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337" r:id="rId3"/>
    <p:sldId id="364" r:id="rId4"/>
    <p:sldId id="363" r:id="rId5"/>
    <p:sldId id="347" r:id="rId6"/>
    <p:sldId id="365" r:id="rId7"/>
    <p:sldId id="348" r:id="rId8"/>
    <p:sldId id="349" r:id="rId9"/>
    <p:sldId id="350" r:id="rId10"/>
    <p:sldId id="351" r:id="rId11"/>
    <p:sldId id="366" r:id="rId12"/>
    <p:sldId id="352" r:id="rId13"/>
    <p:sldId id="353" r:id="rId14"/>
    <p:sldId id="338" r:id="rId15"/>
    <p:sldId id="339" r:id="rId16"/>
    <p:sldId id="340" r:id="rId17"/>
    <p:sldId id="368" r:id="rId18"/>
    <p:sldId id="341" r:id="rId19"/>
    <p:sldId id="371" r:id="rId20"/>
    <p:sldId id="370" r:id="rId21"/>
    <p:sldId id="369" r:id="rId22"/>
    <p:sldId id="372" r:id="rId23"/>
    <p:sldId id="373" r:id="rId24"/>
    <p:sldId id="374" r:id="rId25"/>
    <p:sldId id="375" r:id="rId26"/>
    <p:sldId id="343" r:id="rId27"/>
    <p:sldId id="345" r:id="rId28"/>
    <p:sldId id="367" r:id="rId29"/>
    <p:sldId id="357" r:id="rId30"/>
    <p:sldId id="358" r:id="rId31"/>
    <p:sldId id="359" r:id="rId32"/>
    <p:sldId id="360" r:id="rId33"/>
    <p:sldId id="361" r:id="rId34"/>
    <p:sldId id="362" r:id="rId35"/>
    <p:sldId id="356" r:id="rId36"/>
    <p:sldId id="3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aozhu Mei" initials="Q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 varScale="1">
        <p:scale>
          <a:sx n="107" d="100"/>
          <a:sy n="107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8DC8-0D65-48A0-B9F1-38A6C40DBF3F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760A-A531-4690-9032-55872C47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87BCD3C-4A63-488D-9106-6C12E069CD5F}" type="slidenum">
              <a:rPr lang="en-US" sz="1200">
                <a:latin typeface="Times New Roman" pitchFamily="18" charset="0"/>
              </a:rPr>
              <a:pPr algn="r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8"/>
            <a:ext cx="5485158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3F203E3D-E2C7-4B2E-AA29-83D8BFB6D1B7}" type="slidenum">
              <a:rPr lang="en-US" sz="1200">
                <a:latin typeface="Times New Roman" pitchFamily="18" charset="0"/>
              </a:rPr>
              <a:pPr algn="r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8"/>
            <a:ext cx="5485158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22516310-E272-4777-AD4E-42BB80E04661}" type="slidenum">
              <a:rPr lang="en-US" sz="1200">
                <a:latin typeface="Times New Roman" pitchFamily="18" charset="0"/>
              </a:rPr>
              <a:pPr algn="r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8"/>
            <a:ext cx="5485158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FCF903C6-E3B8-4CF0-8470-98F5C2B621B7}" type="slidenum">
              <a:rPr lang="en-US" sz="1200">
                <a:latin typeface="Times New Roman" pitchFamily="18" charset="0"/>
              </a:rPr>
              <a:pPr algn="r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8"/>
            <a:ext cx="5485158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94C84D3E-B07B-43BE-9A5B-3C4C139420BD}" type="slidenum">
              <a:rPr lang="en-US" sz="1200">
                <a:latin typeface="Times New Roman" pitchFamily="18" charset="0"/>
              </a:rPr>
              <a:pPr algn="r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8"/>
            <a:ext cx="5485158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F95C0F6B-61D5-4720-9426-FB0F1B14BA09}" type="slidenum">
              <a:rPr lang="en-US" sz="1200">
                <a:latin typeface="Times New Roman" pitchFamily="18" charset="0"/>
              </a:rPr>
              <a:pPr algn="r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8"/>
            <a:ext cx="5485158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83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latin typeface="Baskerville Old Face" pitchFamily="18" charset="0"/>
                <a:cs typeface="Arial" pitchFamily="34" charset="0"/>
              </a:defRPr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992188"/>
            <a:ext cx="868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9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1B388-1120-4B0A-AE7E-E1DCC1CCD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528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036B46D-EFEC-4AC8-B3F6-F6BCFD2F0650}" type="datetime4">
              <a:rPr lang="en-US"/>
              <a:pPr/>
              <a:t>March 17, 2013</a:t>
            </a:fld>
            <a:endParaRPr lang="en-US"/>
          </a:p>
        </p:txBody>
      </p:sp>
      <p:sp>
        <p:nvSpPr>
          <p:cNvPr id="3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23BAB-9750-403F-A80B-F6265B562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7137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8C32556-384E-4F95-8A71-846DD054CA90}" type="datetime4">
              <a:rPr lang="en-US"/>
              <a:pPr/>
              <a:t>March 17, 2013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C0C9-7F99-437E-B2D0-2DFB70DCD2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047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n22@illino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~hanj/pdf/icde08_hongcheng.pdf" TargetMode="External"/><Relationship Id="rId2" Type="http://schemas.openxmlformats.org/officeDocument/2006/relationships/hyperlink" Target="http://www.cs.uiuc.edu/~hanj/pdf/icde07_hche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~hanj/pdf/icde07_hche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s.uiuc.edu/~hanj/pdf/icde08_hongcheng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19272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CS6220: Data </a:t>
            </a:r>
            <a:r>
              <a:rPr lang="en-US" sz="4800" dirty="0"/>
              <a:t>Mining </a:t>
            </a:r>
            <a:r>
              <a:rPr lang="en-US" sz="4800" dirty="0" smtClean="0"/>
              <a:t>Techniques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Instructor: </a:t>
            </a:r>
            <a:r>
              <a:rPr lang="en-US" sz="3000" b="1" dirty="0" err="1" smtClean="0"/>
              <a:t>Yizhou</a:t>
            </a:r>
            <a:r>
              <a:rPr lang="en-US" sz="3000" b="1" dirty="0" smtClean="0"/>
              <a:t> Sun</a:t>
            </a:r>
          </a:p>
          <a:p>
            <a:pPr algn="ctr"/>
            <a:r>
              <a:rPr lang="en-US" sz="2400" dirty="0" smtClean="0">
                <a:hlinkClick r:id="rId3"/>
              </a:rPr>
              <a:t>yzsun@ccs.neu.edu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fld id="{1913F476-D1F9-4A8A-AA0B-77B35B937DF8}" type="datetime4">
              <a:rPr lang="en-US" sz="2400" smtClean="0"/>
              <a:pPr algn="ctr"/>
              <a:t>March 17, 2013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 smtClean="0">
                <a:solidFill>
                  <a:srgbClr val="646B86"/>
                </a:solidFill>
              </a:rPr>
              <a:t>Chapter 8&amp;9: Classification: Part </a:t>
            </a:r>
            <a:r>
              <a:rPr lang="en-US" sz="4000" dirty="0" smtClean="0">
                <a:solidFill>
                  <a:srgbClr val="646B86"/>
                </a:solidFill>
              </a:rPr>
              <a:t>4</a:t>
            </a:r>
            <a:endParaRPr lang="en-US" sz="4000" dirty="0" smtClean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CA903D2-9949-4C52-8CA1-02B582B08607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Feature Selection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Given a set of frequent patterns, both non-discriminative and redundant patterns exist, which can cause overfitting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We want to single out the discriminative patterns and remove redundant ones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The notion of </a:t>
            </a:r>
            <a:r>
              <a:rPr lang="en-US" altLang="zh-CN" sz="2400" smtClean="0">
                <a:solidFill>
                  <a:srgbClr val="CC3300"/>
                </a:solidFill>
                <a:ea typeface="SimSun" pitchFamily="2" charset="-122"/>
              </a:rPr>
              <a:t>Maximal Marginal Relevance (MMR)</a:t>
            </a:r>
            <a:r>
              <a:rPr lang="en-US" altLang="zh-CN" sz="2400" smtClean="0">
                <a:ea typeface="SimSun" pitchFamily="2" charset="-122"/>
              </a:rPr>
              <a:t> is borrowed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A document has high marginal relevance if it is both relevant to the query and contains minimal marginal similarity to previously selected documents</a:t>
            </a:r>
          </a:p>
        </p:txBody>
      </p:sp>
    </p:spTree>
    <p:extLst>
      <p:ext uri="{BB962C8B-B14F-4D97-AF65-F5344CB8AC3E}">
        <p14:creationId xmlns:p14="http://schemas.microsoft.com/office/powerpoint/2010/main" val="32832137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Framework for Discriminative Frequent Pattern-based 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Find the frequent patterns for the data set D, which are considered as feature candidates</a:t>
            </a:r>
          </a:p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Select the best set of features by feature selection, and prepare the transformed data set D’ with new features</a:t>
            </a:r>
          </a:p>
          <a:p>
            <a:r>
              <a:rPr lang="en-US" dirty="0" smtClean="0"/>
              <a:t>Step 3:</a:t>
            </a:r>
          </a:p>
          <a:p>
            <a:pPr lvl="1"/>
            <a:r>
              <a:rPr lang="en-US" dirty="0" smtClean="0"/>
              <a:t>Build classification models based on the transformed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48C31F0-6D36-441F-84EE-00D3B66AD2DF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402638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Experimental Results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1066800"/>
            <a:ext cx="9448800" cy="5813425"/>
          </a:xfrm>
          <a:noFill/>
        </p:spPr>
      </p:pic>
      <p:sp>
        <p:nvSpPr>
          <p:cNvPr id="47109" name="Slide Number Placeholder 6"/>
          <p:cNvSpPr txBox="1">
            <a:spLocks noGrp="1"/>
          </p:cNvSpPr>
          <p:nvPr/>
        </p:nvSpPr>
        <p:spPr bwMode="auto">
          <a:xfrm>
            <a:off x="73152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E38949C-9565-4A3D-9F51-33A316C59A08}" type="slidenum">
              <a:rPr lang="en-US" sz="1200" b="1"/>
              <a:pPr algn="r" eaLnBrk="1" hangingPunct="1"/>
              <a:t>12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31584070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A89C2A9-CB19-4647-BFBC-ECA108FB16DB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Scalability Tests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85875"/>
            <a:ext cx="6019800" cy="3209925"/>
          </a:xfrm>
          <a:noFill/>
        </p:spPr>
      </p:pic>
      <p:pic>
        <p:nvPicPr>
          <p:cNvPr id="48133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086225"/>
            <a:ext cx="6096000" cy="2847975"/>
          </a:xfrm>
          <a:noFill/>
        </p:spPr>
      </p:pic>
    </p:spTree>
    <p:extLst>
      <p:ext uri="{BB962C8B-B14F-4D97-AF65-F5344CB8AC3E}">
        <p14:creationId xmlns:p14="http://schemas.microsoft.com/office/powerpoint/2010/main" val="10779371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Part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Frequent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Pattern-based classification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Ensemble Methods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Other Topics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3853322" y="1897078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572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372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Ensemble Methods: Increasing the Accuracy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458200" cy="3810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Ensemble methods</a:t>
            </a:r>
          </a:p>
          <a:p>
            <a:pPr lvl="1" eaLnBrk="1" hangingPunct="1"/>
            <a:r>
              <a:rPr lang="en-US" sz="2400" dirty="0" smtClean="0"/>
              <a:t>Use a combination of models to increase accuracy</a:t>
            </a:r>
          </a:p>
          <a:p>
            <a:pPr lvl="1" eaLnBrk="1" hangingPunct="1"/>
            <a:r>
              <a:rPr lang="en-US" sz="2400" dirty="0" smtClean="0"/>
              <a:t>Combine a series of k learned models,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M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, with the aim of creating an improved model M*</a:t>
            </a:r>
          </a:p>
          <a:p>
            <a:pPr eaLnBrk="1" hangingPunct="1"/>
            <a:r>
              <a:rPr lang="en-US" sz="2400" dirty="0" smtClean="0"/>
              <a:t>Popular ensemble methods</a:t>
            </a:r>
          </a:p>
          <a:p>
            <a:pPr lvl="1" eaLnBrk="1" hangingPunct="1"/>
            <a:r>
              <a:rPr lang="en-US" sz="2400" dirty="0" smtClean="0"/>
              <a:t>Bagging: averaging the prediction over a collection of classifiers</a:t>
            </a:r>
          </a:p>
          <a:p>
            <a:pPr lvl="1" eaLnBrk="1" hangingPunct="1"/>
            <a:r>
              <a:rPr lang="en-US" sz="2400" dirty="0" smtClean="0"/>
              <a:t>Boosting: weighted vote with a collection of </a:t>
            </a:r>
            <a:r>
              <a:rPr lang="en-US" sz="2400" dirty="0" smtClean="0"/>
              <a:t>classifiers</a:t>
            </a:r>
            <a:endParaRPr lang="en-US" sz="2400" dirty="0" smtClean="0"/>
          </a:p>
        </p:txBody>
      </p:sp>
      <p:sp>
        <p:nvSpPr>
          <p:cNvPr id="66565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390C1F1-63E5-40F0-B16A-590E99AA5E19}" type="slidenum">
              <a:rPr lang="en-US" sz="1200" b="1">
                <a:latin typeface="Calibri" pitchFamily="34" charset="0"/>
              </a:rPr>
              <a:pPr algn="r" eaLnBrk="1" hangingPunct="1"/>
              <a:t>15</a:t>
            </a:fld>
            <a:endParaRPr lang="en-US" sz="1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5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Bagging: Boostrap Aggregation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Analogy: Diagnosis based on multiple doctors’ majority vote</a:t>
            </a:r>
          </a:p>
          <a:p>
            <a:pPr eaLnBrk="1" hangingPunct="1"/>
            <a:r>
              <a:rPr lang="en-US" sz="2400" dirty="0" smtClean="0"/>
              <a:t>Training</a:t>
            </a:r>
          </a:p>
          <a:p>
            <a:pPr lvl="1" eaLnBrk="1" hangingPunct="1"/>
            <a:r>
              <a:rPr lang="en-US" dirty="0" smtClean="0"/>
              <a:t>Given a set D of </a:t>
            </a:r>
            <a:r>
              <a:rPr lang="en-US" i="1" dirty="0" smtClean="0"/>
              <a:t>d </a:t>
            </a:r>
            <a:r>
              <a:rPr lang="en-US" dirty="0" smtClean="0"/>
              <a:t>tuples, at each iteration </a:t>
            </a:r>
            <a:r>
              <a:rPr lang="en-US" i="1" dirty="0" err="1" smtClean="0"/>
              <a:t>i</a:t>
            </a:r>
            <a:r>
              <a:rPr lang="en-US" dirty="0" smtClean="0"/>
              <a:t>, a training set D</a:t>
            </a:r>
            <a:r>
              <a:rPr lang="en-US" baseline="-25000" dirty="0" smtClean="0"/>
              <a:t>i</a:t>
            </a:r>
            <a:r>
              <a:rPr lang="en-US" dirty="0" smtClean="0"/>
              <a:t> of </a:t>
            </a:r>
            <a:r>
              <a:rPr lang="en-US" i="1" dirty="0" smtClean="0"/>
              <a:t>d</a:t>
            </a:r>
            <a:r>
              <a:rPr lang="en-US" dirty="0" smtClean="0"/>
              <a:t> tuples is sampled with replacement from D (i.e., bootstrap)</a:t>
            </a:r>
          </a:p>
          <a:p>
            <a:pPr lvl="1" eaLnBrk="1" hangingPunct="1"/>
            <a:r>
              <a:rPr lang="en-US" dirty="0" smtClean="0"/>
              <a:t>A classifier model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 is learned for each training set D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eaLnBrk="1" hangingPunct="1"/>
            <a:r>
              <a:rPr lang="en-US" sz="2400" dirty="0" smtClean="0"/>
              <a:t>Classification: classify an unknown sample</a:t>
            </a:r>
            <a:r>
              <a:rPr lang="en-US" sz="2400" b="1" dirty="0" smtClean="0"/>
              <a:t> X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dirty="0" smtClean="0"/>
              <a:t>Each classifier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 returns its class prediction</a:t>
            </a:r>
          </a:p>
          <a:p>
            <a:pPr lvl="1" eaLnBrk="1" hangingPunct="1"/>
            <a:r>
              <a:rPr lang="en-US" dirty="0" smtClean="0"/>
              <a:t>The bagged classifier M* counts the votes and assigns the class with the most votes to </a:t>
            </a:r>
            <a:r>
              <a:rPr lang="en-US" b="1" dirty="0" smtClean="0"/>
              <a:t>X</a:t>
            </a:r>
            <a:endParaRPr lang="en-US" dirty="0" smtClean="0"/>
          </a:p>
          <a:p>
            <a:pPr eaLnBrk="1" hangingPunct="1"/>
            <a:r>
              <a:rPr lang="en-US" sz="2400" dirty="0" smtClean="0"/>
              <a:t>Prediction: can be applied to the prediction of continuous values by taking the average value of each prediction for a given test </a:t>
            </a:r>
            <a:r>
              <a:rPr lang="en-US" sz="2400" dirty="0" smtClean="0"/>
              <a:t>tuple</a:t>
            </a:r>
            <a:endParaRPr lang="en-US" sz="2400" dirty="0" smtClean="0"/>
          </a:p>
        </p:txBody>
      </p:sp>
      <p:sp>
        <p:nvSpPr>
          <p:cNvPr id="67588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4FBD34B-AAE5-4CE8-91BD-44FBCC5F7966}" type="slidenum">
              <a:rPr lang="en-US" sz="1200" b="1">
                <a:latin typeface="Calibri" pitchFamily="34" charset="0"/>
              </a:rPr>
              <a:pPr algn="r" eaLnBrk="1" hangingPunct="1"/>
              <a:t>16</a:t>
            </a:fld>
            <a:endParaRPr lang="en-US" sz="1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1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Bagging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Accuracy</a:t>
                </a:r>
              </a:p>
              <a:p>
                <a:pPr lvl="1"/>
                <a:r>
                  <a:rPr lang="en-US" dirty="0"/>
                  <a:t>Often significantly better than a single classifier derived from D</a:t>
                </a:r>
              </a:p>
              <a:p>
                <a:pPr lvl="1"/>
                <a:r>
                  <a:rPr lang="en-US" dirty="0"/>
                  <a:t>For noise data: not considerably worse, more robust </a:t>
                </a:r>
              </a:p>
              <a:p>
                <a:pPr lvl="1"/>
                <a:r>
                  <a:rPr lang="en-US" dirty="0"/>
                  <a:t>Proved improved accuracy in prediction</a:t>
                </a:r>
              </a:p>
              <a:p>
                <a:r>
                  <a:rPr lang="en-US" dirty="0" smtClean="0"/>
                  <a:t>Example</a:t>
                </a:r>
              </a:p>
              <a:p>
                <a:pPr lvl="1"/>
                <a:r>
                  <a:rPr lang="en-US" dirty="0" smtClean="0"/>
                  <a:t>Suppose we have 5 completely independent classifiers…</a:t>
                </a:r>
              </a:p>
              <a:p>
                <a:pPr lvl="1"/>
                <a:r>
                  <a:rPr lang="en-US" dirty="0" smtClean="0"/>
                  <a:t>If accuracy is 70% for each</a:t>
                </a:r>
              </a:p>
              <a:p>
                <a:pPr lvl="2"/>
                <a:r>
                  <a:rPr lang="en-US" dirty="0" smtClean="0"/>
                  <a:t>The final prediction is correct, if at least 3 classifiers make the correct prediction</a:t>
                </a:r>
              </a:p>
              <a:p>
                <a:pPr lvl="3"/>
                <a:r>
                  <a:rPr lang="en-US" dirty="0" smtClean="0"/>
                  <a:t>3 are correct: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×(</m:t>
                    </m:r>
                    <m:r>
                      <m:rPr>
                        <m:nor/>
                      </m:rPr>
                      <a:rPr lang="en-US" dirty="0"/>
                      <m:t>.7^3</m:t>
                    </m:r>
                    <m:r>
                      <m:rPr>
                        <m:nor/>
                      </m:rPr>
                      <a:rPr lang="en-US" b="0" i="0" dirty="0" smtClean="0"/>
                      <m:t>)</m:t>
                    </m:r>
                    <m:r>
                      <m:rPr>
                        <m:nor/>
                      </m:rPr>
                      <a:rPr lang="en-US" dirty="0"/>
                      <m:t>(.3^2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4 are correct: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×(</m:t>
                    </m:r>
                    <m:r>
                      <m:rPr>
                        <m:nor/>
                      </m:rPr>
                      <a:rPr lang="en-US" dirty="0"/>
                      <m:t>.7^</m:t>
                    </m:r>
                    <m:r>
                      <m:rPr>
                        <m:nor/>
                      </m:rPr>
                      <a:rPr lang="en-US" b="0" i="0" dirty="0" smtClean="0"/>
                      <m:t>4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m:rPr>
                        <m:nor/>
                      </m:rPr>
                      <a:rPr lang="en-US" dirty="0"/>
                      <m:t>(.3^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 smtClean="0"/>
                  <a:t>5 are correct: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×(</m:t>
                    </m:r>
                    <m:r>
                      <m:rPr>
                        <m:nor/>
                      </m:rPr>
                      <a:rPr lang="en-US" dirty="0"/>
                      <m:t>.7^</m:t>
                    </m:r>
                    <m:r>
                      <m:rPr>
                        <m:nor/>
                      </m:rPr>
                      <a:rPr lang="en-US" b="0" i="0" dirty="0" smtClean="0"/>
                      <m:t>5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m:rPr>
                        <m:nor/>
                      </m:rPr>
                      <a:rPr lang="en-US" dirty="0"/>
                      <m:t>(.3^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 all, 10 (.7^3)(.3^2)+5(.7^4)(.3)+(.7^5)</a:t>
                </a:r>
              </a:p>
              <a:p>
                <a:pPr lvl="2"/>
                <a:r>
                  <a:rPr lang="en-US" b="1" dirty="0" smtClean="0"/>
                  <a:t>83.7% majority vote accuracy</a:t>
                </a:r>
              </a:p>
              <a:p>
                <a:pPr lvl="1"/>
                <a:r>
                  <a:rPr lang="en-US" dirty="0" smtClean="0"/>
                  <a:t>101 Such classifiers</a:t>
                </a:r>
              </a:p>
              <a:p>
                <a:pPr lvl="2"/>
                <a:r>
                  <a:rPr lang="en-US" b="1" dirty="0" smtClean="0"/>
                  <a:t>99.9% majority vote accuracy</a:t>
                </a:r>
                <a:endParaRPr lang="en-US" sz="250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286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Boosting</a:t>
            </a:r>
            <a:endParaRPr lang="en-US" sz="280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Analogy: Consult several doctors, based on a combination of weighted diagnoses—weight assigned based on the previous diagnosis accuracy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How boosting works?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b="1" dirty="0" smtClean="0"/>
              <a:t>Weights</a:t>
            </a:r>
            <a:r>
              <a:rPr lang="en-US" sz="2400" dirty="0" smtClean="0"/>
              <a:t> are assigned to each training tuple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smtClean="0"/>
              <a:t>A series of k classifiers is iteratively learned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smtClean="0"/>
              <a:t>After a classifier </a:t>
            </a:r>
            <a:r>
              <a:rPr lang="en-US" sz="2400" dirty="0" smtClean="0"/>
              <a:t>M</a:t>
            </a:r>
            <a:r>
              <a:rPr lang="en-US" baseline="-25000" dirty="0"/>
              <a:t>t</a:t>
            </a:r>
            <a:r>
              <a:rPr lang="en-US" sz="2400" dirty="0" smtClean="0"/>
              <a:t> </a:t>
            </a:r>
            <a:r>
              <a:rPr lang="en-US" sz="2400" dirty="0" smtClean="0"/>
              <a:t>is learned, the weights are updated to allow the subsequent classifier, </a:t>
            </a:r>
            <a:r>
              <a:rPr lang="en-US" sz="2400" dirty="0" smtClean="0"/>
              <a:t>M</a:t>
            </a:r>
            <a:r>
              <a:rPr lang="en-US" baseline="-25000" dirty="0"/>
              <a:t>t</a:t>
            </a:r>
            <a:r>
              <a:rPr lang="en-US" sz="2400" baseline="-25000" dirty="0" smtClean="0"/>
              <a:t>+1</a:t>
            </a:r>
            <a:r>
              <a:rPr lang="en-US" sz="2400" dirty="0" smtClean="0"/>
              <a:t>, to </a:t>
            </a:r>
            <a:r>
              <a:rPr lang="en-US" sz="2400" b="1" dirty="0" smtClean="0"/>
              <a:t>pay more attention to the training tuples that were misclassified</a:t>
            </a:r>
            <a:r>
              <a:rPr lang="en-US" sz="2400" dirty="0" smtClean="0"/>
              <a:t> by </a:t>
            </a:r>
            <a:r>
              <a:rPr lang="en-US" sz="2400" dirty="0" smtClean="0"/>
              <a:t>M</a:t>
            </a:r>
            <a:r>
              <a:rPr lang="en-US" baseline="-25000" dirty="0"/>
              <a:t>t</a:t>
            </a:r>
            <a:endParaRPr lang="en-US" sz="2400" dirty="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 smtClean="0"/>
              <a:t>The final </a:t>
            </a:r>
            <a:r>
              <a:rPr lang="en-US" sz="2400" b="1" dirty="0" smtClean="0"/>
              <a:t>M* combines the votes</a:t>
            </a:r>
            <a:r>
              <a:rPr lang="en-US" sz="2400" dirty="0" smtClean="0"/>
              <a:t> of each individual classifier, where the weight of each classifier's vote is a function of its accuracy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Boosting algorithm can be extended for numeric prediction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Comparing with bagging: Boosting tends to have greater accuracy, but it also risks </a:t>
            </a:r>
            <a:r>
              <a:rPr lang="en-US" sz="2400" dirty="0" err="1" smtClean="0"/>
              <a:t>overfitting</a:t>
            </a:r>
            <a:r>
              <a:rPr lang="en-US" sz="2400" dirty="0" smtClean="0"/>
              <a:t> the model to misclassified data</a:t>
            </a:r>
          </a:p>
        </p:txBody>
      </p:sp>
      <p:sp>
        <p:nvSpPr>
          <p:cNvPr id="68612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4DF19B7-297B-4B3D-AD88-DD80FD40C126}" type="slidenum">
              <a:rPr lang="en-US" sz="1200" b="1">
                <a:latin typeface="Calibri" pitchFamily="34" charset="0"/>
              </a:rPr>
              <a:pPr algn="r" eaLnBrk="1" hangingPunct="1"/>
              <a:t>18</a:t>
            </a:fld>
            <a:endParaRPr lang="en-US" sz="1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Adaboost</a:t>
            </a:r>
            <a:r>
              <a:rPr lang="en-US" dirty="0"/>
              <a:t> (Freund and </a:t>
            </a:r>
            <a:r>
              <a:rPr lang="en-US" dirty="0" err="1"/>
              <a:t>Schapire</a:t>
            </a:r>
            <a:r>
              <a:rPr lang="en-US" dirty="0"/>
              <a:t>, 1997)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90000"/>
                  </a:lnSpc>
                </a:pPr>
                <a:r>
                  <a:rPr lang="en-US" sz="2400" dirty="0"/>
                  <a:t>Given a set of </a:t>
                </a:r>
                <a:r>
                  <a:rPr lang="en-US" sz="2400" i="1" dirty="0"/>
                  <a:t>d</a:t>
                </a:r>
                <a:r>
                  <a:rPr lang="en-US" sz="2400" dirty="0"/>
                  <a:t> class-labeled tuples, (</a:t>
                </a:r>
                <a:r>
                  <a:rPr lang="en-US" sz="2400" b="1" dirty="0"/>
                  <a:t>X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), …, (</a:t>
                </a:r>
                <a:r>
                  <a:rPr lang="en-US" sz="2400" b="1" dirty="0" err="1"/>
                  <a:t>X</a:t>
                </a:r>
                <a:r>
                  <a:rPr lang="en-US" sz="2400" b="1" baseline="-25000" dirty="0" err="1"/>
                  <a:t>d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-25000" dirty="0" err="1"/>
                  <a:t>d</a:t>
                </a:r>
                <a:r>
                  <a:rPr lang="en-US" sz="2400" dirty="0"/>
                  <a:t>)</a:t>
                </a:r>
              </a:p>
              <a:p>
                <a:pPr marL="457200" indent="-457200">
                  <a:lnSpc>
                    <a:spcPct val="90000"/>
                  </a:lnSpc>
                </a:pPr>
                <a:r>
                  <a:rPr lang="en-US" sz="2400" dirty="0"/>
                  <a:t>Initially, all the weights of tuples are set the same (1/d)</a:t>
                </a:r>
              </a:p>
              <a:p>
                <a:pPr marL="457200" indent="-457200">
                  <a:lnSpc>
                    <a:spcPct val="90000"/>
                  </a:lnSpc>
                </a:pPr>
                <a:r>
                  <a:rPr lang="en-US" sz="2400" dirty="0"/>
                  <a:t>Generate k classifiers in k rounds.  At round </a:t>
                </a:r>
                <a:r>
                  <a:rPr lang="en-US" sz="2400" dirty="0"/>
                  <a:t>t</a:t>
                </a:r>
                <a:r>
                  <a:rPr lang="en-US" sz="2400" dirty="0"/>
                  <a:t>,</a:t>
                </a:r>
              </a:p>
              <a:p>
                <a:pPr marL="914400" lvl="1" indent="-457200">
                  <a:lnSpc>
                    <a:spcPct val="90000"/>
                  </a:lnSpc>
                </a:pPr>
                <a:r>
                  <a:rPr lang="en-US" dirty="0"/>
                  <a:t>Tuples from D are sampled (with replacement) to form a training set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t</a:t>
                </a:r>
                <a:r>
                  <a:rPr lang="en-US" dirty="0"/>
                  <a:t> of the same size based on its weight</a:t>
                </a:r>
              </a:p>
              <a:p>
                <a:pPr marL="914400" lvl="1" indent="-457200">
                  <a:lnSpc>
                    <a:spcPct val="90000"/>
                  </a:lnSpc>
                </a:pPr>
                <a:r>
                  <a:rPr lang="en-US" dirty="0"/>
                  <a:t>A classification model M</a:t>
                </a:r>
                <a:r>
                  <a:rPr lang="en-US" baseline="-25000" dirty="0"/>
                  <a:t>t</a:t>
                </a:r>
                <a:r>
                  <a:rPr lang="en-US" dirty="0"/>
                  <a:t> is derived from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t</a:t>
                </a:r>
                <a:endParaRPr lang="en-US" baseline="-25000" dirty="0"/>
              </a:p>
              <a:p>
                <a:pPr marL="914400" lvl="1" indent="-457200">
                  <a:lnSpc>
                    <a:spcPct val="90000"/>
                  </a:lnSpc>
                </a:pPr>
                <a:r>
                  <a:rPr lang="en-US" dirty="0"/>
                  <a:t>If a tuple is misclassified, its weight is increased, </a:t>
                </a:r>
                <a:r>
                  <a:rPr lang="en-US" dirty="0" err="1"/>
                  <a:t>o.w</a:t>
                </a:r>
                <a:r>
                  <a:rPr lang="en-US" dirty="0"/>
                  <a:t>. it is decreased</a:t>
                </a:r>
              </a:p>
              <a:p>
                <a:pPr marL="1188720" lvl="2" indent="-45720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×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 if j is correctly classified</a:t>
                </a:r>
              </a:p>
              <a:p>
                <a:pPr marL="1188720" lvl="2" indent="-45720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×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 if j is incorrectly classified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28800" y="5251269"/>
                <a:ext cx="518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𝑤𝑒𝑖𝑔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𝑓𝑜𝑟𝑐𝑙𝑎𝑠𝑠𝑖𝑓𝑖𝑒𝑟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 ,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𝑖𝑔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𝑏𝑒𝑡𝑡𝑒𝑟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251269"/>
                <a:ext cx="518539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0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Part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Frequent Pattern-based Classification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Ensemble Methods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Other Topics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6291721" y="1211281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90000"/>
                  </a:lnSpc>
                </a:pPr>
                <a:r>
                  <a:rPr lang="en-US" dirty="0" smtClean="0"/>
                  <a:t>Error rate: err(</a:t>
                </a:r>
                <a:r>
                  <a:rPr lang="en-US" b="1" dirty="0" err="1"/>
                  <a:t>X</a:t>
                </a:r>
                <a:r>
                  <a:rPr lang="en-US" b="1" baseline="-25000" dirty="0" err="1"/>
                  <a:t>j</a:t>
                </a:r>
                <a:r>
                  <a:rPr lang="en-US" dirty="0"/>
                  <a:t>) is the misclassification error of tuple </a:t>
                </a:r>
                <a:r>
                  <a:rPr lang="en-US" b="1" dirty="0" err="1"/>
                  <a:t>X</a:t>
                </a:r>
                <a:r>
                  <a:rPr lang="en-US" b="1" baseline="-25000" dirty="0" err="1"/>
                  <a:t>j</a:t>
                </a:r>
                <a:r>
                  <a:rPr lang="en-US" dirty="0"/>
                  <a:t>. Classifier M</a:t>
                </a:r>
                <a:r>
                  <a:rPr lang="en-US" baseline="-25000" dirty="0"/>
                  <a:t>t</a:t>
                </a:r>
                <a:r>
                  <a:rPr lang="en-US" dirty="0"/>
                  <a:t> error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error</m:t>
                    </m:r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) is the sum of the weights of the misclassified tuples: </a:t>
                </a:r>
              </a:p>
              <a:p>
                <a:pPr marL="457200" indent="-457200">
                  <a:lnSpc>
                    <a:spcPct val="90000"/>
                  </a:lnSpc>
                </a:pPr>
                <a:endParaRPr lang="en-US" dirty="0"/>
              </a:p>
              <a:p>
                <a:pPr marL="457200" indent="-457200">
                  <a:lnSpc>
                    <a:spcPct val="90000"/>
                  </a:lnSpc>
                </a:pPr>
                <a:endParaRPr lang="en-US" dirty="0" smtClean="0"/>
              </a:p>
              <a:p>
                <a:pPr marL="457200" indent="-457200"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/>
                  <a:t>weight of classifier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’s </a:t>
                </a:r>
                <a:r>
                  <a:rPr lang="en-US" dirty="0"/>
                  <a:t>vote is</a:t>
                </a:r>
                <a:endParaRPr lang="en-US" dirty="0" smtClean="0"/>
              </a:p>
              <a:p>
                <a:pPr marL="27432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log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𝑒𝑟𝑟𝑜𝑟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𝑒𝑟𝑟𝑜𝑟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indent="-457200">
                  <a:lnSpc>
                    <a:spcPct val="90000"/>
                  </a:lnSpc>
                </a:pPr>
                <a:r>
                  <a:rPr lang="en-US" dirty="0" smtClean="0"/>
                  <a:t>Final classifier M*</a:t>
                </a:r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𝑠𝑖𝑔𝑛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19327"/>
              </p:ext>
            </p:extLst>
          </p:nvPr>
        </p:nvGraphicFramePr>
        <p:xfrm>
          <a:off x="2438400" y="2362200"/>
          <a:ext cx="3886200" cy="96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4" imgW="1790640" imgH="444240" progId="Equation.3">
                  <p:embed/>
                </p:oleObj>
              </mc:Choice>
              <mc:Fallback>
                <p:oleObj name="Equation" r:id="rId4" imgW="179064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362200"/>
                        <a:ext cx="3886200" cy="965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4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From “A </a:t>
                </a:r>
                <a:r>
                  <a:rPr lang="en-US" b="1" dirty="0"/>
                  <a:t>Tutorial </a:t>
                </a:r>
                <a:r>
                  <a:rPr lang="en-US" b="1" dirty="0" smtClean="0"/>
                  <a:t>on Boosting”</a:t>
                </a:r>
                <a:endParaRPr lang="en-US" b="1" dirty="0"/>
              </a:p>
              <a:p>
                <a:pPr lvl="1"/>
                <a:r>
                  <a:rPr lang="en-US" dirty="0" smtClean="0"/>
                  <a:t>By </a:t>
                </a:r>
                <a:r>
                  <a:rPr lang="en-US" dirty="0" err="1" smtClean="0"/>
                  <a:t>Yoav</a:t>
                </a:r>
                <a:r>
                  <a:rPr lang="en-US" dirty="0" smtClean="0"/>
                  <a:t> Freund and Rob </a:t>
                </a:r>
                <a:r>
                  <a:rPr lang="en-US" dirty="0" err="1" smtClean="0"/>
                  <a:t>Schapire</a:t>
                </a:r>
                <a:endParaRPr lang="en-US" dirty="0" smtClean="0"/>
              </a:p>
              <a:p>
                <a:r>
                  <a:rPr lang="en-US" dirty="0" smtClean="0"/>
                  <a:t>Note they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represent classifier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191000" cy="35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7554"/>
            <a:ext cx="4648201" cy="32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51" y="1524001"/>
            <a:ext cx="3429000" cy="29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532811" y="2634978"/>
            <a:ext cx="457200" cy="386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1295400"/>
            <a:ext cx="47320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83" y="1422015"/>
            <a:ext cx="3852454" cy="32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648200" y="2667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9912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2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19200"/>
            <a:ext cx="71437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6818" y="1905000"/>
                <a:ext cx="6723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8" y="1905000"/>
                <a:ext cx="67238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2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Forest (</a:t>
            </a:r>
            <a:r>
              <a:rPr lang="en-US" sz="3200" smtClean="0"/>
              <a:t>Breiman 2001)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410200"/>
          </a:xfrm>
        </p:spPr>
        <p:txBody>
          <a:bodyPr/>
          <a:lstStyle/>
          <a:p>
            <a:r>
              <a:rPr lang="en-US" sz="2000" smtClean="0"/>
              <a:t>Random Forest: </a:t>
            </a:r>
          </a:p>
          <a:p>
            <a:pPr lvl="1"/>
            <a:r>
              <a:rPr lang="en-US" sz="2000" smtClean="0"/>
              <a:t>Each classifier in the ensemble is a </a:t>
            </a:r>
            <a:r>
              <a:rPr lang="en-US" sz="2000" i="1" smtClean="0"/>
              <a:t>decision tree </a:t>
            </a:r>
            <a:r>
              <a:rPr lang="en-US" sz="2000" smtClean="0"/>
              <a:t>classifier and is generated using a random selection of attributes at each node to determine the split</a:t>
            </a:r>
          </a:p>
          <a:p>
            <a:pPr lvl="1"/>
            <a:r>
              <a:rPr lang="en-US" sz="2000" smtClean="0"/>
              <a:t>During classification, each tree votes and the most popular class is returned</a:t>
            </a:r>
          </a:p>
          <a:p>
            <a:r>
              <a:rPr lang="en-US" sz="2000" smtClean="0"/>
              <a:t>Two Methods to construct Random Forest:</a:t>
            </a:r>
          </a:p>
          <a:p>
            <a:pPr lvl="1"/>
            <a:r>
              <a:rPr lang="en-US" sz="2000" smtClean="0"/>
              <a:t>Forest-RI (</a:t>
            </a:r>
            <a:r>
              <a:rPr lang="en-US" sz="2000" i="1" smtClean="0"/>
              <a:t>random input selection</a:t>
            </a:r>
            <a:r>
              <a:rPr lang="en-US" sz="2000" smtClean="0"/>
              <a:t>):  Randomly select, at each node, F attributes as candidates for the split at the node. The CART methodology is used to grow the trees to maximum size</a:t>
            </a:r>
          </a:p>
          <a:p>
            <a:pPr lvl="1"/>
            <a:r>
              <a:rPr lang="en-US" sz="2000" smtClean="0"/>
              <a:t>Forest-RC (</a:t>
            </a:r>
            <a:r>
              <a:rPr lang="en-US" sz="2000" i="1" smtClean="0"/>
              <a:t>random linear combinations</a:t>
            </a:r>
            <a:r>
              <a:rPr lang="en-US" sz="2000" smtClean="0"/>
              <a:t>)</a:t>
            </a:r>
            <a:r>
              <a:rPr lang="en-US" sz="2000" i="1" smtClean="0"/>
              <a:t>: </a:t>
            </a:r>
            <a:r>
              <a:rPr lang="en-US" sz="2000" smtClean="0"/>
              <a:t> Creates new attributes (or features) that are a linear combination of the existing attributes (reduces the correlation between individual classifiers)</a:t>
            </a:r>
          </a:p>
          <a:p>
            <a:r>
              <a:rPr lang="en-US" sz="2000" smtClean="0"/>
              <a:t>Comparable in accuracy to Adaboost, but more robust to errors and outliers </a:t>
            </a:r>
          </a:p>
          <a:p>
            <a:r>
              <a:rPr lang="en-US" sz="2000" smtClean="0"/>
              <a:t>Insensitive to the number of attributes selected for consideration at each split, and faster than bagging or boosting</a:t>
            </a:r>
          </a:p>
        </p:txBody>
      </p:sp>
      <p:sp>
        <p:nvSpPr>
          <p:cNvPr id="70660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0949DBC-92BA-4A69-B9FD-6BE373CA77FD}" type="slidenum">
              <a:rPr lang="en-US" sz="1200" b="1">
                <a:latin typeface="Calibri" pitchFamily="34" charset="0"/>
              </a:rPr>
              <a:pPr algn="r" eaLnBrk="1" hangingPunct="1"/>
              <a:t>26</a:t>
            </a:fld>
            <a:endParaRPr lang="en-US" sz="1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5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Part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Frequent Pattern-based classification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Ensemble Methods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Other Topics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2938922" y="2506678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sz="3200" b="0" smtClean="0"/>
              <a:t>Classification of Class-Imbalanced Data Sets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Class-imbalance problem: Rare positive example but numerous negative ones, e.g., medical diagnosis, fraud, oil-spill, fault, etc.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Traditional methods assume a balanced distribution of classes and equal error costs: not suitable for class-imbalanced data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Typical methods for imbalance data in 2-class classification: 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Oversampling</a:t>
            </a:r>
            <a:r>
              <a:rPr lang="en-US" sz="2400" smtClean="0"/>
              <a:t>: re-sampling of data from positive class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Under-sampling</a:t>
            </a:r>
            <a:r>
              <a:rPr lang="en-US" sz="2400" smtClean="0"/>
              <a:t>: randomly eliminate  tuples from negative class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Threshold-moving</a:t>
            </a:r>
            <a:r>
              <a:rPr lang="en-US" sz="2400" smtClean="0"/>
              <a:t>: moves the decision threshold, t, so that the rare class tuples are easier to classify, and hence, less chance of costly false negative errors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Ensemble techniques: Ensemble multiple classifiers introduced above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Still difficult for class imbalance problem on multiclass tasks</a:t>
            </a:r>
          </a:p>
        </p:txBody>
      </p:sp>
      <p:sp>
        <p:nvSpPr>
          <p:cNvPr id="71684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73A83D7-2720-4F57-8D94-63CBC3A979C5}" type="slidenum">
              <a:rPr lang="en-US" sz="1200" b="1">
                <a:latin typeface="Calibri" pitchFamily="34" charset="0"/>
              </a:rPr>
              <a:pPr algn="r" eaLnBrk="1" hangingPunct="1"/>
              <a:t>28</a:t>
            </a:fld>
            <a:endParaRPr lang="en-US" sz="12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Multiclass Classification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smtClean="0"/>
              <a:t>Classification involving more than two classes (i.e., &gt; 2 Classes) 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Method 1. </a:t>
            </a:r>
            <a:r>
              <a:rPr lang="en-US" sz="2000" b="1" smtClean="0"/>
              <a:t>One-vs.-all</a:t>
            </a:r>
            <a:r>
              <a:rPr lang="en-US" sz="2000" smtClean="0"/>
              <a:t> (OVA): Learn a classifier one at a time 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Given m classes, train m classifiers: one for each class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Classifier j: treat tuples in class j as </a:t>
            </a:r>
            <a:r>
              <a:rPr lang="en-US" sz="2000" i="1" smtClean="0"/>
              <a:t>positive</a:t>
            </a:r>
            <a:r>
              <a:rPr lang="en-US" sz="2000" smtClean="0"/>
              <a:t> &amp; all others as </a:t>
            </a:r>
            <a:r>
              <a:rPr lang="en-US" sz="2000" i="1" smtClean="0"/>
              <a:t>negative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To classify a tuple </a:t>
            </a:r>
            <a:r>
              <a:rPr lang="en-US" sz="2000" b="1" smtClean="0"/>
              <a:t>X</a:t>
            </a:r>
            <a:r>
              <a:rPr lang="en-US" sz="2000" smtClean="0"/>
              <a:t>, the set of classifiers vote as an ensemble 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Method 2. </a:t>
            </a:r>
            <a:r>
              <a:rPr lang="en-US" sz="2000" b="1" smtClean="0"/>
              <a:t>All-vs.-all</a:t>
            </a:r>
            <a:r>
              <a:rPr lang="en-US" sz="2000" smtClean="0"/>
              <a:t> (AVA): Learn a classifier for each pair of classes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Given m classes, construct m(m-1)/2 binary classifiers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A classifier is trained using tuples of the two classes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To classify a tuple </a:t>
            </a:r>
            <a:r>
              <a:rPr lang="en-US" sz="2000" b="1" smtClean="0"/>
              <a:t>X</a:t>
            </a:r>
            <a:r>
              <a:rPr lang="en-US" sz="2000" smtClean="0"/>
              <a:t>, each classifier votes.  X is assigned to the class with maximal vote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Comparison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All-vs.-all tends to be superior to one-vs.-all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Problem: Binary classifier is sensitive to errors, and errors affect vote count</a:t>
            </a:r>
          </a:p>
        </p:txBody>
      </p:sp>
      <p:sp>
        <p:nvSpPr>
          <p:cNvPr id="62468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D6A7907-6EC4-4B1B-9F6E-4CE95D8FED59}" type="slidenum">
              <a:rPr lang="en-US" sz="1200" b="1"/>
              <a:pPr algn="r" eaLnBrk="1" hangingPunct="1"/>
              <a:t>29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381439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000" dirty="0"/>
              <a:t>Associative classification: Major steps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Mine data to find strong associations between frequent patterns (conjunctions of attribute-value pairs) and class labels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Association rules are generated in the form of </a:t>
            </a:r>
          </a:p>
          <a:p>
            <a:pPr lvl="3">
              <a:lnSpc>
                <a:spcPct val="130000"/>
              </a:lnSpc>
              <a:buNone/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^ p</a:t>
            </a:r>
            <a:r>
              <a:rPr lang="en-US" baseline="-25000" dirty="0"/>
              <a:t>2</a:t>
            </a:r>
            <a:r>
              <a:rPr lang="en-US" dirty="0"/>
              <a:t> … ^ </a:t>
            </a:r>
            <a:r>
              <a:rPr lang="en-US" dirty="0" err="1"/>
              <a:t>p</a:t>
            </a:r>
            <a:r>
              <a:rPr lang="en-US" baseline="-25000" dirty="0" err="1"/>
              <a:t>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“</a:t>
            </a:r>
            <a:r>
              <a:rPr lang="en-US" dirty="0" err="1"/>
              <a:t>A</a:t>
            </a:r>
            <a:r>
              <a:rPr lang="en-US" baseline="-25000" dirty="0" err="1"/>
              <a:t>class</a:t>
            </a:r>
            <a:r>
              <a:rPr lang="en-US" dirty="0"/>
              <a:t> = C” (</a:t>
            </a:r>
            <a:r>
              <a:rPr lang="en-US" dirty="0" err="1"/>
              <a:t>conf</a:t>
            </a:r>
            <a:r>
              <a:rPr lang="en-US" dirty="0"/>
              <a:t>, sup)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Organize the rules to form a rule-based classifier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sz="2000" dirty="0"/>
              <a:t>Why effective?  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It explores highly confident associations among </a:t>
            </a:r>
            <a:r>
              <a:rPr lang="en-US" sz="2000" dirty="0">
                <a:solidFill>
                  <a:srgbClr val="FF0000"/>
                </a:solidFill>
              </a:rPr>
              <a:t>multiple attributes</a:t>
            </a:r>
            <a:r>
              <a:rPr lang="en-US" sz="2000" dirty="0"/>
              <a:t> and may overcome some constraints introduced by decision-tree induction, which considers only one attribute at a time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Associative classification has been found to be often more accurate than some traditional classification methods, such as C4.5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372600" cy="609600"/>
          </a:xfrm>
        </p:spPr>
        <p:txBody>
          <a:bodyPr/>
          <a:lstStyle/>
          <a:p>
            <a:r>
              <a:rPr lang="en-US" sz="2800" smtClean="0"/>
              <a:t>Error-Correcting Codes for Multiclass Classification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6248400" cy="1828800"/>
          </a:xfrm>
        </p:spPr>
        <p:txBody>
          <a:bodyPr/>
          <a:lstStyle/>
          <a:p>
            <a:r>
              <a:rPr lang="en-US" sz="2000" smtClean="0"/>
              <a:t>Originally designed to correct errors during data transmission for communication tasks by exploring data redundancy</a:t>
            </a:r>
          </a:p>
          <a:p>
            <a:r>
              <a:rPr lang="en-US" sz="2000" smtClean="0"/>
              <a:t>Example</a:t>
            </a:r>
          </a:p>
          <a:p>
            <a:pPr lvl="1"/>
            <a:r>
              <a:rPr lang="en-US" sz="2000" smtClean="0"/>
              <a:t>A 7-bit codeword associated with classes 1-4</a:t>
            </a:r>
          </a:p>
          <a:p>
            <a:endParaRPr lang="en-US" sz="2000" smtClean="0"/>
          </a:p>
        </p:txBody>
      </p:sp>
      <p:sp>
        <p:nvSpPr>
          <p:cNvPr id="63492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7A647BB-4C82-4601-A99A-F74EF7EDB28D}" type="slidenum">
              <a:rPr lang="en-US" sz="1200" b="1"/>
              <a:pPr algn="r" eaLnBrk="1" hangingPunct="1"/>
              <a:t>30</a:t>
            </a:fld>
            <a:endParaRPr lang="en-US" sz="1200" b="1"/>
          </a:p>
        </p:txBody>
      </p:sp>
      <p:graphicFrame>
        <p:nvGraphicFramePr>
          <p:cNvPr id="218296" name="Group 184"/>
          <p:cNvGraphicFramePr>
            <a:graphicFrameLocks noGrp="1"/>
          </p:cNvGraphicFramePr>
          <p:nvPr>
            <p:ph sz="half" idx="2"/>
          </p:nvPr>
        </p:nvGraphicFramePr>
        <p:xfrm>
          <a:off x="6477000" y="1295400"/>
          <a:ext cx="2590800" cy="1554180"/>
        </p:xfrm>
        <a:graphic>
          <a:graphicData uri="http://schemas.openxmlformats.org/drawingml/2006/table">
            <a:tbl>
              <a:tblPr/>
              <a:tblGrid>
                <a:gridCol w="685800"/>
                <a:gridCol w="255588"/>
                <a:gridCol w="236537"/>
                <a:gridCol w="234950"/>
                <a:gridCol w="260350"/>
                <a:gridCol w="288925"/>
                <a:gridCol w="314325"/>
                <a:gridCol w="314325"/>
              </a:tblGrid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Error-Corr. Codeword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43" name="Rectangle 185"/>
          <p:cNvSpPr>
            <a:spLocks noChangeArrowheads="1"/>
          </p:cNvSpPr>
          <p:nvPr/>
        </p:nvSpPr>
        <p:spPr bwMode="auto">
          <a:xfrm>
            <a:off x="228600" y="3048000"/>
            <a:ext cx="868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Given a unknown tuple</a:t>
            </a:r>
            <a:r>
              <a:rPr lang="en-US" sz="2000" b="1"/>
              <a:t> X</a:t>
            </a:r>
            <a:r>
              <a:rPr lang="en-US" sz="2000"/>
              <a:t>, the 7-trained classifiers output: 0001010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Hamming distance: # of different bits between two codewords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H(</a:t>
            </a:r>
            <a:r>
              <a:rPr lang="en-US" sz="2000" b="1"/>
              <a:t>X</a:t>
            </a:r>
            <a:r>
              <a:rPr lang="en-US" sz="2000"/>
              <a:t>, C</a:t>
            </a:r>
            <a:r>
              <a:rPr lang="en-US" sz="2000" baseline="-25000"/>
              <a:t>1</a:t>
            </a:r>
            <a:r>
              <a:rPr lang="en-US" sz="2000"/>
              <a:t>) = 5, by checking # of bits between [1111111] &amp; [0001010]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H(</a:t>
            </a:r>
            <a:r>
              <a:rPr lang="en-US" sz="2000" b="1"/>
              <a:t>X</a:t>
            </a:r>
            <a:r>
              <a:rPr lang="en-US" sz="2000"/>
              <a:t>, C</a:t>
            </a:r>
            <a:r>
              <a:rPr lang="en-US" sz="2000" baseline="-25000"/>
              <a:t>2</a:t>
            </a:r>
            <a:r>
              <a:rPr lang="en-US" sz="2000"/>
              <a:t>) = 3, H(</a:t>
            </a:r>
            <a:r>
              <a:rPr lang="en-US" sz="2000" b="1"/>
              <a:t>X</a:t>
            </a:r>
            <a:r>
              <a:rPr lang="en-US" sz="2000"/>
              <a:t>, C</a:t>
            </a:r>
            <a:r>
              <a:rPr lang="en-US" sz="2000" baseline="-25000"/>
              <a:t>3</a:t>
            </a:r>
            <a:r>
              <a:rPr lang="en-US" sz="2000"/>
              <a:t>) = 3, H(</a:t>
            </a:r>
            <a:r>
              <a:rPr lang="en-US" sz="2000" b="1"/>
              <a:t>X</a:t>
            </a:r>
            <a:r>
              <a:rPr lang="en-US" sz="2000"/>
              <a:t>, C</a:t>
            </a:r>
            <a:r>
              <a:rPr lang="en-US" sz="2000" baseline="-25000"/>
              <a:t>4</a:t>
            </a:r>
            <a:r>
              <a:rPr lang="en-US" sz="2000"/>
              <a:t>) = 1, thus C</a:t>
            </a:r>
            <a:r>
              <a:rPr lang="en-US" sz="2000" baseline="-25000"/>
              <a:t>4</a:t>
            </a:r>
            <a:r>
              <a:rPr lang="en-US" sz="2000"/>
              <a:t> as the label for </a:t>
            </a:r>
            <a:r>
              <a:rPr lang="en-US" sz="2000" b="1"/>
              <a:t>X</a:t>
            </a:r>
            <a:r>
              <a:rPr lang="en-US" sz="2000"/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Error-correcting codes can correct up to (h-1)/h 1-bit error, where h is the minimum Hamming distance between any two codewords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If we use 1-bit per class, it is equiv. to one-vs.-all approach, the code are insufficient to self-correct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When selecting error-correcting codes, there should be good row-wise and col.-wise separation between the codewords </a:t>
            </a:r>
          </a:p>
        </p:txBody>
      </p:sp>
    </p:spTree>
    <p:extLst>
      <p:ext uri="{BB962C8B-B14F-4D97-AF65-F5344CB8AC3E}">
        <p14:creationId xmlns:p14="http://schemas.microsoft.com/office/powerpoint/2010/main" val="17442378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315200" y="76200"/>
            <a:ext cx="18288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71475"/>
            <a:ext cx="7239000" cy="609600"/>
          </a:xfrm>
        </p:spPr>
        <p:txBody>
          <a:bodyPr/>
          <a:lstStyle/>
          <a:p>
            <a:r>
              <a:rPr lang="en-US" sz="3200" smtClean="0"/>
              <a:t>Semi-Supervised Classification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105400"/>
          </a:xfrm>
        </p:spPr>
        <p:txBody>
          <a:bodyPr/>
          <a:lstStyle/>
          <a:p>
            <a:r>
              <a:rPr lang="en-US" sz="2000" smtClean="0"/>
              <a:t>Semi-supervised: Uses labeled and unlabeled data to build a classifier</a:t>
            </a:r>
          </a:p>
          <a:p>
            <a:r>
              <a:rPr lang="en-US" sz="2000" smtClean="0"/>
              <a:t>Self-training: </a:t>
            </a:r>
          </a:p>
          <a:p>
            <a:pPr lvl="1"/>
            <a:r>
              <a:rPr lang="en-US" sz="2000" smtClean="0"/>
              <a:t>Build a classifier using the labeled data</a:t>
            </a:r>
          </a:p>
          <a:p>
            <a:pPr lvl="1"/>
            <a:r>
              <a:rPr lang="en-US" sz="2000" smtClean="0"/>
              <a:t>Use it to label the unlabeled data, and those with the most confident label prediction are added to the set of labeled data</a:t>
            </a:r>
          </a:p>
          <a:p>
            <a:pPr lvl="1"/>
            <a:r>
              <a:rPr lang="en-US" sz="2000" smtClean="0"/>
              <a:t>Repeat the above process</a:t>
            </a:r>
          </a:p>
          <a:p>
            <a:pPr lvl="1"/>
            <a:r>
              <a:rPr lang="en-US" sz="2000" smtClean="0"/>
              <a:t>Adv: easy to understand; disadv: may reinforce errors</a:t>
            </a:r>
          </a:p>
          <a:p>
            <a:r>
              <a:rPr lang="en-US" sz="2000" smtClean="0"/>
              <a:t>Co-training: Use two or more classifiers to teach each other</a:t>
            </a:r>
          </a:p>
          <a:p>
            <a:pPr lvl="1"/>
            <a:r>
              <a:rPr lang="en-US" sz="2000" smtClean="0"/>
              <a:t>Each learner uses a mutually independent set of features of each tuple to train a good classifier, say f</a:t>
            </a:r>
            <a:r>
              <a:rPr lang="en-US" sz="2000" baseline="-25000" smtClean="0"/>
              <a:t>1</a:t>
            </a:r>
          </a:p>
          <a:p>
            <a:pPr lvl="1"/>
            <a:r>
              <a:rPr lang="en-US" sz="2000" smtClean="0"/>
              <a:t>Then f</a:t>
            </a:r>
            <a:r>
              <a:rPr lang="en-US" sz="2000" baseline="-25000" smtClean="0"/>
              <a:t>1</a:t>
            </a:r>
            <a:r>
              <a:rPr lang="en-US" sz="2000" smtClean="0"/>
              <a:t> and f</a:t>
            </a:r>
            <a:r>
              <a:rPr lang="en-US" sz="2000" baseline="-25000" smtClean="0"/>
              <a:t>2</a:t>
            </a:r>
            <a:r>
              <a:rPr lang="en-US" sz="2000" smtClean="0"/>
              <a:t> are used to predict the class label for unlabeled data X</a:t>
            </a:r>
          </a:p>
          <a:p>
            <a:pPr lvl="1"/>
            <a:r>
              <a:rPr lang="en-US" sz="2000" smtClean="0"/>
              <a:t>Teach each other: The tuple having the most confident prediction from f</a:t>
            </a:r>
            <a:r>
              <a:rPr lang="en-US" sz="2000" baseline="-25000" smtClean="0"/>
              <a:t>1</a:t>
            </a:r>
            <a:r>
              <a:rPr lang="en-US" sz="2000" smtClean="0"/>
              <a:t> is added to the set of labeled data for f</a:t>
            </a:r>
            <a:r>
              <a:rPr lang="en-US" sz="2000" baseline="-25000" smtClean="0"/>
              <a:t>2</a:t>
            </a:r>
            <a:r>
              <a:rPr lang="en-US" sz="2000" smtClean="0"/>
              <a:t>, &amp; vice versa </a:t>
            </a:r>
          </a:p>
          <a:p>
            <a:r>
              <a:rPr lang="en-US" sz="2000" smtClean="0"/>
              <a:t>Other methods, e.g., joint probability distribution of features and labels</a:t>
            </a:r>
          </a:p>
        </p:txBody>
      </p:sp>
      <p:sp>
        <p:nvSpPr>
          <p:cNvPr id="64517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6C7DDBA-BB03-4DAC-B2B8-D986B6EB8C77}" type="slidenum">
              <a:rPr lang="en-US" sz="1200" b="1"/>
              <a:pPr algn="r" eaLnBrk="1" hangingPunct="1"/>
              <a:t>31</a:t>
            </a:fld>
            <a:endParaRPr lang="en-US" sz="1200" b="1"/>
          </a:p>
        </p:txBody>
      </p:sp>
      <p:grpSp>
        <p:nvGrpSpPr>
          <p:cNvPr id="64518" name="Group 5"/>
          <p:cNvGrpSpPr>
            <a:grpSpLocks/>
          </p:cNvGrpSpPr>
          <p:nvPr/>
        </p:nvGrpSpPr>
        <p:grpSpPr bwMode="auto">
          <a:xfrm>
            <a:off x="8115300" y="147638"/>
            <a:ext cx="647700" cy="461962"/>
            <a:chOff x="7848600" y="147935"/>
            <a:chExt cx="914400" cy="461665"/>
          </a:xfrm>
        </p:grpSpPr>
        <p:sp>
          <p:nvSpPr>
            <p:cNvPr id="64526" name="Oval 1"/>
            <p:cNvSpPr>
              <a:spLocks noChangeArrowheads="1"/>
            </p:cNvSpPr>
            <p:nvPr/>
          </p:nvSpPr>
          <p:spPr bwMode="auto">
            <a:xfrm>
              <a:off x="7848600" y="152400"/>
              <a:ext cx="914400" cy="457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4527" name="TextBox 3"/>
            <p:cNvSpPr txBox="1">
              <a:spLocks noChangeArrowheads="1"/>
            </p:cNvSpPr>
            <p:nvPr/>
          </p:nvSpPr>
          <p:spPr bwMode="auto">
            <a:xfrm>
              <a:off x="8021170" y="147935"/>
              <a:ext cx="4191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tx2"/>
                  </a:solidFill>
                </a:rPr>
                <a:t>+</a:t>
              </a:r>
            </a:p>
          </p:txBody>
        </p:sp>
      </p:grpSp>
      <p:grpSp>
        <p:nvGrpSpPr>
          <p:cNvPr id="64519" name="Group 6"/>
          <p:cNvGrpSpPr>
            <a:grpSpLocks/>
          </p:cNvGrpSpPr>
          <p:nvPr/>
        </p:nvGrpSpPr>
        <p:grpSpPr bwMode="auto">
          <a:xfrm>
            <a:off x="8115300" y="833438"/>
            <a:ext cx="647700" cy="461962"/>
            <a:chOff x="7848600" y="833588"/>
            <a:chExt cx="914400" cy="461812"/>
          </a:xfrm>
        </p:grpSpPr>
        <p:sp>
          <p:nvSpPr>
            <p:cNvPr id="64524" name="Oval 2"/>
            <p:cNvSpPr>
              <a:spLocks noChangeArrowheads="1"/>
            </p:cNvSpPr>
            <p:nvPr/>
          </p:nvSpPr>
          <p:spPr bwMode="auto">
            <a:xfrm>
              <a:off x="7848600" y="838200"/>
              <a:ext cx="914400" cy="457200"/>
            </a:xfrm>
            <a:prstGeom prst="ellipse">
              <a:avLst/>
            </a:prstGeom>
            <a:solidFill>
              <a:srgbClr val="170981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95983" y="833588"/>
              <a:ext cx="419099" cy="461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2F2F2"/>
                  </a:solidFill>
                </a:rPr>
                <a:t>̶</a:t>
              </a:r>
            </a:p>
          </p:txBody>
        </p:sp>
      </p:grpSp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7162800" y="5302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/>
              <a:t>unlabeled</a:t>
            </a:r>
          </a:p>
        </p:txBody>
      </p:sp>
      <p:sp>
        <p:nvSpPr>
          <p:cNvPr id="64521" name="TextBox 12"/>
          <p:cNvSpPr txBox="1">
            <a:spLocks noChangeArrowheads="1"/>
          </p:cNvSpPr>
          <p:nvPr/>
        </p:nvSpPr>
        <p:spPr bwMode="auto">
          <a:xfrm>
            <a:off x="8420100" y="530225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/>
              <a:t>labeled</a:t>
            </a:r>
          </a:p>
        </p:txBody>
      </p:sp>
      <p:cxnSp>
        <p:nvCxnSpPr>
          <p:cNvPr id="64522" name="Straight Arrow Connector 10"/>
          <p:cNvCxnSpPr>
            <a:cxnSpLocks noChangeShapeType="1"/>
            <a:endCxn id="64526" idx="5"/>
          </p:cNvCxnSpPr>
          <p:nvPr/>
        </p:nvCxnSpPr>
        <p:spPr bwMode="auto">
          <a:xfrm flipH="1" flipV="1">
            <a:off x="8667750" y="542925"/>
            <a:ext cx="257175" cy="61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Straight Arrow Connector 17"/>
          <p:cNvCxnSpPr>
            <a:cxnSpLocks noChangeShapeType="1"/>
            <a:endCxn id="64524" idx="7"/>
          </p:cNvCxnSpPr>
          <p:nvPr/>
        </p:nvCxnSpPr>
        <p:spPr bwMode="auto">
          <a:xfrm flipH="1">
            <a:off x="8667750" y="838200"/>
            <a:ext cx="276225" cy="66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6752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5638800" y="0"/>
          <a:ext cx="34290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SmartDraw" r:id="rId4" imgW="5372100" imgH="3159252" progId="SmartDraw.2">
                  <p:embed/>
                </p:oleObj>
              </mc:Choice>
              <mc:Fallback>
                <p:oleObj name="SmartDraw" r:id="rId4" imgW="5372100" imgH="3159252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0"/>
                        <a:ext cx="342900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172200" cy="609600"/>
          </a:xfrm>
        </p:spPr>
        <p:txBody>
          <a:bodyPr/>
          <a:lstStyle/>
          <a:p>
            <a:r>
              <a:rPr lang="en-US" sz="3200" smtClean="0"/>
              <a:t>Active Learning</a:t>
            </a: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Class labels are expensive to obtain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Active learner: query human (oracle) for labels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Pool-based approach: Uses a pool of unlabeled data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L: a small subset of D is labeled, U: a pool of unlabeled data in D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Use a query function to carefully select one or more tuples from U and request labels from an oracle (a human annotator)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newly labeled samples are added to L, and learn a model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Goal: Achieve high accuracy using as few labeled data as possible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Evaluated using </a:t>
            </a:r>
            <a:r>
              <a:rPr lang="en-US" sz="2000" i="1" smtClean="0"/>
              <a:t>learning curves</a:t>
            </a:r>
            <a:r>
              <a:rPr lang="en-US" sz="2000" smtClean="0"/>
              <a:t>: Accuracy as a function of the number of instances queried (# of tuples to be queried should be small)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Research issue: How to choose the data tuples to be queried?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Uncertainty sampling: choose the least certain ones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Reduce </a:t>
            </a:r>
            <a:r>
              <a:rPr lang="en-US" sz="2000" i="1" smtClean="0"/>
              <a:t>version space</a:t>
            </a:r>
            <a:r>
              <a:rPr lang="en-US" sz="2000" smtClean="0"/>
              <a:t>, the subset of hypotheses consistent w. the training data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Reduce expected entropy over U: Find the greatest reduction in the total number of incorrect predictions</a:t>
            </a:r>
          </a:p>
        </p:txBody>
      </p:sp>
      <p:sp>
        <p:nvSpPr>
          <p:cNvPr id="65541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378A24F-2400-4FDD-A999-B0408B8D90C6}" type="slidenum">
              <a:rPr lang="en-US" sz="1200" b="1"/>
              <a:pPr algn="r" eaLnBrk="1" hangingPunct="1"/>
              <a:t>32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98031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609600"/>
          </a:xfrm>
        </p:spPr>
        <p:txBody>
          <a:bodyPr/>
          <a:lstStyle/>
          <a:p>
            <a:r>
              <a:rPr lang="en-US" sz="3200" smtClean="0"/>
              <a:t>Transfer Learning: Conceptual Framework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1981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smtClean="0"/>
              <a:t>Transfer learning: Extract knowledge from one or more source tasks and apply the knowledge to a target task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Traditional learning: Build a new classifier for each new task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Transfer learning: Build new classifier by applying existing knowledge learned from source tasks</a:t>
            </a:r>
          </a:p>
        </p:txBody>
      </p:sp>
      <p:graphicFrame>
        <p:nvGraphicFramePr>
          <p:cNvPr id="66564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0" y="3521075"/>
          <a:ext cx="4576763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SmartDraw" r:id="rId4" imgW="4073652" imgH="2494788" progId="SmartDraw.2">
                  <p:embed/>
                </p:oleObj>
              </mc:Choice>
              <mc:Fallback>
                <p:oleObj name="SmartDraw" r:id="rId4" imgW="4073652" imgH="2494788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21075"/>
                        <a:ext cx="4576763" cy="280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7C63C896-236A-49AA-8311-AD61E04621E8}" type="slidenum">
              <a:rPr lang="en-US" sz="1200" b="1"/>
              <a:pPr algn="r" eaLnBrk="1" hangingPunct="1"/>
              <a:t>33</a:t>
            </a:fld>
            <a:endParaRPr lang="en-US" sz="1200" b="1"/>
          </a:p>
        </p:txBody>
      </p:sp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457200" y="6262688"/>
            <a:ext cx="396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Traditional Learning Framework</a:t>
            </a: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5181600" y="62626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Transfer Learning Framework</a:t>
            </a:r>
          </a:p>
        </p:txBody>
      </p:sp>
      <p:graphicFrame>
        <p:nvGraphicFramePr>
          <p:cNvPr id="66568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616325"/>
          <a:ext cx="476250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" name="SmartDraw" r:id="rId6" imgW="4073652" imgH="2316480" progId="SmartDraw.2">
                  <p:embed/>
                </p:oleObj>
              </mc:Choice>
              <mc:Fallback>
                <p:oleObj name="SmartDraw" r:id="rId6" imgW="4073652" imgH="231648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16325"/>
                        <a:ext cx="4762500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6075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372600" cy="609600"/>
          </a:xfrm>
        </p:spPr>
        <p:txBody>
          <a:bodyPr/>
          <a:lstStyle/>
          <a:p>
            <a:r>
              <a:rPr lang="en-US" sz="3200" smtClean="0"/>
              <a:t>Transfer Learning: Methods and Applications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Applications: Especially useful when data is outdated or distribution changes, e.g., Web document classification, e-mail spam filtering</a:t>
            </a:r>
          </a:p>
          <a:p>
            <a:pPr>
              <a:lnSpc>
                <a:spcPct val="90000"/>
              </a:lnSpc>
            </a:pPr>
            <a:r>
              <a:rPr lang="en-US" sz="2000" i="1" smtClean="0"/>
              <a:t>Instance-based transfer learning</a:t>
            </a:r>
            <a:r>
              <a:rPr lang="en-US" sz="2000" smtClean="0"/>
              <a:t>:  Reweight some of the data from source tasks and use it to learn the target task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TrAdaBoost (Transfer AdaBoost)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Assume source and target data each described by the same set of attributes (features) &amp; class labels, but rather diff. distributions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Require only labeling a small amount of target data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Use source data in training: When a source tuple is misclassified, reduce the weight of such tupels so that they will have less effect on the subsequent classifier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Research issues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Negative transfer: When it performs worse than no transfer at all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Heterogeneous transfer learning: Transfer knowledge from different feature space or multiple source domains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Large-scale transfer learning</a:t>
            </a:r>
          </a:p>
        </p:txBody>
      </p:sp>
      <p:sp>
        <p:nvSpPr>
          <p:cNvPr id="67588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560FEFE-A564-4889-ADBA-B6B25DBEF5A3}" type="slidenum">
              <a:rPr lang="en-US" sz="1200" b="1"/>
              <a:pPr algn="r" eaLnBrk="1" hangingPunct="1"/>
              <a:t>34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89280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Part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Frequent Pattern-based classification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Ensemble Methods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Other Topics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2318879" y="3192479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Frequent Pattern-based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classification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Associative classification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Discriminative frequent pattern-based classification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Ensemble </a:t>
            </a:r>
            <a:r>
              <a:rPr lang="en-US" dirty="0" smtClean="0"/>
              <a:t>Methods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Bagging; Boosting; </a:t>
            </a:r>
            <a:r>
              <a:rPr lang="en-US" dirty="0" err="1" smtClean="0"/>
              <a:t>AdaBoost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Other </a:t>
            </a:r>
            <a:r>
              <a:rPr lang="en-US" dirty="0" smtClean="0"/>
              <a:t>Topics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Class imbalanced data; multi-class classification; semi-supervised learning; active learning; transfer learning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Framework for Associative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Mine frequent </a:t>
            </a:r>
            <a:r>
              <a:rPr lang="en-US" dirty="0" err="1" smtClean="0"/>
              <a:t>itemsets</a:t>
            </a:r>
            <a:r>
              <a:rPr lang="en-US" dirty="0" smtClean="0"/>
              <a:t> in the data, which are typically attribute-value pairs</a:t>
            </a:r>
          </a:p>
          <a:p>
            <a:pPr lvl="2"/>
            <a:r>
              <a:rPr lang="en-US" dirty="0" smtClean="0"/>
              <a:t>E.g., age = youth</a:t>
            </a:r>
          </a:p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Analyze the frequent </a:t>
            </a:r>
            <a:r>
              <a:rPr lang="en-US" dirty="0" err="1" smtClean="0"/>
              <a:t>itemsets</a:t>
            </a:r>
            <a:r>
              <a:rPr lang="en-US" dirty="0" smtClean="0"/>
              <a:t> to generate association rules per class</a:t>
            </a:r>
          </a:p>
          <a:p>
            <a:r>
              <a:rPr lang="en-US" dirty="0" smtClean="0"/>
              <a:t>Step 3:</a:t>
            </a:r>
          </a:p>
          <a:p>
            <a:pPr lvl="1"/>
            <a:r>
              <a:rPr lang="en-US" dirty="0" smtClean="0"/>
              <a:t>Organize the rules to form a rule-based 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187228D-632D-4051-A692-FDC327143285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Typical Associative Classification Methods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763000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CBA</a:t>
            </a:r>
            <a:r>
              <a:rPr lang="en-US" sz="2000" smtClean="0"/>
              <a:t> (Classification Based on Associations: Liu, Hsu &amp; Ma, KDD’98)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Mine possible association rules in the form of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2000" smtClean="0"/>
              <a:t>Cond-set (a set of attribute-value pairs) 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n-US" sz="2000" smtClean="0"/>
              <a:t>class label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Build classifier: Organize rules according to decreasing precedence based on confidence and then support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CMAR</a:t>
            </a:r>
            <a:r>
              <a:rPr lang="en-US" sz="2000" smtClean="0"/>
              <a:t> (Classification based on Multiple Association Rules: Li, Han, Pei, ICDM’01)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Classification: Statistical analysis on multiple rules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CPAR</a:t>
            </a:r>
            <a:r>
              <a:rPr lang="en-US" sz="2000" smtClean="0"/>
              <a:t> </a:t>
            </a:r>
            <a:r>
              <a:rPr lang="en-US" sz="1800" smtClean="0"/>
              <a:t>(Classification based on Predictive Association Rules: Yin &amp; Han, SDM’03)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Generation of predictive rules (FOIL-like analysis) but allow covered rules to retain with reduced weight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Prediction using best k rules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High efficiency, accuracy similar to CMAR</a:t>
            </a:r>
          </a:p>
        </p:txBody>
      </p:sp>
    </p:spTree>
    <p:extLst>
      <p:ext uri="{BB962C8B-B14F-4D97-AF65-F5344CB8AC3E}">
        <p14:creationId xmlns:p14="http://schemas.microsoft.com/office/powerpoint/2010/main" val="10634744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a typeface="SimSun" pitchFamily="2" charset="-122"/>
              </a:rPr>
              <a:t>Discriminative Frequent Pattern-Based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dirty="0">
                <a:ea typeface="SimSun" pitchFamily="2" charset="-122"/>
              </a:rPr>
              <a:t>H. Cheng, X. Yan, J. Han, and C.-W. Hsu, “</a:t>
            </a:r>
            <a:r>
              <a:rPr lang="en-US" altLang="zh-CN" sz="2400" dirty="0">
                <a:ea typeface="SimSun" pitchFamily="2" charset="-122"/>
                <a:hlinkClick r:id="rId2"/>
              </a:rPr>
              <a:t>Discriminative Frequent Pattern Analysis for Effective Classification</a:t>
            </a:r>
            <a:r>
              <a:rPr lang="en-US" altLang="zh-CN" sz="2400" dirty="0">
                <a:ea typeface="SimSun" pitchFamily="2" charset="-122"/>
              </a:rPr>
              <a:t>”, </a:t>
            </a:r>
            <a:r>
              <a:rPr lang="en-US" altLang="zh-CN" sz="2400" dirty="0" smtClean="0">
                <a:ea typeface="SimSun" pitchFamily="2" charset="-122"/>
              </a:rPr>
              <a:t>ICDE'07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Use combined features instead of single </a:t>
            </a:r>
            <a:r>
              <a:rPr lang="en-US" altLang="zh-CN" dirty="0" smtClean="0">
                <a:ea typeface="SimSun" pitchFamily="2" charset="-122"/>
              </a:rPr>
              <a:t>features</a:t>
            </a:r>
          </a:p>
          <a:p>
            <a:pPr lvl="2"/>
            <a:r>
              <a:rPr lang="en-US" altLang="zh-CN" dirty="0" smtClean="0">
                <a:ea typeface="SimSun" pitchFamily="2" charset="-122"/>
              </a:rPr>
              <a:t>E.g., age = youth and credit = OK</a:t>
            </a:r>
            <a:endParaRPr lang="en-US" altLang="zh-CN" dirty="0">
              <a:ea typeface="SimSun" pitchFamily="2" charset="-122"/>
            </a:endParaRPr>
          </a:p>
          <a:p>
            <a:r>
              <a:rPr lang="en-US" altLang="zh-CN" sz="2400" dirty="0">
                <a:solidFill>
                  <a:srgbClr val="CC3300"/>
                </a:solidFill>
                <a:ea typeface="SimSun" pitchFamily="2" charset="-122"/>
              </a:rPr>
              <a:t>Accuracy issue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Increase the discriminative power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Increase the expressive power of the feature space</a:t>
            </a:r>
          </a:p>
          <a:p>
            <a:r>
              <a:rPr lang="en-US" altLang="zh-CN" sz="2400" dirty="0">
                <a:solidFill>
                  <a:srgbClr val="CC3300"/>
                </a:solidFill>
                <a:ea typeface="SimSun" pitchFamily="2" charset="-122"/>
              </a:rPr>
              <a:t>Scalability issue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It is computationally infeasible to generate </a:t>
            </a:r>
            <a:r>
              <a:rPr lang="en-US" altLang="zh-CN" dirty="0">
                <a:solidFill>
                  <a:srgbClr val="CC3300"/>
                </a:solidFill>
                <a:ea typeface="SimSun" pitchFamily="2" charset="-122"/>
              </a:rPr>
              <a:t>all feature combinations</a:t>
            </a:r>
            <a:r>
              <a:rPr lang="en-US" altLang="zh-CN" dirty="0">
                <a:ea typeface="SimSun" pitchFamily="2" charset="-122"/>
              </a:rPr>
              <a:t> and filter them with an information gain threshold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Efficient method (</a:t>
            </a:r>
            <a:r>
              <a:rPr lang="en-US" altLang="zh-CN" dirty="0" err="1">
                <a:ea typeface="SimSun" pitchFamily="2" charset="-122"/>
              </a:rPr>
              <a:t>DDPMine</a:t>
            </a:r>
            <a:r>
              <a:rPr lang="en-US" altLang="zh-CN" dirty="0">
                <a:ea typeface="SimSun" pitchFamily="2" charset="-122"/>
              </a:rPr>
              <a:t>: </a:t>
            </a:r>
            <a:r>
              <a:rPr lang="en-US" altLang="zh-CN" dirty="0" err="1">
                <a:ea typeface="SimSun" pitchFamily="2" charset="-122"/>
              </a:rPr>
              <a:t>FPtree</a:t>
            </a:r>
            <a:r>
              <a:rPr lang="en-US" altLang="zh-CN" dirty="0">
                <a:ea typeface="SimSun" pitchFamily="2" charset="-122"/>
              </a:rPr>
              <a:t> pruning): H. Cheng, X. Yan, J. Han, and P. S. Yu, "</a:t>
            </a:r>
            <a:r>
              <a:rPr lang="en-US" altLang="zh-CN" dirty="0">
                <a:ea typeface="SimSun" pitchFamily="2" charset="-122"/>
                <a:hlinkClick r:id="rId3"/>
              </a:rPr>
              <a:t>Direct Discriminative Pattern Mining for Effective Classification</a:t>
            </a:r>
            <a:r>
              <a:rPr lang="en-US" altLang="zh-CN" dirty="0">
                <a:ea typeface="SimSun" pitchFamily="2" charset="-122"/>
              </a:rPr>
              <a:t>", ICDE'08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448C7E9-1199-400B-810F-442A037726E4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SimSun" pitchFamily="2" charset="-122"/>
              </a:rPr>
              <a:t>Discriminative Frequent </a:t>
            </a:r>
            <a:r>
              <a:rPr lang="en-US" altLang="zh-CN" sz="3200" dirty="0" smtClean="0">
                <a:ea typeface="SimSun" pitchFamily="2" charset="-122"/>
              </a:rPr>
              <a:t>Pattern-Based Classification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SimSun" pitchFamily="2" charset="-122"/>
              </a:rPr>
              <a:t>H. Cheng, X. Yan, J. Han, and C.-W. Hsu, “</a:t>
            </a:r>
            <a:r>
              <a:rPr lang="en-US" altLang="zh-CN" sz="2400" dirty="0" smtClean="0">
                <a:ea typeface="SimSun" pitchFamily="2" charset="-122"/>
                <a:hlinkClick r:id="rId3"/>
              </a:rPr>
              <a:t>Discriminative Frequent Pattern Analysis for Effective Classification</a:t>
            </a:r>
            <a:r>
              <a:rPr lang="en-US" altLang="zh-CN" sz="2400" dirty="0" smtClean="0">
                <a:ea typeface="SimSun" pitchFamily="2" charset="-122"/>
              </a:rPr>
              <a:t>”, ICDE'07</a:t>
            </a:r>
            <a:endParaRPr lang="en-US" altLang="zh-CN" sz="2400" dirty="0" smtClean="0">
              <a:solidFill>
                <a:srgbClr val="CC3300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z="2400" dirty="0" smtClean="0">
                <a:solidFill>
                  <a:srgbClr val="CC3300"/>
                </a:solidFill>
                <a:ea typeface="SimSun" pitchFamily="2" charset="-122"/>
              </a:rPr>
              <a:t>Accuracy issue</a:t>
            </a:r>
          </a:p>
          <a:p>
            <a:pPr lvl="1" eaLnBrk="1" hangingPunct="1"/>
            <a:r>
              <a:rPr lang="en-US" altLang="zh-CN" sz="2400" dirty="0" smtClean="0">
                <a:ea typeface="SimSun" pitchFamily="2" charset="-122"/>
              </a:rPr>
              <a:t>Increase the discriminative power</a:t>
            </a:r>
          </a:p>
          <a:p>
            <a:pPr lvl="1" eaLnBrk="1" hangingPunct="1"/>
            <a:r>
              <a:rPr lang="en-US" altLang="zh-CN" sz="2400" dirty="0" smtClean="0">
                <a:ea typeface="SimSun" pitchFamily="2" charset="-122"/>
              </a:rPr>
              <a:t>Increase the expressive power of the feature space</a:t>
            </a:r>
          </a:p>
          <a:p>
            <a:pPr eaLnBrk="1" hangingPunct="1"/>
            <a:r>
              <a:rPr lang="en-US" altLang="zh-CN" sz="2400" dirty="0" smtClean="0">
                <a:solidFill>
                  <a:srgbClr val="CC3300"/>
                </a:solidFill>
                <a:ea typeface="SimSun" pitchFamily="2" charset="-122"/>
              </a:rPr>
              <a:t>Scalability issue</a:t>
            </a:r>
          </a:p>
          <a:p>
            <a:pPr lvl="1" eaLnBrk="1" hangingPunct="1"/>
            <a:r>
              <a:rPr lang="en-US" altLang="zh-CN" sz="2400" dirty="0" smtClean="0">
                <a:ea typeface="SimSun" pitchFamily="2" charset="-122"/>
              </a:rPr>
              <a:t>It is computationally infeasible to generate </a:t>
            </a:r>
            <a:r>
              <a:rPr lang="en-US" altLang="zh-CN" sz="2400" dirty="0" smtClean="0">
                <a:solidFill>
                  <a:srgbClr val="CC3300"/>
                </a:solidFill>
                <a:ea typeface="SimSun" pitchFamily="2" charset="-122"/>
              </a:rPr>
              <a:t>all feature combinations</a:t>
            </a:r>
            <a:r>
              <a:rPr lang="en-US" altLang="zh-CN" sz="2400" dirty="0" smtClean="0">
                <a:ea typeface="SimSun" pitchFamily="2" charset="-122"/>
              </a:rPr>
              <a:t> and filter them with an information gain threshold</a:t>
            </a:r>
          </a:p>
          <a:p>
            <a:pPr lvl="1" eaLnBrk="1" hangingPunct="1"/>
            <a:r>
              <a:rPr lang="en-US" altLang="zh-CN" sz="2400" dirty="0" smtClean="0">
                <a:ea typeface="SimSun" pitchFamily="2" charset="-122"/>
              </a:rPr>
              <a:t>Efficient method (</a:t>
            </a:r>
            <a:r>
              <a:rPr lang="en-US" altLang="zh-CN" sz="2400" dirty="0" err="1" smtClean="0">
                <a:ea typeface="SimSun" pitchFamily="2" charset="-122"/>
              </a:rPr>
              <a:t>DDPMine</a:t>
            </a:r>
            <a:r>
              <a:rPr lang="en-US" altLang="zh-CN" sz="2400" dirty="0" smtClean="0">
                <a:ea typeface="SimSun" pitchFamily="2" charset="-122"/>
              </a:rPr>
              <a:t>: </a:t>
            </a:r>
            <a:r>
              <a:rPr lang="en-US" altLang="zh-CN" sz="2400" dirty="0" err="1" smtClean="0">
                <a:ea typeface="SimSun" pitchFamily="2" charset="-122"/>
              </a:rPr>
              <a:t>FPtree</a:t>
            </a:r>
            <a:r>
              <a:rPr lang="en-US" altLang="zh-CN" sz="2400" dirty="0" smtClean="0">
                <a:ea typeface="SimSun" pitchFamily="2" charset="-122"/>
              </a:rPr>
              <a:t> pruning): H. Cheng, X. Yan, J. Han, and P. S. Yu, "</a:t>
            </a:r>
            <a:r>
              <a:rPr lang="en-US" altLang="zh-CN" sz="2400" dirty="0" smtClean="0">
                <a:ea typeface="SimSun" pitchFamily="2" charset="-122"/>
                <a:hlinkClick r:id="rId4"/>
              </a:rPr>
              <a:t>Direct Discriminative Pattern Mining for Effective Classification</a:t>
            </a:r>
            <a:r>
              <a:rPr lang="en-US" altLang="zh-CN" sz="2400" dirty="0" smtClean="0">
                <a:ea typeface="SimSun" pitchFamily="2" charset="-122"/>
              </a:rPr>
              <a:t>", ICDE'08 </a:t>
            </a:r>
          </a:p>
        </p:txBody>
      </p:sp>
    </p:spTree>
    <p:extLst>
      <p:ext uri="{BB962C8B-B14F-4D97-AF65-F5344CB8AC3E}">
        <p14:creationId xmlns:p14="http://schemas.microsoft.com/office/powerpoint/2010/main" val="20119188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2DCE3AD-87D7-45C9-80AB-C900F9F53059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ea typeface="SimSun" pitchFamily="2" charset="-122"/>
              </a:rPr>
              <a:t>Frequent Pattern vs. Single Feature</a:t>
            </a:r>
          </a:p>
        </p:txBody>
      </p:sp>
      <p:pic>
        <p:nvPicPr>
          <p:cNvPr id="44036" name="Picture 3" descr="austra1C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3124200" cy="2343150"/>
          </a:xfrm>
          <a:noFill/>
        </p:spPr>
      </p:pic>
      <p:pic>
        <p:nvPicPr>
          <p:cNvPr id="44037" name="Picture 4" descr="sonar1C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4550" y="2343150"/>
            <a:ext cx="3143250" cy="2357438"/>
          </a:xfrm>
          <a:noFill/>
        </p:spPr>
      </p:pic>
      <p:pic>
        <p:nvPicPr>
          <p:cNvPr id="44038" name="Picture 5" descr="cleve1C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75" y="2230438"/>
            <a:ext cx="3211513" cy="2643187"/>
          </a:xfrm>
          <a:noFill/>
        </p:spPr>
      </p:pic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685800" y="4876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latin typeface="Arial" charset="0"/>
                <a:ea typeface="SimSun" pitchFamily="2" charset="-122"/>
              </a:rPr>
              <a:t>(a) Austral</a:t>
            </a: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6705600" y="48910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latin typeface="Arial" charset="0"/>
                <a:ea typeface="SimSun" pitchFamily="2" charset="-122"/>
              </a:rPr>
              <a:t>(c) Sonar</a:t>
            </a: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3581400" y="4876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latin typeface="Arial" charset="0"/>
                <a:ea typeface="SimSun" pitchFamily="2" charset="-122"/>
              </a:rPr>
              <a:t>(b) Cleve</a:t>
            </a:r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1828800" y="5470525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latin typeface="Arial" charset="0"/>
                <a:ea typeface="SimSun" pitchFamily="2" charset="-122"/>
              </a:rPr>
              <a:t>Fig. 1.  Information Gain vs. Pattern Length</a:t>
            </a:r>
          </a:p>
        </p:txBody>
      </p:sp>
      <p:sp>
        <p:nvSpPr>
          <p:cNvPr id="44043" name="Line 10"/>
          <p:cNvSpPr>
            <a:spLocks noChangeShapeType="1"/>
          </p:cNvSpPr>
          <p:nvPr/>
        </p:nvSpPr>
        <p:spPr bwMode="auto">
          <a:xfrm flipV="1">
            <a:off x="566738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1"/>
          <p:cNvSpPr>
            <a:spLocks noChangeShapeType="1"/>
          </p:cNvSpPr>
          <p:nvPr/>
        </p:nvSpPr>
        <p:spPr bwMode="auto">
          <a:xfrm flipV="1">
            <a:off x="3429000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2"/>
          <p:cNvSpPr>
            <a:spLocks noChangeShapeType="1"/>
          </p:cNvSpPr>
          <p:nvPr/>
        </p:nvSpPr>
        <p:spPr bwMode="auto">
          <a:xfrm flipV="1">
            <a:off x="6443663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152400" y="1370013"/>
            <a:ext cx="807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>
                <a:latin typeface="Arial" charset="0"/>
                <a:ea typeface="SimSun" pitchFamily="2" charset="-122"/>
              </a:rPr>
              <a:t>The discriminative power of some frequent patterns is higher than that of single features.</a:t>
            </a:r>
          </a:p>
        </p:txBody>
      </p:sp>
    </p:spTree>
    <p:extLst>
      <p:ext uri="{BB962C8B-B14F-4D97-AF65-F5344CB8AC3E}">
        <p14:creationId xmlns:p14="http://schemas.microsoft.com/office/powerpoint/2010/main" val="42350428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0A4B2C1-4157-47D4-9763-12CC9585C644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Empirical Results</a:t>
            </a:r>
            <a:r>
              <a:rPr lang="en-US" altLang="zh-CN" smtClean="0">
                <a:solidFill>
                  <a:srgbClr val="CC3300"/>
                </a:solidFill>
                <a:ea typeface="SimSun" pitchFamily="2" charset="-122"/>
              </a:rPr>
              <a:t> </a:t>
            </a:r>
          </a:p>
        </p:txBody>
      </p:sp>
      <p:pic>
        <p:nvPicPr>
          <p:cNvPr id="45060" name="Picture 3" descr="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44650"/>
            <a:ext cx="3124200" cy="2420938"/>
          </a:xfrm>
          <a:noFill/>
        </p:spPr>
      </p:pic>
      <p:pic>
        <p:nvPicPr>
          <p:cNvPr id="45061" name="Picture 4" descr="breast_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7038" y="1441450"/>
            <a:ext cx="3152775" cy="2681288"/>
          </a:xfrm>
          <a:noFill/>
        </p:spPr>
      </p:pic>
      <p:pic>
        <p:nvPicPr>
          <p:cNvPr id="45062" name="Picture 5" descr="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638300"/>
            <a:ext cx="3200400" cy="2400300"/>
          </a:xfrm>
          <a:noFill/>
        </p:spPr>
      </p:pic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762000" y="42814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latin typeface="Arial" charset="0"/>
                <a:ea typeface="SimSun" pitchFamily="2" charset="-122"/>
              </a:rPr>
              <a:t>(a) Austral</a:t>
            </a: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6705600" y="4267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latin typeface="Arial" charset="0"/>
                <a:ea typeface="SimSun" pitchFamily="2" charset="-122"/>
              </a:rPr>
              <a:t>(c) Sonar</a:t>
            </a: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3733800" y="4267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>
                <a:latin typeface="Arial" charset="0"/>
                <a:ea typeface="SimSun" pitchFamily="2" charset="-122"/>
              </a:rPr>
              <a:t>(b) Breast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1905000" y="510540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latin typeface="Arial" charset="0"/>
                <a:ea typeface="SimSun" pitchFamily="2" charset="-122"/>
              </a:rPr>
              <a:t>Fig. 2. Information Gain vs. Pattern Frequency</a:t>
            </a:r>
          </a:p>
        </p:txBody>
      </p:sp>
    </p:spTree>
    <p:extLst>
      <p:ext uri="{BB962C8B-B14F-4D97-AF65-F5344CB8AC3E}">
        <p14:creationId xmlns:p14="http://schemas.microsoft.com/office/powerpoint/2010/main" val="21474933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</TotalTime>
  <Words>2753</Words>
  <Application>Microsoft Office PowerPoint</Application>
  <PresentationFormat>On-screen Show (4:3)</PresentationFormat>
  <Paragraphs>339</Paragraphs>
  <Slides>36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Clarity</vt:lpstr>
      <vt:lpstr>SmartDraw Drawing</vt:lpstr>
      <vt:lpstr>Microsoft Equation 3.0</vt:lpstr>
      <vt:lpstr>CS6220: Data Mining Techniques</vt:lpstr>
      <vt:lpstr>Chapter 8&amp;9. Classification: Part 4</vt:lpstr>
      <vt:lpstr>Associative Classification</vt:lpstr>
      <vt:lpstr>General Framework for Associative Classification</vt:lpstr>
      <vt:lpstr>Typical Associative Classification Methods</vt:lpstr>
      <vt:lpstr>Discriminative Frequent Pattern-Based Classification</vt:lpstr>
      <vt:lpstr>Discriminative Frequent Pattern-Based Classification</vt:lpstr>
      <vt:lpstr>Frequent Pattern vs. Single Feature</vt:lpstr>
      <vt:lpstr>Empirical Results </vt:lpstr>
      <vt:lpstr>Feature Selection</vt:lpstr>
      <vt:lpstr>General Framework for Discriminative Frequent Pattern-based Classification </vt:lpstr>
      <vt:lpstr>Experimental Results</vt:lpstr>
      <vt:lpstr>Scalability Tests</vt:lpstr>
      <vt:lpstr>Chapter 8&amp;9. Classification: Part 4</vt:lpstr>
      <vt:lpstr>Ensemble Methods: Increasing the Accuracy</vt:lpstr>
      <vt:lpstr>Bagging: Boostrap Aggregation</vt:lpstr>
      <vt:lpstr>Performance of Bagging</vt:lpstr>
      <vt:lpstr>Boosting</vt:lpstr>
      <vt:lpstr>Adaboost (Freund and Schapire, 1997)</vt:lpstr>
      <vt:lpstr>AdaBoost</vt:lpstr>
      <vt:lpstr>AdaBoost Example</vt:lpstr>
      <vt:lpstr>Round 1</vt:lpstr>
      <vt:lpstr>Round 2</vt:lpstr>
      <vt:lpstr>Round 3</vt:lpstr>
      <vt:lpstr>Final Model</vt:lpstr>
      <vt:lpstr>Random Forest (Breiman 2001) </vt:lpstr>
      <vt:lpstr>Chapter 8&amp;9. Classification: Part 4</vt:lpstr>
      <vt:lpstr>Classification of Class-Imbalanced Data Sets</vt:lpstr>
      <vt:lpstr>Multiclass Classification</vt:lpstr>
      <vt:lpstr>Error-Correcting Codes for Multiclass Classification</vt:lpstr>
      <vt:lpstr>Semi-Supervised Classification</vt:lpstr>
      <vt:lpstr>Active Learning</vt:lpstr>
      <vt:lpstr>Transfer Learning: Conceptual Framework</vt:lpstr>
      <vt:lpstr>Transfer Learning: Methods and Applications</vt:lpstr>
      <vt:lpstr>Chapter 8&amp;9. Classification: Part 4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CS6220: Data Mining Techniques</dc:title>
  <dc:creator>yizhousun</dc:creator>
  <cp:lastModifiedBy>yizhousun</cp:lastModifiedBy>
  <cp:revision>176</cp:revision>
  <dcterms:created xsi:type="dcterms:W3CDTF">2006-08-16T00:00:00Z</dcterms:created>
  <dcterms:modified xsi:type="dcterms:W3CDTF">2013-03-19T01:58:21Z</dcterms:modified>
</cp:coreProperties>
</file>