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3"/>
  </p:notesMasterIdLst>
  <p:handoutMasterIdLst>
    <p:handoutMasterId r:id="rId34"/>
  </p:handoutMasterIdLst>
  <p:sldIdLst>
    <p:sldId id="834" r:id="rId2"/>
    <p:sldId id="835" r:id="rId3"/>
    <p:sldId id="836" r:id="rId4"/>
    <p:sldId id="837" r:id="rId5"/>
    <p:sldId id="847" r:id="rId6"/>
    <p:sldId id="856" r:id="rId7"/>
    <p:sldId id="842" r:id="rId8"/>
    <p:sldId id="838" r:id="rId9"/>
    <p:sldId id="843" r:id="rId10"/>
    <p:sldId id="844" r:id="rId11"/>
    <p:sldId id="846" r:id="rId12"/>
    <p:sldId id="574" r:id="rId13"/>
    <p:sldId id="849" r:id="rId14"/>
    <p:sldId id="852" r:id="rId15"/>
    <p:sldId id="853" r:id="rId16"/>
    <p:sldId id="854" r:id="rId17"/>
    <p:sldId id="855" r:id="rId18"/>
    <p:sldId id="857" r:id="rId19"/>
    <p:sldId id="859" r:id="rId20"/>
    <p:sldId id="861" r:id="rId21"/>
    <p:sldId id="860" r:id="rId22"/>
    <p:sldId id="858" r:id="rId23"/>
    <p:sldId id="862" r:id="rId24"/>
    <p:sldId id="863" r:id="rId25"/>
    <p:sldId id="864" r:id="rId26"/>
    <p:sldId id="865" r:id="rId27"/>
    <p:sldId id="866" r:id="rId28"/>
    <p:sldId id="867" r:id="rId29"/>
    <p:sldId id="868" r:id="rId30"/>
    <p:sldId id="869" r:id="rId31"/>
    <p:sldId id="870" r:id="rId3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90000"/>
    <a:srgbClr val="3E6A54"/>
    <a:srgbClr val="000099"/>
    <a:srgbClr val="000066"/>
    <a:srgbClr val="003300"/>
    <a:srgbClr val="28462B"/>
    <a:srgbClr val="5FA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5" autoAdjust="0"/>
    <p:restoredTop sz="90409" autoAdjust="0"/>
  </p:normalViewPr>
  <p:slideViewPr>
    <p:cSldViewPr>
      <p:cViewPr varScale="1">
        <p:scale>
          <a:sx n="66" d="100"/>
          <a:sy n="66" d="100"/>
        </p:scale>
        <p:origin x="-16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94025" cy="466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8250"/>
            <a:ext cx="2994025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858250"/>
            <a:ext cx="2994025" cy="46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fld id="{1197E602-76F4-417E-9E28-29EB8D6B1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28CCC0E-D319-4925-87BE-FC7EA0A555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A1B412-9102-420E-8EAC-787DCA54F99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Sources:http</a:t>
            </a:r>
            <a:r>
              <a:rPr lang="en-US" dirty="0" smtClean="0"/>
              <a:t>://www.analytictech.com/networks/kindsofmatrices.htm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CC0E-D319-4925-87BE-FC7EA0A555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http://www.dpgp.org/syntenic_assembly/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CC0E-D319-4925-87BE-FC7EA0A555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http://swampland.time.com/2011/04/25/obamas-pump-problem-why-gas-prices-could-swing-a-close-election/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CC0E-D319-4925-87BE-FC7EA0A555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http://www.thenetworkthinkers.com/2008/06/birds-of-feather-grow-fat-together.html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CC0E-D319-4925-87BE-FC7EA0A555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15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northeastern/spring2014/cs7280/home" TargetMode="External"/><Relationship Id="rId2" Type="http://schemas.openxmlformats.org/officeDocument/2006/relationships/hyperlink" Target="http://www.ccs.neu.edu/home/yzsun/classes/2014Spring_CS7280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url=http://scholar.google.com/scholar_url%3Fhl%3Den%26q%3Dhttp://citeseerx.ist.psu.edu/viewdoc/download%253Fdoi%253D10.1.1.88.5429%2526rep%253Drep1%2526type%253Dpdf%26sa%3DX%26scisig%3DAAGBfm0L-890pDFkPcC0DBTMlZ4ThmHJzA%26oi%3Dscholarr&amp;rct=j&amp;sa=X&amp;ei=CgjMUuPeDYLKsQSztoCoDQ&amp;ved=0CC0QgAMoATAA&amp;q=information+diffusion+models&amp;usg=AFQjCNFh1drs1inAGizTKQTLoaGg6v_B6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pegas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cs.neu.edu" TargetMode="External"/><Relationship Id="rId2" Type="http://schemas.openxmlformats.org/officeDocument/2006/relationships/hyperlink" Target="http://www.ccs.neu.edu/home/yzsu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CS7280: Special Topics in Data</a:t>
            </a:r>
            <a:br>
              <a:rPr lang="en-US" sz="4800" dirty="0" smtClean="0"/>
            </a:br>
            <a:r>
              <a:rPr lang="en-US" sz="4000" dirty="0" smtClean="0"/>
              <a:t>Mining Information/Social Networks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January 6, 2014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dirty="0" smtClean="0"/>
              <a:t>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54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</a:t>
            </a:r>
            <a:r>
              <a:rPr lang="en-US" dirty="0" smtClean="0"/>
              <a:t>(10%)</a:t>
            </a:r>
          </a:p>
          <a:p>
            <a:pPr lvl="1"/>
            <a:r>
              <a:rPr lang="en-US" dirty="0" smtClean="0"/>
              <a:t>This is a seminar course, so everyone needs to read the papers in advance and ask questions in class</a:t>
            </a:r>
          </a:p>
          <a:p>
            <a:pPr lvl="1"/>
            <a:r>
              <a:rPr lang="en-US" dirty="0" smtClean="0"/>
              <a:t>You can also raise and answer questions online (e.g., Piazza)</a:t>
            </a:r>
          </a:p>
          <a:p>
            <a:pPr lvl="2"/>
            <a:r>
              <a:rPr lang="en-US" dirty="0" err="1" smtClean="0"/>
              <a:t>Mendeley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6220 Data Mining Course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data types:</a:t>
            </a:r>
          </a:p>
          <a:p>
            <a:pPr lvl="1"/>
            <a:r>
              <a:rPr lang="en-US" dirty="0" smtClean="0"/>
              <a:t>matrix data</a:t>
            </a:r>
          </a:p>
          <a:p>
            <a:pPr lvl="1"/>
            <a:r>
              <a:rPr lang="en-US" dirty="0" smtClean="0"/>
              <a:t>set data</a:t>
            </a:r>
          </a:p>
          <a:p>
            <a:pPr lvl="1"/>
            <a:r>
              <a:rPr lang="en-US" dirty="0" smtClean="0"/>
              <a:t>sequence data</a:t>
            </a:r>
          </a:p>
          <a:p>
            <a:pPr lvl="1"/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graph </a:t>
            </a:r>
            <a:r>
              <a:rPr lang="en-US" dirty="0"/>
              <a:t>and </a:t>
            </a:r>
            <a:r>
              <a:rPr lang="en-US" dirty="0" smtClean="0"/>
              <a:t>network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/>
              <a:t>Frequent pattern </a:t>
            </a:r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Similarity search</a:t>
            </a:r>
          </a:p>
          <a:p>
            <a:pPr lvl="1"/>
            <a:r>
              <a:rPr lang="en-US" dirty="0" smtClean="0"/>
              <a:t>Ranking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8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Multi-Dimensional View of Data Mining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486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b="1" u="sng" smtClean="0"/>
              <a:t>Data to be mined</a:t>
            </a:r>
            <a:endParaRPr lang="en-US" sz="2000" smtClean="0"/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Database data (extended-relational, object-oriented, heterogeneous, legacy), data warehouse, transactional data, stream, spatiotemporal, time-series, sequence, text and web, multi-media, graphs &amp; social and information networks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1" u="sng" smtClean="0"/>
              <a:t>Knowledge to be mined (or: Data mining functions)</a:t>
            </a:r>
            <a:endParaRPr lang="en-US" sz="2000" smtClean="0"/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Characterization, discrimination, association, classification, clustering, trend/deviation, outlier analysis, etc.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Descriptive vs. predictive data mining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Multiple/integrated functions and mining at multiple levels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1" u="sng" smtClean="0"/>
              <a:t>Techniques utilized</a:t>
            </a:r>
            <a:endParaRPr lang="en-US" sz="2000" b="1" smtClean="0"/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Data-intensive, data warehouse (OLAP), machine learning, statistics, pattern recognition, visualization, high-performance, etc.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1" u="sng" smtClean="0"/>
              <a:t>Applications adapted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smtClean="0"/>
              <a:t>Retail, telecommunication, banking, fraud analysis, bio-data mining, stock market analysis, text mining, Web mining, etc.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35D56C-B3D1-42C2-8675-12DB7F6C167A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12" name="Picture 4" descr="http://www.analytictech.com/networks/kmatrices2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207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92712"/>
              </p:ext>
            </p:extLst>
          </p:nvPr>
        </p:nvGraphicFramePr>
        <p:xfrm>
          <a:off x="1905000" y="1752600"/>
          <a:ext cx="5272088" cy="27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5272088" cy="275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4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4" name="Picture 2" descr="http://www.dpgp.org/syntenic_assembly/images/CG153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8700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458" name="Picture 2" descr="http://timeswampland.files.wordpress.com/2011/04/gasprices.jpg?w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3916"/>
            <a:ext cx="6919686" cy="56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/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2" name="Picture 2" descr="http://www.networkweaving.com/blog/uploaded_images/contagion-7163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09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Overview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Ranking for </a:t>
            </a:r>
            <a:r>
              <a:rPr lang="en-US" dirty="0" err="1"/>
              <a:t>infonet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Clustering / community detection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Matrix </a:t>
            </a:r>
            <a:r>
              <a:rPr lang="en-US" dirty="0" smtClean="0"/>
              <a:t>factorization and </a:t>
            </a:r>
            <a:r>
              <a:rPr lang="en-US" dirty="0" err="1" smtClean="0"/>
              <a:t>Blockmodel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Classification / label propagation / node or link profiling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Probabilistic </a:t>
            </a:r>
            <a:r>
              <a:rPr lang="en-US" dirty="0"/>
              <a:t>models for </a:t>
            </a:r>
            <a:r>
              <a:rPr lang="en-US" dirty="0" err="1"/>
              <a:t>infonets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Similarity search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Diffusion / Influence maximization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Recommendation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Link / relationship prediction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Trustworthy analysis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Large graph computation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 descr="Kleinberg_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78" y="3733800"/>
            <a:ext cx="3416426" cy="242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Networks Are Everywhere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7164" y="1079079"/>
            <a:ext cx="8762741" cy="5474121"/>
            <a:chOff x="415815" y="1295625"/>
            <a:chExt cx="8762741" cy="55623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975" y="1438416"/>
              <a:ext cx="3009016" cy="2142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4" t="2109" r="5118" b="5573"/>
            <a:stretch/>
          </p:blipFill>
          <p:spPr bwMode="auto">
            <a:xfrm>
              <a:off x="5418058" y="1295625"/>
              <a:ext cx="2706263" cy="248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18457" y="3659478"/>
              <a:ext cx="3072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Networking Websites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6894" y="3648592"/>
              <a:ext cx="4322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Biological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Network: Protein Interaction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815" y="6440659"/>
              <a:ext cx="3548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Collaboration Network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66415" y="6457890"/>
              <a:ext cx="5012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 Recommendation Network via Emails </a:t>
              </a: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"/>
            <a:stretch/>
          </p:blipFill>
          <p:spPr bwMode="auto">
            <a:xfrm>
              <a:off x="4933051" y="4089086"/>
              <a:ext cx="3478871" cy="2368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homepage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www.ccs.neu.edu/home/yzsun/classes/2014Spring_CS7280/index.html</a:t>
            </a:r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Announcement</a:t>
            </a:r>
          </a:p>
          <a:p>
            <a:pPr lvl="1"/>
            <a:r>
              <a:rPr lang="en-US" dirty="0" smtClean="0"/>
              <a:t>Paper presentation sign-up</a:t>
            </a:r>
            <a:endParaRPr lang="en-US" dirty="0" smtClean="0"/>
          </a:p>
          <a:p>
            <a:pPr lvl="1"/>
            <a:r>
              <a:rPr lang="en-US" dirty="0" smtClean="0"/>
              <a:t>… </a:t>
            </a:r>
          </a:p>
          <a:p>
            <a:r>
              <a:rPr lang="en-US" dirty="0" smtClean="0"/>
              <a:t>Piazza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piazza.com/northeastern/spring2014/cs7280/home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2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1338" r="10868"/>
          <a:stretch/>
        </p:blipFill>
        <p:spPr bwMode="auto">
          <a:xfrm>
            <a:off x="6000801" y="1978618"/>
            <a:ext cx="3170264" cy="22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20604" y="1759721"/>
            <a:ext cx="2678545" cy="3177878"/>
            <a:chOff x="615069" y="3252303"/>
            <a:chExt cx="3089948" cy="357798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252303"/>
              <a:ext cx="2343618" cy="2901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2002" y="6138476"/>
              <a:ext cx="879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Venue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4673" y="6138476"/>
              <a:ext cx="8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Paper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78547" y="6138476"/>
              <a:ext cx="934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Author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069" y="6430181"/>
              <a:ext cx="30899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DBLP Bibliographic Network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3931" y="1759721"/>
            <a:ext cx="3594550" cy="3222620"/>
            <a:chOff x="4373362" y="3217513"/>
            <a:chExt cx="4161037" cy="3683394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12" y="3252303"/>
              <a:ext cx="3133287" cy="3065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19332" y="6443589"/>
              <a:ext cx="3336722" cy="457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IMDB Movie Network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6091627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Actor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8697" y="6256286"/>
              <a:ext cx="838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Movie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4290" y="6019378"/>
              <a:ext cx="11001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Director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362" y="3217513"/>
              <a:ext cx="907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Movie 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Studio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23313" y="4582231"/>
            <a:ext cx="2581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Facebook Network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6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</a:p>
          <a:p>
            <a:endParaRPr lang="en-US" dirty="0"/>
          </a:p>
          <a:p>
            <a:r>
              <a:rPr lang="en-US" dirty="0" smtClean="0"/>
              <a:t>Social Network</a:t>
            </a:r>
          </a:p>
          <a:p>
            <a:endParaRPr lang="en-US" dirty="0"/>
          </a:p>
          <a:p>
            <a:r>
              <a:rPr lang="en-US" dirty="0" smtClean="0"/>
              <a:t>Information Network</a:t>
            </a:r>
          </a:p>
          <a:p>
            <a:pPr lvl="1"/>
            <a:r>
              <a:rPr lang="en-US" dirty="0" smtClean="0"/>
              <a:t>Homogeneous information network</a:t>
            </a:r>
          </a:p>
          <a:p>
            <a:pPr lvl="1"/>
            <a:r>
              <a:rPr lang="en-US" dirty="0" smtClean="0"/>
              <a:t>Heterogeneous information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Ranking for </a:t>
            </a:r>
            <a:r>
              <a:rPr lang="en-US" dirty="0" err="1"/>
              <a:t>I</a:t>
            </a:r>
            <a:r>
              <a:rPr lang="en-US" dirty="0" err="1" smtClean="0"/>
              <a:t>nfonet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  <a:p>
            <a:r>
              <a:rPr lang="en-US" dirty="0" smtClean="0"/>
              <a:t>HITS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2028997" cy="145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Matrix Factorization</a:t>
            </a:r>
          </a:p>
          <a:p>
            <a:r>
              <a:rPr lang="en-US" dirty="0" err="1" smtClean="0"/>
              <a:t>Blockmodel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classification</a:t>
            </a:r>
          </a:p>
          <a:p>
            <a:r>
              <a:rPr lang="en-US" dirty="0" smtClean="0"/>
              <a:t>Label propagation</a:t>
            </a:r>
          </a:p>
          <a:p>
            <a:r>
              <a:rPr lang="en-US" dirty="0" smtClean="0"/>
              <a:t>Link sign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3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Markov Random Field</a:t>
            </a:r>
          </a:p>
          <a:p>
            <a:r>
              <a:rPr lang="en-US" dirty="0" smtClean="0"/>
              <a:t>Conditional Random Field</a:t>
            </a:r>
          </a:p>
          <a:p>
            <a:r>
              <a:rPr lang="en-US" dirty="0" smtClean="0"/>
              <a:t>Factor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4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SimRank</a:t>
            </a:r>
            <a:endParaRPr lang="en-US" dirty="0" smtClean="0"/>
          </a:p>
          <a:p>
            <a:r>
              <a:rPr lang="en-US" dirty="0" smtClean="0"/>
              <a:t>P-Rank</a:t>
            </a:r>
          </a:p>
          <a:p>
            <a:r>
              <a:rPr lang="en-US" dirty="0" err="1" smtClean="0"/>
              <a:t>PathSim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7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Diffusion / Influence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Information diffusion </a:t>
            </a:r>
            <a:r>
              <a:rPr lang="en-US" dirty="0">
                <a:hlinkClick r:id="rId2"/>
              </a:rPr>
              <a:t>through </a:t>
            </a:r>
            <a:r>
              <a:rPr lang="en-US" dirty="0" err="1" smtClean="0">
                <a:hlinkClick r:id="rId2"/>
              </a:rPr>
              <a:t>blogspace</a:t>
            </a:r>
            <a:endParaRPr lang="en-US" dirty="0" smtClean="0"/>
          </a:p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8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Jamali</a:t>
            </a:r>
            <a:r>
              <a:rPr lang="en-US" dirty="0"/>
              <a:t> and M. Ester. A matrix factorization technique </a:t>
            </a:r>
            <a:r>
              <a:rPr lang="en-US" dirty="0" smtClean="0"/>
              <a:t>with trust </a:t>
            </a:r>
            <a:r>
              <a:rPr lang="en-US" dirty="0"/>
              <a:t>propagation for recommendation in social networks. </a:t>
            </a:r>
            <a:r>
              <a:rPr lang="en-US" dirty="0" smtClean="0"/>
              <a:t>(KDD’10)</a:t>
            </a:r>
          </a:p>
          <a:p>
            <a:r>
              <a:rPr lang="en-US" dirty="0" smtClean="0"/>
              <a:t>Personalized </a:t>
            </a:r>
            <a:r>
              <a:rPr lang="en-US" dirty="0"/>
              <a:t>Entity Recommendation: A </a:t>
            </a:r>
            <a:r>
              <a:rPr lang="en-US" dirty="0" smtClean="0"/>
              <a:t>Heterogeneous Information </a:t>
            </a:r>
            <a:r>
              <a:rPr lang="en-US" dirty="0"/>
              <a:t>Network </a:t>
            </a:r>
            <a:r>
              <a:rPr lang="en-US" dirty="0" smtClean="0"/>
              <a:t>Approach (WSDM‘14)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9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/ relationship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Citation prediction</a:t>
            </a:r>
          </a:p>
          <a:p>
            <a:r>
              <a:rPr lang="en-US" dirty="0" smtClean="0"/>
              <a:t>Relationship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Time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</a:p>
          <a:p>
            <a:pPr lvl="1"/>
            <a:r>
              <a:rPr lang="en-US" dirty="0"/>
              <a:t>Tuesdays 11:45-1:25pm, Thursdays </a:t>
            </a:r>
            <a:r>
              <a:rPr lang="en-US" dirty="0" smtClean="0"/>
              <a:t>2:50-4:30pm</a:t>
            </a:r>
          </a:p>
          <a:p>
            <a:pPr lvl="1"/>
            <a:r>
              <a:rPr lang="en-US" dirty="0" smtClean="0"/>
              <a:t>Change?</a:t>
            </a:r>
          </a:p>
          <a:p>
            <a:r>
              <a:rPr lang="en-US" dirty="0" smtClean="0"/>
              <a:t>Where</a:t>
            </a:r>
            <a:endParaRPr lang="en-US" dirty="0" smtClean="0"/>
          </a:p>
          <a:p>
            <a:pPr lvl="1"/>
            <a:r>
              <a:rPr lang="en-US" dirty="0" smtClean="0"/>
              <a:t>Snell Library 115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Trustworthy </a:t>
            </a:r>
            <a:r>
              <a:rPr lang="en-US" dirty="0" smtClean="0">
                <a:effectLst/>
              </a:rPr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X. Yin and W. Tan, Semi-Supervised </a:t>
            </a:r>
            <a:r>
              <a:rPr lang="en-US" dirty="0"/>
              <a:t>Truth </a:t>
            </a:r>
            <a:r>
              <a:rPr lang="en-US" dirty="0" smtClean="0"/>
              <a:t>Discovery, WWW’11</a:t>
            </a:r>
          </a:p>
          <a:p>
            <a:r>
              <a:rPr lang="en-US" dirty="0" smtClean="0"/>
              <a:t>B. Zhao, B. Rubinstein, J. </a:t>
            </a:r>
            <a:r>
              <a:rPr lang="en-US" dirty="0" err="1" smtClean="0"/>
              <a:t>Gemmell</a:t>
            </a:r>
            <a:r>
              <a:rPr lang="en-US" dirty="0" smtClean="0"/>
              <a:t>, and J. Han, A </a:t>
            </a:r>
            <a:r>
              <a:rPr lang="en-US" dirty="0"/>
              <a:t>Bayesian approach to discovering truth from conflicting sources for data </a:t>
            </a:r>
            <a:r>
              <a:rPr lang="en-US" dirty="0" smtClean="0"/>
              <a:t>integration, VLDB’12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7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Graph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GraphChi</a:t>
            </a:r>
            <a:endParaRPr lang="en-US" dirty="0" smtClean="0"/>
          </a:p>
          <a:p>
            <a:r>
              <a:rPr lang="en-US" b="1" i="1" dirty="0">
                <a:hlinkClick r:id="rId2"/>
              </a:rPr>
              <a:t>PEGASUS</a:t>
            </a:r>
            <a:r>
              <a:rPr lang="en-US" b="1" dirty="0">
                <a:hlinkClick r:id="rId2"/>
              </a:rPr>
              <a:t>: </a:t>
            </a:r>
            <a:r>
              <a:rPr lang="en-US" b="1" dirty="0" err="1">
                <a:hlinkClick r:id="rId2"/>
              </a:rPr>
              <a:t>Peta</a:t>
            </a:r>
            <a:r>
              <a:rPr lang="en-US" b="1" dirty="0">
                <a:hlinkClick r:id="rId2"/>
              </a:rPr>
              <a:t>-Scale Graph Mining System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9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Yizhou</a:t>
            </a:r>
            <a:r>
              <a:rPr lang="en-US" dirty="0" smtClean="0"/>
              <a:t> Sun</a:t>
            </a:r>
          </a:p>
          <a:p>
            <a:pPr lvl="1"/>
            <a:r>
              <a:rPr lang="en-US" dirty="0"/>
              <a:t>Homepage: </a:t>
            </a:r>
            <a:r>
              <a:rPr lang="en-US" dirty="0">
                <a:hlinkClick r:id="rId2"/>
              </a:rPr>
              <a:t>http://www.ccs.neu.edu/home/yzsun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yzsun@ccs.neu.edu</a:t>
            </a:r>
            <a:endParaRPr lang="en-US" dirty="0" smtClean="0"/>
          </a:p>
          <a:p>
            <a:pPr lvl="1"/>
            <a:r>
              <a:rPr lang="en-US" dirty="0" smtClean="0"/>
              <a:t>Office: 320 WVH</a:t>
            </a:r>
          </a:p>
          <a:p>
            <a:pPr lvl="1"/>
            <a:r>
              <a:rPr lang="en-US" dirty="0" smtClean="0"/>
              <a:t>Office hour: </a:t>
            </a:r>
            <a:r>
              <a:rPr lang="en-US" dirty="0" smtClean="0"/>
              <a:t>Tuesdays 2:30-4:30pm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8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dirty="0"/>
              <a:t>The goal of the course is to </a:t>
            </a:r>
            <a:endParaRPr lang="en-US" dirty="0" smtClean="0"/>
          </a:p>
          <a:p>
            <a:pPr marL="457200" lvl="2"/>
            <a:r>
              <a:rPr lang="en-US" dirty="0" smtClean="0"/>
              <a:t>learn </a:t>
            </a:r>
            <a:r>
              <a:rPr lang="en-US" dirty="0"/>
              <a:t>the most cutting-edge topics, models and algorithms in information and social network mining, and to solve real problems on real-world large-scale information/social network data using these techniques. </a:t>
            </a:r>
            <a:endParaRPr lang="en-US" dirty="0" smtClean="0"/>
          </a:p>
          <a:p>
            <a:pPr marL="457200" lvl="2"/>
            <a:r>
              <a:rPr lang="en-US" dirty="0" smtClean="0"/>
              <a:t>The </a:t>
            </a:r>
            <a:r>
              <a:rPr lang="en-US" dirty="0"/>
              <a:t>students are expected to read and present research papers, and work on a research project related to this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3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official prerequisites</a:t>
            </a:r>
          </a:p>
          <a:p>
            <a:r>
              <a:rPr lang="en-US" dirty="0" smtClean="0"/>
              <a:t>However, this is a research-driven seminar course</a:t>
            </a:r>
          </a:p>
          <a:p>
            <a:pPr lvl="1"/>
            <a:r>
              <a:rPr lang="en-US" dirty="0"/>
              <a:t>The students are expected to have knowledge in data structures, algorithms, basic linear algebra, and basic statistics.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will be a plus if you have already had some background in data </a:t>
            </a:r>
            <a:r>
              <a:rPr lang="en-US" dirty="0" smtClean="0"/>
              <a:t>mining, machine learning, and related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0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</a:t>
            </a:r>
            <a:r>
              <a:rPr lang="en-US" dirty="0" smtClean="0"/>
              <a:t>presentation: </a:t>
            </a:r>
            <a:r>
              <a:rPr lang="en-US" dirty="0"/>
              <a:t>40%</a:t>
            </a:r>
          </a:p>
          <a:p>
            <a:r>
              <a:rPr lang="en-US" dirty="0"/>
              <a:t>Research </a:t>
            </a:r>
            <a:r>
              <a:rPr lang="en-US" dirty="0" smtClean="0"/>
              <a:t>project</a:t>
            </a:r>
            <a:r>
              <a:rPr lang="en-US" dirty="0"/>
              <a:t>: 50%</a:t>
            </a:r>
          </a:p>
          <a:p>
            <a:r>
              <a:rPr lang="en-US" dirty="0"/>
              <a:t>Participation: 10%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5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</a:t>
            </a:r>
            <a:r>
              <a:rPr lang="en-US" dirty="0" smtClean="0"/>
              <a:t>Paper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Paper Presentation (40%):</a:t>
            </a:r>
          </a:p>
          <a:p>
            <a:pPr lvl="1"/>
            <a:r>
              <a:rPr lang="en-US" dirty="0" smtClean="0"/>
              <a:t>Everyone is asked to register 2 research topics</a:t>
            </a:r>
          </a:p>
          <a:p>
            <a:pPr lvl="1"/>
            <a:r>
              <a:rPr lang="en-US" dirty="0" smtClean="0"/>
              <a:t>Each research topic has 2-3 slots (2-3 papers)</a:t>
            </a:r>
          </a:p>
          <a:p>
            <a:pPr lvl="1"/>
            <a:r>
              <a:rPr lang="en-US" dirty="0" smtClean="0"/>
              <a:t>The students in charge of the research topic need to read all the papers and discuss with each other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ake presentations of all the papers in that topic (e.g., each one leads one paper)</a:t>
            </a:r>
          </a:p>
          <a:p>
            <a:pPr lvl="2"/>
            <a:r>
              <a:rPr lang="en-US" dirty="0" smtClean="0"/>
              <a:t>Answer questions from the audience</a:t>
            </a:r>
          </a:p>
          <a:p>
            <a:pPr lvl="2"/>
            <a:r>
              <a:rPr lang="en-US" dirty="0" smtClean="0"/>
              <a:t>Lead the discussion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papers are given, but you can choose other papers with my consent two weeks before your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</a:t>
            </a:r>
            <a:r>
              <a:rPr lang="en-US" dirty="0" smtClean="0"/>
              <a:t>Research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</a:t>
            </a:r>
            <a:r>
              <a:rPr lang="en-US" dirty="0"/>
              <a:t>project: </a:t>
            </a:r>
            <a:r>
              <a:rPr lang="en-US" dirty="0" smtClean="0"/>
              <a:t>50</a:t>
            </a:r>
            <a:r>
              <a:rPr lang="en-US" dirty="0"/>
              <a:t>%</a:t>
            </a:r>
          </a:p>
          <a:p>
            <a:pPr lvl="1"/>
            <a:r>
              <a:rPr lang="en-US" dirty="0"/>
              <a:t>Group project </a:t>
            </a:r>
            <a:r>
              <a:rPr lang="en-US" dirty="0" smtClean="0"/>
              <a:t>(2 </a:t>
            </a:r>
            <a:r>
              <a:rPr lang="en-US" dirty="0"/>
              <a:t>people for one group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now have 9 PhD students and 5 MS students</a:t>
            </a:r>
            <a:endParaRPr lang="en-US" dirty="0" smtClean="0"/>
          </a:p>
          <a:p>
            <a:pPr lvl="1"/>
            <a:r>
              <a:rPr lang="en-US" dirty="0" smtClean="0"/>
              <a:t>It is a research project</a:t>
            </a:r>
          </a:p>
          <a:p>
            <a:pPr lvl="2"/>
            <a:r>
              <a:rPr lang="en-US" dirty="0" smtClean="0"/>
              <a:t>A new problem?</a:t>
            </a:r>
          </a:p>
          <a:p>
            <a:pPr lvl="2"/>
            <a:r>
              <a:rPr lang="en-US" dirty="0" smtClean="0"/>
              <a:t>A new method?</a:t>
            </a:r>
          </a:p>
          <a:p>
            <a:pPr lvl="2"/>
            <a:r>
              <a:rPr lang="en-US" dirty="0" smtClean="0"/>
              <a:t>Improvement of an existing method?</a:t>
            </a:r>
          </a:p>
          <a:p>
            <a:pPr lvl="1"/>
            <a:r>
              <a:rPr lang="en-US" dirty="0" smtClean="0"/>
              <a:t>You need to</a:t>
            </a:r>
          </a:p>
          <a:p>
            <a:pPr lvl="2"/>
            <a:r>
              <a:rPr lang="en-US" dirty="0" smtClean="0"/>
              <a:t>Form group (By Jan 16.)</a:t>
            </a:r>
          </a:p>
          <a:p>
            <a:pPr lvl="2"/>
            <a:r>
              <a:rPr lang="en-US" dirty="0" smtClean="0"/>
              <a:t>Proposal submission (By Feb. 6)</a:t>
            </a:r>
          </a:p>
          <a:p>
            <a:pPr lvl="2"/>
            <a:r>
              <a:rPr lang="en-US" dirty="0" smtClean="0"/>
              <a:t>Midterm report (By Mar. 13)</a:t>
            </a:r>
          </a:p>
          <a:p>
            <a:pPr lvl="2"/>
            <a:r>
              <a:rPr lang="en-US" dirty="0" smtClean="0"/>
              <a:t>Presentation (April 17/24)</a:t>
            </a:r>
          </a:p>
          <a:p>
            <a:pPr lvl="2"/>
            <a:r>
              <a:rPr lang="en-US" dirty="0" smtClean="0"/>
              <a:t>Final report (April 24) (hopefully it can be turned to a conference paper submission)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913601-2E22-4589-A394-4D3650FFD697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3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8448</TotalTime>
  <Words>910</Words>
  <Application>Microsoft Office PowerPoint</Application>
  <PresentationFormat>On-screen Show (4:3)</PresentationFormat>
  <Paragraphs>213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Clarity</vt:lpstr>
      <vt:lpstr>Document</vt:lpstr>
      <vt:lpstr>CS7280: Special Topics in Data Mining Information/Social Networks</vt:lpstr>
      <vt:lpstr>Course Information</vt:lpstr>
      <vt:lpstr>Meeting Time and Location</vt:lpstr>
      <vt:lpstr>Instructor Information</vt:lpstr>
      <vt:lpstr>Goal of the Course</vt:lpstr>
      <vt:lpstr>Prerequisites</vt:lpstr>
      <vt:lpstr>Grading</vt:lpstr>
      <vt:lpstr>Grading: Paper Presentation</vt:lpstr>
      <vt:lpstr>Grading: Research Project</vt:lpstr>
      <vt:lpstr>Grading: Participation</vt:lpstr>
      <vt:lpstr>CS 6220 Data Mining Course Review</vt:lpstr>
      <vt:lpstr>Multi-Dimensional View of Data Mining</vt:lpstr>
      <vt:lpstr>Matrix Data</vt:lpstr>
      <vt:lpstr>Set Data</vt:lpstr>
      <vt:lpstr>Sequence Data</vt:lpstr>
      <vt:lpstr>Time Series</vt:lpstr>
      <vt:lpstr>Graph / Network</vt:lpstr>
      <vt:lpstr>Course Overview</vt:lpstr>
      <vt:lpstr>Information Networks Are Everywhere</vt:lpstr>
      <vt:lpstr>PowerPoint Presentation</vt:lpstr>
      <vt:lpstr>Some Concepts</vt:lpstr>
      <vt:lpstr>Ranking for Infonet</vt:lpstr>
      <vt:lpstr>Clustering</vt:lpstr>
      <vt:lpstr>Classification</vt:lpstr>
      <vt:lpstr>Probabilistic models</vt:lpstr>
      <vt:lpstr>Similarity Search</vt:lpstr>
      <vt:lpstr>Diffusion / Influence maximization</vt:lpstr>
      <vt:lpstr>Recommendation</vt:lpstr>
      <vt:lpstr>Link / relationship prediction</vt:lpstr>
      <vt:lpstr>Trustworthy analysis</vt:lpstr>
      <vt:lpstr>Large Graph Computation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cs412slides</dc:title>
  <dc:creator>Jiawei Han</dc:creator>
  <cp:lastModifiedBy>yizhousun</cp:lastModifiedBy>
  <cp:revision>525</cp:revision>
  <cp:lastPrinted>2012-08-31T14:51:33Z</cp:lastPrinted>
  <dcterms:created xsi:type="dcterms:W3CDTF">1999-12-01T22:01:55Z</dcterms:created>
  <dcterms:modified xsi:type="dcterms:W3CDTF">2014-01-07T15:55:07Z</dcterms:modified>
</cp:coreProperties>
</file>