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3.jpg" ContentType="image/jpg"/>
  <Override PartName="/ppt/media/image27.jpg" ContentType="image/jpg"/>
  <Override PartName="/ppt/media/image28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56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70.jpg" ContentType="image/jpg"/>
  <Override PartName="/ppt/media/image71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94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7" r:id="rId1"/>
  </p:sldMasterIdLst>
  <p:notesMasterIdLst>
    <p:notesMasterId r:id="rId93"/>
  </p:notesMasterIdLst>
  <p:sldIdLst>
    <p:sldId id="358" r:id="rId2"/>
    <p:sldId id="359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7" r:id="rId61"/>
    <p:sldId id="418" r:id="rId62"/>
    <p:sldId id="419" r:id="rId63"/>
    <p:sldId id="420" r:id="rId64"/>
    <p:sldId id="421" r:id="rId65"/>
    <p:sldId id="422" r:id="rId66"/>
    <p:sldId id="346" r:id="rId67"/>
    <p:sldId id="321" r:id="rId68"/>
    <p:sldId id="335" r:id="rId69"/>
    <p:sldId id="336" r:id="rId70"/>
    <p:sldId id="337" r:id="rId71"/>
    <p:sldId id="338" r:id="rId72"/>
    <p:sldId id="341" r:id="rId73"/>
    <p:sldId id="342" r:id="rId74"/>
    <p:sldId id="343" r:id="rId75"/>
    <p:sldId id="347" r:id="rId76"/>
    <p:sldId id="323" r:id="rId77"/>
    <p:sldId id="345" r:id="rId78"/>
    <p:sldId id="344" r:id="rId79"/>
    <p:sldId id="350" r:id="rId80"/>
    <p:sldId id="324" r:id="rId81"/>
    <p:sldId id="351" r:id="rId82"/>
    <p:sldId id="349" r:id="rId83"/>
    <p:sldId id="356" r:id="rId84"/>
    <p:sldId id="357" r:id="rId85"/>
    <p:sldId id="354" r:id="rId86"/>
    <p:sldId id="355" r:id="rId87"/>
    <p:sldId id="352" r:id="rId88"/>
    <p:sldId id="423" r:id="rId89"/>
    <p:sldId id="425" r:id="rId90"/>
    <p:sldId id="424" r:id="rId91"/>
    <p:sldId id="353" r:id="rId92"/>
  </p:sldIdLst>
  <p:sldSz cx="10058400" cy="7772400"/>
  <p:notesSz cx="10058400" cy="7772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955" autoAdjust="0"/>
  </p:normalViewPr>
  <p:slideViewPr>
    <p:cSldViewPr>
      <p:cViewPr varScale="1">
        <p:scale>
          <a:sx n="42" d="100"/>
          <a:sy n="42" d="100"/>
        </p:scale>
        <p:origin x="186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1DCE0-6A7A-4741-B2BF-01929F0681A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A6F5C-3646-41C0-882D-DDC3A259E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0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42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8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60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6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1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18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92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96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24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87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00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62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75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93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04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40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9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30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5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59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82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06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25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99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975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06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51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628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56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32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63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1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84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A6F5C-3646-41C0-882D-DDC3A259E4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5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1" y="7254240"/>
            <a:ext cx="10055781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7178892"/>
            <a:ext cx="10055781" cy="72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5256" y="860146"/>
            <a:ext cx="829818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800" spc="-5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542" y="5049704"/>
            <a:ext cx="8298180" cy="12954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640" cap="all" spc="220" baseline="0">
                <a:solidFill>
                  <a:schemeClr val="tx2"/>
                </a:solidFill>
                <a:latin typeface="+mj-lt"/>
              </a:defRPr>
            </a:lvl1pPr>
            <a:lvl2pPr marL="502920" indent="0" algn="ctr">
              <a:buNone/>
              <a:defRPr sz="2640"/>
            </a:lvl2pPr>
            <a:lvl3pPr marL="1005840" indent="0" algn="ctr">
              <a:buNone/>
              <a:defRPr sz="2640"/>
            </a:lvl3pPr>
            <a:lvl4pPr marL="1508760" indent="0" algn="ctr">
              <a:buNone/>
              <a:defRPr sz="2200"/>
            </a:lvl4pPr>
            <a:lvl5pPr marL="2011680" indent="0" algn="ctr">
              <a:buNone/>
              <a:defRPr sz="2200"/>
            </a:lvl5pPr>
            <a:lvl6pPr marL="2514600" indent="0" algn="ctr">
              <a:buNone/>
              <a:defRPr sz="2200"/>
            </a:lvl6pPr>
            <a:lvl7pPr marL="3017520" indent="0" algn="ctr">
              <a:buNone/>
              <a:defRPr sz="2200"/>
            </a:lvl7pPr>
            <a:lvl8pPr marL="3520440" indent="0" algn="ctr">
              <a:buNone/>
              <a:defRPr sz="2200"/>
            </a:lvl8pPr>
            <a:lvl9pPr marL="4023360" indent="0" algn="ctr">
              <a:buNone/>
              <a:defRPr sz="2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96318" y="4922520"/>
            <a:ext cx="814730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08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5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1" y="7254240"/>
            <a:ext cx="10055781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7178892"/>
            <a:ext cx="10055781" cy="72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70084"/>
            <a:ext cx="2168843" cy="65250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70083"/>
            <a:ext cx="6380798" cy="6525076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8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9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1" y="7254240"/>
            <a:ext cx="10055781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7178892"/>
            <a:ext cx="10055781" cy="72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860146"/>
            <a:ext cx="8298180" cy="4041648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8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5046878"/>
            <a:ext cx="8298180" cy="12954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640" cap="all" spc="220" baseline="0">
                <a:solidFill>
                  <a:schemeClr val="tx2"/>
                </a:solidFill>
                <a:latin typeface="+mj-lt"/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96318" y="4922520"/>
            <a:ext cx="814730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03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5256" y="324819"/>
            <a:ext cx="8298180" cy="1644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5256" y="2091832"/>
            <a:ext cx="4073652" cy="45598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9784" y="2091835"/>
            <a:ext cx="4073652" cy="45598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04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05256" y="324819"/>
            <a:ext cx="8298180" cy="16441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6" y="2092192"/>
            <a:ext cx="4073652" cy="83445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" y="2926645"/>
            <a:ext cx="4073652" cy="37249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9784" y="2092192"/>
            <a:ext cx="4073652" cy="83445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/>
                </a:solidFill>
              </a:defRPr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9784" y="2926645"/>
            <a:ext cx="4073652" cy="37249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059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1" y="7254240"/>
            <a:ext cx="10055781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4" y="7178892"/>
            <a:ext cx="10055781" cy="72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341902" cy="777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333058" y="0"/>
            <a:ext cx="52807" cy="777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" y="673607"/>
            <a:ext cx="2640330" cy="2590800"/>
          </a:xfrm>
        </p:spPr>
        <p:txBody>
          <a:bodyPr anchor="b">
            <a:normAutofit/>
          </a:bodyPr>
          <a:lstStyle>
            <a:lvl1pPr>
              <a:defRPr sz="396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6261" y="829056"/>
            <a:ext cx="5510332" cy="59588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7190" y="3316224"/>
            <a:ext cx="2640330" cy="382967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650">
                <a:solidFill>
                  <a:srgbClr val="FFFFFF"/>
                </a:solidFill>
              </a:defRPr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4048" y="7321092"/>
            <a:ext cx="2160271" cy="413808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60495" y="7321092"/>
            <a:ext cx="3834765" cy="41380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78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5613400"/>
            <a:ext cx="10055781" cy="215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4" y="5570420"/>
            <a:ext cx="10055781" cy="72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5751576"/>
            <a:ext cx="8348472" cy="932688"/>
          </a:xfrm>
        </p:spPr>
        <p:txBody>
          <a:bodyPr tIns="0" bIns="0" anchor="b">
            <a:noAutofit/>
          </a:bodyPr>
          <a:lstStyle>
            <a:lvl1pPr>
              <a:defRPr sz="396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10058388" cy="5570419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520">
                <a:solidFill>
                  <a:schemeClr val="bg1"/>
                </a:solidFill>
              </a:defRPr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5255" y="6694627"/>
            <a:ext cx="8348472" cy="67360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60"/>
              </a:spcAft>
              <a:buNone/>
              <a:defRPr sz="1650">
                <a:solidFill>
                  <a:srgbClr val="FFFFFF"/>
                </a:solidFill>
              </a:defRPr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254240"/>
            <a:ext cx="10058401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7178891"/>
            <a:ext cx="10058401" cy="74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5256" y="324819"/>
            <a:ext cx="8298180" cy="1644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5255" y="2091832"/>
            <a:ext cx="8298181" cy="45598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5258" y="7321092"/>
            <a:ext cx="2039623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1104" y="7321092"/>
            <a:ext cx="3978813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7879" y="7321092"/>
            <a:ext cx="108242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5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84664" y="1969558"/>
            <a:ext cx="822274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64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l" defTabSz="1005840" rtl="0" eaLnBrk="1" latinLnBrk="0" hangingPunct="1">
        <a:lnSpc>
          <a:spcPct val="85000"/>
        </a:lnSpc>
        <a:spcBef>
          <a:spcPct val="0"/>
        </a:spcBef>
        <a:buNone/>
        <a:defRPr sz="5280" kern="1200" spc="-5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00584" indent="-100584" algn="l" defTabSz="1005840" rtl="0" eaLnBrk="1" latinLnBrk="0" hangingPunct="1">
        <a:lnSpc>
          <a:spcPct val="90000"/>
        </a:lnSpc>
        <a:spcBef>
          <a:spcPts val="1320"/>
        </a:spcBef>
        <a:spcAft>
          <a:spcPts val="22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22453" indent="-201168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9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23621" indent="-201168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4789" indent="-201168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25957" indent="-201168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10000" indent="-251460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30000" indent="-251460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50000" indent="-251460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870000" indent="-251460" algn="l" defTabSz="1005840" rtl="0" eaLnBrk="1" latinLnBrk="0" hangingPunct="1">
        <a:lnSpc>
          <a:spcPct val="90000"/>
        </a:lnSpc>
        <a:spcBef>
          <a:spcPts val="220"/>
        </a:spcBef>
        <a:spcAft>
          <a:spcPts val="440"/>
        </a:spcAft>
        <a:buClr>
          <a:schemeClr val="accent1"/>
        </a:buClr>
        <a:buFont typeface="Calibri" pitchFamily="34" charset="0"/>
        <a:buChar char="◦"/>
        <a:defRPr sz="15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2.jp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55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5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tiff"/><Relationship Id="rId4" Type="http://schemas.openxmlformats.org/officeDocument/2006/relationships/image" Target="../media/image87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tiff"/><Relationship Id="rId5" Type="http://schemas.openxmlformats.org/officeDocument/2006/relationships/image" Target="../media/image92.tiff"/><Relationship Id="rId4" Type="http://schemas.openxmlformats.org/officeDocument/2006/relationships/image" Target="../media/image91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26" Type="http://schemas.openxmlformats.org/officeDocument/2006/relationships/image" Target="../media/image136.png"/><Relationship Id="rId3" Type="http://schemas.openxmlformats.org/officeDocument/2006/relationships/image" Target="../media/image113.png"/><Relationship Id="rId21" Type="http://schemas.openxmlformats.org/officeDocument/2006/relationships/image" Target="../media/image131.png"/><Relationship Id="rId34" Type="http://schemas.openxmlformats.org/officeDocument/2006/relationships/image" Target="../media/image144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5" Type="http://schemas.openxmlformats.org/officeDocument/2006/relationships/image" Target="../media/image135.png"/><Relationship Id="rId33" Type="http://schemas.openxmlformats.org/officeDocument/2006/relationships/image" Target="../media/image14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29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24" Type="http://schemas.openxmlformats.org/officeDocument/2006/relationships/image" Target="../media/image134.png"/><Relationship Id="rId32" Type="http://schemas.openxmlformats.org/officeDocument/2006/relationships/image" Target="../media/image142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28" Type="http://schemas.openxmlformats.org/officeDocument/2006/relationships/image" Target="../media/image138.png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31" Type="http://schemas.openxmlformats.org/officeDocument/2006/relationships/image" Target="../media/image141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Relationship Id="rId22" Type="http://schemas.openxmlformats.org/officeDocument/2006/relationships/image" Target="../media/image132.png"/><Relationship Id="rId27" Type="http://schemas.openxmlformats.org/officeDocument/2006/relationships/image" Target="../media/image137.png"/><Relationship Id="rId30" Type="http://schemas.openxmlformats.org/officeDocument/2006/relationships/image" Target="../media/image14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Hinge Loss Markov Random Fields : Convex Inference for Structured prediction</a:t>
            </a:r>
            <a:br>
              <a:rPr lang="en-US" sz="5000" dirty="0"/>
            </a:br>
            <a:br>
              <a:rPr lang="en-US" sz="5000" dirty="0"/>
            </a:br>
            <a:r>
              <a:rPr lang="en-US" sz="3000" b="1" dirty="0"/>
              <a:t>Stephen H. Bach, Bert Huang, Ben London, </a:t>
            </a:r>
            <a:r>
              <a:rPr lang="en-US" sz="3000" b="1" dirty="0" err="1"/>
              <a:t>Lise</a:t>
            </a:r>
            <a:r>
              <a:rPr lang="en-US" sz="3000" b="1" dirty="0"/>
              <a:t> </a:t>
            </a:r>
            <a:r>
              <a:rPr lang="en-US" sz="3000" b="1" dirty="0" err="1"/>
              <a:t>Getoor</a:t>
            </a:r>
            <a:endParaRPr lang="en-US" sz="3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Presented BY :</a:t>
            </a:r>
          </a:p>
          <a:p>
            <a:r>
              <a:rPr lang="en-US" sz="2200" dirty="0"/>
              <a:t>Swati Arora, Twinkle Gupta, </a:t>
            </a:r>
            <a:r>
              <a:rPr lang="en-US" sz="2200" dirty="0" err="1"/>
              <a:t>Shikhar</a:t>
            </a:r>
            <a:r>
              <a:rPr lang="en-US" sz="2200" dirty="0"/>
              <a:t> Malhotra</a:t>
            </a:r>
          </a:p>
        </p:txBody>
      </p:sp>
    </p:spTree>
    <p:extLst>
      <p:ext uri="{BB962C8B-B14F-4D97-AF65-F5344CB8AC3E}">
        <p14:creationId xmlns:p14="http://schemas.microsoft.com/office/powerpoint/2010/main" val="199095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model such a data?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2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0890" y="914400"/>
            <a:ext cx="8150860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3600" algn="l"/>
                <a:tab pos="4254500" algn="l"/>
              </a:tabLst>
            </a:pPr>
            <a:r>
              <a:rPr dirty="0"/>
              <a:t>Statistical</a:t>
            </a:r>
            <a:r>
              <a:rPr lang="en-US" dirty="0"/>
              <a:t> </a:t>
            </a:r>
            <a:r>
              <a:rPr dirty="0"/>
              <a:t>Relational</a:t>
            </a:r>
            <a:r>
              <a:rPr lang="en-US" dirty="0"/>
              <a:t> </a:t>
            </a:r>
            <a:r>
              <a:rPr dirty="0"/>
              <a:t>Lea</a:t>
            </a:r>
            <a:r>
              <a:rPr spc="95" dirty="0"/>
              <a:t>r</a:t>
            </a:r>
            <a:r>
              <a:rPr dirty="0"/>
              <a:t>ning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2816" y="1981200"/>
            <a:ext cx="8150860" cy="4372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>
              <a:lnSpc>
                <a:spcPts val="3100"/>
              </a:lnSpc>
              <a:buFont typeface="Wingdings" charset="2"/>
              <a:buChar char="q"/>
            </a:pPr>
            <a:r>
              <a:rPr sz="2600" spc="-5" dirty="0">
                <a:latin typeface="Gill Sans MT"/>
                <a:cs typeface="Gill Sans MT"/>
              </a:rPr>
              <a:t>Learning probabilistic  </a:t>
            </a:r>
            <a:r>
              <a:rPr sz="2600" dirty="0">
                <a:latin typeface="Gill Sans MT"/>
                <a:cs typeface="Gill Sans MT"/>
              </a:rPr>
              <a:t>models </a:t>
            </a:r>
            <a:r>
              <a:rPr lang="en-US" sz="2600" dirty="0">
                <a:latin typeface="Gill Sans MT"/>
                <a:cs typeface="Gill Sans MT"/>
              </a:rPr>
              <a:t>from such a </a:t>
            </a:r>
            <a:r>
              <a:rPr sz="2600" spc="-10" dirty="0">
                <a:latin typeface="Gill Sans MT"/>
                <a:cs typeface="Gill Sans MT"/>
              </a:rPr>
              <a:t>relational </a:t>
            </a:r>
            <a:r>
              <a:rPr sz="2600" dirty="0">
                <a:latin typeface="Gill Sans MT"/>
                <a:cs typeface="Gill Sans MT"/>
              </a:rPr>
              <a:t>data  is </a:t>
            </a:r>
            <a:r>
              <a:rPr lang="en-US" sz="2600" dirty="0">
                <a:latin typeface="Gill Sans MT"/>
                <a:cs typeface="Gill Sans MT"/>
              </a:rPr>
              <a:t>called </a:t>
            </a:r>
            <a:r>
              <a:rPr lang="en-US" sz="2600" b="1" spc="-100" dirty="0">
                <a:latin typeface="Gill Sans MT"/>
                <a:cs typeface="Gill Sans MT"/>
              </a:rPr>
              <a:t>S</a:t>
            </a:r>
            <a:r>
              <a:rPr sz="2600" b="1" dirty="0">
                <a:latin typeface="Gill Sans MT"/>
                <a:cs typeface="Gill Sans MT"/>
              </a:rPr>
              <a:t>tatistical </a:t>
            </a:r>
            <a:r>
              <a:rPr lang="en-US" sz="2600" b="1" spc="-10" dirty="0">
                <a:latin typeface="Gill Sans MT"/>
                <a:cs typeface="Gill Sans MT"/>
              </a:rPr>
              <a:t>R</a:t>
            </a:r>
            <a:r>
              <a:rPr sz="2600" b="1" spc="-10" dirty="0">
                <a:latin typeface="Gill Sans MT"/>
                <a:cs typeface="Gill Sans MT"/>
              </a:rPr>
              <a:t>elational</a:t>
            </a:r>
            <a:r>
              <a:rPr sz="2600" b="1" spc="-20" dirty="0">
                <a:latin typeface="Gill Sans MT"/>
                <a:cs typeface="Gill Sans MT"/>
              </a:rPr>
              <a:t> </a:t>
            </a:r>
            <a:r>
              <a:rPr lang="en-US" sz="2600" b="1" spc="-5" dirty="0">
                <a:latin typeface="Gill Sans MT"/>
                <a:cs typeface="Gill Sans MT"/>
              </a:rPr>
              <a:t>L</a:t>
            </a:r>
            <a:r>
              <a:rPr sz="2600" b="1" spc="-5" dirty="0">
                <a:latin typeface="Gill Sans MT"/>
                <a:cs typeface="Gill Sans MT"/>
              </a:rPr>
              <a:t>earning</a:t>
            </a:r>
            <a:endParaRPr lang="en-US" sz="2600" b="1" spc="-5" dirty="0">
              <a:latin typeface="Gill Sans MT"/>
              <a:cs typeface="Gill Sans MT"/>
            </a:endParaRPr>
          </a:p>
          <a:p>
            <a:pPr marL="469900" marR="5080" indent="-457200">
              <a:lnSpc>
                <a:spcPts val="3100"/>
              </a:lnSpc>
              <a:buFont typeface="Wingdings" charset="2"/>
              <a:buChar char="q"/>
            </a:pPr>
            <a:endParaRPr lang="en-US" sz="2600" b="1" spc="-5" dirty="0">
              <a:latin typeface="Gill Sans MT"/>
              <a:cs typeface="Gill Sans MT"/>
            </a:endParaRPr>
          </a:p>
          <a:p>
            <a:pPr marL="469900" marR="5080" indent="-457200">
              <a:lnSpc>
                <a:spcPts val="3100"/>
              </a:lnSpc>
              <a:buFont typeface="Wingdings" charset="2"/>
              <a:buChar char="q"/>
            </a:pPr>
            <a:r>
              <a:rPr lang="en-US" sz="2600" b="1" spc="-5" dirty="0">
                <a:latin typeface="Gill Sans MT"/>
                <a:cs typeface="Gill Sans MT"/>
              </a:rPr>
              <a:t>Goals</a:t>
            </a:r>
          </a:p>
          <a:p>
            <a:pPr marL="469900" marR="5080" indent="-457200">
              <a:lnSpc>
                <a:spcPts val="3100"/>
              </a:lnSpc>
              <a:buFont typeface="Wingdings" charset="2"/>
              <a:buChar char="q"/>
            </a:pPr>
            <a:endParaRPr lang="en-US" sz="2600" b="1" spc="-5" dirty="0">
              <a:latin typeface="Gill Sans MT"/>
              <a:cs typeface="Gill Sans MT"/>
            </a:endParaRPr>
          </a:p>
          <a:p>
            <a:pPr marL="927100" marR="5080" lvl="1" indent="-457200">
              <a:lnSpc>
                <a:spcPts val="3100"/>
              </a:lnSpc>
              <a:buFont typeface="Wingdings" charset="2"/>
              <a:buChar char="q"/>
            </a:pPr>
            <a:r>
              <a:rPr lang="en-US" sz="2600" spc="-5" dirty="0">
                <a:latin typeface="Gill Sans MT"/>
                <a:cs typeface="Gill Sans MT"/>
              </a:rPr>
              <a:t>Combining logic and probability into single language</a:t>
            </a:r>
          </a:p>
          <a:p>
            <a:pPr marL="469900" marR="5080" indent="-457200">
              <a:lnSpc>
                <a:spcPts val="3100"/>
              </a:lnSpc>
              <a:buFont typeface="Wingdings" charset="2"/>
              <a:buChar char="q"/>
            </a:pPr>
            <a:endParaRPr lang="en-US" sz="2600" b="1" spc="-5" dirty="0">
              <a:latin typeface="Gill Sans MT"/>
              <a:cs typeface="Gill Sans MT"/>
            </a:endParaRPr>
          </a:p>
          <a:p>
            <a:pPr marL="927100" marR="5080" lvl="1" indent="-457200">
              <a:lnSpc>
                <a:spcPts val="3100"/>
              </a:lnSpc>
              <a:buFont typeface="Wingdings" charset="2"/>
              <a:buChar char="q"/>
            </a:pPr>
            <a:r>
              <a:rPr lang="en-US" sz="2600" spc="-5" dirty="0">
                <a:latin typeface="Gill Sans MT"/>
                <a:cs typeface="Gill Sans MT"/>
              </a:rPr>
              <a:t>Develop efficient inference algorithms and learning models</a:t>
            </a:r>
          </a:p>
          <a:p>
            <a:pPr marL="469900" marR="5080" indent="-457200">
              <a:lnSpc>
                <a:spcPts val="3100"/>
              </a:lnSpc>
              <a:buFont typeface="Wingdings" charset="2"/>
              <a:buChar char="q"/>
            </a:pPr>
            <a:endParaRPr lang="en-US" sz="2600" b="1" spc="-5" dirty="0">
              <a:latin typeface="Gill Sans MT"/>
              <a:cs typeface="Gill Sans MT"/>
            </a:endParaRPr>
          </a:p>
          <a:p>
            <a:pPr marL="927100" marR="5080" lvl="1" indent="-457200">
              <a:lnSpc>
                <a:spcPts val="3100"/>
              </a:lnSpc>
              <a:buFont typeface="Wingdings" charset="2"/>
              <a:buChar char="q"/>
            </a:pPr>
            <a:r>
              <a:rPr lang="en-US" sz="2600" spc="-5" dirty="0">
                <a:latin typeface="Gill Sans MT"/>
                <a:cs typeface="Gill Sans MT"/>
              </a:rPr>
              <a:t>Apply to real-world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1934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4062" y="960768"/>
            <a:ext cx="8127465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3600" algn="l"/>
              </a:tabLst>
            </a:pPr>
            <a:r>
              <a:rPr dirty="0"/>
              <a:t>Relational</a:t>
            </a:r>
            <a:r>
              <a:rPr spc="-5" dirty="0"/>
              <a:t>Dependencies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2" y="2077118"/>
            <a:ext cx="794004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Some joint configurations </a:t>
            </a:r>
            <a:r>
              <a:rPr sz="2600" spc="-20" dirty="0">
                <a:latin typeface="Gill Sans MT"/>
                <a:cs typeface="Gill Sans MT"/>
              </a:rPr>
              <a:t>are </a:t>
            </a:r>
            <a:r>
              <a:rPr sz="2600" spc="-15" dirty="0">
                <a:latin typeface="Gill Sans MT"/>
                <a:cs typeface="Gill Sans MT"/>
              </a:rPr>
              <a:t>more </a:t>
            </a:r>
            <a:r>
              <a:rPr sz="2600" spc="-10" dirty="0">
                <a:latin typeface="Gill Sans MT"/>
                <a:cs typeface="Gill Sans MT"/>
              </a:rPr>
              <a:t>probable </a:t>
            </a:r>
            <a:r>
              <a:rPr sz="2600" dirty="0">
                <a:latin typeface="Gill Sans MT"/>
                <a:cs typeface="Gill Sans MT"/>
              </a:rPr>
              <a:t>than</a:t>
            </a:r>
            <a:r>
              <a:rPr sz="2600" spc="-3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others</a:t>
            </a:r>
          </a:p>
        </p:txBody>
      </p:sp>
      <p:sp>
        <p:nvSpPr>
          <p:cNvPr id="6" name="object 6"/>
          <p:cNvSpPr/>
          <p:nvPr/>
        </p:nvSpPr>
        <p:spPr>
          <a:xfrm>
            <a:off x="4460697" y="2763988"/>
            <a:ext cx="752302" cy="748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80737" y="3383278"/>
            <a:ext cx="116378" cy="839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7223" y="3403333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10" h="749935">
                <a:moveTo>
                  <a:pt x="3355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7361" y="3549536"/>
            <a:ext cx="457200" cy="120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42268" y="3580000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60" h="10160">
                <a:moveTo>
                  <a:pt x="0" y="10060"/>
                </a:moveTo>
                <a:lnTo>
                  <a:pt x="36566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52391" y="3557849"/>
            <a:ext cx="432262" cy="112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6730" y="3589515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44072" y="4123112"/>
            <a:ext cx="448886" cy="419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96721" y="4151439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4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89055" y="4123113"/>
            <a:ext cx="448886" cy="432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42262" y="4151442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4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00936" y="4650967"/>
            <a:ext cx="748145" cy="748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20975" y="5270270"/>
            <a:ext cx="112221" cy="839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74222" y="5290870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09" h="749935">
                <a:moveTo>
                  <a:pt x="3356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33446" y="5436528"/>
            <a:ext cx="457200" cy="1205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79255" y="5467537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59" h="10160">
                <a:moveTo>
                  <a:pt x="0" y="10061"/>
                </a:moveTo>
                <a:lnTo>
                  <a:pt x="365662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88463" y="5448997"/>
            <a:ext cx="432262" cy="1080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33717" y="5477052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80145" y="6010103"/>
            <a:ext cx="448886" cy="4197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33721" y="6038977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5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25128" y="6010104"/>
            <a:ext cx="448886" cy="4322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79263" y="6038967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5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5571" y="4650967"/>
            <a:ext cx="748145" cy="748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31454" y="5270270"/>
            <a:ext cx="116378" cy="8395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88490" y="5290870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09" h="749935">
                <a:moveTo>
                  <a:pt x="3355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48080" y="5436528"/>
            <a:ext cx="457200" cy="1205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93526" y="5467537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59" h="10160">
                <a:moveTo>
                  <a:pt x="0" y="10061"/>
                </a:moveTo>
                <a:lnTo>
                  <a:pt x="36566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3102" y="5448997"/>
            <a:ext cx="432262" cy="1080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7988" y="5477052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4788" y="6010103"/>
            <a:ext cx="448886" cy="4197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7988" y="6038977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5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39767" y="6010104"/>
            <a:ext cx="448886" cy="4322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93527" y="6038980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5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25720" y="3312617"/>
            <a:ext cx="3453942" cy="153370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94896" y="3444451"/>
            <a:ext cx="3115945" cy="1220470"/>
          </a:xfrm>
          <a:custGeom>
            <a:avLst/>
            <a:gdLst/>
            <a:ahLst/>
            <a:cxnLst/>
            <a:rect l="l" t="t" r="r" b="b"/>
            <a:pathLst>
              <a:path w="3115945" h="1220470">
                <a:moveTo>
                  <a:pt x="0" y="0"/>
                </a:moveTo>
                <a:lnTo>
                  <a:pt x="3115358" y="1219868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71427" y="3417214"/>
            <a:ext cx="124460" cy="111125"/>
          </a:xfrm>
          <a:custGeom>
            <a:avLst/>
            <a:gdLst/>
            <a:ahLst/>
            <a:cxnLst/>
            <a:rect l="l" t="t" r="r" b="b"/>
            <a:pathLst>
              <a:path w="124460" h="111125">
                <a:moveTo>
                  <a:pt x="115595" y="0"/>
                </a:moveTo>
                <a:lnTo>
                  <a:pt x="0" y="18046"/>
                </a:lnTo>
                <a:lnTo>
                  <a:pt x="72605" y="109791"/>
                </a:lnTo>
                <a:lnTo>
                  <a:pt x="80594" y="110731"/>
                </a:lnTo>
                <a:lnTo>
                  <a:pt x="91592" y="102019"/>
                </a:lnTo>
                <a:lnTo>
                  <a:pt x="92532" y="94030"/>
                </a:lnTo>
                <a:lnTo>
                  <a:pt x="46939" y="36436"/>
                </a:lnTo>
                <a:lnTo>
                  <a:pt x="119519" y="25095"/>
                </a:lnTo>
                <a:lnTo>
                  <a:pt x="124256" y="18605"/>
                </a:lnTo>
                <a:lnTo>
                  <a:pt x="122097" y="4749"/>
                </a:lnTo>
                <a:lnTo>
                  <a:pt x="115595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309470" y="4580839"/>
            <a:ext cx="124460" cy="111125"/>
          </a:xfrm>
          <a:custGeom>
            <a:avLst/>
            <a:gdLst/>
            <a:ahLst/>
            <a:cxnLst/>
            <a:rect l="l" t="t" r="r" b="b"/>
            <a:pathLst>
              <a:path w="124459" h="111125">
                <a:moveTo>
                  <a:pt x="43662" y="0"/>
                </a:moveTo>
                <a:lnTo>
                  <a:pt x="32651" y="8712"/>
                </a:lnTo>
                <a:lnTo>
                  <a:pt x="31724" y="16700"/>
                </a:lnTo>
                <a:lnTo>
                  <a:pt x="77317" y="74294"/>
                </a:lnTo>
                <a:lnTo>
                  <a:pt x="4737" y="85623"/>
                </a:lnTo>
                <a:lnTo>
                  <a:pt x="0" y="92125"/>
                </a:lnTo>
                <a:lnTo>
                  <a:pt x="2158" y="105981"/>
                </a:lnTo>
                <a:lnTo>
                  <a:pt x="8648" y="110718"/>
                </a:lnTo>
                <a:lnTo>
                  <a:pt x="124256" y="92671"/>
                </a:lnTo>
                <a:lnTo>
                  <a:pt x="51638" y="927"/>
                </a:lnTo>
                <a:lnTo>
                  <a:pt x="43662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74434" y="3645623"/>
            <a:ext cx="635000" cy="378460"/>
          </a:xfrm>
          <a:custGeom>
            <a:avLst/>
            <a:gdLst/>
            <a:ahLst/>
            <a:cxnLst/>
            <a:rect l="l" t="t" r="r" b="b"/>
            <a:pathLst>
              <a:path w="635000" h="378460">
                <a:moveTo>
                  <a:pt x="430829" y="209609"/>
                </a:moveTo>
                <a:lnTo>
                  <a:pt x="396789" y="209609"/>
                </a:lnTo>
                <a:lnTo>
                  <a:pt x="403542" y="211340"/>
                </a:lnTo>
                <a:lnTo>
                  <a:pt x="410514" y="214121"/>
                </a:lnTo>
                <a:lnTo>
                  <a:pt x="414654" y="218211"/>
                </a:lnTo>
                <a:lnTo>
                  <a:pt x="417233" y="228968"/>
                </a:lnTo>
                <a:lnTo>
                  <a:pt x="415925" y="236550"/>
                </a:lnTo>
                <a:lnTo>
                  <a:pt x="390232" y="300799"/>
                </a:lnTo>
                <a:lnTo>
                  <a:pt x="409117" y="308355"/>
                </a:lnTo>
                <a:lnTo>
                  <a:pt x="430961" y="253720"/>
                </a:lnTo>
                <a:lnTo>
                  <a:pt x="437172" y="226631"/>
                </a:lnTo>
                <a:lnTo>
                  <a:pt x="436664" y="220192"/>
                </a:lnTo>
                <a:lnTo>
                  <a:pt x="434466" y="214414"/>
                </a:lnTo>
                <a:lnTo>
                  <a:pt x="430829" y="209609"/>
                </a:lnTo>
                <a:close/>
              </a:path>
              <a:path w="635000" h="378460">
                <a:moveTo>
                  <a:pt x="366991" y="180962"/>
                </a:moveTo>
                <a:lnTo>
                  <a:pt x="328891" y="276275"/>
                </a:lnTo>
                <a:lnTo>
                  <a:pt x="348195" y="283997"/>
                </a:lnTo>
                <a:lnTo>
                  <a:pt x="375526" y="215645"/>
                </a:lnTo>
                <a:lnTo>
                  <a:pt x="382779" y="211762"/>
                </a:lnTo>
                <a:lnTo>
                  <a:pt x="389867" y="209750"/>
                </a:lnTo>
                <a:lnTo>
                  <a:pt x="396789" y="209609"/>
                </a:lnTo>
                <a:lnTo>
                  <a:pt x="430829" y="209609"/>
                </a:lnTo>
                <a:lnTo>
                  <a:pt x="426707" y="204165"/>
                </a:lnTo>
                <a:lnTo>
                  <a:pt x="421992" y="200571"/>
                </a:lnTo>
                <a:lnTo>
                  <a:pt x="381558" y="200571"/>
                </a:lnTo>
                <a:lnTo>
                  <a:pt x="386308" y="188683"/>
                </a:lnTo>
                <a:lnTo>
                  <a:pt x="366991" y="180962"/>
                </a:lnTo>
                <a:close/>
              </a:path>
              <a:path w="635000" h="378460">
                <a:moveTo>
                  <a:pt x="287078" y="150509"/>
                </a:moveTo>
                <a:lnTo>
                  <a:pt x="247207" y="175546"/>
                </a:lnTo>
                <a:lnTo>
                  <a:pt x="237621" y="206811"/>
                </a:lnTo>
                <a:lnTo>
                  <a:pt x="237883" y="213588"/>
                </a:lnTo>
                <a:lnTo>
                  <a:pt x="261990" y="250767"/>
                </a:lnTo>
                <a:lnTo>
                  <a:pt x="296735" y="260350"/>
                </a:lnTo>
                <a:lnTo>
                  <a:pt x="303580" y="259905"/>
                </a:lnTo>
                <a:lnTo>
                  <a:pt x="310934" y="258368"/>
                </a:lnTo>
                <a:lnTo>
                  <a:pt x="317470" y="242027"/>
                </a:lnTo>
                <a:lnTo>
                  <a:pt x="298356" y="242027"/>
                </a:lnTo>
                <a:lnTo>
                  <a:pt x="288715" y="240667"/>
                </a:lnTo>
                <a:lnTo>
                  <a:pt x="258776" y="214908"/>
                </a:lnTo>
                <a:lnTo>
                  <a:pt x="258057" y="208657"/>
                </a:lnTo>
                <a:lnTo>
                  <a:pt x="258586" y="202087"/>
                </a:lnTo>
                <a:lnTo>
                  <a:pt x="260362" y="195199"/>
                </a:lnTo>
                <a:lnTo>
                  <a:pt x="292990" y="195199"/>
                </a:lnTo>
                <a:lnTo>
                  <a:pt x="265290" y="184124"/>
                </a:lnTo>
                <a:lnTo>
                  <a:pt x="269621" y="177101"/>
                </a:lnTo>
                <a:lnTo>
                  <a:pt x="274751" y="172415"/>
                </a:lnTo>
                <a:lnTo>
                  <a:pt x="286651" y="167703"/>
                </a:lnTo>
                <a:lnTo>
                  <a:pt x="324637" y="167703"/>
                </a:lnTo>
                <a:lnTo>
                  <a:pt x="322045" y="164374"/>
                </a:lnTo>
                <a:lnTo>
                  <a:pt x="314988" y="158670"/>
                </a:lnTo>
                <a:lnTo>
                  <a:pt x="306311" y="154241"/>
                </a:lnTo>
                <a:lnTo>
                  <a:pt x="296574" y="151336"/>
                </a:lnTo>
                <a:lnTo>
                  <a:pt x="287078" y="150509"/>
                </a:lnTo>
                <a:close/>
              </a:path>
              <a:path w="635000" h="378460">
                <a:moveTo>
                  <a:pt x="318274" y="240017"/>
                </a:moveTo>
                <a:lnTo>
                  <a:pt x="308208" y="241810"/>
                </a:lnTo>
                <a:lnTo>
                  <a:pt x="298356" y="242027"/>
                </a:lnTo>
                <a:lnTo>
                  <a:pt x="317470" y="242027"/>
                </a:lnTo>
                <a:lnTo>
                  <a:pt x="318274" y="240017"/>
                </a:lnTo>
                <a:close/>
              </a:path>
              <a:path w="635000" h="378460">
                <a:moveTo>
                  <a:pt x="219633" y="122046"/>
                </a:moveTo>
                <a:lnTo>
                  <a:pt x="181521" y="217347"/>
                </a:lnTo>
                <a:lnTo>
                  <a:pt x="200418" y="224904"/>
                </a:lnTo>
                <a:lnTo>
                  <a:pt x="238531" y="129590"/>
                </a:lnTo>
                <a:lnTo>
                  <a:pt x="219633" y="122046"/>
                </a:lnTo>
                <a:close/>
              </a:path>
              <a:path w="635000" h="378460">
                <a:moveTo>
                  <a:pt x="292990" y="195199"/>
                </a:moveTo>
                <a:lnTo>
                  <a:pt x="260362" y="195199"/>
                </a:lnTo>
                <a:lnTo>
                  <a:pt x="327431" y="222021"/>
                </a:lnTo>
                <a:lnTo>
                  <a:pt x="328383" y="219633"/>
                </a:lnTo>
                <a:lnTo>
                  <a:pt x="331908" y="208787"/>
                </a:lnTo>
                <a:lnTo>
                  <a:pt x="332792" y="203301"/>
                </a:lnTo>
                <a:lnTo>
                  <a:pt x="313258" y="203301"/>
                </a:lnTo>
                <a:lnTo>
                  <a:pt x="292990" y="195199"/>
                </a:lnTo>
                <a:close/>
              </a:path>
              <a:path w="635000" h="378460">
                <a:moveTo>
                  <a:pt x="324637" y="167703"/>
                </a:moveTo>
                <a:lnTo>
                  <a:pt x="286651" y="167703"/>
                </a:lnTo>
                <a:lnTo>
                  <a:pt x="293014" y="167881"/>
                </a:lnTo>
                <a:lnTo>
                  <a:pt x="306552" y="173291"/>
                </a:lnTo>
                <a:lnTo>
                  <a:pt x="311124" y="177482"/>
                </a:lnTo>
                <a:lnTo>
                  <a:pt x="315805" y="188683"/>
                </a:lnTo>
                <a:lnTo>
                  <a:pt x="315837" y="191630"/>
                </a:lnTo>
                <a:lnTo>
                  <a:pt x="315711" y="195793"/>
                </a:lnTo>
                <a:lnTo>
                  <a:pt x="313258" y="203301"/>
                </a:lnTo>
                <a:lnTo>
                  <a:pt x="332792" y="203301"/>
                </a:lnTo>
                <a:lnTo>
                  <a:pt x="333567" y="198499"/>
                </a:lnTo>
                <a:lnTo>
                  <a:pt x="333341" y="188683"/>
                </a:lnTo>
                <a:lnTo>
                  <a:pt x="331292" y="179603"/>
                </a:lnTo>
                <a:lnTo>
                  <a:pt x="327480" y="171352"/>
                </a:lnTo>
                <a:lnTo>
                  <a:pt x="324637" y="167703"/>
                </a:lnTo>
                <a:close/>
              </a:path>
              <a:path w="635000" h="378460">
                <a:moveTo>
                  <a:pt x="399257" y="195464"/>
                </a:moveTo>
                <a:lnTo>
                  <a:pt x="390545" y="197056"/>
                </a:lnTo>
                <a:lnTo>
                  <a:pt x="381558" y="200571"/>
                </a:lnTo>
                <a:lnTo>
                  <a:pt x="421992" y="200571"/>
                </a:lnTo>
                <a:lnTo>
                  <a:pt x="421792" y="200418"/>
                </a:lnTo>
                <a:lnTo>
                  <a:pt x="415861" y="198043"/>
                </a:lnTo>
                <a:lnTo>
                  <a:pt x="407695" y="195793"/>
                </a:lnTo>
                <a:lnTo>
                  <a:pt x="399257" y="195464"/>
                </a:lnTo>
                <a:close/>
              </a:path>
              <a:path w="635000" h="378460">
                <a:moveTo>
                  <a:pt x="136436" y="88773"/>
                </a:moveTo>
                <a:lnTo>
                  <a:pt x="98323" y="184073"/>
                </a:lnTo>
                <a:lnTo>
                  <a:pt x="117208" y="191630"/>
                </a:lnTo>
                <a:lnTo>
                  <a:pt x="140385" y="133680"/>
                </a:lnTo>
                <a:lnTo>
                  <a:pt x="145376" y="127685"/>
                </a:lnTo>
                <a:lnTo>
                  <a:pt x="158940" y="119608"/>
                </a:lnTo>
                <a:lnTo>
                  <a:pt x="165379" y="118808"/>
                </a:lnTo>
                <a:lnTo>
                  <a:pt x="199028" y="118808"/>
                </a:lnTo>
                <a:lnTo>
                  <a:pt x="198723" y="118255"/>
                </a:lnTo>
                <a:lnTo>
                  <a:pt x="198486" y="117944"/>
                </a:lnTo>
                <a:lnTo>
                  <a:pt x="146672" y="117944"/>
                </a:lnTo>
                <a:lnTo>
                  <a:pt x="155321" y="96329"/>
                </a:lnTo>
                <a:lnTo>
                  <a:pt x="136436" y="88773"/>
                </a:lnTo>
                <a:close/>
              </a:path>
              <a:path w="635000" h="378460">
                <a:moveTo>
                  <a:pt x="57886" y="0"/>
                </a:moveTo>
                <a:lnTo>
                  <a:pt x="0" y="144754"/>
                </a:lnTo>
                <a:lnTo>
                  <a:pt x="20802" y="153073"/>
                </a:lnTo>
                <a:lnTo>
                  <a:pt x="47790" y="85572"/>
                </a:lnTo>
                <a:lnTo>
                  <a:pt x="101343" y="85572"/>
                </a:lnTo>
                <a:lnTo>
                  <a:pt x="55168" y="67106"/>
                </a:lnTo>
                <a:lnTo>
                  <a:pt x="71297" y="26784"/>
                </a:lnTo>
                <a:lnTo>
                  <a:pt x="124880" y="26784"/>
                </a:lnTo>
                <a:lnTo>
                  <a:pt x="57886" y="0"/>
                </a:lnTo>
                <a:close/>
              </a:path>
              <a:path w="635000" h="378460">
                <a:moveTo>
                  <a:pt x="199028" y="118808"/>
                </a:moveTo>
                <a:lnTo>
                  <a:pt x="165379" y="118808"/>
                </a:lnTo>
                <a:lnTo>
                  <a:pt x="177076" y="123482"/>
                </a:lnTo>
                <a:lnTo>
                  <a:pt x="181914" y="129031"/>
                </a:lnTo>
                <a:lnTo>
                  <a:pt x="185991" y="137883"/>
                </a:lnTo>
                <a:lnTo>
                  <a:pt x="202590" y="125272"/>
                </a:lnTo>
                <a:lnTo>
                  <a:pt x="199028" y="118808"/>
                </a:lnTo>
                <a:close/>
              </a:path>
              <a:path w="635000" h="378460">
                <a:moveTo>
                  <a:pt x="177200" y="104207"/>
                </a:moveTo>
                <a:lnTo>
                  <a:pt x="168698" y="105611"/>
                </a:lnTo>
                <a:lnTo>
                  <a:pt x="159089" y="109775"/>
                </a:lnTo>
                <a:lnTo>
                  <a:pt x="148374" y="116700"/>
                </a:lnTo>
                <a:lnTo>
                  <a:pt x="146672" y="117944"/>
                </a:lnTo>
                <a:lnTo>
                  <a:pt x="198486" y="117944"/>
                </a:lnTo>
                <a:lnTo>
                  <a:pt x="194435" y="112631"/>
                </a:lnTo>
                <a:lnTo>
                  <a:pt x="189726" y="108401"/>
                </a:lnTo>
                <a:lnTo>
                  <a:pt x="184594" y="105562"/>
                </a:lnTo>
                <a:lnTo>
                  <a:pt x="177200" y="104207"/>
                </a:lnTo>
                <a:close/>
              </a:path>
              <a:path w="635000" h="378460">
                <a:moveTo>
                  <a:pt x="242061" y="84480"/>
                </a:moveTo>
                <a:lnTo>
                  <a:pt x="228422" y="98361"/>
                </a:lnTo>
                <a:lnTo>
                  <a:pt x="231051" y="104622"/>
                </a:lnTo>
                <a:lnTo>
                  <a:pt x="233159" y="106768"/>
                </a:lnTo>
                <a:lnTo>
                  <a:pt x="239166" y="109169"/>
                </a:lnTo>
                <a:lnTo>
                  <a:pt x="242277" y="109131"/>
                </a:lnTo>
                <a:lnTo>
                  <a:pt x="248462" y="106476"/>
                </a:lnTo>
                <a:lnTo>
                  <a:pt x="250621" y="104292"/>
                </a:lnTo>
                <a:lnTo>
                  <a:pt x="252986" y="98361"/>
                </a:lnTo>
                <a:lnTo>
                  <a:pt x="253022" y="95072"/>
                </a:lnTo>
                <a:lnTo>
                  <a:pt x="250316" y="89014"/>
                </a:lnTo>
                <a:lnTo>
                  <a:pt x="248081" y="86880"/>
                </a:lnTo>
                <a:lnTo>
                  <a:pt x="242061" y="84480"/>
                </a:lnTo>
                <a:close/>
              </a:path>
              <a:path w="635000" h="378460">
                <a:moveTo>
                  <a:pt x="101343" y="85572"/>
                </a:moveTo>
                <a:lnTo>
                  <a:pt x="47790" y="85572"/>
                </a:lnTo>
                <a:lnTo>
                  <a:pt x="104254" y="108153"/>
                </a:lnTo>
                <a:lnTo>
                  <a:pt x="111632" y="89687"/>
                </a:lnTo>
                <a:lnTo>
                  <a:pt x="101343" y="85572"/>
                </a:lnTo>
                <a:close/>
              </a:path>
              <a:path w="635000" h="378460">
                <a:moveTo>
                  <a:pt x="124880" y="26784"/>
                </a:moveTo>
                <a:lnTo>
                  <a:pt x="71297" y="26784"/>
                </a:lnTo>
                <a:lnTo>
                  <a:pt x="127761" y="49352"/>
                </a:lnTo>
                <a:lnTo>
                  <a:pt x="135140" y="30886"/>
                </a:lnTo>
                <a:lnTo>
                  <a:pt x="124880" y="26784"/>
                </a:lnTo>
                <a:close/>
              </a:path>
              <a:path w="635000" h="378460">
                <a:moveTo>
                  <a:pt x="549833" y="333108"/>
                </a:moveTo>
                <a:lnTo>
                  <a:pt x="541693" y="353466"/>
                </a:lnTo>
                <a:lnTo>
                  <a:pt x="547090" y="359397"/>
                </a:lnTo>
                <a:lnTo>
                  <a:pt x="551764" y="363842"/>
                </a:lnTo>
                <a:lnTo>
                  <a:pt x="583931" y="378039"/>
                </a:lnTo>
                <a:lnTo>
                  <a:pt x="590433" y="377911"/>
                </a:lnTo>
                <a:lnTo>
                  <a:pt x="613775" y="359740"/>
                </a:lnTo>
                <a:lnTo>
                  <a:pt x="582917" y="359740"/>
                </a:lnTo>
                <a:lnTo>
                  <a:pt x="579145" y="359359"/>
                </a:lnTo>
                <a:lnTo>
                  <a:pt x="571411" y="356260"/>
                </a:lnTo>
                <a:lnTo>
                  <a:pt x="567181" y="353237"/>
                </a:lnTo>
                <a:lnTo>
                  <a:pt x="557910" y="344157"/>
                </a:lnTo>
                <a:lnTo>
                  <a:pt x="553627" y="338899"/>
                </a:lnTo>
                <a:lnTo>
                  <a:pt x="549833" y="333108"/>
                </a:lnTo>
                <a:close/>
              </a:path>
              <a:path w="635000" h="378460">
                <a:moveTo>
                  <a:pt x="596188" y="272168"/>
                </a:moveTo>
                <a:lnTo>
                  <a:pt x="566115" y="299719"/>
                </a:lnTo>
                <a:lnTo>
                  <a:pt x="567944" y="306044"/>
                </a:lnTo>
                <a:lnTo>
                  <a:pt x="589615" y="338963"/>
                </a:lnTo>
                <a:lnTo>
                  <a:pt x="592467" y="343128"/>
                </a:lnTo>
                <a:lnTo>
                  <a:pt x="594664" y="348259"/>
                </a:lnTo>
                <a:lnTo>
                  <a:pt x="594664" y="350926"/>
                </a:lnTo>
                <a:lnTo>
                  <a:pt x="592480" y="356387"/>
                </a:lnTo>
                <a:lnTo>
                  <a:pt x="590130" y="358139"/>
                </a:lnTo>
                <a:lnTo>
                  <a:pt x="582917" y="359740"/>
                </a:lnTo>
                <a:lnTo>
                  <a:pt x="613775" y="359740"/>
                </a:lnTo>
                <a:lnTo>
                  <a:pt x="615077" y="353237"/>
                </a:lnTo>
                <a:lnTo>
                  <a:pt x="615175" y="351891"/>
                </a:lnTo>
                <a:lnTo>
                  <a:pt x="613848" y="342939"/>
                </a:lnTo>
                <a:lnTo>
                  <a:pt x="609323" y="332670"/>
                </a:lnTo>
                <a:lnTo>
                  <a:pt x="601675" y="321576"/>
                </a:lnTo>
                <a:lnTo>
                  <a:pt x="596480" y="315036"/>
                </a:lnTo>
                <a:lnTo>
                  <a:pt x="592493" y="310159"/>
                </a:lnTo>
                <a:lnTo>
                  <a:pt x="589889" y="306298"/>
                </a:lnTo>
                <a:lnTo>
                  <a:pt x="587413" y="300608"/>
                </a:lnTo>
                <a:lnTo>
                  <a:pt x="587333" y="299471"/>
                </a:lnTo>
                <a:lnTo>
                  <a:pt x="587305" y="297894"/>
                </a:lnTo>
                <a:lnTo>
                  <a:pt x="589165" y="293255"/>
                </a:lnTo>
                <a:lnTo>
                  <a:pt x="591121" y="291630"/>
                </a:lnTo>
                <a:lnTo>
                  <a:pt x="596861" y="290283"/>
                </a:lnTo>
                <a:lnTo>
                  <a:pt x="630562" y="290283"/>
                </a:lnTo>
                <a:lnTo>
                  <a:pt x="628712" y="288298"/>
                </a:lnTo>
                <a:lnTo>
                  <a:pt x="622480" y="282951"/>
                </a:lnTo>
                <a:lnTo>
                  <a:pt x="615949" y="278625"/>
                </a:lnTo>
                <a:lnTo>
                  <a:pt x="609117" y="275323"/>
                </a:lnTo>
                <a:lnTo>
                  <a:pt x="602518" y="273187"/>
                </a:lnTo>
                <a:lnTo>
                  <a:pt x="596188" y="272168"/>
                </a:lnTo>
                <a:close/>
              </a:path>
              <a:path w="635000" h="378460">
                <a:moveTo>
                  <a:pt x="497278" y="234535"/>
                </a:moveTo>
                <a:lnTo>
                  <a:pt x="462065" y="250185"/>
                </a:lnTo>
                <a:lnTo>
                  <a:pt x="446324" y="288298"/>
                </a:lnTo>
                <a:lnTo>
                  <a:pt x="446280" y="291630"/>
                </a:lnTo>
                <a:lnTo>
                  <a:pt x="446733" y="299471"/>
                </a:lnTo>
                <a:lnTo>
                  <a:pt x="477710" y="335788"/>
                </a:lnTo>
                <a:lnTo>
                  <a:pt x="518007" y="351891"/>
                </a:lnTo>
                <a:lnTo>
                  <a:pt x="527479" y="328206"/>
                </a:lnTo>
                <a:lnTo>
                  <a:pt x="505574" y="328206"/>
                </a:lnTo>
                <a:lnTo>
                  <a:pt x="482523" y="318998"/>
                </a:lnTo>
                <a:lnTo>
                  <a:pt x="465895" y="291630"/>
                </a:lnTo>
                <a:lnTo>
                  <a:pt x="466961" y="285087"/>
                </a:lnTo>
                <a:lnTo>
                  <a:pt x="493726" y="254163"/>
                </a:lnTo>
                <a:lnTo>
                  <a:pt x="500132" y="253379"/>
                </a:lnTo>
                <a:lnTo>
                  <a:pt x="557402" y="253379"/>
                </a:lnTo>
                <a:lnTo>
                  <a:pt x="558382" y="250926"/>
                </a:lnTo>
                <a:lnTo>
                  <a:pt x="536473" y="250926"/>
                </a:lnTo>
                <a:lnTo>
                  <a:pt x="530072" y="245262"/>
                </a:lnTo>
                <a:lnTo>
                  <a:pt x="523697" y="241160"/>
                </a:lnTo>
                <a:lnTo>
                  <a:pt x="517334" y="238620"/>
                </a:lnTo>
                <a:lnTo>
                  <a:pt x="507190" y="235546"/>
                </a:lnTo>
                <a:lnTo>
                  <a:pt x="497278" y="234535"/>
                </a:lnTo>
                <a:close/>
              </a:path>
              <a:path w="635000" h="378460">
                <a:moveTo>
                  <a:pt x="557402" y="253379"/>
                </a:moveTo>
                <a:lnTo>
                  <a:pt x="500132" y="253379"/>
                </a:lnTo>
                <a:lnTo>
                  <a:pt x="506795" y="254035"/>
                </a:lnTo>
                <a:lnTo>
                  <a:pt x="513714" y="256133"/>
                </a:lnTo>
                <a:lnTo>
                  <a:pt x="519722" y="258533"/>
                </a:lnTo>
                <a:lnTo>
                  <a:pt x="525068" y="262394"/>
                </a:lnTo>
                <a:lnTo>
                  <a:pt x="529755" y="267715"/>
                </a:lnTo>
                <a:lnTo>
                  <a:pt x="505574" y="328206"/>
                </a:lnTo>
                <a:lnTo>
                  <a:pt x="527479" y="328206"/>
                </a:lnTo>
                <a:lnTo>
                  <a:pt x="557402" y="253379"/>
                </a:lnTo>
                <a:close/>
              </a:path>
              <a:path w="635000" h="378460">
                <a:moveTo>
                  <a:pt x="630562" y="290283"/>
                </a:moveTo>
                <a:lnTo>
                  <a:pt x="596861" y="290283"/>
                </a:lnTo>
                <a:lnTo>
                  <a:pt x="600125" y="290677"/>
                </a:lnTo>
                <a:lnTo>
                  <a:pt x="603796" y="292150"/>
                </a:lnTo>
                <a:lnTo>
                  <a:pt x="609258" y="295072"/>
                </a:lnTo>
                <a:lnTo>
                  <a:pt x="614976" y="299573"/>
                </a:lnTo>
                <a:lnTo>
                  <a:pt x="620950" y="305656"/>
                </a:lnTo>
                <a:lnTo>
                  <a:pt x="627176" y="313321"/>
                </a:lnTo>
                <a:lnTo>
                  <a:pt x="634644" y="294665"/>
                </a:lnTo>
                <a:lnTo>
                  <a:pt x="630562" y="290283"/>
                </a:lnTo>
                <a:close/>
              </a:path>
              <a:path w="635000" h="378460">
                <a:moveTo>
                  <a:pt x="557009" y="199580"/>
                </a:moveTo>
                <a:lnTo>
                  <a:pt x="536473" y="250926"/>
                </a:lnTo>
                <a:lnTo>
                  <a:pt x="558382" y="250926"/>
                </a:lnTo>
                <a:lnTo>
                  <a:pt x="575894" y="207137"/>
                </a:lnTo>
                <a:lnTo>
                  <a:pt x="557009" y="199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14081" y="3320935"/>
            <a:ext cx="3204552" cy="15253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82409" y="3453100"/>
            <a:ext cx="2866390" cy="1210945"/>
          </a:xfrm>
          <a:custGeom>
            <a:avLst/>
            <a:gdLst/>
            <a:ahLst/>
            <a:cxnLst/>
            <a:rect l="l" t="t" r="r" b="b"/>
            <a:pathLst>
              <a:path w="2866390" h="1210945">
                <a:moveTo>
                  <a:pt x="0" y="1210690"/>
                </a:moveTo>
                <a:lnTo>
                  <a:pt x="286583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59191" y="4578819"/>
            <a:ext cx="124460" cy="109855"/>
          </a:xfrm>
          <a:custGeom>
            <a:avLst/>
            <a:gdLst/>
            <a:ahLst/>
            <a:cxnLst/>
            <a:rect l="l" t="t" r="r" b="b"/>
            <a:pathLst>
              <a:path w="124460" h="109854">
                <a:moveTo>
                  <a:pt x="78117" y="0"/>
                </a:moveTo>
                <a:lnTo>
                  <a:pt x="70154" y="1142"/>
                </a:lnTo>
                <a:lnTo>
                  <a:pt x="0" y="94780"/>
                </a:lnTo>
                <a:lnTo>
                  <a:pt x="116039" y="109766"/>
                </a:lnTo>
                <a:lnTo>
                  <a:pt x="122402" y="104851"/>
                </a:lnTo>
                <a:lnTo>
                  <a:pt x="124193" y="90931"/>
                </a:lnTo>
                <a:lnTo>
                  <a:pt x="119291" y="84569"/>
                </a:lnTo>
                <a:lnTo>
                  <a:pt x="46431" y="75171"/>
                </a:lnTo>
                <a:lnTo>
                  <a:pt x="90474" y="16370"/>
                </a:lnTo>
                <a:lnTo>
                  <a:pt x="89331" y="8420"/>
                </a:lnTo>
                <a:lnTo>
                  <a:pt x="78117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347248" y="3428314"/>
            <a:ext cx="124460" cy="109855"/>
          </a:xfrm>
          <a:custGeom>
            <a:avLst/>
            <a:gdLst/>
            <a:ahLst/>
            <a:cxnLst/>
            <a:rect l="l" t="t" r="r" b="b"/>
            <a:pathLst>
              <a:path w="124460" h="109854">
                <a:moveTo>
                  <a:pt x="8166" y="0"/>
                </a:moveTo>
                <a:lnTo>
                  <a:pt x="1803" y="4914"/>
                </a:lnTo>
                <a:lnTo>
                  <a:pt x="0" y="18821"/>
                </a:lnTo>
                <a:lnTo>
                  <a:pt x="4914" y="25184"/>
                </a:lnTo>
                <a:lnTo>
                  <a:pt x="77774" y="34594"/>
                </a:lnTo>
                <a:lnTo>
                  <a:pt x="33731" y="93383"/>
                </a:lnTo>
                <a:lnTo>
                  <a:pt x="34861" y="101345"/>
                </a:lnTo>
                <a:lnTo>
                  <a:pt x="46088" y="109753"/>
                </a:lnTo>
                <a:lnTo>
                  <a:pt x="54051" y="108610"/>
                </a:lnTo>
                <a:lnTo>
                  <a:pt x="124206" y="14973"/>
                </a:lnTo>
                <a:lnTo>
                  <a:pt x="8166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02319" y="3794582"/>
            <a:ext cx="654050" cy="354965"/>
          </a:xfrm>
          <a:custGeom>
            <a:avLst/>
            <a:gdLst/>
            <a:ahLst/>
            <a:cxnLst/>
            <a:rect l="l" t="t" r="r" b="b"/>
            <a:pathLst>
              <a:path w="654050" h="354964">
                <a:moveTo>
                  <a:pt x="77089" y="178638"/>
                </a:moveTo>
                <a:lnTo>
                  <a:pt x="0" y="209943"/>
                </a:lnTo>
                <a:lnTo>
                  <a:pt x="58674" y="354393"/>
                </a:lnTo>
                <a:lnTo>
                  <a:pt x="79425" y="345960"/>
                </a:lnTo>
                <a:lnTo>
                  <a:pt x="52069" y="278612"/>
                </a:lnTo>
                <a:lnTo>
                  <a:pt x="97433" y="260184"/>
                </a:lnTo>
                <a:lnTo>
                  <a:pt x="44589" y="260184"/>
                </a:lnTo>
                <a:lnTo>
                  <a:pt x="28244" y="219938"/>
                </a:lnTo>
                <a:lnTo>
                  <a:pt x="84581" y="197065"/>
                </a:lnTo>
                <a:lnTo>
                  <a:pt x="77089" y="178638"/>
                </a:lnTo>
                <a:close/>
              </a:path>
              <a:path w="654050" h="354964">
                <a:moveTo>
                  <a:pt x="100926" y="237299"/>
                </a:moveTo>
                <a:lnTo>
                  <a:pt x="44589" y="260184"/>
                </a:lnTo>
                <a:lnTo>
                  <a:pt x="97433" y="260184"/>
                </a:lnTo>
                <a:lnTo>
                  <a:pt x="108407" y="255727"/>
                </a:lnTo>
                <a:lnTo>
                  <a:pt x="100926" y="237299"/>
                </a:lnTo>
                <a:close/>
              </a:path>
              <a:path w="654050" h="354964">
                <a:moveTo>
                  <a:pt x="137007" y="211785"/>
                </a:moveTo>
                <a:lnTo>
                  <a:pt x="118160" y="219443"/>
                </a:lnTo>
                <a:lnTo>
                  <a:pt x="156781" y="314540"/>
                </a:lnTo>
                <a:lnTo>
                  <a:pt x="175628" y="306882"/>
                </a:lnTo>
                <a:lnTo>
                  <a:pt x="152146" y="249059"/>
                </a:lnTo>
                <a:lnTo>
                  <a:pt x="151574" y="241287"/>
                </a:lnTo>
                <a:lnTo>
                  <a:pt x="153755" y="233362"/>
                </a:lnTo>
                <a:lnTo>
                  <a:pt x="145770" y="233362"/>
                </a:lnTo>
                <a:lnTo>
                  <a:pt x="137007" y="211785"/>
                </a:lnTo>
                <a:close/>
              </a:path>
              <a:path w="654050" h="354964">
                <a:moveTo>
                  <a:pt x="176495" y="196413"/>
                </a:moveTo>
                <a:lnTo>
                  <a:pt x="146126" y="231292"/>
                </a:lnTo>
                <a:lnTo>
                  <a:pt x="145770" y="233362"/>
                </a:lnTo>
                <a:lnTo>
                  <a:pt x="153755" y="233362"/>
                </a:lnTo>
                <a:lnTo>
                  <a:pt x="155765" y="226060"/>
                </a:lnTo>
                <a:lnTo>
                  <a:pt x="159842" y="221018"/>
                </a:lnTo>
                <a:lnTo>
                  <a:pt x="171513" y="216280"/>
                </a:lnTo>
                <a:lnTo>
                  <a:pt x="188575" y="216280"/>
                </a:lnTo>
                <a:lnTo>
                  <a:pt x="191135" y="199872"/>
                </a:lnTo>
                <a:lnTo>
                  <a:pt x="183484" y="197493"/>
                </a:lnTo>
                <a:lnTo>
                  <a:pt x="176495" y="196413"/>
                </a:lnTo>
                <a:close/>
              </a:path>
              <a:path w="654050" h="354964">
                <a:moveTo>
                  <a:pt x="188575" y="216280"/>
                </a:moveTo>
                <a:lnTo>
                  <a:pt x="171513" y="216280"/>
                </a:lnTo>
                <a:lnTo>
                  <a:pt x="178841" y="216915"/>
                </a:lnTo>
                <a:lnTo>
                  <a:pt x="187921" y="220472"/>
                </a:lnTo>
                <a:lnTo>
                  <a:pt x="188575" y="216280"/>
                </a:lnTo>
                <a:close/>
              </a:path>
              <a:path w="654050" h="354964">
                <a:moveTo>
                  <a:pt x="200380" y="140652"/>
                </a:moveTo>
                <a:lnTo>
                  <a:pt x="186537" y="154546"/>
                </a:lnTo>
                <a:lnTo>
                  <a:pt x="188925" y="160413"/>
                </a:lnTo>
                <a:lnTo>
                  <a:pt x="191084" y="162572"/>
                </a:lnTo>
                <a:lnTo>
                  <a:pt x="197319" y="165265"/>
                </a:lnTo>
                <a:lnTo>
                  <a:pt x="200329" y="165341"/>
                </a:lnTo>
                <a:lnTo>
                  <a:pt x="206324" y="162902"/>
                </a:lnTo>
                <a:lnTo>
                  <a:pt x="208534" y="160718"/>
                </a:lnTo>
                <a:lnTo>
                  <a:pt x="211139" y="154546"/>
                </a:lnTo>
                <a:lnTo>
                  <a:pt x="211188" y="151447"/>
                </a:lnTo>
                <a:lnTo>
                  <a:pt x="208699" y="145313"/>
                </a:lnTo>
                <a:lnTo>
                  <a:pt x="206527" y="143141"/>
                </a:lnTo>
                <a:lnTo>
                  <a:pt x="200380" y="140652"/>
                </a:lnTo>
                <a:close/>
              </a:path>
              <a:path w="654050" h="354964">
                <a:moveTo>
                  <a:pt x="220027" y="178066"/>
                </a:moveTo>
                <a:lnTo>
                  <a:pt x="201180" y="185724"/>
                </a:lnTo>
                <a:lnTo>
                  <a:pt x="239801" y="280822"/>
                </a:lnTo>
                <a:lnTo>
                  <a:pt x="258660" y="273164"/>
                </a:lnTo>
                <a:lnTo>
                  <a:pt x="220027" y="178066"/>
                </a:lnTo>
                <a:close/>
              </a:path>
              <a:path w="654050" h="354964">
                <a:moveTo>
                  <a:pt x="304317" y="145208"/>
                </a:moveTo>
                <a:lnTo>
                  <a:pt x="263712" y="166786"/>
                </a:lnTo>
                <a:lnTo>
                  <a:pt x="256647" y="194857"/>
                </a:lnTo>
                <a:lnTo>
                  <a:pt x="258138" y="205157"/>
                </a:lnTo>
                <a:lnTo>
                  <a:pt x="277812" y="239026"/>
                </a:lnTo>
                <a:lnTo>
                  <a:pt x="306906" y="251007"/>
                </a:lnTo>
                <a:lnTo>
                  <a:pt x="313721" y="250618"/>
                </a:lnTo>
                <a:lnTo>
                  <a:pt x="352640" y="231927"/>
                </a:lnTo>
                <a:lnTo>
                  <a:pt x="353850" y="230598"/>
                </a:lnTo>
                <a:lnTo>
                  <a:pt x="311448" y="230598"/>
                </a:lnTo>
                <a:lnTo>
                  <a:pt x="305281" y="230138"/>
                </a:lnTo>
                <a:lnTo>
                  <a:pt x="281254" y="210197"/>
                </a:lnTo>
                <a:lnTo>
                  <a:pt x="309326" y="198793"/>
                </a:lnTo>
                <a:lnTo>
                  <a:pt x="277114" y="198793"/>
                </a:lnTo>
                <a:lnTo>
                  <a:pt x="275374" y="190741"/>
                </a:lnTo>
                <a:lnTo>
                  <a:pt x="275818" y="183794"/>
                </a:lnTo>
                <a:lnTo>
                  <a:pt x="281127" y="172148"/>
                </a:lnTo>
                <a:lnTo>
                  <a:pt x="285826" y="167868"/>
                </a:lnTo>
                <a:lnTo>
                  <a:pt x="299339" y="162382"/>
                </a:lnTo>
                <a:lnTo>
                  <a:pt x="305549" y="162229"/>
                </a:lnTo>
                <a:lnTo>
                  <a:pt x="336574" y="162229"/>
                </a:lnTo>
                <a:lnTo>
                  <a:pt x="336283" y="161810"/>
                </a:lnTo>
                <a:lnTo>
                  <a:pt x="329387" y="154943"/>
                </a:lnTo>
                <a:lnTo>
                  <a:pt x="321538" y="149771"/>
                </a:lnTo>
                <a:lnTo>
                  <a:pt x="313070" y="146468"/>
                </a:lnTo>
                <a:lnTo>
                  <a:pt x="304317" y="145208"/>
                </a:lnTo>
                <a:close/>
              </a:path>
              <a:path w="654050" h="354964">
                <a:moveTo>
                  <a:pt x="354050" y="202336"/>
                </a:moveTo>
                <a:lnTo>
                  <a:pt x="324383" y="227711"/>
                </a:lnTo>
                <a:lnTo>
                  <a:pt x="311448" y="230598"/>
                </a:lnTo>
                <a:lnTo>
                  <a:pt x="353850" y="230598"/>
                </a:lnTo>
                <a:lnTo>
                  <a:pt x="357263" y="226847"/>
                </a:lnTo>
                <a:lnTo>
                  <a:pt x="361492" y="220649"/>
                </a:lnTo>
                <a:lnTo>
                  <a:pt x="354050" y="202336"/>
                </a:lnTo>
                <a:close/>
              </a:path>
              <a:path w="654050" h="354964">
                <a:moveTo>
                  <a:pt x="367487" y="118173"/>
                </a:moveTo>
                <a:lnTo>
                  <a:pt x="348265" y="125978"/>
                </a:lnTo>
                <a:lnTo>
                  <a:pt x="386842" y="221094"/>
                </a:lnTo>
                <a:lnTo>
                  <a:pt x="406120" y="213271"/>
                </a:lnTo>
                <a:lnTo>
                  <a:pt x="378517" y="145338"/>
                </a:lnTo>
                <a:lnTo>
                  <a:pt x="378614" y="144437"/>
                </a:lnTo>
                <a:lnTo>
                  <a:pt x="380940" y="137242"/>
                </a:lnTo>
                <a:lnTo>
                  <a:pt x="384651" y="130878"/>
                </a:lnTo>
                <a:lnTo>
                  <a:pt x="385492" y="130035"/>
                </a:lnTo>
                <a:lnTo>
                  <a:pt x="372300" y="130035"/>
                </a:lnTo>
                <a:lnTo>
                  <a:pt x="367487" y="118173"/>
                </a:lnTo>
                <a:close/>
              </a:path>
              <a:path w="654050" h="354964">
                <a:moveTo>
                  <a:pt x="336574" y="162229"/>
                </a:moveTo>
                <a:lnTo>
                  <a:pt x="305549" y="162229"/>
                </a:lnTo>
                <a:lnTo>
                  <a:pt x="316839" y="167132"/>
                </a:lnTo>
                <a:lnTo>
                  <a:pt x="321437" y="172021"/>
                </a:lnTo>
                <a:lnTo>
                  <a:pt x="324980" y="179349"/>
                </a:lnTo>
                <a:lnTo>
                  <a:pt x="277114" y="198793"/>
                </a:lnTo>
                <a:lnTo>
                  <a:pt x="309326" y="198793"/>
                </a:lnTo>
                <a:lnTo>
                  <a:pt x="348183" y="183007"/>
                </a:lnTo>
                <a:lnTo>
                  <a:pt x="347218" y="180632"/>
                </a:lnTo>
                <a:lnTo>
                  <a:pt x="342226" y="170373"/>
                </a:lnTo>
                <a:lnTo>
                  <a:pt x="336574" y="162229"/>
                </a:lnTo>
                <a:close/>
              </a:path>
              <a:path w="654050" h="354964">
                <a:moveTo>
                  <a:pt x="437806" y="119710"/>
                </a:moveTo>
                <a:lnTo>
                  <a:pt x="402564" y="119710"/>
                </a:lnTo>
                <a:lnTo>
                  <a:pt x="408381" y="119786"/>
                </a:lnTo>
                <a:lnTo>
                  <a:pt x="417703" y="125755"/>
                </a:lnTo>
                <a:lnTo>
                  <a:pt x="422008" y="132118"/>
                </a:lnTo>
                <a:lnTo>
                  <a:pt x="448056" y="196227"/>
                </a:lnTo>
                <a:lnTo>
                  <a:pt x="466902" y="188569"/>
                </a:lnTo>
                <a:lnTo>
                  <a:pt x="444754" y="134061"/>
                </a:lnTo>
                <a:lnTo>
                  <a:pt x="441173" y="125978"/>
                </a:lnTo>
                <a:lnTo>
                  <a:pt x="437806" y="119710"/>
                </a:lnTo>
                <a:close/>
              </a:path>
              <a:path w="654050" h="354964">
                <a:moveTo>
                  <a:pt x="516877" y="0"/>
                </a:moveTo>
                <a:lnTo>
                  <a:pt x="498030" y="7658"/>
                </a:lnTo>
                <a:lnTo>
                  <a:pt x="518845" y="58889"/>
                </a:lnTo>
                <a:lnTo>
                  <a:pt x="510311" y="59245"/>
                </a:lnTo>
                <a:lnTo>
                  <a:pt x="472991" y="81724"/>
                </a:lnTo>
                <a:lnTo>
                  <a:pt x="464767" y="110401"/>
                </a:lnTo>
                <a:lnTo>
                  <a:pt x="465936" y="120050"/>
                </a:lnTo>
                <a:lnTo>
                  <a:pt x="487841" y="156094"/>
                </a:lnTo>
                <a:lnTo>
                  <a:pt x="515034" y="165139"/>
                </a:lnTo>
                <a:lnTo>
                  <a:pt x="524993" y="164005"/>
                </a:lnTo>
                <a:lnTo>
                  <a:pt x="535343" y="160769"/>
                </a:lnTo>
                <a:lnTo>
                  <a:pt x="567797" y="147586"/>
                </a:lnTo>
                <a:lnTo>
                  <a:pt x="513740" y="147586"/>
                </a:lnTo>
                <a:lnTo>
                  <a:pt x="509803" y="146685"/>
                </a:lnTo>
                <a:lnTo>
                  <a:pt x="485631" y="110566"/>
                </a:lnTo>
                <a:lnTo>
                  <a:pt x="485753" y="104419"/>
                </a:lnTo>
                <a:lnTo>
                  <a:pt x="512051" y="75984"/>
                </a:lnTo>
                <a:lnTo>
                  <a:pt x="518579" y="75057"/>
                </a:lnTo>
                <a:lnTo>
                  <a:pt x="547367" y="75057"/>
                </a:lnTo>
                <a:lnTo>
                  <a:pt x="516877" y="0"/>
                </a:lnTo>
                <a:close/>
              </a:path>
              <a:path w="654050" h="354964">
                <a:moveTo>
                  <a:pt x="547367" y="75057"/>
                </a:moveTo>
                <a:lnTo>
                  <a:pt x="518579" y="75057"/>
                </a:lnTo>
                <a:lnTo>
                  <a:pt x="525640" y="75641"/>
                </a:lnTo>
                <a:lnTo>
                  <a:pt x="550164" y="136004"/>
                </a:lnTo>
                <a:lnTo>
                  <a:pt x="527164" y="145338"/>
                </a:lnTo>
                <a:lnTo>
                  <a:pt x="521119" y="147154"/>
                </a:lnTo>
                <a:lnTo>
                  <a:pt x="513740" y="147586"/>
                </a:lnTo>
                <a:lnTo>
                  <a:pt x="567797" y="147586"/>
                </a:lnTo>
                <a:lnTo>
                  <a:pt x="575551" y="144437"/>
                </a:lnTo>
                <a:lnTo>
                  <a:pt x="547367" y="75057"/>
                </a:lnTo>
                <a:close/>
              </a:path>
              <a:path w="654050" h="354964">
                <a:moveTo>
                  <a:pt x="407327" y="101307"/>
                </a:moveTo>
                <a:lnTo>
                  <a:pt x="372300" y="130035"/>
                </a:lnTo>
                <a:lnTo>
                  <a:pt x="385492" y="130035"/>
                </a:lnTo>
                <a:lnTo>
                  <a:pt x="389542" y="125978"/>
                </a:lnTo>
                <a:lnTo>
                  <a:pt x="395617" y="122542"/>
                </a:lnTo>
                <a:lnTo>
                  <a:pt x="402564" y="119710"/>
                </a:lnTo>
                <a:lnTo>
                  <a:pt x="437806" y="119710"/>
                </a:lnTo>
                <a:lnTo>
                  <a:pt x="437640" y="119400"/>
                </a:lnTo>
                <a:lnTo>
                  <a:pt x="434002" y="114079"/>
                </a:lnTo>
                <a:lnTo>
                  <a:pt x="430441" y="110236"/>
                </a:lnTo>
                <a:lnTo>
                  <a:pt x="425615" y="105956"/>
                </a:lnTo>
                <a:lnTo>
                  <a:pt x="420027" y="103314"/>
                </a:lnTo>
                <a:lnTo>
                  <a:pt x="407327" y="101307"/>
                </a:lnTo>
                <a:close/>
              </a:path>
              <a:path w="654050" h="354964">
                <a:moveTo>
                  <a:pt x="585457" y="108838"/>
                </a:moveTo>
                <a:lnTo>
                  <a:pt x="593712" y="129146"/>
                </a:lnTo>
                <a:lnTo>
                  <a:pt x="601713" y="129679"/>
                </a:lnTo>
                <a:lnTo>
                  <a:pt x="608164" y="129654"/>
                </a:lnTo>
                <a:lnTo>
                  <a:pt x="645786" y="112970"/>
                </a:lnTo>
                <a:lnTo>
                  <a:pt x="646913" y="111302"/>
                </a:lnTo>
                <a:lnTo>
                  <a:pt x="611911" y="111302"/>
                </a:lnTo>
                <a:lnTo>
                  <a:pt x="598932" y="111201"/>
                </a:lnTo>
                <a:lnTo>
                  <a:pt x="592277" y="110401"/>
                </a:lnTo>
                <a:lnTo>
                  <a:pt x="585457" y="108838"/>
                </a:lnTo>
                <a:close/>
              </a:path>
              <a:path w="654050" h="354964">
                <a:moveTo>
                  <a:pt x="611212" y="21853"/>
                </a:moveTo>
                <a:lnTo>
                  <a:pt x="572757" y="35013"/>
                </a:lnTo>
                <a:lnTo>
                  <a:pt x="564743" y="56032"/>
                </a:lnTo>
                <a:lnTo>
                  <a:pt x="570026" y="69024"/>
                </a:lnTo>
                <a:lnTo>
                  <a:pt x="610628" y="84454"/>
                </a:lnTo>
                <a:lnTo>
                  <a:pt x="618096" y="85458"/>
                </a:lnTo>
                <a:lnTo>
                  <a:pt x="623125" y="86487"/>
                </a:lnTo>
                <a:lnTo>
                  <a:pt x="628256" y="88671"/>
                </a:lnTo>
                <a:lnTo>
                  <a:pt x="630110" y="90589"/>
                </a:lnTo>
                <a:lnTo>
                  <a:pt x="632320" y="96037"/>
                </a:lnTo>
                <a:lnTo>
                  <a:pt x="631850" y="98920"/>
                </a:lnTo>
                <a:lnTo>
                  <a:pt x="627761" y="105079"/>
                </a:lnTo>
                <a:lnTo>
                  <a:pt x="624776" y="107429"/>
                </a:lnTo>
                <a:lnTo>
                  <a:pt x="617054" y="110566"/>
                </a:lnTo>
                <a:lnTo>
                  <a:pt x="611911" y="111302"/>
                </a:lnTo>
                <a:lnTo>
                  <a:pt x="646913" y="111302"/>
                </a:lnTo>
                <a:lnTo>
                  <a:pt x="649351" y="107696"/>
                </a:lnTo>
                <a:lnTo>
                  <a:pt x="653415" y="100202"/>
                </a:lnTo>
                <a:lnTo>
                  <a:pt x="653859" y="92570"/>
                </a:lnTo>
                <a:lnTo>
                  <a:pt x="650684" y="84759"/>
                </a:lnTo>
                <a:lnTo>
                  <a:pt x="614819" y="64579"/>
                </a:lnTo>
                <a:lnTo>
                  <a:pt x="600278" y="62712"/>
                </a:lnTo>
                <a:lnTo>
                  <a:pt x="595718" y="61747"/>
                </a:lnTo>
                <a:lnTo>
                  <a:pt x="589991" y="59359"/>
                </a:lnTo>
                <a:lnTo>
                  <a:pt x="588111" y="57658"/>
                </a:lnTo>
                <a:lnTo>
                  <a:pt x="586155" y="52857"/>
                </a:lnTo>
                <a:lnTo>
                  <a:pt x="586435" y="50330"/>
                </a:lnTo>
                <a:lnTo>
                  <a:pt x="609138" y="39508"/>
                </a:lnTo>
                <a:lnTo>
                  <a:pt x="626873" y="39508"/>
                </a:lnTo>
                <a:lnTo>
                  <a:pt x="619899" y="22326"/>
                </a:lnTo>
                <a:lnTo>
                  <a:pt x="611212" y="21853"/>
                </a:lnTo>
                <a:close/>
              </a:path>
              <a:path w="654050" h="354964">
                <a:moveTo>
                  <a:pt x="626873" y="39508"/>
                </a:moveTo>
                <a:lnTo>
                  <a:pt x="609138" y="39508"/>
                </a:lnTo>
                <a:lnTo>
                  <a:pt x="617657" y="39747"/>
                </a:lnTo>
                <a:lnTo>
                  <a:pt x="627456" y="40944"/>
                </a:lnTo>
                <a:lnTo>
                  <a:pt x="626873" y="39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05771" y="5627411"/>
            <a:ext cx="7198817" cy="29510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84396" y="5762808"/>
            <a:ext cx="6856095" cy="1905"/>
          </a:xfrm>
          <a:custGeom>
            <a:avLst/>
            <a:gdLst/>
            <a:ahLst/>
            <a:cxnLst/>
            <a:rect l="l" t="t" r="r" b="b"/>
            <a:pathLst>
              <a:path w="6856095" h="1904">
                <a:moveTo>
                  <a:pt x="0" y="0"/>
                </a:moveTo>
                <a:lnTo>
                  <a:pt x="6856000" y="1575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59191" y="5703874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5" h="118110">
                <a:moveTo>
                  <a:pt x="101079" y="0"/>
                </a:moveTo>
                <a:lnTo>
                  <a:pt x="0" y="58927"/>
                </a:lnTo>
                <a:lnTo>
                  <a:pt x="101041" y="117906"/>
                </a:lnTo>
                <a:lnTo>
                  <a:pt x="108826" y="115862"/>
                </a:lnTo>
                <a:lnTo>
                  <a:pt x="115900" y="103746"/>
                </a:lnTo>
                <a:lnTo>
                  <a:pt x="113855" y="95973"/>
                </a:lnTo>
                <a:lnTo>
                  <a:pt x="50406" y="58940"/>
                </a:lnTo>
                <a:lnTo>
                  <a:pt x="113868" y="21945"/>
                </a:lnTo>
                <a:lnTo>
                  <a:pt x="115912" y="14160"/>
                </a:lnTo>
                <a:lnTo>
                  <a:pt x="108851" y="2044"/>
                </a:lnTo>
                <a:lnTo>
                  <a:pt x="101079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349691" y="5705411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858" y="0"/>
                </a:moveTo>
                <a:lnTo>
                  <a:pt x="7086" y="2044"/>
                </a:lnTo>
                <a:lnTo>
                  <a:pt x="12" y="14160"/>
                </a:lnTo>
                <a:lnTo>
                  <a:pt x="2057" y="21932"/>
                </a:lnTo>
                <a:lnTo>
                  <a:pt x="65506" y="58966"/>
                </a:lnTo>
                <a:lnTo>
                  <a:pt x="2044" y="95973"/>
                </a:lnTo>
                <a:lnTo>
                  <a:pt x="0" y="103746"/>
                </a:lnTo>
                <a:lnTo>
                  <a:pt x="7061" y="115862"/>
                </a:lnTo>
                <a:lnTo>
                  <a:pt x="14833" y="117906"/>
                </a:lnTo>
                <a:lnTo>
                  <a:pt x="115912" y="58978"/>
                </a:lnTo>
                <a:lnTo>
                  <a:pt x="14858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499438" y="5439062"/>
            <a:ext cx="702310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Gill Sans MT"/>
                <a:cs typeface="Gill Sans MT"/>
              </a:rPr>
              <a:t>Friends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331138" y="2537595"/>
            <a:ext cx="1758137" cy="93518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1449338" y="2735090"/>
            <a:ext cx="157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Probable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78552" y="2744599"/>
            <a:ext cx="157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Probable</a:t>
            </a:r>
          </a:p>
        </p:txBody>
      </p:sp>
    </p:spTree>
    <p:extLst>
      <p:ext uri="{BB962C8B-B14F-4D97-AF65-F5344CB8AC3E}">
        <p14:creationId xmlns:p14="http://schemas.microsoft.com/office/powerpoint/2010/main" val="38840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/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12491" y="6889407"/>
            <a:ext cx="120650" cy="191135"/>
          </a:xfrm>
          <a:custGeom>
            <a:avLst/>
            <a:gdLst/>
            <a:ahLst/>
            <a:cxnLst/>
            <a:rect l="l" t="t" r="r" b="b"/>
            <a:pathLst>
              <a:path w="120650" h="191134">
                <a:moveTo>
                  <a:pt x="0" y="0"/>
                </a:moveTo>
                <a:lnTo>
                  <a:pt x="0" y="190849"/>
                </a:lnTo>
                <a:lnTo>
                  <a:pt x="120313" y="95425"/>
                </a:lnTo>
                <a:lnTo>
                  <a:pt x="0" y="0"/>
                </a:lnTo>
                <a:close/>
              </a:path>
            </a:pathLst>
          </a:custGeom>
          <a:solidFill>
            <a:srgbClr val="AEC5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36880" y="4495393"/>
            <a:ext cx="1755139" cy="982344"/>
          </a:xfrm>
          <a:custGeom>
            <a:avLst/>
            <a:gdLst/>
            <a:ahLst/>
            <a:cxnLst/>
            <a:rect l="l" t="t" r="r" b="b"/>
            <a:pathLst>
              <a:path w="1755140" h="982345">
                <a:moveTo>
                  <a:pt x="0" y="0"/>
                </a:moveTo>
                <a:lnTo>
                  <a:pt x="594224" y="0"/>
                </a:lnTo>
                <a:lnTo>
                  <a:pt x="848892" y="0"/>
                </a:lnTo>
                <a:lnTo>
                  <a:pt x="1018669" y="0"/>
                </a:lnTo>
                <a:lnTo>
                  <a:pt x="1018669" y="572950"/>
                </a:lnTo>
                <a:lnTo>
                  <a:pt x="1754928" y="784562"/>
                </a:lnTo>
                <a:lnTo>
                  <a:pt x="1018669" y="818501"/>
                </a:lnTo>
                <a:lnTo>
                  <a:pt x="1018669" y="982201"/>
                </a:lnTo>
                <a:lnTo>
                  <a:pt x="848892" y="982201"/>
                </a:lnTo>
                <a:lnTo>
                  <a:pt x="594224" y="982201"/>
                </a:lnTo>
                <a:lnTo>
                  <a:pt x="0" y="982201"/>
                </a:lnTo>
                <a:lnTo>
                  <a:pt x="0" y="818501"/>
                </a:lnTo>
                <a:lnTo>
                  <a:pt x="0" y="5729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94063" y="898515"/>
            <a:ext cx="8127465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3600" algn="l"/>
              </a:tabLst>
            </a:pPr>
            <a:r>
              <a:rPr dirty="0"/>
              <a:t>Relational</a:t>
            </a:r>
            <a:r>
              <a:rPr lang="en-US" dirty="0"/>
              <a:t> </a:t>
            </a:r>
            <a:r>
              <a:rPr spc="-5" dirty="0"/>
              <a:t>Dependencies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4063" y="1722120"/>
            <a:ext cx="7940040" cy="11003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1950" spc="-509" dirty="0">
              <a:solidFill>
                <a:srgbClr val="727CA3"/>
              </a:solidFill>
              <a:latin typeface="Wingdings 3"/>
              <a:cs typeface="Wingdings 3"/>
            </a:endParaRPr>
          </a:p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Some joint configurations </a:t>
            </a:r>
            <a:r>
              <a:rPr sz="2600" spc="-20" dirty="0">
                <a:latin typeface="Gill Sans MT"/>
                <a:cs typeface="Gill Sans MT"/>
              </a:rPr>
              <a:t>are </a:t>
            </a:r>
            <a:r>
              <a:rPr sz="2600" spc="-15" dirty="0">
                <a:latin typeface="Gill Sans MT"/>
                <a:cs typeface="Gill Sans MT"/>
              </a:rPr>
              <a:t>more </a:t>
            </a:r>
            <a:r>
              <a:rPr sz="2600" spc="-10" dirty="0">
                <a:latin typeface="Gill Sans MT"/>
                <a:cs typeface="Gill Sans MT"/>
              </a:rPr>
              <a:t>probable </a:t>
            </a:r>
            <a:r>
              <a:rPr sz="2600" dirty="0">
                <a:latin typeface="Gill Sans MT"/>
                <a:cs typeface="Gill Sans MT"/>
              </a:rPr>
              <a:t>than</a:t>
            </a:r>
            <a:r>
              <a:rPr sz="2600" spc="-3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others</a:t>
            </a:r>
          </a:p>
        </p:txBody>
      </p:sp>
      <p:sp>
        <p:nvSpPr>
          <p:cNvPr id="8" name="object 8"/>
          <p:cNvSpPr/>
          <p:nvPr/>
        </p:nvSpPr>
        <p:spPr>
          <a:xfrm>
            <a:off x="4460697" y="2763988"/>
            <a:ext cx="752302" cy="748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80737" y="3383278"/>
            <a:ext cx="116378" cy="839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37223" y="3403333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10" h="749935">
                <a:moveTo>
                  <a:pt x="3355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97361" y="3549536"/>
            <a:ext cx="457200" cy="120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42268" y="3580000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60" h="10160">
                <a:moveTo>
                  <a:pt x="0" y="10060"/>
                </a:moveTo>
                <a:lnTo>
                  <a:pt x="36566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52391" y="3557849"/>
            <a:ext cx="432262" cy="112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96730" y="3589515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4072" y="4123112"/>
            <a:ext cx="448886" cy="419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96721" y="4151439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4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9055" y="4123113"/>
            <a:ext cx="448886" cy="432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42262" y="4151442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4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00936" y="4650967"/>
            <a:ext cx="748145" cy="748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20975" y="5270270"/>
            <a:ext cx="112221" cy="839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74222" y="5290870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09" h="749935">
                <a:moveTo>
                  <a:pt x="3356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33446" y="5436528"/>
            <a:ext cx="457200" cy="1205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79255" y="5467537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59" h="10160">
                <a:moveTo>
                  <a:pt x="0" y="10061"/>
                </a:moveTo>
                <a:lnTo>
                  <a:pt x="365662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88463" y="5448997"/>
            <a:ext cx="432262" cy="1080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33717" y="5477052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80145" y="6010103"/>
            <a:ext cx="448886" cy="4197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33721" y="6038977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5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25128" y="6010104"/>
            <a:ext cx="448886" cy="4322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79263" y="6038967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5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5571" y="4650967"/>
            <a:ext cx="748145" cy="748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1454" y="5270270"/>
            <a:ext cx="116378" cy="8395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88490" y="5290870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09" h="749935">
                <a:moveTo>
                  <a:pt x="3355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48080" y="5436528"/>
            <a:ext cx="457200" cy="1205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93526" y="5467537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59" h="10160">
                <a:moveTo>
                  <a:pt x="0" y="10061"/>
                </a:moveTo>
                <a:lnTo>
                  <a:pt x="36566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3102" y="5448997"/>
            <a:ext cx="432262" cy="1080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7988" y="5477052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4788" y="6010103"/>
            <a:ext cx="448886" cy="4197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47988" y="6038977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5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39767" y="6010104"/>
            <a:ext cx="448886" cy="4322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93527" y="6038980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5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25720" y="3312617"/>
            <a:ext cx="3453942" cy="153370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5294896" y="3444451"/>
            <a:ext cx="3115945" cy="1220470"/>
          </a:xfrm>
          <a:custGeom>
            <a:avLst/>
            <a:gdLst/>
            <a:ahLst/>
            <a:cxnLst/>
            <a:rect l="l" t="t" r="r" b="b"/>
            <a:pathLst>
              <a:path w="3115945" h="1220470">
                <a:moveTo>
                  <a:pt x="0" y="0"/>
                </a:moveTo>
                <a:lnTo>
                  <a:pt x="3115358" y="1219868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71427" y="3417214"/>
            <a:ext cx="124460" cy="111125"/>
          </a:xfrm>
          <a:custGeom>
            <a:avLst/>
            <a:gdLst/>
            <a:ahLst/>
            <a:cxnLst/>
            <a:rect l="l" t="t" r="r" b="b"/>
            <a:pathLst>
              <a:path w="124460" h="111125">
                <a:moveTo>
                  <a:pt x="115595" y="0"/>
                </a:moveTo>
                <a:lnTo>
                  <a:pt x="0" y="18046"/>
                </a:lnTo>
                <a:lnTo>
                  <a:pt x="72605" y="109791"/>
                </a:lnTo>
                <a:lnTo>
                  <a:pt x="80594" y="110731"/>
                </a:lnTo>
                <a:lnTo>
                  <a:pt x="91592" y="102019"/>
                </a:lnTo>
                <a:lnTo>
                  <a:pt x="92532" y="94030"/>
                </a:lnTo>
                <a:lnTo>
                  <a:pt x="46939" y="36436"/>
                </a:lnTo>
                <a:lnTo>
                  <a:pt x="119519" y="25095"/>
                </a:lnTo>
                <a:lnTo>
                  <a:pt x="124256" y="18605"/>
                </a:lnTo>
                <a:lnTo>
                  <a:pt x="122097" y="4749"/>
                </a:lnTo>
                <a:lnTo>
                  <a:pt x="115595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09470" y="4580839"/>
            <a:ext cx="124460" cy="111125"/>
          </a:xfrm>
          <a:custGeom>
            <a:avLst/>
            <a:gdLst/>
            <a:ahLst/>
            <a:cxnLst/>
            <a:rect l="l" t="t" r="r" b="b"/>
            <a:pathLst>
              <a:path w="124459" h="111125">
                <a:moveTo>
                  <a:pt x="43662" y="0"/>
                </a:moveTo>
                <a:lnTo>
                  <a:pt x="32651" y="8712"/>
                </a:lnTo>
                <a:lnTo>
                  <a:pt x="31724" y="16700"/>
                </a:lnTo>
                <a:lnTo>
                  <a:pt x="77317" y="74294"/>
                </a:lnTo>
                <a:lnTo>
                  <a:pt x="4737" y="85623"/>
                </a:lnTo>
                <a:lnTo>
                  <a:pt x="0" y="92125"/>
                </a:lnTo>
                <a:lnTo>
                  <a:pt x="2158" y="105981"/>
                </a:lnTo>
                <a:lnTo>
                  <a:pt x="8648" y="110718"/>
                </a:lnTo>
                <a:lnTo>
                  <a:pt x="124256" y="92671"/>
                </a:lnTo>
                <a:lnTo>
                  <a:pt x="51638" y="927"/>
                </a:lnTo>
                <a:lnTo>
                  <a:pt x="43662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74434" y="3645623"/>
            <a:ext cx="635000" cy="378460"/>
          </a:xfrm>
          <a:custGeom>
            <a:avLst/>
            <a:gdLst/>
            <a:ahLst/>
            <a:cxnLst/>
            <a:rect l="l" t="t" r="r" b="b"/>
            <a:pathLst>
              <a:path w="635000" h="378460">
                <a:moveTo>
                  <a:pt x="430829" y="209609"/>
                </a:moveTo>
                <a:lnTo>
                  <a:pt x="396789" y="209609"/>
                </a:lnTo>
                <a:lnTo>
                  <a:pt x="403542" y="211340"/>
                </a:lnTo>
                <a:lnTo>
                  <a:pt x="410514" y="214121"/>
                </a:lnTo>
                <a:lnTo>
                  <a:pt x="414654" y="218211"/>
                </a:lnTo>
                <a:lnTo>
                  <a:pt x="417233" y="228968"/>
                </a:lnTo>
                <a:lnTo>
                  <a:pt x="415925" y="236550"/>
                </a:lnTo>
                <a:lnTo>
                  <a:pt x="390232" y="300799"/>
                </a:lnTo>
                <a:lnTo>
                  <a:pt x="409117" y="308355"/>
                </a:lnTo>
                <a:lnTo>
                  <a:pt x="430961" y="253720"/>
                </a:lnTo>
                <a:lnTo>
                  <a:pt x="437172" y="226631"/>
                </a:lnTo>
                <a:lnTo>
                  <a:pt x="436664" y="220192"/>
                </a:lnTo>
                <a:lnTo>
                  <a:pt x="434466" y="214414"/>
                </a:lnTo>
                <a:lnTo>
                  <a:pt x="430829" y="209609"/>
                </a:lnTo>
                <a:close/>
              </a:path>
              <a:path w="635000" h="378460">
                <a:moveTo>
                  <a:pt x="366991" y="180962"/>
                </a:moveTo>
                <a:lnTo>
                  <a:pt x="328891" y="276275"/>
                </a:lnTo>
                <a:lnTo>
                  <a:pt x="348195" y="283997"/>
                </a:lnTo>
                <a:lnTo>
                  <a:pt x="375526" y="215645"/>
                </a:lnTo>
                <a:lnTo>
                  <a:pt x="382779" y="211762"/>
                </a:lnTo>
                <a:lnTo>
                  <a:pt x="389867" y="209750"/>
                </a:lnTo>
                <a:lnTo>
                  <a:pt x="396789" y="209609"/>
                </a:lnTo>
                <a:lnTo>
                  <a:pt x="430829" y="209609"/>
                </a:lnTo>
                <a:lnTo>
                  <a:pt x="426707" y="204165"/>
                </a:lnTo>
                <a:lnTo>
                  <a:pt x="421992" y="200571"/>
                </a:lnTo>
                <a:lnTo>
                  <a:pt x="381558" y="200571"/>
                </a:lnTo>
                <a:lnTo>
                  <a:pt x="386308" y="188683"/>
                </a:lnTo>
                <a:lnTo>
                  <a:pt x="366991" y="180962"/>
                </a:lnTo>
                <a:close/>
              </a:path>
              <a:path w="635000" h="378460">
                <a:moveTo>
                  <a:pt x="287078" y="150509"/>
                </a:moveTo>
                <a:lnTo>
                  <a:pt x="247207" y="175546"/>
                </a:lnTo>
                <a:lnTo>
                  <a:pt x="237621" y="206811"/>
                </a:lnTo>
                <a:lnTo>
                  <a:pt x="237883" y="213588"/>
                </a:lnTo>
                <a:lnTo>
                  <a:pt x="261990" y="250767"/>
                </a:lnTo>
                <a:lnTo>
                  <a:pt x="296735" y="260350"/>
                </a:lnTo>
                <a:lnTo>
                  <a:pt x="303580" y="259905"/>
                </a:lnTo>
                <a:lnTo>
                  <a:pt x="310934" y="258368"/>
                </a:lnTo>
                <a:lnTo>
                  <a:pt x="317470" y="242027"/>
                </a:lnTo>
                <a:lnTo>
                  <a:pt x="298356" y="242027"/>
                </a:lnTo>
                <a:lnTo>
                  <a:pt x="288715" y="240667"/>
                </a:lnTo>
                <a:lnTo>
                  <a:pt x="258776" y="214908"/>
                </a:lnTo>
                <a:lnTo>
                  <a:pt x="258057" y="208657"/>
                </a:lnTo>
                <a:lnTo>
                  <a:pt x="258586" y="202087"/>
                </a:lnTo>
                <a:lnTo>
                  <a:pt x="260362" y="195199"/>
                </a:lnTo>
                <a:lnTo>
                  <a:pt x="292990" y="195199"/>
                </a:lnTo>
                <a:lnTo>
                  <a:pt x="265290" y="184124"/>
                </a:lnTo>
                <a:lnTo>
                  <a:pt x="269621" y="177101"/>
                </a:lnTo>
                <a:lnTo>
                  <a:pt x="274751" y="172415"/>
                </a:lnTo>
                <a:lnTo>
                  <a:pt x="286651" y="167703"/>
                </a:lnTo>
                <a:lnTo>
                  <a:pt x="324637" y="167703"/>
                </a:lnTo>
                <a:lnTo>
                  <a:pt x="322045" y="164374"/>
                </a:lnTo>
                <a:lnTo>
                  <a:pt x="314988" y="158670"/>
                </a:lnTo>
                <a:lnTo>
                  <a:pt x="306311" y="154241"/>
                </a:lnTo>
                <a:lnTo>
                  <a:pt x="296574" y="151336"/>
                </a:lnTo>
                <a:lnTo>
                  <a:pt x="287078" y="150509"/>
                </a:lnTo>
                <a:close/>
              </a:path>
              <a:path w="635000" h="378460">
                <a:moveTo>
                  <a:pt x="318274" y="240017"/>
                </a:moveTo>
                <a:lnTo>
                  <a:pt x="308208" y="241810"/>
                </a:lnTo>
                <a:lnTo>
                  <a:pt x="298356" y="242027"/>
                </a:lnTo>
                <a:lnTo>
                  <a:pt x="317470" y="242027"/>
                </a:lnTo>
                <a:lnTo>
                  <a:pt x="318274" y="240017"/>
                </a:lnTo>
                <a:close/>
              </a:path>
              <a:path w="635000" h="378460">
                <a:moveTo>
                  <a:pt x="219633" y="122046"/>
                </a:moveTo>
                <a:lnTo>
                  <a:pt x="181521" y="217347"/>
                </a:lnTo>
                <a:lnTo>
                  <a:pt x="200418" y="224904"/>
                </a:lnTo>
                <a:lnTo>
                  <a:pt x="238531" y="129590"/>
                </a:lnTo>
                <a:lnTo>
                  <a:pt x="219633" y="122046"/>
                </a:lnTo>
                <a:close/>
              </a:path>
              <a:path w="635000" h="378460">
                <a:moveTo>
                  <a:pt x="292990" y="195199"/>
                </a:moveTo>
                <a:lnTo>
                  <a:pt x="260362" y="195199"/>
                </a:lnTo>
                <a:lnTo>
                  <a:pt x="327431" y="222021"/>
                </a:lnTo>
                <a:lnTo>
                  <a:pt x="328383" y="219633"/>
                </a:lnTo>
                <a:lnTo>
                  <a:pt x="331908" y="208787"/>
                </a:lnTo>
                <a:lnTo>
                  <a:pt x="332792" y="203301"/>
                </a:lnTo>
                <a:lnTo>
                  <a:pt x="313258" y="203301"/>
                </a:lnTo>
                <a:lnTo>
                  <a:pt x="292990" y="195199"/>
                </a:lnTo>
                <a:close/>
              </a:path>
              <a:path w="635000" h="378460">
                <a:moveTo>
                  <a:pt x="324637" y="167703"/>
                </a:moveTo>
                <a:lnTo>
                  <a:pt x="286651" y="167703"/>
                </a:lnTo>
                <a:lnTo>
                  <a:pt x="293014" y="167881"/>
                </a:lnTo>
                <a:lnTo>
                  <a:pt x="306552" y="173291"/>
                </a:lnTo>
                <a:lnTo>
                  <a:pt x="311124" y="177482"/>
                </a:lnTo>
                <a:lnTo>
                  <a:pt x="315805" y="188683"/>
                </a:lnTo>
                <a:lnTo>
                  <a:pt x="315837" y="191630"/>
                </a:lnTo>
                <a:lnTo>
                  <a:pt x="315711" y="195793"/>
                </a:lnTo>
                <a:lnTo>
                  <a:pt x="313258" y="203301"/>
                </a:lnTo>
                <a:lnTo>
                  <a:pt x="332792" y="203301"/>
                </a:lnTo>
                <a:lnTo>
                  <a:pt x="333567" y="198499"/>
                </a:lnTo>
                <a:lnTo>
                  <a:pt x="333341" y="188683"/>
                </a:lnTo>
                <a:lnTo>
                  <a:pt x="331292" y="179603"/>
                </a:lnTo>
                <a:lnTo>
                  <a:pt x="327480" y="171352"/>
                </a:lnTo>
                <a:lnTo>
                  <a:pt x="324637" y="167703"/>
                </a:lnTo>
                <a:close/>
              </a:path>
              <a:path w="635000" h="378460">
                <a:moveTo>
                  <a:pt x="399257" y="195464"/>
                </a:moveTo>
                <a:lnTo>
                  <a:pt x="390545" y="197056"/>
                </a:lnTo>
                <a:lnTo>
                  <a:pt x="381558" y="200571"/>
                </a:lnTo>
                <a:lnTo>
                  <a:pt x="421992" y="200571"/>
                </a:lnTo>
                <a:lnTo>
                  <a:pt x="421792" y="200418"/>
                </a:lnTo>
                <a:lnTo>
                  <a:pt x="415861" y="198043"/>
                </a:lnTo>
                <a:lnTo>
                  <a:pt x="407695" y="195793"/>
                </a:lnTo>
                <a:lnTo>
                  <a:pt x="399257" y="195464"/>
                </a:lnTo>
                <a:close/>
              </a:path>
              <a:path w="635000" h="378460">
                <a:moveTo>
                  <a:pt x="136436" y="88773"/>
                </a:moveTo>
                <a:lnTo>
                  <a:pt x="98323" y="184073"/>
                </a:lnTo>
                <a:lnTo>
                  <a:pt x="117208" y="191630"/>
                </a:lnTo>
                <a:lnTo>
                  <a:pt x="140385" y="133680"/>
                </a:lnTo>
                <a:lnTo>
                  <a:pt x="145376" y="127685"/>
                </a:lnTo>
                <a:lnTo>
                  <a:pt x="158940" y="119608"/>
                </a:lnTo>
                <a:lnTo>
                  <a:pt x="165379" y="118808"/>
                </a:lnTo>
                <a:lnTo>
                  <a:pt x="199028" y="118808"/>
                </a:lnTo>
                <a:lnTo>
                  <a:pt x="198723" y="118255"/>
                </a:lnTo>
                <a:lnTo>
                  <a:pt x="198486" y="117944"/>
                </a:lnTo>
                <a:lnTo>
                  <a:pt x="146672" y="117944"/>
                </a:lnTo>
                <a:lnTo>
                  <a:pt x="155321" y="96329"/>
                </a:lnTo>
                <a:lnTo>
                  <a:pt x="136436" y="88773"/>
                </a:lnTo>
                <a:close/>
              </a:path>
              <a:path w="635000" h="378460">
                <a:moveTo>
                  <a:pt x="57886" y="0"/>
                </a:moveTo>
                <a:lnTo>
                  <a:pt x="0" y="144754"/>
                </a:lnTo>
                <a:lnTo>
                  <a:pt x="20802" y="153073"/>
                </a:lnTo>
                <a:lnTo>
                  <a:pt x="47790" y="85572"/>
                </a:lnTo>
                <a:lnTo>
                  <a:pt x="101343" y="85572"/>
                </a:lnTo>
                <a:lnTo>
                  <a:pt x="55168" y="67106"/>
                </a:lnTo>
                <a:lnTo>
                  <a:pt x="71297" y="26784"/>
                </a:lnTo>
                <a:lnTo>
                  <a:pt x="124880" y="26784"/>
                </a:lnTo>
                <a:lnTo>
                  <a:pt x="57886" y="0"/>
                </a:lnTo>
                <a:close/>
              </a:path>
              <a:path w="635000" h="378460">
                <a:moveTo>
                  <a:pt x="199028" y="118808"/>
                </a:moveTo>
                <a:lnTo>
                  <a:pt x="165379" y="118808"/>
                </a:lnTo>
                <a:lnTo>
                  <a:pt x="177076" y="123482"/>
                </a:lnTo>
                <a:lnTo>
                  <a:pt x="181914" y="129031"/>
                </a:lnTo>
                <a:lnTo>
                  <a:pt x="185991" y="137883"/>
                </a:lnTo>
                <a:lnTo>
                  <a:pt x="202590" y="125272"/>
                </a:lnTo>
                <a:lnTo>
                  <a:pt x="199028" y="118808"/>
                </a:lnTo>
                <a:close/>
              </a:path>
              <a:path w="635000" h="378460">
                <a:moveTo>
                  <a:pt x="177200" y="104207"/>
                </a:moveTo>
                <a:lnTo>
                  <a:pt x="168698" y="105611"/>
                </a:lnTo>
                <a:lnTo>
                  <a:pt x="159089" y="109775"/>
                </a:lnTo>
                <a:lnTo>
                  <a:pt x="148374" y="116700"/>
                </a:lnTo>
                <a:lnTo>
                  <a:pt x="146672" y="117944"/>
                </a:lnTo>
                <a:lnTo>
                  <a:pt x="198486" y="117944"/>
                </a:lnTo>
                <a:lnTo>
                  <a:pt x="194435" y="112631"/>
                </a:lnTo>
                <a:lnTo>
                  <a:pt x="189726" y="108401"/>
                </a:lnTo>
                <a:lnTo>
                  <a:pt x="184594" y="105562"/>
                </a:lnTo>
                <a:lnTo>
                  <a:pt x="177200" y="104207"/>
                </a:lnTo>
                <a:close/>
              </a:path>
              <a:path w="635000" h="378460">
                <a:moveTo>
                  <a:pt x="242061" y="84480"/>
                </a:moveTo>
                <a:lnTo>
                  <a:pt x="228422" y="98361"/>
                </a:lnTo>
                <a:lnTo>
                  <a:pt x="231051" y="104622"/>
                </a:lnTo>
                <a:lnTo>
                  <a:pt x="233159" y="106768"/>
                </a:lnTo>
                <a:lnTo>
                  <a:pt x="239166" y="109169"/>
                </a:lnTo>
                <a:lnTo>
                  <a:pt x="242277" y="109131"/>
                </a:lnTo>
                <a:lnTo>
                  <a:pt x="248462" y="106476"/>
                </a:lnTo>
                <a:lnTo>
                  <a:pt x="250621" y="104292"/>
                </a:lnTo>
                <a:lnTo>
                  <a:pt x="252986" y="98361"/>
                </a:lnTo>
                <a:lnTo>
                  <a:pt x="253022" y="95072"/>
                </a:lnTo>
                <a:lnTo>
                  <a:pt x="250316" y="89014"/>
                </a:lnTo>
                <a:lnTo>
                  <a:pt x="248081" y="86880"/>
                </a:lnTo>
                <a:lnTo>
                  <a:pt x="242061" y="84480"/>
                </a:lnTo>
                <a:close/>
              </a:path>
              <a:path w="635000" h="378460">
                <a:moveTo>
                  <a:pt x="101343" y="85572"/>
                </a:moveTo>
                <a:lnTo>
                  <a:pt x="47790" y="85572"/>
                </a:lnTo>
                <a:lnTo>
                  <a:pt x="104254" y="108153"/>
                </a:lnTo>
                <a:lnTo>
                  <a:pt x="111632" y="89687"/>
                </a:lnTo>
                <a:lnTo>
                  <a:pt x="101343" y="85572"/>
                </a:lnTo>
                <a:close/>
              </a:path>
              <a:path w="635000" h="378460">
                <a:moveTo>
                  <a:pt x="124880" y="26784"/>
                </a:moveTo>
                <a:lnTo>
                  <a:pt x="71297" y="26784"/>
                </a:lnTo>
                <a:lnTo>
                  <a:pt x="127761" y="49352"/>
                </a:lnTo>
                <a:lnTo>
                  <a:pt x="135140" y="30886"/>
                </a:lnTo>
                <a:lnTo>
                  <a:pt x="124880" y="26784"/>
                </a:lnTo>
                <a:close/>
              </a:path>
              <a:path w="635000" h="378460">
                <a:moveTo>
                  <a:pt x="549833" y="333108"/>
                </a:moveTo>
                <a:lnTo>
                  <a:pt x="541693" y="353466"/>
                </a:lnTo>
                <a:lnTo>
                  <a:pt x="547090" y="359397"/>
                </a:lnTo>
                <a:lnTo>
                  <a:pt x="551764" y="363842"/>
                </a:lnTo>
                <a:lnTo>
                  <a:pt x="583931" y="378039"/>
                </a:lnTo>
                <a:lnTo>
                  <a:pt x="590433" y="377911"/>
                </a:lnTo>
                <a:lnTo>
                  <a:pt x="613775" y="359740"/>
                </a:lnTo>
                <a:lnTo>
                  <a:pt x="582917" y="359740"/>
                </a:lnTo>
                <a:lnTo>
                  <a:pt x="579145" y="359359"/>
                </a:lnTo>
                <a:lnTo>
                  <a:pt x="571411" y="356260"/>
                </a:lnTo>
                <a:lnTo>
                  <a:pt x="567181" y="353237"/>
                </a:lnTo>
                <a:lnTo>
                  <a:pt x="557910" y="344157"/>
                </a:lnTo>
                <a:lnTo>
                  <a:pt x="553627" y="338899"/>
                </a:lnTo>
                <a:lnTo>
                  <a:pt x="549833" y="333108"/>
                </a:lnTo>
                <a:close/>
              </a:path>
              <a:path w="635000" h="378460">
                <a:moveTo>
                  <a:pt x="596188" y="272168"/>
                </a:moveTo>
                <a:lnTo>
                  <a:pt x="566115" y="299719"/>
                </a:lnTo>
                <a:lnTo>
                  <a:pt x="567944" y="306044"/>
                </a:lnTo>
                <a:lnTo>
                  <a:pt x="589615" y="338963"/>
                </a:lnTo>
                <a:lnTo>
                  <a:pt x="592467" y="343128"/>
                </a:lnTo>
                <a:lnTo>
                  <a:pt x="594664" y="348259"/>
                </a:lnTo>
                <a:lnTo>
                  <a:pt x="594664" y="350926"/>
                </a:lnTo>
                <a:lnTo>
                  <a:pt x="592480" y="356387"/>
                </a:lnTo>
                <a:lnTo>
                  <a:pt x="590130" y="358139"/>
                </a:lnTo>
                <a:lnTo>
                  <a:pt x="582917" y="359740"/>
                </a:lnTo>
                <a:lnTo>
                  <a:pt x="613775" y="359740"/>
                </a:lnTo>
                <a:lnTo>
                  <a:pt x="615077" y="353237"/>
                </a:lnTo>
                <a:lnTo>
                  <a:pt x="615175" y="351891"/>
                </a:lnTo>
                <a:lnTo>
                  <a:pt x="613848" y="342939"/>
                </a:lnTo>
                <a:lnTo>
                  <a:pt x="609323" y="332670"/>
                </a:lnTo>
                <a:lnTo>
                  <a:pt x="601675" y="321576"/>
                </a:lnTo>
                <a:lnTo>
                  <a:pt x="596480" y="315036"/>
                </a:lnTo>
                <a:lnTo>
                  <a:pt x="592493" y="310159"/>
                </a:lnTo>
                <a:lnTo>
                  <a:pt x="589889" y="306298"/>
                </a:lnTo>
                <a:lnTo>
                  <a:pt x="587413" y="300608"/>
                </a:lnTo>
                <a:lnTo>
                  <a:pt x="587333" y="299471"/>
                </a:lnTo>
                <a:lnTo>
                  <a:pt x="587305" y="297894"/>
                </a:lnTo>
                <a:lnTo>
                  <a:pt x="589165" y="293255"/>
                </a:lnTo>
                <a:lnTo>
                  <a:pt x="591121" y="291630"/>
                </a:lnTo>
                <a:lnTo>
                  <a:pt x="596861" y="290283"/>
                </a:lnTo>
                <a:lnTo>
                  <a:pt x="630562" y="290283"/>
                </a:lnTo>
                <a:lnTo>
                  <a:pt x="628712" y="288298"/>
                </a:lnTo>
                <a:lnTo>
                  <a:pt x="622480" y="282951"/>
                </a:lnTo>
                <a:lnTo>
                  <a:pt x="615949" y="278625"/>
                </a:lnTo>
                <a:lnTo>
                  <a:pt x="609117" y="275323"/>
                </a:lnTo>
                <a:lnTo>
                  <a:pt x="602518" y="273187"/>
                </a:lnTo>
                <a:lnTo>
                  <a:pt x="596188" y="272168"/>
                </a:lnTo>
                <a:close/>
              </a:path>
              <a:path w="635000" h="378460">
                <a:moveTo>
                  <a:pt x="497278" y="234535"/>
                </a:moveTo>
                <a:lnTo>
                  <a:pt x="462065" y="250185"/>
                </a:lnTo>
                <a:lnTo>
                  <a:pt x="446324" y="288298"/>
                </a:lnTo>
                <a:lnTo>
                  <a:pt x="446280" y="291630"/>
                </a:lnTo>
                <a:lnTo>
                  <a:pt x="446733" y="299471"/>
                </a:lnTo>
                <a:lnTo>
                  <a:pt x="477710" y="335788"/>
                </a:lnTo>
                <a:lnTo>
                  <a:pt x="518007" y="351891"/>
                </a:lnTo>
                <a:lnTo>
                  <a:pt x="527479" y="328206"/>
                </a:lnTo>
                <a:lnTo>
                  <a:pt x="505574" y="328206"/>
                </a:lnTo>
                <a:lnTo>
                  <a:pt x="482523" y="318998"/>
                </a:lnTo>
                <a:lnTo>
                  <a:pt x="465895" y="291630"/>
                </a:lnTo>
                <a:lnTo>
                  <a:pt x="466961" y="285087"/>
                </a:lnTo>
                <a:lnTo>
                  <a:pt x="493726" y="254163"/>
                </a:lnTo>
                <a:lnTo>
                  <a:pt x="500132" y="253379"/>
                </a:lnTo>
                <a:lnTo>
                  <a:pt x="557402" y="253379"/>
                </a:lnTo>
                <a:lnTo>
                  <a:pt x="558382" y="250926"/>
                </a:lnTo>
                <a:lnTo>
                  <a:pt x="536473" y="250926"/>
                </a:lnTo>
                <a:lnTo>
                  <a:pt x="530072" y="245262"/>
                </a:lnTo>
                <a:lnTo>
                  <a:pt x="523697" y="241160"/>
                </a:lnTo>
                <a:lnTo>
                  <a:pt x="517334" y="238620"/>
                </a:lnTo>
                <a:lnTo>
                  <a:pt x="507190" y="235546"/>
                </a:lnTo>
                <a:lnTo>
                  <a:pt x="497278" y="234535"/>
                </a:lnTo>
                <a:close/>
              </a:path>
              <a:path w="635000" h="378460">
                <a:moveTo>
                  <a:pt x="557402" y="253379"/>
                </a:moveTo>
                <a:lnTo>
                  <a:pt x="500132" y="253379"/>
                </a:lnTo>
                <a:lnTo>
                  <a:pt x="506795" y="254035"/>
                </a:lnTo>
                <a:lnTo>
                  <a:pt x="513714" y="256133"/>
                </a:lnTo>
                <a:lnTo>
                  <a:pt x="519722" y="258533"/>
                </a:lnTo>
                <a:lnTo>
                  <a:pt x="525068" y="262394"/>
                </a:lnTo>
                <a:lnTo>
                  <a:pt x="529755" y="267715"/>
                </a:lnTo>
                <a:lnTo>
                  <a:pt x="505574" y="328206"/>
                </a:lnTo>
                <a:lnTo>
                  <a:pt x="527479" y="328206"/>
                </a:lnTo>
                <a:lnTo>
                  <a:pt x="557402" y="253379"/>
                </a:lnTo>
                <a:close/>
              </a:path>
              <a:path w="635000" h="378460">
                <a:moveTo>
                  <a:pt x="630562" y="290283"/>
                </a:moveTo>
                <a:lnTo>
                  <a:pt x="596861" y="290283"/>
                </a:lnTo>
                <a:lnTo>
                  <a:pt x="600125" y="290677"/>
                </a:lnTo>
                <a:lnTo>
                  <a:pt x="603796" y="292150"/>
                </a:lnTo>
                <a:lnTo>
                  <a:pt x="609258" y="295072"/>
                </a:lnTo>
                <a:lnTo>
                  <a:pt x="614976" y="299573"/>
                </a:lnTo>
                <a:lnTo>
                  <a:pt x="620950" y="305656"/>
                </a:lnTo>
                <a:lnTo>
                  <a:pt x="627176" y="313321"/>
                </a:lnTo>
                <a:lnTo>
                  <a:pt x="634644" y="294665"/>
                </a:lnTo>
                <a:lnTo>
                  <a:pt x="630562" y="290283"/>
                </a:lnTo>
                <a:close/>
              </a:path>
              <a:path w="635000" h="378460">
                <a:moveTo>
                  <a:pt x="557009" y="199580"/>
                </a:moveTo>
                <a:lnTo>
                  <a:pt x="536473" y="250926"/>
                </a:lnTo>
                <a:lnTo>
                  <a:pt x="558382" y="250926"/>
                </a:lnTo>
                <a:lnTo>
                  <a:pt x="575894" y="207137"/>
                </a:lnTo>
                <a:lnTo>
                  <a:pt x="557009" y="199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14081" y="3320935"/>
            <a:ext cx="3204552" cy="15253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82409" y="3453100"/>
            <a:ext cx="2866390" cy="1210945"/>
          </a:xfrm>
          <a:custGeom>
            <a:avLst/>
            <a:gdLst/>
            <a:ahLst/>
            <a:cxnLst/>
            <a:rect l="l" t="t" r="r" b="b"/>
            <a:pathLst>
              <a:path w="2866390" h="1210945">
                <a:moveTo>
                  <a:pt x="0" y="1210690"/>
                </a:moveTo>
                <a:lnTo>
                  <a:pt x="286583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59191" y="4578819"/>
            <a:ext cx="124460" cy="109855"/>
          </a:xfrm>
          <a:custGeom>
            <a:avLst/>
            <a:gdLst/>
            <a:ahLst/>
            <a:cxnLst/>
            <a:rect l="l" t="t" r="r" b="b"/>
            <a:pathLst>
              <a:path w="124460" h="109854">
                <a:moveTo>
                  <a:pt x="78117" y="0"/>
                </a:moveTo>
                <a:lnTo>
                  <a:pt x="70154" y="1142"/>
                </a:lnTo>
                <a:lnTo>
                  <a:pt x="0" y="94780"/>
                </a:lnTo>
                <a:lnTo>
                  <a:pt x="116039" y="109766"/>
                </a:lnTo>
                <a:lnTo>
                  <a:pt x="122402" y="104851"/>
                </a:lnTo>
                <a:lnTo>
                  <a:pt x="124193" y="90931"/>
                </a:lnTo>
                <a:lnTo>
                  <a:pt x="119291" y="84569"/>
                </a:lnTo>
                <a:lnTo>
                  <a:pt x="46431" y="75171"/>
                </a:lnTo>
                <a:lnTo>
                  <a:pt x="90474" y="16370"/>
                </a:lnTo>
                <a:lnTo>
                  <a:pt x="89331" y="8420"/>
                </a:lnTo>
                <a:lnTo>
                  <a:pt x="78117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47248" y="3428314"/>
            <a:ext cx="124460" cy="109855"/>
          </a:xfrm>
          <a:custGeom>
            <a:avLst/>
            <a:gdLst/>
            <a:ahLst/>
            <a:cxnLst/>
            <a:rect l="l" t="t" r="r" b="b"/>
            <a:pathLst>
              <a:path w="124460" h="109854">
                <a:moveTo>
                  <a:pt x="8166" y="0"/>
                </a:moveTo>
                <a:lnTo>
                  <a:pt x="1803" y="4914"/>
                </a:lnTo>
                <a:lnTo>
                  <a:pt x="0" y="18821"/>
                </a:lnTo>
                <a:lnTo>
                  <a:pt x="4914" y="25184"/>
                </a:lnTo>
                <a:lnTo>
                  <a:pt x="77774" y="34594"/>
                </a:lnTo>
                <a:lnTo>
                  <a:pt x="33731" y="93383"/>
                </a:lnTo>
                <a:lnTo>
                  <a:pt x="34861" y="101345"/>
                </a:lnTo>
                <a:lnTo>
                  <a:pt x="46088" y="109753"/>
                </a:lnTo>
                <a:lnTo>
                  <a:pt x="54051" y="108610"/>
                </a:lnTo>
                <a:lnTo>
                  <a:pt x="124206" y="14973"/>
                </a:lnTo>
                <a:lnTo>
                  <a:pt x="8166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402319" y="3794582"/>
            <a:ext cx="654050" cy="354965"/>
          </a:xfrm>
          <a:custGeom>
            <a:avLst/>
            <a:gdLst/>
            <a:ahLst/>
            <a:cxnLst/>
            <a:rect l="l" t="t" r="r" b="b"/>
            <a:pathLst>
              <a:path w="654050" h="354964">
                <a:moveTo>
                  <a:pt x="77089" y="178638"/>
                </a:moveTo>
                <a:lnTo>
                  <a:pt x="0" y="209943"/>
                </a:lnTo>
                <a:lnTo>
                  <a:pt x="58674" y="354393"/>
                </a:lnTo>
                <a:lnTo>
                  <a:pt x="79425" y="345960"/>
                </a:lnTo>
                <a:lnTo>
                  <a:pt x="52069" y="278612"/>
                </a:lnTo>
                <a:lnTo>
                  <a:pt x="97433" y="260184"/>
                </a:lnTo>
                <a:lnTo>
                  <a:pt x="44589" y="260184"/>
                </a:lnTo>
                <a:lnTo>
                  <a:pt x="28244" y="219938"/>
                </a:lnTo>
                <a:lnTo>
                  <a:pt x="84581" y="197065"/>
                </a:lnTo>
                <a:lnTo>
                  <a:pt x="77089" y="178638"/>
                </a:lnTo>
                <a:close/>
              </a:path>
              <a:path w="654050" h="354964">
                <a:moveTo>
                  <a:pt x="100926" y="237299"/>
                </a:moveTo>
                <a:lnTo>
                  <a:pt x="44589" y="260184"/>
                </a:lnTo>
                <a:lnTo>
                  <a:pt x="97433" y="260184"/>
                </a:lnTo>
                <a:lnTo>
                  <a:pt x="108407" y="255727"/>
                </a:lnTo>
                <a:lnTo>
                  <a:pt x="100926" y="237299"/>
                </a:lnTo>
                <a:close/>
              </a:path>
              <a:path w="654050" h="354964">
                <a:moveTo>
                  <a:pt x="137007" y="211785"/>
                </a:moveTo>
                <a:lnTo>
                  <a:pt x="118160" y="219443"/>
                </a:lnTo>
                <a:lnTo>
                  <a:pt x="156781" y="314540"/>
                </a:lnTo>
                <a:lnTo>
                  <a:pt x="175628" y="306882"/>
                </a:lnTo>
                <a:lnTo>
                  <a:pt x="152146" y="249059"/>
                </a:lnTo>
                <a:lnTo>
                  <a:pt x="151574" y="241287"/>
                </a:lnTo>
                <a:lnTo>
                  <a:pt x="153755" y="233362"/>
                </a:lnTo>
                <a:lnTo>
                  <a:pt x="145770" y="233362"/>
                </a:lnTo>
                <a:lnTo>
                  <a:pt x="137007" y="211785"/>
                </a:lnTo>
                <a:close/>
              </a:path>
              <a:path w="654050" h="354964">
                <a:moveTo>
                  <a:pt x="176495" y="196413"/>
                </a:moveTo>
                <a:lnTo>
                  <a:pt x="146126" y="231292"/>
                </a:lnTo>
                <a:lnTo>
                  <a:pt x="145770" y="233362"/>
                </a:lnTo>
                <a:lnTo>
                  <a:pt x="153755" y="233362"/>
                </a:lnTo>
                <a:lnTo>
                  <a:pt x="155765" y="226060"/>
                </a:lnTo>
                <a:lnTo>
                  <a:pt x="159842" y="221018"/>
                </a:lnTo>
                <a:lnTo>
                  <a:pt x="171513" y="216280"/>
                </a:lnTo>
                <a:lnTo>
                  <a:pt x="188575" y="216280"/>
                </a:lnTo>
                <a:lnTo>
                  <a:pt x="191135" y="199872"/>
                </a:lnTo>
                <a:lnTo>
                  <a:pt x="183484" y="197493"/>
                </a:lnTo>
                <a:lnTo>
                  <a:pt x="176495" y="196413"/>
                </a:lnTo>
                <a:close/>
              </a:path>
              <a:path w="654050" h="354964">
                <a:moveTo>
                  <a:pt x="188575" y="216280"/>
                </a:moveTo>
                <a:lnTo>
                  <a:pt x="171513" y="216280"/>
                </a:lnTo>
                <a:lnTo>
                  <a:pt x="178841" y="216915"/>
                </a:lnTo>
                <a:lnTo>
                  <a:pt x="187921" y="220472"/>
                </a:lnTo>
                <a:lnTo>
                  <a:pt x="188575" y="216280"/>
                </a:lnTo>
                <a:close/>
              </a:path>
              <a:path w="654050" h="354964">
                <a:moveTo>
                  <a:pt x="200380" y="140652"/>
                </a:moveTo>
                <a:lnTo>
                  <a:pt x="186537" y="154546"/>
                </a:lnTo>
                <a:lnTo>
                  <a:pt x="188925" y="160413"/>
                </a:lnTo>
                <a:lnTo>
                  <a:pt x="191084" y="162572"/>
                </a:lnTo>
                <a:lnTo>
                  <a:pt x="197319" y="165265"/>
                </a:lnTo>
                <a:lnTo>
                  <a:pt x="200329" y="165341"/>
                </a:lnTo>
                <a:lnTo>
                  <a:pt x="206324" y="162902"/>
                </a:lnTo>
                <a:lnTo>
                  <a:pt x="208534" y="160718"/>
                </a:lnTo>
                <a:lnTo>
                  <a:pt x="211139" y="154546"/>
                </a:lnTo>
                <a:lnTo>
                  <a:pt x="211188" y="151447"/>
                </a:lnTo>
                <a:lnTo>
                  <a:pt x="208699" y="145313"/>
                </a:lnTo>
                <a:lnTo>
                  <a:pt x="206527" y="143141"/>
                </a:lnTo>
                <a:lnTo>
                  <a:pt x="200380" y="140652"/>
                </a:lnTo>
                <a:close/>
              </a:path>
              <a:path w="654050" h="354964">
                <a:moveTo>
                  <a:pt x="220027" y="178066"/>
                </a:moveTo>
                <a:lnTo>
                  <a:pt x="201180" y="185724"/>
                </a:lnTo>
                <a:lnTo>
                  <a:pt x="239801" y="280822"/>
                </a:lnTo>
                <a:lnTo>
                  <a:pt x="258660" y="273164"/>
                </a:lnTo>
                <a:lnTo>
                  <a:pt x="220027" y="178066"/>
                </a:lnTo>
                <a:close/>
              </a:path>
              <a:path w="654050" h="354964">
                <a:moveTo>
                  <a:pt x="304317" y="145208"/>
                </a:moveTo>
                <a:lnTo>
                  <a:pt x="263712" y="166786"/>
                </a:lnTo>
                <a:lnTo>
                  <a:pt x="256647" y="194857"/>
                </a:lnTo>
                <a:lnTo>
                  <a:pt x="258138" y="205157"/>
                </a:lnTo>
                <a:lnTo>
                  <a:pt x="277812" y="239026"/>
                </a:lnTo>
                <a:lnTo>
                  <a:pt x="306906" y="251007"/>
                </a:lnTo>
                <a:lnTo>
                  <a:pt x="313721" y="250618"/>
                </a:lnTo>
                <a:lnTo>
                  <a:pt x="352640" y="231927"/>
                </a:lnTo>
                <a:lnTo>
                  <a:pt x="353850" y="230598"/>
                </a:lnTo>
                <a:lnTo>
                  <a:pt x="311448" y="230598"/>
                </a:lnTo>
                <a:lnTo>
                  <a:pt x="305281" y="230138"/>
                </a:lnTo>
                <a:lnTo>
                  <a:pt x="281254" y="210197"/>
                </a:lnTo>
                <a:lnTo>
                  <a:pt x="309326" y="198793"/>
                </a:lnTo>
                <a:lnTo>
                  <a:pt x="277114" y="198793"/>
                </a:lnTo>
                <a:lnTo>
                  <a:pt x="275374" y="190741"/>
                </a:lnTo>
                <a:lnTo>
                  <a:pt x="275818" y="183794"/>
                </a:lnTo>
                <a:lnTo>
                  <a:pt x="281127" y="172148"/>
                </a:lnTo>
                <a:lnTo>
                  <a:pt x="285826" y="167868"/>
                </a:lnTo>
                <a:lnTo>
                  <a:pt x="299339" y="162382"/>
                </a:lnTo>
                <a:lnTo>
                  <a:pt x="305549" y="162229"/>
                </a:lnTo>
                <a:lnTo>
                  <a:pt x="336574" y="162229"/>
                </a:lnTo>
                <a:lnTo>
                  <a:pt x="336283" y="161810"/>
                </a:lnTo>
                <a:lnTo>
                  <a:pt x="329387" y="154943"/>
                </a:lnTo>
                <a:lnTo>
                  <a:pt x="321538" y="149771"/>
                </a:lnTo>
                <a:lnTo>
                  <a:pt x="313070" y="146468"/>
                </a:lnTo>
                <a:lnTo>
                  <a:pt x="304317" y="145208"/>
                </a:lnTo>
                <a:close/>
              </a:path>
              <a:path w="654050" h="354964">
                <a:moveTo>
                  <a:pt x="354050" y="202336"/>
                </a:moveTo>
                <a:lnTo>
                  <a:pt x="324383" y="227711"/>
                </a:lnTo>
                <a:lnTo>
                  <a:pt x="311448" y="230598"/>
                </a:lnTo>
                <a:lnTo>
                  <a:pt x="353850" y="230598"/>
                </a:lnTo>
                <a:lnTo>
                  <a:pt x="357263" y="226847"/>
                </a:lnTo>
                <a:lnTo>
                  <a:pt x="361492" y="220649"/>
                </a:lnTo>
                <a:lnTo>
                  <a:pt x="354050" y="202336"/>
                </a:lnTo>
                <a:close/>
              </a:path>
              <a:path w="654050" h="354964">
                <a:moveTo>
                  <a:pt x="367487" y="118173"/>
                </a:moveTo>
                <a:lnTo>
                  <a:pt x="348265" y="125978"/>
                </a:lnTo>
                <a:lnTo>
                  <a:pt x="386842" y="221094"/>
                </a:lnTo>
                <a:lnTo>
                  <a:pt x="406120" y="213271"/>
                </a:lnTo>
                <a:lnTo>
                  <a:pt x="378517" y="145338"/>
                </a:lnTo>
                <a:lnTo>
                  <a:pt x="378614" y="144437"/>
                </a:lnTo>
                <a:lnTo>
                  <a:pt x="380940" y="137242"/>
                </a:lnTo>
                <a:lnTo>
                  <a:pt x="384651" y="130878"/>
                </a:lnTo>
                <a:lnTo>
                  <a:pt x="385492" y="130035"/>
                </a:lnTo>
                <a:lnTo>
                  <a:pt x="372300" y="130035"/>
                </a:lnTo>
                <a:lnTo>
                  <a:pt x="367487" y="118173"/>
                </a:lnTo>
                <a:close/>
              </a:path>
              <a:path w="654050" h="354964">
                <a:moveTo>
                  <a:pt x="336574" y="162229"/>
                </a:moveTo>
                <a:lnTo>
                  <a:pt x="305549" y="162229"/>
                </a:lnTo>
                <a:lnTo>
                  <a:pt x="316839" y="167132"/>
                </a:lnTo>
                <a:lnTo>
                  <a:pt x="321437" y="172021"/>
                </a:lnTo>
                <a:lnTo>
                  <a:pt x="324980" y="179349"/>
                </a:lnTo>
                <a:lnTo>
                  <a:pt x="277114" y="198793"/>
                </a:lnTo>
                <a:lnTo>
                  <a:pt x="309326" y="198793"/>
                </a:lnTo>
                <a:lnTo>
                  <a:pt x="348183" y="183007"/>
                </a:lnTo>
                <a:lnTo>
                  <a:pt x="347218" y="180632"/>
                </a:lnTo>
                <a:lnTo>
                  <a:pt x="342226" y="170373"/>
                </a:lnTo>
                <a:lnTo>
                  <a:pt x="336574" y="162229"/>
                </a:lnTo>
                <a:close/>
              </a:path>
              <a:path w="654050" h="354964">
                <a:moveTo>
                  <a:pt x="437806" y="119710"/>
                </a:moveTo>
                <a:lnTo>
                  <a:pt x="402564" y="119710"/>
                </a:lnTo>
                <a:lnTo>
                  <a:pt x="408381" y="119786"/>
                </a:lnTo>
                <a:lnTo>
                  <a:pt x="417703" y="125755"/>
                </a:lnTo>
                <a:lnTo>
                  <a:pt x="422008" y="132118"/>
                </a:lnTo>
                <a:lnTo>
                  <a:pt x="448056" y="196227"/>
                </a:lnTo>
                <a:lnTo>
                  <a:pt x="466902" y="188569"/>
                </a:lnTo>
                <a:lnTo>
                  <a:pt x="444754" y="134061"/>
                </a:lnTo>
                <a:lnTo>
                  <a:pt x="441173" y="125978"/>
                </a:lnTo>
                <a:lnTo>
                  <a:pt x="437806" y="119710"/>
                </a:lnTo>
                <a:close/>
              </a:path>
              <a:path w="654050" h="354964">
                <a:moveTo>
                  <a:pt x="516877" y="0"/>
                </a:moveTo>
                <a:lnTo>
                  <a:pt x="498030" y="7658"/>
                </a:lnTo>
                <a:lnTo>
                  <a:pt x="518845" y="58889"/>
                </a:lnTo>
                <a:lnTo>
                  <a:pt x="510311" y="59245"/>
                </a:lnTo>
                <a:lnTo>
                  <a:pt x="472991" y="81724"/>
                </a:lnTo>
                <a:lnTo>
                  <a:pt x="464767" y="110401"/>
                </a:lnTo>
                <a:lnTo>
                  <a:pt x="465936" y="120050"/>
                </a:lnTo>
                <a:lnTo>
                  <a:pt x="487841" y="156094"/>
                </a:lnTo>
                <a:lnTo>
                  <a:pt x="515034" y="165139"/>
                </a:lnTo>
                <a:lnTo>
                  <a:pt x="524993" y="164005"/>
                </a:lnTo>
                <a:lnTo>
                  <a:pt x="535343" y="160769"/>
                </a:lnTo>
                <a:lnTo>
                  <a:pt x="567797" y="147586"/>
                </a:lnTo>
                <a:lnTo>
                  <a:pt x="513740" y="147586"/>
                </a:lnTo>
                <a:lnTo>
                  <a:pt x="509803" y="146685"/>
                </a:lnTo>
                <a:lnTo>
                  <a:pt x="485631" y="110566"/>
                </a:lnTo>
                <a:lnTo>
                  <a:pt x="485753" y="104419"/>
                </a:lnTo>
                <a:lnTo>
                  <a:pt x="512051" y="75984"/>
                </a:lnTo>
                <a:lnTo>
                  <a:pt x="518579" y="75057"/>
                </a:lnTo>
                <a:lnTo>
                  <a:pt x="547367" y="75057"/>
                </a:lnTo>
                <a:lnTo>
                  <a:pt x="516877" y="0"/>
                </a:lnTo>
                <a:close/>
              </a:path>
              <a:path w="654050" h="354964">
                <a:moveTo>
                  <a:pt x="547367" y="75057"/>
                </a:moveTo>
                <a:lnTo>
                  <a:pt x="518579" y="75057"/>
                </a:lnTo>
                <a:lnTo>
                  <a:pt x="525640" y="75641"/>
                </a:lnTo>
                <a:lnTo>
                  <a:pt x="550164" y="136004"/>
                </a:lnTo>
                <a:lnTo>
                  <a:pt x="527164" y="145338"/>
                </a:lnTo>
                <a:lnTo>
                  <a:pt x="521119" y="147154"/>
                </a:lnTo>
                <a:lnTo>
                  <a:pt x="513740" y="147586"/>
                </a:lnTo>
                <a:lnTo>
                  <a:pt x="567797" y="147586"/>
                </a:lnTo>
                <a:lnTo>
                  <a:pt x="575551" y="144437"/>
                </a:lnTo>
                <a:lnTo>
                  <a:pt x="547367" y="75057"/>
                </a:lnTo>
                <a:close/>
              </a:path>
              <a:path w="654050" h="354964">
                <a:moveTo>
                  <a:pt x="407327" y="101307"/>
                </a:moveTo>
                <a:lnTo>
                  <a:pt x="372300" y="130035"/>
                </a:lnTo>
                <a:lnTo>
                  <a:pt x="385492" y="130035"/>
                </a:lnTo>
                <a:lnTo>
                  <a:pt x="389542" y="125978"/>
                </a:lnTo>
                <a:lnTo>
                  <a:pt x="395617" y="122542"/>
                </a:lnTo>
                <a:lnTo>
                  <a:pt x="402564" y="119710"/>
                </a:lnTo>
                <a:lnTo>
                  <a:pt x="437806" y="119710"/>
                </a:lnTo>
                <a:lnTo>
                  <a:pt x="437640" y="119400"/>
                </a:lnTo>
                <a:lnTo>
                  <a:pt x="434002" y="114079"/>
                </a:lnTo>
                <a:lnTo>
                  <a:pt x="430441" y="110236"/>
                </a:lnTo>
                <a:lnTo>
                  <a:pt x="425615" y="105956"/>
                </a:lnTo>
                <a:lnTo>
                  <a:pt x="420027" y="103314"/>
                </a:lnTo>
                <a:lnTo>
                  <a:pt x="407327" y="101307"/>
                </a:lnTo>
                <a:close/>
              </a:path>
              <a:path w="654050" h="354964">
                <a:moveTo>
                  <a:pt x="585457" y="108838"/>
                </a:moveTo>
                <a:lnTo>
                  <a:pt x="593712" y="129146"/>
                </a:lnTo>
                <a:lnTo>
                  <a:pt x="601713" y="129679"/>
                </a:lnTo>
                <a:lnTo>
                  <a:pt x="608164" y="129654"/>
                </a:lnTo>
                <a:lnTo>
                  <a:pt x="645786" y="112970"/>
                </a:lnTo>
                <a:lnTo>
                  <a:pt x="646913" y="111302"/>
                </a:lnTo>
                <a:lnTo>
                  <a:pt x="611911" y="111302"/>
                </a:lnTo>
                <a:lnTo>
                  <a:pt x="598932" y="111201"/>
                </a:lnTo>
                <a:lnTo>
                  <a:pt x="592277" y="110401"/>
                </a:lnTo>
                <a:lnTo>
                  <a:pt x="585457" y="108838"/>
                </a:lnTo>
                <a:close/>
              </a:path>
              <a:path w="654050" h="354964">
                <a:moveTo>
                  <a:pt x="611212" y="21853"/>
                </a:moveTo>
                <a:lnTo>
                  <a:pt x="572757" y="35013"/>
                </a:lnTo>
                <a:lnTo>
                  <a:pt x="564743" y="56032"/>
                </a:lnTo>
                <a:lnTo>
                  <a:pt x="570026" y="69024"/>
                </a:lnTo>
                <a:lnTo>
                  <a:pt x="610628" y="84454"/>
                </a:lnTo>
                <a:lnTo>
                  <a:pt x="618096" y="85458"/>
                </a:lnTo>
                <a:lnTo>
                  <a:pt x="623125" y="86487"/>
                </a:lnTo>
                <a:lnTo>
                  <a:pt x="628256" y="88671"/>
                </a:lnTo>
                <a:lnTo>
                  <a:pt x="630110" y="90589"/>
                </a:lnTo>
                <a:lnTo>
                  <a:pt x="632320" y="96037"/>
                </a:lnTo>
                <a:lnTo>
                  <a:pt x="631850" y="98920"/>
                </a:lnTo>
                <a:lnTo>
                  <a:pt x="627761" y="105079"/>
                </a:lnTo>
                <a:lnTo>
                  <a:pt x="624776" y="107429"/>
                </a:lnTo>
                <a:lnTo>
                  <a:pt x="617054" y="110566"/>
                </a:lnTo>
                <a:lnTo>
                  <a:pt x="611911" y="111302"/>
                </a:lnTo>
                <a:lnTo>
                  <a:pt x="646913" y="111302"/>
                </a:lnTo>
                <a:lnTo>
                  <a:pt x="649351" y="107696"/>
                </a:lnTo>
                <a:lnTo>
                  <a:pt x="653415" y="100202"/>
                </a:lnTo>
                <a:lnTo>
                  <a:pt x="653859" y="92570"/>
                </a:lnTo>
                <a:lnTo>
                  <a:pt x="650684" y="84759"/>
                </a:lnTo>
                <a:lnTo>
                  <a:pt x="614819" y="64579"/>
                </a:lnTo>
                <a:lnTo>
                  <a:pt x="600278" y="62712"/>
                </a:lnTo>
                <a:lnTo>
                  <a:pt x="595718" y="61747"/>
                </a:lnTo>
                <a:lnTo>
                  <a:pt x="589991" y="59359"/>
                </a:lnTo>
                <a:lnTo>
                  <a:pt x="588111" y="57658"/>
                </a:lnTo>
                <a:lnTo>
                  <a:pt x="586155" y="52857"/>
                </a:lnTo>
                <a:lnTo>
                  <a:pt x="586435" y="50330"/>
                </a:lnTo>
                <a:lnTo>
                  <a:pt x="609138" y="39508"/>
                </a:lnTo>
                <a:lnTo>
                  <a:pt x="626873" y="39508"/>
                </a:lnTo>
                <a:lnTo>
                  <a:pt x="619899" y="22326"/>
                </a:lnTo>
                <a:lnTo>
                  <a:pt x="611212" y="21853"/>
                </a:lnTo>
                <a:close/>
              </a:path>
              <a:path w="654050" h="354964">
                <a:moveTo>
                  <a:pt x="626873" y="39508"/>
                </a:moveTo>
                <a:lnTo>
                  <a:pt x="609138" y="39508"/>
                </a:lnTo>
                <a:lnTo>
                  <a:pt x="617657" y="39747"/>
                </a:lnTo>
                <a:lnTo>
                  <a:pt x="627456" y="40944"/>
                </a:lnTo>
                <a:lnTo>
                  <a:pt x="626873" y="39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14081" y="5638800"/>
            <a:ext cx="7198817" cy="29510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84396" y="5762808"/>
            <a:ext cx="6856095" cy="1905"/>
          </a:xfrm>
          <a:custGeom>
            <a:avLst/>
            <a:gdLst/>
            <a:ahLst/>
            <a:cxnLst/>
            <a:rect l="l" t="t" r="r" b="b"/>
            <a:pathLst>
              <a:path w="6856095" h="1904">
                <a:moveTo>
                  <a:pt x="0" y="0"/>
                </a:moveTo>
                <a:lnTo>
                  <a:pt x="6856000" y="1575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59191" y="5703874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5" h="118110">
                <a:moveTo>
                  <a:pt x="101079" y="0"/>
                </a:moveTo>
                <a:lnTo>
                  <a:pt x="0" y="58927"/>
                </a:lnTo>
                <a:lnTo>
                  <a:pt x="101041" y="117906"/>
                </a:lnTo>
                <a:lnTo>
                  <a:pt x="108826" y="115862"/>
                </a:lnTo>
                <a:lnTo>
                  <a:pt x="115900" y="103746"/>
                </a:lnTo>
                <a:lnTo>
                  <a:pt x="113855" y="95973"/>
                </a:lnTo>
                <a:lnTo>
                  <a:pt x="50406" y="58940"/>
                </a:lnTo>
                <a:lnTo>
                  <a:pt x="113868" y="21945"/>
                </a:lnTo>
                <a:lnTo>
                  <a:pt x="115912" y="14160"/>
                </a:lnTo>
                <a:lnTo>
                  <a:pt x="108851" y="2044"/>
                </a:lnTo>
                <a:lnTo>
                  <a:pt x="101079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49691" y="5705411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858" y="0"/>
                </a:moveTo>
                <a:lnTo>
                  <a:pt x="7086" y="2044"/>
                </a:lnTo>
                <a:lnTo>
                  <a:pt x="12" y="14160"/>
                </a:lnTo>
                <a:lnTo>
                  <a:pt x="2057" y="21932"/>
                </a:lnTo>
                <a:lnTo>
                  <a:pt x="65506" y="58966"/>
                </a:lnTo>
                <a:lnTo>
                  <a:pt x="2044" y="95973"/>
                </a:lnTo>
                <a:lnTo>
                  <a:pt x="0" y="103746"/>
                </a:lnTo>
                <a:lnTo>
                  <a:pt x="7061" y="115862"/>
                </a:lnTo>
                <a:lnTo>
                  <a:pt x="14833" y="117906"/>
                </a:lnTo>
                <a:lnTo>
                  <a:pt x="115912" y="58978"/>
                </a:lnTo>
                <a:lnTo>
                  <a:pt x="14858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499438" y="5439062"/>
            <a:ext cx="702310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Gill Sans MT"/>
                <a:cs typeface="Gill Sans MT"/>
              </a:rPr>
              <a:t>Friends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374011" y="2184400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4" h="982344">
                <a:moveTo>
                  <a:pt x="696169" y="0"/>
                </a:moveTo>
                <a:lnTo>
                  <a:pt x="865948" y="0"/>
                </a:lnTo>
                <a:lnTo>
                  <a:pt x="1120615" y="0"/>
                </a:lnTo>
                <a:lnTo>
                  <a:pt x="1714838" y="0"/>
                </a:lnTo>
                <a:lnTo>
                  <a:pt x="1714838" y="572950"/>
                </a:lnTo>
                <a:lnTo>
                  <a:pt x="1714838" y="818501"/>
                </a:lnTo>
                <a:lnTo>
                  <a:pt x="1714838" y="982201"/>
                </a:lnTo>
                <a:lnTo>
                  <a:pt x="1120615" y="982201"/>
                </a:lnTo>
                <a:lnTo>
                  <a:pt x="865948" y="982201"/>
                </a:lnTo>
                <a:lnTo>
                  <a:pt x="696169" y="982201"/>
                </a:lnTo>
                <a:lnTo>
                  <a:pt x="696169" y="818501"/>
                </a:lnTo>
                <a:lnTo>
                  <a:pt x="0" y="797262"/>
                </a:lnTo>
                <a:lnTo>
                  <a:pt x="696169" y="572950"/>
                </a:lnTo>
                <a:lnTo>
                  <a:pt x="696169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37435" y="4495393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5" h="982345">
                <a:moveTo>
                  <a:pt x="1714842" y="0"/>
                </a:moveTo>
                <a:lnTo>
                  <a:pt x="696175" y="0"/>
                </a:lnTo>
                <a:lnTo>
                  <a:pt x="696175" y="572947"/>
                </a:lnTo>
                <a:lnTo>
                  <a:pt x="0" y="797267"/>
                </a:lnTo>
                <a:lnTo>
                  <a:pt x="696175" y="818502"/>
                </a:lnTo>
                <a:lnTo>
                  <a:pt x="696175" y="982205"/>
                </a:lnTo>
                <a:lnTo>
                  <a:pt x="1714842" y="982205"/>
                </a:lnTo>
                <a:lnTo>
                  <a:pt x="1714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37442" y="4495393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5" h="982345">
                <a:moveTo>
                  <a:pt x="696169" y="0"/>
                </a:moveTo>
                <a:lnTo>
                  <a:pt x="865948" y="0"/>
                </a:lnTo>
                <a:lnTo>
                  <a:pt x="1120615" y="0"/>
                </a:lnTo>
                <a:lnTo>
                  <a:pt x="1714838" y="0"/>
                </a:lnTo>
                <a:lnTo>
                  <a:pt x="1714838" y="572950"/>
                </a:lnTo>
                <a:lnTo>
                  <a:pt x="1714838" y="818501"/>
                </a:lnTo>
                <a:lnTo>
                  <a:pt x="1714838" y="982201"/>
                </a:lnTo>
                <a:lnTo>
                  <a:pt x="1120615" y="982201"/>
                </a:lnTo>
                <a:lnTo>
                  <a:pt x="865948" y="982201"/>
                </a:lnTo>
                <a:lnTo>
                  <a:pt x="696169" y="982201"/>
                </a:lnTo>
                <a:lnTo>
                  <a:pt x="696169" y="818501"/>
                </a:lnTo>
                <a:lnTo>
                  <a:pt x="0" y="797262"/>
                </a:lnTo>
                <a:lnTo>
                  <a:pt x="696169" y="572950"/>
                </a:lnTo>
                <a:lnTo>
                  <a:pt x="696169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89600" y="2930246"/>
            <a:ext cx="1502666" cy="6192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less probable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35" y="4627197"/>
            <a:ext cx="868442" cy="68172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78" y="2361721"/>
            <a:ext cx="868442" cy="68172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70" y="4666518"/>
            <a:ext cx="868442" cy="68172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73" y="4560490"/>
            <a:ext cx="912861" cy="9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0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12491" y="6889407"/>
            <a:ext cx="120650" cy="191135"/>
          </a:xfrm>
          <a:custGeom>
            <a:avLst/>
            <a:gdLst/>
            <a:ahLst/>
            <a:cxnLst/>
            <a:rect l="l" t="t" r="r" b="b"/>
            <a:pathLst>
              <a:path w="120650" h="191134">
                <a:moveTo>
                  <a:pt x="0" y="0"/>
                </a:moveTo>
                <a:lnTo>
                  <a:pt x="0" y="190849"/>
                </a:lnTo>
                <a:lnTo>
                  <a:pt x="120313" y="95425"/>
                </a:lnTo>
                <a:lnTo>
                  <a:pt x="0" y="0"/>
                </a:lnTo>
                <a:close/>
              </a:path>
            </a:pathLst>
          </a:custGeom>
          <a:solidFill>
            <a:srgbClr val="AEC5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36880" y="4495393"/>
            <a:ext cx="1755139" cy="982344"/>
          </a:xfrm>
          <a:custGeom>
            <a:avLst/>
            <a:gdLst/>
            <a:ahLst/>
            <a:cxnLst/>
            <a:rect l="l" t="t" r="r" b="b"/>
            <a:pathLst>
              <a:path w="1755140" h="982345">
                <a:moveTo>
                  <a:pt x="0" y="0"/>
                </a:moveTo>
                <a:lnTo>
                  <a:pt x="594224" y="0"/>
                </a:lnTo>
                <a:lnTo>
                  <a:pt x="848892" y="0"/>
                </a:lnTo>
                <a:lnTo>
                  <a:pt x="1018669" y="0"/>
                </a:lnTo>
                <a:lnTo>
                  <a:pt x="1018669" y="572950"/>
                </a:lnTo>
                <a:lnTo>
                  <a:pt x="1754928" y="784562"/>
                </a:lnTo>
                <a:lnTo>
                  <a:pt x="1018669" y="818501"/>
                </a:lnTo>
                <a:lnTo>
                  <a:pt x="1018669" y="982201"/>
                </a:lnTo>
                <a:lnTo>
                  <a:pt x="848892" y="982201"/>
                </a:lnTo>
                <a:lnTo>
                  <a:pt x="594224" y="982201"/>
                </a:lnTo>
                <a:lnTo>
                  <a:pt x="0" y="982201"/>
                </a:lnTo>
                <a:lnTo>
                  <a:pt x="0" y="818501"/>
                </a:lnTo>
                <a:lnTo>
                  <a:pt x="0" y="5729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94063" y="898515"/>
            <a:ext cx="8127465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3600" algn="l"/>
              </a:tabLst>
            </a:pPr>
            <a:r>
              <a:rPr dirty="0"/>
              <a:t>Relational</a:t>
            </a:r>
            <a:r>
              <a:rPr lang="en-US" dirty="0"/>
              <a:t> </a:t>
            </a:r>
            <a:r>
              <a:rPr spc="-5" dirty="0"/>
              <a:t>Dependencies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4063" y="1722120"/>
            <a:ext cx="7940040" cy="11003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1950" spc="-509" dirty="0">
              <a:solidFill>
                <a:srgbClr val="727CA3"/>
              </a:solidFill>
              <a:latin typeface="Wingdings 3"/>
              <a:cs typeface="Wingdings 3"/>
            </a:endParaRPr>
          </a:p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Some joint configurations </a:t>
            </a:r>
            <a:r>
              <a:rPr sz="2600" spc="-20" dirty="0">
                <a:latin typeface="Gill Sans MT"/>
                <a:cs typeface="Gill Sans MT"/>
              </a:rPr>
              <a:t>are </a:t>
            </a:r>
            <a:r>
              <a:rPr sz="2600" spc="-15" dirty="0">
                <a:latin typeface="Gill Sans MT"/>
                <a:cs typeface="Gill Sans MT"/>
              </a:rPr>
              <a:t>more </a:t>
            </a:r>
            <a:r>
              <a:rPr sz="2600" spc="-10" dirty="0">
                <a:latin typeface="Gill Sans MT"/>
                <a:cs typeface="Gill Sans MT"/>
              </a:rPr>
              <a:t>probable </a:t>
            </a:r>
            <a:r>
              <a:rPr sz="2600" dirty="0">
                <a:latin typeface="Gill Sans MT"/>
                <a:cs typeface="Gill Sans MT"/>
              </a:rPr>
              <a:t>than</a:t>
            </a:r>
            <a:r>
              <a:rPr sz="2600" spc="-3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others</a:t>
            </a:r>
          </a:p>
        </p:txBody>
      </p:sp>
      <p:sp>
        <p:nvSpPr>
          <p:cNvPr id="8" name="object 8"/>
          <p:cNvSpPr/>
          <p:nvPr/>
        </p:nvSpPr>
        <p:spPr>
          <a:xfrm>
            <a:off x="4460697" y="2763988"/>
            <a:ext cx="752302" cy="748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80737" y="3383278"/>
            <a:ext cx="116378" cy="839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37223" y="3403333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10" h="749935">
                <a:moveTo>
                  <a:pt x="3355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97361" y="3549536"/>
            <a:ext cx="457200" cy="120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42268" y="3580000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60" h="10160">
                <a:moveTo>
                  <a:pt x="0" y="10060"/>
                </a:moveTo>
                <a:lnTo>
                  <a:pt x="36566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52391" y="3557849"/>
            <a:ext cx="432262" cy="112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96730" y="3589515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4072" y="4123112"/>
            <a:ext cx="448886" cy="419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96721" y="4151439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4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9055" y="4123113"/>
            <a:ext cx="448886" cy="432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42262" y="4151442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4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00936" y="4650967"/>
            <a:ext cx="748145" cy="748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20975" y="5270270"/>
            <a:ext cx="112221" cy="839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74222" y="5290870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09" h="749935">
                <a:moveTo>
                  <a:pt x="3356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33446" y="5436528"/>
            <a:ext cx="457200" cy="1205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79255" y="5467537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59" h="10160">
                <a:moveTo>
                  <a:pt x="0" y="10061"/>
                </a:moveTo>
                <a:lnTo>
                  <a:pt x="365662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88463" y="5448997"/>
            <a:ext cx="432262" cy="1080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33717" y="5477052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80145" y="6010103"/>
            <a:ext cx="448886" cy="4197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33721" y="6038977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5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25128" y="6010104"/>
            <a:ext cx="448886" cy="4322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79263" y="6038967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5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5571" y="4650967"/>
            <a:ext cx="748145" cy="748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1454" y="5270270"/>
            <a:ext cx="116378" cy="8395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88490" y="5290870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09" h="749935">
                <a:moveTo>
                  <a:pt x="3355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48080" y="5436528"/>
            <a:ext cx="457200" cy="1205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93526" y="5467537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59" h="10160">
                <a:moveTo>
                  <a:pt x="0" y="10061"/>
                </a:moveTo>
                <a:lnTo>
                  <a:pt x="36566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3102" y="5448997"/>
            <a:ext cx="432262" cy="1080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7988" y="5477052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4788" y="6010103"/>
            <a:ext cx="448886" cy="4197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47988" y="6038977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5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39767" y="6010104"/>
            <a:ext cx="448886" cy="4322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93527" y="6038980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5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25720" y="3312617"/>
            <a:ext cx="3453942" cy="153370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5294896" y="3444451"/>
            <a:ext cx="3115945" cy="1220470"/>
          </a:xfrm>
          <a:custGeom>
            <a:avLst/>
            <a:gdLst/>
            <a:ahLst/>
            <a:cxnLst/>
            <a:rect l="l" t="t" r="r" b="b"/>
            <a:pathLst>
              <a:path w="3115945" h="1220470">
                <a:moveTo>
                  <a:pt x="0" y="0"/>
                </a:moveTo>
                <a:lnTo>
                  <a:pt x="3115358" y="1219868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71427" y="3417214"/>
            <a:ext cx="124460" cy="111125"/>
          </a:xfrm>
          <a:custGeom>
            <a:avLst/>
            <a:gdLst/>
            <a:ahLst/>
            <a:cxnLst/>
            <a:rect l="l" t="t" r="r" b="b"/>
            <a:pathLst>
              <a:path w="124460" h="111125">
                <a:moveTo>
                  <a:pt x="115595" y="0"/>
                </a:moveTo>
                <a:lnTo>
                  <a:pt x="0" y="18046"/>
                </a:lnTo>
                <a:lnTo>
                  <a:pt x="72605" y="109791"/>
                </a:lnTo>
                <a:lnTo>
                  <a:pt x="80594" y="110731"/>
                </a:lnTo>
                <a:lnTo>
                  <a:pt x="91592" y="102019"/>
                </a:lnTo>
                <a:lnTo>
                  <a:pt x="92532" y="94030"/>
                </a:lnTo>
                <a:lnTo>
                  <a:pt x="46939" y="36436"/>
                </a:lnTo>
                <a:lnTo>
                  <a:pt x="119519" y="25095"/>
                </a:lnTo>
                <a:lnTo>
                  <a:pt x="124256" y="18605"/>
                </a:lnTo>
                <a:lnTo>
                  <a:pt x="122097" y="4749"/>
                </a:lnTo>
                <a:lnTo>
                  <a:pt x="115595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09470" y="4580839"/>
            <a:ext cx="124460" cy="111125"/>
          </a:xfrm>
          <a:custGeom>
            <a:avLst/>
            <a:gdLst/>
            <a:ahLst/>
            <a:cxnLst/>
            <a:rect l="l" t="t" r="r" b="b"/>
            <a:pathLst>
              <a:path w="124459" h="111125">
                <a:moveTo>
                  <a:pt x="43662" y="0"/>
                </a:moveTo>
                <a:lnTo>
                  <a:pt x="32651" y="8712"/>
                </a:lnTo>
                <a:lnTo>
                  <a:pt x="31724" y="16700"/>
                </a:lnTo>
                <a:lnTo>
                  <a:pt x="77317" y="74294"/>
                </a:lnTo>
                <a:lnTo>
                  <a:pt x="4737" y="85623"/>
                </a:lnTo>
                <a:lnTo>
                  <a:pt x="0" y="92125"/>
                </a:lnTo>
                <a:lnTo>
                  <a:pt x="2158" y="105981"/>
                </a:lnTo>
                <a:lnTo>
                  <a:pt x="8648" y="110718"/>
                </a:lnTo>
                <a:lnTo>
                  <a:pt x="124256" y="92671"/>
                </a:lnTo>
                <a:lnTo>
                  <a:pt x="51638" y="927"/>
                </a:lnTo>
                <a:lnTo>
                  <a:pt x="43662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74434" y="3645623"/>
            <a:ext cx="635000" cy="378460"/>
          </a:xfrm>
          <a:custGeom>
            <a:avLst/>
            <a:gdLst/>
            <a:ahLst/>
            <a:cxnLst/>
            <a:rect l="l" t="t" r="r" b="b"/>
            <a:pathLst>
              <a:path w="635000" h="378460">
                <a:moveTo>
                  <a:pt x="430829" y="209609"/>
                </a:moveTo>
                <a:lnTo>
                  <a:pt x="396789" y="209609"/>
                </a:lnTo>
                <a:lnTo>
                  <a:pt x="403542" y="211340"/>
                </a:lnTo>
                <a:lnTo>
                  <a:pt x="410514" y="214121"/>
                </a:lnTo>
                <a:lnTo>
                  <a:pt x="414654" y="218211"/>
                </a:lnTo>
                <a:lnTo>
                  <a:pt x="417233" y="228968"/>
                </a:lnTo>
                <a:lnTo>
                  <a:pt x="415925" y="236550"/>
                </a:lnTo>
                <a:lnTo>
                  <a:pt x="390232" y="300799"/>
                </a:lnTo>
                <a:lnTo>
                  <a:pt x="409117" y="308355"/>
                </a:lnTo>
                <a:lnTo>
                  <a:pt x="430961" y="253720"/>
                </a:lnTo>
                <a:lnTo>
                  <a:pt x="437172" y="226631"/>
                </a:lnTo>
                <a:lnTo>
                  <a:pt x="436664" y="220192"/>
                </a:lnTo>
                <a:lnTo>
                  <a:pt x="434466" y="214414"/>
                </a:lnTo>
                <a:lnTo>
                  <a:pt x="430829" y="209609"/>
                </a:lnTo>
                <a:close/>
              </a:path>
              <a:path w="635000" h="378460">
                <a:moveTo>
                  <a:pt x="366991" y="180962"/>
                </a:moveTo>
                <a:lnTo>
                  <a:pt x="328891" y="276275"/>
                </a:lnTo>
                <a:lnTo>
                  <a:pt x="348195" y="283997"/>
                </a:lnTo>
                <a:lnTo>
                  <a:pt x="375526" y="215645"/>
                </a:lnTo>
                <a:lnTo>
                  <a:pt x="382779" y="211762"/>
                </a:lnTo>
                <a:lnTo>
                  <a:pt x="389867" y="209750"/>
                </a:lnTo>
                <a:lnTo>
                  <a:pt x="396789" y="209609"/>
                </a:lnTo>
                <a:lnTo>
                  <a:pt x="430829" y="209609"/>
                </a:lnTo>
                <a:lnTo>
                  <a:pt x="426707" y="204165"/>
                </a:lnTo>
                <a:lnTo>
                  <a:pt x="421992" y="200571"/>
                </a:lnTo>
                <a:lnTo>
                  <a:pt x="381558" y="200571"/>
                </a:lnTo>
                <a:lnTo>
                  <a:pt x="386308" y="188683"/>
                </a:lnTo>
                <a:lnTo>
                  <a:pt x="366991" y="180962"/>
                </a:lnTo>
                <a:close/>
              </a:path>
              <a:path w="635000" h="378460">
                <a:moveTo>
                  <a:pt x="287078" y="150509"/>
                </a:moveTo>
                <a:lnTo>
                  <a:pt x="247207" y="175546"/>
                </a:lnTo>
                <a:lnTo>
                  <a:pt x="237621" y="206811"/>
                </a:lnTo>
                <a:lnTo>
                  <a:pt x="237883" y="213588"/>
                </a:lnTo>
                <a:lnTo>
                  <a:pt x="261990" y="250767"/>
                </a:lnTo>
                <a:lnTo>
                  <a:pt x="296735" y="260350"/>
                </a:lnTo>
                <a:lnTo>
                  <a:pt x="303580" y="259905"/>
                </a:lnTo>
                <a:lnTo>
                  <a:pt x="310934" y="258368"/>
                </a:lnTo>
                <a:lnTo>
                  <a:pt x="317470" y="242027"/>
                </a:lnTo>
                <a:lnTo>
                  <a:pt x="298356" y="242027"/>
                </a:lnTo>
                <a:lnTo>
                  <a:pt x="288715" y="240667"/>
                </a:lnTo>
                <a:lnTo>
                  <a:pt x="258776" y="214908"/>
                </a:lnTo>
                <a:lnTo>
                  <a:pt x="258057" y="208657"/>
                </a:lnTo>
                <a:lnTo>
                  <a:pt x="258586" y="202087"/>
                </a:lnTo>
                <a:lnTo>
                  <a:pt x="260362" y="195199"/>
                </a:lnTo>
                <a:lnTo>
                  <a:pt x="292990" y="195199"/>
                </a:lnTo>
                <a:lnTo>
                  <a:pt x="265290" y="184124"/>
                </a:lnTo>
                <a:lnTo>
                  <a:pt x="269621" y="177101"/>
                </a:lnTo>
                <a:lnTo>
                  <a:pt x="274751" y="172415"/>
                </a:lnTo>
                <a:lnTo>
                  <a:pt x="286651" y="167703"/>
                </a:lnTo>
                <a:lnTo>
                  <a:pt x="324637" y="167703"/>
                </a:lnTo>
                <a:lnTo>
                  <a:pt x="322045" y="164374"/>
                </a:lnTo>
                <a:lnTo>
                  <a:pt x="314988" y="158670"/>
                </a:lnTo>
                <a:lnTo>
                  <a:pt x="306311" y="154241"/>
                </a:lnTo>
                <a:lnTo>
                  <a:pt x="296574" y="151336"/>
                </a:lnTo>
                <a:lnTo>
                  <a:pt x="287078" y="150509"/>
                </a:lnTo>
                <a:close/>
              </a:path>
              <a:path w="635000" h="378460">
                <a:moveTo>
                  <a:pt x="318274" y="240017"/>
                </a:moveTo>
                <a:lnTo>
                  <a:pt x="308208" y="241810"/>
                </a:lnTo>
                <a:lnTo>
                  <a:pt x="298356" y="242027"/>
                </a:lnTo>
                <a:lnTo>
                  <a:pt x="317470" y="242027"/>
                </a:lnTo>
                <a:lnTo>
                  <a:pt x="318274" y="240017"/>
                </a:lnTo>
                <a:close/>
              </a:path>
              <a:path w="635000" h="378460">
                <a:moveTo>
                  <a:pt x="219633" y="122046"/>
                </a:moveTo>
                <a:lnTo>
                  <a:pt x="181521" y="217347"/>
                </a:lnTo>
                <a:lnTo>
                  <a:pt x="200418" y="224904"/>
                </a:lnTo>
                <a:lnTo>
                  <a:pt x="238531" y="129590"/>
                </a:lnTo>
                <a:lnTo>
                  <a:pt x="219633" y="122046"/>
                </a:lnTo>
                <a:close/>
              </a:path>
              <a:path w="635000" h="378460">
                <a:moveTo>
                  <a:pt x="292990" y="195199"/>
                </a:moveTo>
                <a:lnTo>
                  <a:pt x="260362" y="195199"/>
                </a:lnTo>
                <a:lnTo>
                  <a:pt x="327431" y="222021"/>
                </a:lnTo>
                <a:lnTo>
                  <a:pt x="328383" y="219633"/>
                </a:lnTo>
                <a:lnTo>
                  <a:pt x="331908" y="208787"/>
                </a:lnTo>
                <a:lnTo>
                  <a:pt x="332792" y="203301"/>
                </a:lnTo>
                <a:lnTo>
                  <a:pt x="313258" y="203301"/>
                </a:lnTo>
                <a:lnTo>
                  <a:pt x="292990" y="195199"/>
                </a:lnTo>
                <a:close/>
              </a:path>
              <a:path w="635000" h="378460">
                <a:moveTo>
                  <a:pt x="324637" y="167703"/>
                </a:moveTo>
                <a:lnTo>
                  <a:pt x="286651" y="167703"/>
                </a:lnTo>
                <a:lnTo>
                  <a:pt x="293014" y="167881"/>
                </a:lnTo>
                <a:lnTo>
                  <a:pt x="306552" y="173291"/>
                </a:lnTo>
                <a:lnTo>
                  <a:pt x="311124" y="177482"/>
                </a:lnTo>
                <a:lnTo>
                  <a:pt x="315805" y="188683"/>
                </a:lnTo>
                <a:lnTo>
                  <a:pt x="315837" y="191630"/>
                </a:lnTo>
                <a:lnTo>
                  <a:pt x="315711" y="195793"/>
                </a:lnTo>
                <a:lnTo>
                  <a:pt x="313258" y="203301"/>
                </a:lnTo>
                <a:lnTo>
                  <a:pt x="332792" y="203301"/>
                </a:lnTo>
                <a:lnTo>
                  <a:pt x="333567" y="198499"/>
                </a:lnTo>
                <a:lnTo>
                  <a:pt x="333341" y="188683"/>
                </a:lnTo>
                <a:lnTo>
                  <a:pt x="331292" y="179603"/>
                </a:lnTo>
                <a:lnTo>
                  <a:pt x="327480" y="171352"/>
                </a:lnTo>
                <a:lnTo>
                  <a:pt x="324637" y="167703"/>
                </a:lnTo>
                <a:close/>
              </a:path>
              <a:path w="635000" h="378460">
                <a:moveTo>
                  <a:pt x="399257" y="195464"/>
                </a:moveTo>
                <a:lnTo>
                  <a:pt x="390545" y="197056"/>
                </a:lnTo>
                <a:lnTo>
                  <a:pt x="381558" y="200571"/>
                </a:lnTo>
                <a:lnTo>
                  <a:pt x="421992" y="200571"/>
                </a:lnTo>
                <a:lnTo>
                  <a:pt x="421792" y="200418"/>
                </a:lnTo>
                <a:lnTo>
                  <a:pt x="415861" y="198043"/>
                </a:lnTo>
                <a:lnTo>
                  <a:pt x="407695" y="195793"/>
                </a:lnTo>
                <a:lnTo>
                  <a:pt x="399257" y="195464"/>
                </a:lnTo>
                <a:close/>
              </a:path>
              <a:path w="635000" h="378460">
                <a:moveTo>
                  <a:pt x="136436" y="88773"/>
                </a:moveTo>
                <a:lnTo>
                  <a:pt x="98323" y="184073"/>
                </a:lnTo>
                <a:lnTo>
                  <a:pt x="117208" y="191630"/>
                </a:lnTo>
                <a:lnTo>
                  <a:pt x="140385" y="133680"/>
                </a:lnTo>
                <a:lnTo>
                  <a:pt x="145376" y="127685"/>
                </a:lnTo>
                <a:lnTo>
                  <a:pt x="158940" y="119608"/>
                </a:lnTo>
                <a:lnTo>
                  <a:pt x="165379" y="118808"/>
                </a:lnTo>
                <a:lnTo>
                  <a:pt x="199028" y="118808"/>
                </a:lnTo>
                <a:lnTo>
                  <a:pt x="198723" y="118255"/>
                </a:lnTo>
                <a:lnTo>
                  <a:pt x="198486" y="117944"/>
                </a:lnTo>
                <a:lnTo>
                  <a:pt x="146672" y="117944"/>
                </a:lnTo>
                <a:lnTo>
                  <a:pt x="155321" y="96329"/>
                </a:lnTo>
                <a:lnTo>
                  <a:pt x="136436" y="88773"/>
                </a:lnTo>
                <a:close/>
              </a:path>
              <a:path w="635000" h="378460">
                <a:moveTo>
                  <a:pt x="57886" y="0"/>
                </a:moveTo>
                <a:lnTo>
                  <a:pt x="0" y="144754"/>
                </a:lnTo>
                <a:lnTo>
                  <a:pt x="20802" y="153073"/>
                </a:lnTo>
                <a:lnTo>
                  <a:pt x="47790" y="85572"/>
                </a:lnTo>
                <a:lnTo>
                  <a:pt x="101343" y="85572"/>
                </a:lnTo>
                <a:lnTo>
                  <a:pt x="55168" y="67106"/>
                </a:lnTo>
                <a:lnTo>
                  <a:pt x="71297" y="26784"/>
                </a:lnTo>
                <a:lnTo>
                  <a:pt x="124880" y="26784"/>
                </a:lnTo>
                <a:lnTo>
                  <a:pt x="57886" y="0"/>
                </a:lnTo>
                <a:close/>
              </a:path>
              <a:path w="635000" h="378460">
                <a:moveTo>
                  <a:pt x="199028" y="118808"/>
                </a:moveTo>
                <a:lnTo>
                  <a:pt x="165379" y="118808"/>
                </a:lnTo>
                <a:lnTo>
                  <a:pt x="177076" y="123482"/>
                </a:lnTo>
                <a:lnTo>
                  <a:pt x="181914" y="129031"/>
                </a:lnTo>
                <a:lnTo>
                  <a:pt x="185991" y="137883"/>
                </a:lnTo>
                <a:lnTo>
                  <a:pt x="202590" y="125272"/>
                </a:lnTo>
                <a:lnTo>
                  <a:pt x="199028" y="118808"/>
                </a:lnTo>
                <a:close/>
              </a:path>
              <a:path w="635000" h="378460">
                <a:moveTo>
                  <a:pt x="177200" y="104207"/>
                </a:moveTo>
                <a:lnTo>
                  <a:pt x="168698" y="105611"/>
                </a:lnTo>
                <a:lnTo>
                  <a:pt x="159089" y="109775"/>
                </a:lnTo>
                <a:lnTo>
                  <a:pt x="148374" y="116700"/>
                </a:lnTo>
                <a:lnTo>
                  <a:pt x="146672" y="117944"/>
                </a:lnTo>
                <a:lnTo>
                  <a:pt x="198486" y="117944"/>
                </a:lnTo>
                <a:lnTo>
                  <a:pt x="194435" y="112631"/>
                </a:lnTo>
                <a:lnTo>
                  <a:pt x="189726" y="108401"/>
                </a:lnTo>
                <a:lnTo>
                  <a:pt x="184594" y="105562"/>
                </a:lnTo>
                <a:lnTo>
                  <a:pt x="177200" y="104207"/>
                </a:lnTo>
                <a:close/>
              </a:path>
              <a:path w="635000" h="378460">
                <a:moveTo>
                  <a:pt x="242061" y="84480"/>
                </a:moveTo>
                <a:lnTo>
                  <a:pt x="228422" y="98361"/>
                </a:lnTo>
                <a:lnTo>
                  <a:pt x="231051" y="104622"/>
                </a:lnTo>
                <a:lnTo>
                  <a:pt x="233159" y="106768"/>
                </a:lnTo>
                <a:lnTo>
                  <a:pt x="239166" y="109169"/>
                </a:lnTo>
                <a:lnTo>
                  <a:pt x="242277" y="109131"/>
                </a:lnTo>
                <a:lnTo>
                  <a:pt x="248462" y="106476"/>
                </a:lnTo>
                <a:lnTo>
                  <a:pt x="250621" y="104292"/>
                </a:lnTo>
                <a:lnTo>
                  <a:pt x="252986" y="98361"/>
                </a:lnTo>
                <a:lnTo>
                  <a:pt x="253022" y="95072"/>
                </a:lnTo>
                <a:lnTo>
                  <a:pt x="250316" y="89014"/>
                </a:lnTo>
                <a:lnTo>
                  <a:pt x="248081" y="86880"/>
                </a:lnTo>
                <a:lnTo>
                  <a:pt x="242061" y="84480"/>
                </a:lnTo>
                <a:close/>
              </a:path>
              <a:path w="635000" h="378460">
                <a:moveTo>
                  <a:pt x="101343" y="85572"/>
                </a:moveTo>
                <a:lnTo>
                  <a:pt x="47790" y="85572"/>
                </a:lnTo>
                <a:lnTo>
                  <a:pt x="104254" y="108153"/>
                </a:lnTo>
                <a:lnTo>
                  <a:pt x="111632" y="89687"/>
                </a:lnTo>
                <a:lnTo>
                  <a:pt x="101343" y="85572"/>
                </a:lnTo>
                <a:close/>
              </a:path>
              <a:path w="635000" h="378460">
                <a:moveTo>
                  <a:pt x="124880" y="26784"/>
                </a:moveTo>
                <a:lnTo>
                  <a:pt x="71297" y="26784"/>
                </a:lnTo>
                <a:lnTo>
                  <a:pt x="127761" y="49352"/>
                </a:lnTo>
                <a:lnTo>
                  <a:pt x="135140" y="30886"/>
                </a:lnTo>
                <a:lnTo>
                  <a:pt x="124880" y="26784"/>
                </a:lnTo>
                <a:close/>
              </a:path>
              <a:path w="635000" h="378460">
                <a:moveTo>
                  <a:pt x="549833" y="333108"/>
                </a:moveTo>
                <a:lnTo>
                  <a:pt x="541693" y="353466"/>
                </a:lnTo>
                <a:lnTo>
                  <a:pt x="547090" y="359397"/>
                </a:lnTo>
                <a:lnTo>
                  <a:pt x="551764" y="363842"/>
                </a:lnTo>
                <a:lnTo>
                  <a:pt x="583931" y="378039"/>
                </a:lnTo>
                <a:lnTo>
                  <a:pt x="590433" y="377911"/>
                </a:lnTo>
                <a:lnTo>
                  <a:pt x="613775" y="359740"/>
                </a:lnTo>
                <a:lnTo>
                  <a:pt x="582917" y="359740"/>
                </a:lnTo>
                <a:lnTo>
                  <a:pt x="579145" y="359359"/>
                </a:lnTo>
                <a:lnTo>
                  <a:pt x="571411" y="356260"/>
                </a:lnTo>
                <a:lnTo>
                  <a:pt x="567181" y="353237"/>
                </a:lnTo>
                <a:lnTo>
                  <a:pt x="557910" y="344157"/>
                </a:lnTo>
                <a:lnTo>
                  <a:pt x="553627" y="338899"/>
                </a:lnTo>
                <a:lnTo>
                  <a:pt x="549833" y="333108"/>
                </a:lnTo>
                <a:close/>
              </a:path>
              <a:path w="635000" h="378460">
                <a:moveTo>
                  <a:pt x="596188" y="272168"/>
                </a:moveTo>
                <a:lnTo>
                  <a:pt x="566115" y="299719"/>
                </a:lnTo>
                <a:lnTo>
                  <a:pt x="567944" y="306044"/>
                </a:lnTo>
                <a:lnTo>
                  <a:pt x="589615" y="338963"/>
                </a:lnTo>
                <a:lnTo>
                  <a:pt x="592467" y="343128"/>
                </a:lnTo>
                <a:lnTo>
                  <a:pt x="594664" y="348259"/>
                </a:lnTo>
                <a:lnTo>
                  <a:pt x="594664" y="350926"/>
                </a:lnTo>
                <a:lnTo>
                  <a:pt x="592480" y="356387"/>
                </a:lnTo>
                <a:lnTo>
                  <a:pt x="590130" y="358139"/>
                </a:lnTo>
                <a:lnTo>
                  <a:pt x="582917" y="359740"/>
                </a:lnTo>
                <a:lnTo>
                  <a:pt x="613775" y="359740"/>
                </a:lnTo>
                <a:lnTo>
                  <a:pt x="615077" y="353237"/>
                </a:lnTo>
                <a:lnTo>
                  <a:pt x="615175" y="351891"/>
                </a:lnTo>
                <a:lnTo>
                  <a:pt x="613848" y="342939"/>
                </a:lnTo>
                <a:lnTo>
                  <a:pt x="609323" y="332670"/>
                </a:lnTo>
                <a:lnTo>
                  <a:pt x="601675" y="321576"/>
                </a:lnTo>
                <a:lnTo>
                  <a:pt x="596480" y="315036"/>
                </a:lnTo>
                <a:lnTo>
                  <a:pt x="592493" y="310159"/>
                </a:lnTo>
                <a:lnTo>
                  <a:pt x="589889" y="306298"/>
                </a:lnTo>
                <a:lnTo>
                  <a:pt x="587413" y="300608"/>
                </a:lnTo>
                <a:lnTo>
                  <a:pt x="587333" y="299471"/>
                </a:lnTo>
                <a:lnTo>
                  <a:pt x="587305" y="297894"/>
                </a:lnTo>
                <a:lnTo>
                  <a:pt x="589165" y="293255"/>
                </a:lnTo>
                <a:lnTo>
                  <a:pt x="591121" y="291630"/>
                </a:lnTo>
                <a:lnTo>
                  <a:pt x="596861" y="290283"/>
                </a:lnTo>
                <a:lnTo>
                  <a:pt x="630562" y="290283"/>
                </a:lnTo>
                <a:lnTo>
                  <a:pt x="628712" y="288298"/>
                </a:lnTo>
                <a:lnTo>
                  <a:pt x="622480" y="282951"/>
                </a:lnTo>
                <a:lnTo>
                  <a:pt x="615949" y="278625"/>
                </a:lnTo>
                <a:lnTo>
                  <a:pt x="609117" y="275323"/>
                </a:lnTo>
                <a:lnTo>
                  <a:pt x="602518" y="273187"/>
                </a:lnTo>
                <a:lnTo>
                  <a:pt x="596188" y="272168"/>
                </a:lnTo>
                <a:close/>
              </a:path>
              <a:path w="635000" h="378460">
                <a:moveTo>
                  <a:pt x="497278" y="234535"/>
                </a:moveTo>
                <a:lnTo>
                  <a:pt x="462065" y="250185"/>
                </a:lnTo>
                <a:lnTo>
                  <a:pt x="446324" y="288298"/>
                </a:lnTo>
                <a:lnTo>
                  <a:pt x="446280" y="291630"/>
                </a:lnTo>
                <a:lnTo>
                  <a:pt x="446733" y="299471"/>
                </a:lnTo>
                <a:lnTo>
                  <a:pt x="477710" y="335788"/>
                </a:lnTo>
                <a:lnTo>
                  <a:pt x="518007" y="351891"/>
                </a:lnTo>
                <a:lnTo>
                  <a:pt x="527479" y="328206"/>
                </a:lnTo>
                <a:lnTo>
                  <a:pt x="505574" y="328206"/>
                </a:lnTo>
                <a:lnTo>
                  <a:pt x="482523" y="318998"/>
                </a:lnTo>
                <a:lnTo>
                  <a:pt x="465895" y="291630"/>
                </a:lnTo>
                <a:lnTo>
                  <a:pt x="466961" y="285087"/>
                </a:lnTo>
                <a:lnTo>
                  <a:pt x="493726" y="254163"/>
                </a:lnTo>
                <a:lnTo>
                  <a:pt x="500132" y="253379"/>
                </a:lnTo>
                <a:lnTo>
                  <a:pt x="557402" y="253379"/>
                </a:lnTo>
                <a:lnTo>
                  <a:pt x="558382" y="250926"/>
                </a:lnTo>
                <a:lnTo>
                  <a:pt x="536473" y="250926"/>
                </a:lnTo>
                <a:lnTo>
                  <a:pt x="530072" y="245262"/>
                </a:lnTo>
                <a:lnTo>
                  <a:pt x="523697" y="241160"/>
                </a:lnTo>
                <a:lnTo>
                  <a:pt x="517334" y="238620"/>
                </a:lnTo>
                <a:lnTo>
                  <a:pt x="507190" y="235546"/>
                </a:lnTo>
                <a:lnTo>
                  <a:pt x="497278" y="234535"/>
                </a:lnTo>
                <a:close/>
              </a:path>
              <a:path w="635000" h="378460">
                <a:moveTo>
                  <a:pt x="557402" y="253379"/>
                </a:moveTo>
                <a:lnTo>
                  <a:pt x="500132" y="253379"/>
                </a:lnTo>
                <a:lnTo>
                  <a:pt x="506795" y="254035"/>
                </a:lnTo>
                <a:lnTo>
                  <a:pt x="513714" y="256133"/>
                </a:lnTo>
                <a:lnTo>
                  <a:pt x="519722" y="258533"/>
                </a:lnTo>
                <a:lnTo>
                  <a:pt x="525068" y="262394"/>
                </a:lnTo>
                <a:lnTo>
                  <a:pt x="529755" y="267715"/>
                </a:lnTo>
                <a:lnTo>
                  <a:pt x="505574" y="328206"/>
                </a:lnTo>
                <a:lnTo>
                  <a:pt x="527479" y="328206"/>
                </a:lnTo>
                <a:lnTo>
                  <a:pt x="557402" y="253379"/>
                </a:lnTo>
                <a:close/>
              </a:path>
              <a:path w="635000" h="378460">
                <a:moveTo>
                  <a:pt x="630562" y="290283"/>
                </a:moveTo>
                <a:lnTo>
                  <a:pt x="596861" y="290283"/>
                </a:lnTo>
                <a:lnTo>
                  <a:pt x="600125" y="290677"/>
                </a:lnTo>
                <a:lnTo>
                  <a:pt x="603796" y="292150"/>
                </a:lnTo>
                <a:lnTo>
                  <a:pt x="609258" y="295072"/>
                </a:lnTo>
                <a:lnTo>
                  <a:pt x="614976" y="299573"/>
                </a:lnTo>
                <a:lnTo>
                  <a:pt x="620950" y="305656"/>
                </a:lnTo>
                <a:lnTo>
                  <a:pt x="627176" y="313321"/>
                </a:lnTo>
                <a:lnTo>
                  <a:pt x="634644" y="294665"/>
                </a:lnTo>
                <a:lnTo>
                  <a:pt x="630562" y="290283"/>
                </a:lnTo>
                <a:close/>
              </a:path>
              <a:path w="635000" h="378460">
                <a:moveTo>
                  <a:pt x="557009" y="199580"/>
                </a:moveTo>
                <a:lnTo>
                  <a:pt x="536473" y="250926"/>
                </a:lnTo>
                <a:lnTo>
                  <a:pt x="558382" y="250926"/>
                </a:lnTo>
                <a:lnTo>
                  <a:pt x="575894" y="207137"/>
                </a:lnTo>
                <a:lnTo>
                  <a:pt x="557009" y="199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414081" y="3320935"/>
            <a:ext cx="3204552" cy="15253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82409" y="3453100"/>
            <a:ext cx="2866390" cy="1210945"/>
          </a:xfrm>
          <a:custGeom>
            <a:avLst/>
            <a:gdLst/>
            <a:ahLst/>
            <a:cxnLst/>
            <a:rect l="l" t="t" r="r" b="b"/>
            <a:pathLst>
              <a:path w="2866390" h="1210945">
                <a:moveTo>
                  <a:pt x="0" y="1210690"/>
                </a:moveTo>
                <a:lnTo>
                  <a:pt x="286583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59191" y="4578819"/>
            <a:ext cx="124460" cy="109855"/>
          </a:xfrm>
          <a:custGeom>
            <a:avLst/>
            <a:gdLst/>
            <a:ahLst/>
            <a:cxnLst/>
            <a:rect l="l" t="t" r="r" b="b"/>
            <a:pathLst>
              <a:path w="124460" h="109854">
                <a:moveTo>
                  <a:pt x="78117" y="0"/>
                </a:moveTo>
                <a:lnTo>
                  <a:pt x="70154" y="1142"/>
                </a:lnTo>
                <a:lnTo>
                  <a:pt x="0" y="94780"/>
                </a:lnTo>
                <a:lnTo>
                  <a:pt x="116039" y="109766"/>
                </a:lnTo>
                <a:lnTo>
                  <a:pt x="122402" y="104851"/>
                </a:lnTo>
                <a:lnTo>
                  <a:pt x="124193" y="90931"/>
                </a:lnTo>
                <a:lnTo>
                  <a:pt x="119291" y="84569"/>
                </a:lnTo>
                <a:lnTo>
                  <a:pt x="46431" y="75171"/>
                </a:lnTo>
                <a:lnTo>
                  <a:pt x="90474" y="16370"/>
                </a:lnTo>
                <a:lnTo>
                  <a:pt x="89331" y="8420"/>
                </a:lnTo>
                <a:lnTo>
                  <a:pt x="78117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47248" y="3428314"/>
            <a:ext cx="124460" cy="109855"/>
          </a:xfrm>
          <a:custGeom>
            <a:avLst/>
            <a:gdLst/>
            <a:ahLst/>
            <a:cxnLst/>
            <a:rect l="l" t="t" r="r" b="b"/>
            <a:pathLst>
              <a:path w="124460" h="109854">
                <a:moveTo>
                  <a:pt x="8166" y="0"/>
                </a:moveTo>
                <a:lnTo>
                  <a:pt x="1803" y="4914"/>
                </a:lnTo>
                <a:lnTo>
                  <a:pt x="0" y="18821"/>
                </a:lnTo>
                <a:lnTo>
                  <a:pt x="4914" y="25184"/>
                </a:lnTo>
                <a:lnTo>
                  <a:pt x="77774" y="34594"/>
                </a:lnTo>
                <a:lnTo>
                  <a:pt x="33731" y="93383"/>
                </a:lnTo>
                <a:lnTo>
                  <a:pt x="34861" y="101345"/>
                </a:lnTo>
                <a:lnTo>
                  <a:pt x="46088" y="109753"/>
                </a:lnTo>
                <a:lnTo>
                  <a:pt x="54051" y="108610"/>
                </a:lnTo>
                <a:lnTo>
                  <a:pt x="124206" y="14973"/>
                </a:lnTo>
                <a:lnTo>
                  <a:pt x="8166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402319" y="3794582"/>
            <a:ext cx="654050" cy="354965"/>
          </a:xfrm>
          <a:custGeom>
            <a:avLst/>
            <a:gdLst/>
            <a:ahLst/>
            <a:cxnLst/>
            <a:rect l="l" t="t" r="r" b="b"/>
            <a:pathLst>
              <a:path w="654050" h="354964">
                <a:moveTo>
                  <a:pt x="77089" y="178638"/>
                </a:moveTo>
                <a:lnTo>
                  <a:pt x="0" y="209943"/>
                </a:lnTo>
                <a:lnTo>
                  <a:pt x="58674" y="354393"/>
                </a:lnTo>
                <a:lnTo>
                  <a:pt x="79425" y="345960"/>
                </a:lnTo>
                <a:lnTo>
                  <a:pt x="52069" y="278612"/>
                </a:lnTo>
                <a:lnTo>
                  <a:pt x="97433" y="260184"/>
                </a:lnTo>
                <a:lnTo>
                  <a:pt x="44589" y="260184"/>
                </a:lnTo>
                <a:lnTo>
                  <a:pt x="28244" y="219938"/>
                </a:lnTo>
                <a:lnTo>
                  <a:pt x="84581" y="197065"/>
                </a:lnTo>
                <a:lnTo>
                  <a:pt x="77089" y="178638"/>
                </a:lnTo>
                <a:close/>
              </a:path>
              <a:path w="654050" h="354964">
                <a:moveTo>
                  <a:pt x="100926" y="237299"/>
                </a:moveTo>
                <a:lnTo>
                  <a:pt x="44589" y="260184"/>
                </a:lnTo>
                <a:lnTo>
                  <a:pt x="97433" y="260184"/>
                </a:lnTo>
                <a:lnTo>
                  <a:pt x="108407" y="255727"/>
                </a:lnTo>
                <a:lnTo>
                  <a:pt x="100926" y="237299"/>
                </a:lnTo>
                <a:close/>
              </a:path>
              <a:path w="654050" h="354964">
                <a:moveTo>
                  <a:pt x="137007" y="211785"/>
                </a:moveTo>
                <a:lnTo>
                  <a:pt x="118160" y="219443"/>
                </a:lnTo>
                <a:lnTo>
                  <a:pt x="156781" y="314540"/>
                </a:lnTo>
                <a:lnTo>
                  <a:pt x="175628" y="306882"/>
                </a:lnTo>
                <a:lnTo>
                  <a:pt x="152146" y="249059"/>
                </a:lnTo>
                <a:lnTo>
                  <a:pt x="151574" y="241287"/>
                </a:lnTo>
                <a:lnTo>
                  <a:pt x="153755" y="233362"/>
                </a:lnTo>
                <a:lnTo>
                  <a:pt x="145770" y="233362"/>
                </a:lnTo>
                <a:lnTo>
                  <a:pt x="137007" y="211785"/>
                </a:lnTo>
                <a:close/>
              </a:path>
              <a:path w="654050" h="354964">
                <a:moveTo>
                  <a:pt x="176495" y="196413"/>
                </a:moveTo>
                <a:lnTo>
                  <a:pt x="146126" y="231292"/>
                </a:lnTo>
                <a:lnTo>
                  <a:pt x="145770" y="233362"/>
                </a:lnTo>
                <a:lnTo>
                  <a:pt x="153755" y="233362"/>
                </a:lnTo>
                <a:lnTo>
                  <a:pt x="155765" y="226060"/>
                </a:lnTo>
                <a:lnTo>
                  <a:pt x="159842" y="221018"/>
                </a:lnTo>
                <a:lnTo>
                  <a:pt x="171513" y="216280"/>
                </a:lnTo>
                <a:lnTo>
                  <a:pt x="188575" y="216280"/>
                </a:lnTo>
                <a:lnTo>
                  <a:pt x="191135" y="199872"/>
                </a:lnTo>
                <a:lnTo>
                  <a:pt x="183484" y="197493"/>
                </a:lnTo>
                <a:lnTo>
                  <a:pt x="176495" y="196413"/>
                </a:lnTo>
                <a:close/>
              </a:path>
              <a:path w="654050" h="354964">
                <a:moveTo>
                  <a:pt x="188575" y="216280"/>
                </a:moveTo>
                <a:lnTo>
                  <a:pt x="171513" y="216280"/>
                </a:lnTo>
                <a:lnTo>
                  <a:pt x="178841" y="216915"/>
                </a:lnTo>
                <a:lnTo>
                  <a:pt x="187921" y="220472"/>
                </a:lnTo>
                <a:lnTo>
                  <a:pt x="188575" y="216280"/>
                </a:lnTo>
                <a:close/>
              </a:path>
              <a:path w="654050" h="354964">
                <a:moveTo>
                  <a:pt x="200380" y="140652"/>
                </a:moveTo>
                <a:lnTo>
                  <a:pt x="186537" y="154546"/>
                </a:lnTo>
                <a:lnTo>
                  <a:pt x="188925" y="160413"/>
                </a:lnTo>
                <a:lnTo>
                  <a:pt x="191084" y="162572"/>
                </a:lnTo>
                <a:lnTo>
                  <a:pt x="197319" y="165265"/>
                </a:lnTo>
                <a:lnTo>
                  <a:pt x="200329" y="165341"/>
                </a:lnTo>
                <a:lnTo>
                  <a:pt x="206324" y="162902"/>
                </a:lnTo>
                <a:lnTo>
                  <a:pt x="208534" y="160718"/>
                </a:lnTo>
                <a:lnTo>
                  <a:pt x="211139" y="154546"/>
                </a:lnTo>
                <a:lnTo>
                  <a:pt x="211188" y="151447"/>
                </a:lnTo>
                <a:lnTo>
                  <a:pt x="208699" y="145313"/>
                </a:lnTo>
                <a:lnTo>
                  <a:pt x="206527" y="143141"/>
                </a:lnTo>
                <a:lnTo>
                  <a:pt x="200380" y="140652"/>
                </a:lnTo>
                <a:close/>
              </a:path>
              <a:path w="654050" h="354964">
                <a:moveTo>
                  <a:pt x="220027" y="178066"/>
                </a:moveTo>
                <a:lnTo>
                  <a:pt x="201180" y="185724"/>
                </a:lnTo>
                <a:lnTo>
                  <a:pt x="239801" y="280822"/>
                </a:lnTo>
                <a:lnTo>
                  <a:pt x="258660" y="273164"/>
                </a:lnTo>
                <a:lnTo>
                  <a:pt x="220027" y="178066"/>
                </a:lnTo>
                <a:close/>
              </a:path>
              <a:path w="654050" h="354964">
                <a:moveTo>
                  <a:pt x="304317" y="145208"/>
                </a:moveTo>
                <a:lnTo>
                  <a:pt x="263712" y="166786"/>
                </a:lnTo>
                <a:lnTo>
                  <a:pt x="256647" y="194857"/>
                </a:lnTo>
                <a:lnTo>
                  <a:pt x="258138" y="205157"/>
                </a:lnTo>
                <a:lnTo>
                  <a:pt x="277812" y="239026"/>
                </a:lnTo>
                <a:lnTo>
                  <a:pt x="306906" y="251007"/>
                </a:lnTo>
                <a:lnTo>
                  <a:pt x="313721" y="250618"/>
                </a:lnTo>
                <a:lnTo>
                  <a:pt x="352640" y="231927"/>
                </a:lnTo>
                <a:lnTo>
                  <a:pt x="353850" y="230598"/>
                </a:lnTo>
                <a:lnTo>
                  <a:pt x="311448" y="230598"/>
                </a:lnTo>
                <a:lnTo>
                  <a:pt x="305281" y="230138"/>
                </a:lnTo>
                <a:lnTo>
                  <a:pt x="281254" y="210197"/>
                </a:lnTo>
                <a:lnTo>
                  <a:pt x="309326" y="198793"/>
                </a:lnTo>
                <a:lnTo>
                  <a:pt x="277114" y="198793"/>
                </a:lnTo>
                <a:lnTo>
                  <a:pt x="275374" y="190741"/>
                </a:lnTo>
                <a:lnTo>
                  <a:pt x="275818" y="183794"/>
                </a:lnTo>
                <a:lnTo>
                  <a:pt x="281127" y="172148"/>
                </a:lnTo>
                <a:lnTo>
                  <a:pt x="285826" y="167868"/>
                </a:lnTo>
                <a:lnTo>
                  <a:pt x="299339" y="162382"/>
                </a:lnTo>
                <a:lnTo>
                  <a:pt x="305549" y="162229"/>
                </a:lnTo>
                <a:lnTo>
                  <a:pt x="336574" y="162229"/>
                </a:lnTo>
                <a:lnTo>
                  <a:pt x="336283" y="161810"/>
                </a:lnTo>
                <a:lnTo>
                  <a:pt x="329387" y="154943"/>
                </a:lnTo>
                <a:lnTo>
                  <a:pt x="321538" y="149771"/>
                </a:lnTo>
                <a:lnTo>
                  <a:pt x="313070" y="146468"/>
                </a:lnTo>
                <a:lnTo>
                  <a:pt x="304317" y="145208"/>
                </a:lnTo>
                <a:close/>
              </a:path>
              <a:path w="654050" h="354964">
                <a:moveTo>
                  <a:pt x="354050" y="202336"/>
                </a:moveTo>
                <a:lnTo>
                  <a:pt x="324383" y="227711"/>
                </a:lnTo>
                <a:lnTo>
                  <a:pt x="311448" y="230598"/>
                </a:lnTo>
                <a:lnTo>
                  <a:pt x="353850" y="230598"/>
                </a:lnTo>
                <a:lnTo>
                  <a:pt x="357263" y="226847"/>
                </a:lnTo>
                <a:lnTo>
                  <a:pt x="361492" y="220649"/>
                </a:lnTo>
                <a:lnTo>
                  <a:pt x="354050" y="202336"/>
                </a:lnTo>
                <a:close/>
              </a:path>
              <a:path w="654050" h="354964">
                <a:moveTo>
                  <a:pt x="367487" y="118173"/>
                </a:moveTo>
                <a:lnTo>
                  <a:pt x="348265" y="125978"/>
                </a:lnTo>
                <a:lnTo>
                  <a:pt x="386842" y="221094"/>
                </a:lnTo>
                <a:lnTo>
                  <a:pt x="406120" y="213271"/>
                </a:lnTo>
                <a:lnTo>
                  <a:pt x="378517" y="145338"/>
                </a:lnTo>
                <a:lnTo>
                  <a:pt x="378614" y="144437"/>
                </a:lnTo>
                <a:lnTo>
                  <a:pt x="380940" y="137242"/>
                </a:lnTo>
                <a:lnTo>
                  <a:pt x="384651" y="130878"/>
                </a:lnTo>
                <a:lnTo>
                  <a:pt x="385492" y="130035"/>
                </a:lnTo>
                <a:lnTo>
                  <a:pt x="372300" y="130035"/>
                </a:lnTo>
                <a:lnTo>
                  <a:pt x="367487" y="118173"/>
                </a:lnTo>
                <a:close/>
              </a:path>
              <a:path w="654050" h="354964">
                <a:moveTo>
                  <a:pt x="336574" y="162229"/>
                </a:moveTo>
                <a:lnTo>
                  <a:pt x="305549" y="162229"/>
                </a:lnTo>
                <a:lnTo>
                  <a:pt x="316839" y="167132"/>
                </a:lnTo>
                <a:lnTo>
                  <a:pt x="321437" y="172021"/>
                </a:lnTo>
                <a:lnTo>
                  <a:pt x="324980" y="179349"/>
                </a:lnTo>
                <a:lnTo>
                  <a:pt x="277114" y="198793"/>
                </a:lnTo>
                <a:lnTo>
                  <a:pt x="309326" y="198793"/>
                </a:lnTo>
                <a:lnTo>
                  <a:pt x="348183" y="183007"/>
                </a:lnTo>
                <a:lnTo>
                  <a:pt x="347218" y="180632"/>
                </a:lnTo>
                <a:lnTo>
                  <a:pt x="342226" y="170373"/>
                </a:lnTo>
                <a:lnTo>
                  <a:pt x="336574" y="162229"/>
                </a:lnTo>
                <a:close/>
              </a:path>
              <a:path w="654050" h="354964">
                <a:moveTo>
                  <a:pt x="437806" y="119710"/>
                </a:moveTo>
                <a:lnTo>
                  <a:pt x="402564" y="119710"/>
                </a:lnTo>
                <a:lnTo>
                  <a:pt x="408381" y="119786"/>
                </a:lnTo>
                <a:lnTo>
                  <a:pt x="417703" y="125755"/>
                </a:lnTo>
                <a:lnTo>
                  <a:pt x="422008" y="132118"/>
                </a:lnTo>
                <a:lnTo>
                  <a:pt x="448056" y="196227"/>
                </a:lnTo>
                <a:lnTo>
                  <a:pt x="466902" y="188569"/>
                </a:lnTo>
                <a:lnTo>
                  <a:pt x="444754" y="134061"/>
                </a:lnTo>
                <a:lnTo>
                  <a:pt x="441173" y="125978"/>
                </a:lnTo>
                <a:lnTo>
                  <a:pt x="437806" y="119710"/>
                </a:lnTo>
                <a:close/>
              </a:path>
              <a:path w="654050" h="354964">
                <a:moveTo>
                  <a:pt x="516877" y="0"/>
                </a:moveTo>
                <a:lnTo>
                  <a:pt x="498030" y="7658"/>
                </a:lnTo>
                <a:lnTo>
                  <a:pt x="518845" y="58889"/>
                </a:lnTo>
                <a:lnTo>
                  <a:pt x="510311" y="59245"/>
                </a:lnTo>
                <a:lnTo>
                  <a:pt x="472991" y="81724"/>
                </a:lnTo>
                <a:lnTo>
                  <a:pt x="464767" y="110401"/>
                </a:lnTo>
                <a:lnTo>
                  <a:pt x="465936" y="120050"/>
                </a:lnTo>
                <a:lnTo>
                  <a:pt x="487841" y="156094"/>
                </a:lnTo>
                <a:lnTo>
                  <a:pt x="515034" y="165139"/>
                </a:lnTo>
                <a:lnTo>
                  <a:pt x="524993" y="164005"/>
                </a:lnTo>
                <a:lnTo>
                  <a:pt x="535343" y="160769"/>
                </a:lnTo>
                <a:lnTo>
                  <a:pt x="567797" y="147586"/>
                </a:lnTo>
                <a:lnTo>
                  <a:pt x="513740" y="147586"/>
                </a:lnTo>
                <a:lnTo>
                  <a:pt x="509803" y="146685"/>
                </a:lnTo>
                <a:lnTo>
                  <a:pt x="485631" y="110566"/>
                </a:lnTo>
                <a:lnTo>
                  <a:pt x="485753" y="104419"/>
                </a:lnTo>
                <a:lnTo>
                  <a:pt x="512051" y="75984"/>
                </a:lnTo>
                <a:lnTo>
                  <a:pt x="518579" y="75057"/>
                </a:lnTo>
                <a:lnTo>
                  <a:pt x="547367" y="75057"/>
                </a:lnTo>
                <a:lnTo>
                  <a:pt x="516877" y="0"/>
                </a:lnTo>
                <a:close/>
              </a:path>
              <a:path w="654050" h="354964">
                <a:moveTo>
                  <a:pt x="547367" y="75057"/>
                </a:moveTo>
                <a:lnTo>
                  <a:pt x="518579" y="75057"/>
                </a:lnTo>
                <a:lnTo>
                  <a:pt x="525640" y="75641"/>
                </a:lnTo>
                <a:lnTo>
                  <a:pt x="550164" y="136004"/>
                </a:lnTo>
                <a:lnTo>
                  <a:pt x="527164" y="145338"/>
                </a:lnTo>
                <a:lnTo>
                  <a:pt x="521119" y="147154"/>
                </a:lnTo>
                <a:lnTo>
                  <a:pt x="513740" y="147586"/>
                </a:lnTo>
                <a:lnTo>
                  <a:pt x="567797" y="147586"/>
                </a:lnTo>
                <a:lnTo>
                  <a:pt x="575551" y="144437"/>
                </a:lnTo>
                <a:lnTo>
                  <a:pt x="547367" y="75057"/>
                </a:lnTo>
                <a:close/>
              </a:path>
              <a:path w="654050" h="354964">
                <a:moveTo>
                  <a:pt x="407327" y="101307"/>
                </a:moveTo>
                <a:lnTo>
                  <a:pt x="372300" y="130035"/>
                </a:lnTo>
                <a:lnTo>
                  <a:pt x="385492" y="130035"/>
                </a:lnTo>
                <a:lnTo>
                  <a:pt x="389542" y="125978"/>
                </a:lnTo>
                <a:lnTo>
                  <a:pt x="395617" y="122542"/>
                </a:lnTo>
                <a:lnTo>
                  <a:pt x="402564" y="119710"/>
                </a:lnTo>
                <a:lnTo>
                  <a:pt x="437806" y="119710"/>
                </a:lnTo>
                <a:lnTo>
                  <a:pt x="437640" y="119400"/>
                </a:lnTo>
                <a:lnTo>
                  <a:pt x="434002" y="114079"/>
                </a:lnTo>
                <a:lnTo>
                  <a:pt x="430441" y="110236"/>
                </a:lnTo>
                <a:lnTo>
                  <a:pt x="425615" y="105956"/>
                </a:lnTo>
                <a:lnTo>
                  <a:pt x="420027" y="103314"/>
                </a:lnTo>
                <a:lnTo>
                  <a:pt x="407327" y="101307"/>
                </a:lnTo>
                <a:close/>
              </a:path>
              <a:path w="654050" h="354964">
                <a:moveTo>
                  <a:pt x="585457" y="108838"/>
                </a:moveTo>
                <a:lnTo>
                  <a:pt x="593712" y="129146"/>
                </a:lnTo>
                <a:lnTo>
                  <a:pt x="601713" y="129679"/>
                </a:lnTo>
                <a:lnTo>
                  <a:pt x="608164" y="129654"/>
                </a:lnTo>
                <a:lnTo>
                  <a:pt x="645786" y="112970"/>
                </a:lnTo>
                <a:lnTo>
                  <a:pt x="646913" y="111302"/>
                </a:lnTo>
                <a:lnTo>
                  <a:pt x="611911" y="111302"/>
                </a:lnTo>
                <a:lnTo>
                  <a:pt x="598932" y="111201"/>
                </a:lnTo>
                <a:lnTo>
                  <a:pt x="592277" y="110401"/>
                </a:lnTo>
                <a:lnTo>
                  <a:pt x="585457" y="108838"/>
                </a:lnTo>
                <a:close/>
              </a:path>
              <a:path w="654050" h="354964">
                <a:moveTo>
                  <a:pt x="611212" y="21853"/>
                </a:moveTo>
                <a:lnTo>
                  <a:pt x="572757" y="35013"/>
                </a:lnTo>
                <a:lnTo>
                  <a:pt x="564743" y="56032"/>
                </a:lnTo>
                <a:lnTo>
                  <a:pt x="570026" y="69024"/>
                </a:lnTo>
                <a:lnTo>
                  <a:pt x="610628" y="84454"/>
                </a:lnTo>
                <a:lnTo>
                  <a:pt x="618096" y="85458"/>
                </a:lnTo>
                <a:lnTo>
                  <a:pt x="623125" y="86487"/>
                </a:lnTo>
                <a:lnTo>
                  <a:pt x="628256" y="88671"/>
                </a:lnTo>
                <a:lnTo>
                  <a:pt x="630110" y="90589"/>
                </a:lnTo>
                <a:lnTo>
                  <a:pt x="632320" y="96037"/>
                </a:lnTo>
                <a:lnTo>
                  <a:pt x="631850" y="98920"/>
                </a:lnTo>
                <a:lnTo>
                  <a:pt x="627761" y="105079"/>
                </a:lnTo>
                <a:lnTo>
                  <a:pt x="624776" y="107429"/>
                </a:lnTo>
                <a:lnTo>
                  <a:pt x="617054" y="110566"/>
                </a:lnTo>
                <a:lnTo>
                  <a:pt x="611911" y="111302"/>
                </a:lnTo>
                <a:lnTo>
                  <a:pt x="646913" y="111302"/>
                </a:lnTo>
                <a:lnTo>
                  <a:pt x="649351" y="107696"/>
                </a:lnTo>
                <a:lnTo>
                  <a:pt x="653415" y="100202"/>
                </a:lnTo>
                <a:lnTo>
                  <a:pt x="653859" y="92570"/>
                </a:lnTo>
                <a:lnTo>
                  <a:pt x="650684" y="84759"/>
                </a:lnTo>
                <a:lnTo>
                  <a:pt x="614819" y="64579"/>
                </a:lnTo>
                <a:lnTo>
                  <a:pt x="600278" y="62712"/>
                </a:lnTo>
                <a:lnTo>
                  <a:pt x="595718" y="61747"/>
                </a:lnTo>
                <a:lnTo>
                  <a:pt x="589991" y="59359"/>
                </a:lnTo>
                <a:lnTo>
                  <a:pt x="588111" y="57658"/>
                </a:lnTo>
                <a:lnTo>
                  <a:pt x="586155" y="52857"/>
                </a:lnTo>
                <a:lnTo>
                  <a:pt x="586435" y="50330"/>
                </a:lnTo>
                <a:lnTo>
                  <a:pt x="609138" y="39508"/>
                </a:lnTo>
                <a:lnTo>
                  <a:pt x="626873" y="39508"/>
                </a:lnTo>
                <a:lnTo>
                  <a:pt x="619899" y="22326"/>
                </a:lnTo>
                <a:lnTo>
                  <a:pt x="611212" y="21853"/>
                </a:lnTo>
                <a:close/>
              </a:path>
              <a:path w="654050" h="354964">
                <a:moveTo>
                  <a:pt x="626873" y="39508"/>
                </a:moveTo>
                <a:lnTo>
                  <a:pt x="609138" y="39508"/>
                </a:lnTo>
                <a:lnTo>
                  <a:pt x="617657" y="39747"/>
                </a:lnTo>
                <a:lnTo>
                  <a:pt x="627456" y="40944"/>
                </a:lnTo>
                <a:lnTo>
                  <a:pt x="626873" y="395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14081" y="5638800"/>
            <a:ext cx="7198817" cy="29510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84396" y="5762808"/>
            <a:ext cx="6856095" cy="1905"/>
          </a:xfrm>
          <a:custGeom>
            <a:avLst/>
            <a:gdLst/>
            <a:ahLst/>
            <a:cxnLst/>
            <a:rect l="l" t="t" r="r" b="b"/>
            <a:pathLst>
              <a:path w="6856095" h="1904">
                <a:moveTo>
                  <a:pt x="0" y="0"/>
                </a:moveTo>
                <a:lnTo>
                  <a:pt x="6856000" y="1575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59191" y="5703874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5" h="118110">
                <a:moveTo>
                  <a:pt x="101079" y="0"/>
                </a:moveTo>
                <a:lnTo>
                  <a:pt x="0" y="58927"/>
                </a:lnTo>
                <a:lnTo>
                  <a:pt x="101041" y="117906"/>
                </a:lnTo>
                <a:lnTo>
                  <a:pt x="108826" y="115862"/>
                </a:lnTo>
                <a:lnTo>
                  <a:pt x="115900" y="103746"/>
                </a:lnTo>
                <a:lnTo>
                  <a:pt x="113855" y="95973"/>
                </a:lnTo>
                <a:lnTo>
                  <a:pt x="50406" y="58940"/>
                </a:lnTo>
                <a:lnTo>
                  <a:pt x="113868" y="21945"/>
                </a:lnTo>
                <a:lnTo>
                  <a:pt x="115912" y="14160"/>
                </a:lnTo>
                <a:lnTo>
                  <a:pt x="108851" y="2044"/>
                </a:lnTo>
                <a:lnTo>
                  <a:pt x="101079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49691" y="5705411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858" y="0"/>
                </a:moveTo>
                <a:lnTo>
                  <a:pt x="7086" y="2044"/>
                </a:lnTo>
                <a:lnTo>
                  <a:pt x="12" y="14160"/>
                </a:lnTo>
                <a:lnTo>
                  <a:pt x="2057" y="21932"/>
                </a:lnTo>
                <a:lnTo>
                  <a:pt x="65506" y="58966"/>
                </a:lnTo>
                <a:lnTo>
                  <a:pt x="2044" y="95973"/>
                </a:lnTo>
                <a:lnTo>
                  <a:pt x="0" y="103746"/>
                </a:lnTo>
                <a:lnTo>
                  <a:pt x="7061" y="115862"/>
                </a:lnTo>
                <a:lnTo>
                  <a:pt x="14833" y="117906"/>
                </a:lnTo>
                <a:lnTo>
                  <a:pt x="115912" y="58978"/>
                </a:lnTo>
                <a:lnTo>
                  <a:pt x="14858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499438" y="5439062"/>
            <a:ext cx="702310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Gill Sans MT"/>
                <a:cs typeface="Gill Sans MT"/>
              </a:rPr>
              <a:t>Friends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374011" y="2184400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4" h="982344">
                <a:moveTo>
                  <a:pt x="696169" y="0"/>
                </a:moveTo>
                <a:lnTo>
                  <a:pt x="865948" y="0"/>
                </a:lnTo>
                <a:lnTo>
                  <a:pt x="1120615" y="0"/>
                </a:lnTo>
                <a:lnTo>
                  <a:pt x="1714838" y="0"/>
                </a:lnTo>
                <a:lnTo>
                  <a:pt x="1714838" y="572950"/>
                </a:lnTo>
                <a:lnTo>
                  <a:pt x="1714838" y="818501"/>
                </a:lnTo>
                <a:lnTo>
                  <a:pt x="1714838" y="982201"/>
                </a:lnTo>
                <a:lnTo>
                  <a:pt x="1120615" y="982201"/>
                </a:lnTo>
                <a:lnTo>
                  <a:pt x="865948" y="982201"/>
                </a:lnTo>
                <a:lnTo>
                  <a:pt x="696169" y="982201"/>
                </a:lnTo>
                <a:lnTo>
                  <a:pt x="696169" y="818501"/>
                </a:lnTo>
                <a:lnTo>
                  <a:pt x="0" y="797262"/>
                </a:lnTo>
                <a:lnTo>
                  <a:pt x="696169" y="572950"/>
                </a:lnTo>
                <a:lnTo>
                  <a:pt x="696169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37435" y="4495393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5" h="982345">
                <a:moveTo>
                  <a:pt x="1714842" y="0"/>
                </a:moveTo>
                <a:lnTo>
                  <a:pt x="696175" y="0"/>
                </a:lnTo>
                <a:lnTo>
                  <a:pt x="696175" y="572947"/>
                </a:lnTo>
                <a:lnTo>
                  <a:pt x="0" y="797267"/>
                </a:lnTo>
                <a:lnTo>
                  <a:pt x="696175" y="818502"/>
                </a:lnTo>
                <a:lnTo>
                  <a:pt x="696175" y="982205"/>
                </a:lnTo>
                <a:lnTo>
                  <a:pt x="1714842" y="982205"/>
                </a:lnTo>
                <a:lnTo>
                  <a:pt x="1714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37442" y="4495393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5" h="982345">
                <a:moveTo>
                  <a:pt x="696169" y="0"/>
                </a:moveTo>
                <a:lnTo>
                  <a:pt x="865948" y="0"/>
                </a:lnTo>
                <a:lnTo>
                  <a:pt x="1120615" y="0"/>
                </a:lnTo>
                <a:lnTo>
                  <a:pt x="1714838" y="0"/>
                </a:lnTo>
                <a:lnTo>
                  <a:pt x="1714838" y="572950"/>
                </a:lnTo>
                <a:lnTo>
                  <a:pt x="1714838" y="818501"/>
                </a:lnTo>
                <a:lnTo>
                  <a:pt x="1714838" y="982201"/>
                </a:lnTo>
                <a:lnTo>
                  <a:pt x="1120615" y="982201"/>
                </a:lnTo>
                <a:lnTo>
                  <a:pt x="865948" y="982201"/>
                </a:lnTo>
                <a:lnTo>
                  <a:pt x="696169" y="982201"/>
                </a:lnTo>
                <a:lnTo>
                  <a:pt x="696169" y="818501"/>
                </a:lnTo>
                <a:lnTo>
                  <a:pt x="0" y="797262"/>
                </a:lnTo>
                <a:lnTo>
                  <a:pt x="696169" y="572950"/>
                </a:lnTo>
                <a:lnTo>
                  <a:pt x="696169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1489600" y="2930246"/>
            <a:ext cx="1502666" cy="61929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more </a:t>
            </a:r>
            <a:r>
              <a:rPr lang="en-US" dirty="0">
                <a:solidFill>
                  <a:schemeClr val="tx1"/>
                </a:solidFill>
              </a:rPr>
              <a:t>probable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35" y="4627197"/>
            <a:ext cx="868442" cy="68172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78" y="2361721"/>
            <a:ext cx="868442" cy="68172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70" y="4666518"/>
            <a:ext cx="868442" cy="68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0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4063" y="1722120"/>
            <a:ext cx="4836795" cy="1277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Model </a:t>
            </a:r>
            <a:r>
              <a:rPr sz="2600" spc="-10" dirty="0">
                <a:latin typeface="Gill Sans MT"/>
                <a:cs typeface="Gill Sans MT"/>
              </a:rPr>
              <a:t>relational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dependencies</a:t>
            </a: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Learn to </a:t>
            </a:r>
            <a:r>
              <a:rPr sz="2600" spc="-10" dirty="0">
                <a:latin typeface="Gill Sans MT"/>
                <a:cs typeface="Gill Sans MT"/>
              </a:rPr>
              <a:t>predict </a:t>
            </a:r>
            <a:r>
              <a:rPr sz="2600" spc="-5" dirty="0">
                <a:latin typeface="Gill Sans MT"/>
                <a:cs typeface="Gill Sans MT"/>
              </a:rPr>
              <a:t>unknowns</a:t>
            </a:r>
            <a:r>
              <a:rPr sz="2600" spc="-50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jointly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60697" y="2763988"/>
            <a:ext cx="752302" cy="7481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80737" y="3383278"/>
            <a:ext cx="116378" cy="8395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37223" y="3403333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10" h="749935">
                <a:moveTo>
                  <a:pt x="3355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7361" y="3549536"/>
            <a:ext cx="457200" cy="120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42268" y="3580000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60" h="10160">
                <a:moveTo>
                  <a:pt x="0" y="10060"/>
                </a:moveTo>
                <a:lnTo>
                  <a:pt x="36566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52391" y="3557849"/>
            <a:ext cx="432262" cy="112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6730" y="3589515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4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44072" y="4123112"/>
            <a:ext cx="448886" cy="419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96721" y="4151439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4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89055" y="4123113"/>
            <a:ext cx="448886" cy="432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42262" y="4151442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4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00936" y="4650967"/>
            <a:ext cx="748145" cy="748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20975" y="5270270"/>
            <a:ext cx="112221" cy="839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74222" y="5290870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09" h="749935">
                <a:moveTo>
                  <a:pt x="3356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33446" y="5436528"/>
            <a:ext cx="457200" cy="1205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79255" y="5467537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59" h="10160">
                <a:moveTo>
                  <a:pt x="0" y="10061"/>
                </a:moveTo>
                <a:lnTo>
                  <a:pt x="365662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88463" y="5448997"/>
            <a:ext cx="432262" cy="1080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33717" y="5477052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80145" y="6010103"/>
            <a:ext cx="448886" cy="41979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33721" y="6038977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5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25128" y="6010104"/>
            <a:ext cx="448886" cy="4322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79263" y="6038967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5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5571" y="4650967"/>
            <a:ext cx="748145" cy="7481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31454" y="5270270"/>
            <a:ext cx="116378" cy="8395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88490" y="5290870"/>
            <a:ext cx="3810" cy="749935"/>
          </a:xfrm>
          <a:custGeom>
            <a:avLst/>
            <a:gdLst/>
            <a:ahLst/>
            <a:cxnLst/>
            <a:rect l="l" t="t" r="r" b="b"/>
            <a:pathLst>
              <a:path w="3809" h="749935">
                <a:moveTo>
                  <a:pt x="3355" y="0"/>
                </a:moveTo>
                <a:lnTo>
                  <a:pt x="0" y="74978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48080" y="5436528"/>
            <a:ext cx="457200" cy="1205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93526" y="5467537"/>
            <a:ext cx="365760" cy="10160"/>
          </a:xfrm>
          <a:custGeom>
            <a:avLst/>
            <a:gdLst/>
            <a:ahLst/>
            <a:cxnLst/>
            <a:rect l="l" t="t" r="r" b="b"/>
            <a:pathLst>
              <a:path w="365759" h="10160">
                <a:moveTo>
                  <a:pt x="0" y="10061"/>
                </a:moveTo>
                <a:lnTo>
                  <a:pt x="36566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3102" y="5448997"/>
            <a:ext cx="432262" cy="1080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7988" y="5477052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342185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4788" y="6010103"/>
            <a:ext cx="448886" cy="4197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7988" y="6038977"/>
            <a:ext cx="342265" cy="314325"/>
          </a:xfrm>
          <a:custGeom>
            <a:avLst/>
            <a:gdLst/>
            <a:ahLst/>
            <a:cxnLst/>
            <a:rect l="l" t="t" r="r" b="b"/>
            <a:pathLst>
              <a:path w="342265" h="314325">
                <a:moveTo>
                  <a:pt x="342181" y="0"/>
                </a:moveTo>
                <a:lnTo>
                  <a:pt x="0" y="31393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39767" y="6010104"/>
            <a:ext cx="448886" cy="4322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93527" y="6038980"/>
            <a:ext cx="342265" cy="325755"/>
          </a:xfrm>
          <a:custGeom>
            <a:avLst/>
            <a:gdLst/>
            <a:ahLst/>
            <a:cxnLst/>
            <a:rect l="l" t="t" r="r" b="b"/>
            <a:pathLst>
              <a:path w="342265" h="325754">
                <a:moveTo>
                  <a:pt x="342181" y="325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25720" y="3312617"/>
            <a:ext cx="3453942" cy="153370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94896" y="3444451"/>
            <a:ext cx="3115945" cy="1220470"/>
          </a:xfrm>
          <a:custGeom>
            <a:avLst/>
            <a:gdLst/>
            <a:ahLst/>
            <a:cxnLst/>
            <a:rect l="l" t="t" r="r" b="b"/>
            <a:pathLst>
              <a:path w="3115945" h="1220470">
                <a:moveTo>
                  <a:pt x="0" y="0"/>
                </a:moveTo>
                <a:lnTo>
                  <a:pt x="3115358" y="1219868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71427" y="3417214"/>
            <a:ext cx="124460" cy="111125"/>
          </a:xfrm>
          <a:custGeom>
            <a:avLst/>
            <a:gdLst/>
            <a:ahLst/>
            <a:cxnLst/>
            <a:rect l="l" t="t" r="r" b="b"/>
            <a:pathLst>
              <a:path w="124460" h="111125">
                <a:moveTo>
                  <a:pt x="115595" y="0"/>
                </a:moveTo>
                <a:lnTo>
                  <a:pt x="0" y="18046"/>
                </a:lnTo>
                <a:lnTo>
                  <a:pt x="72605" y="109791"/>
                </a:lnTo>
                <a:lnTo>
                  <a:pt x="80594" y="110731"/>
                </a:lnTo>
                <a:lnTo>
                  <a:pt x="91592" y="102019"/>
                </a:lnTo>
                <a:lnTo>
                  <a:pt x="92532" y="94030"/>
                </a:lnTo>
                <a:lnTo>
                  <a:pt x="46939" y="36436"/>
                </a:lnTo>
                <a:lnTo>
                  <a:pt x="119519" y="25095"/>
                </a:lnTo>
                <a:lnTo>
                  <a:pt x="124256" y="18605"/>
                </a:lnTo>
                <a:lnTo>
                  <a:pt x="122097" y="4749"/>
                </a:lnTo>
                <a:lnTo>
                  <a:pt x="115595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309470" y="4580839"/>
            <a:ext cx="124460" cy="111125"/>
          </a:xfrm>
          <a:custGeom>
            <a:avLst/>
            <a:gdLst/>
            <a:ahLst/>
            <a:cxnLst/>
            <a:rect l="l" t="t" r="r" b="b"/>
            <a:pathLst>
              <a:path w="124459" h="111125">
                <a:moveTo>
                  <a:pt x="43662" y="0"/>
                </a:moveTo>
                <a:lnTo>
                  <a:pt x="32651" y="8712"/>
                </a:lnTo>
                <a:lnTo>
                  <a:pt x="31724" y="16700"/>
                </a:lnTo>
                <a:lnTo>
                  <a:pt x="77317" y="74294"/>
                </a:lnTo>
                <a:lnTo>
                  <a:pt x="4737" y="85623"/>
                </a:lnTo>
                <a:lnTo>
                  <a:pt x="0" y="92125"/>
                </a:lnTo>
                <a:lnTo>
                  <a:pt x="2158" y="105981"/>
                </a:lnTo>
                <a:lnTo>
                  <a:pt x="8648" y="110718"/>
                </a:lnTo>
                <a:lnTo>
                  <a:pt x="124256" y="92671"/>
                </a:lnTo>
                <a:lnTo>
                  <a:pt x="51638" y="927"/>
                </a:lnTo>
                <a:lnTo>
                  <a:pt x="43662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17207" y="3662730"/>
            <a:ext cx="722630" cy="405765"/>
          </a:xfrm>
          <a:custGeom>
            <a:avLst/>
            <a:gdLst/>
            <a:ahLst/>
            <a:cxnLst/>
            <a:rect l="l" t="t" r="r" b="b"/>
            <a:pathLst>
              <a:path w="722629" h="405764">
                <a:moveTo>
                  <a:pt x="430835" y="209609"/>
                </a:moveTo>
                <a:lnTo>
                  <a:pt x="396797" y="209609"/>
                </a:lnTo>
                <a:lnTo>
                  <a:pt x="403555" y="211340"/>
                </a:lnTo>
                <a:lnTo>
                  <a:pt x="410527" y="214122"/>
                </a:lnTo>
                <a:lnTo>
                  <a:pt x="414655" y="218211"/>
                </a:lnTo>
                <a:lnTo>
                  <a:pt x="417233" y="228968"/>
                </a:lnTo>
                <a:lnTo>
                  <a:pt x="415925" y="236550"/>
                </a:lnTo>
                <a:lnTo>
                  <a:pt x="390232" y="300799"/>
                </a:lnTo>
                <a:lnTo>
                  <a:pt x="409130" y="308356"/>
                </a:lnTo>
                <a:lnTo>
                  <a:pt x="430974" y="253720"/>
                </a:lnTo>
                <a:lnTo>
                  <a:pt x="437184" y="226631"/>
                </a:lnTo>
                <a:lnTo>
                  <a:pt x="436664" y="220192"/>
                </a:lnTo>
                <a:lnTo>
                  <a:pt x="434467" y="214414"/>
                </a:lnTo>
                <a:lnTo>
                  <a:pt x="430835" y="209609"/>
                </a:lnTo>
                <a:close/>
              </a:path>
              <a:path w="722629" h="405764">
                <a:moveTo>
                  <a:pt x="367004" y="180962"/>
                </a:moveTo>
                <a:lnTo>
                  <a:pt x="328891" y="276275"/>
                </a:lnTo>
                <a:lnTo>
                  <a:pt x="348208" y="283997"/>
                </a:lnTo>
                <a:lnTo>
                  <a:pt x="375539" y="215646"/>
                </a:lnTo>
                <a:lnTo>
                  <a:pt x="382790" y="211762"/>
                </a:lnTo>
                <a:lnTo>
                  <a:pt x="389875" y="209750"/>
                </a:lnTo>
                <a:lnTo>
                  <a:pt x="396797" y="209609"/>
                </a:lnTo>
                <a:lnTo>
                  <a:pt x="430835" y="209609"/>
                </a:lnTo>
                <a:lnTo>
                  <a:pt x="426720" y="204165"/>
                </a:lnTo>
                <a:lnTo>
                  <a:pt x="422005" y="200571"/>
                </a:lnTo>
                <a:lnTo>
                  <a:pt x="381571" y="200571"/>
                </a:lnTo>
                <a:lnTo>
                  <a:pt x="386321" y="188683"/>
                </a:lnTo>
                <a:lnTo>
                  <a:pt x="367004" y="180962"/>
                </a:lnTo>
                <a:close/>
              </a:path>
              <a:path w="722629" h="405764">
                <a:moveTo>
                  <a:pt x="287088" y="150509"/>
                </a:moveTo>
                <a:lnTo>
                  <a:pt x="247209" y="175541"/>
                </a:lnTo>
                <a:lnTo>
                  <a:pt x="237634" y="206811"/>
                </a:lnTo>
                <a:lnTo>
                  <a:pt x="237896" y="213588"/>
                </a:lnTo>
                <a:lnTo>
                  <a:pt x="261992" y="250767"/>
                </a:lnTo>
                <a:lnTo>
                  <a:pt x="296735" y="260350"/>
                </a:lnTo>
                <a:lnTo>
                  <a:pt x="303593" y="259905"/>
                </a:lnTo>
                <a:lnTo>
                  <a:pt x="310934" y="258368"/>
                </a:lnTo>
                <a:lnTo>
                  <a:pt x="317470" y="242027"/>
                </a:lnTo>
                <a:lnTo>
                  <a:pt x="298367" y="242027"/>
                </a:lnTo>
                <a:lnTo>
                  <a:pt x="288728" y="240667"/>
                </a:lnTo>
                <a:lnTo>
                  <a:pt x="258789" y="214908"/>
                </a:lnTo>
                <a:lnTo>
                  <a:pt x="258070" y="208657"/>
                </a:lnTo>
                <a:lnTo>
                  <a:pt x="258598" y="202087"/>
                </a:lnTo>
                <a:lnTo>
                  <a:pt x="260375" y="195199"/>
                </a:lnTo>
                <a:lnTo>
                  <a:pt x="293004" y="195199"/>
                </a:lnTo>
                <a:lnTo>
                  <a:pt x="265290" y="184111"/>
                </a:lnTo>
                <a:lnTo>
                  <a:pt x="269621" y="177101"/>
                </a:lnTo>
                <a:lnTo>
                  <a:pt x="274764" y="172415"/>
                </a:lnTo>
                <a:lnTo>
                  <a:pt x="286664" y="167703"/>
                </a:lnTo>
                <a:lnTo>
                  <a:pt x="324637" y="167703"/>
                </a:lnTo>
                <a:lnTo>
                  <a:pt x="322045" y="164374"/>
                </a:lnTo>
                <a:lnTo>
                  <a:pt x="314988" y="158670"/>
                </a:lnTo>
                <a:lnTo>
                  <a:pt x="306311" y="154241"/>
                </a:lnTo>
                <a:lnTo>
                  <a:pt x="296581" y="151336"/>
                </a:lnTo>
                <a:lnTo>
                  <a:pt x="287088" y="150509"/>
                </a:lnTo>
                <a:close/>
              </a:path>
              <a:path w="722629" h="405764">
                <a:moveTo>
                  <a:pt x="318274" y="240017"/>
                </a:moveTo>
                <a:lnTo>
                  <a:pt x="308216" y="241810"/>
                </a:lnTo>
                <a:lnTo>
                  <a:pt x="298367" y="242027"/>
                </a:lnTo>
                <a:lnTo>
                  <a:pt x="317470" y="242027"/>
                </a:lnTo>
                <a:lnTo>
                  <a:pt x="318274" y="240017"/>
                </a:lnTo>
                <a:close/>
              </a:path>
              <a:path w="722629" h="405764">
                <a:moveTo>
                  <a:pt x="219646" y="122047"/>
                </a:moveTo>
                <a:lnTo>
                  <a:pt x="181533" y="217347"/>
                </a:lnTo>
                <a:lnTo>
                  <a:pt x="200418" y="224904"/>
                </a:lnTo>
                <a:lnTo>
                  <a:pt x="238531" y="129590"/>
                </a:lnTo>
                <a:lnTo>
                  <a:pt x="219646" y="122047"/>
                </a:lnTo>
                <a:close/>
              </a:path>
              <a:path w="722629" h="405764">
                <a:moveTo>
                  <a:pt x="293004" y="195199"/>
                </a:moveTo>
                <a:lnTo>
                  <a:pt x="260375" y="195199"/>
                </a:lnTo>
                <a:lnTo>
                  <a:pt x="327444" y="222021"/>
                </a:lnTo>
                <a:lnTo>
                  <a:pt x="328396" y="219633"/>
                </a:lnTo>
                <a:lnTo>
                  <a:pt x="331913" y="208787"/>
                </a:lnTo>
                <a:lnTo>
                  <a:pt x="332796" y="203301"/>
                </a:lnTo>
                <a:lnTo>
                  <a:pt x="313258" y="203301"/>
                </a:lnTo>
                <a:lnTo>
                  <a:pt x="293004" y="195199"/>
                </a:lnTo>
                <a:close/>
              </a:path>
              <a:path w="722629" h="405764">
                <a:moveTo>
                  <a:pt x="324637" y="167703"/>
                </a:moveTo>
                <a:lnTo>
                  <a:pt x="286664" y="167703"/>
                </a:lnTo>
                <a:lnTo>
                  <a:pt x="293014" y="167881"/>
                </a:lnTo>
                <a:lnTo>
                  <a:pt x="306552" y="173291"/>
                </a:lnTo>
                <a:lnTo>
                  <a:pt x="311124" y="177482"/>
                </a:lnTo>
                <a:lnTo>
                  <a:pt x="315805" y="188683"/>
                </a:lnTo>
                <a:lnTo>
                  <a:pt x="315842" y="191630"/>
                </a:lnTo>
                <a:lnTo>
                  <a:pt x="315723" y="195793"/>
                </a:lnTo>
                <a:lnTo>
                  <a:pt x="313258" y="203301"/>
                </a:lnTo>
                <a:lnTo>
                  <a:pt x="332796" y="203301"/>
                </a:lnTo>
                <a:lnTo>
                  <a:pt x="333568" y="198499"/>
                </a:lnTo>
                <a:lnTo>
                  <a:pt x="333341" y="188683"/>
                </a:lnTo>
                <a:lnTo>
                  <a:pt x="331292" y="179603"/>
                </a:lnTo>
                <a:lnTo>
                  <a:pt x="327480" y="171352"/>
                </a:lnTo>
                <a:lnTo>
                  <a:pt x="324637" y="167703"/>
                </a:lnTo>
                <a:close/>
              </a:path>
              <a:path w="722629" h="405764">
                <a:moveTo>
                  <a:pt x="399259" y="195464"/>
                </a:moveTo>
                <a:lnTo>
                  <a:pt x="390551" y="197056"/>
                </a:lnTo>
                <a:lnTo>
                  <a:pt x="381571" y="200571"/>
                </a:lnTo>
                <a:lnTo>
                  <a:pt x="422005" y="200571"/>
                </a:lnTo>
                <a:lnTo>
                  <a:pt x="421805" y="200418"/>
                </a:lnTo>
                <a:lnTo>
                  <a:pt x="415861" y="198043"/>
                </a:lnTo>
                <a:lnTo>
                  <a:pt x="407696" y="195793"/>
                </a:lnTo>
                <a:lnTo>
                  <a:pt x="399259" y="195464"/>
                </a:lnTo>
                <a:close/>
              </a:path>
              <a:path w="722629" h="405764">
                <a:moveTo>
                  <a:pt x="136436" y="88773"/>
                </a:moveTo>
                <a:lnTo>
                  <a:pt x="98336" y="184073"/>
                </a:lnTo>
                <a:lnTo>
                  <a:pt x="117221" y="191630"/>
                </a:lnTo>
                <a:lnTo>
                  <a:pt x="140385" y="133680"/>
                </a:lnTo>
                <a:lnTo>
                  <a:pt x="145376" y="127685"/>
                </a:lnTo>
                <a:lnTo>
                  <a:pt x="158953" y="119608"/>
                </a:lnTo>
                <a:lnTo>
                  <a:pt x="165392" y="118808"/>
                </a:lnTo>
                <a:lnTo>
                  <a:pt x="199034" y="118808"/>
                </a:lnTo>
                <a:lnTo>
                  <a:pt x="198730" y="118255"/>
                </a:lnTo>
                <a:lnTo>
                  <a:pt x="198494" y="117944"/>
                </a:lnTo>
                <a:lnTo>
                  <a:pt x="146685" y="117944"/>
                </a:lnTo>
                <a:lnTo>
                  <a:pt x="155333" y="96329"/>
                </a:lnTo>
                <a:lnTo>
                  <a:pt x="136436" y="88773"/>
                </a:lnTo>
                <a:close/>
              </a:path>
              <a:path w="722629" h="405764">
                <a:moveTo>
                  <a:pt x="57886" y="0"/>
                </a:moveTo>
                <a:lnTo>
                  <a:pt x="0" y="144754"/>
                </a:lnTo>
                <a:lnTo>
                  <a:pt x="20802" y="153073"/>
                </a:lnTo>
                <a:lnTo>
                  <a:pt x="47790" y="85572"/>
                </a:lnTo>
                <a:lnTo>
                  <a:pt x="101356" y="85572"/>
                </a:lnTo>
                <a:lnTo>
                  <a:pt x="55181" y="67106"/>
                </a:lnTo>
                <a:lnTo>
                  <a:pt x="71310" y="26784"/>
                </a:lnTo>
                <a:lnTo>
                  <a:pt x="124891" y="26784"/>
                </a:lnTo>
                <a:lnTo>
                  <a:pt x="57886" y="0"/>
                </a:lnTo>
                <a:close/>
              </a:path>
              <a:path w="722629" h="405764">
                <a:moveTo>
                  <a:pt x="199034" y="118808"/>
                </a:moveTo>
                <a:lnTo>
                  <a:pt x="165392" y="118808"/>
                </a:lnTo>
                <a:lnTo>
                  <a:pt x="177076" y="123482"/>
                </a:lnTo>
                <a:lnTo>
                  <a:pt x="181914" y="129032"/>
                </a:lnTo>
                <a:lnTo>
                  <a:pt x="186004" y="137883"/>
                </a:lnTo>
                <a:lnTo>
                  <a:pt x="202590" y="125272"/>
                </a:lnTo>
                <a:lnTo>
                  <a:pt x="199034" y="118808"/>
                </a:lnTo>
                <a:close/>
              </a:path>
              <a:path w="722629" h="405764">
                <a:moveTo>
                  <a:pt x="177206" y="104207"/>
                </a:moveTo>
                <a:lnTo>
                  <a:pt x="168702" y="105611"/>
                </a:lnTo>
                <a:lnTo>
                  <a:pt x="159095" y="109775"/>
                </a:lnTo>
                <a:lnTo>
                  <a:pt x="148386" y="116700"/>
                </a:lnTo>
                <a:lnTo>
                  <a:pt x="146685" y="117944"/>
                </a:lnTo>
                <a:lnTo>
                  <a:pt x="198494" y="117944"/>
                </a:lnTo>
                <a:lnTo>
                  <a:pt x="194446" y="112631"/>
                </a:lnTo>
                <a:lnTo>
                  <a:pt x="189738" y="108401"/>
                </a:lnTo>
                <a:lnTo>
                  <a:pt x="184607" y="105562"/>
                </a:lnTo>
                <a:lnTo>
                  <a:pt x="177206" y="104207"/>
                </a:lnTo>
                <a:close/>
              </a:path>
              <a:path w="722629" h="405764">
                <a:moveTo>
                  <a:pt x="242074" y="84480"/>
                </a:moveTo>
                <a:lnTo>
                  <a:pt x="228422" y="98361"/>
                </a:lnTo>
                <a:lnTo>
                  <a:pt x="231051" y="104622"/>
                </a:lnTo>
                <a:lnTo>
                  <a:pt x="233159" y="106768"/>
                </a:lnTo>
                <a:lnTo>
                  <a:pt x="239179" y="109169"/>
                </a:lnTo>
                <a:lnTo>
                  <a:pt x="242277" y="109131"/>
                </a:lnTo>
                <a:lnTo>
                  <a:pt x="248462" y="106476"/>
                </a:lnTo>
                <a:lnTo>
                  <a:pt x="250621" y="104292"/>
                </a:lnTo>
                <a:lnTo>
                  <a:pt x="252994" y="98361"/>
                </a:lnTo>
                <a:lnTo>
                  <a:pt x="253022" y="95072"/>
                </a:lnTo>
                <a:lnTo>
                  <a:pt x="250317" y="89014"/>
                </a:lnTo>
                <a:lnTo>
                  <a:pt x="248081" y="86880"/>
                </a:lnTo>
                <a:lnTo>
                  <a:pt x="242074" y="84480"/>
                </a:lnTo>
                <a:close/>
              </a:path>
              <a:path w="722629" h="405764">
                <a:moveTo>
                  <a:pt x="101356" y="85572"/>
                </a:moveTo>
                <a:lnTo>
                  <a:pt x="47790" y="85572"/>
                </a:lnTo>
                <a:lnTo>
                  <a:pt x="104254" y="108153"/>
                </a:lnTo>
                <a:lnTo>
                  <a:pt x="111645" y="89687"/>
                </a:lnTo>
                <a:lnTo>
                  <a:pt x="101356" y="85572"/>
                </a:lnTo>
                <a:close/>
              </a:path>
              <a:path w="722629" h="405764">
                <a:moveTo>
                  <a:pt x="124891" y="26784"/>
                </a:moveTo>
                <a:lnTo>
                  <a:pt x="71310" y="26784"/>
                </a:lnTo>
                <a:lnTo>
                  <a:pt x="127762" y="49352"/>
                </a:lnTo>
                <a:lnTo>
                  <a:pt x="135153" y="30886"/>
                </a:lnTo>
                <a:lnTo>
                  <a:pt x="124891" y="26784"/>
                </a:lnTo>
                <a:close/>
              </a:path>
              <a:path w="722629" h="405764">
                <a:moveTo>
                  <a:pt x="549846" y="333108"/>
                </a:moveTo>
                <a:lnTo>
                  <a:pt x="541705" y="353466"/>
                </a:lnTo>
                <a:lnTo>
                  <a:pt x="547103" y="359397"/>
                </a:lnTo>
                <a:lnTo>
                  <a:pt x="551764" y="363842"/>
                </a:lnTo>
                <a:lnTo>
                  <a:pt x="583939" y="378039"/>
                </a:lnTo>
                <a:lnTo>
                  <a:pt x="590444" y="377911"/>
                </a:lnTo>
                <a:lnTo>
                  <a:pt x="613787" y="359740"/>
                </a:lnTo>
                <a:lnTo>
                  <a:pt x="582930" y="359740"/>
                </a:lnTo>
                <a:lnTo>
                  <a:pt x="579158" y="359359"/>
                </a:lnTo>
                <a:lnTo>
                  <a:pt x="571411" y="356260"/>
                </a:lnTo>
                <a:lnTo>
                  <a:pt x="567194" y="353225"/>
                </a:lnTo>
                <a:lnTo>
                  <a:pt x="557911" y="344157"/>
                </a:lnTo>
                <a:lnTo>
                  <a:pt x="553640" y="338899"/>
                </a:lnTo>
                <a:lnTo>
                  <a:pt x="549846" y="333108"/>
                </a:lnTo>
                <a:close/>
              </a:path>
              <a:path w="722629" h="405764">
                <a:moveTo>
                  <a:pt x="596193" y="272168"/>
                </a:moveTo>
                <a:lnTo>
                  <a:pt x="566115" y="299720"/>
                </a:lnTo>
                <a:lnTo>
                  <a:pt x="567956" y="306044"/>
                </a:lnTo>
                <a:lnTo>
                  <a:pt x="589628" y="338963"/>
                </a:lnTo>
                <a:lnTo>
                  <a:pt x="592480" y="343128"/>
                </a:lnTo>
                <a:lnTo>
                  <a:pt x="594677" y="348259"/>
                </a:lnTo>
                <a:lnTo>
                  <a:pt x="594664" y="350926"/>
                </a:lnTo>
                <a:lnTo>
                  <a:pt x="592480" y="356387"/>
                </a:lnTo>
                <a:lnTo>
                  <a:pt x="590143" y="358139"/>
                </a:lnTo>
                <a:lnTo>
                  <a:pt x="582930" y="359740"/>
                </a:lnTo>
                <a:lnTo>
                  <a:pt x="613787" y="359740"/>
                </a:lnTo>
                <a:lnTo>
                  <a:pt x="615085" y="353225"/>
                </a:lnTo>
                <a:lnTo>
                  <a:pt x="615180" y="351891"/>
                </a:lnTo>
                <a:lnTo>
                  <a:pt x="613851" y="342939"/>
                </a:lnTo>
                <a:lnTo>
                  <a:pt x="609329" y="332670"/>
                </a:lnTo>
                <a:lnTo>
                  <a:pt x="601687" y="321576"/>
                </a:lnTo>
                <a:lnTo>
                  <a:pt x="596480" y="315036"/>
                </a:lnTo>
                <a:lnTo>
                  <a:pt x="592505" y="310159"/>
                </a:lnTo>
                <a:lnTo>
                  <a:pt x="589889" y="306298"/>
                </a:lnTo>
                <a:lnTo>
                  <a:pt x="587413" y="300609"/>
                </a:lnTo>
                <a:lnTo>
                  <a:pt x="587339" y="299471"/>
                </a:lnTo>
                <a:lnTo>
                  <a:pt x="587317" y="297894"/>
                </a:lnTo>
                <a:lnTo>
                  <a:pt x="589165" y="293255"/>
                </a:lnTo>
                <a:lnTo>
                  <a:pt x="591121" y="291630"/>
                </a:lnTo>
                <a:lnTo>
                  <a:pt x="596861" y="290283"/>
                </a:lnTo>
                <a:lnTo>
                  <a:pt x="630567" y="290283"/>
                </a:lnTo>
                <a:lnTo>
                  <a:pt x="628719" y="288298"/>
                </a:lnTo>
                <a:lnTo>
                  <a:pt x="622490" y="282951"/>
                </a:lnTo>
                <a:lnTo>
                  <a:pt x="615956" y="278625"/>
                </a:lnTo>
                <a:lnTo>
                  <a:pt x="609117" y="275323"/>
                </a:lnTo>
                <a:lnTo>
                  <a:pt x="602523" y="273187"/>
                </a:lnTo>
                <a:lnTo>
                  <a:pt x="596193" y="272168"/>
                </a:lnTo>
                <a:close/>
              </a:path>
              <a:path w="722629" h="405764">
                <a:moveTo>
                  <a:pt x="497285" y="234535"/>
                </a:moveTo>
                <a:lnTo>
                  <a:pt x="462073" y="250185"/>
                </a:lnTo>
                <a:lnTo>
                  <a:pt x="446337" y="288298"/>
                </a:lnTo>
                <a:lnTo>
                  <a:pt x="446292" y="291630"/>
                </a:lnTo>
                <a:lnTo>
                  <a:pt x="446746" y="299471"/>
                </a:lnTo>
                <a:lnTo>
                  <a:pt x="477723" y="335788"/>
                </a:lnTo>
                <a:lnTo>
                  <a:pt x="518020" y="351891"/>
                </a:lnTo>
                <a:lnTo>
                  <a:pt x="527492" y="328206"/>
                </a:lnTo>
                <a:lnTo>
                  <a:pt x="505574" y="328206"/>
                </a:lnTo>
                <a:lnTo>
                  <a:pt x="482536" y="318998"/>
                </a:lnTo>
                <a:lnTo>
                  <a:pt x="465906" y="291630"/>
                </a:lnTo>
                <a:lnTo>
                  <a:pt x="466968" y="285087"/>
                </a:lnTo>
                <a:lnTo>
                  <a:pt x="493739" y="254163"/>
                </a:lnTo>
                <a:lnTo>
                  <a:pt x="500145" y="253379"/>
                </a:lnTo>
                <a:lnTo>
                  <a:pt x="557414" y="253379"/>
                </a:lnTo>
                <a:lnTo>
                  <a:pt x="558395" y="250926"/>
                </a:lnTo>
                <a:lnTo>
                  <a:pt x="536486" y="250926"/>
                </a:lnTo>
                <a:lnTo>
                  <a:pt x="530085" y="245262"/>
                </a:lnTo>
                <a:lnTo>
                  <a:pt x="523709" y="241160"/>
                </a:lnTo>
                <a:lnTo>
                  <a:pt x="517347" y="238620"/>
                </a:lnTo>
                <a:lnTo>
                  <a:pt x="507198" y="235546"/>
                </a:lnTo>
                <a:lnTo>
                  <a:pt x="497285" y="234535"/>
                </a:lnTo>
                <a:close/>
              </a:path>
              <a:path w="722629" h="405764">
                <a:moveTo>
                  <a:pt x="557414" y="253379"/>
                </a:moveTo>
                <a:lnTo>
                  <a:pt x="500145" y="253379"/>
                </a:lnTo>
                <a:lnTo>
                  <a:pt x="506807" y="254035"/>
                </a:lnTo>
                <a:lnTo>
                  <a:pt x="513727" y="256133"/>
                </a:lnTo>
                <a:lnTo>
                  <a:pt x="519734" y="258533"/>
                </a:lnTo>
                <a:lnTo>
                  <a:pt x="525081" y="262394"/>
                </a:lnTo>
                <a:lnTo>
                  <a:pt x="529767" y="267715"/>
                </a:lnTo>
                <a:lnTo>
                  <a:pt x="505574" y="328206"/>
                </a:lnTo>
                <a:lnTo>
                  <a:pt x="527492" y="328206"/>
                </a:lnTo>
                <a:lnTo>
                  <a:pt x="557414" y="253379"/>
                </a:lnTo>
                <a:close/>
              </a:path>
              <a:path w="722629" h="405764">
                <a:moveTo>
                  <a:pt x="630567" y="290283"/>
                </a:moveTo>
                <a:lnTo>
                  <a:pt x="596861" y="290283"/>
                </a:lnTo>
                <a:lnTo>
                  <a:pt x="600138" y="290677"/>
                </a:lnTo>
                <a:lnTo>
                  <a:pt x="603796" y="292150"/>
                </a:lnTo>
                <a:lnTo>
                  <a:pt x="609258" y="295074"/>
                </a:lnTo>
                <a:lnTo>
                  <a:pt x="614978" y="299578"/>
                </a:lnTo>
                <a:lnTo>
                  <a:pt x="620955" y="305661"/>
                </a:lnTo>
                <a:lnTo>
                  <a:pt x="627189" y="313321"/>
                </a:lnTo>
                <a:lnTo>
                  <a:pt x="634644" y="294665"/>
                </a:lnTo>
                <a:lnTo>
                  <a:pt x="630567" y="290283"/>
                </a:lnTo>
                <a:close/>
              </a:path>
              <a:path w="722629" h="405764">
                <a:moveTo>
                  <a:pt x="557009" y="199580"/>
                </a:moveTo>
                <a:lnTo>
                  <a:pt x="536486" y="250926"/>
                </a:lnTo>
                <a:lnTo>
                  <a:pt x="558395" y="250926"/>
                </a:lnTo>
                <a:lnTo>
                  <a:pt x="575906" y="207137"/>
                </a:lnTo>
                <a:lnTo>
                  <a:pt x="557009" y="199580"/>
                </a:lnTo>
                <a:close/>
              </a:path>
              <a:path w="722629" h="405764">
                <a:moveTo>
                  <a:pt x="718224" y="270344"/>
                </a:moveTo>
                <a:lnTo>
                  <a:pt x="680783" y="270344"/>
                </a:lnTo>
                <a:lnTo>
                  <a:pt x="685152" y="270763"/>
                </a:lnTo>
                <a:lnTo>
                  <a:pt x="692886" y="273850"/>
                </a:lnTo>
                <a:lnTo>
                  <a:pt x="695921" y="276529"/>
                </a:lnTo>
                <a:lnTo>
                  <a:pt x="699223" y="283705"/>
                </a:lnTo>
                <a:lnTo>
                  <a:pt x="699198" y="287629"/>
                </a:lnTo>
                <a:lnTo>
                  <a:pt x="669086" y="318998"/>
                </a:lnTo>
                <a:lnTo>
                  <a:pt x="662457" y="324192"/>
                </a:lnTo>
                <a:lnTo>
                  <a:pt x="656158" y="330492"/>
                </a:lnTo>
                <a:lnTo>
                  <a:pt x="653618" y="334479"/>
                </a:lnTo>
                <a:lnTo>
                  <a:pt x="649681" y="344360"/>
                </a:lnTo>
                <a:lnTo>
                  <a:pt x="649084" y="348792"/>
                </a:lnTo>
                <a:lnTo>
                  <a:pt x="650760" y="356425"/>
                </a:lnTo>
                <a:lnTo>
                  <a:pt x="653084" y="360337"/>
                </a:lnTo>
                <a:lnTo>
                  <a:pt x="656932" y="364363"/>
                </a:lnTo>
                <a:lnTo>
                  <a:pt x="657288" y="362254"/>
                </a:lnTo>
                <a:lnTo>
                  <a:pt x="657644" y="360756"/>
                </a:lnTo>
                <a:lnTo>
                  <a:pt x="692191" y="329260"/>
                </a:lnTo>
                <a:lnTo>
                  <a:pt x="699420" y="323638"/>
                </a:lnTo>
                <a:lnTo>
                  <a:pt x="721772" y="291781"/>
                </a:lnTo>
                <a:lnTo>
                  <a:pt x="722402" y="285472"/>
                </a:lnTo>
                <a:lnTo>
                  <a:pt x="721740" y="279241"/>
                </a:lnTo>
                <a:lnTo>
                  <a:pt x="719785" y="273088"/>
                </a:lnTo>
                <a:lnTo>
                  <a:pt x="718224" y="270344"/>
                </a:lnTo>
                <a:close/>
              </a:path>
              <a:path w="722629" h="405764">
                <a:moveTo>
                  <a:pt x="698055" y="253517"/>
                </a:moveTo>
                <a:lnTo>
                  <a:pt x="675386" y="270827"/>
                </a:lnTo>
                <a:lnTo>
                  <a:pt x="680783" y="270344"/>
                </a:lnTo>
                <a:lnTo>
                  <a:pt x="718224" y="270344"/>
                </a:lnTo>
                <a:lnTo>
                  <a:pt x="716475" y="267272"/>
                </a:lnTo>
                <a:lnTo>
                  <a:pt x="711749" y="262074"/>
                </a:lnTo>
                <a:lnTo>
                  <a:pt x="705608" y="257489"/>
                </a:lnTo>
                <a:lnTo>
                  <a:pt x="698055" y="253517"/>
                </a:lnTo>
                <a:close/>
              </a:path>
              <a:path w="722629" h="405764">
                <a:moveTo>
                  <a:pt x="650544" y="377558"/>
                </a:moveTo>
                <a:lnTo>
                  <a:pt x="647090" y="377647"/>
                </a:lnTo>
                <a:lnTo>
                  <a:pt x="640219" y="380771"/>
                </a:lnTo>
                <a:lnTo>
                  <a:pt x="637781" y="383349"/>
                </a:lnTo>
                <a:lnTo>
                  <a:pt x="634949" y="390423"/>
                </a:lnTo>
                <a:lnTo>
                  <a:pt x="634961" y="393801"/>
                </a:lnTo>
                <a:lnTo>
                  <a:pt x="637794" y="400392"/>
                </a:lnTo>
                <a:lnTo>
                  <a:pt x="640232" y="402729"/>
                </a:lnTo>
                <a:lnTo>
                  <a:pt x="647369" y="405587"/>
                </a:lnTo>
                <a:lnTo>
                  <a:pt x="650938" y="405625"/>
                </a:lnTo>
                <a:lnTo>
                  <a:pt x="657834" y="402844"/>
                </a:lnTo>
                <a:lnTo>
                  <a:pt x="660260" y="400380"/>
                </a:lnTo>
                <a:lnTo>
                  <a:pt x="663117" y="393242"/>
                </a:lnTo>
                <a:lnTo>
                  <a:pt x="663105" y="389712"/>
                </a:lnTo>
                <a:lnTo>
                  <a:pt x="660146" y="382828"/>
                </a:lnTo>
                <a:lnTo>
                  <a:pt x="657606" y="380390"/>
                </a:lnTo>
                <a:lnTo>
                  <a:pt x="650544" y="3775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14081" y="3320935"/>
            <a:ext cx="3204552" cy="15253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82409" y="3453100"/>
            <a:ext cx="2866390" cy="1210945"/>
          </a:xfrm>
          <a:custGeom>
            <a:avLst/>
            <a:gdLst/>
            <a:ahLst/>
            <a:cxnLst/>
            <a:rect l="l" t="t" r="r" b="b"/>
            <a:pathLst>
              <a:path w="2866390" h="1210945">
                <a:moveTo>
                  <a:pt x="0" y="1210690"/>
                </a:moveTo>
                <a:lnTo>
                  <a:pt x="286583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59191" y="4578819"/>
            <a:ext cx="124460" cy="109855"/>
          </a:xfrm>
          <a:custGeom>
            <a:avLst/>
            <a:gdLst/>
            <a:ahLst/>
            <a:cxnLst/>
            <a:rect l="l" t="t" r="r" b="b"/>
            <a:pathLst>
              <a:path w="124460" h="109854">
                <a:moveTo>
                  <a:pt x="78117" y="0"/>
                </a:moveTo>
                <a:lnTo>
                  <a:pt x="70154" y="1142"/>
                </a:lnTo>
                <a:lnTo>
                  <a:pt x="0" y="94780"/>
                </a:lnTo>
                <a:lnTo>
                  <a:pt x="116039" y="109766"/>
                </a:lnTo>
                <a:lnTo>
                  <a:pt x="122402" y="104851"/>
                </a:lnTo>
                <a:lnTo>
                  <a:pt x="124193" y="90931"/>
                </a:lnTo>
                <a:lnTo>
                  <a:pt x="119291" y="84569"/>
                </a:lnTo>
                <a:lnTo>
                  <a:pt x="46431" y="75171"/>
                </a:lnTo>
                <a:lnTo>
                  <a:pt x="90474" y="16370"/>
                </a:lnTo>
                <a:lnTo>
                  <a:pt x="89331" y="8420"/>
                </a:lnTo>
                <a:lnTo>
                  <a:pt x="78117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347248" y="3428314"/>
            <a:ext cx="124460" cy="109855"/>
          </a:xfrm>
          <a:custGeom>
            <a:avLst/>
            <a:gdLst/>
            <a:ahLst/>
            <a:cxnLst/>
            <a:rect l="l" t="t" r="r" b="b"/>
            <a:pathLst>
              <a:path w="124460" h="109854">
                <a:moveTo>
                  <a:pt x="8166" y="0"/>
                </a:moveTo>
                <a:lnTo>
                  <a:pt x="1803" y="4914"/>
                </a:lnTo>
                <a:lnTo>
                  <a:pt x="0" y="18821"/>
                </a:lnTo>
                <a:lnTo>
                  <a:pt x="4914" y="25184"/>
                </a:lnTo>
                <a:lnTo>
                  <a:pt x="77774" y="34594"/>
                </a:lnTo>
                <a:lnTo>
                  <a:pt x="33731" y="93383"/>
                </a:lnTo>
                <a:lnTo>
                  <a:pt x="34861" y="101345"/>
                </a:lnTo>
                <a:lnTo>
                  <a:pt x="46088" y="109753"/>
                </a:lnTo>
                <a:lnTo>
                  <a:pt x="54051" y="108610"/>
                </a:lnTo>
                <a:lnTo>
                  <a:pt x="124206" y="14973"/>
                </a:lnTo>
                <a:lnTo>
                  <a:pt x="8166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50884" y="3720388"/>
            <a:ext cx="711835" cy="408940"/>
          </a:xfrm>
          <a:custGeom>
            <a:avLst/>
            <a:gdLst/>
            <a:ahLst/>
            <a:cxnLst/>
            <a:rect l="l" t="t" r="r" b="b"/>
            <a:pathLst>
              <a:path w="711835" h="408939">
                <a:moveTo>
                  <a:pt x="77101" y="233095"/>
                </a:moveTo>
                <a:lnTo>
                  <a:pt x="0" y="264413"/>
                </a:lnTo>
                <a:lnTo>
                  <a:pt x="58674" y="408863"/>
                </a:lnTo>
                <a:lnTo>
                  <a:pt x="79425" y="400430"/>
                </a:lnTo>
                <a:lnTo>
                  <a:pt x="52069" y="333070"/>
                </a:lnTo>
                <a:lnTo>
                  <a:pt x="97427" y="314655"/>
                </a:lnTo>
                <a:lnTo>
                  <a:pt x="44589" y="314655"/>
                </a:lnTo>
                <a:lnTo>
                  <a:pt x="28244" y="274408"/>
                </a:lnTo>
                <a:lnTo>
                  <a:pt x="84581" y="251523"/>
                </a:lnTo>
                <a:lnTo>
                  <a:pt x="77101" y="233095"/>
                </a:lnTo>
                <a:close/>
              </a:path>
              <a:path w="711835" h="408939">
                <a:moveTo>
                  <a:pt x="100926" y="291769"/>
                </a:moveTo>
                <a:lnTo>
                  <a:pt x="44589" y="314655"/>
                </a:lnTo>
                <a:lnTo>
                  <a:pt x="97427" y="314655"/>
                </a:lnTo>
                <a:lnTo>
                  <a:pt x="108407" y="310197"/>
                </a:lnTo>
                <a:lnTo>
                  <a:pt x="100926" y="291769"/>
                </a:lnTo>
                <a:close/>
              </a:path>
              <a:path w="711835" h="408939">
                <a:moveTo>
                  <a:pt x="137007" y="266255"/>
                </a:moveTo>
                <a:lnTo>
                  <a:pt x="118160" y="273913"/>
                </a:lnTo>
                <a:lnTo>
                  <a:pt x="156794" y="369011"/>
                </a:lnTo>
                <a:lnTo>
                  <a:pt x="175640" y="361353"/>
                </a:lnTo>
                <a:lnTo>
                  <a:pt x="152145" y="303529"/>
                </a:lnTo>
                <a:lnTo>
                  <a:pt x="151587" y="295744"/>
                </a:lnTo>
                <a:lnTo>
                  <a:pt x="153758" y="287832"/>
                </a:lnTo>
                <a:lnTo>
                  <a:pt x="145770" y="287832"/>
                </a:lnTo>
                <a:lnTo>
                  <a:pt x="137007" y="266255"/>
                </a:lnTo>
                <a:close/>
              </a:path>
              <a:path w="711835" h="408939">
                <a:moveTo>
                  <a:pt x="176501" y="250883"/>
                </a:moveTo>
                <a:lnTo>
                  <a:pt x="146138" y="285750"/>
                </a:lnTo>
                <a:lnTo>
                  <a:pt x="145770" y="287832"/>
                </a:lnTo>
                <a:lnTo>
                  <a:pt x="153758" y="287832"/>
                </a:lnTo>
                <a:lnTo>
                  <a:pt x="155765" y="280517"/>
                </a:lnTo>
                <a:lnTo>
                  <a:pt x="159854" y="275475"/>
                </a:lnTo>
                <a:lnTo>
                  <a:pt x="171513" y="270738"/>
                </a:lnTo>
                <a:lnTo>
                  <a:pt x="188586" y="270738"/>
                </a:lnTo>
                <a:lnTo>
                  <a:pt x="191134" y="254342"/>
                </a:lnTo>
                <a:lnTo>
                  <a:pt x="183486" y="251963"/>
                </a:lnTo>
                <a:lnTo>
                  <a:pt x="176501" y="250883"/>
                </a:lnTo>
                <a:close/>
              </a:path>
              <a:path w="711835" h="408939">
                <a:moveTo>
                  <a:pt x="188586" y="270738"/>
                </a:moveTo>
                <a:lnTo>
                  <a:pt x="171513" y="270738"/>
                </a:lnTo>
                <a:lnTo>
                  <a:pt x="178854" y="271386"/>
                </a:lnTo>
                <a:lnTo>
                  <a:pt x="187934" y="274929"/>
                </a:lnTo>
                <a:lnTo>
                  <a:pt x="188586" y="270738"/>
                </a:lnTo>
                <a:close/>
              </a:path>
              <a:path w="711835" h="408939">
                <a:moveTo>
                  <a:pt x="200393" y="195122"/>
                </a:moveTo>
                <a:lnTo>
                  <a:pt x="186550" y="209016"/>
                </a:lnTo>
                <a:lnTo>
                  <a:pt x="188925" y="214883"/>
                </a:lnTo>
                <a:lnTo>
                  <a:pt x="191084" y="217030"/>
                </a:lnTo>
                <a:lnTo>
                  <a:pt x="197319" y="219722"/>
                </a:lnTo>
                <a:lnTo>
                  <a:pt x="200329" y="219811"/>
                </a:lnTo>
                <a:lnTo>
                  <a:pt x="206336" y="217373"/>
                </a:lnTo>
                <a:lnTo>
                  <a:pt x="208533" y="215188"/>
                </a:lnTo>
                <a:lnTo>
                  <a:pt x="211146" y="209016"/>
                </a:lnTo>
                <a:lnTo>
                  <a:pt x="211200" y="205917"/>
                </a:lnTo>
                <a:lnTo>
                  <a:pt x="208699" y="199783"/>
                </a:lnTo>
                <a:lnTo>
                  <a:pt x="206540" y="197612"/>
                </a:lnTo>
                <a:lnTo>
                  <a:pt x="200393" y="195122"/>
                </a:lnTo>
                <a:close/>
              </a:path>
              <a:path w="711835" h="408939">
                <a:moveTo>
                  <a:pt x="220027" y="233679"/>
                </a:moveTo>
                <a:lnTo>
                  <a:pt x="201180" y="241300"/>
                </a:lnTo>
                <a:lnTo>
                  <a:pt x="239814" y="335279"/>
                </a:lnTo>
                <a:lnTo>
                  <a:pt x="258660" y="327659"/>
                </a:lnTo>
                <a:lnTo>
                  <a:pt x="220027" y="233679"/>
                </a:lnTo>
                <a:close/>
              </a:path>
              <a:path w="711835" h="408939">
                <a:moveTo>
                  <a:pt x="304317" y="200659"/>
                </a:moveTo>
                <a:lnTo>
                  <a:pt x="295278" y="200659"/>
                </a:lnTo>
                <a:lnTo>
                  <a:pt x="285953" y="204469"/>
                </a:lnTo>
                <a:lnTo>
                  <a:pt x="257111" y="240029"/>
                </a:lnTo>
                <a:lnTo>
                  <a:pt x="256654" y="250189"/>
                </a:lnTo>
                <a:lnTo>
                  <a:pt x="258149" y="260350"/>
                </a:lnTo>
                <a:lnTo>
                  <a:pt x="277812" y="294639"/>
                </a:lnTo>
                <a:lnTo>
                  <a:pt x="300520" y="304800"/>
                </a:lnTo>
                <a:lnTo>
                  <a:pt x="306913" y="306069"/>
                </a:lnTo>
                <a:lnTo>
                  <a:pt x="313728" y="306069"/>
                </a:lnTo>
                <a:lnTo>
                  <a:pt x="320961" y="304800"/>
                </a:lnTo>
                <a:lnTo>
                  <a:pt x="328612" y="300989"/>
                </a:lnTo>
                <a:lnTo>
                  <a:pt x="336270" y="298450"/>
                </a:lnTo>
                <a:lnTo>
                  <a:pt x="342607" y="294639"/>
                </a:lnTo>
                <a:lnTo>
                  <a:pt x="352640" y="287019"/>
                </a:lnTo>
                <a:lnTo>
                  <a:pt x="353796" y="285750"/>
                </a:lnTo>
                <a:lnTo>
                  <a:pt x="305281" y="285750"/>
                </a:lnTo>
                <a:lnTo>
                  <a:pt x="299313" y="283209"/>
                </a:lnTo>
                <a:lnTo>
                  <a:pt x="293784" y="280669"/>
                </a:lnTo>
                <a:lnTo>
                  <a:pt x="288931" y="276859"/>
                </a:lnTo>
                <a:lnTo>
                  <a:pt x="284754" y="271779"/>
                </a:lnTo>
                <a:lnTo>
                  <a:pt x="281254" y="265429"/>
                </a:lnTo>
                <a:lnTo>
                  <a:pt x="308634" y="254000"/>
                </a:lnTo>
                <a:lnTo>
                  <a:pt x="277126" y="254000"/>
                </a:lnTo>
                <a:lnTo>
                  <a:pt x="275374" y="246379"/>
                </a:lnTo>
                <a:lnTo>
                  <a:pt x="275831" y="238759"/>
                </a:lnTo>
                <a:lnTo>
                  <a:pt x="281139" y="227329"/>
                </a:lnTo>
                <a:lnTo>
                  <a:pt x="285838" y="223519"/>
                </a:lnTo>
                <a:lnTo>
                  <a:pt x="299338" y="217169"/>
                </a:lnTo>
                <a:lnTo>
                  <a:pt x="336288" y="217169"/>
                </a:lnTo>
                <a:lnTo>
                  <a:pt x="329392" y="209550"/>
                </a:lnTo>
                <a:lnTo>
                  <a:pt x="321538" y="204469"/>
                </a:lnTo>
                <a:lnTo>
                  <a:pt x="313070" y="201929"/>
                </a:lnTo>
                <a:lnTo>
                  <a:pt x="304317" y="200659"/>
                </a:lnTo>
                <a:close/>
              </a:path>
              <a:path w="711835" h="408939">
                <a:moveTo>
                  <a:pt x="354063" y="257809"/>
                </a:moveTo>
                <a:lnTo>
                  <a:pt x="324383" y="283209"/>
                </a:lnTo>
                <a:lnTo>
                  <a:pt x="311448" y="285750"/>
                </a:lnTo>
                <a:lnTo>
                  <a:pt x="353796" y="285750"/>
                </a:lnTo>
                <a:lnTo>
                  <a:pt x="357263" y="281939"/>
                </a:lnTo>
                <a:lnTo>
                  <a:pt x="361492" y="275589"/>
                </a:lnTo>
                <a:lnTo>
                  <a:pt x="354063" y="257809"/>
                </a:lnTo>
                <a:close/>
              </a:path>
              <a:path w="711835" h="408939">
                <a:moveTo>
                  <a:pt x="367499" y="172719"/>
                </a:moveTo>
                <a:lnTo>
                  <a:pt x="348221" y="181609"/>
                </a:lnTo>
                <a:lnTo>
                  <a:pt x="386842" y="275589"/>
                </a:lnTo>
                <a:lnTo>
                  <a:pt x="406120" y="267969"/>
                </a:lnTo>
                <a:lnTo>
                  <a:pt x="378421" y="200659"/>
                </a:lnTo>
                <a:lnTo>
                  <a:pt x="380948" y="191769"/>
                </a:lnTo>
                <a:lnTo>
                  <a:pt x="384657" y="185419"/>
                </a:lnTo>
                <a:lnTo>
                  <a:pt x="372313" y="185419"/>
                </a:lnTo>
                <a:lnTo>
                  <a:pt x="367499" y="172719"/>
                </a:lnTo>
                <a:close/>
              </a:path>
              <a:path w="711835" h="408939">
                <a:moveTo>
                  <a:pt x="336288" y="217169"/>
                </a:moveTo>
                <a:lnTo>
                  <a:pt x="305549" y="217169"/>
                </a:lnTo>
                <a:lnTo>
                  <a:pt x="316852" y="222250"/>
                </a:lnTo>
                <a:lnTo>
                  <a:pt x="321449" y="227329"/>
                </a:lnTo>
                <a:lnTo>
                  <a:pt x="324980" y="234950"/>
                </a:lnTo>
                <a:lnTo>
                  <a:pt x="277126" y="254000"/>
                </a:lnTo>
                <a:lnTo>
                  <a:pt x="308634" y="254000"/>
                </a:lnTo>
                <a:lnTo>
                  <a:pt x="348183" y="237489"/>
                </a:lnTo>
                <a:lnTo>
                  <a:pt x="347218" y="236219"/>
                </a:lnTo>
                <a:lnTo>
                  <a:pt x="342228" y="226059"/>
                </a:lnTo>
                <a:lnTo>
                  <a:pt x="336288" y="217169"/>
                </a:lnTo>
                <a:close/>
              </a:path>
              <a:path w="711835" h="408939">
                <a:moveTo>
                  <a:pt x="438245" y="175259"/>
                </a:moveTo>
                <a:lnTo>
                  <a:pt x="408381" y="175259"/>
                </a:lnTo>
                <a:lnTo>
                  <a:pt x="417702" y="180339"/>
                </a:lnTo>
                <a:lnTo>
                  <a:pt x="422008" y="186689"/>
                </a:lnTo>
                <a:lnTo>
                  <a:pt x="448056" y="251459"/>
                </a:lnTo>
                <a:lnTo>
                  <a:pt x="466902" y="243839"/>
                </a:lnTo>
                <a:lnTo>
                  <a:pt x="444766" y="189229"/>
                </a:lnTo>
                <a:lnTo>
                  <a:pt x="438245" y="175259"/>
                </a:lnTo>
                <a:close/>
              </a:path>
              <a:path w="711835" h="408939">
                <a:moveTo>
                  <a:pt x="516889" y="54609"/>
                </a:moveTo>
                <a:lnTo>
                  <a:pt x="498030" y="62229"/>
                </a:lnTo>
                <a:lnTo>
                  <a:pt x="518845" y="114300"/>
                </a:lnTo>
                <a:lnTo>
                  <a:pt x="510311" y="114300"/>
                </a:lnTo>
                <a:lnTo>
                  <a:pt x="472996" y="137159"/>
                </a:lnTo>
                <a:lnTo>
                  <a:pt x="464721" y="165100"/>
                </a:lnTo>
                <a:lnTo>
                  <a:pt x="465943" y="175259"/>
                </a:lnTo>
                <a:lnTo>
                  <a:pt x="487848" y="210819"/>
                </a:lnTo>
                <a:lnTo>
                  <a:pt x="505464" y="219709"/>
                </a:lnTo>
                <a:lnTo>
                  <a:pt x="524999" y="219709"/>
                </a:lnTo>
                <a:lnTo>
                  <a:pt x="535343" y="215900"/>
                </a:lnTo>
                <a:lnTo>
                  <a:pt x="566272" y="203200"/>
                </a:lnTo>
                <a:lnTo>
                  <a:pt x="513753" y="203200"/>
                </a:lnTo>
                <a:lnTo>
                  <a:pt x="509816" y="201929"/>
                </a:lnTo>
                <a:lnTo>
                  <a:pt x="505625" y="199389"/>
                </a:lnTo>
                <a:lnTo>
                  <a:pt x="500667" y="196850"/>
                </a:lnTo>
                <a:lnTo>
                  <a:pt x="496273" y="191769"/>
                </a:lnTo>
                <a:lnTo>
                  <a:pt x="492443" y="186689"/>
                </a:lnTo>
                <a:lnTo>
                  <a:pt x="489178" y="180339"/>
                </a:lnTo>
                <a:lnTo>
                  <a:pt x="486688" y="172719"/>
                </a:lnTo>
                <a:lnTo>
                  <a:pt x="485562" y="165100"/>
                </a:lnTo>
                <a:lnTo>
                  <a:pt x="485803" y="158750"/>
                </a:lnTo>
                <a:lnTo>
                  <a:pt x="512051" y="130809"/>
                </a:lnTo>
                <a:lnTo>
                  <a:pt x="518591" y="129539"/>
                </a:lnTo>
                <a:lnTo>
                  <a:pt x="547249" y="129539"/>
                </a:lnTo>
                <a:lnTo>
                  <a:pt x="516889" y="54609"/>
                </a:lnTo>
                <a:close/>
              </a:path>
              <a:path w="711835" h="408939">
                <a:moveTo>
                  <a:pt x="547249" y="129539"/>
                </a:moveTo>
                <a:lnTo>
                  <a:pt x="518591" y="129539"/>
                </a:lnTo>
                <a:lnTo>
                  <a:pt x="525652" y="130809"/>
                </a:lnTo>
                <a:lnTo>
                  <a:pt x="550163" y="190500"/>
                </a:lnTo>
                <a:lnTo>
                  <a:pt x="535584" y="196850"/>
                </a:lnTo>
                <a:lnTo>
                  <a:pt x="527176" y="200659"/>
                </a:lnTo>
                <a:lnTo>
                  <a:pt x="521131" y="201929"/>
                </a:lnTo>
                <a:lnTo>
                  <a:pt x="513753" y="203200"/>
                </a:lnTo>
                <a:lnTo>
                  <a:pt x="566272" y="203200"/>
                </a:lnTo>
                <a:lnTo>
                  <a:pt x="575551" y="199389"/>
                </a:lnTo>
                <a:lnTo>
                  <a:pt x="547249" y="129539"/>
                </a:lnTo>
                <a:close/>
              </a:path>
              <a:path w="711835" h="408939">
                <a:moveTo>
                  <a:pt x="407327" y="156209"/>
                </a:moveTo>
                <a:lnTo>
                  <a:pt x="372313" y="185419"/>
                </a:lnTo>
                <a:lnTo>
                  <a:pt x="384657" y="185419"/>
                </a:lnTo>
                <a:lnTo>
                  <a:pt x="389548" y="181609"/>
                </a:lnTo>
                <a:lnTo>
                  <a:pt x="395617" y="177800"/>
                </a:lnTo>
                <a:lnTo>
                  <a:pt x="402577" y="175259"/>
                </a:lnTo>
                <a:lnTo>
                  <a:pt x="438245" y="175259"/>
                </a:lnTo>
                <a:lnTo>
                  <a:pt x="437653" y="173989"/>
                </a:lnTo>
                <a:lnTo>
                  <a:pt x="434063" y="168909"/>
                </a:lnTo>
                <a:lnTo>
                  <a:pt x="430453" y="165100"/>
                </a:lnTo>
                <a:lnTo>
                  <a:pt x="425615" y="161289"/>
                </a:lnTo>
                <a:lnTo>
                  <a:pt x="420027" y="158750"/>
                </a:lnTo>
                <a:lnTo>
                  <a:pt x="407327" y="156209"/>
                </a:lnTo>
                <a:close/>
              </a:path>
              <a:path w="711835" h="408939">
                <a:moveTo>
                  <a:pt x="585457" y="163829"/>
                </a:moveTo>
                <a:lnTo>
                  <a:pt x="593712" y="184150"/>
                </a:lnTo>
                <a:lnTo>
                  <a:pt x="617969" y="184150"/>
                </a:lnTo>
                <a:lnTo>
                  <a:pt x="623239" y="181609"/>
                </a:lnTo>
                <a:lnTo>
                  <a:pt x="628891" y="180339"/>
                </a:lnTo>
                <a:lnTo>
                  <a:pt x="635556" y="176529"/>
                </a:lnTo>
                <a:lnTo>
                  <a:pt x="641188" y="172719"/>
                </a:lnTo>
                <a:lnTo>
                  <a:pt x="645786" y="167639"/>
                </a:lnTo>
                <a:lnTo>
                  <a:pt x="646677" y="166369"/>
                </a:lnTo>
                <a:lnTo>
                  <a:pt x="598932" y="166369"/>
                </a:lnTo>
                <a:lnTo>
                  <a:pt x="585457" y="163829"/>
                </a:lnTo>
                <a:close/>
              </a:path>
              <a:path w="711835" h="408939">
                <a:moveTo>
                  <a:pt x="619912" y="77469"/>
                </a:moveTo>
                <a:lnTo>
                  <a:pt x="603024" y="77469"/>
                </a:lnTo>
                <a:lnTo>
                  <a:pt x="595316" y="78739"/>
                </a:lnTo>
                <a:lnTo>
                  <a:pt x="565162" y="104139"/>
                </a:lnTo>
                <a:lnTo>
                  <a:pt x="564756" y="111759"/>
                </a:lnTo>
                <a:lnTo>
                  <a:pt x="570026" y="124459"/>
                </a:lnTo>
                <a:lnTo>
                  <a:pt x="574039" y="128269"/>
                </a:lnTo>
                <a:lnTo>
                  <a:pt x="579742" y="132079"/>
                </a:lnTo>
                <a:lnTo>
                  <a:pt x="584887" y="134619"/>
                </a:lnTo>
                <a:lnTo>
                  <a:pt x="591751" y="135889"/>
                </a:lnTo>
                <a:lnTo>
                  <a:pt x="600332" y="138429"/>
                </a:lnTo>
                <a:lnTo>
                  <a:pt x="610628" y="139700"/>
                </a:lnTo>
                <a:lnTo>
                  <a:pt x="618108" y="140969"/>
                </a:lnTo>
                <a:lnTo>
                  <a:pt x="623125" y="140969"/>
                </a:lnTo>
                <a:lnTo>
                  <a:pt x="628269" y="143509"/>
                </a:lnTo>
                <a:lnTo>
                  <a:pt x="630110" y="146050"/>
                </a:lnTo>
                <a:lnTo>
                  <a:pt x="632332" y="151129"/>
                </a:lnTo>
                <a:lnTo>
                  <a:pt x="631850" y="153669"/>
                </a:lnTo>
                <a:lnTo>
                  <a:pt x="627761" y="160019"/>
                </a:lnTo>
                <a:lnTo>
                  <a:pt x="624776" y="162559"/>
                </a:lnTo>
                <a:lnTo>
                  <a:pt x="617054" y="165100"/>
                </a:lnTo>
                <a:lnTo>
                  <a:pt x="611911" y="166369"/>
                </a:lnTo>
                <a:lnTo>
                  <a:pt x="646677" y="166369"/>
                </a:lnTo>
                <a:lnTo>
                  <a:pt x="649351" y="162559"/>
                </a:lnTo>
                <a:lnTo>
                  <a:pt x="653414" y="154939"/>
                </a:lnTo>
                <a:lnTo>
                  <a:pt x="653859" y="147319"/>
                </a:lnTo>
                <a:lnTo>
                  <a:pt x="650697" y="139700"/>
                </a:lnTo>
                <a:lnTo>
                  <a:pt x="614819" y="119379"/>
                </a:lnTo>
                <a:lnTo>
                  <a:pt x="606539" y="118109"/>
                </a:lnTo>
                <a:lnTo>
                  <a:pt x="600278" y="118109"/>
                </a:lnTo>
                <a:lnTo>
                  <a:pt x="595718" y="116839"/>
                </a:lnTo>
                <a:lnTo>
                  <a:pt x="590003" y="114300"/>
                </a:lnTo>
                <a:lnTo>
                  <a:pt x="588111" y="113029"/>
                </a:lnTo>
                <a:lnTo>
                  <a:pt x="586168" y="107950"/>
                </a:lnTo>
                <a:lnTo>
                  <a:pt x="586447" y="105409"/>
                </a:lnTo>
                <a:lnTo>
                  <a:pt x="589648" y="100329"/>
                </a:lnTo>
                <a:lnTo>
                  <a:pt x="592277" y="99059"/>
                </a:lnTo>
                <a:lnTo>
                  <a:pt x="595934" y="96519"/>
                </a:lnTo>
                <a:lnTo>
                  <a:pt x="601899" y="95250"/>
                </a:lnTo>
                <a:lnTo>
                  <a:pt x="609144" y="93979"/>
                </a:lnTo>
                <a:lnTo>
                  <a:pt x="626461" y="93979"/>
                </a:lnTo>
                <a:lnTo>
                  <a:pt x="619912" y="77469"/>
                </a:lnTo>
                <a:close/>
              </a:path>
              <a:path w="711835" h="408939">
                <a:moveTo>
                  <a:pt x="699414" y="123189"/>
                </a:moveTo>
                <a:lnTo>
                  <a:pt x="695896" y="123189"/>
                </a:lnTo>
                <a:lnTo>
                  <a:pt x="688848" y="125729"/>
                </a:lnTo>
                <a:lnTo>
                  <a:pt x="686422" y="128269"/>
                </a:lnTo>
                <a:lnTo>
                  <a:pt x="683628" y="135889"/>
                </a:lnTo>
                <a:lnTo>
                  <a:pt x="683653" y="139700"/>
                </a:lnTo>
                <a:lnTo>
                  <a:pt x="686523" y="146050"/>
                </a:lnTo>
                <a:lnTo>
                  <a:pt x="688873" y="148589"/>
                </a:lnTo>
                <a:lnTo>
                  <a:pt x="695490" y="151129"/>
                </a:lnTo>
                <a:lnTo>
                  <a:pt x="698868" y="151129"/>
                </a:lnTo>
                <a:lnTo>
                  <a:pt x="705993" y="148589"/>
                </a:lnTo>
                <a:lnTo>
                  <a:pt x="708583" y="146050"/>
                </a:lnTo>
                <a:lnTo>
                  <a:pt x="711631" y="139700"/>
                </a:lnTo>
                <a:lnTo>
                  <a:pt x="711669" y="135889"/>
                </a:lnTo>
                <a:lnTo>
                  <a:pt x="708774" y="128269"/>
                </a:lnTo>
                <a:lnTo>
                  <a:pt x="706323" y="125729"/>
                </a:lnTo>
                <a:lnTo>
                  <a:pt x="699414" y="123189"/>
                </a:lnTo>
                <a:close/>
              </a:path>
              <a:path w="711835" h="408939">
                <a:moveTo>
                  <a:pt x="683891" y="21589"/>
                </a:moveTo>
                <a:lnTo>
                  <a:pt x="651484" y="21589"/>
                </a:lnTo>
                <a:lnTo>
                  <a:pt x="658837" y="24129"/>
                </a:lnTo>
                <a:lnTo>
                  <a:pt x="661543" y="27939"/>
                </a:lnTo>
                <a:lnTo>
                  <a:pt x="663270" y="31750"/>
                </a:lnTo>
                <a:lnTo>
                  <a:pt x="664727" y="36829"/>
                </a:lnTo>
                <a:lnTo>
                  <a:pt x="665311" y="43179"/>
                </a:lnTo>
                <a:lnTo>
                  <a:pt x="665023" y="50800"/>
                </a:lnTo>
                <a:lnTo>
                  <a:pt x="663867" y="58419"/>
                </a:lnTo>
                <a:lnTo>
                  <a:pt x="661593" y="71119"/>
                </a:lnTo>
                <a:lnTo>
                  <a:pt x="660425" y="80009"/>
                </a:lnTo>
                <a:lnTo>
                  <a:pt x="678738" y="111759"/>
                </a:lnTo>
                <a:lnTo>
                  <a:pt x="684288" y="111759"/>
                </a:lnTo>
                <a:lnTo>
                  <a:pt x="683094" y="110489"/>
                </a:lnTo>
                <a:lnTo>
                  <a:pt x="682307" y="109219"/>
                </a:lnTo>
                <a:lnTo>
                  <a:pt x="681939" y="107950"/>
                </a:lnTo>
                <a:lnTo>
                  <a:pt x="680698" y="102869"/>
                </a:lnTo>
                <a:lnTo>
                  <a:pt x="680617" y="99059"/>
                </a:lnTo>
                <a:lnTo>
                  <a:pt x="680652" y="93979"/>
                </a:lnTo>
                <a:lnTo>
                  <a:pt x="681455" y="85089"/>
                </a:lnTo>
                <a:lnTo>
                  <a:pt x="683450" y="73659"/>
                </a:lnTo>
                <a:lnTo>
                  <a:pt x="685360" y="62229"/>
                </a:lnTo>
                <a:lnTo>
                  <a:pt x="686669" y="53339"/>
                </a:lnTo>
                <a:lnTo>
                  <a:pt x="687379" y="45719"/>
                </a:lnTo>
                <a:lnTo>
                  <a:pt x="687382" y="36829"/>
                </a:lnTo>
                <a:lnTo>
                  <a:pt x="687222" y="33019"/>
                </a:lnTo>
                <a:lnTo>
                  <a:pt x="685965" y="26669"/>
                </a:lnTo>
                <a:lnTo>
                  <a:pt x="683891" y="21589"/>
                </a:lnTo>
                <a:close/>
              </a:path>
              <a:path w="711835" h="408939">
                <a:moveTo>
                  <a:pt x="626461" y="93979"/>
                </a:moveTo>
                <a:lnTo>
                  <a:pt x="609144" y="93979"/>
                </a:lnTo>
                <a:lnTo>
                  <a:pt x="617667" y="95250"/>
                </a:lnTo>
                <a:lnTo>
                  <a:pt x="627468" y="96519"/>
                </a:lnTo>
                <a:lnTo>
                  <a:pt x="626461" y="93979"/>
                </a:lnTo>
                <a:close/>
              </a:path>
              <a:path w="711835" h="408939">
                <a:moveTo>
                  <a:pt x="652865" y="0"/>
                </a:moveTo>
                <a:lnTo>
                  <a:pt x="645258" y="1269"/>
                </a:lnTo>
                <a:lnTo>
                  <a:pt x="637057" y="3809"/>
                </a:lnTo>
                <a:lnTo>
                  <a:pt x="632726" y="31750"/>
                </a:lnTo>
                <a:lnTo>
                  <a:pt x="636282" y="27939"/>
                </a:lnTo>
                <a:lnTo>
                  <a:pt x="639724" y="25400"/>
                </a:lnTo>
                <a:lnTo>
                  <a:pt x="647445" y="21589"/>
                </a:lnTo>
                <a:lnTo>
                  <a:pt x="683891" y="21589"/>
                </a:lnTo>
                <a:lnTo>
                  <a:pt x="680262" y="12700"/>
                </a:lnTo>
                <a:lnTo>
                  <a:pt x="674446" y="6350"/>
                </a:lnTo>
                <a:lnTo>
                  <a:pt x="666292" y="2539"/>
                </a:lnTo>
                <a:lnTo>
                  <a:pt x="659878" y="1269"/>
                </a:lnTo>
                <a:lnTo>
                  <a:pt x="6528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14081" y="5640179"/>
            <a:ext cx="7198817" cy="29510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84396" y="5762808"/>
            <a:ext cx="6856095" cy="1905"/>
          </a:xfrm>
          <a:custGeom>
            <a:avLst/>
            <a:gdLst/>
            <a:ahLst/>
            <a:cxnLst/>
            <a:rect l="l" t="t" r="r" b="b"/>
            <a:pathLst>
              <a:path w="6856095" h="1904">
                <a:moveTo>
                  <a:pt x="0" y="0"/>
                </a:moveTo>
                <a:lnTo>
                  <a:pt x="6856000" y="1575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59191" y="5703874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5" h="118110">
                <a:moveTo>
                  <a:pt x="101079" y="0"/>
                </a:moveTo>
                <a:lnTo>
                  <a:pt x="0" y="58927"/>
                </a:lnTo>
                <a:lnTo>
                  <a:pt x="101041" y="117906"/>
                </a:lnTo>
                <a:lnTo>
                  <a:pt x="108826" y="115862"/>
                </a:lnTo>
                <a:lnTo>
                  <a:pt x="115900" y="103746"/>
                </a:lnTo>
                <a:lnTo>
                  <a:pt x="113855" y="95973"/>
                </a:lnTo>
                <a:lnTo>
                  <a:pt x="50406" y="58940"/>
                </a:lnTo>
                <a:lnTo>
                  <a:pt x="113868" y="21945"/>
                </a:lnTo>
                <a:lnTo>
                  <a:pt x="115912" y="14160"/>
                </a:lnTo>
                <a:lnTo>
                  <a:pt x="108851" y="2044"/>
                </a:lnTo>
                <a:lnTo>
                  <a:pt x="101079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349691" y="5705411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858" y="0"/>
                </a:moveTo>
                <a:lnTo>
                  <a:pt x="7086" y="2044"/>
                </a:lnTo>
                <a:lnTo>
                  <a:pt x="12" y="14160"/>
                </a:lnTo>
                <a:lnTo>
                  <a:pt x="2057" y="21932"/>
                </a:lnTo>
                <a:lnTo>
                  <a:pt x="65506" y="58966"/>
                </a:lnTo>
                <a:lnTo>
                  <a:pt x="2044" y="95973"/>
                </a:lnTo>
                <a:lnTo>
                  <a:pt x="0" y="103746"/>
                </a:lnTo>
                <a:lnTo>
                  <a:pt x="7061" y="115862"/>
                </a:lnTo>
                <a:lnTo>
                  <a:pt x="14833" y="117906"/>
                </a:lnTo>
                <a:lnTo>
                  <a:pt x="115912" y="58978"/>
                </a:lnTo>
                <a:lnTo>
                  <a:pt x="14858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568531" y="5439105"/>
            <a:ext cx="777875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Gill Sans MT"/>
                <a:cs typeface="Gill Sans MT"/>
              </a:rPr>
              <a:t>Friends?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336881" y="4495393"/>
            <a:ext cx="1755139" cy="982344"/>
          </a:xfrm>
          <a:custGeom>
            <a:avLst/>
            <a:gdLst/>
            <a:ahLst/>
            <a:cxnLst/>
            <a:rect l="l" t="t" r="r" b="b"/>
            <a:pathLst>
              <a:path w="1755140" h="982345">
                <a:moveTo>
                  <a:pt x="1018679" y="0"/>
                </a:moveTo>
                <a:lnTo>
                  <a:pt x="0" y="0"/>
                </a:lnTo>
                <a:lnTo>
                  <a:pt x="0" y="982205"/>
                </a:lnTo>
                <a:lnTo>
                  <a:pt x="1018679" y="982205"/>
                </a:lnTo>
                <a:lnTo>
                  <a:pt x="1018679" y="818502"/>
                </a:lnTo>
                <a:lnTo>
                  <a:pt x="1754936" y="784567"/>
                </a:lnTo>
                <a:lnTo>
                  <a:pt x="1018679" y="572947"/>
                </a:lnTo>
                <a:lnTo>
                  <a:pt x="1018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336880" y="4495393"/>
            <a:ext cx="1755139" cy="982344"/>
          </a:xfrm>
          <a:custGeom>
            <a:avLst/>
            <a:gdLst/>
            <a:ahLst/>
            <a:cxnLst/>
            <a:rect l="l" t="t" r="r" b="b"/>
            <a:pathLst>
              <a:path w="1755140" h="982345">
                <a:moveTo>
                  <a:pt x="0" y="0"/>
                </a:moveTo>
                <a:lnTo>
                  <a:pt x="594224" y="0"/>
                </a:lnTo>
                <a:lnTo>
                  <a:pt x="848892" y="0"/>
                </a:lnTo>
                <a:lnTo>
                  <a:pt x="1018669" y="0"/>
                </a:lnTo>
                <a:lnTo>
                  <a:pt x="1018669" y="572950"/>
                </a:lnTo>
                <a:lnTo>
                  <a:pt x="1754928" y="784562"/>
                </a:lnTo>
                <a:lnTo>
                  <a:pt x="1018669" y="818501"/>
                </a:lnTo>
                <a:lnTo>
                  <a:pt x="1018669" y="982201"/>
                </a:lnTo>
                <a:lnTo>
                  <a:pt x="848892" y="982201"/>
                </a:lnTo>
                <a:lnTo>
                  <a:pt x="594224" y="982201"/>
                </a:lnTo>
                <a:lnTo>
                  <a:pt x="0" y="982201"/>
                </a:lnTo>
                <a:lnTo>
                  <a:pt x="0" y="818501"/>
                </a:lnTo>
                <a:lnTo>
                  <a:pt x="0" y="5729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722119" y="4575022"/>
            <a:ext cx="254000" cy="835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latin typeface="Gill Sans MT"/>
                <a:cs typeface="Gill Sans MT"/>
              </a:rPr>
              <a:t>?</a:t>
            </a:r>
            <a:endParaRPr sz="5400">
              <a:latin typeface="Gill Sans MT"/>
              <a:cs typeface="Gill Sans MT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937435" y="4495393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5" h="982345">
                <a:moveTo>
                  <a:pt x="1714842" y="0"/>
                </a:moveTo>
                <a:lnTo>
                  <a:pt x="696175" y="0"/>
                </a:lnTo>
                <a:lnTo>
                  <a:pt x="696175" y="572947"/>
                </a:lnTo>
                <a:lnTo>
                  <a:pt x="0" y="797267"/>
                </a:lnTo>
                <a:lnTo>
                  <a:pt x="696175" y="818502"/>
                </a:lnTo>
                <a:lnTo>
                  <a:pt x="696175" y="982205"/>
                </a:lnTo>
                <a:lnTo>
                  <a:pt x="1714842" y="982205"/>
                </a:lnTo>
                <a:lnTo>
                  <a:pt x="1714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37442" y="4495393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5" h="982345">
                <a:moveTo>
                  <a:pt x="696169" y="0"/>
                </a:moveTo>
                <a:lnTo>
                  <a:pt x="865948" y="0"/>
                </a:lnTo>
                <a:lnTo>
                  <a:pt x="1120615" y="0"/>
                </a:lnTo>
                <a:lnTo>
                  <a:pt x="1714838" y="0"/>
                </a:lnTo>
                <a:lnTo>
                  <a:pt x="1714838" y="572950"/>
                </a:lnTo>
                <a:lnTo>
                  <a:pt x="1714838" y="818501"/>
                </a:lnTo>
                <a:lnTo>
                  <a:pt x="1714838" y="982201"/>
                </a:lnTo>
                <a:lnTo>
                  <a:pt x="1120615" y="982201"/>
                </a:lnTo>
                <a:lnTo>
                  <a:pt x="865948" y="982201"/>
                </a:lnTo>
                <a:lnTo>
                  <a:pt x="696169" y="982201"/>
                </a:lnTo>
                <a:lnTo>
                  <a:pt x="696169" y="818501"/>
                </a:lnTo>
                <a:lnTo>
                  <a:pt x="0" y="797262"/>
                </a:lnTo>
                <a:lnTo>
                  <a:pt x="696169" y="572950"/>
                </a:lnTo>
                <a:lnTo>
                  <a:pt x="696169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018851" y="4575022"/>
            <a:ext cx="254000" cy="835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latin typeface="Gill Sans MT"/>
                <a:cs typeface="Gill Sans MT"/>
              </a:rPr>
              <a:t>?</a:t>
            </a:r>
            <a:endParaRPr sz="5400">
              <a:latin typeface="Gill Sans MT"/>
              <a:cs typeface="Gill Sans MT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374017" y="2184400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4" h="982344">
                <a:moveTo>
                  <a:pt x="1714842" y="0"/>
                </a:moveTo>
                <a:lnTo>
                  <a:pt x="696163" y="0"/>
                </a:lnTo>
                <a:lnTo>
                  <a:pt x="696163" y="572947"/>
                </a:lnTo>
                <a:lnTo>
                  <a:pt x="0" y="797267"/>
                </a:lnTo>
                <a:lnTo>
                  <a:pt x="696163" y="818502"/>
                </a:lnTo>
                <a:lnTo>
                  <a:pt x="696163" y="982205"/>
                </a:lnTo>
                <a:lnTo>
                  <a:pt x="1714842" y="982205"/>
                </a:lnTo>
                <a:lnTo>
                  <a:pt x="1714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374011" y="2184400"/>
            <a:ext cx="1715135" cy="982344"/>
          </a:xfrm>
          <a:custGeom>
            <a:avLst/>
            <a:gdLst/>
            <a:ahLst/>
            <a:cxnLst/>
            <a:rect l="l" t="t" r="r" b="b"/>
            <a:pathLst>
              <a:path w="1715134" h="982344">
                <a:moveTo>
                  <a:pt x="696169" y="0"/>
                </a:moveTo>
                <a:lnTo>
                  <a:pt x="865948" y="0"/>
                </a:lnTo>
                <a:lnTo>
                  <a:pt x="1120615" y="0"/>
                </a:lnTo>
                <a:lnTo>
                  <a:pt x="1714838" y="0"/>
                </a:lnTo>
                <a:lnTo>
                  <a:pt x="1714838" y="572950"/>
                </a:lnTo>
                <a:lnTo>
                  <a:pt x="1714838" y="818501"/>
                </a:lnTo>
                <a:lnTo>
                  <a:pt x="1714838" y="982201"/>
                </a:lnTo>
                <a:lnTo>
                  <a:pt x="1120615" y="982201"/>
                </a:lnTo>
                <a:lnTo>
                  <a:pt x="865948" y="982201"/>
                </a:lnTo>
                <a:lnTo>
                  <a:pt x="696169" y="982201"/>
                </a:lnTo>
                <a:lnTo>
                  <a:pt x="696169" y="818501"/>
                </a:lnTo>
                <a:lnTo>
                  <a:pt x="0" y="797262"/>
                </a:lnTo>
                <a:lnTo>
                  <a:pt x="696169" y="572950"/>
                </a:lnTo>
                <a:lnTo>
                  <a:pt x="696169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6455420" y="2264016"/>
            <a:ext cx="254000" cy="835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latin typeface="Gill Sans MT"/>
                <a:cs typeface="Gill Sans MT"/>
              </a:rPr>
              <a:t>?</a:t>
            </a:r>
            <a:endParaRPr sz="5400">
              <a:latin typeface="Gill Sans MT"/>
              <a:cs typeface="Gill Sans M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337911" y="3568700"/>
            <a:ext cx="3173730" cy="144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ts val="3800"/>
              </a:lnSpc>
            </a:pPr>
            <a:r>
              <a:rPr sz="3200" spc="-15" dirty="0">
                <a:solidFill>
                  <a:srgbClr val="FFFFFF"/>
                </a:solidFill>
                <a:latin typeface="Gill Sans MT"/>
                <a:cs typeface="Gill Sans MT"/>
              </a:rPr>
              <a:t>How </a:t>
            </a:r>
            <a:r>
              <a:rPr sz="3200" dirty="0">
                <a:solidFill>
                  <a:srgbClr val="FFFFFF"/>
                </a:solidFill>
                <a:latin typeface="Gill Sans MT"/>
                <a:cs typeface="Gill Sans MT"/>
              </a:rPr>
              <a:t>do </a:t>
            </a:r>
            <a:r>
              <a:rPr sz="3200" spc="-35" dirty="0">
                <a:solidFill>
                  <a:srgbClr val="FFFFFF"/>
                </a:solidFill>
                <a:latin typeface="Gill Sans MT"/>
                <a:cs typeface="Gill Sans MT"/>
              </a:rPr>
              <a:t>we </a:t>
            </a:r>
            <a:r>
              <a:rPr sz="3200" spc="-5" dirty="0">
                <a:solidFill>
                  <a:srgbClr val="FFFFFF"/>
                </a:solidFill>
                <a:latin typeface="Gill Sans MT"/>
                <a:cs typeface="Gill Sans MT"/>
              </a:rPr>
              <a:t>build  statistical</a:t>
            </a:r>
            <a:r>
              <a:rPr sz="3200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Gill Sans MT"/>
                <a:cs typeface="Gill Sans MT"/>
              </a:rPr>
              <a:t>relational  </a:t>
            </a:r>
            <a:r>
              <a:rPr sz="3200" spc="-5" dirty="0">
                <a:solidFill>
                  <a:srgbClr val="FFFFFF"/>
                </a:solidFill>
                <a:latin typeface="Gill Sans MT"/>
                <a:cs typeface="Gill Sans MT"/>
              </a:rPr>
              <a:t>models?</a:t>
            </a:r>
            <a:endParaRPr sz="3200" dirty="0">
              <a:latin typeface="Gill Sans MT"/>
              <a:cs typeface="Gill Sans MT"/>
            </a:endParaRPr>
          </a:p>
        </p:txBody>
      </p:sp>
      <p:sp>
        <p:nvSpPr>
          <p:cNvPr id="65" name="object 6"/>
          <p:cNvSpPr txBox="1">
            <a:spLocks/>
          </p:cNvSpPr>
          <p:nvPr/>
        </p:nvSpPr>
        <p:spPr>
          <a:xfrm>
            <a:off x="882716" y="721588"/>
            <a:ext cx="8127465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100584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0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tabLst>
                <a:tab pos="2133600" algn="l"/>
              </a:tabLst>
            </a:pPr>
            <a:r>
              <a:rPr lang="en-US" dirty="0"/>
              <a:t>Statistical Relational Learning</a:t>
            </a:r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61536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such models?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3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4062" y="978531"/>
            <a:ext cx="79975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72030" algn="l"/>
              </a:tabLst>
            </a:pPr>
            <a:r>
              <a:rPr lang="en-US" dirty="0"/>
              <a:t>Two classes of models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94062" y="2126089"/>
            <a:ext cx="7464138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lang="en-US" sz="2400" spc="-10" dirty="0">
                <a:latin typeface="Gill Sans MT"/>
                <a:cs typeface="Gill Sans MT"/>
              </a:rPr>
              <a:t>Generative models:   directed models</a:t>
            </a:r>
          </a:p>
          <a:p>
            <a:pPr marL="812800" lvl="1" indent="-342900">
              <a:buFont typeface="Wingdings" charset="2"/>
              <a:buChar char="q"/>
            </a:pPr>
            <a:r>
              <a:rPr lang="en-US" sz="2400" spc="-10" dirty="0">
                <a:latin typeface="Gill Sans MT"/>
                <a:cs typeface="Gill Sans MT"/>
              </a:rPr>
              <a:t>Example : Bayesian Networks</a:t>
            </a:r>
          </a:p>
          <a:p>
            <a:pPr marL="812800" lvl="1" indent="-342900">
              <a:buFont typeface="Wingdings" charset="2"/>
              <a:buChar char="q"/>
            </a:pPr>
            <a:endParaRPr lang="en-US" sz="2400" spc="-10" dirty="0">
              <a:latin typeface="Gill Sans MT"/>
              <a:cs typeface="Gill Sans MT"/>
            </a:endParaRPr>
          </a:p>
          <a:p>
            <a:pPr marL="812800" lvl="1" indent="-342900">
              <a:buFont typeface="Wingdings" charset="2"/>
              <a:buChar char="q"/>
            </a:pPr>
            <a:endParaRPr lang="en-US" sz="2400" spc="-10" dirty="0">
              <a:latin typeface="Gill Sans MT"/>
              <a:cs typeface="Gill Sans MT"/>
            </a:endParaRPr>
          </a:p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lang="en-US" sz="2400" spc="-10" dirty="0">
                <a:latin typeface="Gill Sans MT"/>
                <a:cs typeface="Gill Sans MT"/>
              </a:rPr>
              <a:t>Discriminative models:  undirected models</a:t>
            </a:r>
          </a:p>
          <a:p>
            <a:pPr marL="812800" lvl="1" indent="-342900">
              <a:buFont typeface="Wingdings" charset="2"/>
              <a:buChar char="q"/>
            </a:pPr>
            <a:r>
              <a:rPr lang="en-US" sz="2400" spc="-10" dirty="0">
                <a:latin typeface="Gill Sans MT"/>
                <a:cs typeface="Gill Sans MT"/>
              </a:rPr>
              <a:t>Example : Markov random models</a:t>
            </a:r>
            <a:endParaRPr sz="24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57261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4063" y="989504"/>
            <a:ext cx="73879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19425" algn="l"/>
              </a:tabLst>
            </a:pPr>
            <a:r>
              <a:rPr dirty="0"/>
              <a:t>Disc</a:t>
            </a:r>
            <a:r>
              <a:rPr spc="-5" dirty="0"/>
              <a:t>r</a:t>
            </a:r>
            <a:r>
              <a:rPr dirty="0"/>
              <a:t>i</a:t>
            </a:r>
            <a:r>
              <a:rPr spc="-5" dirty="0"/>
              <a:t>m</a:t>
            </a:r>
            <a:r>
              <a:rPr dirty="0"/>
              <a:t>inati</a:t>
            </a:r>
            <a:r>
              <a:rPr spc="-5" dirty="0"/>
              <a:t>v</a:t>
            </a:r>
            <a:r>
              <a:rPr dirty="0"/>
              <a:t>e	Models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7416" y="1948263"/>
            <a:ext cx="4976184" cy="1177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1950" spc="-509" dirty="0">
              <a:solidFill>
                <a:srgbClr val="727CA3"/>
              </a:solidFill>
              <a:latin typeface="Wingdings 3"/>
              <a:cs typeface="Wingdings 3"/>
            </a:endParaRPr>
          </a:p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lang="en-US" sz="2600" spc="-15" dirty="0">
                <a:latin typeface="Gill Sans MT"/>
                <a:cs typeface="Gill Sans MT"/>
              </a:rPr>
              <a:t>Model</a:t>
            </a:r>
            <a:r>
              <a:rPr sz="2600" spc="-15" dirty="0">
                <a:latin typeface="Gill Sans MT"/>
                <a:cs typeface="Gill Sans MT"/>
              </a:rPr>
              <a:t> </a:t>
            </a:r>
            <a:r>
              <a:rPr sz="2600" spc="-25" dirty="0">
                <a:latin typeface="Gill Sans MT"/>
                <a:cs typeface="Gill Sans MT"/>
              </a:rPr>
              <a:t>over </a:t>
            </a:r>
            <a:r>
              <a:rPr sz="2600" spc="-5" dirty="0">
                <a:latin typeface="Gill Sans MT"/>
                <a:cs typeface="Gill Sans MT"/>
              </a:rPr>
              <a:t>unknowns</a:t>
            </a:r>
            <a:r>
              <a:rPr lang="en-US" sz="2600" spc="5" dirty="0">
                <a:latin typeface="Gill Sans MT"/>
                <a:cs typeface="Gill Sans MT"/>
              </a:rPr>
              <a:t> </a:t>
            </a:r>
            <a:r>
              <a:rPr sz="2600" spc="-10" dirty="0">
                <a:latin typeface="Gill Sans MT"/>
                <a:cs typeface="Gill Sans MT"/>
              </a:rPr>
              <a:t>only</a:t>
            </a:r>
            <a:endParaRPr sz="2600" dirty="0">
              <a:latin typeface="Gill Sans MT"/>
              <a:cs typeface="Gill Sans MT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charset="2"/>
              <a:buChar char="q"/>
            </a:pPr>
            <a:r>
              <a:rPr sz="2600" spc="-5" dirty="0">
                <a:latin typeface="Gill Sans MT"/>
                <a:cs typeface="Gill Sans MT"/>
              </a:rPr>
              <a:t>Discriminant</a:t>
            </a:r>
            <a:r>
              <a:rPr sz="2600" spc="-2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function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94063" y="5024120"/>
            <a:ext cx="7516495" cy="754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spc="-5" dirty="0">
                <a:latin typeface="Gill Sans MT"/>
                <a:cs typeface="Gill Sans MT"/>
              </a:rPr>
              <a:t>Example:</a:t>
            </a:r>
            <a:endParaRPr lang="en-US" sz="2300" dirty="0">
              <a:solidFill>
                <a:srgbClr val="464653"/>
              </a:solidFill>
              <a:latin typeface="Gill Sans MT"/>
              <a:cs typeface="Gill Sans MT"/>
            </a:endParaRPr>
          </a:p>
          <a:p>
            <a:pPr marL="927100" lvl="1" indent="-457200">
              <a:buFont typeface="Wingdings" charset="2"/>
              <a:buChar char="q"/>
            </a:pPr>
            <a:r>
              <a:rPr lang="en-US" sz="2300" dirty="0">
                <a:solidFill>
                  <a:srgbClr val="464653"/>
                </a:solidFill>
                <a:latin typeface="Gill Sans MT"/>
                <a:cs typeface="Gill Sans MT"/>
              </a:rPr>
              <a:t>Markov Random Field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722489" y="2542814"/>
            <a:ext cx="21907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15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4063" y="3740730"/>
            <a:ext cx="549719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315"/>
              </a:spcBef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Common </a:t>
            </a:r>
            <a:r>
              <a:rPr sz="2600" spc="-5" dirty="0">
                <a:latin typeface="Gill Sans MT"/>
                <a:cs typeface="Gill Sans MT"/>
              </a:rPr>
              <a:t>probabilistic</a:t>
            </a:r>
            <a:r>
              <a:rPr sz="2600" spc="-5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interpretation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0670" y="4112157"/>
            <a:ext cx="176530" cy="361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2350" dirty="0">
              <a:latin typeface="Tahoma"/>
              <a:cs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620670" y="2814111"/>
                <a:ext cx="3179770" cy="96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BR" sz="2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pt-BR" sz="22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pt-BR" sz="22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22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d>
                            <m:dPr>
                              <m:ctrlPr>
                                <a:rPr lang="pt-BR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pt-BR" sz="2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sz="22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670" y="2814111"/>
                <a:ext cx="3179770" cy="96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02030" y="4232070"/>
                <a:ext cx="3662587" cy="6095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400" i="1" dirty="0"/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pt-BR" sz="24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  <m:d>
                              <m:dPr>
                                <m:ctrlPr>
                                  <a:rPr lang="pt-BR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pt-BR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 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den>
                        </m:f>
                        <m:sSup>
                          <m:sSupPr>
                            <m:ctrlPr>
                              <a:rPr lang="pt-BR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240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pt-BR" sz="240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  <m:sub/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030" y="4232070"/>
                <a:ext cx="3662587" cy="609590"/>
              </a:xfrm>
              <a:prstGeom prst="rect">
                <a:avLst/>
              </a:prstGeom>
              <a:blipFill>
                <a:blip r:embed="rId6"/>
                <a:stretch>
                  <a:fillRect l="-5158" t="-200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567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72816" y="914400"/>
            <a:ext cx="76165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19425" algn="l"/>
              </a:tabLst>
            </a:pPr>
            <a:r>
              <a:rPr dirty="0"/>
              <a:t>Disc</a:t>
            </a:r>
            <a:r>
              <a:rPr spc="-5" dirty="0"/>
              <a:t>r</a:t>
            </a:r>
            <a:r>
              <a:rPr dirty="0"/>
              <a:t>i</a:t>
            </a:r>
            <a:r>
              <a:rPr spc="-5" dirty="0"/>
              <a:t>m</a:t>
            </a:r>
            <a:r>
              <a:rPr dirty="0"/>
              <a:t>inati</a:t>
            </a:r>
            <a:r>
              <a:rPr spc="-5" dirty="0"/>
              <a:t>v</a:t>
            </a:r>
            <a:r>
              <a:rPr dirty="0"/>
              <a:t>e	Models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33141" y="2590800"/>
            <a:ext cx="6205859" cy="22852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Easy to</a:t>
            </a:r>
            <a:r>
              <a:rPr sz="2600" spc="-6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define</a:t>
            </a:r>
          </a:p>
          <a:p>
            <a:pPr marL="571500" indent="-571500">
              <a:lnSpc>
                <a:spcPct val="100000"/>
              </a:lnSpc>
              <a:spcBef>
                <a:spcPts val="25"/>
              </a:spcBef>
              <a:buFont typeface="Wingdings" charset="2"/>
              <a:buChar char="q"/>
            </a:pPr>
            <a:endParaRPr sz="37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spc="-5" dirty="0">
                <a:latin typeface="Gill Sans MT"/>
                <a:cs typeface="Gill Sans MT"/>
              </a:rPr>
              <a:t>One-size-fits-all algorithms</a:t>
            </a:r>
            <a:endParaRPr sz="2600" dirty="0">
              <a:latin typeface="Gill Sans MT"/>
              <a:cs typeface="Gill Sans MT"/>
            </a:endParaRPr>
          </a:p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endParaRPr lang="en-US" sz="335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lang="en-US" sz="2600" dirty="0">
                <a:latin typeface="Gill Sans MT"/>
                <a:cs typeface="Gill Sans MT"/>
              </a:rPr>
              <a:t>May have </a:t>
            </a:r>
            <a:r>
              <a:rPr sz="2600" dirty="0">
                <a:latin typeface="Gill Sans MT"/>
                <a:cs typeface="Gill Sans MT"/>
              </a:rPr>
              <a:t>limited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scalability</a:t>
            </a:r>
          </a:p>
        </p:txBody>
      </p:sp>
    </p:spTree>
    <p:extLst>
      <p:ext uri="{BB962C8B-B14F-4D97-AF65-F5344CB8AC3E}">
        <p14:creationId xmlns:p14="http://schemas.microsoft.com/office/powerpoint/2010/main" val="123069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0512" y="1219200"/>
            <a:ext cx="57115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23010" algn="l"/>
              </a:tabLst>
            </a:pPr>
            <a:r>
              <a:rPr dirty="0"/>
              <a:t>Outline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idx="1"/>
          </p:nvPr>
        </p:nvSpPr>
        <p:spPr>
          <a:xfrm>
            <a:off x="762000" y="1479651"/>
            <a:ext cx="8375220" cy="55943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7416" indent="-342900">
              <a:lnSpc>
                <a:spcPct val="100000"/>
              </a:lnSpc>
              <a:spcBef>
                <a:spcPts val="580"/>
              </a:spcBef>
              <a:buFont typeface="Wingdings" charset="2"/>
              <a:buChar char="q"/>
            </a:pPr>
            <a:endParaRPr lang="en-US" sz="1000" dirty="0">
              <a:latin typeface="Gill Sans MT"/>
              <a:cs typeface="Gill Sans MT"/>
            </a:endParaRPr>
          </a:p>
          <a:p>
            <a:pPr marL="2176832" lvl="8" indent="-342900">
              <a:lnSpc>
                <a:spcPct val="100000"/>
              </a:lnSpc>
              <a:spcBef>
                <a:spcPts val="580"/>
              </a:spcBef>
              <a:buFont typeface="Wingdings" charset="2"/>
              <a:buChar char="q"/>
            </a:pPr>
            <a:endParaRPr lang="en-US" sz="340" spc="-5" dirty="0">
              <a:latin typeface="Gill Sans MT"/>
              <a:cs typeface="Gill Sans MT"/>
            </a:endParaRPr>
          </a:p>
          <a:p>
            <a:pPr marL="407416" indent="-342900">
              <a:lnSpc>
                <a:spcPct val="100000"/>
              </a:lnSpc>
              <a:spcBef>
                <a:spcPts val="580"/>
              </a:spcBef>
              <a:buFont typeface="Wingdings" charset="2"/>
              <a:buChar char="q"/>
            </a:pPr>
            <a:endParaRPr lang="en-US" spc="-5" dirty="0">
              <a:latin typeface="Gill Sans MT"/>
              <a:cs typeface="Gill Sans MT"/>
            </a:endParaRPr>
          </a:p>
          <a:p>
            <a:pPr marL="407416" indent="-342900">
              <a:lnSpc>
                <a:spcPct val="100000"/>
              </a:lnSpc>
              <a:spcBef>
                <a:spcPts val="58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spc="-5" dirty="0">
                <a:latin typeface="Gill Sans MT"/>
                <a:cs typeface="Gill Sans MT"/>
              </a:rPr>
              <a:t>Machine Learning</a:t>
            </a:r>
            <a:endParaRPr lang="en-US" sz="1000" dirty="0">
              <a:latin typeface="Gill Sans MT"/>
              <a:cs typeface="Gill Sans MT"/>
            </a:endParaRPr>
          </a:p>
          <a:p>
            <a:pPr marL="407416" indent="-342900">
              <a:lnSpc>
                <a:spcPct val="100000"/>
              </a:lnSpc>
              <a:spcBef>
                <a:spcPts val="58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spc="-5" dirty="0">
                <a:latin typeface="Gill Sans MT"/>
                <a:cs typeface="Gill Sans MT"/>
              </a:rPr>
              <a:t>Relational Data</a:t>
            </a:r>
          </a:p>
          <a:p>
            <a:pPr marL="407416" indent="-342900">
              <a:lnSpc>
                <a:spcPct val="100000"/>
              </a:lnSpc>
              <a:spcBef>
                <a:spcPts val="58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spc="-5" dirty="0">
                <a:latin typeface="Gill Sans MT"/>
                <a:cs typeface="Gill Sans MT"/>
              </a:rPr>
              <a:t>Statistical Relational Learning</a:t>
            </a:r>
            <a:r>
              <a:rPr lang="en-US" dirty="0">
                <a:latin typeface="Gill Sans MT"/>
                <a:cs typeface="Gill Sans MT"/>
              </a:rPr>
              <a:t> </a:t>
            </a:r>
          </a:p>
          <a:p>
            <a:pPr marL="407416" indent="-342900">
              <a:lnSpc>
                <a:spcPct val="100000"/>
              </a:lnSpc>
              <a:spcBef>
                <a:spcPts val="58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Gill Sans MT"/>
                <a:cs typeface="Gill Sans MT"/>
              </a:rPr>
              <a:t>Discriminative Models </a:t>
            </a:r>
          </a:p>
          <a:p>
            <a:pPr marL="407416" indent="-342900">
              <a:lnSpc>
                <a:spcPct val="100000"/>
              </a:lnSpc>
              <a:spcBef>
                <a:spcPts val="58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Gill Sans MT"/>
                <a:cs typeface="Gill Sans MT"/>
              </a:rPr>
              <a:t>Probabilistic Soft Logic</a:t>
            </a:r>
            <a:endParaRPr lang="en-US" sz="1000" dirty="0">
              <a:latin typeface="Gill Sans MT"/>
              <a:cs typeface="Gill Sans MT"/>
            </a:endParaRPr>
          </a:p>
          <a:p>
            <a:pPr marL="407416" indent="-342900">
              <a:lnSpc>
                <a:spcPct val="100000"/>
              </a:lnSpc>
              <a:spcBef>
                <a:spcPts val="58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Gill Sans MT"/>
                <a:cs typeface="Gill Sans MT"/>
              </a:rPr>
              <a:t>Markov Random Fields</a:t>
            </a:r>
          </a:p>
          <a:p>
            <a:pPr marL="407416" indent="-342900">
              <a:lnSpc>
                <a:spcPct val="100000"/>
              </a:lnSpc>
              <a:spcBef>
                <a:spcPts val="58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Gill Sans MT"/>
                <a:cs typeface="Gill Sans MT"/>
              </a:rPr>
              <a:t>Hinge Loss Function</a:t>
            </a:r>
            <a:endParaRPr lang="en-US" sz="1000" dirty="0">
              <a:latin typeface="Gill Sans MT"/>
              <a:cs typeface="Gill Sans MT"/>
            </a:endParaRPr>
          </a:p>
          <a:p>
            <a:pPr marL="407416" indent="-342900">
              <a:lnSpc>
                <a:spcPct val="100000"/>
              </a:lnSpc>
              <a:spcBef>
                <a:spcPts val="58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spc="-5" dirty="0">
                <a:latin typeface="Gill Sans MT"/>
                <a:cs typeface="Gill Sans MT"/>
              </a:rPr>
              <a:t>MPE</a:t>
            </a:r>
            <a:endParaRPr lang="en-US" sz="1000" spc="-509" dirty="0">
              <a:solidFill>
                <a:srgbClr val="727CA3"/>
              </a:solidFill>
              <a:latin typeface="Wingdings 3"/>
              <a:cs typeface="Wingdings 3"/>
            </a:endParaRPr>
          </a:p>
          <a:p>
            <a:pPr marL="407416" indent="-342900">
              <a:lnSpc>
                <a:spcPct val="100000"/>
              </a:lnSpc>
              <a:spcBef>
                <a:spcPts val="64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spc="-5" dirty="0">
                <a:latin typeface="Gill Sans MT"/>
                <a:cs typeface="Gill Sans MT"/>
              </a:rPr>
              <a:t>Weight Learning Methods</a:t>
            </a:r>
            <a:endParaRPr lang="en-US" sz="1000" spc="-509" dirty="0">
              <a:solidFill>
                <a:srgbClr val="727CA3"/>
              </a:solidFill>
              <a:latin typeface="Wingdings 3"/>
              <a:cs typeface="Wingdings 3"/>
            </a:endParaRPr>
          </a:p>
          <a:p>
            <a:pPr marL="407416" indent="-342900">
              <a:spcBef>
                <a:spcPts val="640"/>
              </a:spcBef>
              <a:buClr>
                <a:schemeClr val="tx1"/>
              </a:buClr>
              <a:buFont typeface="Wingdings" charset="2"/>
              <a:buChar char="q"/>
            </a:pPr>
            <a:r>
              <a:rPr lang="en-US" spc="-5" dirty="0">
                <a:latin typeface="Gill Sans MT"/>
                <a:cs typeface="Gill Sans MT"/>
              </a:rPr>
              <a:t>Experimental Results</a:t>
            </a:r>
          </a:p>
          <a:p>
            <a:pPr marL="165100">
              <a:lnSpc>
                <a:spcPct val="100000"/>
              </a:lnSpc>
              <a:spcBef>
                <a:spcPts val="640"/>
              </a:spcBef>
            </a:pPr>
            <a:endParaRPr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810547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 for SRL: Probabilistic Soft Logic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4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2491" y="911253"/>
            <a:ext cx="8383909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  <a:tabLst>
                <a:tab pos="3584575" algn="l"/>
                <a:tab pos="8243570" algn="l"/>
              </a:tabLst>
            </a:pPr>
            <a:r>
              <a:rPr dirty="0"/>
              <a:t>Probabilistic</a:t>
            </a:r>
            <a:r>
              <a:rPr spc="5" dirty="0"/>
              <a:t> </a:t>
            </a:r>
            <a:r>
              <a:rPr dirty="0"/>
              <a:t>Soft</a:t>
            </a:r>
            <a:r>
              <a:rPr lang="en-US" dirty="0"/>
              <a:t> </a:t>
            </a:r>
            <a:r>
              <a:rPr spc="-5" dirty="0"/>
              <a:t>Logic</a:t>
            </a:r>
            <a:r>
              <a:rPr spc="-85" dirty="0"/>
              <a:t> </a:t>
            </a:r>
            <a:r>
              <a:rPr dirty="0"/>
              <a:t>(PSL)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9600" y="2133600"/>
            <a:ext cx="8686800" cy="5124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811530" indent="-342900" algn="just">
              <a:lnSpc>
                <a:spcPts val="3100"/>
              </a:lnSpc>
              <a:buFont typeface="Wingdings" charset="2"/>
              <a:buChar char="q"/>
            </a:pPr>
            <a:r>
              <a:rPr lang="en-US" sz="2200" dirty="0">
                <a:latin typeface="Gill Sans MT" panose="020B0502020104020203" pitchFamily="34" charset="0"/>
              </a:rPr>
              <a:t>A</a:t>
            </a:r>
            <a:r>
              <a:rPr lang="en-US" sz="2200" b="1" dirty="0">
                <a:latin typeface="Gill Sans MT" panose="020B0502020104020203" pitchFamily="34" charset="0"/>
              </a:rPr>
              <a:t> </a:t>
            </a:r>
            <a:r>
              <a:rPr lang="en-US" sz="2200" dirty="0">
                <a:latin typeface="Gill Sans MT" panose="020B0502020104020203" pitchFamily="34" charset="0"/>
              </a:rPr>
              <a:t>framework to describe Statistical Relational Learning problems.</a:t>
            </a:r>
          </a:p>
          <a:p>
            <a:pPr marL="355600" marR="811530" indent="-342900" algn="just">
              <a:lnSpc>
                <a:spcPts val="3100"/>
              </a:lnSpc>
              <a:buFont typeface="Wingdings" charset="2"/>
              <a:buChar char="q"/>
            </a:pPr>
            <a:r>
              <a:rPr lang="en-US" sz="2200" dirty="0">
                <a:latin typeface="Gill Sans MT" panose="020B0502020104020203" pitchFamily="34" charset="0"/>
              </a:rPr>
              <a:t>PSL uses first order logic rules as a template language for graphical models over random variables with soft truth values from the interval [0,1].</a:t>
            </a:r>
          </a:p>
          <a:p>
            <a:pPr marL="298450" marR="811530" indent="-285750">
              <a:lnSpc>
                <a:spcPts val="3100"/>
              </a:lnSpc>
              <a:buFont typeface="Wingdings" charset="2"/>
              <a:buChar char="q"/>
            </a:pPr>
            <a:endParaRPr lang="en-US" sz="1750" spc="-465" dirty="0">
              <a:solidFill>
                <a:srgbClr val="9FB8CD"/>
              </a:solidFill>
              <a:latin typeface="Wingdings 3"/>
              <a:cs typeface="Wingdings 3"/>
            </a:endParaRPr>
          </a:p>
          <a:p>
            <a:pPr marL="355600" marR="811530" indent="-342900">
              <a:lnSpc>
                <a:spcPts val="3100"/>
              </a:lnSpc>
              <a:buFont typeface="Wingdings" charset="2"/>
              <a:buChar char="q"/>
            </a:pPr>
            <a:r>
              <a:rPr sz="2300" spc="-5" dirty="0">
                <a:latin typeface="Gill Sans MT"/>
                <a:cs typeface="Gill Sans MT"/>
              </a:rPr>
              <a:t>Predicate: relationship </a:t>
            </a:r>
            <a:r>
              <a:rPr sz="2300" dirty="0">
                <a:latin typeface="Gill Sans MT"/>
                <a:cs typeface="Gill Sans MT"/>
              </a:rPr>
              <a:t>or </a:t>
            </a:r>
            <a:r>
              <a:rPr sz="2300" spc="-5" dirty="0">
                <a:latin typeface="Gill Sans MT"/>
                <a:cs typeface="Gill Sans MT"/>
              </a:rPr>
              <a:t>property  </a:t>
            </a:r>
            <a:endParaRPr lang="en-US" sz="2300" spc="-5" dirty="0">
              <a:latin typeface="Gill Sans MT"/>
              <a:cs typeface="Gill Sans MT"/>
            </a:endParaRPr>
          </a:p>
          <a:p>
            <a:pPr marL="812800" marR="811530" lvl="1" indent="-342900">
              <a:lnSpc>
                <a:spcPts val="3100"/>
              </a:lnSpc>
              <a:buFont typeface="Wingdings" charset="2"/>
              <a:buChar char="q"/>
            </a:pPr>
            <a:r>
              <a:rPr lang="en-US" sz="2300" spc="5" dirty="0">
                <a:latin typeface="Gill Sans MT"/>
                <a:cs typeface="Gill Sans MT"/>
              </a:rPr>
              <a:t> </a:t>
            </a:r>
            <a:r>
              <a:rPr sz="2300" spc="5" dirty="0">
                <a:latin typeface="Gill Sans MT"/>
                <a:cs typeface="Gill Sans MT"/>
              </a:rPr>
              <a:t>e.g.,</a:t>
            </a:r>
            <a:r>
              <a:rPr lang="en-US" sz="2300" spc="5" dirty="0">
                <a:latin typeface="Gill Sans MT"/>
                <a:cs typeface="Gill Sans MT"/>
              </a:rPr>
              <a:t> </a:t>
            </a:r>
            <a:r>
              <a:rPr sz="2300" dirty="0">
                <a:latin typeface="Gill Sans MT"/>
                <a:cs typeface="Gill Sans MT"/>
              </a:rPr>
              <a:t>Friends(A,B)</a:t>
            </a:r>
            <a:endParaRPr lang="en-US" sz="2300" dirty="0">
              <a:latin typeface="Gill Sans MT"/>
              <a:cs typeface="Gill Sans MT"/>
            </a:endParaRPr>
          </a:p>
          <a:p>
            <a:pPr marL="355600" marR="811530" indent="-342900">
              <a:lnSpc>
                <a:spcPts val="3100"/>
              </a:lnSpc>
              <a:buFont typeface="Wingdings" charset="2"/>
              <a:buChar char="q"/>
            </a:pPr>
            <a:r>
              <a:rPr sz="2300" dirty="0">
                <a:latin typeface="Gill Sans MT"/>
                <a:cs typeface="Gill Sans MT"/>
              </a:rPr>
              <a:t>Atom: </a:t>
            </a:r>
            <a:r>
              <a:rPr lang="en-US" sz="2300" dirty="0">
                <a:latin typeface="Gill Sans MT"/>
                <a:cs typeface="Gill Sans MT"/>
              </a:rPr>
              <a:t>Predicate combined with</a:t>
            </a:r>
            <a:r>
              <a:rPr lang="en-US" sz="2300" b="1" spc="-5" dirty="0">
                <a:latin typeface="Gill Sans MT"/>
                <a:cs typeface="Gill Sans MT"/>
              </a:rPr>
              <a:t> continuous</a:t>
            </a:r>
            <a:r>
              <a:rPr lang="en-US" sz="2300" dirty="0">
                <a:latin typeface="Gill Sans MT"/>
                <a:cs typeface="Gill Sans MT"/>
              </a:rPr>
              <a:t> </a:t>
            </a:r>
            <a:r>
              <a:rPr sz="2300" dirty="0">
                <a:latin typeface="Gill Sans MT"/>
                <a:cs typeface="Gill Sans MT"/>
              </a:rPr>
              <a:t>random variable</a:t>
            </a:r>
            <a:endParaRPr lang="en-US" sz="2300" dirty="0">
              <a:latin typeface="Gill Sans MT"/>
              <a:cs typeface="Gill Sans MT"/>
            </a:endParaRPr>
          </a:p>
          <a:p>
            <a:pPr marL="812800" marR="811530" lvl="1" indent="-342900">
              <a:lnSpc>
                <a:spcPts val="3100"/>
              </a:lnSpc>
              <a:buFont typeface="Wingdings" charset="2"/>
              <a:buChar char="q"/>
            </a:pPr>
            <a:r>
              <a:rPr lang="en-US" sz="2300" spc="5" dirty="0">
                <a:latin typeface="Gill Sans MT"/>
                <a:cs typeface="Gill Sans MT"/>
              </a:rPr>
              <a:t>e.g., </a:t>
            </a:r>
            <a:r>
              <a:rPr lang="en-US" sz="2300" spc="-5" dirty="0">
                <a:latin typeface="Gill Sans MT"/>
                <a:cs typeface="Gill Sans MT"/>
              </a:rPr>
              <a:t>Friends(Steve, </a:t>
            </a:r>
            <a:r>
              <a:rPr lang="en-US" sz="2300" spc="-25" dirty="0">
                <a:latin typeface="Gill Sans MT"/>
                <a:cs typeface="Gill Sans MT"/>
              </a:rPr>
              <a:t>Jay)</a:t>
            </a:r>
            <a:r>
              <a:rPr sz="2300" dirty="0">
                <a:latin typeface="Gill Sans MT"/>
                <a:cs typeface="Gill Sans MT"/>
              </a:rPr>
              <a:t> </a:t>
            </a:r>
            <a:endParaRPr lang="en-US" sz="2300" dirty="0">
              <a:latin typeface="Gill Sans MT"/>
              <a:cs typeface="Gill Sans MT"/>
            </a:endParaRPr>
          </a:p>
          <a:p>
            <a:pPr marL="355600" marR="811530" indent="-342900">
              <a:lnSpc>
                <a:spcPts val="3100"/>
              </a:lnSpc>
              <a:buFont typeface="Wingdings" charset="2"/>
              <a:buChar char="q"/>
            </a:pPr>
            <a:r>
              <a:rPr sz="2300" dirty="0">
                <a:latin typeface="Gill Sans MT"/>
                <a:cs typeface="Gill Sans MT"/>
              </a:rPr>
              <a:t>Rule: </a:t>
            </a:r>
            <a:r>
              <a:rPr sz="2300" spc="-15" dirty="0">
                <a:latin typeface="Gill Sans MT"/>
                <a:cs typeface="Gill Sans MT"/>
              </a:rPr>
              <a:t>capture </a:t>
            </a:r>
            <a:r>
              <a:rPr sz="2300" dirty="0">
                <a:latin typeface="Gill Sans MT"/>
                <a:cs typeface="Gill Sans MT"/>
              </a:rPr>
              <a:t>dependency or</a:t>
            </a:r>
            <a:r>
              <a:rPr sz="2300" spc="-270" dirty="0">
                <a:latin typeface="Gill Sans MT"/>
                <a:cs typeface="Gill Sans MT"/>
              </a:rPr>
              <a:t> </a:t>
            </a:r>
            <a:r>
              <a:rPr sz="2300" dirty="0">
                <a:latin typeface="Gill Sans MT"/>
                <a:cs typeface="Gill Sans MT"/>
              </a:rPr>
              <a:t>constraint</a:t>
            </a:r>
            <a:endParaRPr lang="en-US" sz="2300" dirty="0">
              <a:latin typeface="Gill Sans MT"/>
              <a:cs typeface="Gill Sans MT"/>
            </a:endParaRPr>
          </a:p>
          <a:p>
            <a:pPr marL="812800" marR="811530" lvl="1" indent="-342900">
              <a:lnSpc>
                <a:spcPts val="3100"/>
              </a:lnSpc>
              <a:buFont typeface="Wingdings" charset="2"/>
              <a:buChar char="q"/>
            </a:pPr>
            <a:r>
              <a:rPr lang="en-US" sz="2300" spc="5" dirty="0">
                <a:latin typeface="Gill Sans MT"/>
                <a:cs typeface="Gill Sans MT"/>
              </a:rPr>
              <a:t>e.g., </a:t>
            </a:r>
            <a:r>
              <a:rPr lang="en-US" sz="2300" dirty="0">
                <a:latin typeface="Gill Sans MT"/>
                <a:cs typeface="Gill Sans MT"/>
              </a:rPr>
              <a:t>3.0</a:t>
            </a:r>
            <a:r>
              <a:rPr lang="en-US" sz="2300" spc="-15" dirty="0">
                <a:latin typeface="Gill Sans MT"/>
                <a:cs typeface="Gill Sans MT"/>
              </a:rPr>
              <a:t> </a:t>
            </a:r>
            <a:r>
              <a:rPr lang="en-US" sz="2300" dirty="0">
                <a:latin typeface="Gill Sans MT"/>
                <a:cs typeface="Gill Sans MT"/>
              </a:rPr>
              <a:t>:</a:t>
            </a:r>
            <a:r>
              <a:rPr lang="en-US" sz="2300" spc="-240" dirty="0">
                <a:latin typeface="Gill Sans MT"/>
                <a:cs typeface="Gill Sans MT"/>
              </a:rPr>
              <a:t> </a:t>
            </a:r>
            <a:r>
              <a:rPr lang="en-US" sz="2300" dirty="0">
                <a:latin typeface="Gill Sans MT"/>
                <a:cs typeface="Gill Sans MT"/>
              </a:rPr>
              <a:t>Friends(A,</a:t>
            </a:r>
            <a:r>
              <a:rPr lang="en-US" sz="2300" spc="-245" dirty="0">
                <a:latin typeface="Gill Sans MT"/>
                <a:cs typeface="Gill Sans MT"/>
              </a:rPr>
              <a:t> </a:t>
            </a:r>
            <a:r>
              <a:rPr lang="en-US" sz="2300" dirty="0">
                <a:latin typeface="Gill Sans MT"/>
                <a:cs typeface="Gill Sans MT"/>
              </a:rPr>
              <a:t>B)</a:t>
            </a:r>
            <a:r>
              <a:rPr lang="en-US" sz="2300" spc="-20" dirty="0">
                <a:latin typeface="Gill Sans MT"/>
                <a:cs typeface="Gill Sans MT"/>
              </a:rPr>
              <a:t> </a:t>
            </a:r>
            <a:r>
              <a:rPr lang="en-US" sz="2300" dirty="0">
                <a:latin typeface="Gill Sans MT"/>
                <a:cs typeface="Gill Sans MT"/>
              </a:rPr>
              <a:t>&amp;</a:t>
            </a:r>
            <a:r>
              <a:rPr lang="en-US" sz="2300" spc="-15" dirty="0">
                <a:latin typeface="Gill Sans MT"/>
                <a:cs typeface="Gill Sans MT"/>
              </a:rPr>
              <a:t> </a:t>
            </a:r>
            <a:r>
              <a:rPr lang="en-US" sz="2300" dirty="0">
                <a:latin typeface="Gill Sans MT"/>
                <a:cs typeface="Gill Sans MT"/>
              </a:rPr>
              <a:t>Friends(B,</a:t>
            </a:r>
            <a:r>
              <a:rPr lang="en-US" sz="2300" spc="-245" dirty="0">
                <a:latin typeface="Gill Sans MT"/>
                <a:cs typeface="Gill Sans MT"/>
              </a:rPr>
              <a:t> </a:t>
            </a:r>
            <a:r>
              <a:rPr lang="en-US" sz="2300" dirty="0">
                <a:latin typeface="Gill Sans MT"/>
                <a:cs typeface="Gill Sans MT"/>
              </a:rPr>
              <a:t>C)</a:t>
            </a:r>
            <a:r>
              <a:rPr lang="en-US" sz="2300" spc="-15" dirty="0">
                <a:latin typeface="Gill Sans MT"/>
                <a:cs typeface="Gill Sans MT"/>
              </a:rPr>
              <a:t> </a:t>
            </a:r>
            <a:r>
              <a:rPr lang="en-US" sz="2300" spc="-1230" dirty="0">
                <a:latin typeface="Wingdings"/>
                <a:cs typeface="Wingdings"/>
              </a:rPr>
              <a:t></a:t>
            </a:r>
            <a:r>
              <a:rPr lang="en-US" sz="2300" spc="45" dirty="0">
                <a:latin typeface="Times New Roman"/>
                <a:cs typeface="Times New Roman"/>
              </a:rPr>
              <a:t>  </a:t>
            </a:r>
            <a:r>
              <a:rPr lang="en-US" sz="2300" dirty="0">
                <a:latin typeface="Gill Sans MT"/>
                <a:cs typeface="Gill Sans MT"/>
              </a:rPr>
              <a:t>Friends(A,</a:t>
            </a:r>
            <a:r>
              <a:rPr lang="en-US" sz="2300" spc="-245" dirty="0">
                <a:latin typeface="Gill Sans MT"/>
                <a:cs typeface="Gill Sans MT"/>
              </a:rPr>
              <a:t> </a:t>
            </a:r>
            <a:r>
              <a:rPr lang="en-US" sz="2300" dirty="0">
                <a:latin typeface="Gill Sans MT"/>
                <a:cs typeface="Gill Sans MT"/>
              </a:rPr>
              <a:t>C)</a:t>
            </a:r>
          </a:p>
          <a:p>
            <a:pPr marL="355600" marR="811530" indent="-342900">
              <a:lnSpc>
                <a:spcPts val="3100"/>
              </a:lnSpc>
              <a:buFont typeface="Wingdings" charset="2"/>
              <a:buChar char="q"/>
            </a:pPr>
            <a:r>
              <a:rPr lang="en-US" sz="2300" dirty="0">
                <a:latin typeface="Gill Sans MT"/>
                <a:cs typeface="Gill Sans MT"/>
              </a:rPr>
              <a:t>PSL  = Rules + Input data</a:t>
            </a:r>
            <a:endParaRPr sz="23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4676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5323" y="1953971"/>
            <a:ext cx="4955873" cy="4616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800" spc="-5" dirty="0">
                <a:latin typeface="Trebuchet MS"/>
                <a:cs typeface="Trebuchet MS"/>
              </a:rPr>
              <a:t>Entities</a:t>
            </a:r>
            <a:r>
              <a:rPr lang="en-US" sz="2800" dirty="0">
                <a:latin typeface="Trebuchet MS"/>
                <a:cs typeface="Trebuchet MS"/>
              </a:rPr>
              <a:t> </a:t>
            </a:r>
          </a:p>
          <a:p>
            <a:pPr marL="927100" lvl="1" indent="-457200">
              <a:buFont typeface="Wingdings" charset="2"/>
              <a:buChar char="q"/>
            </a:pPr>
            <a:r>
              <a:rPr sz="2400" spc="-20" dirty="0">
                <a:solidFill>
                  <a:srgbClr val="464653"/>
                </a:solidFill>
                <a:latin typeface="Trebuchet MS"/>
                <a:cs typeface="Trebuchet MS"/>
              </a:rPr>
              <a:t>People,</a:t>
            </a:r>
            <a:r>
              <a:rPr sz="2400" spc="-2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64653"/>
                </a:solidFill>
                <a:latin typeface="Trebuchet MS"/>
                <a:cs typeface="Trebuchet MS"/>
              </a:rPr>
              <a:t>Emails</a:t>
            </a:r>
            <a:endParaRPr sz="240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280"/>
              </a:spcBef>
              <a:buFont typeface="Wingdings" charset="2"/>
              <a:buChar char="q"/>
            </a:pPr>
            <a:r>
              <a:rPr sz="2800" spc="-5" dirty="0">
                <a:latin typeface="Trebuchet MS"/>
                <a:cs typeface="Trebuchet MS"/>
              </a:rPr>
              <a:t>Attributes</a:t>
            </a:r>
            <a:r>
              <a:rPr lang="en-US" sz="2800" dirty="0">
                <a:latin typeface="Trebuchet MS"/>
                <a:cs typeface="Trebuchet MS"/>
              </a:rPr>
              <a:t> </a:t>
            </a:r>
          </a:p>
          <a:p>
            <a:pPr marL="927100" lvl="1" indent="-457200">
              <a:spcBef>
                <a:spcPts val="280"/>
              </a:spcBef>
              <a:buFont typeface="Wingdings" charset="2"/>
              <a:buChar char="q"/>
            </a:pPr>
            <a:r>
              <a:rPr sz="2400" spc="-25" dirty="0">
                <a:solidFill>
                  <a:srgbClr val="464653"/>
                </a:solidFill>
                <a:latin typeface="Trebuchet MS"/>
                <a:cs typeface="Trebuchet MS"/>
              </a:rPr>
              <a:t>Words </a:t>
            </a:r>
            <a:r>
              <a:rPr sz="2400" dirty="0">
                <a:solidFill>
                  <a:srgbClr val="464653"/>
                </a:solidFill>
                <a:latin typeface="Trebuchet MS"/>
                <a:cs typeface="Trebuchet MS"/>
              </a:rPr>
              <a:t>in</a:t>
            </a:r>
            <a:r>
              <a:rPr sz="2400" spc="-2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2400" spc="-5" dirty="0">
                <a:solidFill>
                  <a:srgbClr val="464653"/>
                </a:solidFill>
                <a:latin typeface="Trebuchet MS"/>
                <a:cs typeface="Trebuchet MS"/>
              </a:rPr>
              <a:t>emails</a:t>
            </a:r>
            <a:endParaRPr sz="240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280"/>
              </a:spcBef>
              <a:buFont typeface="Wingdings" charset="2"/>
              <a:buChar char="q"/>
            </a:pPr>
            <a:r>
              <a:rPr sz="2800" spc="-10" dirty="0">
                <a:latin typeface="Trebuchet MS"/>
                <a:cs typeface="Trebuchet MS"/>
              </a:rPr>
              <a:t>Relationships</a:t>
            </a:r>
            <a:r>
              <a:rPr lang="en-US" sz="2800" dirty="0">
                <a:latin typeface="Trebuchet MS"/>
                <a:cs typeface="Trebuchet MS"/>
              </a:rPr>
              <a:t> </a:t>
            </a:r>
          </a:p>
          <a:p>
            <a:pPr marL="927100" lvl="1" indent="-457200">
              <a:spcBef>
                <a:spcPts val="280"/>
              </a:spcBef>
              <a:buFont typeface="Wingdings" charset="2"/>
              <a:buChar char="q"/>
            </a:pPr>
            <a:r>
              <a:rPr sz="2400" spc="-5" dirty="0">
                <a:solidFill>
                  <a:srgbClr val="464653"/>
                </a:solidFill>
                <a:latin typeface="Trebuchet MS"/>
                <a:cs typeface="Trebuchet MS"/>
              </a:rPr>
              <a:t>communication, work  relationship</a:t>
            </a:r>
            <a:endParaRPr sz="2400" dirty="0">
              <a:latin typeface="Trebuchet MS"/>
              <a:cs typeface="Trebuchet MS"/>
            </a:endParaRPr>
          </a:p>
          <a:p>
            <a:pPr marL="469265" marR="490220" indent="-457200">
              <a:lnSpc>
                <a:spcPts val="3000"/>
              </a:lnSpc>
              <a:spcBef>
                <a:spcPts val="640"/>
              </a:spcBef>
              <a:buFont typeface="Wingdings" charset="2"/>
              <a:buChar char="q"/>
            </a:pPr>
            <a:r>
              <a:rPr sz="2800" spc="-5" dirty="0">
                <a:latin typeface="Trebuchet MS"/>
                <a:cs typeface="Trebuchet MS"/>
              </a:rPr>
              <a:t>Goal: Identify work  relationships</a:t>
            </a:r>
            <a:r>
              <a:rPr lang="en-US" sz="2800" dirty="0">
                <a:latin typeface="Trebuchet MS"/>
                <a:cs typeface="Trebuchet MS"/>
              </a:rPr>
              <a:t> </a:t>
            </a:r>
          </a:p>
          <a:p>
            <a:pPr marL="926465" marR="490220" lvl="1" indent="-457200">
              <a:lnSpc>
                <a:spcPts val="3000"/>
              </a:lnSpc>
              <a:spcBef>
                <a:spcPts val="640"/>
              </a:spcBef>
              <a:buFont typeface="Wingdings" charset="2"/>
              <a:buChar char="q"/>
            </a:pPr>
            <a:r>
              <a:rPr sz="2400" spc="-35" dirty="0">
                <a:solidFill>
                  <a:srgbClr val="464653"/>
                </a:solidFill>
                <a:latin typeface="Trebuchet MS"/>
                <a:cs typeface="Trebuchet MS"/>
              </a:rPr>
              <a:t>Supervisor, </a:t>
            </a:r>
            <a:r>
              <a:rPr sz="2400" dirty="0">
                <a:solidFill>
                  <a:srgbClr val="464653"/>
                </a:solidFill>
                <a:latin typeface="Trebuchet MS"/>
                <a:cs typeface="Trebuchet MS"/>
              </a:rPr>
              <a:t>subordinate,  colleague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15896" y="1436052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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67700" y="3855999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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80644" y="2941815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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51026" y="2045284"/>
            <a:ext cx="7112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33092" y="5837275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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12928" y="2362568"/>
            <a:ext cx="993775" cy="1009650"/>
          </a:xfrm>
          <a:custGeom>
            <a:avLst/>
            <a:gdLst/>
            <a:ahLst/>
            <a:cxnLst/>
            <a:rect l="l" t="t" r="r" b="b"/>
            <a:pathLst>
              <a:path w="993775" h="1009650">
                <a:moveTo>
                  <a:pt x="993278" y="0"/>
                </a:moveTo>
                <a:lnTo>
                  <a:pt x="477588" y="0"/>
                </a:lnTo>
                <a:lnTo>
                  <a:pt x="477588" y="1009059"/>
                </a:lnTo>
                <a:lnTo>
                  <a:pt x="0" y="100905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74826" y="331448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22544" y="2276627"/>
            <a:ext cx="499109" cy="1762760"/>
          </a:xfrm>
          <a:custGeom>
            <a:avLst/>
            <a:gdLst/>
            <a:ahLst/>
            <a:cxnLst/>
            <a:rect l="l" t="t" r="r" b="b"/>
            <a:pathLst>
              <a:path w="499109" h="1762760">
                <a:moveTo>
                  <a:pt x="308222" y="0"/>
                </a:moveTo>
                <a:lnTo>
                  <a:pt x="499000" y="0"/>
                </a:lnTo>
                <a:lnTo>
                  <a:pt x="499000" y="1181368"/>
                </a:lnTo>
                <a:lnTo>
                  <a:pt x="0" y="1181368"/>
                </a:lnTo>
                <a:lnTo>
                  <a:pt x="0" y="1762498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92666" y="221947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14288" y="4096051"/>
            <a:ext cx="1465580" cy="323850"/>
          </a:xfrm>
          <a:custGeom>
            <a:avLst/>
            <a:gdLst/>
            <a:ahLst/>
            <a:cxnLst/>
            <a:rect l="l" t="t" r="r" b="b"/>
            <a:pathLst>
              <a:path w="1465579" h="323850">
                <a:moveTo>
                  <a:pt x="1465438" y="323700"/>
                </a:moveTo>
                <a:lnTo>
                  <a:pt x="0" y="32370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03526" y="436260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0"/>
                </a:moveTo>
                <a:lnTo>
                  <a:pt x="0" y="114300"/>
                </a:lnTo>
                <a:lnTo>
                  <a:pt x="11430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87249" y="3698680"/>
            <a:ext cx="1096010" cy="2854325"/>
          </a:xfrm>
          <a:custGeom>
            <a:avLst/>
            <a:gdLst/>
            <a:ahLst/>
            <a:cxnLst/>
            <a:rect l="l" t="t" r="r" b="b"/>
            <a:pathLst>
              <a:path w="1096009" h="2854325">
                <a:moveTo>
                  <a:pt x="1095968" y="2854147"/>
                </a:moveTo>
                <a:lnTo>
                  <a:pt x="174060" y="2854147"/>
                </a:lnTo>
                <a:lnTo>
                  <a:pt x="174060" y="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49147" y="364152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27274" y="4409784"/>
            <a:ext cx="303530" cy="1981200"/>
          </a:xfrm>
          <a:custGeom>
            <a:avLst/>
            <a:gdLst/>
            <a:ahLst/>
            <a:cxnLst/>
            <a:rect l="l" t="t" r="r" b="b"/>
            <a:pathLst>
              <a:path w="303529" h="1981200">
                <a:moveTo>
                  <a:pt x="0" y="1981198"/>
                </a:moveTo>
                <a:lnTo>
                  <a:pt x="303211" y="1981198"/>
                </a:lnTo>
                <a:lnTo>
                  <a:pt x="303211" y="0"/>
                </a:lnTo>
                <a:lnTo>
                  <a:pt x="114299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03474" y="435263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498751" y="2655849"/>
            <a:ext cx="7112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10969" y="4953305"/>
            <a:ext cx="1270" cy="1029335"/>
          </a:xfrm>
          <a:custGeom>
            <a:avLst/>
            <a:gdLst/>
            <a:ahLst/>
            <a:cxnLst/>
            <a:rect l="l" t="t" r="r" b="b"/>
            <a:pathLst>
              <a:path w="1270" h="1029335">
                <a:moveTo>
                  <a:pt x="1077" y="0"/>
                </a:moveTo>
                <a:lnTo>
                  <a:pt x="0" y="10289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53894" y="5906033"/>
            <a:ext cx="114300" cy="11493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0" y="0"/>
                </a:moveTo>
                <a:lnTo>
                  <a:pt x="57035" y="114363"/>
                </a:lnTo>
                <a:lnTo>
                  <a:pt x="114300" y="1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785368" y="4845849"/>
            <a:ext cx="25400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16330" algn="l"/>
              </a:tabLst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Times New Roman"/>
                <a:cs typeface="Times New Roman"/>
              </a:rPr>
              <a:t>	</a:t>
            </a:r>
            <a:r>
              <a:rPr sz="5400" spc="3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47736" y="3626954"/>
            <a:ext cx="7112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27" name="object 3"/>
          <p:cNvSpPr txBox="1">
            <a:spLocks/>
          </p:cNvSpPr>
          <p:nvPr/>
        </p:nvSpPr>
        <p:spPr>
          <a:xfrm>
            <a:off x="823591" y="784637"/>
            <a:ext cx="8383909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100584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0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">
              <a:lnSpc>
                <a:spcPct val="100000"/>
              </a:lnSpc>
              <a:tabLst>
                <a:tab pos="3584575" algn="l"/>
                <a:tab pos="8243570" algn="l"/>
              </a:tabLst>
            </a:pPr>
            <a:r>
              <a:rPr lang="en-US" dirty="0"/>
              <a:t>Link Prediction	</a:t>
            </a:r>
          </a:p>
        </p:txBody>
      </p:sp>
    </p:spTree>
    <p:extLst>
      <p:ext uri="{BB962C8B-B14F-4D97-AF65-F5344CB8AC3E}">
        <p14:creationId xmlns:p14="http://schemas.microsoft.com/office/powerpoint/2010/main" val="1220535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81215" y="2009851"/>
            <a:ext cx="4497705" cy="1692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1015365" indent="-457200">
              <a:lnSpc>
                <a:spcPts val="3300"/>
              </a:lnSpc>
              <a:buFont typeface="Wingdings" charset="2"/>
              <a:buChar char="q"/>
            </a:pPr>
            <a:r>
              <a:rPr sz="2800" spc="-5" dirty="0">
                <a:latin typeface="Trebuchet MS"/>
                <a:cs typeface="Trebuchet MS"/>
              </a:rPr>
              <a:t>Use </a:t>
            </a:r>
            <a:r>
              <a:rPr sz="2800" dirty="0">
                <a:latin typeface="Trebuchet MS"/>
                <a:cs typeface="Trebuchet MS"/>
              </a:rPr>
              <a:t>rules to express  </a:t>
            </a:r>
            <a:r>
              <a:rPr sz="2800" spc="-5" dirty="0">
                <a:latin typeface="Trebuchet MS"/>
                <a:cs typeface="Trebuchet MS"/>
              </a:rPr>
              <a:t>evidence</a:t>
            </a:r>
            <a:endParaRPr lang="en-US" sz="2800" dirty="0">
              <a:latin typeface="Trebuchet MS"/>
              <a:cs typeface="Trebuchet MS"/>
            </a:endParaRPr>
          </a:p>
          <a:p>
            <a:pPr marL="469265" marR="1015365" indent="-457200">
              <a:lnSpc>
                <a:spcPts val="3300"/>
              </a:lnSpc>
              <a:buFont typeface="Wingdings" charset="2"/>
              <a:buChar char="q"/>
            </a:pP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If email content suggests</a:t>
            </a:r>
            <a:r>
              <a:rPr lang="en-US" sz="180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type </a:t>
            </a:r>
            <a:r>
              <a:rPr lang="en-US" sz="1800" dirty="0">
                <a:solidFill>
                  <a:srgbClr val="464653"/>
                </a:solidFill>
                <a:latin typeface="Trebuchet MS"/>
                <a:cs typeface="Trebuchet MS"/>
              </a:rPr>
              <a:t>Y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,</a:t>
            </a:r>
            <a:r>
              <a:rPr sz="1800" spc="-9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it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is  of type</a:t>
            </a:r>
            <a:r>
              <a:rPr sz="1800" spc="-9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lang="en-US" sz="1800" spc="-5" dirty="0">
                <a:solidFill>
                  <a:srgbClr val="464653"/>
                </a:solidFill>
                <a:latin typeface="Trebuchet MS"/>
                <a:cs typeface="Trebuchet MS"/>
              </a:rPr>
              <a:t>Y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.</a:t>
            </a:r>
            <a:r>
              <a:rPr sz="1800" spc="-5" dirty="0">
                <a:solidFill>
                  <a:srgbClr val="464653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1216" y="3871671"/>
            <a:ext cx="5171718" cy="53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ts val="2100"/>
              </a:lnSpc>
              <a:buFont typeface="Wingdings" charset="2"/>
              <a:buChar char="q"/>
              <a:tabLst>
                <a:tab pos="286385" algn="l"/>
              </a:tabLst>
            </a:pPr>
            <a:r>
              <a:rPr lang="en-US" sz="1800" dirty="0">
                <a:solidFill>
                  <a:srgbClr val="464653"/>
                </a:solidFill>
                <a:latin typeface="MS PGothic"/>
                <a:cs typeface="MS PGothic"/>
              </a:rPr>
              <a:t>  </a:t>
            </a: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If </a:t>
            </a:r>
            <a:r>
              <a:rPr lang="en-US" sz="1800" dirty="0">
                <a:solidFill>
                  <a:srgbClr val="464653"/>
                </a:solidFill>
                <a:latin typeface="Trebuchet MS"/>
                <a:cs typeface="Trebuchet MS"/>
              </a:rPr>
              <a:t>B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sends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deadline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emails to </a:t>
            </a:r>
            <a:r>
              <a:rPr lang="en-US" spc="-5" dirty="0">
                <a:solidFill>
                  <a:srgbClr val="464653"/>
                </a:solidFill>
                <a:latin typeface="Trebuchet MS"/>
                <a:cs typeface="Trebuchet MS"/>
              </a:rPr>
              <a:t>A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,</a:t>
            </a:r>
            <a:r>
              <a:rPr sz="1800" spc="-27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then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lang="en-US" sz="1800" dirty="0">
                <a:solidFill>
                  <a:srgbClr val="464653"/>
                </a:solidFill>
                <a:latin typeface="Trebuchet MS"/>
                <a:cs typeface="Trebuchet MS"/>
              </a:rPr>
              <a:t>B       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  </a:t>
            </a:r>
            <a:r>
              <a:rPr lang="en-US" sz="1800" dirty="0">
                <a:solidFill>
                  <a:srgbClr val="464653"/>
                </a:solidFill>
                <a:latin typeface="Trebuchet MS"/>
                <a:cs typeface="Trebuchet MS"/>
              </a:rPr>
              <a:t>    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is the supervisor of</a:t>
            </a:r>
            <a:r>
              <a:rPr sz="1800" spc="-4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lang="en-US" sz="1800" dirty="0">
                <a:solidFill>
                  <a:srgbClr val="464653"/>
                </a:solidFill>
                <a:latin typeface="Trebuchet MS"/>
                <a:cs typeface="Trebuchet MS"/>
              </a:rPr>
              <a:t>A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.</a:t>
            </a: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1216" y="4791019"/>
            <a:ext cx="4563744" cy="849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ct val="101899"/>
              </a:lnSpc>
              <a:buFont typeface="Wingdings" charset="2"/>
              <a:buChar char="q"/>
              <a:tabLst>
                <a:tab pos="286385" algn="l"/>
              </a:tabLst>
            </a:pPr>
            <a:r>
              <a:rPr lang="en-US" sz="1800" dirty="0">
                <a:solidFill>
                  <a:srgbClr val="464653"/>
                </a:solidFill>
                <a:latin typeface="MS PGothic"/>
                <a:cs typeface="MS PGothic"/>
              </a:rPr>
              <a:t>  </a:t>
            </a: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If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lang="en-US" sz="1800" spc="-110" dirty="0">
                <a:solidFill>
                  <a:srgbClr val="464653"/>
                </a:solidFill>
                <a:latin typeface="Trebuchet MS"/>
                <a:cs typeface="Trebuchet MS"/>
              </a:rPr>
              <a:t>B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supervisor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lang="en-US" spc="-15" dirty="0">
                <a:solidFill>
                  <a:srgbClr val="464653"/>
                </a:solidFill>
                <a:latin typeface="Trebuchet MS"/>
                <a:cs typeface="Trebuchet MS"/>
              </a:rPr>
              <a:t>A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,</a:t>
            </a:r>
            <a:r>
              <a:rPr sz="1800" spc="-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and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lang="en-US" spc="-110" dirty="0">
                <a:solidFill>
                  <a:srgbClr val="464653"/>
                </a:solidFill>
                <a:latin typeface="Trebuchet MS"/>
                <a:cs typeface="Trebuchet MS"/>
              </a:rPr>
              <a:t>B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the  supervisor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of </a:t>
            </a:r>
            <a:r>
              <a:rPr lang="en-US" spc="-5" dirty="0">
                <a:solidFill>
                  <a:srgbClr val="464653"/>
                </a:solidFill>
                <a:latin typeface="Trebuchet MS"/>
                <a:cs typeface="Trebuchet MS"/>
              </a:rPr>
              <a:t>C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,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then </a:t>
            </a:r>
            <a:r>
              <a:rPr lang="en-US" dirty="0">
                <a:solidFill>
                  <a:srgbClr val="464653"/>
                </a:solidFill>
                <a:latin typeface="Trebuchet MS"/>
                <a:cs typeface="Trebuchet MS"/>
              </a:rPr>
              <a:t>A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 and </a:t>
            </a:r>
            <a:r>
              <a:rPr lang="en-US" sz="1800" dirty="0">
                <a:solidFill>
                  <a:srgbClr val="464653"/>
                </a:solidFill>
                <a:latin typeface="Trebuchet MS"/>
                <a:cs typeface="Trebuchet MS"/>
              </a:rPr>
              <a:t>C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 are  colleagues.</a:t>
            </a: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15896" y="1436052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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80644" y="2941815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</a:t>
            </a:r>
            <a:endParaRPr sz="7200" dirty="0">
              <a:latin typeface="Webdings"/>
              <a:cs typeface="Web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51026" y="2045284"/>
            <a:ext cx="7112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2623" y="5837275"/>
            <a:ext cx="8270875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342505" algn="l"/>
              </a:tabLst>
            </a:pPr>
            <a:r>
              <a:rPr sz="7200" dirty="0">
                <a:solidFill>
                  <a:srgbClr val="00ADEF"/>
                </a:solidFill>
                <a:latin typeface="Times New Roman"/>
                <a:cs typeface="Times New Roman"/>
              </a:rPr>
              <a:t> 	</a:t>
            </a: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</a:t>
            </a:r>
            <a:endParaRPr sz="7200" dirty="0">
              <a:latin typeface="Webdings"/>
              <a:cs typeface="Webding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12928" y="2362568"/>
            <a:ext cx="993775" cy="1009650"/>
          </a:xfrm>
          <a:custGeom>
            <a:avLst/>
            <a:gdLst/>
            <a:ahLst/>
            <a:cxnLst/>
            <a:rect l="l" t="t" r="r" b="b"/>
            <a:pathLst>
              <a:path w="993775" h="1009650">
                <a:moveTo>
                  <a:pt x="993278" y="0"/>
                </a:moveTo>
                <a:lnTo>
                  <a:pt x="477588" y="0"/>
                </a:lnTo>
                <a:lnTo>
                  <a:pt x="477588" y="1009059"/>
                </a:lnTo>
                <a:lnTo>
                  <a:pt x="0" y="100905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74826" y="331448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22544" y="2276627"/>
            <a:ext cx="499109" cy="1762760"/>
          </a:xfrm>
          <a:custGeom>
            <a:avLst/>
            <a:gdLst/>
            <a:ahLst/>
            <a:cxnLst/>
            <a:rect l="l" t="t" r="r" b="b"/>
            <a:pathLst>
              <a:path w="499109" h="1762760">
                <a:moveTo>
                  <a:pt x="308222" y="0"/>
                </a:moveTo>
                <a:lnTo>
                  <a:pt x="499000" y="0"/>
                </a:lnTo>
                <a:lnTo>
                  <a:pt x="499000" y="1181368"/>
                </a:lnTo>
                <a:lnTo>
                  <a:pt x="0" y="1181368"/>
                </a:lnTo>
                <a:lnTo>
                  <a:pt x="0" y="1762498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92666" y="221947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14288" y="4096051"/>
            <a:ext cx="1465580" cy="323850"/>
          </a:xfrm>
          <a:custGeom>
            <a:avLst/>
            <a:gdLst/>
            <a:ahLst/>
            <a:cxnLst/>
            <a:rect l="l" t="t" r="r" b="b"/>
            <a:pathLst>
              <a:path w="1465579" h="323850">
                <a:moveTo>
                  <a:pt x="1465438" y="323700"/>
                </a:moveTo>
                <a:lnTo>
                  <a:pt x="0" y="32370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3526" y="436260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0"/>
                </a:moveTo>
                <a:lnTo>
                  <a:pt x="0" y="114300"/>
                </a:lnTo>
                <a:lnTo>
                  <a:pt x="114300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87249" y="3698680"/>
            <a:ext cx="1096010" cy="2854325"/>
          </a:xfrm>
          <a:custGeom>
            <a:avLst/>
            <a:gdLst/>
            <a:ahLst/>
            <a:cxnLst/>
            <a:rect l="l" t="t" r="r" b="b"/>
            <a:pathLst>
              <a:path w="1096009" h="2854325">
                <a:moveTo>
                  <a:pt x="1095968" y="2854147"/>
                </a:moveTo>
                <a:lnTo>
                  <a:pt x="174060" y="2854147"/>
                </a:lnTo>
                <a:lnTo>
                  <a:pt x="174060" y="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49147" y="364152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27274" y="4409784"/>
            <a:ext cx="303530" cy="1981200"/>
          </a:xfrm>
          <a:custGeom>
            <a:avLst/>
            <a:gdLst/>
            <a:ahLst/>
            <a:cxnLst/>
            <a:rect l="l" t="t" r="r" b="b"/>
            <a:pathLst>
              <a:path w="303529" h="1981200">
                <a:moveTo>
                  <a:pt x="0" y="1981198"/>
                </a:moveTo>
                <a:lnTo>
                  <a:pt x="303211" y="1981198"/>
                </a:lnTo>
                <a:lnTo>
                  <a:pt x="303211" y="0"/>
                </a:lnTo>
                <a:lnTo>
                  <a:pt x="114299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03474" y="435263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498751" y="2655849"/>
            <a:ext cx="7112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10969" y="4953305"/>
            <a:ext cx="1270" cy="1029335"/>
          </a:xfrm>
          <a:custGeom>
            <a:avLst/>
            <a:gdLst/>
            <a:ahLst/>
            <a:cxnLst/>
            <a:rect l="l" t="t" r="r" b="b"/>
            <a:pathLst>
              <a:path w="1270" h="1029335">
                <a:moveTo>
                  <a:pt x="1077" y="0"/>
                </a:moveTo>
                <a:lnTo>
                  <a:pt x="0" y="10289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53894" y="5906033"/>
            <a:ext cx="114300" cy="11493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0" y="0"/>
                </a:moveTo>
                <a:lnTo>
                  <a:pt x="57035" y="114363"/>
                </a:lnTo>
                <a:lnTo>
                  <a:pt x="114300" y="1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785368" y="4845849"/>
            <a:ext cx="25400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16330" algn="l"/>
              </a:tabLst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Times New Roman"/>
                <a:cs typeface="Times New Roman"/>
              </a:rPr>
              <a:t>	</a:t>
            </a:r>
            <a:r>
              <a:rPr sz="5400" spc="3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 dirty="0">
              <a:latin typeface="Webdings"/>
              <a:cs typeface="Webding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47736" y="3398354"/>
            <a:ext cx="1659889" cy="156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1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10800" spc="150" baseline="-27777" dirty="0">
                <a:solidFill>
                  <a:srgbClr val="00ADEF"/>
                </a:solidFill>
                <a:latin typeface="Webdings"/>
                <a:cs typeface="Webdings"/>
              </a:rPr>
              <a:t></a:t>
            </a:r>
            <a:endParaRPr sz="10800" baseline="-27777">
              <a:latin typeface="Webdings"/>
              <a:cs typeface="Webdings"/>
            </a:endParaRPr>
          </a:p>
        </p:txBody>
      </p:sp>
      <p:sp>
        <p:nvSpPr>
          <p:cNvPr id="27" name="object 3"/>
          <p:cNvSpPr txBox="1">
            <a:spLocks/>
          </p:cNvSpPr>
          <p:nvPr/>
        </p:nvSpPr>
        <p:spPr>
          <a:xfrm>
            <a:off x="902623" y="800612"/>
            <a:ext cx="8383909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100584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0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">
              <a:lnSpc>
                <a:spcPct val="100000"/>
              </a:lnSpc>
              <a:tabLst>
                <a:tab pos="3584575" algn="l"/>
                <a:tab pos="8243570" algn="l"/>
              </a:tabLst>
            </a:pPr>
            <a:r>
              <a:rPr lang="en-US" dirty="0"/>
              <a:t>Link Prediction	</a:t>
            </a:r>
          </a:p>
        </p:txBody>
      </p:sp>
    </p:spTree>
    <p:extLst>
      <p:ext uri="{BB962C8B-B14F-4D97-AF65-F5344CB8AC3E}">
        <p14:creationId xmlns:p14="http://schemas.microsoft.com/office/powerpoint/2010/main" val="3088615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80644" y="2941815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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51026" y="1436052"/>
            <a:ext cx="2004695" cy="144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76960" algn="l"/>
              </a:tabLst>
            </a:pPr>
            <a:r>
              <a:rPr sz="8100" baseline="-30864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8100" baseline="-30864" dirty="0">
                <a:solidFill>
                  <a:srgbClr val="00ADEF"/>
                </a:solidFill>
                <a:latin typeface="Times New Roman"/>
                <a:cs typeface="Times New Roman"/>
              </a:rPr>
              <a:t>	</a:t>
            </a: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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3092" y="5837275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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12928" y="2362568"/>
            <a:ext cx="993775" cy="1009650"/>
          </a:xfrm>
          <a:custGeom>
            <a:avLst/>
            <a:gdLst/>
            <a:ahLst/>
            <a:cxnLst/>
            <a:rect l="l" t="t" r="r" b="b"/>
            <a:pathLst>
              <a:path w="993775" h="1009650">
                <a:moveTo>
                  <a:pt x="993278" y="0"/>
                </a:moveTo>
                <a:lnTo>
                  <a:pt x="477588" y="0"/>
                </a:lnTo>
                <a:lnTo>
                  <a:pt x="477588" y="1009059"/>
                </a:lnTo>
                <a:lnTo>
                  <a:pt x="0" y="100905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74826" y="331448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22544" y="2276627"/>
            <a:ext cx="499109" cy="1762760"/>
          </a:xfrm>
          <a:custGeom>
            <a:avLst/>
            <a:gdLst/>
            <a:ahLst/>
            <a:cxnLst/>
            <a:rect l="l" t="t" r="r" b="b"/>
            <a:pathLst>
              <a:path w="499109" h="1762760">
                <a:moveTo>
                  <a:pt x="308222" y="0"/>
                </a:moveTo>
                <a:lnTo>
                  <a:pt x="499000" y="0"/>
                </a:lnTo>
                <a:lnTo>
                  <a:pt x="499000" y="1181368"/>
                </a:lnTo>
                <a:lnTo>
                  <a:pt x="0" y="1181368"/>
                </a:lnTo>
                <a:lnTo>
                  <a:pt x="0" y="1762498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92666" y="221947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14288" y="4134151"/>
            <a:ext cx="1503680" cy="285750"/>
          </a:xfrm>
          <a:custGeom>
            <a:avLst/>
            <a:gdLst/>
            <a:ahLst/>
            <a:cxnLst/>
            <a:rect l="l" t="t" r="r" b="b"/>
            <a:pathLst>
              <a:path w="1503679" h="285750">
                <a:moveTo>
                  <a:pt x="1503538" y="285600"/>
                </a:moveTo>
                <a:lnTo>
                  <a:pt x="0" y="28560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57136" y="409605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0" y="114300"/>
                </a:lnTo>
                <a:lnTo>
                  <a:pt x="114300" y="114300"/>
                </a:lnTo>
                <a:lnTo>
                  <a:pt x="57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87249" y="3698680"/>
            <a:ext cx="1096010" cy="2854325"/>
          </a:xfrm>
          <a:custGeom>
            <a:avLst/>
            <a:gdLst/>
            <a:ahLst/>
            <a:cxnLst/>
            <a:rect l="l" t="t" r="r" b="b"/>
            <a:pathLst>
              <a:path w="1096009" h="2854325">
                <a:moveTo>
                  <a:pt x="1095968" y="2854147"/>
                </a:moveTo>
                <a:lnTo>
                  <a:pt x="174060" y="2854147"/>
                </a:lnTo>
                <a:lnTo>
                  <a:pt x="174060" y="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49147" y="364152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27274" y="4409784"/>
            <a:ext cx="303530" cy="1981200"/>
          </a:xfrm>
          <a:custGeom>
            <a:avLst/>
            <a:gdLst/>
            <a:ahLst/>
            <a:cxnLst/>
            <a:rect l="l" t="t" r="r" b="b"/>
            <a:pathLst>
              <a:path w="303529" h="1981200">
                <a:moveTo>
                  <a:pt x="0" y="1981198"/>
                </a:moveTo>
                <a:lnTo>
                  <a:pt x="303211" y="1981198"/>
                </a:lnTo>
                <a:lnTo>
                  <a:pt x="303211" y="0"/>
                </a:lnTo>
                <a:lnTo>
                  <a:pt x="114299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03474" y="435263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498751" y="2655849"/>
            <a:ext cx="7112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solidFill>
                  <a:srgbClr val="DE4552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610969" y="4953305"/>
            <a:ext cx="1270" cy="1029335"/>
          </a:xfrm>
          <a:custGeom>
            <a:avLst/>
            <a:gdLst/>
            <a:ahLst/>
            <a:cxnLst/>
            <a:rect l="l" t="t" r="r" b="b"/>
            <a:pathLst>
              <a:path w="1270" h="1029335">
                <a:moveTo>
                  <a:pt x="1077" y="0"/>
                </a:moveTo>
                <a:lnTo>
                  <a:pt x="0" y="10289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53894" y="5906033"/>
            <a:ext cx="114300" cy="11493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0" y="0"/>
                </a:moveTo>
                <a:lnTo>
                  <a:pt x="57035" y="114363"/>
                </a:lnTo>
                <a:lnTo>
                  <a:pt x="114300" y="1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785368" y="4845849"/>
            <a:ext cx="25400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16330" algn="l"/>
              </a:tabLst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Times New Roman"/>
                <a:cs typeface="Times New Roman"/>
              </a:rPr>
              <a:t>	</a:t>
            </a:r>
            <a:r>
              <a:rPr sz="5400" spc="3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47736" y="3398354"/>
            <a:ext cx="1659889" cy="156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1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10800" spc="150" baseline="-27777" dirty="0">
                <a:solidFill>
                  <a:srgbClr val="00ADEF"/>
                </a:solidFill>
                <a:latin typeface="Webdings"/>
                <a:cs typeface="Webdings"/>
              </a:rPr>
              <a:t></a:t>
            </a:r>
            <a:endParaRPr sz="10800" baseline="-27777">
              <a:latin typeface="Webdings"/>
              <a:cs typeface="Webding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925574" y="2514384"/>
            <a:ext cx="1160145" cy="308610"/>
          </a:xfrm>
          <a:custGeom>
            <a:avLst/>
            <a:gdLst/>
            <a:ahLst/>
            <a:cxnLst/>
            <a:rect l="l" t="t" r="r" b="b"/>
            <a:pathLst>
              <a:path w="1160145" h="308610">
                <a:moveTo>
                  <a:pt x="0" y="0"/>
                </a:moveTo>
                <a:lnTo>
                  <a:pt x="1159739" y="0"/>
                </a:lnTo>
                <a:lnTo>
                  <a:pt x="1159739" y="308073"/>
                </a:lnTo>
                <a:lnTo>
                  <a:pt x="0" y="308073"/>
                </a:lnTo>
                <a:lnTo>
                  <a:pt x="0" y="0"/>
                </a:lnTo>
                <a:close/>
              </a:path>
            </a:pathLst>
          </a:custGeom>
          <a:ln w="222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8004264" y="2560078"/>
            <a:ext cx="981710" cy="220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9F1C1F"/>
                </a:solidFill>
                <a:latin typeface="Tahoma"/>
                <a:cs typeface="Tahoma"/>
              </a:rPr>
              <a:t>complete</a:t>
            </a:r>
            <a:r>
              <a:rPr sz="1400" spc="-100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9F1C1F"/>
                </a:solidFill>
                <a:latin typeface="Tahoma"/>
                <a:cs typeface="Tahoma"/>
              </a:rPr>
              <a:t>by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504885" y="2822448"/>
            <a:ext cx="107314" cy="149860"/>
          </a:xfrm>
          <a:custGeom>
            <a:avLst/>
            <a:gdLst/>
            <a:ahLst/>
            <a:cxnLst/>
            <a:rect l="l" t="t" r="r" b="b"/>
            <a:pathLst>
              <a:path w="107315" h="149860">
                <a:moveTo>
                  <a:pt x="0" y="0"/>
                </a:moveTo>
                <a:lnTo>
                  <a:pt x="107155" y="149571"/>
                </a:lnTo>
              </a:path>
            </a:pathLst>
          </a:custGeom>
          <a:ln w="25399">
            <a:solidFill>
              <a:srgbClr val="B12D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925574" y="3047923"/>
            <a:ext cx="479425" cy="308610"/>
          </a:xfrm>
          <a:prstGeom prst="rect">
            <a:avLst/>
          </a:prstGeom>
          <a:ln w="22224">
            <a:solidFill>
              <a:srgbClr val="AEC5D6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80010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solidFill>
                  <a:srgbClr val="9F1C1F"/>
                </a:solidFill>
                <a:latin typeface="Tahoma"/>
                <a:cs typeface="Tahoma"/>
              </a:rPr>
              <a:t>due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383219" y="3123831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4">
                <a:moveTo>
                  <a:pt x="0" y="0"/>
                </a:moveTo>
                <a:lnTo>
                  <a:pt x="228823" y="1"/>
                </a:lnTo>
              </a:path>
            </a:pathLst>
          </a:custGeom>
          <a:ln w="25399">
            <a:solidFill>
              <a:srgbClr val="B12D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81215" y="2009851"/>
            <a:ext cx="4497705" cy="1461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1015365" indent="-457200">
              <a:lnSpc>
                <a:spcPts val="3300"/>
              </a:lnSpc>
              <a:buFont typeface="Wingdings" charset="2"/>
              <a:buChar char="q"/>
            </a:pPr>
            <a:r>
              <a:rPr sz="2800" spc="-5" dirty="0">
                <a:latin typeface="Trebuchet MS"/>
                <a:cs typeface="Trebuchet MS"/>
              </a:rPr>
              <a:t>Use </a:t>
            </a:r>
            <a:r>
              <a:rPr sz="2800" dirty="0">
                <a:latin typeface="Trebuchet MS"/>
                <a:cs typeface="Trebuchet MS"/>
              </a:rPr>
              <a:t>rules to express  </a:t>
            </a:r>
            <a:r>
              <a:rPr sz="2800" spc="-5" dirty="0">
                <a:latin typeface="Trebuchet MS"/>
                <a:cs typeface="Trebuchet MS"/>
              </a:rPr>
              <a:t>evidence</a:t>
            </a:r>
            <a:endParaRPr sz="2800" dirty="0">
              <a:latin typeface="Trebuchet MS"/>
              <a:cs typeface="Trebuchet MS"/>
            </a:endParaRPr>
          </a:p>
          <a:p>
            <a:pPr marL="564515" marR="5080" indent="-285750">
              <a:lnSpc>
                <a:spcPts val="2100"/>
              </a:lnSpc>
              <a:spcBef>
                <a:spcPts val="56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800" dirty="0">
                <a:solidFill>
                  <a:srgbClr val="FF0000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If email content suggests type X,</a:t>
            </a:r>
            <a:r>
              <a:rPr sz="1800" spc="-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it</a:t>
            </a:r>
            <a:r>
              <a:rPr sz="1800" spc="-1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is  of type</a:t>
            </a:r>
            <a:r>
              <a:rPr sz="1800" spc="-9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rebuchet MS"/>
                <a:cs typeface="Trebuchet MS"/>
              </a:rPr>
              <a:t>X.</a:t>
            </a:r>
            <a:r>
              <a:rPr sz="1800" spc="-5" dirty="0">
                <a:solidFill>
                  <a:srgbClr val="FF0000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47914" y="3871671"/>
            <a:ext cx="4340225" cy="53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ts val="2100"/>
              </a:lnSpc>
              <a:buFont typeface="Wingdings" charset="2"/>
              <a:buChar char="q"/>
              <a:tabLst>
                <a:tab pos="286385" algn="l"/>
              </a:tabLst>
            </a:pP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If A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sends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deadline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emails to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B,</a:t>
            </a:r>
            <a:r>
              <a:rPr sz="1800" spc="-27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then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A 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is the supervisor of</a:t>
            </a:r>
            <a:r>
              <a:rPr sz="1800" spc="-4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B.</a:t>
            </a: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47914" y="4791019"/>
            <a:ext cx="4297045" cy="849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ct val="101899"/>
              </a:lnSpc>
              <a:buFont typeface="Wingdings" charset="2"/>
              <a:buChar char="q"/>
              <a:tabLst>
                <a:tab pos="286385" algn="l"/>
              </a:tabLst>
            </a:pP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If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A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supervisor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B,</a:t>
            </a:r>
            <a:r>
              <a:rPr sz="1800" spc="-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and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A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the  supervisor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of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C,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then B and C are  colleagues.</a:t>
            </a: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8841" y="5791568"/>
            <a:ext cx="5487035" cy="708025"/>
          </a:xfrm>
          <a:prstGeom prst="rect">
            <a:avLst/>
          </a:prstGeom>
          <a:ln w="34924">
            <a:solidFill>
              <a:srgbClr val="00AAD6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1.0 : Contains(E,</a:t>
            </a:r>
            <a:r>
              <a:rPr sz="2000" spc="-105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“due”)</a:t>
            </a:r>
            <a:endParaRPr sz="2000" dirty="0">
              <a:latin typeface="Tahoma"/>
              <a:cs typeface="Tahoma"/>
            </a:endParaRPr>
          </a:p>
          <a:p>
            <a:pPr marL="689610">
              <a:lnSpc>
                <a:spcPct val="100000"/>
              </a:lnSpc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=&gt; </a:t>
            </a:r>
            <a:r>
              <a:rPr sz="2000" spc="-20" dirty="0">
                <a:solidFill>
                  <a:srgbClr val="9F1C1F"/>
                </a:solidFill>
                <a:latin typeface="Tahoma"/>
                <a:cs typeface="Tahoma"/>
              </a:rPr>
              <a:t>HasType(E,</a:t>
            </a:r>
            <a:r>
              <a:rPr sz="2000" spc="-254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“deadline”)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33" name="object 3"/>
          <p:cNvSpPr txBox="1">
            <a:spLocks/>
          </p:cNvSpPr>
          <p:nvPr/>
        </p:nvSpPr>
        <p:spPr>
          <a:xfrm>
            <a:off x="939386" y="621883"/>
            <a:ext cx="8383909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100584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0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">
              <a:lnSpc>
                <a:spcPct val="100000"/>
              </a:lnSpc>
              <a:tabLst>
                <a:tab pos="3584575" algn="l"/>
                <a:tab pos="8243570" algn="l"/>
              </a:tabLst>
            </a:pPr>
            <a:r>
              <a:rPr lang="en-US" dirty="0"/>
              <a:t>Link Prediction	</a:t>
            </a:r>
          </a:p>
        </p:txBody>
      </p:sp>
    </p:spTree>
    <p:extLst>
      <p:ext uri="{BB962C8B-B14F-4D97-AF65-F5344CB8AC3E}">
        <p14:creationId xmlns:p14="http://schemas.microsoft.com/office/powerpoint/2010/main" val="3046115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80644" y="2941815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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51026" y="1436052"/>
            <a:ext cx="2004695" cy="144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76960" algn="l"/>
              </a:tabLst>
            </a:pPr>
            <a:r>
              <a:rPr sz="8100" baseline="-30864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8100" baseline="-30864" dirty="0">
                <a:solidFill>
                  <a:srgbClr val="00ADEF"/>
                </a:solidFill>
                <a:latin typeface="Times New Roman"/>
                <a:cs typeface="Times New Roman"/>
              </a:rPr>
              <a:t>	</a:t>
            </a:r>
            <a:r>
              <a:rPr sz="7200" dirty="0">
                <a:solidFill>
                  <a:srgbClr val="DE4552"/>
                </a:solidFill>
                <a:latin typeface="Webdings"/>
                <a:cs typeface="Webdings"/>
              </a:rPr>
              <a:t>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3092" y="5837275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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12928" y="2362568"/>
            <a:ext cx="993775" cy="1009650"/>
          </a:xfrm>
          <a:custGeom>
            <a:avLst/>
            <a:gdLst/>
            <a:ahLst/>
            <a:cxnLst/>
            <a:rect l="l" t="t" r="r" b="b"/>
            <a:pathLst>
              <a:path w="993775" h="1009650">
                <a:moveTo>
                  <a:pt x="993278" y="0"/>
                </a:moveTo>
                <a:lnTo>
                  <a:pt x="477588" y="0"/>
                </a:lnTo>
                <a:lnTo>
                  <a:pt x="477588" y="1009059"/>
                </a:lnTo>
                <a:lnTo>
                  <a:pt x="0" y="100905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74826" y="331448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22544" y="2276627"/>
            <a:ext cx="499109" cy="1762760"/>
          </a:xfrm>
          <a:custGeom>
            <a:avLst/>
            <a:gdLst/>
            <a:ahLst/>
            <a:cxnLst/>
            <a:rect l="l" t="t" r="r" b="b"/>
            <a:pathLst>
              <a:path w="499109" h="1762760">
                <a:moveTo>
                  <a:pt x="308222" y="0"/>
                </a:moveTo>
                <a:lnTo>
                  <a:pt x="499000" y="0"/>
                </a:lnTo>
                <a:lnTo>
                  <a:pt x="499000" y="1181368"/>
                </a:lnTo>
                <a:lnTo>
                  <a:pt x="0" y="1181368"/>
                </a:lnTo>
                <a:lnTo>
                  <a:pt x="0" y="1762498"/>
                </a:lnTo>
              </a:path>
            </a:pathLst>
          </a:custGeom>
          <a:ln w="38099">
            <a:solidFill>
              <a:srgbClr val="B12D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92666" y="221947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B12D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14288" y="4134151"/>
            <a:ext cx="1503680" cy="285750"/>
          </a:xfrm>
          <a:custGeom>
            <a:avLst/>
            <a:gdLst/>
            <a:ahLst/>
            <a:cxnLst/>
            <a:rect l="l" t="t" r="r" b="b"/>
            <a:pathLst>
              <a:path w="1503679" h="285750">
                <a:moveTo>
                  <a:pt x="1503538" y="285600"/>
                </a:moveTo>
                <a:lnTo>
                  <a:pt x="0" y="28560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57136" y="409605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0" y="114300"/>
                </a:lnTo>
                <a:lnTo>
                  <a:pt x="114300" y="114300"/>
                </a:lnTo>
                <a:lnTo>
                  <a:pt x="57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87249" y="3698680"/>
            <a:ext cx="1096010" cy="2854325"/>
          </a:xfrm>
          <a:custGeom>
            <a:avLst/>
            <a:gdLst/>
            <a:ahLst/>
            <a:cxnLst/>
            <a:rect l="l" t="t" r="r" b="b"/>
            <a:pathLst>
              <a:path w="1096009" h="2854325">
                <a:moveTo>
                  <a:pt x="1095968" y="2854147"/>
                </a:moveTo>
                <a:lnTo>
                  <a:pt x="174060" y="2854147"/>
                </a:lnTo>
                <a:lnTo>
                  <a:pt x="174060" y="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49147" y="364152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27274" y="4409784"/>
            <a:ext cx="303530" cy="1981200"/>
          </a:xfrm>
          <a:custGeom>
            <a:avLst/>
            <a:gdLst/>
            <a:ahLst/>
            <a:cxnLst/>
            <a:rect l="l" t="t" r="r" b="b"/>
            <a:pathLst>
              <a:path w="303529" h="1981200">
                <a:moveTo>
                  <a:pt x="0" y="1981198"/>
                </a:moveTo>
                <a:lnTo>
                  <a:pt x="303211" y="1981198"/>
                </a:lnTo>
                <a:lnTo>
                  <a:pt x="303211" y="0"/>
                </a:lnTo>
                <a:lnTo>
                  <a:pt x="114299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03474" y="435263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498751" y="2655849"/>
            <a:ext cx="7112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solidFill>
                  <a:srgbClr val="DE4552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610969" y="4953305"/>
            <a:ext cx="1270" cy="1029335"/>
          </a:xfrm>
          <a:custGeom>
            <a:avLst/>
            <a:gdLst/>
            <a:ahLst/>
            <a:cxnLst/>
            <a:rect l="l" t="t" r="r" b="b"/>
            <a:pathLst>
              <a:path w="1270" h="1029335">
                <a:moveTo>
                  <a:pt x="1077" y="0"/>
                </a:moveTo>
                <a:lnTo>
                  <a:pt x="0" y="10289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53894" y="5906033"/>
            <a:ext cx="114300" cy="11493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0" y="0"/>
                </a:moveTo>
                <a:lnTo>
                  <a:pt x="57035" y="114363"/>
                </a:lnTo>
                <a:lnTo>
                  <a:pt x="114300" y="1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785368" y="4845849"/>
            <a:ext cx="25400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16330" algn="l"/>
              </a:tabLst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Times New Roman"/>
                <a:cs typeface="Times New Roman"/>
              </a:rPr>
              <a:t>	</a:t>
            </a:r>
            <a:r>
              <a:rPr sz="5400" spc="3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47736" y="3398354"/>
            <a:ext cx="1659889" cy="156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1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10800" spc="150" baseline="-27777" dirty="0">
                <a:solidFill>
                  <a:srgbClr val="DE4552"/>
                </a:solidFill>
                <a:latin typeface="Webdings"/>
                <a:cs typeface="Webdings"/>
              </a:rPr>
              <a:t></a:t>
            </a:r>
            <a:endParaRPr sz="10800" baseline="-27777">
              <a:latin typeface="Webdings"/>
              <a:cs typeface="Webding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1215" y="2009851"/>
            <a:ext cx="4497705" cy="1461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1015365" indent="-457200">
              <a:lnSpc>
                <a:spcPts val="3300"/>
              </a:lnSpc>
              <a:buFont typeface="Wingdings" charset="2"/>
              <a:buChar char="q"/>
            </a:pPr>
            <a:r>
              <a:rPr sz="2800" spc="-5" dirty="0">
                <a:latin typeface="Trebuchet MS"/>
                <a:cs typeface="Trebuchet MS"/>
              </a:rPr>
              <a:t>Use </a:t>
            </a:r>
            <a:r>
              <a:rPr sz="2800" dirty="0">
                <a:latin typeface="Trebuchet MS"/>
                <a:cs typeface="Trebuchet MS"/>
              </a:rPr>
              <a:t>rules to express  </a:t>
            </a:r>
            <a:r>
              <a:rPr sz="2800" spc="-5" dirty="0">
                <a:latin typeface="Trebuchet MS"/>
                <a:cs typeface="Trebuchet MS"/>
              </a:rPr>
              <a:t>evidence</a:t>
            </a:r>
            <a:endParaRPr sz="2800" dirty="0">
              <a:latin typeface="Trebuchet MS"/>
              <a:cs typeface="Trebuchet MS"/>
            </a:endParaRPr>
          </a:p>
          <a:p>
            <a:pPr marL="564515" marR="5080" indent="-285750">
              <a:lnSpc>
                <a:spcPts val="2100"/>
              </a:lnSpc>
              <a:spcBef>
                <a:spcPts val="56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If email content suggests type X,</a:t>
            </a:r>
            <a:r>
              <a:rPr sz="1800" spc="-9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it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is  of type</a:t>
            </a:r>
            <a:r>
              <a:rPr sz="1800" spc="-9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X.</a:t>
            </a:r>
            <a:r>
              <a:rPr sz="1800" spc="-5" dirty="0">
                <a:solidFill>
                  <a:srgbClr val="464653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47914" y="3871671"/>
            <a:ext cx="4340225" cy="53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ts val="2100"/>
              </a:lnSpc>
              <a:buFont typeface="Wingdings" charset="2"/>
              <a:buChar char="q"/>
              <a:tabLst>
                <a:tab pos="286385" algn="l"/>
              </a:tabLst>
            </a:pPr>
            <a:r>
              <a:rPr sz="1800" dirty="0">
                <a:solidFill>
                  <a:srgbClr val="FF0000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If A </a:t>
            </a:r>
            <a:r>
              <a:rPr sz="1800" spc="-5" dirty="0">
                <a:solidFill>
                  <a:srgbClr val="FF0000"/>
                </a:solidFill>
                <a:latin typeface="Trebuchet MS"/>
                <a:cs typeface="Trebuchet MS"/>
              </a:rPr>
              <a:t>sends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deadline </a:t>
            </a:r>
            <a:r>
              <a:rPr sz="1800" spc="-5" dirty="0">
                <a:solidFill>
                  <a:srgbClr val="FF0000"/>
                </a:solidFill>
                <a:latin typeface="Trebuchet MS"/>
                <a:cs typeface="Trebuchet MS"/>
              </a:rPr>
              <a:t>emails to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B,</a:t>
            </a:r>
            <a:r>
              <a:rPr sz="1800" spc="-2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Trebuchet MS"/>
                <a:cs typeface="Trebuchet MS"/>
              </a:rPr>
              <a:t>then</a:t>
            </a:r>
            <a:r>
              <a:rPr sz="1800" spc="-11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A  </a:t>
            </a:r>
            <a:r>
              <a:rPr sz="1800" spc="-5" dirty="0">
                <a:solidFill>
                  <a:srgbClr val="FF0000"/>
                </a:solidFill>
                <a:latin typeface="Trebuchet MS"/>
                <a:cs typeface="Trebuchet MS"/>
              </a:rPr>
              <a:t>is the supervisor of</a:t>
            </a:r>
            <a:r>
              <a:rPr sz="1800" spc="-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FF0000"/>
                </a:solidFill>
                <a:latin typeface="Trebuchet MS"/>
                <a:cs typeface="Trebuchet MS"/>
              </a:rPr>
              <a:t>B.</a:t>
            </a:r>
            <a:r>
              <a:rPr sz="1800" dirty="0">
                <a:solidFill>
                  <a:srgbClr val="FF0000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47914" y="4791019"/>
            <a:ext cx="4297045" cy="849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ct val="101899"/>
              </a:lnSpc>
              <a:buFont typeface="Wingdings" charset="2"/>
              <a:buChar char="q"/>
              <a:tabLst>
                <a:tab pos="286385" algn="l"/>
              </a:tabLst>
            </a:pP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If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A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supervisor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B,</a:t>
            </a:r>
            <a:r>
              <a:rPr sz="1800" spc="-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and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A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the  supervisor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of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C,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then B and C are  colleagues.</a:t>
            </a: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18841" y="5791568"/>
            <a:ext cx="5487035" cy="708025"/>
          </a:xfrm>
          <a:prstGeom prst="rect">
            <a:avLst/>
          </a:prstGeom>
          <a:ln w="34924">
            <a:solidFill>
              <a:srgbClr val="00AAD6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2.0 :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Sent(A, </a:t>
            </a:r>
            <a:r>
              <a:rPr sz="2000" spc="-10" dirty="0">
                <a:solidFill>
                  <a:srgbClr val="9F1C1F"/>
                </a:solidFill>
                <a:latin typeface="Tahoma"/>
                <a:cs typeface="Tahoma"/>
              </a:rPr>
              <a:t>B,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E) &amp; </a:t>
            </a:r>
            <a:r>
              <a:rPr sz="2000" spc="-20" dirty="0">
                <a:solidFill>
                  <a:srgbClr val="9F1C1F"/>
                </a:solidFill>
                <a:latin typeface="Tahoma"/>
                <a:cs typeface="Tahoma"/>
              </a:rPr>
              <a:t>HasType(E,</a:t>
            </a:r>
            <a:r>
              <a:rPr sz="2000" spc="-15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“deadline”)</a:t>
            </a:r>
            <a:endParaRPr sz="2000">
              <a:latin typeface="Tahoma"/>
              <a:cs typeface="Tahoma"/>
            </a:endParaRPr>
          </a:p>
          <a:p>
            <a:pPr marL="689610">
              <a:lnSpc>
                <a:spcPct val="100000"/>
              </a:lnSpc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=&gt; Supervisor(A,</a:t>
            </a:r>
            <a:r>
              <a:rPr sz="2000" spc="-310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B)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7" name="object 3"/>
          <p:cNvSpPr txBox="1">
            <a:spLocks/>
          </p:cNvSpPr>
          <p:nvPr/>
        </p:nvSpPr>
        <p:spPr>
          <a:xfrm>
            <a:off x="915323" y="720078"/>
            <a:ext cx="8383909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100584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0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">
              <a:lnSpc>
                <a:spcPct val="100000"/>
              </a:lnSpc>
              <a:tabLst>
                <a:tab pos="3584575" algn="l"/>
                <a:tab pos="8243570" algn="l"/>
              </a:tabLst>
            </a:pPr>
            <a:r>
              <a:rPr lang="en-US" dirty="0"/>
              <a:t>Link Prediction	</a:t>
            </a:r>
          </a:p>
        </p:txBody>
      </p:sp>
    </p:spTree>
    <p:extLst>
      <p:ext uri="{BB962C8B-B14F-4D97-AF65-F5344CB8AC3E}">
        <p14:creationId xmlns:p14="http://schemas.microsoft.com/office/powerpoint/2010/main" val="24232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480644" y="2941815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DE4552"/>
                </a:solidFill>
                <a:latin typeface="Webdings"/>
                <a:cs typeface="Webdings"/>
              </a:rPr>
              <a:t></a:t>
            </a:r>
            <a:endParaRPr sz="7200" dirty="0">
              <a:latin typeface="Webdings"/>
              <a:cs typeface="Web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51026" y="1436052"/>
            <a:ext cx="2004695" cy="144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76960" algn="l"/>
              </a:tabLst>
            </a:pPr>
            <a:r>
              <a:rPr sz="8100" baseline="-30864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8100" baseline="-30864" dirty="0">
                <a:solidFill>
                  <a:srgbClr val="00ADEF"/>
                </a:solidFill>
                <a:latin typeface="Times New Roman"/>
                <a:cs typeface="Times New Roman"/>
              </a:rPr>
              <a:t>	</a:t>
            </a:r>
            <a:r>
              <a:rPr sz="7200" dirty="0">
                <a:solidFill>
                  <a:srgbClr val="DE4552"/>
                </a:solidFill>
                <a:latin typeface="Webdings"/>
                <a:cs typeface="Webdings"/>
              </a:rPr>
              <a:t>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33092" y="5837275"/>
            <a:ext cx="939800" cy="1110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dirty="0">
                <a:solidFill>
                  <a:srgbClr val="00ADEF"/>
                </a:solidFill>
                <a:latin typeface="Webdings"/>
                <a:cs typeface="Webdings"/>
              </a:rPr>
              <a:t></a:t>
            </a:r>
            <a:endParaRPr sz="7200">
              <a:latin typeface="Webdings"/>
              <a:cs typeface="Webding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12928" y="2362568"/>
            <a:ext cx="993775" cy="1009650"/>
          </a:xfrm>
          <a:custGeom>
            <a:avLst/>
            <a:gdLst/>
            <a:ahLst/>
            <a:cxnLst/>
            <a:rect l="l" t="t" r="r" b="b"/>
            <a:pathLst>
              <a:path w="993775" h="1009650">
                <a:moveTo>
                  <a:pt x="993278" y="0"/>
                </a:moveTo>
                <a:lnTo>
                  <a:pt x="477588" y="0"/>
                </a:lnTo>
                <a:lnTo>
                  <a:pt x="477588" y="1009059"/>
                </a:lnTo>
                <a:lnTo>
                  <a:pt x="0" y="1009059"/>
                </a:lnTo>
              </a:path>
            </a:pathLst>
          </a:custGeom>
          <a:ln w="38099">
            <a:solidFill>
              <a:srgbClr val="B12D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274826" y="331448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B12D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22544" y="2276627"/>
            <a:ext cx="499109" cy="1762760"/>
          </a:xfrm>
          <a:custGeom>
            <a:avLst/>
            <a:gdLst/>
            <a:ahLst/>
            <a:cxnLst/>
            <a:rect l="l" t="t" r="r" b="b"/>
            <a:pathLst>
              <a:path w="499109" h="1762760">
                <a:moveTo>
                  <a:pt x="308222" y="0"/>
                </a:moveTo>
                <a:lnTo>
                  <a:pt x="499000" y="0"/>
                </a:lnTo>
                <a:lnTo>
                  <a:pt x="499000" y="1181368"/>
                </a:lnTo>
                <a:lnTo>
                  <a:pt x="0" y="1181368"/>
                </a:lnTo>
                <a:lnTo>
                  <a:pt x="0" y="1762498"/>
                </a:lnTo>
              </a:path>
            </a:pathLst>
          </a:custGeom>
          <a:ln w="38099">
            <a:solidFill>
              <a:srgbClr val="B12D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92666" y="2219477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B12D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14288" y="4134151"/>
            <a:ext cx="1503680" cy="285750"/>
          </a:xfrm>
          <a:custGeom>
            <a:avLst/>
            <a:gdLst/>
            <a:ahLst/>
            <a:cxnLst/>
            <a:rect l="l" t="t" r="r" b="b"/>
            <a:pathLst>
              <a:path w="1503679" h="285750">
                <a:moveTo>
                  <a:pt x="1503538" y="285600"/>
                </a:moveTo>
                <a:lnTo>
                  <a:pt x="0" y="285600"/>
                </a:lnTo>
                <a:lnTo>
                  <a:pt x="0" y="0"/>
                </a:lnTo>
              </a:path>
            </a:pathLst>
          </a:custGeom>
          <a:ln w="38099">
            <a:solidFill>
              <a:srgbClr val="B12D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57136" y="409605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0" y="114300"/>
                </a:lnTo>
                <a:lnTo>
                  <a:pt x="114300" y="114300"/>
                </a:lnTo>
                <a:lnTo>
                  <a:pt x="57150" y="0"/>
                </a:lnTo>
                <a:close/>
              </a:path>
            </a:pathLst>
          </a:custGeom>
          <a:solidFill>
            <a:srgbClr val="B12D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87249" y="3698680"/>
            <a:ext cx="1096010" cy="2854325"/>
          </a:xfrm>
          <a:custGeom>
            <a:avLst/>
            <a:gdLst/>
            <a:ahLst/>
            <a:cxnLst/>
            <a:rect l="l" t="t" r="r" b="b"/>
            <a:pathLst>
              <a:path w="1096009" h="2854325">
                <a:moveTo>
                  <a:pt x="1095968" y="2854147"/>
                </a:moveTo>
                <a:lnTo>
                  <a:pt x="174060" y="2854147"/>
                </a:lnTo>
                <a:lnTo>
                  <a:pt x="174060" y="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49147" y="3641521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27274" y="4409784"/>
            <a:ext cx="303530" cy="1981200"/>
          </a:xfrm>
          <a:custGeom>
            <a:avLst/>
            <a:gdLst/>
            <a:ahLst/>
            <a:cxnLst/>
            <a:rect l="l" t="t" r="r" b="b"/>
            <a:pathLst>
              <a:path w="303529" h="1981200">
                <a:moveTo>
                  <a:pt x="0" y="1981198"/>
                </a:moveTo>
                <a:lnTo>
                  <a:pt x="303211" y="1981198"/>
                </a:lnTo>
                <a:lnTo>
                  <a:pt x="303211" y="0"/>
                </a:lnTo>
                <a:lnTo>
                  <a:pt x="114299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03474" y="4352632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498751" y="2655849"/>
            <a:ext cx="7112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610969" y="4953305"/>
            <a:ext cx="1270" cy="1029335"/>
          </a:xfrm>
          <a:custGeom>
            <a:avLst/>
            <a:gdLst/>
            <a:ahLst/>
            <a:cxnLst/>
            <a:rect l="l" t="t" r="r" b="b"/>
            <a:pathLst>
              <a:path w="1270" h="1029335">
                <a:moveTo>
                  <a:pt x="1077" y="0"/>
                </a:moveTo>
                <a:lnTo>
                  <a:pt x="0" y="10289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553894" y="5906033"/>
            <a:ext cx="114300" cy="114935"/>
          </a:xfrm>
          <a:custGeom>
            <a:avLst/>
            <a:gdLst/>
            <a:ahLst/>
            <a:cxnLst/>
            <a:rect l="l" t="t" r="r" b="b"/>
            <a:pathLst>
              <a:path w="114300" h="114935">
                <a:moveTo>
                  <a:pt x="0" y="0"/>
                </a:moveTo>
                <a:lnTo>
                  <a:pt x="57035" y="114363"/>
                </a:lnTo>
                <a:lnTo>
                  <a:pt x="114300" y="1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785368" y="4845849"/>
            <a:ext cx="2540000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16330" algn="l"/>
              </a:tabLst>
            </a:pP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Times New Roman"/>
                <a:cs typeface="Times New Roman"/>
              </a:rPr>
              <a:t>	</a:t>
            </a:r>
            <a:r>
              <a:rPr sz="5400" spc="3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54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endParaRPr sz="5400">
              <a:latin typeface="Webdings"/>
              <a:cs typeface="Webding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547736" y="3398354"/>
            <a:ext cx="1659889" cy="156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100" dirty="0">
                <a:solidFill>
                  <a:srgbClr val="00ADEF"/>
                </a:solidFill>
                <a:latin typeface="Webdings"/>
                <a:cs typeface="Webdings"/>
              </a:rPr>
              <a:t></a:t>
            </a:r>
            <a:r>
              <a:rPr sz="10800" spc="150" baseline="-27777" dirty="0">
                <a:solidFill>
                  <a:srgbClr val="DE4552"/>
                </a:solidFill>
                <a:latin typeface="Webdings"/>
                <a:cs typeface="Webdings"/>
              </a:rPr>
              <a:t></a:t>
            </a:r>
            <a:endParaRPr sz="10800" baseline="-27777">
              <a:latin typeface="Webdings"/>
              <a:cs typeface="Webding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1215" y="2009851"/>
            <a:ext cx="4497705" cy="1461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265" marR="1015365" indent="-457200">
              <a:lnSpc>
                <a:spcPts val="3300"/>
              </a:lnSpc>
              <a:buFont typeface="Wingdings" charset="2"/>
              <a:buChar char="q"/>
            </a:pPr>
            <a:r>
              <a:rPr sz="2800" spc="-5" dirty="0">
                <a:latin typeface="Trebuchet MS"/>
                <a:cs typeface="Trebuchet MS"/>
              </a:rPr>
              <a:t>Use </a:t>
            </a:r>
            <a:r>
              <a:rPr sz="2800" dirty="0">
                <a:latin typeface="Trebuchet MS"/>
                <a:cs typeface="Trebuchet MS"/>
              </a:rPr>
              <a:t>rules to express  </a:t>
            </a:r>
            <a:r>
              <a:rPr sz="2800" spc="-5" dirty="0">
                <a:latin typeface="Trebuchet MS"/>
                <a:cs typeface="Trebuchet MS"/>
              </a:rPr>
              <a:t>evidence</a:t>
            </a:r>
            <a:endParaRPr sz="2800" dirty="0">
              <a:latin typeface="Trebuchet MS"/>
              <a:cs typeface="Trebuchet MS"/>
            </a:endParaRPr>
          </a:p>
          <a:p>
            <a:pPr marL="564515" marR="5080" indent="-285750">
              <a:lnSpc>
                <a:spcPts val="2100"/>
              </a:lnSpc>
              <a:spcBef>
                <a:spcPts val="56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If email content suggests type X,</a:t>
            </a:r>
            <a:r>
              <a:rPr sz="1800" spc="-9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it</a:t>
            </a:r>
            <a:r>
              <a:rPr sz="1800" spc="-1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is  of type</a:t>
            </a:r>
            <a:r>
              <a:rPr sz="1800" spc="-9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X.</a:t>
            </a:r>
            <a:r>
              <a:rPr sz="1800" spc="-5" dirty="0">
                <a:solidFill>
                  <a:srgbClr val="464653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47914" y="3871671"/>
            <a:ext cx="4340225" cy="536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ts val="2100"/>
              </a:lnSpc>
              <a:buFont typeface="Wingdings" charset="2"/>
              <a:buChar char="q"/>
              <a:tabLst>
                <a:tab pos="286385" algn="l"/>
              </a:tabLst>
            </a:pP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“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If A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sends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deadline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emails to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B,</a:t>
            </a:r>
            <a:r>
              <a:rPr sz="1800" spc="-27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then</a:t>
            </a:r>
            <a:r>
              <a:rPr sz="1800" spc="-1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A  </a:t>
            </a:r>
            <a:r>
              <a:rPr sz="1800" spc="-5" dirty="0">
                <a:solidFill>
                  <a:srgbClr val="464653"/>
                </a:solidFill>
                <a:latin typeface="Trebuchet MS"/>
                <a:cs typeface="Trebuchet MS"/>
              </a:rPr>
              <a:t>is the supervisor of</a:t>
            </a:r>
            <a:r>
              <a:rPr sz="1800" spc="-4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464653"/>
                </a:solidFill>
                <a:latin typeface="Trebuchet MS"/>
                <a:cs typeface="Trebuchet MS"/>
              </a:rPr>
              <a:t>B.</a:t>
            </a:r>
            <a:r>
              <a:rPr sz="1800" dirty="0">
                <a:solidFill>
                  <a:srgbClr val="464653"/>
                </a:solidFill>
                <a:latin typeface="MS PGothic"/>
                <a:cs typeface="MS PGothic"/>
              </a:rPr>
              <a:t>”</a:t>
            </a:r>
            <a:endParaRPr sz="1800" dirty="0">
              <a:latin typeface="MS PGothic"/>
              <a:cs typeface="MS P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47914" y="4791019"/>
            <a:ext cx="4297045" cy="849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815" marR="5080" indent="-285750">
              <a:lnSpc>
                <a:spcPct val="101899"/>
              </a:lnSpc>
              <a:buFont typeface="Wingdings" charset="2"/>
              <a:buChar char="q"/>
              <a:tabLst>
                <a:tab pos="286385" algn="l"/>
              </a:tabLst>
            </a:pPr>
            <a:r>
              <a:rPr lang="en-US" dirty="0">
                <a:solidFill>
                  <a:srgbClr val="0070C0"/>
                </a:solidFill>
                <a:latin typeface="MS PGothic"/>
                <a:cs typeface="MS PGothic"/>
              </a:rPr>
              <a:t>“</a:t>
            </a:r>
            <a:r>
              <a:rPr lang="en-US" dirty="0">
                <a:solidFill>
                  <a:srgbClr val="0070C0"/>
                </a:solidFill>
                <a:latin typeface="Trebuchet MS"/>
                <a:cs typeface="Trebuchet MS"/>
              </a:rPr>
              <a:t>If</a:t>
            </a:r>
            <a:r>
              <a:rPr lang="en-US" spc="-110" dirty="0">
                <a:solidFill>
                  <a:srgbClr val="0070C0"/>
                </a:solidFill>
                <a:latin typeface="Trebuchet MS"/>
                <a:cs typeface="Trebuchet MS"/>
              </a:rPr>
              <a:t> B </a:t>
            </a:r>
            <a:r>
              <a:rPr lang="en-US" dirty="0">
                <a:solidFill>
                  <a:srgbClr val="0070C0"/>
                </a:solidFill>
                <a:latin typeface="Trebuchet MS"/>
                <a:cs typeface="Trebuchet MS"/>
              </a:rPr>
              <a:t>is</a:t>
            </a:r>
            <a:r>
              <a:rPr lang="en-US" spc="-1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pc="-5" dirty="0">
                <a:solidFill>
                  <a:srgbClr val="0070C0"/>
                </a:solidFill>
                <a:latin typeface="Trebuchet MS"/>
                <a:cs typeface="Trebuchet MS"/>
              </a:rPr>
              <a:t>the</a:t>
            </a:r>
            <a:r>
              <a:rPr lang="en-US" spc="-1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pc="-5" dirty="0">
                <a:solidFill>
                  <a:srgbClr val="0070C0"/>
                </a:solidFill>
                <a:latin typeface="Trebuchet MS"/>
                <a:cs typeface="Trebuchet MS"/>
              </a:rPr>
              <a:t>supervisor</a:t>
            </a:r>
            <a:r>
              <a:rPr lang="en-US" spc="-1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pc="-5" dirty="0">
                <a:solidFill>
                  <a:srgbClr val="0070C0"/>
                </a:solidFill>
                <a:latin typeface="Trebuchet MS"/>
                <a:cs typeface="Trebuchet MS"/>
              </a:rPr>
              <a:t>of</a:t>
            </a:r>
            <a:r>
              <a:rPr lang="en-US" spc="-15" dirty="0">
                <a:solidFill>
                  <a:srgbClr val="0070C0"/>
                </a:solidFill>
                <a:latin typeface="Trebuchet MS"/>
                <a:cs typeface="Trebuchet MS"/>
              </a:rPr>
              <a:t> A</a:t>
            </a:r>
            <a:r>
              <a:rPr lang="en-US" dirty="0">
                <a:solidFill>
                  <a:srgbClr val="0070C0"/>
                </a:solidFill>
                <a:latin typeface="Trebuchet MS"/>
                <a:cs typeface="Trebuchet MS"/>
              </a:rPr>
              <a:t>,</a:t>
            </a:r>
            <a:r>
              <a:rPr lang="en-US" spc="-10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pc="-5" dirty="0">
                <a:solidFill>
                  <a:srgbClr val="0070C0"/>
                </a:solidFill>
                <a:latin typeface="Trebuchet MS"/>
                <a:cs typeface="Trebuchet MS"/>
              </a:rPr>
              <a:t>and</a:t>
            </a:r>
            <a:r>
              <a:rPr lang="en-US" spc="-110" dirty="0">
                <a:solidFill>
                  <a:srgbClr val="0070C0"/>
                </a:solidFill>
                <a:latin typeface="Trebuchet MS"/>
                <a:cs typeface="Trebuchet MS"/>
              </a:rPr>
              <a:t> B </a:t>
            </a:r>
            <a:r>
              <a:rPr lang="en-US" dirty="0">
                <a:solidFill>
                  <a:srgbClr val="0070C0"/>
                </a:solidFill>
                <a:latin typeface="Trebuchet MS"/>
                <a:cs typeface="Trebuchet MS"/>
              </a:rPr>
              <a:t>is</a:t>
            </a:r>
            <a:r>
              <a:rPr lang="en-US" spc="-15" dirty="0">
                <a:solidFill>
                  <a:srgbClr val="0070C0"/>
                </a:solidFill>
                <a:latin typeface="Trebuchet MS"/>
                <a:cs typeface="Trebuchet MS"/>
              </a:rPr>
              <a:t> </a:t>
            </a:r>
            <a:r>
              <a:rPr lang="en-US" spc="-5" dirty="0">
                <a:solidFill>
                  <a:srgbClr val="0070C0"/>
                </a:solidFill>
                <a:latin typeface="Trebuchet MS"/>
                <a:cs typeface="Trebuchet MS"/>
              </a:rPr>
              <a:t>the  supervisor </a:t>
            </a:r>
            <a:r>
              <a:rPr lang="en-US" dirty="0">
                <a:solidFill>
                  <a:srgbClr val="0070C0"/>
                </a:solidFill>
                <a:latin typeface="Trebuchet MS"/>
                <a:cs typeface="Trebuchet MS"/>
              </a:rPr>
              <a:t>of </a:t>
            </a:r>
            <a:r>
              <a:rPr lang="en-US" spc="-5" dirty="0">
                <a:solidFill>
                  <a:srgbClr val="0070C0"/>
                </a:solidFill>
                <a:latin typeface="Trebuchet MS"/>
                <a:cs typeface="Trebuchet MS"/>
              </a:rPr>
              <a:t>C, </a:t>
            </a:r>
            <a:r>
              <a:rPr lang="en-US" dirty="0">
                <a:solidFill>
                  <a:srgbClr val="0070C0"/>
                </a:solidFill>
                <a:latin typeface="Trebuchet MS"/>
                <a:cs typeface="Trebuchet MS"/>
              </a:rPr>
              <a:t>then A and C are  colleagues.</a:t>
            </a:r>
            <a:r>
              <a:rPr lang="en-US" dirty="0">
                <a:solidFill>
                  <a:srgbClr val="0070C0"/>
                </a:solidFill>
                <a:latin typeface="MS PGothic"/>
                <a:cs typeface="MS PGothic"/>
              </a:rPr>
              <a:t>”</a:t>
            </a:r>
            <a:endParaRPr sz="1800" dirty="0">
              <a:solidFill>
                <a:srgbClr val="0070C0"/>
              </a:solidFill>
              <a:latin typeface="MS PGothic"/>
              <a:cs typeface="MS P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18841" y="5791568"/>
            <a:ext cx="5487035" cy="643766"/>
          </a:xfrm>
          <a:prstGeom prst="rect">
            <a:avLst/>
          </a:prstGeom>
          <a:ln w="34924">
            <a:solidFill>
              <a:srgbClr val="00AAD6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1.5 : Supervisor(</a:t>
            </a:r>
            <a:r>
              <a:rPr lang="en-US" sz="2000" dirty="0">
                <a:solidFill>
                  <a:srgbClr val="9F1C1F"/>
                </a:solidFill>
                <a:latin typeface="Tahoma"/>
                <a:cs typeface="Tahoma"/>
              </a:rPr>
              <a:t>B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, </a:t>
            </a:r>
            <a:r>
              <a:rPr lang="en-US" sz="2000" dirty="0">
                <a:solidFill>
                  <a:srgbClr val="9F1C1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) &amp; Supervisor(</a:t>
            </a:r>
            <a:r>
              <a:rPr lang="en-US" sz="2000" dirty="0">
                <a:solidFill>
                  <a:srgbClr val="9F1C1F"/>
                </a:solidFill>
                <a:latin typeface="Tahoma"/>
                <a:cs typeface="Tahoma"/>
              </a:rPr>
              <a:t>B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,</a:t>
            </a:r>
            <a:r>
              <a:rPr sz="2000" spc="-110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C)</a:t>
            </a:r>
            <a:endParaRPr sz="2000" dirty="0">
              <a:latin typeface="Tahoma"/>
              <a:cs typeface="Tahoma"/>
            </a:endParaRPr>
          </a:p>
          <a:p>
            <a:pPr marL="689610">
              <a:lnSpc>
                <a:spcPct val="100000"/>
              </a:lnSpc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=&gt;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Colleagues(</a:t>
            </a:r>
            <a:r>
              <a:rPr lang="en-US" sz="2000" spc="-5" dirty="0">
                <a:solidFill>
                  <a:srgbClr val="9F1C1F"/>
                </a:solidFill>
                <a:latin typeface="Tahoma"/>
                <a:cs typeface="Tahoma"/>
              </a:rPr>
              <a:t>A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,</a:t>
            </a:r>
            <a:r>
              <a:rPr sz="2000" spc="-260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C)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7" name="object 3"/>
          <p:cNvSpPr txBox="1">
            <a:spLocks/>
          </p:cNvSpPr>
          <p:nvPr/>
        </p:nvSpPr>
        <p:spPr>
          <a:xfrm>
            <a:off x="891260" y="686580"/>
            <a:ext cx="8383909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100584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0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">
              <a:lnSpc>
                <a:spcPct val="100000"/>
              </a:lnSpc>
              <a:tabLst>
                <a:tab pos="3584575" algn="l"/>
                <a:tab pos="8243570" algn="l"/>
              </a:tabLst>
            </a:pPr>
            <a:r>
              <a:rPr lang="en-US" dirty="0"/>
              <a:t>Link Prediction	</a:t>
            </a:r>
          </a:p>
        </p:txBody>
      </p:sp>
    </p:spTree>
    <p:extLst>
      <p:ext uri="{BB962C8B-B14F-4D97-AF65-F5344CB8AC3E}">
        <p14:creationId xmlns:p14="http://schemas.microsoft.com/office/powerpoint/2010/main" val="1237398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835202" y="4596065"/>
            <a:ext cx="946150" cy="967105"/>
          </a:xfrm>
          <a:custGeom>
            <a:avLst/>
            <a:gdLst/>
            <a:ahLst/>
            <a:cxnLst/>
            <a:rect l="l" t="t" r="r" b="b"/>
            <a:pathLst>
              <a:path w="946150" h="967104">
                <a:moveTo>
                  <a:pt x="946004" y="966686"/>
                </a:moveTo>
                <a:lnTo>
                  <a:pt x="0" y="0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1219" y="4571555"/>
            <a:ext cx="222250" cy="222885"/>
          </a:xfrm>
          <a:custGeom>
            <a:avLst/>
            <a:gdLst/>
            <a:ahLst/>
            <a:cxnLst/>
            <a:rect l="l" t="t" r="r" b="b"/>
            <a:pathLst>
              <a:path w="222250" h="222885">
                <a:moveTo>
                  <a:pt x="0" y="0"/>
                </a:moveTo>
                <a:lnTo>
                  <a:pt x="17805" y="222465"/>
                </a:lnTo>
                <a:lnTo>
                  <a:pt x="222034" y="226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0758" y="4668918"/>
            <a:ext cx="1193165" cy="894080"/>
          </a:xfrm>
          <a:custGeom>
            <a:avLst/>
            <a:gdLst/>
            <a:ahLst/>
            <a:cxnLst/>
            <a:rect l="l" t="t" r="r" b="b"/>
            <a:pathLst>
              <a:path w="1193165" h="894079">
                <a:moveTo>
                  <a:pt x="0" y="893834"/>
                </a:moveTo>
                <a:lnTo>
                  <a:pt x="1192559" y="0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7861" y="4636846"/>
            <a:ext cx="222885" cy="229235"/>
          </a:xfrm>
          <a:custGeom>
            <a:avLst/>
            <a:gdLst/>
            <a:ahLst/>
            <a:cxnLst/>
            <a:rect l="l" t="t" r="r" b="b"/>
            <a:pathLst>
              <a:path w="222884" h="229235">
                <a:moveTo>
                  <a:pt x="0" y="0"/>
                </a:moveTo>
                <a:lnTo>
                  <a:pt x="171386" y="228650"/>
                </a:lnTo>
                <a:lnTo>
                  <a:pt x="222885" y="115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97219" y="2590292"/>
            <a:ext cx="2183307" cy="19433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04092" y="2560078"/>
            <a:ext cx="669290" cy="2101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40"/>
              </a:lnSpc>
            </a:pPr>
            <a:r>
              <a:rPr sz="13800" dirty="0">
                <a:solidFill>
                  <a:srgbClr val="004B7B"/>
                </a:solidFill>
                <a:latin typeface="Trebuchet MS"/>
                <a:cs typeface="Trebuchet MS"/>
              </a:rPr>
              <a:t>?</a:t>
            </a:r>
            <a:endParaRPr sz="138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15469" y="4648568"/>
            <a:ext cx="427990" cy="646430"/>
          </a:xfrm>
          <a:custGeom>
            <a:avLst/>
            <a:gdLst/>
            <a:ahLst/>
            <a:cxnLst/>
            <a:rect l="l" t="t" r="r" b="b"/>
            <a:pathLst>
              <a:path w="427989" h="646429">
                <a:moveTo>
                  <a:pt x="0" y="0"/>
                </a:moveTo>
                <a:lnTo>
                  <a:pt x="427520" y="0"/>
                </a:lnTo>
                <a:lnTo>
                  <a:pt x="427520" y="646290"/>
                </a:lnTo>
                <a:lnTo>
                  <a:pt x="0" y="6462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15470" y="4648568"/>
            <a:ext cx="427990" cy="646430"/>
          </a:xfrm>
          <a:custGeom>
            <a:avLst/>
            <a:gdLst/>
            <a:ahLst/>
            <a:cxnLst/>
            <a:rect l="l" t="t" r="r" b="b"/>
            <a:pathLst>
              <a:path w="427989" h="646429">
                <a:moveTo>
                  <a:pt x="0" y="0"/>
                </a:moveTo>
                <a:lnTo>
                  <a:pt x="427508" y="0"/>
                </a:lnTo>
                <a:lnTo>
                  <a:pt x="427508" y="646285"/>
                </a:lnTo>
                <a:lnTo>
                  <a:pt x="0" y="646285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91850" y="4648568"/>
            <a:ext cx="426720" cy="646430"/>
          </a:xfrm>
          <a:custGeom>
            <a:avLst/>
            <a:gdLst/>
            <a:ahLst/>
            <a:cxnLst/>
            <a:rect l="l" t="t" r="r" b="b"/>
            <a:pathLst>
              <a:path w="426720" h="646429">
                <a:moveTo>
                  <a:pt x="0" y="0"/>
                </a:moveTo>
                <a:lnTo>
                  <a:pt x="426389" y="0"/>
                </a:lnTo>
                <a:lnTo>
                  <a:pt x="426389" y="646290"/>
                </a:lnTo>
                <a:lnTo>
                  <a:pt x="0" y="6462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91850" y="4648568"/>
            <a:ext cx="426720" cy="646430"/>
          </a:xfrm>
          <a:custGeom>
            <a:avLst/>
            <a:gdLst/>
            <a:ahLst/>
            <a:cxnLst/>
            <a:rect l="l" t="t" r="r" b="b"/>
            <a:pathLst>
              <a:path w="426720" h="646429">
                <a:moveTo>
                  <a:pt x="0" y="0"/>
                </a:moveTo>
                <a:lnTo>
                  <a:pt x="426392" y="0"/>
                </a:lnTo>
                <a:lnTo>
                  <a:pt x="426392" y="646285"/>
                </a:lnTo>
                <a:lnTo>
                  <a:pt x="0" y="646285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70540" y="3690975"/>
            <a:ext cx="1788795" cy="2387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150" dirty="0">
                <a:solidFill>
                  <a:srgbClr val="004B7B"/>
                </a:solidFill>
                <a:latin typeface="Trebuchet MS"/>
                <a:cs typeface="Trebuchet MS"/>
              </a:rPr>
              <a:t>$</a:t>
            </a:r>
            <a:r>
              <a:rPr sz="17250" spc="-367" baseline="-23671" dirty="0">
                <a:solidFill>
                  <a:srgbClr val="004B7B"/>
                </a:solidFill>
                <a:latin typeface="Webdings"/>
                <a:cs typeface="Webdings"/>
              </a:rPr>
              <a:t></a:t>
            </a:r>
            <a:r>
              <a:rPr sz="3600" dirty="0">
                <a:solidFill>
                  <a:srgbClr val="004B7B"/>
                </a:solidFill>
                <a:latin typeface="Trebuchet MS"/>
                <a:cs typeface="Trebuchet MS"/>
              </a:rPr>
              <a:t>$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24982" y="5731625"/>
            <a:ext cx="2385745" cy="1172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37520" y="5681980"/>
            <a:ext cx="2312670" cy="1099820"/>
          </a:xfrm>
          <a:custGeom>
            <a:avLst/>
            <a:gdLst/>
            <a:ahLst/>
            <a:cxnLst/>
            <a:rect l="l" t="t" r="r" b="b"/>
            <a:pathLst>
              <a:path w="2312670" h="1099820">
                <a:moveTo>
                  <a:pt x="406777" y="261390"/>
                </a:moveTo>
                <a:lnTo>
                  <a:pt x="724339" y="261390"/>
                </a:lnTo>
                <a:lnTo>
                  <a:pt x="0" y="0"/>
                </a:lnTo>
                <a:lnTo>
                  <a:pt x="1200682" y="261390"/>
                </a:lnTo>
                <a:lnTo>
                  <a:pt x="2312146" y="261390"/>
                </a:lnTo>
                <a:lnTo>
                  <a:pt x="2312146" y="401102"/>
                </a:lnTo>
                <a:lnTo>
                  <a:pt x="2312146" y="610671"/>
                </a:lnTo>
                <a:lnTo>
                  <a:pt x="2312146" y="1099664"/>
                </a:lnTo>
                <a:lnTo>
                  <a:pt x="1200682" y="1099664"/>
                </a:lnTo>
                <a:lnTo>
                  <a:pt x="724339" y="1099664"/>
                </a:lnTo>
                <a:lnTo>
                  <a:pt x="406777" y="1099664"/>
                </a:lnTo>
                <a:lnTo>
                  <a:pt x="406777" y="610671"/>
                </a:lnTo>
                <a:lnTo>
                  <a:pt x="406777" y="401102"/>
                </a:lnTo>
                <a:lnTo>
                  <a:pt x="406777" y="261390"/>
                </a:lnTo>
                <a:close/>
              </a:path>
            </a:pathLst>
          </a:custGeom>
          <a:ln w="6349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80591" y="5611091"/>
            <a:ext cx="3096488" cy="9102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2806" y="5478823"/>
            <a:ext cx="3023870" cy="838835"/>
          </a:xfrm>
          <a:custGeom>
            <a:avLst/>
            <a:gdLst/>
            <a:ahLst/>
            <a:cxnLst/>
            <a:rect l="l" t="t" r="r" b="b"/>
            <a:pathLst>
              <a:path w="3023870" h="838835">
                <a:moveTo>
                  <a:pt x="2067153" y="0"/>
                </a:moveTo>
                <a:lnTo>
                  <a:pt x="0" y="0"/>
                </a:lnTo>
                <a:lnTo>
                  <a:pt x="0" y="838276"/>
                </a:lnTo>
                <a:lnTo>
                  <a:pt x="2067153" y="838276"/>
                </a:lnTo>
                <a:lnTo>
                  <a:pt x="2067153" y="349275"/>
                </a:lnTo>
                <a:lnTo>
                  <a:pt x="2743945" y="139712"/>
                </a:lnTo>
                <a:lnTo>
                  <a:pt x="2067153" y="139712"/>
                </a:lnTo>
                <a:lnTo>
                  <a:pt x="2067153" y="0"/>
                </a:lnTo>
                <a:close/>
              </a:path>
              <a:path w="3023870" h="838835">
                <a:moveTo>
                  <a:pt x="3023628" y="53111"/>
                </a:moveTo>
                <a:lnTo>
                  <a:pt x="2067153" y="139712"/>
                </a:lnTo>
                <a:lnTo>
                  <a:pt x="2743945" y="139712"/>
                </a:lnTo>
                <a:lnTo>
                  <a:pt x="3023628" y="531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91144" y="5562752"/>
            <a:ext cx="3023870" cy="838835"/>
          </a:xfrm>
          <a:custGeom>
            <a:avLst/>
            <a:gdLst/>
            <a:ahLst/>
            <a:cxnLst/>
            <a:rect l="l" t="t" r="r" b="b"/>
            <a:pathLst>
              <a:path w="3023870" h="838835">
                <a:moveTo>
                  <a:pt x="0" y="0"/>
                </a:moveTo>
                <a:lnTo>
                  <a:pt x="1205839" y="0"/>
                </a:lnTo>
                <a:lnTo>
                  <a:pt x="1722628" y="0"/>
                </a:lnTo>
                <a:lnTo>
                  <a:pt x="2067158" y="0"/>
                </a:lnTo>
                <a:lnTo>
                  <a:pt x="2067158" y="139712"/>
                </a:lnTo>
                <a:lnTo>
                  <a:pt x="3023627" y="53112"/>
                </a:lnTo>
                <a:lnTo>
                  <a:pt x="2067158" y="349280"/>
                </a:lnTo>
                <a:lnTo>
                  <a:pt x="2067158" y="838274"/>
                </a:lnTo>
                <a:lnTo>
                  <a:pt x="1722628" y="838274"/>
                </a:lnTo>
                <a:lnTo>
                  <a:pt x="1205839" y="838274"/>
                </a:lnTo>
                <a:lnTo>
                  <a:pt x="0" y="838274"/>
                </a:lnTo>
                <a:lnTo>
                  <a:pt x="0" y="349280"/>
                </a:lnTo>
                <a:lnTo>
                  <a:pt x="0" y="139712"/>
                </a:lnTo>
                <a:lnTo>
                  <a:pt x="0" y="0"/>
                </a:lnTo>
                <a:close/>
              </a:path>
            </a:pathLst>
          </a:custGeom>
          <a:ln w="6349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60288" y="5815810"/>
            <a:ext cx="6689725" cy="363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5194">
              <a:lnSpc>
                <a:spcPts val="2805"/>
              </a:lnSpc>
            </a:pPr>
            <a:r>
              <a:rPr sz="3200" dirty="0">
                <a:solidFill>
                  <a:srgbClr val="004B7B"/>
                </a:solidFill>
                <a:latin typeface="Trebuchet MS"/>
                <a:cs typeface="Trebuchet MS"/>
              </a:rPr>
              <a:t>Status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37517" y="1928853"/>
            <a:ext cx="3822065" cy="643766"/>
          </a:xfrm>
          <a:prstGeom prst="rect">
            <a:avLst/>
          </a:prstGeom>
          <a:ln w="34924">
            <a:solidFill>
              <a:srgbClr val="00AAD6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5.0 : Donated(A,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“Republican”) </a:t>
            </a:r>
            <a:r>
              <a:rPr lang="en-US" sz="2000" spc="-5" dirty="0">
                <a:solidFill>
                  <a:srgbClr val="9F1C1F"/>
                </a:solidFill>
                <a:latin typeface="Tahoma"/>
                <a:cs typeface="Tahoma"/>
              </a:rPr>
              <a:t> 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=&gt; </a:t>
            </a:r>
            <a:r>
              <a:rPr sz="2000" spc="-15" dirty="0">
                <a:solidFill>
                  <a:srgbClr val="9F1C1F"/>
                </a:solidFill>
                <a:latin typeface="Tahoma"/>
                <a:cs typeface="Tahoma"/>
              </a:rPr>
              <a:t>Votes(A,</a:t>
            </a:r>
            <a:r>
              <a:rPr sz="2000" spc="-265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“Republican”)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1090" y="1896724"/>
            <a:ext cx="4555490" cy="708025"/>
          </a:xfrm>
          <a:prstGeom prst="rect">
            <a:avLst/>
          </a:prstGeom>
          <a:ln w="34924">
            <a:solidFill>
              <a:srgbClr val="00AAD6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1.0 : Mentioned(A,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“Barack</a:t>
            </a:r>
            <a:r>
              <a:rPr sz="2000" spc="-100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Obama”)</a:t>
            </a:r>
            <a:endParaRPr sz="2000" dirty="0">
              <a:latin typeface="Tahoma"/>
              <a:cs typeface="Tahoma"/>
            </a:endParaRPr>
          </a:p>
          <a:p>
            <a:pPr marL="689610">
              <a:lnSpc>
                <a:spcPct val="100000"/>
              </a:lnSpc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=&gt; </a:t>
            </a:r>
            <a:r>
              <a:rPr sz="2000" spc="-15" dirty="0">
                <a:solidFill>
                  <a:srgbClr val="9F1C1F"/>
                </a:solidFill>
                <a:latin typeface="Tahoma"/>
                <a:cs typeface="Tahoma"/>
              </a:rPr>
              <a:t>Votes(A,</a:t>
            </a:r>
            <a:r>
              <a:rPr sz="2000" spc="-254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“Democrat”)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1606104" y="2798412"/>
            <a:ext cx="2205115" cy="16992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6264562" y="6055610"/>
            <a:ext cx="1285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4B7B"/>
                </a:solidFill>
                <a:latin typeface="Trebuchet MS"/>
              </a:rPr>
              <a:t>Tweet</a:t>
            </a:r>
          </a:p>
        </p:txBody>
      </p:sp>
      <p:sp>
        <p:nvSpPr>
          <p:cNvPr id="25" name="object 3"/>
          <p:cNvSpPr txBox="1">
            <a:spLocks/>
          </p:cNvSpPr>
          <p:nvPr/>
        </p:nvSpPr>
        <p:spPr>
          <a:xfrm>
            <a:off x="902623" y="800612"/>
            <a:ext cx="8383909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100584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0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">
              <a:lnSpc>
                <a:spcPct val="100000"/>
              </a:lnSpc>
              <a:tabLst>
                <a:tab pos="3584575" algn="l"/>
                <a:tab pos="8243570" algn="l"/>
              </a:tabLst>
            </a:pPr>
            <a:r>
              <a:rPr lang="en-US" dirty="0"/>
              <a:t>Collective Classification	</a:t>
            </a:r>
          </a:p>
        </p:txBody>
      </p:sp>
    </p:spTree>
    <p:extLst>
      <p:ext uri="{BB962C8B-B14F-4D97-AF65-F5344CB8AC3E}">
        <p14:creationId xmlns:p14="http://schemas.microsoft.com/office/powerpoint/2010/main" val="359834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937171" y="4617249"/>
            <a:ext cx="1485900" cy="1765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0" dirty="0">
                <a:solidFill>
                  <a:srgbClr val="004B7B"/>
                </a:solidFill>
                <a:latin typeface="Webdings"/>
                <a:cs typeface="Webdings"/>
              </a:rPr>
              <a:t></a:t>
            </a:r>
            <a:endParaRPr sz="11500">
              <a:latin typeface="Webdings"/>
              <a:cs typeface="Webding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8889" y="931095"/>
            <a:ext cx="8298180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  <a:tabLst>
                <a:tab pos="2101850" algn="l"/>
                <a:tab pos="8243570" algn="l"/>
              </a:tabLst>
            </a:pPr>
            <a:r>
              <a:rPr spc="-5"/>
              <a:t>Collective</a:t>
            </a:r>
            <a:r>
              <a:rPr lang="en-US" spc="-5"/>
              <a:t> </a:t>
            </a:r>
            <a:r>
              <a:rPr spc="-5" dirty="0"/>
              <a:t>Classification	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84540" y="4694275"/>
            <a:ext cx="1485900" cy="1765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0" dirty="0">
                <a:solidFill>
                  <a:srgbClr val="004B7B"/>
                </a:solidFill>
                <a:latin typeface="Webdings"/>
                <a:cs typeface="Webdings"/>
              </a:rPr>
              <a:t></a:t>
            </a:r>
            <a:endParaRPr sz="11500">
              <a:latin typeface="Webdings"/>
              <a:cs typeface="Web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6148" y="2547740"/>
            <a:ext cx="3415029" cy="146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00"/>
              </a:lnSpc>
            </a:pPr>
            <a:r>
              <a:rPr sz="11500" dirty="0">
                <a:solidFill>
                  <a:srgbClr val="004B7B"/>
                </a:solidFill>
                <a:latin typeface="Webdings"/>
                <a:cs typeface="Webdings"/>
              </a:rPr>
              <a:t></a:t>
            </a:r>
            <a:endParaRPr sz="11500">
              <a:latin typeface="Webdings"/>
              <a:cs typeface="Web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51816" y="2331249"/>
            <a:ext cx="1485900" cy="1765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0" dirty="0">
                <a:solidFill>
                  <a:srgbClr val="004B7B"/>
                </a:solidFill>
                <a:latin typeface="Webdings"/>
                <a:cs typeface="Webdings"/>
              </a:rPr>
              <a:t></a:t>
            </a:r>
            <a:endParaRPr sz="11500">
              <a:latin typeface="Webdings"/>
              <a:cs typeface="Web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546" y="2484170"/>
            <a:ext cx="1485900" cy="1765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0" dirty="0">
                <a:solidFill>
                  <a:srgbClr val="004B7B"/>
                </a:solidFill>
                <a:latin typeface="Webdings"/>
                <a:cs typeface="Webdings"/>
              </a:rPr>
              <a:t></a:t>
            </a:r>
            <a:endParaRPr sz="11500">
              <a:latin typeface="Webdings"/>
              <a:cs typeface="Webding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10746" y="5409831"/>
            <a:ext cx="1905635" cy="304800"/>
          </a:xfrm>
          <a:custGeom>
            <a:avLst/>
            <a:gdLst/>
            <a:ahLst/>
            <a:cxnLst/>
            <a:rect l="l" t="t" r="r" b="b"/>
            <a:pathLst>
              <a:path w="1905634" h="304800">
                <a:moveTo>
                  <a:pt x="0" y="0"/>
                </a:moveTo>
                <a:lnTo>
                  <a:pt x="1905368" y="304724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02792" y="4147566"/>
            <a:ext cx="618490" cy="805815"/>
          </a:xfrm>
          <a:custGeom>
            <a:avLst/>
            <a:gdLst/>
            <a:ahLst/>
            <a:cxnLst/>
            <a:rect l="l" t="t" r="r" b="b"/>
            <a:pathLst>
              <a:path w="618490" h="805814">
                <a:moveTo>
                  <a:pt x="0" y="0"/>
                </a:moveTo>
                <a:lnTo>
                  <a:pt x="618054" y="805737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20666" y="3276751"/>
            <a:ext cx="2210435" cy="0"/>
          </a:xfrm>
          <a:custGeom>
            <a:avLst/>
            <a:gdLst/>
            <a:ahLst/>
            <a:cxnLst/>
            <a:rect l="l" t="t" r="r" b="b"/>
            <a:pathLst>
              <a:path w="2210434">
                <a:moveTo>
                  <a:pt x="0" y="1"/>
                </a:moveTo>
                <a:lnTo>
                  <a:pt x="2210098" y="0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0758" y="3733285"/>
            <a:ext cx="1220470" cy="1220470"/>
          </a:xfrm>
          <a:custGeom>
            <a:avLst/>
            <a:gdLst/>
            <a:ahLst/>
            <a:cxnLst/>
            <a:rect l="l" t="t" r="r" b="b"/>
            <a:pathLst>
              <a:path w="1220470" h="1220470">
                <a:moveTo>
                  <a:pt x="0" y="1220019"/>
                </a:moveTo>
                <a:lnTo>
                  <a:pt x="1220019" y="0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54424" y="4071658"/>
            <a:ext cx="771525" cy="805180"/>
          </a:xfrm>
          <a:custGeom>
            <a:avLst/>
            <a:gdLst/>
            <a:ahLst/>
            <a:cxnLst/>
            <a:rect l="l" t="t" r="r" b="b"/>
            <a:pathLst>
              <a:path w="771525" h="805179">
                <a:moveTo>
                  <a:pt x="0" y="0"/>
                </a:moveTo>
                <a:lnTo>
                  <a:pt x="770975" y="804621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4745" y="5333927"/>
            <a:ext cx="1600835" cy="534035"/>
          </a:xfrm>
          <a:custGeom>
            <a:avLst/>
            <a:gdLst/>
            <a:ahLst/>
            <a:cxnLst/>
            <a:rect l="l" t="t" r="r" b="b"/>
            <a:pathLst>
              <a:path w="1600835" h="534035">
                <a:moveTo>
                  <a:pt x="0" y="533548"/>
                </a:moveTo>
                <a:lnTo>
                  <a:pt x="1600649" y="0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05850" y="3276756"/>
            <a:ext cx="1677035" cy="381000"/>
          </a:xfrm>
          <a:custGeom>
            <a:avLst/>
            <a:gdLst/>
            <a:ahLst/>
            <a:cxnLst/>
            <a:rect l="l" t="t" r="r" b="b"/>
            <a:pathLst>
              <a:path w="1677035" h="381000">
                <a:moveTo>
                  <a:pt x="0" y="380627"/>
                </a:moveTo>
                <a:lnTo>
                  <a:pt x="1676548" y="0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92516" y="4300486"/>
            <a:ext cx="771525" cy="1109345"/>
          </a:xfrm>
          <a:custGeom>
            <a:avLst/>
            <a:gdLst/>
            <a:ahLst/>
            <a:cxnLst/>
            <a:rect l="l" t="t" r="r" b="b"/>
            <a:pathLst>
              <a:path w="771525" h="1109345">
                <a:moveTo>
                  <a:pt x="0" y="0"/>
                </a:moveTo>
                <a:lnTo>
                  <a:pt x="770975" y="1109349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29942" y="3962107"/>
            <a:ext cx="2820035" cy="1143000"/>
          </a:xfrm>
          <a:custGeom>
            <a:avLst/>
            <a:gdLst/>
            <a:ahLst/>
            <a:cxnLst/>
            <a:rect l="l" t="t" r="r" b="b"/>
            <a:pathLst>
              <a:path w="2820035" h="1143000">
                <a:moveTo>
                  <a:pt x="0" y="0"/>
                </a:moveTo>
                <a:lnTo>
                  <a:pt x="2819548" y="1142999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85197" y="5760249"/>
            <a:ext cx="78676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4B7B"/>
                </a:solidFill>
                <a:latin typeface="Trebuchet MS"/>
                <a:cs typeface="Trebuchet MS"/>
              </a:rPr>
              <a:t>spouse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18921" y="4160723"/>
            <a:ext cx="78676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4B7B"/>
                </a:solidFill>
                <a:latin typeface="Trebuchet MS"/>
                <a:cs typeface="Trebuchet MS"/>
              </a:rPr>
              <a:t>spouse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20049" y="4604911"/>
            <a:ext cx="5859145" cy="146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56840">
              <a:lnSpc>
                <a:spcPts val="8000"/>
              </a:lnSpc>
            </a:pPr>
            <a:r>
              <a:rPr sz="17250" spc="1439" baseline="-16908" dirty="0">
                <a:solidFill>
                  <a:srgbClr val="004B7B"/>
                </a:solidFill>
                <a:latin typeface="Webdings"/>
                <a:cs typeface="Webdings"/>
              </a:rPr>
              <a:t></a:t>
            </a:r>
            <a:r>
              <a:rPr sz="2000" dirty="0">
                <a:solidFill>
                  <a:srgbClr val="004B7B"/>
                </a:solidFill>
                <a:latin typeface="Trebuchet MS"/>
                <a:cs typeface="Trebuchet MS"/>
              </a:rPr>
              <a:t>colleague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94000" y="3931894"/>
            <a:ext cx="111442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4B7B"/>
                </a:solidFill>
                <a:latin typeface="Trebuchet MS"/>
                <a:cs typeface="Trebuchet MS"/>
              </a:rPr>
              <a:t>colleague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37460" y="2998749"/>
            <a:ext cx="78676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4B7B"/>
                </a:solidFill>
                <a:latin typeface="Trebuchet MS"/>
                <a:cs typeface="Trebuchet MS"/>
              </a:rPr>
              <a:t>spouse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61736" y="2864802"/>
            <a:ext cx="70993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4B7B"/>
                </a:solidFill>
                <a:latin typeface="Trebuchet MS"/>
                <a:cs typeface="Trebuchet MS"/>
              </a:rPr>
              <a:t>friend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62065" y="4293552"/>
            <a:ext cx="70993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4B7B"/>
                </a:solidFill>
                <a:latin typeface="Trebuchet MS"/>
                <a:cs typeface="Trebuchet MS"/>
              </a:rPr>
              <a:t>friend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0369" y="4846078"/>
            <a:ext cx="70993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4B7B"/>
                </a:solidFill>
                <a:latin typeface="Trebuchet MS"/>
                <a:cs typeface="Trebuchet MS"/>
              </a:rPr>
              <a:t>friend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23473" y="4007802"/>
            <a:ext cx="70993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4B7B"/>
                </a:solidFill>
                <a:latin typeface="Trebuchet MS"/>
                <a:cs typeface="Trebuchet MS"/>
              </a:rPr>
              <a:t>friend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192409" y="2133752"/>
            <a:ext cx="914171" cy="8137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63828" y="2209711"/>
            <a:ext cx="858126" cy="716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25130" y="5943320"/>
            <a:ext cx="914383" cy="813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6948" y="1904926"/>
            <a:ext cx="914382" cy="81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25816" y="4647984"/>
            <a:ext cx="858126" cy="716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49533" y="5943320"/>
            <a:ext cx="914171" cy="813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737034" y="1949606"/>
            <a:ext cx="5859145" cy="400685"/>
          </a:xfrm>
          <a:prstGeom prst="rect">
            <a:avLst/>
          </a:prstGeom>
          <a:ln w="34924">
            <a:solidFill>
              <a:srgbClr val="00AAD6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220"/>
              </a:spcBef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1.0 : </a:t>
            </a:r>
            <a:r>
              <a:rPr sz="2000" spc="-15" dirty="0">
                <a:solidFill>
                  <a:srgbClr val="9F1C1F"/>
                </a:solidFill>
                <a:latin typeface="Tahoma"/>
                <a:cs typeface="Tahoma"/>
              </a:rPr>
              <a:t>Votes(A,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P) &amp;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Friends(A, B)=&gt; </a:t>
            </a:r>
            <a:r>
              <a:rPr sz="2000" spc="-15" dirty="0">
                <a:solidFill>
                  <a:srgbClr val="9F1C1F"/>
                </a:solidFill>
                <a:latin typeface="Tahoma"/>
                <a:cs typeface="Tahoma"/>
              </a:rPr>
              <a:t>Votes(B,</a:t>
            </a:r>
            <a:r>
              <a:rPr sz="2000" spc="-225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P)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20049" y="5105107"/>
            <a:ext cx="5859145" cy="400685"/>
          </a:xfrm>
          <a:custGeom>
            <a:avLst/>
            <a:gdLst/>
            <a:ahLst/>
            <a:cxnLst/>
            <a:rect l="l" t="t" r="r" b="b"/>
            <a:pathLst>
              <a:path w="5859145" h="400685">
                <a:moveTo>
                  <a:pt x="0" y="0"/>
                </a:moveTo>
                <a:lnTo>
                  <a:pt x="5858954" y="0"/>
                </a:lnTo>
                <a:lnTo>
                  <a:pt x="5858954" y="400062"/>
                </a:lnTo>
                <a:lnTo>
                  <a:pt x="0" y="4000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895424" y="5113757"/>
            <a:ext cx="5342890" cy="310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5.0 : </a:t>
            </a:r>
            <a:r>
              <a:rPr sz="2000" spc="-15" dirty="0">
                <a:solidFill>
                  <a:srgbClr val="9F1C1F"/>
                </a:solidFill>
                <a:latin typeface="Tahoma"/>
                <a:cs typeface="Tahoma"/>
              </a:rPr>
              <a:t>Votes(A,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P) &amp; Spouse(A, </a:t>
            </a:r>
            <a:r>
              <a:rPr sz="2000" spc="-5" dirty="0">
                <a:solidFill>
                  <a:srgbClr val="9F1C1F"/>
                </a:solidFill>
                <a:latin typeface="Tahoma"/>
                <a:cs typeface="Tahoma"/>
              </a:rPr>
              <a:t>B)=&gt; </a:t>
            </a:r>
            <a:r>
              <a:rPr sz="2000" spc="-15" dirty="0">
                <a:solidFill>
                  <a:srgbClr val="9F1C1F"/>
                </a:solidFill>
                <a:latin typeface="Tahoma"/>
                <a:cs typeface="Tahoma"/>
              </a:rPr>
              <a:t>Votes(B,</a:t>
            </a:r>
            <a:r>
              <a:rPr sz="2000" spc="-265" dirty="0">
                <a:solidFill>
                  <a:srgbClr val="9F1C1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9F1C1F"/>
                </a:solidFill>
                <a:latin typeface="Tahoma"/>
                <a:cs typeface="Tahoma"/>
              </a:rPr>
              <a:t>P)</a:t>
            </a:r>
            <a:endParaRPr sz="2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5578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3996" y="971820"/>
            <a:ext cx="65497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580515" algn="l"/>
              </a:tabLst>
            </a:pPr>
            <a:r>
              <a:rPr dirty="0"/>
              <a:t>Rul</a:t>
            </a:r>
            <a:r>
              <a:rPr spc="-5" dirty="0"/>
              <a:t>es</a:t>
            </a:r>
          </a:p>
        </p:txBody>
      </p:sp>
      <p:sp>
        <p:nvSpPr>
          <p:cNvPr id="6" name="object 6"/>
          <p:cNvSpPr/>
          <p:nvPr/>
        </p:nvSpPr>
        <p:spPr>
          <a:xfrm>
            <a:off x="5662396" y="4428683"/>
            <a:ext cx="165199" cy="216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84693" y="4846144"/>
            <a:ext cx="165199" cy="2165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97752" y="3457587"/>
            <a:ext cx="165199" cy="216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78767" y="1832954"/>
            <a:ext cx="1433944" cy="7148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95137" y="1837113"/>
            <a:ext cx="1126374" cy="4946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73064" y="1767293"/>
            <a:ext cx="1393190" cy="675005"/>
          </a:xfrm>
          <a:custGeom>
            <a:avLst/>
            <a:gdLst/>
            <a:ahLst/>
            <a:cxnLst/>
            <a:rect l="l" t="t" r="r" b="b"/>
            <a:pathLst>
              <a:path w="1393190" h="675005">
                <a:moveTo>
                  <a:pt x="580428" y="456526"/>
                </a:moveTo>
                <a:lnTo>
                  <a:pt x="232168" y="456526"/>
                </a:lnTo>
                <a:lnTo>
                  <a:pt x="270040" y="674763"/>
                </a:lnTo>
                <a:lnTo>
                  <a:pt x="580428" y="456526"/>
                </a:lnTo>
                <a:close/>
              </a:path>
              <a:path w="1393190" h="675005">
                <a:moveTo>
                  <a:pt x="1393024" y="0"/>
                </a:moveTo>
                <a:lnTo>
                  <a:pt x="0" y="0"/>
                </a:lnTo>
                <a:lnTo>
                  <a:pt x="0" y="456526"/>
                </a:lnTo>
                <a:lnTo>
                  <a:pt x="1393024" y="456526"/>
                </a:lnTo>
                <a:lnTo>
                  <a:pt x="13930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73064" y="1767294"/>
            <a:ext cx="1393190" cy="675005"/>
          </a:xfrm>
          <a:custGeom>
            <a:avLst/>
            <a:gdLst/>
            <a:ahLst/>
            <a:cxnLst/>
            <a:rect l="l" t="t" r="r" b="b"/>
            <a:pathLst>
              <a:path w="1393190" h="675005">
                <a:moveTo>
                  <a:pt x="0" y="0"/>
                </a:moveTo>
                <a:lnTo>
                  <a:pt x="232171" y="0"/>
                </a:lnTo>
                <a:lnTo>
                  <a:pt x="580429" y="0"/>
                </a:lnTo>
                <a:lnTo>
                  <a:pt x="1393029" y="0"/>
                </a:lnTo>
                <a:lnTo>
                  <a:pt x="1393029" y="266309"/>
                </a:lnTo>
                <a:lnTo>
                  <a:pt x="1393029" y="380442"/>
                </a:lnTo>
                <a:lnTo>
                  <a:pt x="1393029" y="456530"/>
                </a:lnTo>
                <a:lnTo>
                  <a:pt x="580429" y="456530"/>
                </a:lnTo>
                <a:lnTo>
                  <a:pt x="270038" y="674766"/>
                </a:lnTo>
                <a:lnTo>
                  <a:pt x="232171" y="456530"/>
                </a:lnTo>
                <a:lnTo>
                  <a:pt x="0" y="456530"/>
                </a:lnTo>
                <a:lnTo>
                  <a:pt x="0" y="380442"/>
                </a:lnTo>
                <a:lnTo>
                  <a:pt x="0" y="266309"/>
                </a:lnTo>
                <a:lnTo>
                  <a:pt x="0" y="0"/>
                </a:lnTo>
                <a:close/>
              </a:path>
            </a:pathLst>
          </a:custGeom>
          <a:ln w="317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93996" y="1782203"/>
            <a:ext cx="8380730" cy="3318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92040">
              <a:lnSpc>
                <a:spcPct val="100000"/>
              </a:lnSpc>
            </a:pPr>
            <a:r>
              <a:rPr sz="2800" spc="-5" dirty="0">
                <a:solidFill>
                  <a:srgbClr val="004B7B"/>
                </a:solidFill>
                <a:latin typeface="Trebuchet MS"/>
                <a:cs typeface="Trebuchet MS"/>
              </a:rPr>
              <a:t>Atoms</a:t>
            </a:r>
            <a:endParaRPr sz="2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470"/>
              </a:spcBef>
              <a:tabLst>
                <a:tab pos="1177290" algn="l"/>
                <a:tab pos="2783840" algn="l"/>
                <a:tab pos="6669405" algn="l"/>
              </a:tabLst>
            </a:pP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375" baseline="-20987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(X)	</a:t>
            </a:r>
            <a:r>
              <a:rPr sz="3400" dirty="0">
                <a:solidFill>
                  <a:srgbClr val="005F8E"/>
                </a:solidFill>
                <a:latin typeface="MS Gothic"/>
                <a:cs typeface="MS Gothic"/>
              </a:rPr>
              <a:t>∨</a:t>
            </a:r>
            <a:r>
              <a:rPr sz="3400" dirty="0">
                <a:solidFill>
                  <a:srgbClr val="005F8E"/>
                </a:solidFill>
                <a:latin typeface="Tahoma"/>
                <a:cs typeface="Tahoma"/>
              </a:rPr>
              <a:t>...</a:t>
            </a:r>
            <a:r>
              <a:rPr sz="3400" spc="-5" dirty="0">
                <a:solidFill>
                  <a:srgbClr val="005F8E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005F8E"/>
                </a:solidFill>
                <a:latin typeface="MS Gothic"/>
                <a:cs typeface="MS Gothic"/>
              </a:rPr>
              <a:t>∨	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375" baseline="-20987" dirty="0">
                <a:solidFill>
                  <a:srgbClr val="005F8E"/>
                </a:solidFill>
                <a:latin typeface="Tahoma"/>
                <a:cs typeface="Tahoma"/>
              </a:rPr>
              <a:t>m</a:t>
            </a:r>
            <a:r>
              <a:rPr sz="3100" dirty="0">
                <a:solidFill>
                  <a:srgbClr val="004B7B"/>
                </a:solidFill>
                <a:latin typeface="Tahoma"/>
                <a:cs typeface="Tahoma"/>
              </a:rPr>
              <a:t>(X) </a:t>
            </a:r>
            <a:r>
              <a:rPr sz="3100" dirty="0">
                <a:solidFill>
                  <a:srgbClr val="005F8E"/>
                </a:solidFill>
                <a:latin typeface="Arial"/>
                <a:cs typeface="Arial"/>
              </a:rPr>
              <a:t>← 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375" baseline="-20987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r>
              <a:rPr sz="3400" spc="30" dirty="0">
                <a:solidFill>
                  <a:srgbClr val="004B7B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400" spc="-640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…	</a:t>
            </a:r>
            <a:r>
              <a:rPr sz="34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400" spc="-730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375" baseline="-20987" dirty="0">
                <a:solidFill>
                  <a:srgbClr val="005F8E"/>
                </a:solidFill>
                <a:latin typeface="Tahoma"/>
                <a:cs typeface="Tahoma"/>
              </a:rPr>
              <a:t>n </a:t>
            </a:r>
            <a:r>
              <a:rPr sz="3400" spc="-5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endParaRPr sz="3400" dirty="0">
              <a:latin typeface="Tahoma"/>
              <a:cs typeface="Tahoma"/>
            </a:endParaRPr>
          </a:p>
          <a:p>
            <a:pPr marL="584200" indent="-457200">
              <a:lnSpc>
                <a:spcPct val="100000"/>
              </a:lnSpc>
              <a:spcBef>
                <a:spcPts val="2055"/>
              </a:spcBef>
              <a:buFont typeface="Wingdings" charset="2"/>
              <a:buChar char="q"/>
              <a:tabLst>
                <a:tab pos="5590540" algn="l"/>
              </a:tabLst>
            </a:pPr>
            <a:r>
              <a:rPr sz="2800" spc="-10" dirty="0">
                <a:latin typeface="Trebuchet MS"/>
                <a:cs typeface="Trebuchet MS"/>
              </a:rPr>
              <a:t>Will </a:t>
            </a:r>
            <a:r>
              <a:rPr sz="2800" dirty="0">
                <a:latin typeface="Trebuchet MS"/>
                <a:cs typeface="Trebuchet MS"/>
              </a:rPr>
              <a:t>be instantiated for</a:t>
            </a:r>
            <a:r>
              <a:rPr sz="2800" spc="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every</a:t>
            </a:r>
            <a:r>
              <a:rPr lang="en-US" sz="2800" spc="-5" dirty="0">
                <a:latin typeface="Trebuchet MS"/>
                <a:cs typeface="Trebuchet MS"/>
              </a:rPr>
              <a:t>x</a:t>
            </a:r>
            <a:r>
              <a:rPr sz="2800" dirty="0">
                <a:latin typeface="Trebuchet MS"/>
                <a:cs typeface="Trebuchet MS"/>
              </a:rPr>
              <a:t> 	X in the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input</a:t>
            </a:r>
          </a:p>
          <a:p>
            <a:pPr marL="584200" indent="-457200">
              <a:lnSpc>
                <a:spcPct val="100000"/>
              </a:lnSpc>
              <a:spcBef>
                <a:spcPts val="640"/>
              </a:spcBef>
              <a:buFont typeface="Wingdings" charset="2"/>
              <a:buChar char="q"/>
            </a:pPr>
            <a:r>
              <a:rPr sz="2800" spc="-5" dirty="0">
                <a:latin typeface="Trebuchet MS"/>
                <a:cs typeface="Trebuchet MS"/>
              </a:rPr>
              <a:t>Atoms are real</a:t>
            </a:r>
            <a:r>
              <a:rPr sz="2800" spc="-30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rebuchet MS"/>
                <a:cs typeface="Trebuchet MS"/>
              </a:rPr>
              <a:t>valued</a:t>
            </a:r>
            <a:endParaRPr sz="2800" dirty="0">
              <a:latin typeface="Trebuchet MS"/>
              <a:cs typeface="Trebuchet MS"/>
            </a:endParaRPr>
          </a:p>
          <a:p>
            <a:pPr marL="736600" indent="-342900">
              <a:lnSpc>
                <a:spcPct val="100000"/>
              </a:lnSpc>
              <a:spcBef>
                <a:spcPts val="440"/>
              </a:spcBef>
              <a:buFont typeface="Wingdings" charset="2"/>
              <a:buChar char="q"/>
              <a:tabLst>
                <a:tab pos="4898390" algn="l"/>
              </a:tabLst>
            </a:pPr>
            <a:r>
              <a:rPr sz="2400" spc="-5" dirty="0">
                <a:solidFill>
                  <a:srgbClr val="464653"/>
                </a:solidFill>
                <a:latin typeface="Trebuchet MS"/>
                <a:cs typeface="Trebuchet MS"/>
              </a:rPr>
              <a:t>Interpretation I, atom</a:t>
            </a:r>
            <a:r>
              <a:rPr sz="2400" spc="-10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464653"/>
                </a:solidFill>
                <a:latin typeface="Trebuchet MS"/>
                <a:cs typeface="Trebuchet MS"/>
              </a:rPr>
              <a:t>A: </a:t>
            </a:r>
            <a:r>
              <a:rPr sz="2400" spc="-5" dirty="0">
                <a:solidFill>
                  <a:srgbClr val="464653"/>
                </a:solidFill>
                <a:latin typeface="Trebuchet MS"/>
                <a:cs typeface="Trebuchet MS"/>
              </a:rPr>
              <a:t>I(A)	[0,1]</a:t>
            </a:r>
            <a:endParaRPr sz="2400" dirty="0">
              <a:latin typeface="Trebuchet MS"/>
              <a:cs typeface="Trebuchet MS"/>
            </a:endParaRPr>
          </a:p>
          <a:p>
            <a:pPr marL="736600" indent="-342900">
              <a:lnSpc>
                <a:spcPct val="100000"/>
              </a:lnSpc>
              <a:spcBef>
                <a:spcPts val="520"/>
              </a:spcBef>
              <a:buFont typeface="Wingdings" charset="2"/>
              <a:buChar char="q"/>
              <a:tabLst>
                <a:tab pos="6863715" algn="l"/>
              </a:tabLst>
            </a:pPr>
            <a:r>
              <a:rPr sz="2400" spc="-55" dirty="0">
                <a:solidFill>
                  <a:srgbClr val="464653"/>
                </a:solidFill>
                <a:latin typeface="Trebuchet MS"/>
                <a:cs typeface="Trebuchet MS"/>
              </a:rPr>
              <a:t>We </a:t>
            </a:r>
            <a:r>
              <a:rPr sz="2400" dirty="0">
                <a:solidFill>
                  <a:srgbClr val="464653"/>
                </a:solidFill>
                <a:latin typeface="Trebuchet MS"/>
                <a:cs typeface="Trebuchet MS"/>
              </a:rPr>
              <a:t>will omit the </a:t>
            </a:r>
            <a:r>
              <a:rPr sz="2400" spc="-5" dirty="0">
                <a:solidFill>
                  <a:srgbClr val="464653"/>
                </a:solidFill>
                <a:latin typeface="Trebuchet MS"/>
                <a:cs typeface="Trebuchet MS"/>
              </a:rPr>
              <a:t>interpretation and</a:t>
            </a:r>
            <a:r>
              <a:rPr sz="2400" spc="8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464653"/>
                </a:solidFill>
                <a:latin typeface="Trebuchet MS"/>
                <a:cs typeface="Trebuchet MS"/>
              </a:rPr>
              <a:t>write</a:t>
            </a:r>
            <a:r>
              <a:rPr sz="2400" spc="-13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464653"/>
                </a:solidFill>
                <a:latin typeface="Trebuchet MS"/>
                <a:cs typeface="Trebuchet MS"/>
              </a:rPr>
              <a:t>A	</a:t>
            </a:r>
            <a:r>
              <a:rPr sz="2400" spc="-5" dirty="0">
                <a:solidFill>
                  <a:srgbClr val="464653"/>
                </a:solidFill>
                <a:latin typeface="Trebuchet MS"/>
                <a:cs typeface="Trebuchet MS"/>
              </a:rPr>
              <a:t>[0,1]</a:t>
            </a:r>
            <a:endParaRPr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6747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741402" y="4775200"/>
            <a:ext cx="1485900" cy="1485900"/>
          </a:xfrm>
          <a:custGeom>
            <a:avLst/>
            <a:gdLst/>
            <a:ahLst/>
            <a:cxnLst/>
            <a:rect l="l" t="t" r="r" b="b"/>
            <a:pathLst>
              <a:path w="1485900" h="1485900">
                <a:moveTo>
                  <a:pt x="0" y="742949"/>
                </a:moveTo>
                <a:lnTo>
                  <a:pt x="1580" y="694100"/>
                </a:lnTo>
                <a:lnTo>
                  <a:pt x="6255" y="646094"/>
                </a:lnTo>
                <a:lnTo>
                  <a:pt x="13929" y="599031"/>
                </a:lnTo>
                <a:lnTo>
                  <a:pt x="24501" y="553006"/>
                </a:lnTo>
                <a:lnTo>
                  <a:pt x="37876" y="508119"/>
                </a:lnTo>
                <a:lnTo>
                  <a:pt x="53954" y="464468"/>
                </a:lnTo>
                <a:lnTo>
                  <a:pt x="72638" y="422149"/>
                </a:lnTo>
                <a:lnTo>
                  <a:pt x="93829" y="381262"/>
                </a:lnTo>
                <a:lnTo>
                  <a:pt x="117431" y="341904"/>
                </a:lnTo>
                <a:lnTo>
                  <a:pt x="143346" y="304173"/>
                </a:lnTo>
                <a:lnTo>
                  <a:pt x="171474" y="268166"/>
                </a:lnTo>
                <a:lnTo>
                  <a:pt x="201719" y="233982"/>
                </a:lnTo>
                <a:lnTo>
                  <a:pt x="233982" y="201719"/>
                </a:lnTo>
                <a:lnTo>
                  <a:pt x="268166" y="171474"/>
                </a:lnTo>
                <a:lnTo>
                  <a:pt x="304173" y="143346"/>
                </a:lnTo>
                <a:lnTo>
                  <a:pt x="341904" y="117431"/>
                </a:lnTo>
                <a:lnTo>
                  <a:pt x="381262" y="93829"/>
                </a:lnTo>
                <a:lnTo>
                  <a:pt x="422149" y="72638"/>
                </a:lnTo>
                <a:lnTo>
                  <a:pt x="464468" y="53954"/>
                </a:lnTo>
                <a:lnTo>
                  <a:pt x="508119" y="37876"/>
                </a:lnTo>
                <a:lnTo>
                  <a:pt x="553006" y="24501"/>
                </a:lnTo>
                <a:lnTo>
                  <a:pt x="599031" y="13929"/>
                </a:lnTo>
                <a:lnTo>
                  <a:pt x="646094" y="6255"/>
                </a:lnTo>
                <a:lnTo>
                  <a:pt x="694100" y="1580"/>
                </a:lnTo>
                <a:lnTo>
                  <a:pt x="742949" y="0"/>
                </a:lnTo>
                <a:lnTo>
                  <a:pt x="791798" y="1580"/>
                </a:lnTo>
                <a:lnTo>
                  <a:pt x="839803" y="6255"/>
                </a:lnTo>
                <a:lnTo>
                  <a:pt x="886867" y="13929"/>
                </a:lnTo>
                <a:lnTo>
                  <a:pt x="932892" y="24501"/>
                </a:lnTo>
                <a:lnTo>
                  <a:pt x="977778" y="37876"/>
                </a:lnTo>
                <a:lnTo>
                  <a:pt x="1021430" y="53954"/>
                </a:lnTo>
                <a:lnTo>
                  <a:pt x="1063748" y="72638"/>
                </a:lnTo>
                <a:lnTo>
                  <a:pt x="1104636" y="93829"/>
                </a:lnTo>
                <a:lnTo>
                  <a:pt x="1143994" y="117431"/>
                </a:lnTo>
                <a:lnTo>
                  <a:pt x="1181725" y="143346"/>
                </a:lnTo>
                <a:lnTo>
                  <a:pt x="1217732" y="171474"/>
                </a:lnTo>
                <a:lnTo>
                  <a:pt x="1251916" y="201719"/>
                </a:lnTo>
                <a:lnTo>
                  <a:pt x="1284179" y="233982"/>
                </a:lnTo>
                <a:lnTo>
                  <a:pt x="1314424" y="268166"/>
                </a:lnTo>
                <a:lnTo>
                  <a:pt x="1342552" y="304173"/>
                </a:lnTo>
                <a:lnTo>
                  <a:pt x="1368466" y="341904"/>
                </a:lnTo>
                <a:lnTo>
                  <a:pt x="1392068" y="381262"/>
                </a:lnTo>
                <a:lnTo>
                  <a:pt x="1413260" y="422149"/>
                </a:lnTo>
                <a:lnTo>
                  <a:pt x="1431944" y="464468"/>
                </a:lnTo>
                <a:lnTo>
                  <a:pt x="1448022" y="508119"/>
                </a:lnTo>
                <a:lnTo>
                  <a:pt x="1461397" y="553006"/>
                </a:lnTo>
                <a:lnTo>
                  <a:pt x="1471969" y="599031"/>
                </a:lnTo>
                <a:lnTo>
                  <a:pt x="1479642" y="646094"/>
                </a:lnTo>
                <a:lnTo>
                  <a:pt x="1484318" y="694100"/>
                </a:lnTo>
                <a:lnTo>
                  <a:pt x="1485898" y="742949"/>
                </a:lnTo>
                <a:lnTo>
                  <a:pt x="1484318" y="791798"/>
                </a:lnTo>
                <a:lnTo>
                  <a:pt x="1479642" y="839803"/>
                </a:lnTo>
                <a:lnTo>
                  <a:pt x="1471969" y="886867"/>
                </a:lnTo>
                <a:lnTo>
                  <a:pt x="1461397" y="932892"/>
                </a:lnTo>
                <a:lnTo>
                  <a:pt x="1448022" y="977778"/>
                </a:lnTo>
                <a:lnTo>
                  <a:pt x="1431944" y="1021430"/>
                </a:lnTo>
                <a:lnTo>
                  <a:pt x="1413260" y="1063748"/>
                </a:lnTo>
                <a:lnTo>
                  <a:pt x="1392068" y="1104636"/>
                </a:lnTo>
                <a:lnTo>
                  <a:pt x="1368466" y="1143994"/>
                </a:lnTo>
                <a:lnTo>
                  <a:pt x="1342552" y="1181725"/>
                </a:lnTo>
                <a:lnTo>
                  <a:pt x="1314424" y="1217732"/>
                </a:lnTo>
                <a:lnTo>
                  <a:pt x="1284179" y="1251916"/>
                </a:lnTo>
                <a:lnTo>
                  <a:pt x="1251916" y="1284179"/>
                </a:lnTo>
                <a:lnTo>
                  <a:pt x="1217732" y="1314424"/>
                </a:lnTo>
                <a:lnTo>
                  <a:pt x="1181725" y="1342552"/>
                </a:lnTo>
                <a:lnTo>
                  <a:pt x="1143994" y="1368466"/>
                </a:lnTo>
                <a:lnTo>
                  <a:pt x="1104636" y="1392068"/>
                </a:lnTo>
                <a:lnTo>
                  <a:pt x="1063748" y="1413260"/>
                </a:lnTo>
                <a:lnTo>
                  <a:pt x="1021430" y="1431944"/>
                </a:lnTo>
                <a:lnTo>
                  <a:pt x="977778" y="1448022"/>
                </a:lnTo>
                <a:lnTo>
                  <a:pt x="932892" y="1461397"/>
                </a:lnTo>
                <a:lnTo>
                  <a:pt x="886867" y="1471969"/>
                </a:lnTo>
                <a:lnTo>
                  <a:pt x="839803" y="1479642"/>
                </a:lnTo>
                <a:lnTo>
                  <a:pt x="791798" y="1484318"/>
                </a:lnTo>
                <a:lnTo>
                  <a:pt x="742949" y="1485898"/>
                </a:lnTo>
                <a:lnTo>
                  <a:pt x="694100" y="1484318"/>
                </a:lnTo>
                <a:lnTo>
                  <a:pt x="646094" y="1479642"/>
                </a:lnTo>
                <a:lnTo>
                  <a:pt x="599031" y="1471969"/>
                </a:lnTo>
                <a:lnTo>
                  <a:pt x="553006" y="1461397"/>
                </a:lnTo>
                <a:lnTo>
                  <a:pt x="508119" y="1448022"/>
                </a:lnTo>
                <a:lnTo>
                  <a:pt x="464468" y="1431944"/>
                </a:lnTo>
                <a:lnTo>
                  <a:pt x="422149" y="1413260"/>
                </a:lnTo>
                <a:lnTo>
                  <a:pt x="381262" y="1392068"/>
                </a:lnTo>
                <a:lnTo>
                  <a:pt x="341904" y="1368466"/>
                </a:lnTo>
                <a:lnTo>
                  <a:pt x="304173" y="1342552"/>
                </a:lnTo>
                <a:lnTo>
                  <a:pt x="268166" y="1314424"/>
                </a:lnTo>
                <a:lnTo>
                  <a:pt x="233982" y="1284179"/>
                </a:lnTo>
                <a:lnTo>
                  <a:pt x="201719" y="1251916"/>
                </a:lnTo>
                <a:lnTo>
                  <a:pt x="171474" y="1217732"/>
                </a:lnTo>
                <a:lnTo>
                  <a:pt x="143346" y="1181725"/>
                </a:lnTo>
                <a:lnTo>
                  <a:pt x="117431" y="1143994"/>
                </a:lnTo>
                <a:lnTo>
                  <a:pt x="93829" y="1104636"/>
                </a:lnTo>
                <a:lnTo>
                  <a:pt x="72638" y="1063748"/>
                </a:lnTo>
                <a:lnTo>
                  <a:pt x="53954" y="1021430"/>
                </a:lnTo>
                <a:lnTo>
                  <a:pt x="37876" y="977778"/>
                </a:lnTo>
                <a:lnTo>
                  <a:pt x="24501" y="932892"/>
                </a:lnTo>
                <a:lnTo>
                  <a:pt x="13929" y="886867"/>
                </a:lnTo>
                <a:lnTo>
                  <a:pt x="6255" y="839803"/>
                </a:lnTo>
                <a:lnTo>
                  <a:pt x="1580" y="791798"/>
                </a:lnTo>
                <a:lnTo>
                  <a:pt x="0" y="742949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39277" y="4152900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514350" y="0"/>
                </a:moveTo>
                <a:lnTo>
                  <a:pt x="467532" y="2101"/>
                </a:lnTo>
                <a:lnTo>
                  <a:pt x="421893" y="8286"/>
                </a:lnTo>
                <a:lnTo>
                  <a:pt x="377613" y="18372"/>
                </a:lnTo>
                <a:lnTo>
                  <a:pt x="334874" y="32178"/>
                </a:lnTo>
                <a:lnTo>
                  <a:pt x="293857" y="49522"/>
                </a:lnTo>
                <a:lnTo>
                  <a:pt x="254745" y="70222"/>
                </a:lnTo>
                <a:lnTo>
                  <a:pt x="217718" y="94097"/>
                </a:lnTo>
                <a:lnTo>
                  <a:pt x="182958" y="120966"/>
                </a:lnTo>
                <a:lnTo>
                  <a:pt x="150647" y="150647"/>
                </a:lnTo>
                <a:lnTo>
                  <a:pt x="120966" y="182958"/>
                </a:lnTo>
                <a:lnTo>
                  <a:pt x="94097" y="217718"/>
                </a:lnTo>
                <a:lnTo>
                  <a:pt x="70222" y="254745"/>
                </a:lnTo>
                <a:lnTo>
                  <a:pt x="49522" y="293857"/>
                </a:lnTo>
                <a:lnTo>
                  <a:pt x="32178" y="334874"/>
                </a:lnTo>
                <a:lnTo>
                  <a:pt x="18372" y="377613"/>
                </a:lnTo>
                <a:lnTo>
                  <a:pt x="8286" y="421893"/>
                </a:lnTo>
                <a:lnTo>
                  <a:pt x="2101" y="467532"/>
                </a:lnTo>
                <a:lnTo>
                  <a:pt x="0" y="514350"/>
                </a:lnTo>
                <a:lnTo>
                  <a:pt x="2101" y="561167"/>
                </a:lnTo>
                <a:lnTo>
                  <a:pt x="8286" y="606806"/>
                </a:lnTo>
                <a:lnTo>
                  <a:pt x="18372" y="651086"/>
                </a:lnTo>
                <a:lnTo>
                  <a:pt x="32178" y="693825"/>
                </a:lnTo>
                <a:lnTo>
                  <a:pt x="49522" y="734842"/>
                </a:lnTo>
                <a:lnTo>
                  <a:pt x="70222" y="773954"/>
                </a:lnTo>
                <a:lnTo>
                  <a:pt x="94097" y="810981"/>
                </a:lnTo>
                <a:lnTo>
                  <a:pt x="120966" y="845741"/>
                </a:lnTo>
                <a:lnTo>
                  <a:pt x="150647" y="878052"/>
                </a:lnTo>
                <a:lnTo>
                  <a:pt x="182958" y="907733"/>
                </a:lnTo>
                <a:lnTo>
                  <a:pt x="217718" y="934602"/>
                </a:lnTo>
                <a:lnTo>
                  <a:pt x="254745" y="958477"/>
                </a:lnTo>
                <a:lnTo>
                  <a:pt x="293857" y="979177"/>
                </a:lnTo>
                <a:lnTo>
                  <a:pt x="334874" y="996521"/>
                </a:lnTo>
                <a:lnTo>
                  <a:pt x="377613" y="1010327"/>
                </a:lnTo>
                <a:lnTo>
                  <a:pt x="421893" y="1020413"/>
                </a:lnTo>
                <a:lnTo>
                  <a:pt x="467532" y="1026598"/>
                </a:lnTo>
                <a:lnTo>
                  <a:pt x="514350" y="1028700"/>
                </a:lnTo>
                <a:lnTo>
                  <a:pt x="561165" y="1026598"/>
                </a:lnTo>
                <a:lnTo>
                  <a:pt x="606803" y="1020413"/>
                </a:lnTo>
                <a:lnTo>
                  <a:pt x="651082" y="1010327"/>
                </a:lnTo>
                <a:lnTo>
                  <a:pt x="693820" y="996521"/>
                </a:lnTo>
                <a:lnTo>
                  <a:pt x="734836" y="979177"/>
                </a:lnTo>
                <a:lnTo>
                  <a:pt x="773949" y="958477"/>
                </a:lnTo>
                <a:lnTo>
                  <a:pt x="810976" y="934602"/>
                </a:lnTo>
                <a:lnTo>
                  <a:pt x="845736" y="907733"/>
                </a:lnTo>
                <a:lnTo>
                  <a:pt x="878047" y="878052"/>
                </a:lnTo>
                <a:lnTo>
                  <a:pt x="907729" y="845741"/>
                </a:lnTo>
                <a:lnTo>
                  <a:pt x="934598" y="810981"/>
                </a:lnTo>
                <a:lnTo>
                  <a:pt x="958474" y="773954"/>
                </a:lnTo>
                <a:lnTo>
                  <a:pt x="979175" y="734842"/>
                </a:lnTo>
                <a:lnTo>
                  <a:pt x="996520" y="693825"/>
                </a:lnTo>
                <a:lnTo>
                  <a:pt x="1010326" y="651086"/>
                </a:lnTo>
                <a:lnTo>
                  <a:pt x="1020412" y="606806"/>
                </a:lnTo>
                <a:lnTo>
                  <a:pt x="1026597" y="561167"/>
                </a:lnTo>
                <a:lnTo>
                  <a:pt x="1028700" y="514350"/>
                </a:lnTo>
                <a:lnTo>
                  <a:pt x="1026597" y="467532"/>
                </a:lnTo>
                <a:lnTo>
                  <a:pt x="1020412" y="421893"/>
                </a:lnTo>
                <a:lnTo>
                  <a:pt x="1010326" y="377613"/>
                </a:lnTo>
                <a:lnTo>
                  <a:pt x="996520" y="334874"/>
                </a:lnTo>
                <a:lnTo>
                  <a:pt x="979175" y="293857"/>
                </a:lnTo>
                <a:lnTo>
                  <a:pt x="958474" y="254745"/>
                </a:lnTo>
                <a:lnTo>
                  <a:pt x="934598" y="217718"/>
                </a:lnTo>
                <a:lnTo>
                  <a:pt x="907729" y="182958"/>
                </a:lnTo>
                <a:lnTo>
                  <a:pt x="878047" y="150647"/>
                </a:lnTo>
                <a:lnTo>
                  <a:pt x="845736" y="120966"/>
                </a:lnTo>
                <a:lnTo>
                  <a:pt x="810976" y="94097"/>
                </a:lnTo>
                <a:lnTo>
                  <a:pt x="773949" y="70222"/>
                </a:lnTo>
                <a:lnTo>
                  <a:pt x="734836" y="49522"/>
                </a:lnTo>
                <a:lnTo>
                  <a:pt x="693820" y="32178"/>
                </a:lnTo>
                <a:lnTo>
                  <a:pt x="651082" y="18372"/>
                </a:lnTo>
                <a:lnTo>
                  <a:pt x="606803" y="8286"/>
                </a:lnTo>
                <a:lnTo>
                  <a:pt x="561165" y="2101"/>
                </a:lnTo>
                <a:lnTo>
                  <a:pt x="514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32515" y="4132465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514350"/>
                </a:moveTo>
                <a:lnTo>
                  <a:pt x="2101" y="467534"/>
                </a:lnTo>
                <a:lnTo>
                  <a:pt x="8286" y="421895"/>
                </a:lnTo>
                <a:lnTo>
                  <a:pt x="18373" y="377615"/>
                </a:lnTo>
                <a:lnTo>
                  <a:pt x="32179" y="334876"/>
                </a:lnTo>
                <a:lnTo>
                  <a:pt x="49523" y="293860"/>
                </a:lnTo>
                <a:lnTo>
                  <a:pt x="70224" y="254747"/>
                </a:lnTo>
                <a:lnTo>
                  <a:pt x="94099" y="217720"/>
                </a:lnTo>
                <a:lnTo>
                  <a:pt x="120968" y="182961"/>
                </a:lnTo>
                <a:lnTo>
                  <a:pt x="150649" y="150649"/>
                </a:lnTo>
                <a:lnTo>
                  <a:pt x="182961" y="120968"/>
                </a:lnTo>
                <a:lnTo>
                  <a:pt x="217721" y="94099"/>
                </a:lnTo>
                <a:lnTo>
                  <a:pt x="254748" y="70223"/>
                </a:lnTo>
                <a:lnTo>
                  <a:pt x="293860" y="49523"/>
                </a:lnTo>
                <a:lnTo>
                  <a:pt x="334877" y="32179"/>
                </a:lnTo>
                <a:lnTo>
                  <a:pt x="377616" y="18373"/>
                </a:lnTo>
                <a:lnTo>
                  <a:pt x="421895" y="8286"/>
                </a:lnTo>
                <a:lnTo>
                  <a:pt x="467534" y="2101"/>
                </a:lnTo>
                <a:lnTo>
                  <a:pt x="514350" y="0"/>
                </a:lnTo>
                <a:lnTo>
                  <a:pt x="561167" y="2101"/>
                </a:lnTo>
                <a:lnTo>
                  <a:pt x="606805" y="8286"/>
                </a:lnTo>
                <a:lnTo>
                  <a:pt x="651085" y="18373"/>
                </a:lnTo>
                <a:lnTo>
                  <a:pt x="693823" y="32179"/>
                </a:lnTo>
                <a:lnTo>
                  <a:pt x="734840" y="49523"/>
                </a:lnTo>
                <a:lnTo>
                  <a:pt x="773952" y="70223"/>
                </a:lnTo>
                <a:lnTo>
                  <a:pt x="810979" y="94099"/>
                </a:lnTo>
                <a:lnTo>
                  <a:pt x="845739" y="120968"/>
                </a:lnTo>
                <a:lnTo>
                  <a:pt x="878050" y="150649"/>
                </a:lnTo>
                <a:lnTo>
                  <a:pt x="907731" y="182961"/>
                </a:lnTo>
                <a:lnTo>
                  <a:pt x="934600" y="217720"/>
                </a:lnTo>
                <a:lnTo>
                  <a:pt x="958475" y="254747"/>
                </a:lnTo>
                <a:lnTo>
                  <a:pt x="979176" y="293860"/>
                </a:lnTo>
                <a:lnTo>
                  <a:pt x="996520" y="334876"/>
                </a:lnTo>
                <a:lnTo>
                  <a:pt x="1010326" y="377615"/>
                </a:lnTo>
                <a:lnTo>
                  <a:pt x="1020412" y="421895"/>
                </a:lnTo>
                <a:lnTo>
                  <a:pt x="1026597" y="467534"/>
                </a:lnTo>
                <a:lnTo>
                  <a:pt x="1028699" y="514350"/>
                </a:lnTo>
                <a:lnTo>
                  <a:pt x="1026597" y="561166"/>
                </a:lnTo>
                <a:lnTo>
                  <a:pt x="1020412" y="606805"/>
                </a:lnTo>
                <a:lnTo>
                  <a:pt x="1010326" y="651085"/>
                </a:lnTo>
                <a:lnTo>
                  <a:pt x="996520" y="693823"/>
                </a:lnTo>
                <a:lnTo>
                  <a:pt x="979176" y="734840"/>
                </a:lnTo>
                <a:lnTo>
                  <a:pt x="958475" y="773952"/>
                </a:lnTo>
                <a:lnTo>
                  <a:pt x="934600" y="810979"/>
                </a:lnTo>
                <a:lnTo>
                  <a:pt x="907731" y="845739"/>
                </a:lnTo>
                <a:lnTo>
                  <a:pt x="878050" y="878050"/>
                </a:lnTo>
                <a:lnTo>
                  <a:pt x="845739" y="907731"/>
                </a:lnTo>
                <a:lnTo>
                  <a:pt x="810979" y="934600"/>
                </a:lnTo>
                <a:lnTo>
                  <a:pt x="773952" y="958475"/>
                </a:lnTo>
                <a:lnTo>
                  <a:pt x="734840" y="979176"/>
                </a:lnTo>
                <a:lnTo>
                  <a:pt x="693823" y="996520"/>
                </a:lnTo>
                <a:lnTo>
                  <a:pt x="651085" y="1010326"/>
                </a:lnTo>
                <a:lnTo>
                  <a:pt x="606805" y="1020412"/>
                </a:lnTo>
                <a:lnTo>
                  <a:pt x="561167" y="1026597"/>
                </a:lnTo>
                <a:lnTo>
                  <a:pt x="514350" y="1028699"/>
                </a:lnTo>
                <a:lnTo>
                  <a:pt x="467534" y="1026597"/>
                </a:lnTo>
                <a:lnTo>
                  <a:pt x="421895" y="1020412"/>
                </a:lnTo>
                <a:lnTo>
                  <a:pt x="377616" y="1010326"/>
                </a:lnTo>
                <a:lnTo>
                  <a:pt x="334877" y="996520"/>
                </a:lnTo>
                <a:lnTo>
                  <a:pt x="293860" y="979176"/>
                </a:lnTo>
                <a:lnTo>
                  <a:pt x="254748" y="958475"/>
                </a:lnTo>
                <a:lnTo>
                  <a:pt x="217721" y="934600"/>
                </a:lnTo>
                <a:lnTo>
                  <a:pt x="182961" y="907731"/>
                </a:lnTo>
                <a:lnTo>
                  <a:pt x="150649" y="878050"/>
                </a:lnTo>
                <a:lnTo>
                  <a:pt x="120968" y="845739"/>
                </a:lnTo>
                <a:lnTo>
                  <a:pt x="94099" y="810979"/>
                </a:lnTo>
                <a:lnTo>
                  <a:pt x="70224" y="773952"/>
                </a:lnTo>
                <a:lnTo>
                  <a:pt x="49523" y="734840"/>
                </a:lnTo>
                <a:lnTo>
                  <a:pt x="32179" y="693823"/>
                </a:lnTo>
                <a:lnTo>
                  <a:pt x="18373" y="651085"/>
                </a:lnTo>
                <a:lnTo>
                  <a:pt x="8286" y="606805"/>
                </a:lnTo>
                <a:lnTo>
                  <a:pt x="2101" y="561166"/>
                </a:lnTo>
                <a:lnTo>
                  <a:pt x="0" y="51435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2491" y="478610"/>
            <a:ext cx="8577428" cy="1305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dirty="0"/>
              <a:t>Machine </a:t>
            </a:r>
            <a:r>
              <a:rPr spc="10" dirty="0"/>
              <a:t>Learning</a:t>
            </a:r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418247" y="3703320"/>
            <a:ext cx="290945" cy="2664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62226" y="3848699"/>
            <a:ext cx="1905" cy="2449195"/>
          </a:xfrm>
          <a:custGeom>
            <a:avLst/>
            <a:gdLst/>
            <a:ahLst/>
            <a:cxnLst/>
            <a:rect l="l" t="t" r="r" b="b"/>
            <a:pathLst>
              <a:path w="1905" h="2449195">
                <a:moveTo>
                  <a:pt x="0" y="2448748"/>
                </a:moveTo>
                <a:lnTo>
                  <a:pt x="157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04797" y="3823499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09" h="116204">
                <a:moveTo>
                  <a:pt x="88380" y="50406"/>
                </a:moveTo>
                <a:lnTo>
                  <a:pt x="58991" y="50406"/>
                </a:lnTo>
                <a:lnTo>
                  <a:pt x="95961" y="113880"/>
                </a:lnTo>
                <a:lnTo>
                  <a:pt x="103733" y="115938"/>
                </a:lnTo>
                <a:lnTo>
                  <a:pt x="115862" y="108877"/>
                </a:lnTo>
                <a:lnTo>
                  <a:pt x="117906" y="101092"/>
                </a:lnTo>
                <a:lnTo>
                  <a:pt x="88380" y="50406"/>
                </a:lnTo>
                <a:close/>
              </a:path>
              <a:path w="118109" h="116204">
                <a:moveTo>
                  <a:pt x="59016" y="0"/>
                </a:moveTo>
                <a:lnTo>
                  <a:pt x="0" y="101015"/>
                </a:lnTo>
                <a:lnTo>
                  <a:pt x="2044" y="108800"/>
                </a:lnTo>
                <a:lnTo>
                  <a:pt x="14160" y="115874"/>
                </a:lnTo>
                <a:lnTo>
                  <a:pt x="21932" y="113830"/>
                </a:lnTo>
                <a:lnTo>
                  <a:pt x="58991" y="50406"/>
                </a:lnTo>
                <a:lnTo>
                  <a:pt x="88380" y="50406"/>
                </a:lnTo>
                <a:lnTo>
                  <a:pt x="59016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17992" y="6176360"/>
            <a:ext cx="3237801" cy="2951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63027" y="6296660"/>
            <a:ext cx="3023235" cy="1905"/>
          </a:xfrm>
          <a:custGeom>
            <a:avLst/>
            <a:gdLst/>
            <a:ahLst/>
            <a:cxnLst/>
            <a:rect l="l" t="t" r="r" b="b"/>
            <a:pathLst>
              <a:path w="3023235" h="1904">
                <a:moveTo>
                  <a:pt x="0" y="0"/>
                </a:moveTo>
                <a:lnTo>
                  <a:pt x="3022797" y="1574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95088" y="6239243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897" y="0"/>
                </a:moveTo>
                <a:lnTo>
                  <a:pt x="7124" y="2044"/>
                </a:lnTo>
                <a:lnTo>
                  <a:pt x="50" y="14147"/>
                </a:lnTo>
                <a:lnTo>
                  <a:pt x="2095" y="21932"/>
                </a:lnTo>
                <a:lnTo>
                  <a:pt x="65519" y="58978"/>
                </a:lnTo>
                <a:lnTo>
                  <a:pt x="2057" y="95961"/>
                </a:lnTo>
                <a:lnTo>
                  <a:pt x="0" y="103733"/>
                </a:lnTo>
                <a:lnTo>
                  <a:pt x="7061" y="115849"/>
                </a:lnTo>
                <a:lnTo>
                  <a:pt x="14846" y="117906"/>
                </a:lnTo>
                <a:lnTo>
                  <a:pt x="115938" y="59004"/>
                </a:lnTo>
                <a:lnTo>
                  <a:pt x="14897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20671" y="4256116"/>
            <a:ext cx="357446" cy="361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49271" y="4854629"/>
            <a:ext cx="357446" cy="361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27502" y="4522130"/>
            <a:ext cx="361603" cy="361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26257" y="4854629"/>
            <a:ext cx="357446" cy="3616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27502" y="5299362"/>
            <a:ext cx="361603" cy="3574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09887" y="5856316"/>
            <a:ext cx="361603" cy="361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45801" y="5527962"/>
            <a:ext cx="361603" cy="3574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91512" y="2121831"/>
            <a:ext cx="6321137" cy="2678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Classic </a:t>
            </a:r>
            <a:r>
              <a:rPr sz="2600" spc="-5" dirty="0">
                <a:latin typeface="Gill Sans MT"/>
                <a:cs typeface="Gill Sans MT"/>
              </a:rPr>
              <a:t>machine learning</a:t>
            </a:r>
            <a:r>
              <a:rPr sz="2600" spc="-2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tasks:</a:t>
            </a:r>
          </a:p>
          <a:p>
            <a:pPr marL="622300" indent="-342900">
              <a:lnSpc>
                <a:spcPct val="100000"/>
              </a:lnSpc>
              <a:spcBef>
                <a:spcPts val="480"/>
              </a:spcBef>
              <a:buFont typeface="Wingdings" charset="2"/>
              <a:buChar char="q"/>
            </a:pPr>
            <a:r>
              <a:rPr sz="2300" dirty="0">
                <a:solidFill>
                  <a:srgbClr val="464653"/>
                </a:solidFill>
                <a:latin typeface="Gill Sans MT"/>
                <a:cs typeface="Gill Sans MT"/>
              </a:rPr>
              <a:t>Classification</a:t>
            </a:r>
            <a:r>
              <a:rPr lang="en-US" sz="2300" dirty="0">
                <a:solidFill>
                  <a:srgbClr val="464653"/>
                </a:solidFill>
                <a:latin typeface="Gill Sans MT"/>
                <a:cs typeface="Gill Sans MT"/>
              </a:rPr>
              <a:t>    </a:t>
            </a:r>
            <a:endParaRPr sz="2300" dirty="0">
              <a:latin typeface="Gill Sans MT"/>
              <a:cs typeface="Gill Sans MT"/>
            </a:endParaRPr>
          </a:p>
          <a:p>
            <a:pPr marL="622300" indent="-342900">
              <a:lnSpc>
                <a:spcPct val="100000"/>
              </a:lnSpc>
              <a:spcBef>
                <a:spcPts val="439"/>
              </a:spcBef>
              <a:buFont typeface="Wingdings" charset="2"/>
              <a:buChar char="q"/>
            </a:pPr>
            <a:r>
              <a:rPr sz="2300" spc="-5" dirty="0">
                <a:solidFill>
                  <a:srgbClr val="464653"/>
                </a:solidFill>
                <a:latin typeface="Gill Sans MT"/>
                <a:cs typeface="Gill Sans MT"/>
              </a:rPr>
              <a:t>Regression</a:t>
            </a:r>
            <a:endParaRPr sz="2300" dirty="0">
              <a:latin typeface="Gill Sans MT"/>
              <a:cs typeface="Gill Sans MT"/>
            </a:endParaRPr>
          </a:p>
          <a:p>
            <a:pPr marL="622300" indent="-342900">
              <a:lnSpc>
                <a:spcPct val="100000"/>
              </a:lnSpc>
              <a:spcBef>
                <a:spcPts val="540"/>
              </a:spcBef>
              <a:buFont typeface="Wingdings" charset="2"/>
              <a:buChar char="q"/>
            </a:pPr>
            <a:r>
              <a:rPr sz="2300" dirty="0">
                <a:solidFill>
                  <a:srgbClr val="464653"/>
                </a:solidFill>
                <a:latin typeface="Gill Sans MT"/>
                <a:cs typeface="Gill Sans MT"/>
              </a:rPr>
              <a:t>Clustering</a:t>
            </a:r>
            <a:endParaRPr sz="23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US" sz="2600" dirty="0">
              <a:latin typeface="Times New Roman"/>
              <a:cs typeface="Times New Roman"/>
            </a:endParaRPr>
          </a:p>
          <a:p>
            <a:pPr marL="254000">
              <a:lnSpc>
                <a:spcPct val="100000"/>
              </a:lnSpc>
            </a:pPr>
            <a:r>
              <a:rPr lang="en-US" sz="1800" dirty="0">
                <a:latin typeface="Gill Sans MT"/>
                <a:cs typeface="Gill Sans MT"/>
              </a:rPr>
              <a:t>X</a:t>
            </a:r>
            <a:r>
              <a:rPr lang="en-US" sz="1800" baseline="-20833" dirty="0">
                <a:latin typeface="Gill Sans MT"/>
                <a:cs typeface="Gill Sans MT"/>
              </a:rPr>
              <a:t>2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130967" y="6348209"/>
            <a:ext cx="263525" cy="328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dirty="0">
                <a:latin typeface="Gill Sans MT"/>
                <a:cs typeface="Gill Sans MT"/>
              </a:rPr>
              <a:t>X</a:t>
            </a:r>
            <a:r>
              <a:rPr lang="en-US" sz="1800" baseline="-20833" dirty="0">
                <a:latin typeface="Gill Sans MT"/>
                <a:cs typeface="Gill Sans MT"/>
              </a:rPr>
              <a:t>1</a:t>
            </a:r>
            <a:endParaRPr sz="1800" baseline="-20833" dirty="0">
              <a:latin typeface="Gill Sans MT"/>
              <a:cs typeface="Gill Sans MT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39277" y="4123111"/>
            <a:ext cx="1920239" cy="21862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04174" y="4140200"/>
            <a:ext cx="1816100" cy="2082800"/>
          </a:xfrm>
          <a:custGeom>
            <a:avLst/>
            <a:gdLst/>
            <a:ahLst/>
            <a:cxnLst/>
            <a:rect l="l" t="t" r="r" b="b"/>
            <a:pathLst>
              <a:path w="1816100" h="2082800">
                <a:moveTo>
                  <a:pt x="0" y="0"/>
                </a:moveTo>
                <a:lnTo>
                  <a:pt x="1816098" y="2082798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3"/>
          <p:cNvSpPr/>
          <p:nvPr/>
        </p:nvSpPr>
        <p:spPr>
          <a:xfrm>
            <a:off x="2191677" y="4275511"/>
            <a:ext cx="1920239" cy="21862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7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3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76827" y="1028799"/>
            <a:ext cx="76927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02560" algn="l"/>
              </a:tabLst>
            </a:pPr>
            <a:r>
              <a:rPr spc="-5" dirty="0"/>
              <a:t>Combination</a:t>
            </a:r>
            <a:r>
              <a:rPr lang="en-US" spc="-5" dirty="0"/>
              <a:t> </a:t>
            </a:r>
            <a:r>
              <a:rPr spc="-5" dirty="0"/>
              <a:t>Functions</a:t>
            </a:r>
          </a:p>
        </p:txBody>
      </p:sp>
      <p:sp>
        <p:nvSpPr>
          <p:cNvPr id="5" name="object 5"/>
          <p:cNvSpPr/>
          <p:nvPr/>
        </p:nvSpPr>
        <p:spPr>
          <a:xfrm>
            <a:off x="8026857" y="4783971"/>
            <a:ext cx="536171" cy="55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2761" y="4783971"/>
            <a:ext cx="540327" cy="552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25961" y="4783971"/>
            <a:ext cx="540326" cy="552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2761" y="6463288"/>
            <a:ext cx="540327" cy="552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26857" y="6463288"/>
            <a:ext cx="536171" cy="552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40063" y="2103120"/>
            <a:ext cx="8406765" cy="43601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3900" indent="-457200">
              <a:lnSpc>
                <a:spcPct val="100000"/>
              </a:lnSpc>
              <a:buFont typeface="Wingdings" charset="2"/>
              <a:buChar char="q"/>
            </a:pPr>
            <a:r>
              <a:rPr sz="2800" dirty="0">
                <a:latin typeface="MS Gothic"/>
                <a:cs typeface="MS Gothic"/>
              </a:rPr>
              <a:t>∨</a:t>
            </a:r>
            <a:r>
              <a:rPr sz="2800" dirty="0">
                <a:latin typeface="Trebuchet MS"/>
                <a:cs typeface="Trebuchet MS"/>
              </a:rPr>
              <a:t>, </a:t>
            </a:r>
            <a:r>
              <a:rPr sz="2800" dirty="0">
                <a:latin typeface="MS Gothic"/>
                <a:cs typeface="MS Gothic"/>
              </a:rPr>
              <a:t>∧</a:t>
            </a:r>
            <a:r>
              <a:rPr sz="2800" dirty="0">
                <a:latin typeface="Trebuchet MS"/>
                <a:cs typeface="Trebuchet MS"/>
              </a:rPr>
              <a:t>: [0,1]</a:t>
            </a:r>
            <a:r>
              <a:rPr sz="2775" baseline="25525" dirty="0">
                <a:latin typeface="Trebuchet MS"/>
                <a:cs typeface="Trebuchet MS"/>
              </a:rPr>
              <a:t>n</a:t>
            </a:r>
            <a:r>
              <a:rPr sz="2775" spc="-97" baseline="2552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→</a:t>
            </a:r>
            <a:r>
              <a:rPr sz="2800" spc="-5" dirty="0">
                <a:latin typeface="Trebuchet MS"/>
                <a:cs typeface="Trebuchet MS"/>
              </a:rPr>
              <a:t>[0,1]</a:t>
            </a: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723900" indent="-457200">
              <a:lnSpc>
                <a:spcPct val="100000"/>
              </a:lnSpc>
              <a:buFont typeface="Wingdings" charset="2"/>
              <a:buChar char="q"/>
            </a:pPr>
            <a:r>
              <a:rPr sz="2800" spc="-20" dirty="0">
                <a:latin typeface="Trebuchet MS"/>
                <a:cs typeface="Trebuchet MS"/>
              </a:rPr>
              <a:t>Rules </a:t>
            </a:r>
            <a:r>
              <a:rPr sz="2800" spc="-5" dirty="0">
                <a:latin typeface="Trebuchet MS"/>
                <a:cs typeface="Trebuchet MS"/>
              </a:rPr>
              <a:t>will behave </a:t>
            </a:r>
            <a:r>
              <a:rPr sz="2800" dirty="0">
                <a:latin typeface="Trebuchet MS"/>
                <a:cs typeface="Trebuchet MS"/>
              </a:rPr>
              <a:t>like Boolean</a:t>
            </a:r>
            <a:r>
              <a:rPr sz="2800" spc="-1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logic</a:t>
            </a:r>
          </a:p>
          <a:p>
            <a:pPr marL="342900" marR="1785620" indent="-342900" algn="ctr">
              <a:lnSpc>
                <a:spcPts val="2150"/>
              </a:lnSpc>
              <a:spcBef>
                <a:spcPts val="439"/>
              </a:spcBef>
              <a:buFont typeface="Wingdings" charset="2"/>
              <a:buChar char="q"/>
            </a:pPr>
            <a:r>
              <a:rPr sz="2500" dirty="0">
                <a:solidFill>
                  <a:srgbClr val="464653"/>
                </a:solidFill>
                <a:latin typeface="Trebuchet MS"/>
                <a:cs typeface="Trebuchet MS"/>
              </a:rPr>
              <a:t>If </a:t>
            </a:r>
            <a:r>
              <a:rPr sz="2500" spc="-5" dirty="0">
                <a:solidFill>
                  <a:srgbClr val="464653"/>
                </a:solidFill>
                <a:latin typeface="Trebuchet MS"/>
                <a:cs typeface="Trebuchet MS"/>
              </a:rPr>
              <a:t>body </a:t>
            </a:r>
            <a:r>
              <a:rPr sz="2500" dirty="0">
                <a:solidFill>
                  <a:srgbClr val="464653"/>
                </a:solidFill>
                <a:latin typeface="Trebuchet MS"/>
                <a:cs typeface="Trebuchet MS"/>
              </a:rPr>
              <a:t>is </a:t>
            </a:r>
            <a:r>
              <a:rPr sz="2500" spc="-70" dirty="0">
                <a:solidFill>
                  <a:srgbClr val="464653"/>
                </a:solidFill>
                <a:latin typeface="Trebuchet MS"/>
                <a:cs typeface="Trebuchet MS"/>
              </a:rPr>
              <a:t>low, </a:t>
            </a:r>
            <a:r>
              <a:rPr sz="2500" spc="-5" dirty="0">
                <a:solidFill>
                  <a:srgbClr val="464653"/>
                </a:solidFill>
                <a:latin typeface="Trebuchet MS"/>
                <a:cs typeface="Trebuchet MS"/>
              </a:rPr>
              <a:t>rule </a:t>
            </a:r>
            <a:r>
              <a:rPr sz="2500" dirty="0">
                <a:solidFill>
                  <a:srgbClr val="464653"/>
                </a:solidFill>
                <a:latin typeface="Trebuchet MS"/>
                <a:cs typeface="Trebuchet MS"/>
              </a:rPr>
              <a:t>is </a:t>
            </a:r>
            <a:r>
              <a:rPr sz="2500" spc="-5" dirty="0">
                <a:solidFill>
                  <a:srgbClr val="464653"/>
                </a:solidFill>
                <a:latin typeface="Trebuchet MS"/>
                <a:cs typeface="Trebuchet MS"/>
              </a:rPr>
              <a:t>always</a:t>
            </a:r>
            <a:r>
              <a:rPr sz="2500" spc="1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2500" spc="-5" dirty="0">
                <a:solidFill>
                  <a:srgbClr val="464653"/>
                </a:solidFill>
                <a:latin typeface="Trebuchet MS"/>
                <a:cs typeface="Trebuchet MS"/>
              </a:rPr>
              <a:t>“happy”</a:t>
            </a:r>
            <a:endParaRPr sz="2500" dirty="0">
              <a:latin typeface="Trebuchet MS"/>
              <a:cs typeface="Trebuchet MS"/>
            </a:endParaRPr>
          </a:p>
          <a:p>
            <a:pPr marL="12700">
              <a:lnSpc>
                <a:spcPts val="7790"/>
              </a:lnSpc>
            </a:pPr>
            <a:r>
              <a:rPr lang="en-US" sz="2500" dirty="0">
                <a:solidFill>
                  <a:srgbClr val="464653"/>
                </a:solidFill>
                <a:latin typeface="Gill Sans MT"/>
                <a:cs typeface="Gill Sans MT"/>
              </a:rPr>
              <a:t>      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J</a:t>
            </a:r>
            <a:r>
              <a:rPr sz="2500" spc="-105" dirty="0">
                <a:solidFill>
                  <a:srgbClr val="464653"/>
                </a:solidFill>
                <a:latin typeface="Gill Sans MT"/>
                <a:cs typeface="Gill Sans MT"/>
              </a:rPr>
              <a:t>a</a:t>
            </a:r>
            <a:r>
              <a:rPr sz="2500" spc="-200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St</a:t>
            </a:r>
            <a:r>
              <a:rPr sz="2500" spc="-4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spc="-50" dirty="0">
                <a:solidFill>
                  <a:srgbClr val="464653"/>
                </a:solidFill>
                <a:latin typeface="Gill Sans MT"/>
                <a:cs typeface="Gill Sans MT"/>
              </a:rPr>
              <a:t>v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e)</a:t>
            </a:r>
            <a:r>
              <a:rPr sz="2400" dirty="0">
                <a:solidFill>
                  <a:srgbClr val="585866"/>
                </a:solidFill>
                <a:latin typeface="MS Gothic"/>
                <a:cs typeface="MS Gothic"/>
              </a:rPr>
              <a:t>∧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St</a:t>
            </a:r>
            <a:r>
              <a:rPr sz="2500" spc="-4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spc="-50" dirty="0">
                <a:solidFill>
                  <a:srgbClr val="464653"/>
                </a:solidFill>
                <a:latin typeface="Gill Sans MT"/>
                <a:cs typeface="Gill Sans MT"/>
              </a:rPr>
              <a:t>v</a:t>
            </a:r>
            <a:r>
              <a:rPr sz="2500" spc="5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Ben) </a:t>
            </a:r>
            <a:r>
              <a:rPr sz="2400" dirty="0">
                <a:solidFill>
                  <a:srgbClr val="585866"/>
                </a:solidFill>
                <a:latin typeface="Times New Roman"/>
                <a:cs typeface="Times New Roman"/>
              </a:rPr>
              <a:t>→</a:t>
            </a:r>
            <a:r>
              <a:rPr sz="2400" spc="65" dirty="0">
                <a:solidFill>
                  <a:srgbClr val="585866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J</a:t>
            </a:r>
            <a:r>
              <a:rPr sz="2500" spc="-105" dirty="0">
                <a:solidFill>
                  <a:srgbClr val="464653"/>
                </a:solidFill>
                <a:latin typeface="Gill Sans MT"/>
                <a:cs typeface="Gill Sans MT"/>
              </a:rPr>
              <a:t>a</a:t>
            </a:r>
            <a:r>
              <a:rPr sz="2500" spc="-200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Ben)</a:t>
            </a:r>
            <a:endParaRPr sz="25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359"/>
              </a:spcBef>
            </a:pPr>
            <a:r>
              <a:rPr lang="en-US" sz="2500" dirty="0">
                <a:solidFill>
                  <a:srgbClr val="464653"/>
                </a:solidFill>
                <a:latin typeface="Gill Sans MT"/>
                <a:cs typeface="Gill Sans MT"/>
              </a:rPr>
              <a:t>     </a:t>
            </a:r>
          </a:p>
          <a:p>
            <a:pPr marL="12700">
              <a:lnSpc>
                <a:spcPct val="100000"/>
              </a:lnSpc>
              <a:spcBef>
                <a:spcPts val="3359"/>
              </a:spcBef>
            </a:pPr>
            <a:r>
              <a:rPr lang="en-US" sz="2500" dirty="0">
                <a:solidFill>
                  <a:srgbClr val="464653"/>
                </a:solidFill>
                <a:latin typeface="Gill Sans MT"/>
                <a:cs typeface="Gill Sans MT"/>
              </a:rPr>
              <a:t>        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J</a:t>
            </a:r>
            <a:r>
              <a:rPr sz="2500" spc="-105" dirty="0">
                <a:solidFill>
                  <a:srgbClr val="464653"/>
                </a:solidFill>
                <a:latin typeface="Gill Sans MT"/>
                <a:cs typeface="Gill Sans MT"/>
              </a:rPr>
              <a:t>a</a:t>
            </a:r>
            <a:r>
              <a:rPr sz="2500" spc="-200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St</a:t>
            </a:r>
            <a:r>
              <a:rPr sz="2500" spc="-4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spc="-50" dirty="0">
                <a:solidFill>
                  <a:srgbClr val="464653"/>
                </a:solidFill>
                <a:latin typeface="Gill Sans MT"/>
                <a:cs typeface="Gill Sans MT"/>
              </a:rPr>
              <a:t>v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e)</a:t>
            </a:r>
            <a:r>
              <a:rPr sz="2400" dirty="0">
                <a:solidFill>
                  <a:srgbClr val="585866"/>
                </a:solidFill>
                <a:latin typeface="MS Gothic"/>
                <a:cs typeface="MS Gothic"/>
              </a:rPr>
              <a:t>∧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St</a:t>
            </a:r>
            <a:r>
              <a:rPr sz="2500" spc="-4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spc="-50" dirty="0">
                <a:solidFill>
                  <a:srgbClr val="464653"/>
                </a:solidFill>
                <a:latin typeface="Gill Sans MT"/>
                <a:cs typeface="Gill Sans MT"/>
              </a:rPr>
              <a:t>v</a:t>
            </a:r>
            <a:r>
              <a:rPr sz="2500" spc="5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Ben) </a:t>
            </a:r>
            <a:r>
              <a:rPr sz="2400" dirty="0">
                <a:solidFill>
                  <a:srgbClr val="585866"/>
                </a:solidFill>
                <a:latin typeface="Times New Roman"/>
                <a:cs typeface="Times New Roman"/>
              </a:rPr>
              <a:t>→</a:t>
            </a:r>
            <a:r>
              <a:rPr sz="2400" spc="65" dirty="0">
                <a:solidFill>
                  <a:srgbClr val="585866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J</a:t>
            </a:r>
            <a:r>
              <a:rPr sz="2500" spc="-105" dirty="0">
                <a:solidFill>
                  <a:srgbClr val="464653"/>
                </a:solidFill>
                <a:latin typeface="Gill Sans MT"/>
                <a:cs typeface="Gill Sans MT"/>
              </a:rPr>
              <a:t>a</a:t>
            </a:r>
            <a:r>
              <a:rPr sz="2500" spc="-200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Ben)</a:t>
            </a:r>
            <a:endParaRPr sz="25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25961" y="6448681"/>
            <a:ext cx="540326" cy="552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455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990381"/>
            <a:ext cx="7845138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02560" algn="l"/>
              </a:tabLst>
            </a:pPr>
            <a:r>
              <a:rPr spc="-5" dirty="0"/>
              <a:t>Combination</a:t>
            </a:r>
            <a:r>
              <a:rPr lang="en-US" spc="-5" dirty="0"/>
              <a:t> </a:t>
            </a:r>
            <a:r>
              <a:rPr spc="-5" dirty="0"/>
              <a:t>Functions</a:t>
            </a:r>
          </a:p>
        </p:txBody>
      </p:sp>
      <p:sp>
        <p:nvSpPr>
          <p:cNvPr id="5" name="object 5"/>
          <p:cNvSpPr/>
          <p:nvPr/>
        </p:nvSpPr>
        <p:spPr>
          <a:xfrm>
            <a:off x="8026857" y="4783971"/>
            <a:ext cx="536171" cy="552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2761" y="4783971"/>
            <a:ext cx="540327" cy="552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26857" y="6449506"/>
            <a:ext cx="536171" cy="552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25961" y="4783971"/>
            <a:ext cx="540326" cy="552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40063" y="2103120"/>
            <a:ext cx="8406765" cy="43601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3900" indent="-457200">
              <a:lnSpc>
                <a:spcPct val="100000"/>
              </a:lnSpc>
              <a:buFont typeface="Wingdings" charset="2"/>
              <a:buChar char="q"/>
            </a:pPr>
            <a:r>
              <a:rPr sz="2800" dirty="0">
                <a:latin typeface="MS Gothic"/>
                <a:cs typeface="MS Gothic"/>
              </a:rPr>
              <a:t>∨</a:t>
            </a:r>
            <a:r>
              <a:rPr sz="2800" dirty="0">
                <a:latin typeface="Trebuchet MS"/>
                <a:cs typeface="Trebuchet MS"/>
              </a:rPr>
              <a:t>, </a:t>
            </a:r>
            <a:r>
              <a:rPr sz="2800" dirty="0">
                <a:latin typeface="MS Gothic"/>
                <a:cs typeface="MS Gothic"/>
              </a:rPr>
              <a:t>∧</a:t>
            </a:r>
            <a:r>
              <a:rPr sz="2800" dirty="0">
                <a:latin typeface="Trebuchet MS"/>
                <a:cs typeface="Trebuchet MS"/>
              </a:rPr>
              <a:t>: [0,1]</a:t>
            </a:r>
            <a:r>
              <a:rPr sz="2775" baseline="25525" dirty="0">
                <a:latin typeface="Trebuchet MS"/>
                <a:cs typeface="Trebuchet MS"/>
              </a:rPr>
              <a:t>n</a:t>
            </a:r>
            <a:r>
              <a:rPr sz="2775" spc="-97" baseline="25525" dirty="0">
                <a:latin typeface="Trebuchet MS"/>
                <a:cs typeface="Trebuchet MS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→</a:t>
            </a:r>
            <a:r>
              <a:rPr sz="2800" spc="-5" dirty="0">
                <a:latin typeface="Trebuchet MS"/>
                <a:cs typeface="Trebuchet MS"/>
              </a:rPr>
              <a:t>[0,1]</a:t>
            </a: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L="723900" indent="-457200">
              <a:lnSpc>
                <a:spcPct val="100000"/>
              </a:lnSpc>
              <a:buFont typeface="Wingdings" charset="2"/>
              <a:buChar char="q"/>
            </a:pPr>
            <a:r>
              <a:rPr sz="2800" spc="-20" dirty="0">
                <a:latin typeface="Trebuchet MS"/>
                <a:cs typeface="Trebuchet MS"/>
              </a:rPr>
              <a:t>Rules </a:t>
            </a:r>
            <a:r>
              <a:rPr sz="2800" spc="-5" dirty="0">
                <a:latin typeface="Trebuchet MS"/>
                <a:cs typeface="Trebuchet MS"/>
              </a:rPr>
              <a:t>will behave </a:t>
            </a:r>
            <a:r>
              <a:rPr sz="2800" dirty="0">
                <a:latin typeface="Trebuchet MS"/>
                <a:cs typeface="Trebuchet MS"/>
              </a:rPr>
              <a:t>like Boolean</a:t>
            </a:r>
            <a:r>
              <a:rPr sz="2800" spc="-1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logic</a:t>
            </a:r>
          </a:p>
          <a:p>
            <a:pPr marL="876300" indent="-342900">
              <a:lnSpc>
                <a:spcPts val="2150"/>
              </a:lnSpc>
              <a:spcBef>
                <a:spcPts val="439"/>
              </a:spcBef>
              <a:buFont typeface="Wingdings" charset="2"/>
              <a:buChar char="q"/>
            </a:pPr>
            <a:r>
              <a:rPr sz="2500" dirty="0">
                <a:solidFill>
                  <a:srgbClr val="464653"/>
                </a:solidFill>
                <a:latin typeface="Trebuchet MS"/>
                <a:cs typeface="Trebuchet MS"/>
              </a:rPr>
              <a:t>If body is high, rule only “happy” if head is</a:t>
            </a:r>
            <a:r>
              <a:rPr sz="2500" spc="-9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2500" dirty="0">
                <a:solidFill>
                  <a:srgbClr val="464653"/>
                </a:solidFill>
                <a:latin typeface="Trebuchet MS"/>
                <a:cs typeface="Trebuchet MS"/>
              </a:rPr>
              <a:t>high</a:t>
            </a:r>
            <a:endParaRPr sz="2500" dirty="0">
              <a:latin typeface="Trebuchet MS"/>
              <a:cs typeface="Trebuchet MS"/>
            </a:endParaRPr>
          </a:p>
          <a:p>
            <a:pPr marL="12700">
              <a:lnSpc>
                <a:spcPts val="7790"/>
              </a:lnSpc>
            </a:pPr>
            <a:r>
              <a:rPr lang="en-US" sz="2500" dirty="0">
                <a:solidFill>
                  <a:srgbClr val="464653"/>
                </a:solidFill>
                <a:latin typeface="Gill Sans MT"/>
                <a:cs typeface="Gill Sans MT"/>
              </a:rPr>
              <a:t>       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J</a:t>
            </a:r>
            <a:r>
              <a:rPr sz="2500" spc="-105" dirty="0">
                <a:solidFill>
                  <a:srgbClr val="464653"/>
                </a:solidFill>
                <a:latin typeface="Gill Sans MT"/>
                <a:cs typeface="Gill Sans MT"/>
              </a:rPr>
              <a:t>a</a:t>
            </a:r>
            <a:r>
              <a:rPr sz="2500" spc="-200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St</a:t>
            </a:r>
            <a:r>
              <a:rPr sz="2500" spc="-4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spc="-50" dirty="0">
                <a:solidFill>
                  <a:srgbClr val="464653"/>
                </a:solidFill>
                <a:latin typeface="Gill Sans MT"/>
                <a:cs typeface="Gill Sans MT"/>
              </a:rPr>
              <a:t>v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e)</a:t>
            </a:r>
            <a:r>
              <a:rPr sz="2400" dirty="0">
                <a:solidFill>
                  <a:srgbClr val="585866"/>
                </a:solidFill>
                <a:latin typeface="MS Gothic"/>
                <a:cs typeface="MS Gothic"/>
              </a:rPr>
              <a:t>∧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St</a:t>
            </a:r>
            <a:r>
              <a:rPr sz="2500" spc="-4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spc="-50" dirty="0">
                <a:solidFill>
                  <a:srgbClr val="464653"/>
                </a:solidFill>
                <a:latin typeface="Gill Sans MT"/>
                <a:cs typeface="Gill Sans MT"/>
              </a:rPr>
              <a:t>v</a:t>
            </a:r>
            <a:r>
              <a:rPr sz="2500" spc="5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Ben) </a:t>
            </a:r>
            <a:r>
              <a:rPr sz="2400" dirty="0">
                <a:solidFill>
                  <a:srgbClr val="585866"/>
                </a:solidFill>
                <a:latin typeface="Times New Roman"/>
                <a:cs typeface="Times New Roman"/>
              </a:rPr>
              <a:t>→</a:t>
            </a:r>
            <a:r>
              <a:rPr sz="2400" spc="65" dirty="0">
                <a:solidFill>
                  <a:srgbClr val="585866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J</a:t>
            </a:r>
            <a:r>
              <a:rPr sz="2500" spc="-105" dirty="0">
                <a:solidFill>
                  <a:srgbClr val="464653"/>
                </a:solidFill>
                <a:latin typeface="Gill Sans MT"/>
                <a:cs typeface="Gill Sans MT"/>
              </a:rPr>
              <a:t>a</a:t>
            </a:r>
            <a:r>
              <a:rPr sz="2500" spc="-200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Ben)</a:t>
            </a:r>
            <a:endParaRPr sz="25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359"/>
              </a:spcBef>
            </a:pPr>
            <a:r>
              <a:rPr lang="en-US" sz="2500" dirty="0">
                <a:solidFill>
                  <a:srgbClr val="464653"/>
                </a:solidFill>
                <a:latin typeface="Gill Sans MT"/>
                <a:cs typeface="Gill Sans MT"/>
              </a:rPr>
              <a:t>       </a:t>
            </a:r>
          </a:p>
          <a:p>
            <a:pPr marL="12700">
              <a:lnSpc>
                <a:spcPct val="100000"/>
              </a:lnSpc>
              <a:spcBef>
                <a:spcPts val="3359"/>
              </a:spcBef>
            </a:pPr>
            <a:r>
              <a:rPr lang="en-US" sz="2500" dirty="0">
                <a:solidFill>
                  <a:srgbClr val="464653"/>
                </a:solidFill>
                <a:latin typeface="Gill Sans MT"/>
                <a:cs typeface="Gill Sans MT"/>
              </a:rPr>
              <a:t>       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J</a:t>
            </a:r>
            <a:r>
              <a:rPr sz="2500" spc="-105" dirty="0">
                <a:solidFill>
                  <a:srgbClr val="464653"/>
                </a:solidFill>
                <a:latin typeface="Gill Sans MT"/>
                <a:cs typeface="Gill Sans MT"/>
              </a:rPr>
              <a:t>a</a:t>
            </a:r>
            <a:r>
              <a:rPr sz="2500" spc="-200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St</a:t>
            </a:r>
            <a:r>
              <a:rPr sz="2500" spc="-4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spc="-50" dirty="0">
                <a:solidFill>
                  <a:srgbClr val="464653"/>
                </a:solidFill>
                <a:latin typeface="Gill Sans MT"/>
                <a:cs typeface="Gill Sans MT"/>
              </a:rPr>
              <a:t>v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e)</a:t>
            </a:r>
            <a:r>
              <a:rPr sz="2400" dirty="0">
                <a:solidFill>
                  <a:srgbClr val="585866"/>
                </a:solidFill>
                <a:latin typeface="MS Gothic"/>
                <a:cs typeface="MS Gothic"/>
              </a:rPr>
              <a:t>∧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St</a:t>
            </a:r>
            <a:r>
              <a:rPr sz="2500" spc="-4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spc="-50" dirty="0">
                <a:solidFill>
                  <a:srgbClr val="464653"/>
                </a:solidFill>
                <a:latin typeface="Gill Sans MT"/>
                <a:cs typeface="Gill Sans MT"/>
              </a:rPr>
              <a:t>v</a:t>
            </a:r>
            <a:r>
              <a:rPr sz="2500" spc="50" dirty="0">
                <a:solidFill>
                  <a:srgbClr val="464653"/>
                </a:solidFill>
                <a:latin typeface="Gill Sans MT"/>
                <a:cs typeface="Gill Sans MT"/>
              </a:rPr>
              <a:t>e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Ben) </a:t>
            </a:r>
            <a:r>
              <a:rPr sz="2400" dirty="0">
                <a:solidFill>
                  <a:srgbClr val="585866"/>
                </a:solidFill>
                <a:latin typeface="Times New Roman"/>
                <a:cs typeface="Times New Roman"/>
              </a:rPr>
              <a:t>→</a:t>
            </a:r>
            <a:r>
              <a:rPr sz="2400" spc="65" dirty="0">
                <a:solidFill>
                  <a:srgbClr val="585866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Friends</a:t>
            </a:r>
            <a:r>
              <a:rPr sz="2500" spc="-5" dirty="0">
                <a:solidFill>
                  <a:srgbClr val="464653"/>
                </a:solidFill>
                <a:latin typeface="Gill Sans MT"/>
                <a:cs typeface="Gill Sans MT"/>
              </a:rPr>
              <a:t>(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J</a:t>
            </a:r>
            <a:r>
              <a:rPr sz="2500" spc="-105" dirty="0">
                <a:solidFill>
                  <a:srgbClr val="464653"/>
                </a:solidFill>
                <a:latin typeface="Gill Sans MT"/>
                <a:cs typeface="Gill Sans MT"/>
              </a:rPr>
              <a:t>a</a:t>
            </a:r>
            <a:r>
              <a:rPr sz="2500" spc="-200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500" spc="-25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464653"/>
                </a:solidFill>
                <a:latin typeface="Gill Sans MT"/>
                <a:cs typeface="Gill Sans MT"/>
              </a:rPr>
              <a:t>Ben)</a:t>
            </a:r>
            <a:endParaRPr sz="2500" dirty="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95227" y="6449506"/>
            <a:ext cx="540327" cy="552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28190" y="6399950"/>
            <a:ext cx="540326" cy="552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7427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1350" y="990600"/>
            <a:ext cx="76927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02560" algn="l"/>
              </a:tabLst>
            </a:pPr>
            <a:r>
              <a:rPr spc="-5" dirty="0"/>
              <a:t>Combination</a:t>
            </a:r>
            <a:r>
              <a:rPr lang="en-US" spc="-5" dirty="0"/>
              <a:t> </a:t>
            </a:r>
            <a:r>
              <a:rPr spc="-5" dirty="0"/>
              <a:t>Functions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idx="1"/>
          </p:nvPr>
        </p:nvSpPr>
        <p:spPr>
          <a:xfrm>
            <a:off x="905255" y="2091832"/>
            <a:ext cx="8298181" cy="2239073"/>
          </a:xfrm>
          <a:prstGeom prst="rect">
            <a:avLst/>
          </a:prstGeom>
        </p:spPr>
        <p:txBody>
          <a:bodyPr vert="horz" wrap="square" lIns="0" tIns="386079" rIns="0" bIns="0" rtlCol="0">
            <a:spAutoFit/>
          </a:bodyPr>
          <a:lstStyle/>
          <a:p>
            <a:pPr marL="521716" indent="-457200">
              <a:lnSpc>
                <a:spcPct val="100000"/>
              </a:lnSpc>
              <a:buClr>
                <a:schemeClr val="tx1"/>
              </a:buClr>
              <a:buFont typeface="Wingdings" charset="2"/>
              <a:buChar char="q"/>
            </a:pPr>
            <a:r>
              <a:rPr sz="2800" dirty="0">
                <a:latin typeface="MS Gothic"/>
                <a:cs typeface="MS Gothic"/>
              </a:rPr>
              <a:t>∨</a:t>
            </a:r>
            <a:r>
              <a:rPr sz="2800" dirty="0"/>
              <a:t>, </a:t>
            </a:r>
            <a:r>
              <a:rPr sz="2800" dirty="0">
                <a:latin typeface="MS Gothic"/>
                <a:cs typeface="MS Gothic"/>
              </a:rPr>
              <a:t>∧</a:t>
            </a:r>
            <a:r>
              <a:rPr sz="2800" dirty="0"/>
              <a:t>: [0,1]</a:t>
            </a:r>
            <a:r>
              <a:rPr sz="2775" baseline="25525" dirty="0"/>
              <a:t>n</a:t>
            </a:r>
            <a:r>
              <a:rPr sz="2775" spc="-97" baseline="25525" dirty="0"/>
              <a:t> </a:t>
            </a:r>
            <a:r>
              <a:rPr sz="2800" spc="-5" dirty="0">
                <a:latin typeface="Times New Roman"/>
                <a:cs typeface="Times New Roman"/>
              </a:rPr>
              <a:t>→</a:t>
            </a:r>
            <a:r>
              <a:rPr sz="2800" spc="-5" dirty="0"/>
              <a:t>[0,1]</a:t>
            </a:r>
            <a:endParaRPr lang="en-US" sz="2800" dirty="0">
              <a:latin typeface="Times New Roman"/>
              <a:cs typeface="Times New Roman"/>
            </a:endParaRPr>
          </a:p>
          <a:p>
            <a:pPr marL="521716" indent="-457200">
              <a:lnSpc>
                <a:spcPct val="100000"/>
              </a:lnSpc>
              <a:buClr>
                <a:schemeClr val="tx1"/>
              </a:buClr>
              <a:buFont typeface="Wingdings" charset="2"/>
              <a:buChar char="q"/>
            </a:pPr>
            <a:r>
              <a:rPr sz="2800" spc="-5" dirty="0"/>
              <a:t>Here, </a:t>
            </a:r>
            <a:r>
              <a:rPr sz="2800" dirty="0"/>
              <a:t>we </a:t>
            </a:r>
            <a:r>
              <a:rPr sz="2800" spc="-5" dirty="0"/>
              <a:t>use Lukasiewicz</a:t>
            </a:r>
            <a:r>
              <a:rPr sz="2800" spc="-70" dirty="0"/>
              <a:t> </a:t>
            </a:r>
            <a:r>
              <a:rPr sz="2800" spc="-50" dirty="0"/>
              <a:t>T-norm</a:t>
            </a:r>
            <a:endParaRPr sz="2800" dirty="0">
              <a:latin typeface="Times New Roman"/>
              <a:cs typeface="Times New Roman"/>
            </a:endParaRPr>
          </a:p>
          <a:p>
            <a:pPr marL="991616" indent="-342900">
              <a:lnSpc>
                <a:spcPct val="100000"/>
              </a:lnSpc>
              <a:spcBef>
                <a:spcPts val="540"/>
              </a:spcBef>
              <a:buClr>
                <a:schemeClr val="tx1"/>
              </a:buClr>
              <a:buFont typeface="Wingdings" charset="2"/>
              <a:buChar char="q"/>
            </a:pPr>
            <a:r>
              <a:rPr sz="2000" dirty="0"/>
              <a:t>A</a:t>
            </a:r>
            <a:r>
              <a:rPr sz="2000" spc="-215" dirty="0"/>
              <a:t> </a:t>
            </a:r>
            <a:r>
              <a:rPr sz="2000" dirty="0">
                <a:latin typeface="MS Gothic"/>
                <a:cs typeface="MS Gothic"/>
              </a:rPr>
              <a:t>∨</a:t>
            </a:r>
            <a:r>
              <a:rPr sz="2000" spc="-415" dirty="0">
                <a:latin typeface="MS Gothic"/>
                <a:cs typeface="MS Gothic"/>
              </a:rPr>
              <a:t> </a:t>
            </a:r>
            <a:r>
              <a:rPr sz="2000" dirty="0"/>
              <a:t>B</a:t>
            </a:r>
            <a:r>
              <a:rPr sz="2000" spc="-15" dirty="0"/>
              <a:t> </a:t>
            </a:r>
            <a:r>
              <a:rPr sz="2000" dirty="0"/>
              <a:t>=</a:t>
            </a:r>
            <a:r>
              <a:rPr sz="2000" spc="-20" dirty="0"/>
              <a:t> </a:t>
            </a:r>
            <a:r>
              <a:rPr sz="2000" dirty="0"/>
              <a:t>min(1,</a:t>
            </a:r>
            <a:r>
              <a:rPr sz="2000" spc="-130" dirty="0"/>
              <a:t> </a:t>
            </a:r>
            <a:r>
              <a:rPr sz="2000" dirty="0"/>
              <a:t>A</a:t>
            </a:r>
            <a:r>
              <a:rPr sz="2000" spc="-125" dirty="0"/>
              <a:t> </a:t>
            </a:r>
            <a:r>
              <a:rPr sz="2000" dirty="0"/>
              <a:t>+</a:t>
            </a:r>
            <a:r>
              <a:rPr sz="2000" spc="-20" dirty="0"/>
              <a:t> </a:t>
            </a:r>
            <a:r>
              <a:rPr sz="2000" dirty="0"/>
              <a:t>B)</a:t>
            </a:r>
            <a:endParaRPr sz="2000" dirty="0">
              <a:latin typeface="MS Gothic"/>
              <a:cs typeface="MS Gothic"/>
            </a:endParaRPr>
          </a:p>
          <a:p>
            <a:pPr marL="934466" indent="-285750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Wingdings" charset="2"/>
              <a:buChar char="q"/>
            </a:pPr>
            <a:r>
              <a:rPr sz="1500" spc="-340" dirty="0">
                <a:solidFill>
                  <a:srgbClr val="BCBCBC"/>
                </a:solidFill>
                <a:latin typeface="Times New Roman"/>
                <a:cs typeface="Times New Roman"/>
              </a:rPr>
              <a:t>       </a:t>
            </a:r>
            <a:r>
              <a:rPr sz="2000" dirty="0"/>
              <a:t>A </a:t>
            </a:r>
            <a:r>
              <a:rPr sz="2000" dirty="0">
                <a:latin typeface="MS Gothic"/>
                <a:cs typeface="MS Gothic"/>
              </a:rPr>
              <a:t>∧ </a:t>
            </a:r>
            <a:r>
              <a:rPr sz="2000" dirty="0"/>
              <a:t>B = max(0, A</a:t>
            </a:r>
            <a:r>
              <a:rPr sz="2000" spc="-415" dirty="0"/>
              <a:t> </a:t>
            </a:r>
            <a:r>
              <a:rPr sz="2000" dirty="0"/>
              <a:t>+ B – </a:t>
            </a:r>
            <a:r>
              <a:rPr sz="2000" spc="-5" dirty="0"/>
              <a:t>1)</a:t>
            </a:r>
            <a:endParaRPr sz="2000" dirty="0">
              <a:latin typeface="MS Gothic"/>
              <a:cs typeface="MS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76170" y="4495812"/>
            <a:ext cx="2620860" cy="1924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80621" y="4495800"/>
            <a:ext cx="2649880" cy="1945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192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46247" y="2321360"/>
            <a:ext cx="2206553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975" b="0" baseline="-20964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4000" b="0" dirty="0">
                <a:solidFill>
                  <a:srgbClr val="005F8E"/>
                </a:solidFill>
                <a:latin typeface="Tahoma"/>
                <a:cs typeface="Tahoma"/>
              </a:rPr>
              <a:t>(X)</a:t>
            </a:r>
            <a:r>
              <a:rPr sz="4000" b="0" spc="-220" dirty="0">
                <a:solidFill>
                  <a:srgbClr val="005F8E"/>
                </a:solidFill>
                <a:latin typeface="Tahoma"/>
                <a:cs typeface="Tahoma"/>
              </a:rPr>
              <a:t> </a:t>
            </a:r>
            <a:r>
              <a:rPr lang="en-US" sz="4000" b="0" spc="-220" dirty="0">
                <a:solidFill>
                  <a:srgbClr val="005F8E"/>
                </a:solidFill>
                <a:latin typeface="Tahoma"/>
                <a:cs typeface="Tahoma"/>
              </a:rPr>
              <a:t> </a:t>
            </a:r>
            <a:r>
              <a:rPr sz="3600" b="0" dirty="0">
                <a:solidFill>
                  <a:srgbClr val="005F8E"/>
                </a:solidFill>
                <a:latin typeface="Arial"/>
                <a:cs typeface="Arial"/>
              </a:rPr>
              <a:t>←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29618" y="2230793"/>
            <a:ext cx="3028950" cy="706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975" baseline="-20964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4000" dirty="0">
                <a:solidFill>
                  <a:srgbClr val="005F8E"/>
                </a:solidFill>
                <a:latin typeface="Tahoma"/>
                <a:cs typeface="Tahoma"/>
              </a:rPr>
              <a:t>(X)</a:t>
            </a:r>
            <a:r>
              <a:rPr sz="40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4000" spc="-835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400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975" baseline="-20964" dirty="0">
                <a:solidFill>
                  <a:srgbClr val="005F8E"/>
                </a:solidFill>
                <a:latin typeface="Tahoma"/>
                <a:cs typeface="Tahoma"/>
              </a:rPr>
              <a:t>2</a:t>
            </a:r>
            <a:r>
              <a:rPr sz="4000" dirty="0">
                <a:solidFill>
                  <a:srgbClr val="005F8E"/>
                </a:solidFill>
                <a:latin typeface="Tahoma"/>
                <a:cs typeface="Tahoma"/>
              </a:rPr>
              <a:t>(X)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97457" y="4218711"/>
            <a:ext cx="7543800" cy="118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5768" y="4792292"/>
            <a:ext cx="5532120" cy="6567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3964" y="4157233"/>
            <a:ext cx="7501255" cy="1142365"/>
          </a:xfrm>
          <a:custGeom>
            <a:avLst/>
            <a:gdLst/>
            <a:ahLst/>
            <a:cxnLst/>
            <a:rect l="l" t="t" r="r" b="b"/>
            <a:pathLst>
              <a:path w="7501255" h="1142364">
                <a:moveTo>
                  <a:pt x="0" y="532647"/>
                </a:moveTo>
                <a:lnTo>
                  <a:pt x="1250159" y="532647"/>
                </a:lnTo>
                <a:lnTo>
                  <a:pt x="3135087" y="0"/>
                </a:lnTo>
                <a:lnTo>
                  <a:pt x="3125387" y="532647"/>
                </a:lnTo>
                <a:lnTo>
                  <a:pt x="7500934" y="532647"/>
                </a:lnTo>
                <a:lnTo>
                  <a:pt x="7500934" y="634222"/>
                </a:lnTo>
                <a:lnTo>
                  <a:pt x="7500934" y="786585"/>
                </a:lnTo>
                <a:lnTo>
                  <a:pt x="7500934" y="1142098"/>
                </a:lnTo>
                <a:lnTo>
                  <a:pt x="3125387" y="1142098"/>
                </a:lnTo>
                <a:lnTo>
                  <a:pt x="1250159" y="1142098"/>
                </a:lnTo>
                <a:lnTo>
                  <a:pt x="0" y="1142098"/>
                </a:lnTo>
                <a:lnTo>
                  <a:pt x="0" y="786585"/>
                </a:lnTo>
                <a:lnTo>
                  <a:pt x="0" y="634222"/>
                </a:lnTo>
                <a:lnTo>
                  <a:pt x="0" y="532647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08370" y="3563569"/>
            <a:ext cx="6901180" cy="177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800" spc="-5" dirty="0">
                <a:latin typeface="Trebuchet MS"/>
                <a:cs typeface="Trebuchet MS"/>
              </a:rPr>
              <a:t>Establish</a:t>
            </a:r>
            <a:r>
              <a:rPr sz="2800" spc="-3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Satisfaction</a:t>
            </a: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476250">
              <a:lnSpc>
                <a:spcPct val="100000"/>
              </a:lnSpc>
            </a:pPr>
            <a:r>
              <a:rPr sz="4800" spc="-7" baseline="-2604" dirty="0">
                <a:solidFill>
                  <a:srgbClr val="89171B"/>
                </a:solidFill>
                <a:latin typeface="Trebuchet MS"/>
                <a:cs typeface="Trebuchet MS"/>
              </a:rPr>
              <a:t>≥0.5 </a:t>
            </a:r>
            <a:r>
              <a:rPr sz="320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150" baseline="-21164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400" dirty="0">
                <a:solidFill>
                  <a:srgbClr val="005F8E"/>
                </a:solidFill>
                <a:latin typeface="Tahoma"/>
                <a:cs typeface="Tahoma"/>
              </a:rPr>
              <a:t>(x) </a:t>
            </a:r>
            <a:r>
              <a:rPr sz="3200" dirty="0">
                <a:solidFill>
                  <a:srgbClr val="005F8E"/>
                </a:solidFill>
                <a:latin typeface="MS PGothic"/>
                <a:cs typeface="MS PGothic"/>
              </a:rPr>
              <a:t>← </a:t>
            </a:r>
            <a:r>
              <a:rPr sz="3200" dirty="0">
                <a:solidFill>
                  <a:srgbClr val="004B7B"/>
                </a:solidFill>
                <a:latin typeface="Trebuchet MS"/>
                <a:cs typeface="Trebuchet MS"/>
              </a:rPr>
              <a:t>B</a:t>
            </a:r>
            <a:r>
              <a:rPr sz="3150" baseline="-21164" dirty="0">
                <a:solidFill>
                  <a:srgbClr val="005F8E"/>
                </a:solidFill>
                <a:latin typeface="Trebuchet MS"/>
                <a:cs typeface="Trebuchet MS"/>
              </a:rPr>
              <a:t>1</a:t>
            </a:r>
            <a:r>
              <a:rPr sz="3100" dirty="0">
                <a:solidFill>
                  <a:srgbClr val="005F8E"/>
                </a:solidFill>
                <a:latin typeface="Tahoma"/>
                <a:cs typeface="Tahoma"/>
              </a:rPr>
              <a:t>(x)</a:t>
            </a:r>
            <a:r>
              <a:rPr sz="3200" dirty="0">
                <a:solidFill>
                  <a:srgbClr val="004B7B"/>
                </a:solidFill>
                <a:latin typeface="Trebuchet MS"/>
                <a:cs typeface="Trebuchet MS"/>
              </a:rPr>
              <a:t>:0.7 </a:t>
            </a:r>
            <a:r>
              <a:rPr sz="32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200" spc="-420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200" spc="-5" dirty="0">
                <a:solidFill>
                  <a:srgbClr val="004B7B"/>
                </a:solidFill>
                <a:latin typeface="Trebuchet MS"/>
                <a:cs typeface="Trebuchet MS"/>
              </a:rPr>
              <a:t>B</a:t>
            </a:r>
            <a:r>
              <a:rPr sz="3150" spc="-7" baseline="-21164" dirty="0">
                <a:solidFill>
                  <a:srgbClr val="005F8E"/>
                </a:solidFill>
                <a:latin typeface="Trebuchet MS"/>
                <a:cs typeface="Trebuchet MS"/>
              </a:rPr>
              <a:t>2</a:t>
            </a:r>
            <a:r>
              <a:rPr sz="3100" spc="-5" dirty="0">
                <a:solidFill>
                  <a:srgbClr val="005F8E"/>
                </a:solidFill>
                <a:latin typeface="Tahoma"/>
                <a:cs typeface="Tahoma"/>
              </a:rPr>
              <a:t>(x)</a:t>
            </a:r>
            <a:r>
              <a:rPr sz="3200" spc="-5" dirty="0">
                <a:solidFill>
                  <a:srgbClr val="004B7B"/>
                </a:solidFill>
                <a:latin typeface="Trebuchet MS"/>
                <a:cs typeface="Trebuchet MS"/>
              </a:rPr>
              <a:t>:0.8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11" name="object 4"/>
          <p:cNvSpPr txBox="1">
            <a:spLocks/>
          </p:cNvSpPr>
          <p:nvPr/>
        </p:nvSpPr>
        <p:spPr>
          <a:xfrm>
            <a:off x="941350" y="990600"/>
            <a:ext cx="7692737" cy="81253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100584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0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tabLst>
                <a:tab pos="2702560" algn="l"/>
              </a:tabLst>
            </a:pPr>
            <a:r>
              <a:rPr lang="en-US" spc="-5" dirty="0"/>
              <a:t>Rule Satisfaction</a:t>
            </a:r>
          </a:p>
        </p:txBody>
      </p:sp>
    </p:spTree>
    <p:extLst>
      <p:ext uri="{BB962C8B-B14F-4D97-AF65-F5344CB8AC3E}">
        <p14:creationId xmlns:p14="http://schemas.microsoft.com/office/powerpoint/2010/main" val="2199169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29649" y="2953600"/>
            <a:ext cx="8261941" cy="913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800" dirty="0">
                <a:latin typeface="Trebuchet MS"/>
                <a:cs typeface="Trebuchet MS"/>
              </a:rPr>
              <a:t>Distance to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Satisfaction</a:t>
            </a:r>
          </a:p>
          <a:p>
            <a:pPr marL="621665" indent="-342900">
              <a:lnSpc>
                <a:spcPct val="100000"/>
              </a:lnSpc>
              <a:spcBef>
                <a:spcPts val="439"/>
              </a:spcBef>
              <a:buFont typeface="Wingdings" charset="2"/>
              <a:buChar char="q"/>
            </a:pPr>
            <a:r>
              <a:rPr sz="2400" dirty="0">
                <a:solidFill>
                  <a:srgbClr val="464653"/>
                </a:solidFill>
                <a:latin typeface="Trebuchet MS"/>
                <a:cs typeface="Trebuchet MS"/>
              </a:rPr>
              <a:t>Max</a:t>
            </a:r>
            <a:r>
              <a:rPr sz="2800" dirty="0">
                <a:solidFill>
                  <a:srgbClr val="464653"/>
                </a:solidFill>
                <a:latin typeface="Trebuchet MS"/>
                <a:cs typeface="Trebuchet MS"/>
              </a:rPr>
              <a:t>(</a:t>
            </a:r>
            <a:r>
              <a:rPr sz="2800" dirty="0">
                <a:solidFill>
                  <a:srgbClr val="585866"/>
                </a:solidFill>
                <a:latin typeface="MS Gothic"/>
                <a:cs typeface="MS Gothic"/>
              </a:rPr>
              <a:t>∧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(B</a:t>
            </a:r>
            <a:r>
              <a:rPr sz="2775" baseline="-21021" dirty="0">
                <a:solidFill>
                  <a:srgbClr val="585866"/>
                </a:solidFill>
                <a:latin typeface="Trebuchet MS"/>
                <a:cs typeface="Trebuchet MS"/>
              </a:rPr>
              <a:t>1</a:t>
            </a:r>
            <a:r>
              <a:rPr sz="2800" dirty="0">
                <a:solidFill>
                  <a:srgbClr val="585866"/>
                </a:solidFill>
                <a:latin typeface="Tahoma"/>
                <a:cs typeface="Tahoma"/>
              </a:rPr>
              <a:t>(X) 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,..,</a:t>
            </a:r>
            <a:r>
              <a:rPr sz="2800" dirty="0">
                <a:solidFill>
                  <a:srgbClr val="464653"/>
                </a:solidFill>
                <a:latin typeface="Trebuchet MS"/>
                <a:cs typeface="Trebuchet MS"/>
              </a:rPr>
              <a:t>B</a:t>
            </a:r>
            <a:r>
              <a:rPr sz="2775" baseline="-21021" dirty="0">
                <a:solidFill>
                  <a:srgbClr val="585866"/>
                </a:solidFill>
                <a:latin typeface="Trebuchet MS"/>
                <a:cs typeface="Trebuchet MS"/>
              </a:rPr>
              <a:t>n</a:t>
            </a:r>
            <a:r>
              <a:rPr sz="2800" dirty="0">
                <a:solidFill>
                  <a:srgbClr val="464653"/>
                </a:solidFill>
                <a:latin typeface="Tahoma"/>
                <a:cs typeface="Tahoma"/>
              </a:rPr>
              <a:t>(X)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) - </a:t>
            </a:r>
            <a:r>
              <a:rPr sz="2800" dirty="0">
                <a:solidFill>
                  <a:srgbClr val="585866"/>
                </a:solidFill>
                <a:latin typeface="MS Gothic"/>
                <a:cs typeface="MS Gothic"/>
              </a:rPr>
              <a:t>∨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(H</a:t>
            </a:r>
            <a:r>
              <a:rPr sz="2775" baseline="-21021" dirty="0">
                <a:solidFill>
                  <a:srgbClr val="585866"/>
                </a:solidFill>
                <a:latin typeface="Trebuchet MS"/>
                <a:cs typeface="Trebuchet MS"/>
              </a:rPr>
              <a:t>1</a:t>
            </a:r>
            <a:r>
              <a:rPr sz="2800" dirty="0">
                <a:solidFill>
                  <a:srgbClr val="464653"/>
                </a:solidFill>
                <a:latin typeface="Tahoma"/>
                <a:cs typeface="Tahoma"/>
              </a:rPr>
              <a:t>(X) 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,..,</a:t>
            </a:r>
            <a:r>
              <a:rPr sz="2800" dirty="0">
                <a:solidFill>
                  <a:srgbClr val="464653"/>
                </a:solidFill>
                <a:latin typeface="Trebuchet MS"/>
                <a:cs typeface="Trebuchet MS"/>
              </a:rPr>
              <a:t>H</a:t>
            </a:r>
            <a:r>
              <a:rPr sz="2775" baseline="-21021" dirty="0">
                <a:solidFill>
                  <a:srgbClr val="585866"/>
                </a:solidFill>
                <a:latin typeface="Trebuchet MS"/>
                <a:cs typeface="Trebuchet MS"/>
              </a:rPr>
              <a:t>m</a:t>
            </a:r>
            <a:r>
              <a:rPr sz="2800" dirty="0">
                <a:solidFill>
                  <a:srgbClr val="464653"/>
                </a:solidFill>
                <a:latin typeface="Tahoma"/>
                <a:cs typeface="Tahoma"/>
              </a:rPr>
              <a:t>(X)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),</a:t>
            </a:r>
            <a:r>
              <a:rPr sz="2800" spc="-60" dirty="0">
                <a:solidFill>
                  <a:srgbClr val="585866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585866"/>
                </a:solidFill>
                <a:latin typeface="Trebuchet MS"/>
                <a:cs typeface="Trebuchet MS"/>
              </a:rPr>
              <a:t>0)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97956" y="4027513"/>
            <a:ext cx="6675120" cy="1188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1087" y="4613560"/>
            <a:ext cx="6346761" cy="631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6403" y="3963685"/>
            <a:ext cx="6627495" cy="1142365"/>
          </a:xfrm>
          <a:custGeom>
            <a:avLst/>
            <a:gdLst/>
            <a:ahLst/>
            <a:cxnLst/>
            <a:rect l="l" t="t" r="r" b="b"/>
            <a:pathLst>
              <a:path w="6627495" h="1142364">
                <a:moveTo>
                  <a:pt x="0" y="532647"/>
                </a:moveTo>
                <a:lnTo>
                  <a:pt x="1104489" y="532647"/>
                </a:lnTo>
                <a:lnTo>
                  <a:pt x="2769798" y="0"/>
                </a:lnTo>
                <a:lnTo>
                  <a:pt x="2761228" y="532647"/>
                </a:lnTo>
                <a:lnTo>
                  <a:pt x="6626935" y="532647"/>
                </a:lnTo>
                <a:lnTo>
                  <a:pt x="6626935" y="634222"/>
                </a:lnTo>
                <a:lnTo>
                  <a:pt x="6626935" y="786585"/>
                </a:lnTo>
                <a:lnTo>
                  <a:pt x="6626935" y="1142098"/>
                </a:lnTo>
                <a:lnTo>
                  <a:pt x="2761228" y="1142098"/>
                </a:lnTo>
                <a:lnTo>
                  <a:pt x="1104489" y="1142098"/>
                </a:lnTo>
                <a:lnTo>
                  <a:pt x="0" y="1142098"/>
                </a:lnTo>
                <a:lnTo>
                  <a:pt x="0" y="786585"/>
                </a:lnTo>
                <a:lnTo>
                  <a:pt x="0" y="634222"/>
                </a:lnTo>
                <a:lnTo>
                  <a:pt x="0" y="532647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97956" y="5245327"/>
            <a:ext cx="6675120" cy="6567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81087" y="5299360"/>
            <a:ext cx="6359232" cy="631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96403" y="5181097"/>
            <a:ext cx="6627495" cy="610235"/>
          </a:xfrm>
          <a:custGeom>
            <a:avLst/>
            <a:gdLst/>
            <a:ahLst/>
            <a:cxnLst/>
            <a:rect l="l" t="t" r="r" b="b"/>
            <a:pathLst>
              <a:path w="6627495" h="610235">
                <a:moveTo>
                  <a:pt x="0" y="591"/>
                </a:moveTo>
                <a:lnTo>
                  <a:pt x="1104489" y="591"/>
                </a:lnTo>
                <a:lnTo>
                  <a:pt x="2471318" y="0"/>
                </a:lnTo>
                <a:lnTo>
                  <a:pt x="2761228" y="591"/>
                </a:lnTo>
                <a:lnTo>
                  <a:pt x="6626935" y="591"/>
                </a:lnTo>
                <a:lnTo>
                  <a:pt x="6626935" y="102165"/>
                </a:lnTo>
                <a:lnTo>
                  <a:pt x="6626935" y="254528"/>
                </a:lnTo>
                <a:lnTo>
                  <a:pt x="6626935" y="610041"/>
                </a:lnTo>
                <a:lnTo>
                  <a:pt x="2761228" y="610041"/>
                </a:lnTo>
                <a:lnTo>
                  <a:pt x="1104489" y="610041"/>
                </a:lnTo>
                <a:lnTo>
                  <a:pt x="0" y="610041"/>
                </a:lnTo>
                <a:lnTo>
                  <a:pt x="0" y="254528"/>
                </a:lnTo>
                <a:lnTo>
                  <a:pt x="0" y="102165"/>
                </a:lnTo>
                <a:lnTo>
                  <a:pt x="0" y="591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72235" y="4557217"/>
            <a:ext cx="2204085" cy="1252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150" spc="-15" baseline="-21164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200" spc="-10" dirty="0">
                <a:solidFill>
                  <a:srgbClr val="004B7B"/>
                </a:solidFill>
                <a:latin typeface="Tahoma"/>
                <a:cs typeface="Tahoma"/>
              </a:rPr>
              <a:t>(x):0.7</a:t>
            </a:r>
            <a:r>
              <a:rPr sz="3200" spc="-75" dirty="0">
                <a:solidFill>
                  <a:srgbClr val="004B7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005F8E"/>
                </a:solidFill>
                <a:latin typeface="MS PGothic"/>
                <a:cs typeface="MS PGothic"/>
              </a:rPr>
              <a:t>←</a:t>
            </a:r>
            <a:endParaRPr sz="3200">
              <a:latin typeface="MS PGothic"/>
              <a:cs typeface="MS PGothic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sz="320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150" baseline="-21164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200" dirty="0">
                <a:solidFill>
                  <a:srgbClr val="004B7B"/>
                </a:solidFill>
                <a:latin typeface="Tahoma"/>
                <a:cs typeface="Tahoma"/>
              </a:rPr>
              <a:t>(x):0.2</a:t>
            </a:r>
            <a:r>
              <a:rPr sz="3200" spc="-85" dirty="0">
                <a:solidFill>
                  <a:srgbClr val="004B7B"/>
                </a:solidFill>
                <a:latin typeface="Tahoma"/>
                <a:cs typeface="Tahoma"/>
              </a:rPr>
              <a:t> </a:t>
            </a:r>
            <a:r>
              <a:rPr sz="3200" dirty="0">
                <a:solidFill>
                  <a:srgbClr val="005F8E"/>
                </a:solidFill>
                <a:latin typeface="MS PGothic"/>
                <a:cs typeface="MS PGothic"/>
              </a:rPr>
              <a:t>←</a:t>
            </a:r>
            <a:endParaRPr sz="3200">
              <a:latin typeface="MS PGothic"/>
              <a:cs typeface="MS P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5026" y="4557217"/>
            <a:ext cx="3904615" cy="1257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solidFill>
                  <a:srgbClr val="004B7B"/>
                </a:solidFill>
                <a:latin typeface="Trebuchet MS"/>
                <a:cs typeface="Trebuchet MS"/>
              </a:rPr>
              <a:t>B</a:t>
            </a:r>
            <a:r>
              <a:rPr sz="3150" baseline="-21164" dirty="0">
                <a:solidFill>
                  <a:srgbClr val="005F8E"/>
                </a:solidFill>
                <a:latin typeface="Trebuchet MS"/>
                <a:cs typeface="Trebuchet MS"/>
              </a:rPr>
              <a:t>1</a:t>
            </a:r>
            <a:r>
              <a:rPr sz="3200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r>
              <a:rPr sz="3200" dirty="0">
                <a:solidFill>
                  <a:srgbClr val="004B7B"/>
                </a:solidFill>
                <a:latin typeface="Trebuchet MS"/>
                <a:cs typeface="Trebuchet MS"/>
              </a:rPr>
              <a:t>:0.7 </a:t>
            </a:r>
            <a:r>
              <a:rPr sz="32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200" spc="-695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200" spc="-5" dirty="0">
                <a:solidFill>
                  <a:srgbClr val="004B7B"/>
                </a:solidFill>
                <a:latin typeface="Trebuchet MS"/>
                <a:cs typeface="Trebuchet MS"/>
              </a:rPr>
              <a:t>B</a:t>
            </a:r>
            <a:r>
              <a:rPr sz="3150" spc="-7" baseline="-21164" dirty="0">
                <a:solidFill>
                  <a:srgbClr val="005F8E"/>
                </a:solidFill>
                <a:latin typeface="Trebuchet MS"/>
                <a:cs typeface="Trebuchet MS"/>
              </a:rPr>
              <a:t>2</a:t>
            </a:r>
            <a:r>
              <a:rPr sz="3200" spc="-5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r>
              <a:rPr sz="3200" spc="-5" dirty="0">
                <a:solidFill>
                  <a:srgbClr val="004B7B"/>
                </a:solidFill>
                <a:latin typeface="Trebuchet MS"/>
                <a:cs typeface="Trebuchet MS"/>
              </a:rPr>
              <a:t>:0.8</a:t>
            </a:r>
            <a:endParaRPr sz="3200">
              <a:latin typeface="Trebuchet MS"/>
              <a:cs typeface="Trebuchet MS"/>
            </a:endParaRPr>
          </a:p>
          <a:p>
            <a:pPr marL="22225">
              <a:lnSpc>
                <a:spcPct val="100000"/>
              </a:lnSpc>
              <a:spcBef>
                <a:spcPts val="1555"/>
              </a:spcBef>
            </a:pPr>
            <a:r>
              <a:rPr sz="3200" dirty="0">
                <a:solidFill>
                  <a:srgbClr val="004B7B"/>
                </a:solidFill>
                <a:latin typeface="Trebuchet MS"/>
                <a:cs typeface="Trebuchet MS"/>
              </a:rPr>
              <a:t>B</a:t>
            </a:r>
            <a:r>
              <a:rPr sz="3150" baseline="-21164" dirty="0">
                <a:solidFill>
                  <a:srgbClr val="005F8E"/>
                </a:solidFill>
                <a:latin typeface="Trebuchet MS"/>
                <a:cs typeface="Trebuchet MS"/>
              </a:rPr>
              <a:t>1</a:t>
            </a:r>
            <a:r>
              <a:rPr sz="3200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r>
              <a:rPr sz="3200" dirty="0">
                <a:solidFill>
                  <a:srgbClr val="004B7B"/>
                </a:solidFill>
                <a:latin typeface="Trebuchet MS"/>
                <a:cs typeface="Trebuchet MS"/>
              </a:rPr>
              <a:t>:0.7 </a:t>
            </a:r>
            <a:r>
              <a:rPr sz="32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200" spc="-695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200" spc="-5" dirty="0">
                <a:solidFill>
                  <a:srgbClr val="004B7B"/>
                </a:solidFill>
                <a:latin typeface="Trebuchet MS"/>
                <a:cs typeface="Trebuchet MS"/>
              </a:rPr>
              <a:t>B</a:t>
            </a:r>
            <a:r>
              <a:rPr sz="3150" spc="-7" baseline="-21164" dirty="0">
                <a:solidFill>
                  <a:srgbClr val="005F8E"/>
                </a:solidFill>
                <a:latin typeface="Trebuchet MS"/>
                <a:cs typeface="Trebuchet MS"/>
              </a:rPr>
              <a:t>2</a:t>
            </a:r>
            <a:r>
              <a:rPr sz="3200" spc="-5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r>
              <a:rPr sz="3200" spc="-5" dirty="0">
                <a:solidFill>
                  <a:srgbClr val="004B7B"/>
                </a:solidFill>
                <a:latin typeface="Trebuchet MS"/>
                <a:cs typeface="Trebuchet MS"/>
              </a:rPr>
              <a:t>:0.8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83295" y="4527930"/>
            <a:ext cx="690245" cy="124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solidFill>
                  <a:srgbClr val="89171B"/>
                </a:solidFill>
                <a:latin typeface="Trebuchet MS"/>
                <a:cs typeface="Trebuchet MS"/>
              </a:rPr>
              <a:t>0.0</a:t>
            </a:r>
            <a:endParaRPr sz="3600" dirty="0">
              <a:latin typeface="Trebuchet MS"/>
              <a:cs typeface="Trebuchet MS"/>
            </a:endParaRPr>
          </a:p>
          <a:p>
            <a:pPr marL="29845">
              <a:lnSpc>
                <a:spcPct val="100000"/>
              </a:lnSpc>
              <a:spcBef>
                <a:spcPts val="1080"/>
              </a:spcBef>
            </a:pPr>
            <a:r>
              <a:rPr sz="3600" spc="-5" dirty="0">
                <a:solidFill>
                  <a:srgbClr val="89171B"/>
                </a:solidFill>
                <a:latin typeface="Trebuchet MS"/>
                <a:cs typeface="Trebuchet MS"/>
              </a:rPr>
              <a:t>0.3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29649" y="2024811"/>
            <a:ext cx="8246109" cy="518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83840" algn="l"/>
                <a:tab pos="5614670" algn="l"/>
                <a:tab pos="6669405" algn="l"/>
              </a:tabLst>
            </a:pPr>
            <a:r>
              <a:rPr sz="3400" b="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375" b="0" baseline="-20987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400" b="0" dirty="0">
                <a:solidFill>
                  <a:srgbClr val="004B7B"/>
                </a:solidFill>
                <a:latin typeface="Tahoma"/>
                <a:cs typeface="Tahoma"/>
              </a:rPr>
              <a:t>(X) </a:t>
            </a:r>
            <a:r>
              <a:rPr sz="3400" b="0" dirty="0">
                <a:solidFill>
                  <a:srgbClr val="005F8E"/>
                </a:solidFill>
                <a:latin typeface="MS Gothic"/>
                <a:cs typeface="MS Gothic"/>
              </a:rPr>
              <a:t>∨</a:t>
            </a:r>
            <a:r>
              <a:rPr sz="3400" b="0" dirty="0">
                <a:solidFill>
                  <a:srgbClr val="005F8E"/>
                </a:solidFill>
                <a:latin typeface="Tahoma"/>
                <a:cs typeface="Tahoma"/>
              </a:rPr>
              <a:t>...</a:t>
            </a:r>
            <a:r>
              <a:rPr sz="3400" b="0" spc="-5" dirty="0">
                <a:solidFill>
                  <a:srgbClr val="005F8E"/>
                </a:solidFill>
                <a:latin typeface="Tahoma"/>
                <a:cs typeface="Tahoma"/>
              </a:rPr>
              <a:t> </a:t>
            </a:r>
            <a:r>
              <a:rPr sz="3400" b="0" dirty="0">
                <a:solidFill>
                  <a:srgbClr val="005F8E"/>
                </a:solidFill>
                <a:latin typeface="MS Gothic"/>
                <a:cs typeface="MS Gothic"/>
              </a:rPr>
              <a:t>∨	</a:t>
            </a:r>
            <a:r>
              <a:rPr sz="3400" b="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375" b="0" baseline="-20987" dirty="0">
                <a:solidFill>
                  <a:srgbClr val="005F8E"/>
                </a:solidFill>
                <a:latin typeface="Tahoma"/>
                <a:cs typeface="Tahoma"/>
              </a:rPr>
              <a:t>m</a:t>
            </a:r>
            <a:r>
              <a:rPr sz="3100" b="0" dirty="0">
                <a:solidFill>
                  <a:srgbClr val="004B7B"/>
                </a:solidFill>
                <a:latin typeface="Tahoma"/>
                <a:cs typeface="Tahoma"/>
              </a:rPr>
              <a:t>(X) </a:t>
            </a:r>
            <a:r>
              <a:rPr sz="3100" b="0" dirty="0">
                <a:solidFill>
                  <a:srgbClr val="005F8E"/>
                </a:solidFill>
                <a:latin typeface="Arial"/>
                <a:cs typeface="Arial"/>
              </a:rPr>
              <a:t>←</a:t>
            </a:r>
            <a:r>
              <a:rPr sz="3100" b="0" spc="25" dirty="0">
                <a:solidFill>
                  <a:srgbClr val="005F8E"/>
                </a:solidFill>
                <a:latin typeface="Arial"/>
                <a:cs typeface="Arial"/>
              </a:rPr>
              <a:t> </a:t>
            </a:r>
            <a:r>
              <a:rPr sz="3400" b="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375" b="0" baseline="-20987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400" b="0" dirty="0">
                <a:solidFill>
                  <a:srgbClr val="004B7B"/>
                </a:solidFill>
                <a:latin typeface="Tahoma"/>
                <a:cs typeface="Tahoma"/>
              </a:rPr>
              <a:t>(X)	</a:t>
            </a:r>
            <a:r>
              <a:rPr sz="3400" b="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400" b="0" spc="-640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400" b="0" dirty="0">
                <a:solidFill>
                  <a:srgbClr val="004B7B"/>
                </a:solidFill>
                <a:latin typeface="Tahoma"/>
                <a:cs typeface="Tahoma"/>
              </a:rPr>
              <a:t>…	</a:t>
            </a:r>
            <a:r>
              <a:rPr sz="3400" b="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400" b="0" spc="-735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400" b="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375" b="0" baseline="-20987" dirty="0">
                <a:solidFill>
                  <a:srgbClr val="005F8E"/>
                </a:solidFill>
                <a:latin typeface="Tahoma"/>
                <a:cs typeface="Tahoma"/>
              </a:rPr>
              <a:t>n</a:t>
            </a:r>
            <a:r>
              <a:rPr sz="3400" b="0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endParaRPr sz="3400" dirty="0">
              <a:latin typeface="Tahoma"/>
              <a:cs typeface="Tahoma"/>
            </a:endParaRPr>
          </a:p>
        </p:txBody>
      </p:sp>
      <p:sp>
        <p:nvSpPr>
          <p:cNvPr id="16" name="object 4"/>
          <p:cNvSpPr txBox="1">
            <a:spLocks/>
          </p:cNvSpPr>
          <p:nvPr/>
        </p:nvSpPr>
        <p:spPr>
          <a:xfrm>
            <a:off x="941350" y="990600"/>
            <a:ext cx="7692737" cy="81253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100584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0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tabLst>
                <a:tab pos="2702560" algn="l"/>
              </a:tabLst>
            </a:pPr>
            <a:r>
              <a:rPr lang="en-US" spc="-5" dirty="0"/>
              <a:t>Distance to Satisfaction</a:t>
            </a:r>
          </a:p>
        </p:txBody>
      </p:sp>
    </p:spTree>
    <p:extLst>
      <p:ext uri="{BB962C8B-B14F-4D97-AF65-F5344CB8AC3E}">
        <p14:creationId xmlns:p14="http://schemas.microsoft.com/office/powerpoint/2010/main" val="3347185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1733" y="990600"/>
            <a:ext cx="74641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1505" algn="l"/>
                <a:tab pos="2393315" algn="l"/>
              </a:tabLst>
            </a:pPr>
            <a:r>
              <a:rPr dirty="0"/>
              <a:t>Distan</a:t>
            </a:r>
            <a:r>
              <a:rPr spc="-5" dirty="0"/>
              <a:t>c</a:t>
            </a:r>
            <a:r>
              <a:rPr dirty="0"/>
              <a:t>e	to	Satisfaction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29649" y="2024811"/>
            <a:ext cx="8262620" cy="5029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83840" algn="l"/>
                <a:tab pos="5614670" algn="l"/>
                <a:tab pos="6669405" algn="l"/>
              </a:tabLst>
            </a:pP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375" baseline="-20987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(X) </a:t>
            </a:r>
            <a:r>
              <a:rPr sz="3400" dirty="0">
                <a:solidFill>
                  <a:srgbClr val="005F8E"/>
                </a:solidFill>
                <a:latin typeface="MS Gothic"/>
                <a:cs typeface="MS Gothic"/>
              </a:rPr>
              <a:t>∨</a:t>
            </a:r>
            <a:r>
              <a:rPr sz="3400" dirty="0">
                <a:solidFill>
                  <a:srgbClr val="005F8E"/>
                </a:solidFill>
                <a:latin typeface="Tahoma"/>
                <a:cs typeface="Tahoma"/>
              </a:rPr>
              <a:t>...</a:t>
            </a:r>
            <a:r>
              <a:rPr sz="3400" spc="-5" dirty="0">
                <a:solidFill>
                  <a:srgbClr val="005F8E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005F8E"/>
                </a:solidFill>
                <a:latin typeface="MS Gothic"/>
                <a:cs typeface="MS Gothic"/>
              </a:rPr>
              <a:t>∨	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375" baseline="-20987" dirty="0">
                <a:solidFill>
                  <a:srgbClr val="005F8E"/>
                </a:solidFill>
                <a:latin typeface="Tahoma"/>
                <a:cs typeface="Tahoma"/>
              </a:rPr>
              <a:t>m</a:t>
            </a:r>
            <a:r>
              <a:rPr sz="3100" dirty="0">
                <a:solidFill>
                  <a:srgbClr val="004B7B"/>
                </a:solidFill>
                <a:latin typeface="Tahoma"/>
                <a:cs typeface="Tahoma"/>
              </a:rPr>
              <a:t>(X) </a:t>
            </a:r>
            <a:r>
              <a:rPr sz="3100" dirty="0">
                <a:solidFill>
                  <a:srgbClr val="005F8E"/>
                </a:solidFill>
                <a:latin typeface="Arial"/>
                <a:cs typeface="Arial"/>
              </a:rPr>
              <a:t>←</a:t>
            </a:r>
            <a:r>
              <a:rPr sz="3100" spc="25" dirty="0">
                <a:solidFill>
                  <a:srgbClr val="005F8E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375" baseline="-20987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(X)	</a:t>
            </a:r>
            <a:r>
              <a:rPr sz="34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400" spc="-640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…	</a:t>
            </a:r>
            <a:r>
              <a:rPr sz="34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400" spc="-735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375" baseline="-20987" dirty="0">
                <a:solidFill>
                  <a:srgbClr val="005F8E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endParaRPr sz="3400" dirty="0">
              <a:latin typeface="Tahoma"/>
              <a:cs typeface="Tahoma"/>
            </a:endParaRPr>
          </a:p>
          <a:p>
            <a:pPr marL="748030" indent="-457200">
              <a:lnSpc>
                <a:spcPct val="100000"/>
              </a:lnSpc>
              <a:spcBef>
                <a:spcPts val="3250"/>
              </a:spcBef>
              <a:buFont typeface="Wingdings" charset="2"/>
              <a:buChar char="q"/>
            </a:pPr>
            <a:r>
              <a:rPr sz="2800" dirty="0">
                <a:latin typeface="Trebuchet MS"/>
                <a:cs typeface="Trebuchet MS"/>
              </a:rPr>
              <a:t>Distance to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Satisfaction</a:t>
            </a:r>
          </a:p>
          <a:p>
            <a:pPr marL="900430" indent="-342900">
              <a:lnSpc>
                <a:spcPct val="100000"/>
              </a:lnSpc>
              <a:spcBef>
                <a:spcPts val="140"/>
              </a:spcBef>
              <a:buFont typeface="Wingdings" charset="2"/>
              <a:buChar char="q"/>
            </a:pPr>
            <a:r>
              <a:rPr sz="2400" dirty="0">
                <a:solidFill>
                  <a:srgbClr val="464653"/>
                </a:solidFill>
                <a:latin typeface="Trebuchet MS"/>
                <a:cs typeface="Trebuchet MS"/>
              </a:rPr>
              <a:t>Max</a:t>
            </a:r>
            <a:r>
              <a:rPr sz="2800" dirty="0">
                <a:solidFill>
                  <a:srgbClr val="464653"/>
                </a:solidFill>
                <a:latin typeface="Trebuchet MS"/>
                <a:cs typeface="Trebuchet MS"/>
              </a:rPr>
              <a:t>(</a:t>
            </a:r>
            <a:r>
              <a:rPr sz="2800" dirty="0">
                <a:solidFill>
                  <a:srgbClr val="585866"/>
                </a:solidFill>
                <a:latin typeface="MS Gothic"/>
                <a:cs typeface="MS Gothic"/>
              </a:rPr>
              <a:t>∧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(B</a:t>
            </a:r>
            <a:r>
              <a:rPr sz="2775" baseline="-21021" dirty="0">
                <a:solidFill>
                  <a:srgbClr val="585866"/>
                </a:solidFill>
                <a:latin typeface="Trebuchet MS"/>
                <a:cs typeface="Trebuchet MS"/>
              </a:rPr>
              <a:t>1</a:t>
            </a:r>
            <a:r>
              <a:rPr sz="2800" dirty="0">
                <a:solidFill>
                  <a:srgbClr val="464653"/>
                </a:solidFill>
                <a:latin typeface="Tahoma"/>
                <a:cs typeface="Tahoma"/>
              </a:rPr>
              <a:t>(X) 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,..,</a:t>
            </a:r>
            <a:r>
              <a:rPr sz="2800" dirty="0">
                <a:solidFill>
                  <a:srgbClr val="464653"/>
                </a:solidFill>
                <a:latin typeface="Trebuchet MS"/>
                <a:cs typeface="Trebuchet MS"/>
              </a:rPr>
              <a:t>B</a:t>
            </a:r>
            <a:r>
              <a:rPr sz="2775" baseline="-21021" dirty="0">
                <a:solidFill>
                  <a:srgbClr val="585866"/>
                </a:solidFill>
                <a:latin typeface="Trebuchet MS"/>
                <a:cs typeface="Trebuchet MS"/>
              </a:rPr>
              <a:t>n</a:t>
            </a:r>
            <a:r>
              <a:rPr sz="2800" dirty="0">
                <a:solidFill>
                  <a:srgbClr val="464653"/>
                </a:solidFill>
                <a:latin typeface="Tahoma"/>
                <a:cs typeface="Tahoma"/>
              </a:rPr>
              <a:t>(X)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) - </a:t>
            </a:r>
            <a:r>
              <a:rPr sz="2800" dirty="0">
                <a:solidFill>
                  <a:srgbClr val="585866"/>
                </a:solidFill>
                <a:latin typeface="MS Gothic"/>
                <a:cs typeface="MS Gothic"/>
              </a:rPr>
              <a:t>∨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(H</a:t>
            </a:r>
            <a:r>
              <a:rPr sz="2775" baseline="-21021" dirty="0">
                <a:solidFill>
                  <a:srgbClr val="585866"/>
                </a:solidFill>
                <a:latin typeface="Trebuchet MS"/>
                <a:cs typeface="Trebuchet MS"/>
              </a:rPr>
              <a:t>1</a:t>
            </a:r>
            <a:r>
              <a:rPr sz="2800" dirty="0">
                <a:solidFill>
                  <a:srgbClr val="464653"/>
                </a:solidFill>
                <a:latin typeface="Tahoma"/>
                <a:cs typeface="Tahoma"/>
              </a:rPr>
              <a:t>(X) 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,..,</a:t>
            </a:r>
            <a:r>
              <a:rPr sz="2800" dirty="0">
                <a:solidFill>
                  <a:srgbClr val="464653"/>
                </a:solidFill>
                <a:latin typeface="Trebuchet MS"/>
                <a:cs typeface="Trebuchet MS"/>
              </a:rPr>
              <a:t>H</a:t>
            </a:r>
            <a:r>
              <a:rPr sz="2775" baseline="-21021" dirty="0">
                <a:solidFill>
                  <a:srgbClr val="585866"/>
                </a:solidFill>
                <a:latin typeface="Trebuchet MS"/>
                <a:cs typeface="Trebuchet MS"/>
              </a:rPr>
              <a:t>m</a:t>
            </a:r>
            <a:r>
              <a:rPr sz="2800" dirty="0">
                <a:solidFill>
                  <a:srgbClr val="585866"/>
                </a:solidFill>
                <a:latin typeface="Tahoma"/>
                <a:cs typeface="Tahoma"/>
              </a:rPr>
              <a:t>(X</a:t>
            </a:r>
            <a:r>
              <a:rPr sz="2800" dirty="0">
                <a:solidFill>
                  <a:srgbClr val="464653"/>
                </a:solidFill>
                <a:latin typeface="Tahoma"/>
                <a:cs typeface="Tahoma"/>
              </a:rPr>
              <a:t>)</a:t>
            </a:r>
            <a:r>
              <a:rPr sz="2800" dirty="0">
                <a:solidFill>
                  <a:srgbClr val="585866"/>
                </a:solidFill>
                <a:latin typeface="Trebuchet MS"/>
                <a:cs typeface="Trebuchet MS"/>
              </a:rPr>
              <a:t>),</a:t>
            </a:r>
            <a:r>
              <a:rPr sz="2800" spc="-60" dirty="0">
                <a:solidFill>
                  <a:srgbClr val="585866"/>
                </a:solidFill>
                <a:latin typeface="Trebuchet MS"/>
                <a:cs typeface="Trebuchet MS"/>
              </a:rPr>
              <a:t> </a:t>
            </a:r>
            <a:r>
              <a:rPr sz="2800" spc="-5" dirty="0">
                <a:solidFill>
                  <a:srgbClr val="585866"/>
                </a:solidFill>
                <a:latin typeface="Trebuchet MS"/>
                <a:cs typeface="Trebuchet MS"/>
              </a:rPr>
              <a:t>0)</a:t>
            </a:r>
            <a:endParaRPr sz="2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 dirty="0">
              <a:latin typeface="Times New Roman"/>
              <a:cs typeface="Times New Roman"/>
            </a:endParaRPr>
          </a:p>
          <a:p>
            <a:pPr marL="748030" indent="-457200">
              <a:lnSpc>
                <a:spcPct val="100000"/>
              </a:lnSpc>
              <a:buFont typeface="Wingdings" charset="2"/>
              <a:buChar char="q"/>
            </a:pPr>
            <a:r>
              <a:rPr sz="2800" spc="-20" dirty="0">
                <a:latin typeface="Trebuchet MS"/>
                <a:cs typeface="Trebuchet MS"/>
              </a:rPr>
              <a:t>Weighted</a:t>
            </a:r>
            <a:r>
              <a:rPr sz="2800" spc="-30" dirty="0">
                <a:latin typeface="Trebuchet MS"/>
                <a:cs typeface="Trebuchet MS"/>
              </a:rPr>
              <a:t> </a:t>
            </a:r>
            <a:r>
              <a:rPr sz="2800" spc="-20" dirty="0">
                <a:latin typeface="Trebuchet MS"/>
                <a:cs typeface="Trebuchet MS"/>
              </a:rPr>
              <a:t>Rules</a:t>
            </a:r>
            <a:endParaRPr sz="2800" dirty="0">
              <a:latin typeface="Trebuchet MS"/>
              <a:cs typeface="Trebuchet MS"/>
            </a:endParaRPr>
          </a:p>
          <a:p>
            <a:pPr marL="309880">
              <a:lnSpc>
                <a:spcPct val="100000"/>
              </a:lnSpc>
              <a:spcBef>
                <a:spcPts val="1520"/>
              </a:spcBef>
              <a:tabLst>
                <a:tab pos="4762500" algn="l"/>
              </a:tabLst>
            </a:pPr>
            <a:r>
              <a:rPr sz="3100" dirty="0">
                <a:solidFill>
                  <a:srgbClr val="89171B"/>
                </a:solidFill>
                <a:latin typeface="Tahoma"/>
                <a:cs typeface="Tahoma"/>
              </a:rPr>
              <a:t>W</a:t>
            </a:r>
            <a:r>
              <a:rPr sz="3075" baseline="-21680" dirty="0">
                <a:solidFill>
                  <a:srgbClr val="9C2623"/>
                </a:solidFill>
                <a:latin typeface="Tahoma"/>
                <a:cs typeface="Tahoma"/>
              </a:rPr>
              <a:t>r</a:t>
            </a:r>
            <a:r>
              <a:rPr sz="3100" dirty="0">
                <a:solidFill>
                  <a:srgbClr val="89171B"/>
                </a:solidFill>
                <a:latin typeface="Tahoma"/>
                <a:cs typeface="Tahoma"/>
              </a:rPr>
              <a:t>: </a:t>
            </a:r>
            <a:r>
              <a:rPr sz="310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075" baseline="-21680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100" dirty="0">
                <a:solidFill>
                  <a:srgbClr val="005F8E"/>
                </a:solidFill>
                <a:latin typeface="Tahoma"/>
                <a:cs typeface="Tahoma"/>
              </a:rPr>
              <a:t>(X)</a:t>
            </a:r>
            <a:r>
              <a:rPr sz="3100" dirty="0">
                <a:solidFill>
                  <a:srgbClr val="005F8E"/>
                </a:solidFill>
                <a:latin typeface="MS Gothic"/>
                <a:cs typeface="MS Gothic"/>
              </a:rPr>
              <a:t>∨</a:t>
            </a:r>
            <a:r>
              <a:rPr sz="3100" dirty="0">
                <a:solidFill>
                  <a:srgbClr val="005F8E"/>
                </a:solidFill>
                <a:latin typeface="Tahoma"/>
                <a:cs typeface="Tahoma"/>
              </a:rPr>
              <a:t>...</a:t>
            </a:r>
            <a:r>
              <a:rPr sz="3100" spc="5" dirty="0">
                <a:solidFill>
                  <a:srgbClr val="005F8E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004B7B"/>
                </a:solidFill>
                <a:latin typeface="Tahoma"/>
                <a:cs typeface="Tahoma"/>
              </a:rPr>
              <a:t>H</a:t>
            </a:r>
            <a:r>
              <a:rPr sz="3075" baseline="-21680" dirty="0">
                <a:solidFill>
                  <a:srgbClr val="005F8E"/>
                </a:solidFill>
                <a:latin typeface="Tahoma"/>
                <a:cs typeface="Tahoma"/>
              </a:rPr>
              <a:t>m</a:t>
            </a:r>
            <a:r>
              <a:rPr sz="3100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r>
              <a:rPr sz="3100" spc="-95" dirty="0">
                <a:solidFill>
                  <a:srgbClr val="004B7B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005F8E"/>
                </a:solidFill>
                <a:latin typeface="Arial"/>
                <a:cs typeface="Arial"/>
              </a:rPr>
              <a:t>←	</a:t>
            </a:r>
            <a:r>
              <a:rPr sz="310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075" baseline="-21680" dirty="0">
                <a:solidFill>
                  <a:srgbClr val="005F8E"/>
                </a:solidFill>
                <a:latin typeface="Tahoma"/>
                <a:cs typeface="Tahoma"/>
              </a:rPr>
              <a:t>1</a:t>
            </a:r>
            <a:r>
              <a:rPr sz="3100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r>
              <a:rPr sz="3100" spc="-25" dirty="0">
                <a:solidFill>
                  <a:srgbClr val="004B7B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100" spc="-610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100" dirty="0">
                <a:solidFill>
                  <a:srgbClr val="005F8E"/>
                </a:solidFill>
                <a:latin typeface="Tahoma"/>
                <a:cs typeface="Tahoma"/>
              </a:rPr>
              <a:t>…</a:t>
            </a:r>
            <a:r>
              <a:rPr sz="3100" spc="-25" dirty="0">
                <a:solidFill>
                  <a:srgbClr val="005F8E"/>
                </a:solidFill>
                <a:latin typeface="Tahoma"/>
                <a:cs typeface="Tahoma"/>
              </a:rPr>
              <a:t> </a:t>
            </a:r>
            <a:r>
              <a:rPr sz="3100" dirty="0">
                <a:solidFill>
                  <a:srgbClr val="005F8E"/>
                </a:solidFill>
                <a:latin typeface="MS Gothic"/>
                <a:cs typeface="MS Gothic"/>
              </a:rPr>
              <a:t>∧</a:t>
            </a:r>
            <a:r>
              <a:rPr sz="3100" spc="-610" dirty="0">
                <a:solidFill>
                  <a:srgbClr val="005F8E"/>
                </a:solidFill>
                <a:latin typeface="MS Gothic"/>
                <a:cs typeface="MS Gothic"/>
              </a:rPr>
              <a:t> </a:t>
            </a:r>
            <a:r>
              <a:rPr sz="3100" dirty="0">
                <a:solidFill>
                  <a:srgbClr val="004B7B"/>
                </a:solidFill>
                <a:latin typeface="Tahoma"/>
                <a:cs typeface="Tahoma"/>
              </a:rPr>
              <a:t>B</a:t>
            </a:r>
            <a:r>
              <a:rPr sz="3075" baseline="-21680" dirty="0">
                <a:solidFill>
                  <a:srgbClr val="005F8E"/>
                </a:solidFill>
                <a:latin typeface="Tahoma"/>
                <a:cs typeface="Tahoma"/>
              </a:rPr>
              <a:t>n</a:t>
            </a:r>
            <a:r>
              <a:rPr sz="3100" dirty="0">
                <a:solidFill>
                  <a:srgbClr val="004B7B"/>
                </a:solidFill>
                <a:latin typeface="Tahoma"/>
                <a:cs typeface="Tahoma"/>
              </a:rPr>
              <a:t>(X)</a:t>
            </a:r>
            <a:endParaRPr sz="3100" dirty="0">
              <a:latin typeface="Tahoma"/>
              <a:cs typeface="Tahoma"/>
            </a:endParaRPr>
          </a:p>
          <a:p>
            <a:pPr marL="748030" indent="-457200">
              <a:lnSpc>
                <a:spcPct val="100000"/>
              </a:lnSpc>
              <a:spcBef>
                <a:spcPts val="2295"/>
              </a:spcBef>
              <a:buFont typeface="Wingdings" charset="2"/>
              <a:buChar char="q"/>
            </a:pPr>
            <a:r>
              <a:rPr sz="2800" spc="-20" dirty="0">
                <a:latin typeface="Trebuchet MS"/>
                <a:cs typeface="Trebuchet MS"/>
              </a:rPr>
              <a:t>Weighted </a:t>
            </a:r>
            <a:r>
              <a:rPr sz="2800" dirty="0">
                <a:latin typeface="Trebuchet MS"/>
                <a:cs typeface="Trebuchet MS"/>
              </a:rPr>
              <a:t>Distance to</a:t>
            </a:r>
            <a:r>
              <a:rPr sz="2800" spc="-35" dirty="0">
                <a:latin typeface="Trebuchet MS"/>
                <a:cs typeface="Trebuchet MS"/>
              </a:rPr>
              <a:t> </a:t>
            </a:r>
            <a:r>
              <a:rPr sz="2800" dirty="0">
                <a:latin typeface="Trebuchet MS"/>
                <a:cs typeface="Trebuchet MS"/>
              </a:rPr>
              <a:t>Satisfaction</a:t>
            </a:r>
          </a:p>
          <a:p>
            <a:pPr marL="748030">
              <a:lnSpc>
                <a:spcPct val="100000"/>
              </a:lnSpc>
              <a:spcBef>
                <a:spcPts val="140"/>
              </a:spcBef>
            </a:pPr>
            <a:r>
              <a:rPr sz="2800" dirty="0">
                <a:solidFill>
                  <a:srgbClr val="89171B"/>
                </a:solidFill>
                <a:latin typeface="Trebuchet MS"/>
                <a:cs typeface="Trebuchet MS"/>
              </a:rPr>
              <a:t>W</a:t>
            </a:r>
            <a:r>
              <a:rPr sz="2775" baseline="-21021" dirty="0">
                <a:solidFill>
                  <a:srgbClr val="9C2623"/>
                </a:solidFill>
                <a:latin typeface="Trebuchet MS"/>
                <a:cs typeface="Trebuchet MS"/>
              </a:rPr>
              <a:t>r </a:t>
            </a:r>
            <a:r>
              <a:rPr sz="2800" spc="-645" dirty="0">
                <a:solidFill>
                  <a:srgbClr val="585866"/>
                </a:solidFill>
                <a:latin typeface="Times New Roman"/>
                <a:cs typeface="Times New Roman"/>
              </a:rPr>
              <a:t>    </a:t>
            </a:r>
            <a:r>
              <a:rPr lang="en-US" sz="2800" spc="-645" dirty="0">
                <a:solidFill>
                  <a:srgbClr val="585866"/>
                </a:solidFill>
                <a:latin typeface="Times New Roman"/>
                <a:cs typeface="Times New Roman"/>
              </a:rPr>
              <a:t>*</a:t>
            </a:r>
            <a:r>
              <a:rPr sz="2800" spc="-645" dirty="0">
                <a:solidFill>
                  <a:srgbClr val="585866"/>
                </a:solidFill>
                <a:latin typeface="Times New Roman"/>
                <a:cs typeface="Times New Roman"/>
              </a:rPr>
              <a:t> </a:t>
            </a:r>
            <a:r>
              <a:rPr lang="en-US" sz="2800" spc="-645" dirty="0">
                <a:solidFill>
                  <a:srgbClr val="585866"/>
                </a:solidFill>
                <a:latin typeface="Times New Roman"/>
                <a:cs typeface="Times New Roman"/>
              </a:rPr>
              <a:t>        </a:t>
            </a:r>
            <a:r>
              <a:rPr sz="2800" spc="-645" dirty="0">
                <a:solidFill>
                  <a:srgbClr val="585866"/>
                </a:solidFill>
                <a:latin typeface="Times New Roman"/>
                <a:cs typeface="Times New Roman"/>
              </a:rPr>
              <a:t>        </a:t>
            </a:r>
            <a:r>
              <a:rPr sz="2800" spc="-590" dirty="0">
                <a:solidFill>
                  <a:srgbClr val="585866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464653"/>
                </a:solidFill>
                <a:latin typeface="Trebuchet MS"/>
                <a:cs typeface="Trebuchet MS"/>
              </a:rPr>
              <a:t>max(</a:t>
            </a:r>
            <a:r>
              <a:rPr sz="2200" dirty="0">
                <a:solidFill>
                  <a:srgbClr val="585866"/>
                </a:solidFill>
                <a:latin typeface="MS Gothic"/>
                <a:cs typeface="MS Gothic"/>
              </a:rPr>
              <a:t>∧</a:t>
            </a:r>
            <a:r>
              <a:rPr sz="2200" dirty="0">
                <a:solidFill>
                  <a:srgbClr val="464653"/>
                </a:solidFill>
                <a:latin typeface="Trebuchet MS"/>
                <a:cs typeface="Trebuchet MS"/>
              </a:rPr>
              <a:t>(B</a:t>
            </a:r>
            <a:r>
              <a:rPr sz="2175" baseline="-21072" dirty="0">
                <a:solidFill>
                  <a:srgbClr val="585866"/>
                </a:solidFill>
                <a:latin typeface="Trebuchet MS"/>
                <a:cs typeface="Trebuchet MS"/>
              </a:rPr>
              <a:t>1</a:t>
            </a:r>
            <a:r>
              <a:rPr sz="2200" dirty="0">
                <a:solidFill>
                  <a:srgbClr val="464653"/>
                </a:solidFill>
                <a:latin typeface="Trebuchet MS"/>
                <a:cs typeface="Trebuchet MS"/>
              </a:rPr>
              <a:t>(x),..,B</a:t>
            </a:r>
            <a:r>
              <a:rPr sz="2175" baseline="-21072" dirty="0">
                <a:solidFill>
                  <a:srgbClr val="585866"/>
                </a:solidFill>
                <a:latin typeface="Trebuchet MS"/>
                <a:cs typeface="Trebuchet MS"/>
              </a:rPr>
              <a:t>n</a:t>
            </a:r>
            <a:r>
              <a:rPr sz="2200" dirty="0">
                <a:solidFill>
                  <a:srgbClr val="464653"/>
                </a:solidFill>
                <a:latin typeface="Trebuchet MS"/>
                <a:cs typeface="Trebuchet MS"/>
              </a:rPr>
              <a:t>(x))-</a:t>
            </a:r>
            <a:r>
              <a:rPr sz="2200" dirty="0">
                <a:solidFill>
                  <a:srgbClr val="585866"/>
                </a:solidFill>
                <a:latin typeface="MS Gothic"/>
                <a:cs typeface="MS Gothic"/>
              </a:rPr>
              <a:t>∨</a:t>
            </a:r>
            <a:r>
              <a:rPr sz="2200" dirty="0">
                <a:solidFill>
                  <a:srgbClr val="464653"/>
                </a:solidFill>
                <a:latin typeface="Trebuchet MS"/>
                <a:cs typeface="Trebuchet MS"/>
              </a:rPr>
              <a:t>(H</a:t>
            </a:r>
            <a:r>
              <a:rPr sz="2175" baseline="-21072" dirty="0">
                <a:solidFill>
                  <a:srgbClr val="585866"/>
                </a:solidFill>
                <a:latin typeface="Trebuchet MS"/>
                <a:cs typeface="Trebuchet MS"/>
              </a:rPr>
              <a:t>1</a:t>
            </a:r>
            <a:r>
              <a:rPr sz="2200" dirty="0">
                <a:solidFill>
                  <a:srgbClr val="464653"/>
                </a:solidFill>
                <a:latin typeface="Trebuchet MS"/>
                <a:cs typeface="Trebuchet MS"/>
              </a:rPr>
              <a:t>(x),..,H</a:t>
            </a:r>
            <a:r>
              <a:rPr sz="2175" baseline="-21072" dirty="0">
                <a:solidFill>
                  <a:srgbClr val="585866"/>
                </a:solidFill>
                <a:latin typeface="Trebuchet MS"/>
                <a:cs typeface="Trebuchet MS"/>
              </a:rPr>
              <a:t>m</a:t>
            </a:r>
            <a:r>
              <a:rPr sz="2200" dirty="0">
                <a:solidFill>
                  <a:srgbClr val="464653"/>
                </a:solidFill>
                <a:latin typeface="Trebuchet MS"/>
                <a:cs typeface="Trebuchet MS"/>
              </a:rPr>
              <a:t>(x)),</a:t>
            </a:r>
            <a:r>
              <a:rPr sz="2200" spc="-4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2200" dirty="0">
                <a:solidFill>
                  <a:srgbClr val="464653"/>
                </a:solidFill>
                <a:latin typeface="Trebuchet MS"/>
                <a:cs typeface="Trebuchet MS"/>
              </a:rPr>
              <a:t>0)</a:t>
            </a:r>
            <a:endParaRPr sz="2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31557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Probabilistic Graphical Models: Markov Random Field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6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914400"/>
            <a:ext cx="8298180" cy="978410"/>
          </a:xfrm>
        </p:spPr>
        <p:txBody>
          <a:bodyPr/>
          <a:lstStyle/>
          <a:p>
            <a:r>
              <a:rPr lang="en-US" dirty="0"/>
              <a:t>Markov Random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b="1" dirty="0"/>
              <a:t>  Markov random field</a:t>
            </a:r>
            <a:r>
              <a:rPr lang="en-US" dirty="0"/>
              <a:t> is a set of random variables having a Markov property described by an undirected graph. 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b="1" dirty="0"/>
              <a:t>Markov property</a:t>
            </a:r>
            <a:r>
              <a:rPr lang="en-US" dirty="0"/>
              <a:t> refers to the memoryless property of a stochastic process i.e. if the conditional probability distribution of future states of the process depends only upon the present state, not on the sequence of events that preceded 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1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Random Fields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092324"/>
            <a:ext cx="7696199" cy="50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84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Random Fields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https://www.youtube.com/watch?v=EqUfuT3CC8s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2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dirty="0"/>
              <a:t>Machine </a:t>
            </a:r>
            <a:r>
              <a:rPr spc="10" dirty="0"/>
              <a:t>Learning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96491" y="2174684"/>
            <a:ext cx="7462712" cy="1226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spc="-5" dirty="0">
                <a:latin typeface="Gill Sans MT"/>
                <a:cs typeface="Gill Sans MT"/>
              </a:rPr>
              <a:t>Algorithms generally </a:t>
            </a:r>
            <a:r>
              <a:rPr sz="2600" dirty="0">
                <a:latin typeface="Gill Sans MT"/>
                <a:cs typeface="Gill Sans MT"/>
              </a:rPr>
              <a:t>designed </a:t>
            </a:r>
            <a:r>
              <a:rPr sz="2600" spc="-10" dirty="0">
                <a:latin typeface="Gill Sans MT"/>
                <a:cs typeface="Gill Sans MT"/>
              </a:rPr>
              <a:t>for </a:t>
            </a:r>
            <a:r>
              <a:rPr sz="2600" dirty="0">
                <a:latin typeface="Gill Sans MT"/>
                <a:cs typeface="Gill Sans MT"/>
              </a:rPr>
              <a:t>data that</a:t>
            </a:r>
            <a:r>
              <a:rPr sz="2600" spc="-35" dirty="0">
                <a:latin typeface="Gill Sans MT"/>
                <a:cs typeface="Gill Sans MT"/>
              </a:rPr>
              <a:t> </a:t>
            </a:r>
            <a:r>
              <a:rPr sz="2600" spc="-20" dirty="0">
                <a:latin typeface="Gill Sans MT"/>
                <a:cs typeface="Gill Sans MT"/>
              </a:rPr>
              <a:t>are</a:t>
            </a:r>
            <a:endParaRPr sz="2600" dirty="0">
              <a:latin typeface="Gill Sans MT"/>
              <a:cs typeface="Gill Sans MT"/>
            </a:endParaRPr>
          </a:p>
          <a:p>
            <a:pPr marL="622300" indent="-342900">
              <a:lnSpc>
                <a:spcPct val="100000"/>
              </a:lnSpc>
              <a:spcBef>
                <a:spcPts val="480"/>
              </a:spcBef>
              <a:buFont typeface="Wingdings" charset="2"/>
              <a:buChar char="q"/>
            </a:pPr>
            <a:r>
              <a:rPr sz="2300" dirty="0">
                <a:solidFill>
                  <a:srgbClr val="464653"/>
                </a:solidFill>
                <a:latin typeface="Gill Sans MT"/>
                <a:cs typeface="Gill Sans MT"/>
              </a:rPr>
              <a:t>Independent</a:t>
            </a:r>
            <a:endParaRPr sz="2300" dirty="0">
              <a:latin typeface="Gill Sans MT"/>
              <a:cs typeface="Gill Sans MT"/>
            </a:endParaRPr>
          </a:p>
          <a:p>
            <a:pPr marL="622300" indent="-342900">
              <a:lnSpc>
                <a:spcPct val="100000"/>
              </a:lnSpc>
              <a:spcBef>
                <a:spcPts val="439"/>
              </a:spcBef>
              <a:buFont typeface="Wingdings" charset="2"/>
              <a:buChar char="q"/>
            </a:pPr>
            <a:r>
              <a:rPr sz="2300" spc="-5" dirty="0">
                <a:solidFill>
                  <a:srgbClr val="464653"/>
                </a:solidFill>
                <a:latin typeface="Gill Sans MT"/>
                <a:cs typeface="Gill Sans MT"/>
              </a:rPr>
              <a:t>Identically</a:t>
            </a:r>
            <a:r>
              <a:rPr sz="2300" spc="-3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464653"/>
                </a:solidFill>
                <a:latin typeface="Gill Sans MT"/>
                <a:cs typeface="Gill Sans MT"/>
              </a:rPr>
              <a:t>distributed</a:t>
            </a:r>
            <a:endParaRPr sz="23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18247" y="3703320"/>
            <a:ext cx="290945" cy="2664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2226" y="3848699"/>
            <a:ext cx="1905" cy="2449195"/>
          </a:xfrm>
          <a:custGeom>
            <a:avLst/>
            <a:gdLst/>
            <a:ahLst/>
            <a:cxnLst/>
            <a:rect l="l" t="t" r="r" b="b"/>
            <a:pathLst>
              <a:path w="1905" h="2449195">
                <a:moveTo>
                  <a:pt x="0" y="2448748"/>
                </a:moveTo>
                <a:lnTo>
                  <a:pt x="1571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4797" y="3823499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09" h="116204">
                <a:moveTo>
                  <a:pt x="88380" y="50406"/>
                </a:moveTo>
                <a:lnTo>
                  <a:pt x="58991" y="50406"/>
                </a:lnTo>
                <a:lnTo>
                  <a:pt x="95961" y="113880"/>
                </a:lnTo>
                <a:lnTo>
                  <a:pt x="103733" y="115938"/>
                </a:lnTo>
                <a:lnTo>
                  <a:pt x="115862" y="108877"/>
                </a:lnTo>
                <a:lnTo>
                  <a:pt x="117906" y="101092"/>
                </a:lnTo>
                <a:lnTo>
                  <a:pt x="88380" y="50406"/>
                </a:lnTo>
                <a:close/>
              </a:path>
              <a:path w="118109" h="116204">
                <a:moveTo>
                  <a:pt x="59016" y="0"/>
                </a:moveTo>
                <a:lnTo>
                  <a:pt x="0" y="101015"/>
                </a:lnTo>
                <a:lnTo>
                  <a:pt x="2044" y="108800"/>
                </a:lnTo>
                <a:lnTo>
                  <a:pt x="14160" y="115874"/>
                </a:lnTo>
                <a:lnTo>
                  <a:pt x="21932" y="113830"/>
                </a:lnTo>
                <a:lnTo>
                  <a:pt x="58991" y="50406"/>
                </a:lnTo>
                <a:lnTo>
                  <a:pt x="88380" y="50406"/>
                </a:lnTo>
                <a:lnTo>
                  <a:pt x="59016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7992" y="6176360"/>
            <a:ext cx="3237801" cy="2951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63027" y="6296660"/>
            <a:ext cx="3023235" cy="1905"/>
          </a:xfrm>
          <a:custGeom>
            <a:avLst/>
            <a:gdLst/>
            <a:ahLst/>
            <a:cxnLst/>
            <a:rect l="l" t="t" r="r" b="b"/>
            <a:pathLst>
              <a:path w="3023235" h="1904">
                <a:moveTo>
                  <a:pt x="0" y="0"/>
                </a:moveTo>
                <a:lnTo>
                  <a:pt x="3022797" y="1574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5088" y="6239243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897" y="0"/>
                </a:moveTo>
                <a:lnTo>
                  <a:pt x="7124" y="2044"/>
                </a:lnTo>
                <a:lnTo>
                  <a:pt x="50" y="14147"/>
                </a:lnTo>
                <a:lnTo>
                  <a:pt x="2095" y="21932"/>
                </a:lnTo>
                <a:lnTo>
                  <a:pt x="65519" y="58978"/>
                </a:lnTo>
                <a:lnTo>
                  <a:pt x="2057" y="95961"/>
                </a:lnTo>
                <a:lnTo>
                  <a:pt x="0" y="103733"/>
                </a:lnTo>
                <a:lnTo>
                  <a:pt x="7061" y="115849"/>
                </a:lnTo>
                <a:lnTo>
                  <a:pt x="14846" y="117906"/>
                </a:lnTo>
                <a:lnTo>
                  <a:pt x="115938" y="59004"/>
                </a:lnTo>
                <a:lnTo>
                  <a:pt x="14897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20671" y="4256116"/>
            <a:ext cx="357446" cy="361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49271" y="4854629"/>
            <a:ext cx="357446" cy="361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27502" y="4522130"/>
            <a:ext cx="361603" cy="361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6257" y="4854629"/>
            <a:ext cx="357446" cy="361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27502" y="5299362"/>
            <a:ext cx="361603" cy="3574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09887" y="5856316"/>
            <a:ext cx="361603" cy="3616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45801" y="5527962"/>
            <a:ext cx="361603" cy="3574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35363" y="4071620"/>
            <a:ext cx="263525" cy="328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X</a:t>
            </a:r>
            <a:r>
              <a:rPr sz="1800" baseline="-20833" dirty="0">
                <a:latin typeface="Gill Sans MT"/>
                <a:cs typeface="Gill Sans MT"/>
              </a:rPr>
              <a:t>2</a:t>
            </a:r>
            <a:endParaRPr sz="1800" baseline="-20833">
              <a:latin typeface="Gill Sans MT"/>
              <a:cs typeface="Gill Sans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23793" y="3645699"/>
            <a:ext cx="4013200" cy="1002665"/>
          </a:xfrm>
          <a:custGeom>
            <a:avLst/>
            <a:gdLst/>
            <a:ahLst/>
            <a:cxnLst/>
            <a:rect l="l" t="t" r="r" b="b"/>
            <a:pathLst>
              <a:path w="4013200" h="1002664">
                <a:moveTo>
                  <a:pt x="4012933" y="835418"/>
                </a:moveTo>
                <a:lnTo>
                  <a:pt x="1028433" y="835418"/>
                </a:lnTo>
                <a:lnTo>
                  <a:pt x="1034401" y="879836"/>
                </a:lnTo>
                <a:lnTo>
                  <a:pt x="1051244" y="919748"/>
                </a:lnTo>
                <a:lnTo>
                  <a:pt x="1077369" y="953563"/>
                </a:lnTo>
                <a:lnTo>
                  <a:pt x="1111184" y="979688"/>
                </a:lnTo>
                <a:lnTo>
                  <a:pt x="1151097" y="996531"/>
                </a:lnTo>
                <a:lnTo>
                  <a:pt x="1195514" y="1002499"/>
                </a:lnTo>
                <a:lnTo>
                  <a:pt x="3845839" y="1002499"/>
                </a:lnTo>
                <a:lnTo>
                  <a:pt x="3890257" y="996531"/>
                </a:lnTo>
                <a:lnTo>
                  <a:pt x="3930172" y="979688"/>
                </a:lnTo>
                <a:lnTo>
                  <a:pt x="3963990" y="953563"/>
                </a:lnTo>
                <a:lnTo>
                  <a:pt x="3990118" y="919748"/>
                </a:lnTo>
                <a:lnTo>
                  <a:pt x="4006964" y="879836"/>
                </a:lnTo>
                <a:lnTo>
                  <a:pt x="4012933" y="835418"/>
                </a:lnTo>
                <a:close/>
              </a:path>
              <a:path w="4013200" h="1002664">
                <a:moveTo>
                  <a:pt x="3845839" y="0"/>
                </a:moveTo>
                <a:lnTo>
                  <a:pt x="1195514" y="0"/>
                </a:lnTo>
                <a:lnTo>
                  <a:pt x="1151097" y="5968"/>
                </a:lnTo>
                <a:lnTo>
                  <a:pt x="1111184" y="22811"/>
                </a:lnTo>
                <a:lnTo>
                  <a:pt x="1077369" y="48936"/>
                </a:lnTo>
                <a:lnTo>
                  <a:pt x="1051244" y="82751"/>
                </a:lnTo>
                <a:lnTo>
                  <a:pt x="1034401" y="122663"/>
                </a:lnTo>
                <a:lnTo>
                  <a:pt x="1028433" y="167081"/>
                </a:lnTo>
                <a:lnTo>
                  <a:pt x="1028433" y="584784"/>
                </a:lnTo>
                <a:lnTo>
                  <a:pt x="0" y="963574"/>
                </a:lnTo>
                <a:lnTo>
                  <a:pt x="1028433" y="835418"/>
                </a:lnTo>
                <a:lnTo>
                  <a:pt x="4012933" y="835418"/>
                </a:lnTo>
                <a:lnTo>
                  <a:pt x="4012933" y="167081"/>
                </a:lnTo>
                <a:lnTo>
                  <a:pt x="4006964" y="122663"/>
                </a:lnTo>
                <a:lnTo>
                  <a:pt x="3990118" y="82751"/>
                </a:lnTo>
                <a:lnTo>
                  <a:pt x="3963990" y="48936"/>
                </a:lnTo>
                <a:lnTo>
                  <a:pt x="3930172" y="22811"/>
                </a:lnTo>
                <a:lnTo>
                  <a:pt x="3890257" y="5968"/>
                </a:lnTo>
                <a:lnTo>
                  <a:pt x="38458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23797" y="3645700"/>
            <a:ext cx="4013200" cy="1002665"/>
          </a:xfrm>
          <a:custGeom>
            <a:avLst/>
            <a:gdLst/>
            <a:ahLst/>
            <a:cxnLst/>
            <a:rect l="l" t="t" r="r" b="b"/>
            <a:pathLst>
              <a:path w="4013200" h="1002664">
                <a:moveTo>
                  <a:pt x="1028429" y="167087"/>
                </a:moveTo>
                <a:lnTo>
                  <a:pt x="1034397" y="122669"/>
                </a:lnTo>
                <a:lnTo>
                  <a:pt x="1051241" y="82755"/>
                </a:lnTo>
                <a:lnTo>
                  <a:pt x="1077368" y="48938"/>
                </a:lnTo>
                <a:lnTo>
                  <a:pt x="1111184" y="22812"/>
                </a:lnTo>
                <a:lnTo>
                  <a:pt x="1151098" y="5968"/>
                </a:lnTo>
                <a:lnTo>
                  <a:pt x="1195517" y="0"/>
                </a:lnTo>
                <a:lnTo>
                  <a:pt x="1525845" y="0"/>
                </a:lnTo>
                <a:lnTo>
                  <a:pt x="2271968" y="0"/>
                </a:lnTo>
                <a:lnTo>
                  <a:pt x="3845837" y="0"/>
                </a:lnTo>
                <a:lnTo>
                  <a:pt x="3890255" y="5968"/>
                </a:lnTo>
                <a:lnTo>
                  <a:pt x="3930170" y="22812"/>
                </a:lnTo>
                <a:lnTo>
                  <a:pt x="3963987" y="48938"/>
                </a:lnTo>
                <a:lnTo>
                  <a:pt x="3990114" y="82755"/>
                </a:lnTo>
                <a:lnTo>
                  <a:pt x="4006958" y="122669"/>
                </a:lnTo>
                <a:lnTo>
                  <a:pt x="4012927" y="167087"/>
                </a:lnTo>
                <a:lnTo>
                  <a:pt x="4012927" y="584794"/>
                </a:lnTo>
                <a:lnTo>
                  <a:pt x="4012927" y="835421"/>
                </a:lnTo>
                <a:lnTo>
                  <a:pt x="4006958" y="879836"/>
                </a:lnTo>
                <a:lnTo>
                  <a:pt x="3990114" y="919750"/>
                </a:lnTo>
                <a:lnTo>
                  <a:pt x="3963987" y="953568"/>
                </a:lnTo>
                <a:lnTo>
                  <a:pt x="3930170" y="979695"/>
                </a:lnTo>
                <a:lnTo>
                  <a:pt x="3890255" y="996540"/>
                </a:lnTo>
                <a:lnTo>
                  <a:pt x="3845837" y="1002509"/>
                </a:lnTo>
                <a:lnTo>
                  <a:pt x="2271968" y="1002509"/>
                </a:lnTo>
                <a:lnTo>
                  <a:pt x="1525845" y="1002509"/>
                </a:lnTo>
                <a:lnTo>
                  <a:pt x="1195517" y="1002509"/>
                </a:lnTo>
                <a:lnTo>
                  <a:pt x="1151098" y="996540"/>
                </a:lnTo>
                <a:lnTo>
                  <a:pt x="1111184" y="979695"/>
                </a:lnTo>
                <a:lnTo>
                  <a:pt x="1077368" y="953568"/>
                </a:lnTo>
                <a:lnTo>
                  <a:pt x="1051241" y="919750"/>
                </a:lnTo>
                <a:lnTo>
                  <a:pt x="1034397" y="879836"/>
                </a:lnTo>
                <a:lnTo>
                  <a:pt x="1028429" y="835417"/>
                </a:lnTo>
                <a:lnTo>
                  <a:pt x="0" y="963578"/>
                </a:lnTo>
                <a:lnTo>
                  <a:pt x="1028429" y="584794"/>
                </a:lnTo>
                <a:lnTo>
                  <a:pt x="1028429" y="167087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299074" y="3736835"/>
            <a:ext cx="2497455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99500"/>
              </a:lnSpc>
            </a:pPr>
            <a:r>
              <a:rPr lang="en-US" sz="1800" spc="-5" dirty="0">
                <a:latin typeface="Gill Sans MT"/>
                <a:cs typeface="Gill Sans MT"/>
              </a:rPr>
              <a:t>Independent: </a:t>
            </a:r>
            <a:r>
              <a:rPr sz="1800" spc="-5" dirty="0">
                <a:latin typeface="Gill Sans MT"/>
                <a:cs typeface="Gill Sans MT"/>
              </a:rPr>
              <a:t>Knowing </a:t>
            </a:r>
            <a:r>
              <a:rPr lang="en-US" spc="-35" dirty="0">
                <a:latin typeface="Gill Sans MT"/>
                <a:cs typeface="Gill Sans MT"/>
              </a:rPr>
              <a:t>one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label </a:t>
            </a:r>
            <a:r>
              <a:rPr sz="1800" spc="-15" dirty="0">
                <a:latin typeface="Gill Sans MT"/>
                <a:cs typeface="Gill Sans MT"/>
              </a:rPr>
              <a:t>doesn’t  </a:t>
            </a:r>
            <a:r>
              <a:rPr sz="1800" dirty="0">
                <a:latin typeface="Gill Sans MT"/>
                <a:cs typeface="Gill Sans MT"/>
              </a:rPr>
              <a:t>tell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anything </a:t>
            </a:r>
            <a:r>
              <a:rPr sz="1800" dirty="0">
                <a:latin typeface="Gill Sans MT"/>
                <a:cs typeface="Gill Sans MT"/>
              </a:rPr>
              <a:t>about</a:t>
            </a:r>
            <a:r>
              <a:rPr sz="1800" spc="-35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any </a:t>
            </a:r>
            <a:r>
              <a:rPr sz="1800" dirty="0">
                <a:latin typeface="Gill Sans MT"/>
                <a:cs typeface="Gill Sans MT"/>
              </a:rPr>
              <a:t>other</a:t>
            </a:r>
            <a:r>
              <a:rPr sz="1800" spc="-1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labels</a:t>
            </a:r>
          </a:p>
        </p:txBody>
      </p:sp>
      <p:sp>
        <p:nvSpPr>
          <p:cNvPr id="23" name="object 23"/>
          <p:cNvSpPr/>
          <p:nvPr/>
        </p:nvSpPr>
        <p:spPr>
          <a:xfrm>
            <a:off x="4089768" y="5048643"/>
            <a:ext cx="4369435" cy="1002665"/>
          </a:xfrm>
          <a:custGeom>
            <a:avLst/>
            <a:gdLst/>
            <a:ahLst/>
            <a:cxnLst/>
            <a:rect l="l" t="t" r="r" b="b"/>
            <a:pathLst>
              <a:path w="4369434" h="1002664">
                <a:moveTo>
                  <a:pt x="4202264" y="0"/>
                </a:moveTo>
                <a:lnTo>
                  <a:pt x="1621789" y="0"/>
                </a:lnTo>
                <a:lnTo>
                  <a:pt x="1577372" y="5969"/>
                </a:lnTo>
                <a:lnTo>
                  <a:pt x="1537460" y="22814"/>
                </a:lnTo>
                <a:lnTo>
                  <a:pt x="1503645" y="48942"/>
                </a:lnTo>
                <a:lnTo>
                  <a:pt x="1477519" y="82760"/>
                </a:lnTo>
                <a:lnTo>
                  <a:pt x="1460676" y="122675"/>
                </a:lnTo>
                <a:lnTo>
                  <a:pt x="1454708" y="167093"/>
                </a:lnTo>
                <a:lnTo>
                  <a:pt x="1454708" y="584796"/>
                </a:lnTo>
                <a:lnTo>
                  <a:pt x="0" y="620687"/>
                </a:lnTo>
                <a:lnTo>
                  <a:pt x="1454708" y="835418"/>
                </a:lnTo>
                <a:lnTo>
                  <a:pt x="1460676" y="879837"/>
                </a:lnTo>
                <a:lnTo>
                  <a:pt x="1477519" y="919751"/>
                </a:lnTo>
                <a:lnTo>
                  <a:pt x="1503645" y="953569"/>
                </a:lnTo>
                <a:lnTo>
                  <a:pt x="1537460" y="979698"/>
                </a:lnTo>
                <a:lnTo>
                  <a:pt x="1577372" y="996543"/>
                </a:lnTo>
                <a:lnTo>
                  <a:pt x="1621789" y="1002512"/>
                </a:lnTo>
                <a:lnTo>
                  <a:pt x="4202264" y="1002512"/>
                </a:lnTo>
                <a:lnTo>
                  <a:pt x="4246683" y="996543"/>
                </a:lnTo>
                <a:lnTo>
                  <a:pt x="4286598" y="979698"/>
                </a:lnTo>
                <a:lnTo>
                  <a:pt x="4320416" y="953569"/>
                </a:lnTo>
                <a:lnTo>
                  <a:pt x="4346544" y="919751"/>
                </a:lnTo>
                <a:lnTo>
                  <a:pt x="4363389" y="879837"/>
                </a:lnTo>
                <a:lnTo>
                  <a:pt x="4369358" y="835418"/>
                </a:lnTo>
                <a:lnTo>
                  <a:pt x="4369358" y="167093"/>
                </a:lnTo>
                <a:lnTo>
                  <a:pt x="4363389" y="122675"/>
                </a:lnTo>
                <a:lnTo>
                  <a:pt x="4346544" y="82760"/>
                </a:lnTo>
                <a:lnTo>
                  <a:pt x="4320416" y="48942"/>
                </a:lnTo>
                <a:lnTo>
                  <a:pt x="4286598" y="22814"/>
                </a:lnTo>
                <a:lnTo>
                  <a:pt x="4246683" y="5969"/>
                </a:lnTo>
                <a:lnTo>
                  <a:pt x="4202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89778" y="5048643"/>
            <a:ext cx="4369435" cy="1002665"/>
          </a:xfrm>
          <a:custGeom>
            <a:avLst/>
            <a:gdLst/>
            <a:ahLst/>
            <a:cxnLst/>
            <a:rect l="l" t="t" r="r" b="b"/>
            <a:pathLst>
              <a:path w="4369434" h="1002664">
                <a:moveTo>
                  <a:pt x="1454698" y="167087"/>
                </a:moveTo>
                <a:lnTo>
                  <a:pt x="1460667" y="122669"/>
                </a:lnTo>
                <a:lnTo>
                  <a:pt x="1477511" y="82755"/>
                </a:lnTo>
                <a:lnTo>
                  <a:pt x="1503637" y="48938"/>
                </a:lnTo>
                <a:lnTo>
                  <a:pt x="1537454" y="22812"/>
                </a:lnTo>
                <a:lnTo>
                  <a:pt x="1577368" y="5968"/>
                </a:lnTo>
                <a:lnTo>
                  <a:pt x="1621786" y="0"/>
                </a:lnTo>
                <a:lnTo>
                  <a:pt x="1940473" y="0"/>
                </a:lnTo>
                <a:lnTo>
                  <a:pt x="2669138" y="0"/>
                </a:lnTo>
                <a:lnTo>
                  <a:pt x="4202256" y="0"/>
                </a:lnTo>
                <a:lnTo>
                  <a:pt x="4246675" y="5968"/>
                </a:lnTo>
                <a:lnTo>
                  <a:pt x="4286589" y="22812"/>
                </a:lnTo>
                <a:lnTo>
                  <a:pt x="4320406" y="48938"/>
                </a:lnTo>
                <a:lnTo>
                  <a:pt x="4346533" y="82755"/>
                </a:lnTo>
                <a:lnTo>
                  <a:pt x="4363378" y="122669"/>
                </a:lnTo>
                <a:lnTo>
                  <a:pt x="4369346" y="167087"/>
                </a:lnTo>
                <a:lnTo>
                  <a:pt x="4369346" y="584794"/>
                </a:lnTo>
                <a:lnTo>
                  <a:pt x="4369346" y="835421"/>
                </a:lnTo>
                <a:lnTo>
                  <a:pt x="4363378" y="879836"/>
                </a:lnTo>
                <a:lnTo>
                  <a:pt x="4346533" y="919750"/>
                </a:lnTo>
                <a:lnTo>
                  <a:pt x="4320406" y="953568"/>
                </a:lnTo>
                <a:lnTo>
                  <a:pt x="4286589" y="979695"/>
                </a:lnTo>
                <a:lnTo>
                  <a:pt x="4246675" y="996540"/>
                </a:lnTo>
                <a:lnTo>
                  <a:pt x="4202256" y="1002509"/>
                </a:lnTo>
                <a:lnTo>
                  <a:pt x="2669138" y="1002509"/>
                </a:lnTo>
                <a:lnTo>
                  <a:pt x="1940473" y="1002509"/>
                </a:lnTo>
                <a:lnTo>
                  <a:pt x="1621786" y="1002509"/>
                </a:lnTo>
                <a:lnTo>
                  <a:pt x="1577368" y="996540"/>
                </a:lnTo>
                <a:lnTo>
                  <a:pt x="1537454" y="979695"/>
                </a:lnTo>
                <a:lnTo>
                  <a:pt x="1503637" y="953568"/>
                </a:lnTo>
                <a:lnTo>
                  <a:pt x="1477511" y="919750"/>
                </a:lnTo>
                <a:lnTo>
                  <a:pt x="1460667" y="879836"/>
                </a:lnTo>
                <a:lnTo>
                  <a:pt x="1454698" y="835417"/>
                </a:lnTo>
                <a:lnTo>
                  <a:pt x="0" y="620681"/>
                </a:lnTo>
                <a:lnTo>
                  <a:pt x="1454698" y="584794"/>
                </a:lnTo>
                <a:lnTo>
                  <a:pt x="1454698" y="167087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130967" y="5139791"/>
            <a:ext cx="4147185" cy="151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13535" marR="5080" algn="ctr">
              <a:lnSpc>
                <a:spcPct val="99500"/>
              </a:lnSpc>
            </a:pPr>
            <a:r>
              <a:rPr lang="en-US" sz="1800" dirty="0">
                <a:latin typeface="Gill Sans MT"/>
                <a:cs typeface="Gill Sans MT"/>
              </a:rPr>
              <a:t>Identically distributed : </a:t>
            </a:r>
            <a:r>
              <a:rPr sz="1800" dirty="0">
                <a:latin typeface="Gill Sans MT"/>
                <a:cs typeface="Gill Sans MT"/>
              </a:rPr>
              <a:t> </a:t>
            </a:r>
            <a:r>
              <a:rPr sz="1800" spc="-15" dirty="0">
                <a:latin typeface="Gill Sans MT"/>
                <a:cs typeface="Gill Sans MT"/>
              </a:rPr>
              <a:t>from </a:t>
            </a:r>
            <a:r>
              <a:rPr sz="1800" dirty="0">
                <a:latin typeface="Gill Sans MT"/>
                <a:cs typeface="Gill Sans MT"/>
              </a:rPr>
              <a:t>the same distribution as all</a:t>
            </a:r>
            <a:r>
              <a:rPr sz="1800" spc="-8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the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other points!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X</a:t>
            </a:r>
            <a:r>
              <a:rPr sz="1800" baseline="-20833" dirty="0">
                <a:latin typeface="Gill Sans MT"/>
                <a:cs typeface="Gill Sans MT"/>
              </a:rPr>
              <a:t>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24211" y="3276361"/>
            <a:ext cx="2057400" cy="11760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IDEAL CASE</a:t>
            </a:r>
          </a:p>
        </p:txBody>
      </p:sp>
    </p:spTree>
    <p:extLst>
      <p:ext uri="{BB962C8B-B14F-4D97-AF65-F5344CB8AC3E}">
        <p14:creationId xmlns:p14="http://schemas.microsoft.com/office/powerpoint/2010/main" val="2038167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962897" y="3810294"/>
            <a:ext cx="4277321" cy="839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4723" y="1029257"/>
            <a:ext cx="8298180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  <a:tabLst>
                <a:tab pos="8243570" algn="l"/>
              </a:tabLst>
            </a:pPr>
            <a:r>
              <a:rPr dirty="0"/>
              <a:t>Probabilistic</a:t>
            </a:r>
            <a:r>
              <a:rPr spc="-60" dirty="0"/>
              <a:t> </a:t>
            </a:r>
            <a:r>
              <a:rPr spc="-5" dirty="0"/>
              <a:t>Model	</a:t>
            </a:r>
          </a:p>
        </p:txBody>
      </p:sp>
      <p:sp>
        <p:nvSpPr>
          <p:cNvPr id="5" name="object 5"/>
          <p:cNvSpPr/>
          <p:nvPr/>
        </p:nvSpPr>
        <p:spPr>
          <a:xfrm>
            <a:off x="521623" y="3733279"/>
            <a:ext cx="2339975" cy="1067435"/>
          </a:xfrm>
          <a:custGeom>
            <a:avLst/>
            <a:gdLst/>
            <a:ahLst/>
            <a:cxnLst/>
            <a:rect l="l" t="t" r="r" b="b"/>
            <a:pathLst>
              <a:path w="2339975" h="1067435">
                <a:moveTo>
                  <a:pt x="2057175" y="0"/>
                </a:moveTo>
                <a:lnTo>
                  <a:pt x="0" y="0"/>
                </a:lnTo>
                <a:lnTo>
                  <a:pt x="0" y="1067104"/>
                </a:lnTo>
                <a:lnTo>
                  <a:pt x="2057175" y="1067104"/>
                </a:lnTo>
                <a:lnTo>
                  <a:pt x="2057175" y="444626"/>
                </a:lnTo>
                <a:lnTo>
                  <a:pt x="2339585" y="364528"/>
                </a:lnTo>
                <a:lnTo>
                  <a:pt x="2057175" y="177850"/>
                </a:lnTo>
                <a:lnTo>
                  <a:pt x="205717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1623" y="3733279"/>
            <a:ext cx="2339975" cy="1067435"/>
          </a:xfrm>
          <a:custGeom>
            <a:avLst/>
            <a:gdLst/>
            <a:ahLst/>
            <a:cxnLst/>
            <a:rect l="l" t="t" r="r" b="b"/>
            <a:pathLst>
              <a:path w="2339975" h="1067435">
                <a:moveTo>
                  <a:pt x="0" y="0"/>
                </a:moveTo>
                <a:lnTo>
                  <a:pt x="1200019" y="0"/>
                </a:lnTo>
                <a:lnTo>
                  <a:pt x="1714308" y="0"/>
                </a:lnTo>
                <a:lnTo>
                  <a:pt x="2057178" y="0"/>
                </a:lnTo>
                <a:lnTo>
                  <a:pt x="2057178" y="177849"/>
                </a:lnTo>
                <a:lnTo>
                  <a:pt x="2339588" y="364530"/>
                </a:lnTo>
                <a:lnTo>
                  <a:pt x="2057178" y="444623"/>
                </a:lnTo>
                <a:lnTo>
                  <a:pt x="2057178" y="1067099"/>
                </a:lnTo>
                <a:lnTo>
                  <a:pt x="1714308" y="1067099"/>
                </a:lnTo>
                <a:lnTo>
                  <a:pt x="1200019" y="1067099"/>
                </a:lnTo>
                <a:lnTo>
                  <a:pt x="0" y="1067099"/>
                </a:lnTo>
                <a:lnTo>
                  <a:pt x="0" y="444623"/>
                </a:lnTo>
                <a:lnTo>
                  <a:pt x="0" y="177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56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0353" y="3809631"/>
            <a:ext cx="1649730" cy="924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Probability  density over  interpretation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91206" y="4581055"/>
            <a:ext cx="1753870" cy="1362710"/>
          </a:xfrm>
          <a:custGeom>
            <a:avLst/>
            <a:gdLst/>
            <a:ahLst/>
            <a:cxnLst/>
            <a:rect l="l" t="t" r="r" b="b"/>
            <a:pathLst>
              <a:path w="1753870" h="1362710">
                <a:moveTo>
                  <a:pt x="1753565" y="676973"/>
                </a:moveTo>
                <a:lnTo>
                  <a:pt x="0" y="676973"/>
                </a:lnTo>
                <a:lnTo>
                  <a:pt x="0" y="1362329"/>
                </a:lnTo>
                <a:lnTo>
                  <a:pt x="1753565" y="1362329"/>
                </a:lnTo>
                <a:lnTo>
                  <a:pt x="1753565" y="676973"/>
                </a:lnTo>
                <a:close/>
              </a:path>
              <a:path w="1753870" h="1362710">
                <a:moveTo>
                  <a:pt x="1528445" y="0"/>
                </a:moveTo>
                <a:lnTo>
                  <a:pt x="1022908" y="676973"/>
                </a:lnTo>
                <a:lnTo>
                  <a:pt x="1461300" y="676973"/>
                </a:lnTo>
                <a:lnTo>
                  <a:pt x="152844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91206" y="4581064"/>
            <a:ext cx="1753870" cy="1362710"/>
          </a:xfrm>
          <a:custGeom>
            <a:avLst/>
            <a:gdLst/>
            <a:ahLst/>
            <a:cxnLst/>
            <a:rect l="l" t="t" r="r" b="b"/>
            <a:pathLst>
              <a:path w="1753870" h="1362710">
                <a:moveTo>
                  <a:pt x="0" y="676964"/>
                </a:moveTo>
                <a:lnTo>
                  <a:pt x="1022909" y="676964"/>
                </a:lnTo>
                <a:lnTo>
                  <a:pt x="1528438" y="0"/>
                </a:lnTo>
                <a:lnTo>
                  <a:pt x="1461309" y="676964"/>
                </a:lnTo>
                <a:lnTo>
                  <a:pt x="1753568" y="676964"/>
                </a:lnTo>
                <a:lnTo>
                  <a:pt x="1753568" y="791190"/>
                </a:lnTo>
                <a:lnTo>
                  <a:pt x="1753568" y="962528"/>
                </a:lnTo>
                <a:lnTo>
                  <a:pt x="1753568" y="1362318"/>
                </a:lnTo>
                <a:lnTo>
                  <a:pt x="1461309" y="1362318"/>
                </a:lnTo>
                <a:lnTo>
                  <a:pt x="1022909" y="1362318"/>
                </a:lnTo>
                <a:lnTo>
                  <a:pt x="0" y="1362318"/>
                </a:lnTo>
                <a:lnTo>
                  <a:pt x="0" y="962528"/>
                </a:lnTo>
                <a:lnTo>
                  <a:pt x="0" y="791190"/>
                </a:lnTo>
                <a:lnTo>
                  <a:pt x="0" y="676964"/>
                </a:lnTo>
                <a:close/>
              </a:path>
            </a:pathLst>
          </a:custGeom>
          <a:ln w="19049">
            <a:solidFill>
              <a:srgbClr val="656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69933" y="5295900"/>
            <a:ext cx="157861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Normalization  constant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01298" y="4668507"/>
            <a:ext cx="1752600" cy="1275080"/>
          </a:xfrm>
          <a:custGeom>
            <a:avLst/>
            <a:gdLst/>
            <a:ahLst/>
            <a:cxnLst/>
            <a:rect l="l" t="t" r="r" b="b"/>
            <a:pathLst>
              <a:path w="1752600" h="1275079">
                <a:moveTo>
                  <a:pt x="1752447" y="589521"/>
                </a:moveTo>
                <a:lnTo>
                  <a:pt x="0" y="589521"/>
                </a:lnTo>
                <a:lnTo>
                  <a:pt x="0" y="1274876"/>
                </a:lnTo>
                <a:lnTo>
                  <a:pt x="1752447" y="1274876"/>
                </a:lnTo>
                <a:lnTo>
                  <a:pt x="1752447" y="589521"/>
                </a:lnTo>
                <a:close/>
              </a:path>
              <a:path w="1752600" h="1275079">
                <a:moveTo>
                  <a:pt x="836739" y="0"/>
                </a:moveTo>
                <a:lnTo>
                  <a:pt x="292074" y="589521"/>
                </a:lnTo>
                <a:lnTo>
                  <a:pt x="730186" y="589521"/>
                </a:lnTo>
                <a:lnTo>
                  <a:pt x="836739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01298" y="4668515"/>
            <a:ext cx="1752600" cy="1275080"/>
          </a:xfrm>
          <a:custGeom>
            <a:avLst/>
            <a:gdLst/>
            <a:ahLst/>
            <a:cxnLst/>
            <a:rect l="l" t="t" r="r" b="b"/>
            <a:pathLst>
              <a:path w="1752600" h="1275079">
                <a:moveTo>
                  <a:pt x="0" y="589513"/>
                </a:moveTo>
                <a:lnTo>
                  <a:pt x="292074" y="589513"/>
                </a:lnTo>
                <a:lnTo>
                  <a:pt x="836742" y="0"/>
                </a:lnTo>
                <a:lnTo>
                  <a:pt x="730187" y="589513"/>
                </a:lnTo>
                <a:lnTo>
                  <a:pt x="1752448" y="589513"/>
                </a:lnTo>
                <a:lnTo>
                  <a:pt x="1752448" y="703739"/>
                </a:lnTo>
                <a:lnTo>
                  <a:pt x="1752448" y="875077"/>
                </a:lnTo>
                <a:lnTo>
                  <a:pt x="1752448" y="1274867"/>
                </a:lnTo>
                <a:lnTo>
                  <a:pt x="730187" y="1274867"/>
                </a:lnTo>
                <a:lnTo>
                  <a:pt x="292074" y="1274867"/>
                </a:lnTo>
                <a:lnTo>
                  <a:pt x="0" y="1274867"/>
                </a:lnTo>
                <a:lnTo>
                  <a:pt x="0" y="875077"/>
                </a:lnTo>
                <a:lnTo>
                  <a:pt x="0" y="703739"/>
                </a:lnTo>
                <a:lnTo>
                  <a:pt x="0" y="589513"/>
                </a:lnTo>
                <a:close/>
              </a:path>
            </a:pathLst>
          </a:custGeom>
          <a:ln w="19049">
            <a:solidFill>
              <a:srgbClr val="656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80025" y="5295900"/>
            <a:ext cx="155067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Set of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ground  rules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278001" y="3810304"/>
            <a:ext cx="2095500" cy="1143000"/>
          </a:xfrm>
          <a:custGeom>
            <a:avLst/>
            <a:gdLst/>
            <a:ahLst/>
            <a:cxnLst/>
            <a:rect l="l" t="t" r="r" b="b"/>
            <a:pathLst>
              <a:path w="2095500" h="1143000">
                <a:moveTo>
                  <a:pt x="2095296" y="0"/>
                </a:moveTo>
                <a:lnTo>
                  <a:pt x="723468" y="0"/>
                </a:lnTo>
                <a:lnTo>
                  <a:pt x="723468" y="190449"/>
                </a:lnTo>
                <a:lnTo>
                  <a:pt x="0" y="226377"/>
                </a:lnTo>
                <a:lnTo>
                  <a:pt x="723468" y="476123"/>
                </a:lnTo>
                <a:lnTo>
                  <a:pt x="723468" y="1142695"/>
                </a:lnTo>
                <a:lnTo>
                  <a:pt x="2095296" y="1142695"/>
                </a:lnTo>
                <a:lnTo>
                  <a:pt x="2095296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77997" y="3810305"/>
            <a:ext cx="2095500" cy="1143000"/>
          </a:xfrm>
          <a:custGeom>
            <a:avLst/>
            <a:gdLst/>
            <a:ahLst/>
            <a:cxnLst/>
            <a:rect l="l" t="t" r="r" b="b"/>
            <a:pathLst>
              <a:path w="2095500" h="1143000">
                <a:moveTo>
                  <a:pt x="723472" y="0"/>
                </a:moveTo>
                <a:lnTo>
                  <a:pt x="952109" y="0"/>
                </a:lnTo>
                <a:lnTo>
                  <a:pt x="1295065" y="0"/>
                </a:lnTo>
                <a:lnTo>
                  <a:pt x="2095291" y="0"/>
                </a:lnTo>
                <a:lnTo>
                  <a:pt x="2095291" y="190449"/>
                </a:lnTo>
                <a:lnTo>
                  <a:pt x="2095291" y="476125"/>
                </a:lnTo>
                <a:lnTo>
                  <a:pt x="2095291" y="1142698"/>
                </a:lnTo>
                <a:lnTo>
                  <a:pt x="1295065" y="1142698"/>
                </a:lnTo>
                <a:lnTo>
                  <a:pt x="952109" y="1142698"/>
                </a:lnTo>
                <a:lnTo>
                  <a:pt x="723472" y="1142698"/>
                </a:lnTo>
                <a:lnTo>
                  <a:pt x="723472" y="476125"/>
                </a:lnTo>
                <a:lnTo>
                  <a:pt x="0" y="226380"/>
                </a:lnTo>
                <a:lnTo>
                  <a:pt x="723472" y="190449"/>
                </a:lnTo>
                <a:lnTo>
                  <a:pt x="723472" y="0"/>
                </a:lnTo>
                <a:close/>
              </a:path>
            </a:pathLst>
          </a:custGeom>
          <a:ln w="19049">
            <a:solidFill>
              <a:srgbClr val="656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80209" y="3924452"/>
            <a:ext cx="1070610" cy="924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Distance  exponent  in {1,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2}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76170" y="2439593"/>
            <a:ext cx="3743960" cy="1503045"/>
          </a:xfrm>
          <a:custGeom>
            <a:avLst/>
            <a:gdLst/>
            <a:ahLst/>
            <a:cxnLst/>
            <a:rect l="l" t="t" r="r" b="b"/>
            <a:pathLst>
              <a:path w="3743960" h="1503045">
                <a:moveTo>
                  <a:pt x="1523631" y="609447"/>
                </a:moveTo>
                <a:lnTo>
                  <a:pt x="1066533" y="609447"/>
                </a:lnTo>
                <a:lnTo>
                  <a:pt x="3743858" y="1503019"/>
                </a:lnTo>
                <a:lnTo>
                  <a:pt x="1523631" y="609447"/>
                </a:lnTo>
                <a:close/>
              </a:path>
              <a:path w="3743960" h="1503045">
                <a:moveTo>
                  <a:pt x="1828355" y="0"/>
                </a:moveTo>
                <a:lnTo>
                  <a:pt x="0" y="0"/>
                </a:lnTo>
                <a:lnTo>
                  <a:pt x="0" y="609447"/>
                </a:lnTo>
                <a:lnTo>
                  <a:pt x="1828355" y="609447"/>
                </a:lnTo>
                <a:lnTo>
                  <a:pt x="182835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76170" y="2439593"/>
            <a:ext cx="3743960" cy="1503045"/>
          </a:xfrm>
          <a:custGeom>
            <a:avLst/>
            <a:gdLst/>
            <a:ahLst/>
            <a:cxnLst/>
            <a:rect l="l" t="t" r="r" b="b"/>
            <a:pathLst>
              <a:path w="3743960" h="1503045">
                <a:moveTo>
                  <a:pt x="0" y="0"/>
                </a:moveTo>
                <a:lnTo>
                  <a:pt x="1066539" y="0"/>
                </a:lnTo>
                <a:lnTo>
                  <a:pt x="1523628" y="0"/>
                </a:lnTo>
                <a:lnTo>
                  <a:pt x="1828348" y="0"/>
                </a:lnTo>
                <a:lnTo>
                  <a:pt x="1828348" y="355512"/>
                </a:lnTo>
                <a:lnTo>
                  <a:pt x="1828348" y="507875"/>
                </a:lnTo>
                <a:lnTo>
                  <a:pt x="1828348" y="609450"/>
                </a:lnTo>
                <a:lnTo>
                  <a:pt x="1523628" y="609450"/>
                </a:lnTo>
                <a:lnTo>
                  <a:pt x="3743867" y="1503018"/>
                </a:lnTo>
                <a:lnTo>
                  <a:pt x="1066539" y="609450"/>
                </a:lnTo>
                <a:lnTo>
                  <a:pt x="0" y="609450"/>
                </a:lnTo>
                <a:lnTo>
                  <a:pt x="0" y="507875"/>
                </a:lnTo>
                <a:lnTo>
                  <a:pt x="0" y="355512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56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054898" y="2591917"/>
            <a:ext cx="153162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Rule’s</a:t>
            </a:r>
            <a:r>
              <a:rPr sz="20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weight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06022" y="2438476"/>
            <a:ext cx="4191635" cy="1494155"/>
          </a:xfrm>
          <a:custGeom>
            <a:avLst/>
            <a:gdLst/>
            <a:ahLst/>
            <a:cxnLst/>
            <a:rect l="l" t="t" r="r" b="b"/>
            <a:pathLst>
              <a:path w="4191634" h="1494154">
                <a:moveTo>
                  <a:pt x="1746402" y="1067092"/>
                </a:moveTo>
                <a:lnTo>
                  <a:pt x="698563" y="1067092"/>
                </a:lnTo>
                <a:lnTo>
                  <a:pt x="1219111" y="1493608"/>
                </a:lnTo>
                <a:lnTo>
                  <a:pt x="1746402" y="1067092"/>
                </a:lnTo>
                <a:close/>
              </a:path>
              <a:path w="4191634" h="1494154">
                <a:moveTo>
                  <a:pt x="4191380" y="0"/>
                </a:moveTo>
                <a:lnTo>
                  <a:pt x="0" y="0"/>
                </a:lnTo>
                <a:lnTo>
                  <a:pt x="0" y="1067092"/>
                </a:lnTo>
                <a:lnTo>
                  <a:pt x="4191380" y="1067092"/>
                </a:lnTo>
                <a:lnTo>
                  <a:pt x="419138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06022" y="2438476"/>
            <a:ext cx="4191635" cy="1494155"/>
          </a:xfrm>
          <a:custGeom>
            <a:avLst/>
            <a:gdLst/>
            <a:ahLst/>
            <a:cxnLst/>
            <a:rect l="l" t="t" r="r" b="b"/>
            <a:pathLst>
              <a:path w="4191634" h="1494154">
                <a:moveTo>
                  <a:pt x="0" y="0"/>
                </a:moveTo>
                <a:lnTo>
                  <a:pt x="698561" y="0"/>
                </a:lnTo>
                <a:lnTo>
                  <a:pt x="1746409" y="0"/>
                </a:lnTo>
                <a:lnTo>
                  <a:pt x="4191367" y="0"/>
                </a:lnTo>
                <a:lnTo>
                  <a:pt x="4191367" y="622473"/>
                </a:lnTo>
                <a:lnTo>
                  <a:pt x="4191367" y="889247"/>
                </a:lnTo>
                <a:lnTo>
                  <a:pt x="4191367" y="1067098"/>
                </a:lnTo>
                <a:lnTo>
                  <a:pt x="1746409" y="1067098"/>
                </a:lnTo>
                <a:lnTo>
                  <a:pt x="1219099" y="1493608"/>
                </a:lnTo>
                <a:lnTo>
                  <a:pt x="698561" y="1067098"/>
                </a:lnTo>
                <a:lnTo>
                  <a:pt x="0" y="1067098"/>
                </a:lnTo>
                <a:lnTo>
                  <a:pt x="0" y="889247"/>
                </a:lnTo>
                <a:lnTo>
                  <a:pt x="0" y="62247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56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184749" y="2514828"/>
            <a:ext cx="3367404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Rule’s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distance to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satisfaction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58942" y="2972028"/>
            <a:ext cx="4017238" cy="3449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2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  <p:bldP spid="11" grpId="0" animBg="1"/>
      <p:bldP spid="13" grpId="0"/>
      <p:bldP spid="14" grpId="0" animBg="1"/>
      <p:bldP spid="16" grpId="0"/>
      <p:bldP spid="17" grpId="0" animBg="1"/>
      <p:bldP spid="19" grpId="0"/>
      <p:bldP spid="20" grpId="0" animBg="1"/>
      <p:bldP spid="22" grpId="0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Hinge Loss Function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55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256" y="503372"/>
            <a:ext cx="8298180" cy="1289863"/>
          </a:xfrm>
        </p:spPr>
        <p:txBody>
          <a:bodyPr/>
          <a:lstStyle/>
          <a:p>
            <a:r>
              <a:rPr lang="en-US" dirty="0"/>
              <a:t>Hinge Loss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400" dirty="0"/>
              <a:t>Let Y = (Y</a:t>
            </a:r>
            <a:r>
              <a:rPr lang="en-US" sz="2400" baseline="-25000" dirty="0"/>
              <a:t>1</a:t>
            </a:r>
            <a:r>
              <a:rPr lang="en-US" sz="2400" dirty="0"/>
              <a:t> , Y</a:t>
            </a:r>
            <a:r>
              <a:rPr lang="en-US" sz="2400" baseline="-25000" dirty="0"/>
              <a:t>2</a:t>
            </a:r>
            <a:r>
              <a:rPr lang="en-US" sz="2400" dirty="0"/>
              <a:t> , Y</a:t>
            </a:r>
            <a:r>
              <a:rPr lang="en-US" sz="2400" baseline="-25000" dirty="0"/>
              <a:t>3</a:t>
            </a:r>
            <a:r>
              <a:rPr lang="en-US" sz="2400" dirty="0"/>
              <a:t> , </a:t>
            </a:r>
            <a:r>
              <a:rPr lang="mr-IN" sz="2400" dirty="0"/>
              <a:t>…</a:t>
            </a:r>
            <a:r>
              <a:rPr lang="en-US" sz="2400" dirty="0"/>
              <a:t>.. </a:t>
            </a:r>
            <a:r>
              <a:rPr lang="en-US" sz="2400" dirty="0" err="1"/>
              <a:t>Y</a:t>
            </a:r>
            <a:r>
              <a:rPr lang="en-US" sz="2400" baseline="-25000" dirty="0" err="1"/>
              <a:t>n</a:t>
            </a:r>
            <a:r>
              <a:rPr lang="en-US" sz="2400" baseline="-25000" dirty="0"/>
              <a:t> </a:t>
            </a:r>
            <a:r>
              <a:rPr lang="en-US" sz="2400" dirty="0"/>
              <a:t>) be a vector of n variables and </a:t>
            </a:r>
          </a:p>
          <a:p>
            <a:pPr>
              <a:buFont typeface="Wingdings" charset="2"/>
              <a:buChar char="q"/>
            </a:pPr>
            <a:r>
              <a:rPr lang="en-US" sz="2400" dirty="0"/>
              <a:t>X = (X</a:t>
            </a:r>
            <a:r>
              <a:rPr lang="en-US" sz="2400" baseline="-25000" dirty="0"/>
              <a:t>1</a:t>
            </a:r>
            <a:r>
              <a:rPr lang="en-US" sz="2400" dirty="0"/>
              <a:t> , X</a:t>
            </a:r>
            <a:r>
              <a:rPr lang="en-US" sz="2400" baseline="-25000" dirty="0"/>
              <a:t>2</a:t>
            </a:r>
            <a:r>
              <a:rPr lang="en-US" sz="2400" dirty="0"/>
              <a:t> , X</a:t>
            </a:r>
            <a:r>
              <a:rPr lang="en-US" sz="2400" baseline="-25000" dirty="0"/>
              <a:t>3</a:t>
            </a:r>
            <a:r>
              <a:rPr lang="en-US" sz="2400" dirty="0"/>
              <a:t> , </a:t>
            </a:r>
            <a:r>
              <a:rPr lang="mr-IN" sz="2400" dirty="0"/>
              <a:t>…</a:t>
            </a:r>
            <a:r>
              <a:rPr lang="en-US" sz="2400" dirty="0"/>
              <a:t>.. </a:t>
            </a:r>
            <a:r>
              <a:rPr lang="en-US" sz="2400" dirty="0" err="1"/>
              <a:t>X</a:t>
            </a:r>
            <a:r>
              <a:rPr lang="en-US" sz="2400" baseline="-25000" dirty="0" err="1"/>
              <a:t>n</a:t>
            </a:r>
            <a:r>
              <a:rPr lang="en-US" sz="2400" baseline="-25000" dirty="0"/>
              <a:t>’</a:t>
            </a:r>
            <a:r>
              <a:rPr lang="en-US" sz="2400" dirty="0"/>
              <a:t>)  be a vector of n</a:t>
            </a:r>
            <a:r>
              <a:rPr lang="en-US" sz="2400" baseline="30000" dirty="0"/>
              <a:t>’</a:t>
            </a:r>
            <a:r>
              <a:rPr lang="en-US" sz="2400" dirty="0"/>
              <a:t> variables</a:t>
            </a:r>
          </a:p>
          <a:p>
            <a:pPr>
              <a:buFont typeface="Wingdings" charset="2"/>
              <a:buChar char="q"/>
            </a:pPr>
            <a:r>
              <a:rPr lang="en-US" sz="2400" dirty="0"/>
              <a:t>Both Y and X are in domain [0,1]</a:t>
            </a:r>
          </a:p>
          <a:p>
            <a:pPr lvl="1">
              <a:buFont typeface="Wingdings" charset="2"/>
              <a:buChar char="q"/>
            </a:pPr>
            <a:r>
              <a:rPr lang="en-US" sz="2400" dirty="0"/>
              <a:t>Joint domain (D) = [0,1]</a:t>
            </a:r>
            <a:r>
              <a:rPr lang="en-US" sz="2400" baseline="30000" dirty="0" err="1"/>
              <a:t>n+n</a:t>
            </a:r>
            <a:r>
              <a:rPr lang="en-US" sz="2400" baseline="30000" dirty="0"/>
              <a:t>’</a:t>
            </a:r>
          </a:p>
          <a:p>
            <a:pPr>
              <a:buFont typeface="Wingdings" charset="2"/>
              <a:buChar char="q"/>
            </a:pPr>
            <a:r>
              <a:rPr lang="en-US" sz="2400" dirty="0"/>
              <a:t>Let  be m continuous potentials defined as 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400" dirty="0"/>
              <a:t>Where</a:t>
            </a:r>
            <a:r>
              <a:rPr lang="en-US" dirty="0"/>
              <a:t>        </a:t>
            </a:r>
            <a:r>
              <a:rPr lang="en-US" sz="2400" dirty="0"/>
              <a:t>is linear combination of Y and X</a:t>
            </a:r>
          </a:p>
          <a:p>
            <a:pPr>
              <a:buFont typeface="Wingdings" charset="2"/>
              <a:buChar char="q"/>
            </a:pPr>
            <a:r>
              <a:rPr lang="en-US" sz="2400" dirty="0"/>
              <a:t>And</a:t>
            </a:r>
            <a:r>
              <a:rPr lang="en-US" dirty="0"/>
              <a:t>                 {1,2}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17" y="4568545"/>
            <a:ext cx="55626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5514842"/>
            <a:ext cx="304800" cy="41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517" y="6055189"/>
            <a:ext cx="400965" cy="35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5997589"/>
            <a:ext cx="5334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9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25" y="937891"/>
            <a:ext cx="8298180" cy="1018000"/>
          </a:xfrm>
        </p:spPr>
        <p:txBody>
          <a:bodyPr/>
          <a:lstStyle/>
          <a:p>
            <a:r>
              <a:rPr lang="en-US" dirty="0"/>
              <a:t>Hinge Loss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139" y="2189158"/>
            <a:ext cx="8675370" cy="4931516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400" dirty="0"/>
              <a:t>Let C = (C</a:t>
            </a:r>
            <a:r>
              <a:rPr lang="en-US" sz="2400" baseline="-25000" dirty="0"/>
              <a:t>1</a:t>
            </a:r>
            <a:r>
              <a:rPr lang="en-US" sz="2400" dirty="0"/>
              <a:t> , C</a:t>
            </a:r>
            <a:r>
              <a:rPr lang="en-US" sz="2400" baseline="-25000" dirty="0"/>
              <a:t>2</a:t>
            </a:r>
            <a:r>
              <a:rPr lang="en-US" sz="2400" dirty="0"/>
              <a:t> , </a:t>
            </a:r>
            <a:r>
              <a:rPr lang="mr-IN" sz="2400" dirty="0"/>
              <a:t>……</a:t>
            </a:r>
            <a:r>
              <a:rPr lang="en-US" sz="2400" dirty="0"/>
              <a:t>. C</a:t>
            </a:r>
            <a:r>
              <a:rPr lang="en-US" sz="2400" baseline="-25000" dirty="0"/>
              <a:t>r</a:t>
            </a:r>
            <a:r>
              <a:rPr lang="en-US" sz="2400" dirty="0"/>
              <a:t> ) be constraint functions associated with equality and inequality constraints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400" dirty="0"/>
              <a:t>Where</a:t>
            </a:r>
            <a:r>
              <a:rPr lang="en-US" dirty="0"/>
              <a:t>                                    </a:t>
            </a:r>
            <a:r>
              <a:rPr lang="en-US" sz="2400" dirty="0"/>
              <a:t>is the new domain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400" dirty="0"/>
              <a:t>Weights are defined as 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400" dirty="0"/>
              <a:t>Hinge loss function is defined as: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941256"/>
            <a:ext cx="7429500" cy="111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461067"/>
            <a:ext cx="1841500" cy="55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0" y="5044221"/>
            <a:ext cx="30353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030" y="5929669"/>
            <a:ext cx="4293770" cy="11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6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Hinge loss Markov Random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400" dirty="0"/>
              <a:t>Hinge loss Markov Random Field (P) over random variables Y and conditioned on random variables X is defined as: 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400" dirty="0"/>
              <a:t>If                           , then</a:t>
            </a:r>
            <a:r>
              <a:rPr lang="en-US" dirty="0"/>
              <a:t>                                   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sz="2400" dirty="0"/>
              <a:t>If </a:t>
            </a:r>
            <a:r>
              <a:rPr lang="en-US" dirty="0"/>
              <a:t>                              </a:t>
            </a:r>
            <a:r>
              <a:rPr lang="en-US" sz="2400" dirty="0"/>
              <a:t>, then 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2400" dirty="0"/>
              <a:t>Where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445" y="2902051"/>
            <a:ext cx="1955800" cy="43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431385"/>
            <a:ext cx="1587500" cy="54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848301"/>
            <a:ext cx="5422900" cy="9699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500" y="2825851"/>
            <a:ext cx="1600200" cy="5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4860193"/>
            <a:ext cx="4356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8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5255" y="299164"/>
            <a:ext cx="8915400" cy="1644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  <a:tabLst>
                <a:tab pos="2289175" algn="l"/>
                <a:tab pos="8243570" algn="l"/>
              </a:tabLst>
            </a:pPr>
            <a:r>
              <a:rPr spc="-5" dirty="0"/>
              <a:t>Hinge-los</a:t>
            </a:r>
            <a:r>
              <a:rPr lang="en-US" spc="-5" dirty="0"/>
              <a:t>s </a:t>
            </a:r>
            <a:r>
              <a:rPr spc="-5"/>
              <a:t>Markov </a:t>
            </a:r>
            <a:r>
              <a:rPr/>
              <a:t>Random</a:t>
            </a:r>
            <a:r>
              <a:rPr lang="en-US"/>
              <a:t> </a:t>
            </a:r>
            <a:r>
              <a:rPr spc="-5"/>
              <a:t>Fields</a:t>
            </a:r>
            <a:r>
              <a:rPr spc="-5" dirty="0"/>
              <a:t>	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905255" y="2091832"/>
            <a:ext cx="8298181" cy="2915618"/>
          </a:xfrm>
          <a:prstGeom prst="rect">
            <a:avLst/>
          </a:prstGeom>
        </p:spPr>
        <p:txBody>
          <a:bodyPr vert="horz" wrap="square" lIns="0" tIns="1599641" rIns="0" bIns="0" rtlCol="0">
            <a:spAutoFit/>
          </a:bodyPr>
          <a:lstStyle/>
          <a:p>
            <a:pPr>
              <a:lnSpc>
                <a:spcPct val="100000"/>
              </a:lnSpc>
              <a:buFont typeface="Wingdings" charset="2"/>
              <a:buChar char="q"/>
            </a:pPr>
            <a:r>
              <a:rPr lang="en-US" sz="1800" spc="-475" dirty="0">
                <a:solidFill>
                  <a:srgbClr val="727CA3"/>
                </a:solidFill>
                <a:latin typeface="Wingdings 3"/>
                <a:cs typeface="Wingdings 3"/>
              </a:rPr>
              <a:t> </a:t>
            </a:r>
            <a:r>
              <a:rPr sz="2400" spc="-5" dirty="0"/>
              <a:t>Continuous </a:t>
            </a:r>
            <a:r>
              <a:rPr sz="2400" dirty="0"/>
              <a:t>variables </a:t>
            </a:r>
            <a:r>
              <a:rPr sz="2400" spc="-5" dirty="0"/>
              <a:t>in</a:t>
            </a:r>
            <a:r>
              <a:rPr sz="2400" spc="-75" dirty="0"/>
              <a:t> </a:t>
            </a:r>
            <a:r>
              <a:rPr sz="2400" spc="-5" dirty="0"/>
              <a:t>[0,1]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20"/>
              </a:spcBef>
              <a:buFont typeface="Wingdings" charset="2"/>
              <a:buChar char="q"/>
            </a:pPr>
            <a:r>
              <a:rPr lang="en-US" sz="1800" spc="-475" dirty="0">
                <a:solidFill>
                  <a:srgbClr val="727CA3"/>
                </a:solidFill>
                <a:latin typeface="Wingdings 3"/>
                <a:cs typeface="Wingdings 3"/>
              </a:rPr>
              <a:t> </a:t>
            </a:r>
            <a:r>
              <a:rPr sz="2400" spc="-15" dirty="0"/>
              <a:t>Potentials </a:t>
            </a:r>
            <a:r>
              <a:rPr sz="2400" dirty="0"/>
              <a:t>are hinge-loss</a:t>
            </a:r>
            <a:r>
              <a:rPr sz="2400" spc="-25" dirty="0"/>
              <a:t> </a:t>
            </a:r>
            <a:r>
              <a:rPr sz="2400" dirty="0"/>
              <a:t>functions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20"/>
              </a:spcBef>
              <a:buFont typeface="Wingdings" charset="2"/>
              <a:buChar char="q"/>
            </a:pPr>
            <a:r>
              <a:rPr lang="en-US" sz="1800" spc="-475" dirty="0">
                <a:solidFill>
                  <a:srgbClr val="727CA3"/>
                </a:solidFill>
                <a:latin typeface="Wingdings 3"/>
                <a:cs typeface="Wingdings 3"/>
              </a:rPr>
              <a:t> </a:t>
            </a:r>
            <a:r>
              <a:rPr sz="2400" spc="-5" dirty="0"/>
              <a:t>Log-concave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0" y="5007450"/>
            <a:ext cx="2720975" cy="1922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05711" y="2388785"/>
            <a:ext cx="6697268" cy="1160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677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435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4390" y="583185"/>
            <a:ext cx="9445338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37230" algn="l"/>
                <a:tab pos="4553585" algn="l"/>
              </a:tabLst>
            </a:pPr>
            <a:r>
              <a:rPr lang="en-US" spc="15" dirty="0"/>
              <a:t>An </a:t>
            </a:r>
            <a:r>
              <a:rPr spc="-5" dirty="0"/>
              <a:t>Example:</a:t>
            </a:r>
            <a:r>
              <a:rPr spc="5" dirty="0"/>
              <a:t> </a:t>
            </a:r>
            <a:r>
              <a:rPr dirty="0"/>
              <a:t>A</a:t>
            </a:r>
            <a:r>
              <a:rPr lang="en-US" dirty="0"/>
              <a:t> </a:t>
            </a:r>
            <a:r>
              <a:rPr dirty="0"/>
              <a:t>Social</a:t>
            </a:r>
            <a:r>
              <a:rPr lang="en-US" dirty="0"/>
              <a:t> </a:t>
            </a:r>
            <a:r>
              <a:rPr spc="-5" dirty="0"/>
              <a:t>Network</a:t>
            </a:r>
          </a:p>
        </p:txBody>
      </p:sp>
      <p:sp>
        <p:nvSpPr>
          <p:cNvPr id="49" name="object 49"/>
          <p:cNvSpPr/>
          <p:nvPr/>
        </p:nvSpPr>
        <p:spPr>
          <a:xfrm>
            <a:off x="6965836" y="2053857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80">
                <a:moveTo>
                  <a:pt x="783170" y="840600"/>
                </a:moveTo>
                <a:lnTo>
                  <a:pt x="313270" y="840600"/>
                </a:lnTo>
                <a:lnTo>
                  <a:pt x="243433" y="1122514"/>
                </a:lnTo>
                <a:lnTo>
                  <a:pt x="783170" y="840600"/>
                </a:lnTo>
                <a:close/>
              </a:path>
              <a:path w="1879600" h="1122680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65835" y="2053858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80">
                <a:moveTo>
                  <a:pt x="0" y="0"/>
                </a:moveTo>
                <a:lnTo>
                  <a:pt x="313266" y="0"/>
                </a:lnTo>
                <a:lnTo>
                  <a:pt x="783166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783166" y="840598"/>
                </a:lnTo>
                <a:lnTo>
                  <a:pt x="243426" y="1122508"/>
                </a:lnTo>
                <a:lnTo>
                  <a:pt x="313266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7044575" y="2157964"/>
            <a:ext cx="117030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20" dirty="0">
                <a:latin typeface="Gill Sans MT"/>
                <a:cs typeface="Gill Sans MT"/>
              </a:rPr>
              <a:t>B</a:t>
            </a:r>
            <a:r>
              <a:rPr lang="en-US" sz="1400" spc="-20" dirty="0">
                <a:latin typeface="Gill Sans MT"/>
                <a:cs typeface="Gill Sans MT"/>
              </a:rPr>
              <a:t>'</a:t>
            </a:r>
            <a:r>
              <a:rPr sz="1400" spc="-20" dirty="0">
                <a:latin typeface="Gill Sans MT"/>
                <a:cs typeface="Gill Sans MT"/>
              </a:rPr>
              <a:t>s</a:t>
            </a:r>
            <a:r>
              <a:rPr sz="1400" spc="-75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spc="-5" dirty="0">
                <a:latin typeface="Gill Sans MT"/>
                <a:cs typeface="Gill Sans MT"/>
              </a:rPr>
              <a:t>Nature</a:t>
            </a:r>
            <a:r>
              <a:rPr sz="1400" spc="-260" dirty="0">
                <a:latin typeface="Gill Sans MT"/>
                <a:cs typeface="Gill Sans MT"/>
              </a:rPr>
              <a:t> </a:t>
            </a:r>
            <a:r>
              <a:rPr sz="1400" spc="-20" dirty="0">
                <a:latin typeface="Gill Sans MT"/>
                <a:cs typeface="Gill Sans MT"/>
              </a:rPr>
              <a:t>Walks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965836" y="4777245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79">
                <a:moveTo>
                  <a:pt x="783170" y="840600"/>
                </a:moveTo>
                <a:lnTo>
                  <a:pt x="313270" y="840600"/>
                </a:lnTo>
                <a:lnTo>
                  <a:pt x="243433" y="1122514"/>
                </a:lnTo>
                <a:lnTo>
                  <a:pt x="783170" y="840600"/>
                </a:lnTo>
                <a:close/>
              </a:path>
              <a:path w="1879600" h="1122679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965835" y="4777246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79">
                <a:moveTo>
                  <a:pt x="0" y="0"/>
                </a:moveTo>
                <a:lnTo>
                  <a:pt x="313266" y="0"/>
                </a:lnTo>
                <a:lnTo>
                  <a:pt x="783166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783166" y="840598"/>
                </a:lnTo>
                <a:lnTo>
                  <a:pt x="243426" y="1122509"/>
                </a:lnTo>
                <a:lnTo>
                  <a:pt x="313266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7044575" y="4881353"/>
            <a:ext cx="119570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35" dirty="0">
                <a:latin typeface="Gill Sans MT"/>
                <a:cs typeface="Gill Sans MT"/>
              </a:rPr>
              <a:t>D’s</a:t>
            </a:r>
            <a:r>
              <a:rPr sz="1400" spc="-65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dirty="0">
                <a:latin typeface="Gill Sans MT"/>
                <a:cs typeface="Gill Sans MT"/>
              </a:rPr>
              <a:t>Geocaching</a:t>
            </a:r>
          </a:p>
        </p:txBody>
      </p:sp>
      <p:sp>
        <p:nvSpPr>
          <p:cNvPr id="55" name="object 55"/>
          <p:cNvSpPr/>
          <p:nvPr/>
        </p:nvSpPr>
        <p:spPr>
          <a:xfrm>
            <a:off x="1558048" y="4781818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79">
                <a:moveTo>
                  <a:pt x="1566341" y="840600"/>
                </a:moveTo>
                <a:lnTo>
                  <a:pt x="1096441" y="840600"/>
                </a:lnTo>
                <a:lnTo>
                  <a:pt x="1640420" y="1186014"/>
                </a:lnTo>
                <a:lnTo>
                  <a:pt x="1566341" y="840600"/>
                </a:lnTo>
                <a:close/>
              </a:path>
              <a:path w="1879600" h="1186179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58048" y="4781818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79">
                <a:moveTo>
                  <a:pt x="0" y="0"/>
                </a:moveTo>
                <a:lnTo>
                  <a:pt x="1096429" y="0"/>
                </a:lnTo>
                <a:lnTo>
                  <a:pt x="1566328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1566328" y="840598"/>
                </a:lnTo>
                <a:lnTo>
                  <a:pt x="1640418" y="1186008"/>
                </a:lnTo>
                <a:lnTo>
                  <a:pt x="1096429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636788" y="4885924"/>
            <a:ext cx="136842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15" dirty="0">
                <a:latin typeface="Gill Sans MT"/>
                <a:cs typeface="Gill Sans MT"/>
              </a:rPr>
              <a:t>C’s</a:t>
            </a:r>
            <a:r>
              <a:rPr sz="1400" spc="-60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dirty="0">
                <a:latin typeface="Gill Sans MT"/>
                <a:cs typeface="Gill Sans MT"/>
              </a:rPr>
              <a:t>Geocaching</a:t>
            </a:r>
          </a:p>
        </p:txBody>
      </p:sp>
      <p:sp>
        <p:nvSpPr>
          <p:cNvPr id="58" name="object 58"/>
          <p:cNvSpPr/>
          <p:nvPr/>
        </p:nvSpPr>
        <p:spPr>
          <a:xfrm>
            <a:off x="1566976" y="2053857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80">
                <a:moveTo>
                  <a:pt x="1566341" y="840600"/>
                </a:moveTo>
                <a:lnTo>
                  <a:pt x="1096441" y="840600"/>
                </a:lnTo>
                <a:lnTo>
                  <a:pt x="1640420" y="1186014"/>
                </a:lnTo>
                <a:lnTo>
                  <a:pt x="1566341" y="840600"/>
                </a:lnTo>
                <a:close/>
              </a:path>
              <a:path w="1879600" h="1186180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66976" y="2053858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80">
                <a:moveTo>
                  <a:pt x="0" y="0"/>
                </a:moveTo>
                <a:lnTo>
                  <a:pt x="1096429" y="0"/>
                </a:lnTo>
                <a:lnTo>
                  <a:pt x="1566328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1566328" y="840598"/>
                </a:lnTo>
                <a:lnTo>
                  <a:pt x="1640418" y="1186008"/>
                </a:lnTo>
                <a:lnTo>
                  <a:pt x="1096429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645716" y="2157964"/>
            <a:ext cx="157289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25" dirty="0">
                <a:latin typeface="Gill Sans MT"/>
                <a:cs typeface="Gill Sans MT"/>
              </a:rPr>
              <a:t>A</a:t>
            </a:r>
            <a:r>
              <a:rPr lang="en-US" sz="1400" spc="-25" dirty="0">
                <a:latin typeface="Gill Sans MT"/>
                <a:cs typeface="Gill Sans MT"/>
              </a:rPr>
              <a:t>'</a:t>
            </a:r>
            <a:r>
              <a:rPr sz="1400" spc="-25" dirty="0">
                <a:latin typeface="Gill Sans MT"/>
                <a:cs typeface="Gill Sans MT"/>
              </a:rPr>
              <a:t>s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dirty="0">
                <a:latin typeface="Gill Sans MT"/>
                <a:cs typeface="Gill Sans MT"/>
              </a:rPr>
              <a:t>Monster </a:t>
            </a:r>
            <a:r>
              <a:rPr sz="1400" spc="-35" dirty="0">
                <a:latin typeface="Gill Sans MT"/>
                <a:cs typeface="Gill Sans MT"/>
              </a:rPr>
              <a:t>Truck</a:t>
            </a:r>
            <a:r>
              <a:rPr sz="1400" spc="-2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Rallies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153184" y="6796708"/>
            <a:ext cx="5571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References : http://</a:t>
            </a:r>
            <a:r>
              <a:rPr lang="en-US" dirty="0" err="1">
                <a:solidFill>
                  <a:schemeClr val="bg1"/>
                </a:solidFill>
              </a:rPr>
              <a:t>stephenbach.net</a:t>
            </a:r>
            <a:r>
              <a:rPr lang="en-US" dirty="0">
                <a:solidFill>
                  <a:schemeClr val="bg1"/>
                </a:solidFill>
              </a:rPr>
              <a:t>/files/bach-uai13.pdf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87" y="2970125"/>
            <a:ext cx="1335332" cy="13353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395" y="2909498"/>
            <a:ext cx="1335332" cy="133533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54" y="5827468"/>
            <a:ext cx="1335332" cy="133533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909" y="5814313"/>
            <a:ext cx="1335332" cy="133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8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49"/>
          <p:cNvSpPr/>
          <p:nvPr/>
        </p:nvSpPr>
        <p:spPr>
          <a:xfrm>
            <a:off x="6965836" y="2133600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80">
                <a:moveTo>
                  <a:pt x="783170" y="840600"/>
                </a:moveTo>
                <a:lnTo>
                  <a:pt x="313270" y="840600"/>
                </a:lnTo>
                <a:lnTo>
                  <a:pt x="243433" y="1122514"/>
                </a:lnTo>
                <a:lnTo>
                  <a:pt x="783170" y="840600"/>
                </a:lnTo>
                <a:close/>
              </a:path>
              <a:path w="1879600" h="1122680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50"/>
          <p:cNvSpPr/>
          <p:nvPr/>
        </p:nvSpPr>
        <p:spPr>
          <a:xfrm>
            <a:off x="6965835" y="2133601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80">
                <a:moveTo>
                  <a:pt x="0" y="0"/>
                </a:moveTo>
                <a:lnTo>
                  <a:pt x="313266" y="0"/>
                </a:lnTo>
                <a:lnTo>
                  <a:pt x="783166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783166" y="840598"/>
                </a:lnTo>
                <a:lnTo>
                  <a:pt x="243426" y="1122508"/>
                </a:lnTo>
                <a:lnTo>
                  <a:pt x="313266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51"/>
          <p:cNvSpPr txBox="1"/>
          <p:nvPr/>
        </p:nvSpPr>
        <p:spPr>
          <a:xfrm>
            <a:off x="7044575" y="2237707"/>
            <a:ext cx="117030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20" dirty="0">
                <a:latin typeface="Gill Sans MT"/>
                <a:cs typeface="Gill Sans MT"/>
              </a:rPr>
              <a:t>B</a:t>
            </a:r>
            <a:r>
              <a:rPr lang="en-US" sz="1400" spc="-20" dirty="0">
                <a:latin typeface="Gill Sans MT"/>
                <a:cs typeface="Gill Sans MT"/>
              </a:rPr>
              <a:t>'</a:t>
            </a:r>
            <a:r>
              <a:rPr sz="1400" spc="-20" dirty="0">
                <a:latin typeface="Gill Sans MT"/>
                <a:cs typeface="Gill Sans MT"/>
              </a:rPr>
              <a:t>s</a:t>
            </a:r>
            <a:r>
              <a:rPr sz="1400" spc="-75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spc="-5" dirty="0">
                <a:latin typeface="Gill Sans MT"/>
                <a:cs typeface="Gill Sans MT"/>
              </a:rPr>
              <a:t>Nature</a:t>
            </a:r>
            <a:r>
              <a:rPr sz="1400" spc="-260" dirty="0">
                <a:latin typeface="Gill Sans MT"/>
                <a:cs typeface="Gill Sans MT"/>
              </a:rPr>
              <a:t> </a:t>
            </a:r>
            <a:r>
              <a:rPr sz="1400" spc="-20" dirty="0">
                <a:latin typeface="Gill Sans MT"/>
                <a:cs typeface="Gill Sans MT"/>
              </a:rPr>
              <a:t>Walks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88" name="object 52"/>
          <p:cNvSpPr/>
          <p:nvPr/>
        </p:nvSpPr>
        <p:spPr>
          <a:xfrm>
            <a:off x="6965836" y="4856988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79">
                <a:moveTo>
                  <a:pt x="783170" y="840600"/>
                </a:moveTo>
                <a:lnTo>
                  <a:pt x="313270" y="840600"/>
                </a:lnTo>
                <a:lnTo>
                  <a:pt x="243433" y="1122514"/>
                </a:lnTo>
                <a:lnTo>
                  <a:pt x="783170" y="840600"/>
                </a:lnTo>
                <a:close/>
              </a:path>
              <a:path w="1879600" h="1122679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53"/>
          <p:cNvSpPr/>
          <p:nvPr/>
        </p:nvSpPr>
        <p:spPr>
          <a:xfrm>
            <a:off x="6965835" y="4856989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79">
                <a:moveTo>
                  <a:pt x="0" y="0"/>
                </a:moveTo>
                <a:lnTo>
                  <a:pt x="313266" y="0"/>
                </a:lnTo>
                <a:lnTo>
                  <a:pt x="783166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783166" y="840598"/>
                </a:lnTo>
                <a:lnTo>
                  <a:pt x="243426" y="1122509"/>
                </a:lnTo>
                <a:lnTo>
                  <a:pt x="313266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54"/>
          <p:cNvSpPr txBox="1"/>
          <p:nvPr/>
        </p:nvSpPr>
        <p:spPr>
          <a:xfrm>
            <a:off x="7044575" y="4961096"/>
            <a:ext cx="119570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35" dirty="0">
                <a:latin typeface="Gill Sans MT"/>
                <a:cs typeface="Gill Sans MT"/>
              </a:rPr>
              <a:t>D’s</a:t>
            </a:r>
            <a:r>
              <a:rPr sz="1400" spc="-65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dirty="0">
                <a:latin typeface="Gill Sans MT"/>
                <a:cs typeface="Gill Sans MT"/>
              </a:rPr>
              <a:t>Geocaching</a:t>
            </a:r>
          </a:p>
        </p:txBody>
      </p:sp>
      <p:sp>
        <p:nvSpPr>
          <p:cNvPr id="91" name="object 55"/>
          <p:cNvSpPr/>
          <p:nvPr/>
        </p:nvSpPr>
        <p:spPr>
          <a:xfrm>
            <a:off x="1558048" y="4861561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79">
                <a:moveTo>
                  <a:pt x="1566341" y="840600"/>
                </a:moveTo>
                <a:lnTo>
                  <a:pt x="1096441" y="840600"/>
                </a:lnTo>
                <a:lnTo>
                  <a:pt x="1640420" y="1186014"/>
                </a:lnTo>
                <a:lnTo>
                  <a:pt x="1566341" y="840600"/>
                </a:lnTo>
                <a:close/>
              </a:path>
              <a:path w="1879600" h="1186179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56"/>
          <p:cNvSpPr/>
          <p:nvPr/>
        </p:nvSpPr>
        <p:spPr>
          <a:xfrm>
            <a:off x="1558048" y="4861561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79">
                <a:moveTo>
                  <a:pt x="0" y="0"/>
                </a:moveTo>
                <a:lnTo>
                  <a:pt x="1096429" y="0"/>
                </a:lnTo>
                <a:lnTo>
                  <a:pt x="1566328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1566328" y="840598"/>
                </a:lnTo>
                <a:lnTo>
                  <a:pt x="1640418" y="1186008"/>
                </a:lnTo>
                <a:lnTo>
                  <a:pt x="1096429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57"/>
          <p:cNvSpPr txBox="1"/>
          <p:nvPr/>
        </p:nvSpPr>
        <p:spPr>
          <a:xfrm>
            <a:off x="1636788" y="4965667"/>
            <a:ext cx="136842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15" dirty="0">
                <a:latin typeface="Gill Sans MT"/>
                <a:cs typeface="Gill Sans MT"/>
              </a:rPr>
              <a:t>C’s</a:t>
            </a:r>
            <a:r>
              <a:rPr sz="1400" spc="-60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dirty="0">
                <a:latin typeface="Gill Sans MT"/>
                <a:cs typeface="Gill Sans MT"/>
              </a:rPr>
              <a:t>Geocaching</a:t>
            </a:r>
          </a:p>
        </p:txBody>
      </p:sp>
      <p:sp>
        <p:nvSpPr>
          <p:cNvPr id="94" name="object 58"/>
          <p:cNvSpPr/>
          <p:nvPr/>
        </p:nvSpPr>
        <p:spPr>
          <a:xfrm>
            <a:off x="1566976" y="2133600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80">
                <a:moveTo>
                  <a:pt x="1566341" y="840600"/>
                </a:moveTo>
                <a:lnTo>
                  <a:pt x="1096441" y="840600"/>
                </a:lnTo>
                <a:lnTo>
                  <a:pt x="1640420" y="1186014"/>
                </a:lnTo>
                <a:lnTo>
                  <a:pt x="1566341" y="840600"/>
                </a:lnTo>
                <a:close/>
              </a:path>
              <a:path w="1879600" h="1186180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59"/>
          <p:cNvSpPr/>
          <p:nvPr/>
        </p:nvSpPr>
        <p:spPr>
          <a:xfrm>
            <a:off x="1566976" y="2133601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80">
                <a:moveTo>
                  <a:pt x="0" y="0"/>
                </a:moveTo>
                <a:lnTo>
                  <a:pt x="1096429" y="0"/>
                </a:lnTo>
                <a:lnTo>
                  <a:pt x="1566328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1566328" y="840598"/>
                </a:lnTo>
                <a:lnTo>
                  <a:pt x="1640418" y="1186008"/>
                </a:lnTo>
                <a:lnTo>
                  <a:pt x="1096429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60"/>
          <p:cNvSpPr txBox="1"/>
          <p:nvPr/>
        </p:nvSpPr>
        <p:spPr>
          <a:xfrm>
            <a:off x="1645716" y="2237707"/>
            <a:ext cx="157289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25" dirty="0">
                <a:latin typeface="Gill Sans MT"/>
                <a:cs typeface="Gill Sans MT"/>
              </a:rPr>
              <a:t>A</a:t>
            </a:r>
            <a:r>
              <a:rPr lang="en-US" sz="1400" spc="-25" dirty="0">
                <a:latin typeface="Gill Sans MT"/>
                <a:cs typeface="Gill Sans MT"/>
              </a:rPr>
              <a:t>'</a:t>
            </a:r>
            <a:r>
              <a:rPr sz="1400" spc="-25" dirty="0">
                <a:latin typeface="Gill Sans MT"/>
                <a:cs typeface="Gill Sans MT"/>
              </a:rPr>
              <a:t>s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dirty="0">
                <a:latin typeface="Gill Sans MT"/>
                <a:cs typeface="Gill Sans MT"/>
              </a:rPr>
              <a:t>Monster </a:t>
            </a:r>
            <a:r>
              <a:rPr sz="1400" spc="-35" dirty="0">
                <a:latin typeface="Gill Sans MT"/>
                <a:cs typeface="Gill Sans MT"/>
              </a:rPr>
              <a:t>Truck</a:t>
            </a:r>
            <a:r>
              <a:rPr sz="1400" spc="-2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Rallies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87" y="3049868"/>
            <a:ext cx="1335332" cy="1335332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395" y="2989241"/>
            <a:ext cx="1335332" cy="1335332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54" y="5907211"/>
            <a:ext cx="1335332" cy="133533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909" y="5894056"/>
            <a:ext cx="1335332" cy="1335332"/>
          </a:xfrm>
          <a:prstGeom prst="rect">
            <a:avLst/>
          </a:prstGeom>
        </p:spPr>
      </p:pic>
      <p:cxnSp>
        <p:nvCxnSpPr>
          <p:cNvPr id="102" name="Straight Connector 101"/>
          <p:cNvCxnSpPr/>
          <p:nvPr/>
        </p:nvCxnSpPr>
        <p:spPr>
          <a:xfrm>
            <a:off x="3886200" y="3661143"/>
            <a:ext cx="2490709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886200" y="6632943"/>
            <a:ext cx="2490709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886200" y="3661143"/>
            <a:ext cx="2408195" cy="29718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3886200" y="3661143"/>
            <a:ext cx="2490709" cy="29718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3886200" y="3661143"/>
            <a:ext cx="0" cy="29718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98" idx="1"/>
          </p:cNvCxnSpPr>
          <p:nvPr/>
        </p:nvCxnSpPr>
        <p:spPr>
          <a:xfrm flipV="1">
            <a:off x="6294395" y="3656907"/>
            <a:ext cx="0" cy="297603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object 4"/>
          <p:cNvSpPr txBox="1">
            <a:spLocks noGrp="1"/>
          </p:cNvSpPr>
          <p:nvPr>
            <p:ph type="title"/>
          </p:nvPr>
        </p:nvSpPr>
        <p:spPr>
          <a:xfrm>
            <a:off x="1074390" y="583185"/>
            <a:ext cx="9445338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37230" algn="l"/>
                <a:tab pos="4553585" algn="l"/>
              </a:tabLst>
            </a:pPr>
            <a:r>
              <a:rPr lang="en-US" spc="15" dirty="0"/>
              <a:t>An </a:t>
            </a:r>
            <a:r>
              <a:rPr spc="-5" dirty="0"/>
              <a:t>Example:</a:t>
            </a:r>
            <a:r>
              <a:rPr spc="5" dirty="0"/>
              <a:t> </a:t>
            </a:r>
            <a:r>
              <a:rPr dirty="0"/>
              <a:t>A</a:t>
            </a:r>
            <a:r>
              <a:rPr lang="en-US" dirty="0"/>
              <a:t> </a:t>
            </a:r>
            <a:r>
              <a:rPr dirty="0"/>
              <a:t>Social</a:t>
            </a:r>
            <a:r>
              <a:rPr lang="en-US" dirty="0"/>
              <a:t> </a:t>
            </a:r>
            <a:r>
              <a:rPr spc="-5" dirty="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236517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4062" y="754015"/>
            <a:ext cx="83785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37230" algn="l"/>
                <a:tab pos="4553585" algn="l"/>
              </a:tabLst>
            </a:pPr>
            <a:r>
              <a:rPr lang="en-US" spc="15" dirty="0"/>
              <a:t>An </a:t>
            </a:r>
            <a:r>
              <a:rPr spc="-5" dirty="0"/>
              <a:t>Example:</a:t>
            </a:r>
            <a:r>
              <a:rPr spc="5" dirty="0"/>
              <a:t> </a:t>
            </a:r>
            <a:r>
              <a:rPr dirty="0"/>
              <a:t>A</a:t>
            </a:r>
            <a:r>
              <a:rPr lang="en-US" dirty="0"/>
              <a:t> </a:t>
            </a:r>
            <a:r>
              <a:rPr dirty="0"/>
              <a:t>Social</a:t>
            </a:r>
            <a:r>
              <a:rPr lang="en-US" dirty="0"/>
              <a:t> </a:t>
            </a:r>
            <a:r>
              <a:rPr spc="-5" dirty="0"/>
              <a:t>Network</a:t>
            </a:r>
          </a:p>
        </p:txBody>
      </p:sp>
      <p:sp>
        <p:nvSpPr>
          <p:cNvPr id="87" name="object 49"/>
          <p:cNvSpPr/>
          <p:nvPr/>
        </p:nvSpPr>
        <p:spPr>
          <a:xfrm>
            <a:off x="6965836" y="1749057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80">
                <a:moveTo>
                  <a:pt x="783170" y="840600"/>
                </a:moveTo>
                <a:lnTo>
                  <a:pt x="313270" y="840600"/>
                </a:lnTo>
                <a:lnTo>
                  <a:pt x="243433" y="1122514"/>
                </a:lnTo>
                <a:lnTo>
                  <a:pt x="783170" y="840600"/>
                </a:lnTo>
                <a:close/>
              </a:path>
              <a:path w="1879600" h="1122680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50"/>
          <p:cNvSpPr/>
          <p:nvPr/>
        </p:nvSpPr>
        <p:spPr>
          <a:xfrm>
            <a:off x="6965835" y="1749058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80">
                <a:moveTo>
                  <a:pt x="0" y="0"/>
                </a:moveTo>
                <a:lnTo>
                  <a:pt x="313266" y="0"/>
                </a:lnTo>
                <a:lnTo>
                  <a:pt x="783166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783166" y="840598"/>
                </a:lnTo>
                <a:lnTo>
                  <a:pt x="243426" y="1122508"/>
                </a:lnTo>
                <a:lnTo>
                  <a:pt x="313266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51"/>
          <p:cNvSpPr txBox="1"/>
          <p:nvPr/>
        </p:nvSpPr>
        <p:spPr>
          <a:xfrm>
            <a:off x="7044575" y="1853164"/>
            <a:ext cx="117030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20" dirty="0">
                <a:latin typeface="Gill Sans MT"/>
                <a:cs typeface="Gill Sans MT"/>
              </a:rPr>
              <a:t>B</a:t>
            </a:r>
            <a:r>
              <a:rPr lang="en-US" sz="1400" spc="-20" dirty="0">
                <a:latin typeface="Gill Sans MT"/>
                <a:cs typeface="Gill Sans MT"/>
              </a:rPr>
              <a:t>'</a:t>
            </a:r>
            <a:r>
              <a:rPr sz="1400" spc="-20" dirty="0">
                <a:latin typeface="Gill Sans MT"/>
                <a:cs typeface="Gill Sans MT"/>
              </a:rPr>
              <a:t>s</a:t>
            </a:r>
            <a:r>
              <a:rPr sz="1400" spc="-75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spc="-5" dirty="0">
                <a:latin typeface="Gill Sans MT"/>
                <a:cs typeface="Gill Sans MT"/>
              </a:rPr>
              <a:t>Nature</a:t>
            </a:r>
            <a:r>
              <a:rPr sz="1400" spc="-260" dirty="0">
                <a:latin typeface="Gill Sans MT"/>
                <a:cs typeface="Gill Sans MT"/>
              </a:rPr>
              <a:t> </a:t>
            </a:r>
            <a:r>
              <a:rPr sz="1400" spc="-20" dirty="0">
                <a:latin typeface="Gill Sans MT"/>
                <a:cs typeface="Gill Sans MT"/>
              </a:rPr>
              <a:t>Walks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90" name="object 52"/>
          <p:cNvSpPr/>
          <p:nvPr/>
        </p:nvSpPr>
        <p:spPr>
          <a:xfrm>
            <a:off x="6965836" y="4472445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79">
                <a:moveTo>
                  <a:pt x="783170" y="840600"/>
                </a:moveTo>
                <a:lnTo>
                  <a:pt x="313270" y="840600"/>
                </a:lnTo>
                <a:lnTo>
                  <a:pt x="243433" y="1122514"/>
                </a:lnTo>
                <a:lnTo>
                  <a:pt x="783170" y="840600"/>
                </a:lnTo>
                <a:close/>
              </a:path>
              <a:path w="1879600" h="1122679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53"/>
          <p:cNvSpPr/>
          <p:nvPr/>
        </p:nvSpPr>
        <p:spPr>
          <a:xfrm>
            <a:off x="6965835" y="4472446"/>
            <a:ext cx="1879600" cy="1122680"/>
          </a:xfrm>
          <a:custGeom>
            <a:avLst/>
            <a:gdLst/>
            <a:ahLst/>
            <a:cxnLst/>
            <a:rect l="l" t="t" r="r" b="b"/>
            <a:pathLst>
              <a:path w="1879600" h="1122679">
                <a:moveTo>
                  <a:pt x="0" y="0"/>
                </a:moveTo>
                <a:lnTo>
                  <a:pt x="313266" y="0"/>
                </a:lnTo>
                <a:lnTo>
                  <a:pt x="783166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783166" y="840598"/>
                </a:lnTo>
                <a:lnTo>
                  <a:pt x="243426" y="1122509"/>
                </a:lnTo>
                <a:lnTo>
                  <a:pt x="313266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54"/>
          <p:cNvSpPr txBox="1"/>
          <p:nvPr/>
        </p:nvSpPr>
        <p:spPr>
          <a:xfrm>
            <a:off x="7044575" y="4576553"/>
            <a:ext cx="119570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35" dirty="0">
                <a:latin typeface="Gill Sans MT"/>
                <a:cs typeface="Gill Sans MT"/>
              </a:rPr>
              <a:t>D’s</a:t>
            </a:r>
            <a:r>
              <a:rPr sz="1400" spc="-65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dirty="0">
                <a:latin typeface="Gill Sans MT"/>
                <a:cs typeface="Gill Sans MT"/>
              </a:rPr>
              <a:t>Geocaching</a:t>
            </a:r>
          </a:p>
        </p:txBody>
      </p:sp>
      <p:sp>
        <p:nvSpPr>
          <p:cNvPr id="93" name="object 55"/>
          <p:cNvSpPr/>
          <p:nvPr/>
        </p:nvSpPr>
        <p:spPr>
          <a:xfrm>
            <a:off x="1558048" y="4477018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79">
                <a:moveTo>
                  <a:pt x="1566341" y="840600"/>
                </a:moveTo>
                <a:lnTo>
                  <a:pt x="1096441" y="840600"/>
                </a:lnTo>
                <a:lnTo>
                  <a:pt x="1640420" y="1186014"/>
                </a:lnTo>
                <a:lnTo>
                  <a:pt x="1566341" y="840600"/>
                </a:lnTo>
                <a:close/>
              </a:path>
              <a:path w="1879600" h="1186179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56"/>
          <p:cNvSpPr/>
          <p:nvPr/>
        </p:nvSpPr>
        <p:spPr>
          <a:xfrm>
            <a:off x="1558048" y="4477018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79">
                <a:moveTo>
                  <a:pt x="0" y="0"/>
                </a:moveTo>
                <a:lnTo>
                  <a:pt x="1096429" y="0"/>
                </a:lnTo>
                <a:lnTo>
                  <a:pt x="1566328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1566328" y="840598"/>
                </a:lnTo>
                <a:lnTo>
                  <a:pt x="1640418" y="1186008"/>
                </a:lnTo>
                <a:lnTo>
                  <a:pt x="1096429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57"/>
          <p:cNvSpPr txBox="1"/>
          <p:nvPr/>
        </p:nvSpPr>
        <p:spPr>
          <a:xfrm>
            <a:off x="1636788" y="4581124"/>
            <a:ext cx="136842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15" dirty="0">
                <a:latin typeface="Gill Sans MT"/>
                <a:cs typeface="Gill Sans MT"/>
              </a:rPr>
              <a:t>C’s</a:t>
            </a:r>
            <a:r>
              <a:rPr sz="1400" spc="-60" dirty="0">
                <a:latin typeface="Gill Sans MT"/>
                <a:cs typeface="Gill Sans MT"/>
              </a:rPr>
              <a:t>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dirty="0">
                <a:latin typeface="Gill Sans MT"/>
                <a:cs typeface="Gill Sans MT"/>
              </a:rPr>
              <a:t>Geocaching</a:t>
            </a:r>
          </a:p>
        </p:txBody>
      </p:sp>
      <p:sp>
        <p:nvSpPr>
          <p:cNvPr id="96" name="object 58"/>
          <p:cNvSpPr/>
          <p:nvPr/>
        </p:nvSpPr>
        <p:spPr>
          <a:xfrm>
            <a:off x="1566976" y="1749057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80">
                <a:moveTo>
                  <a:pt x="1566341" y="840600"/>
                </a:moveTo>
                <a:lnTo>
                  <a:pt x="1096441" y="840600"/>
                </a:lnTo>
                <a:lnTo>
                  <a:pt x="1640420" y="1186014"/>
                </a:lnTo>
                <a:lnTo>
                  <a:pt x="1566341" y="840600"/>
                </a:lnTo>
                <a:close/>
              </a:path>
              <a:path w="1879600" h="1186180">
                <a:moveTo>
                  <a:pt x="1879600" y="0"/>
                </a:moveTo>
                <a:lnTo>
                  <a:pt x="0" y="0"/>
                </a:lnTo>
                <a:lnTo>
                  <a:pt x="0" y="840600"/>
                </a:lnTo>
                <a:lnTo>
                  <a:pt x="1879600" y="840600"/>
                </a:lnTo>
                <a:lnTo>
                  <a:pt x="187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59"/>
          <p:cNvSpPr/>
          <p:nvPr/>
        </p:nvSpPr>
        <p:spPr>
          <a:xfrm>
            <a:off x="1566976" y="1749058"/>
            <a:ext cx="1879600" cy="1186180"/>
          </a:xfrm>
          <a:custGeom>
            <a:avLst/>
            <a:gdLst/>
            <a:ahLst/>
            <a:cxnLst/>
            <a:rect l="l" t="t" r="r" b="b"/>
            <a:pathLst>
              <a:path w="1879600" h="1186180">
                <a:moveTo>
                  <a:pt x="0" y="0"/>
                </a:moveTo>
                <a:lnTo>
                  <a:pt x="1096429" y="0"/>
                </a:lnTo>
                <a:lnTo>
                  <a:pt x="1566328" y="0"/>
                </a:lnTo>
                <a:lnTo>
                  <a:pt x="1879598" y="0"/>
                </a:lnTo>
                <a:lnTo>
                  <a:pt x="1879598" y="490348"/>
                </a:lnTo>
                <a:lnTo>
                  <a:pt x="1879598" y="700498"/>
                </a:lnTo>
                <a:lnTo>
                  <a:pt x="1879598" y="840598"/>
                </a:lnTo>
                <a:lnTo>
                  <a:pt x="1566328" y="840598"/>
                </a:lnTo>
                <a:lnTo>
                  <a:pt x="1640418" y="1186008"/>
                </a:lnTo>
                <a:lnTo>
                  <a:pt x="1096429" y="840598"/>
                </a:lnTo>
                <a:lnTo>
                  <a:pt x="0" y="840598"/>
                </a:lnTo>
                <a:lnTo>
                  <a:pt x="0" y="700498"/>
                </a:lnTo>
                <a:lnTo>
                  <a:pt x="0" y="4903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60"/>
          <p:cNvSpPr txBox="1"/>
          <p:nvPr/>
        </p:nvSpPr>
        <p:spPr>
          <a:xfrm>
            <a:off x="1645716" y="1853164"/>
            <a:ext cx="1572895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8200"/>
              </a:lnSpc>
            </a:pPr>
            <a:r>
              <a:rPr sz="1400" spc="-25" dirty="0">
                <a:latin typeface="Gill Sans MT"/>
                <a:cs typeface="Gill Sans MT"/>
              </a:rPr>
              <a:t>A</a:t>
            </a:r>
            <a:r>
              <a:rPr lang="en-US" sz="1400" spc="-25" dirty="0">
                <a:latin typeface="Gill Sans MT"/>
                <a:cs typeface="Gill Sans MT"/>
              </a:rPr>
              <a:t>'</a:t>
            </a:r>
            <a:r>
              <a:rPr sz="1400" spc="-25" dirty="0">
                <a:latin typeface="Gill Sans MT"/>
                <a:cs typeface="Gill Sans MT"/>
              </a:rPr>
              <a:t>s </a:t>
            </a:r>
            <a:r>
              <a:rPr sz="1400" spc="-5" dirty="0">
                <a:latin typeface="Gill Sans MT"/>
                <a:cs typeface="Gill Sans MT"/>
              </a:rPr>
              <a:t>Interests:  </a:t>
            </a:r>
            <a:r>
              <a:rPr sz="1400" spc="-10" dirty="0">
                <a:latin typeface="Gill Sans MT"/>
                <a:cs typeface="Gill Sans MT"/>
              </a:rPr>
              <a:t>Photography  </a:t>
            </a:r>
            <a:r>
              <a:rPr sz="1400" dirty="0">
                <a:latin typeface="Gill Sans MT"/>
                <a:cs typeface="Gill Sans MT"/>
              </a:rPr>
              <a:t>Monster </a:t>
            </a:r>
            <a:r>
              <a:rPr sz="1400" spc="-35" dirty="0">
                <a:latin typeface="Gill Sans MT"/>
                <a:cs typeface="Gill Sans MT"/>
              </a:rPr>
              <a:t>Truck</a:t>
            </a:r>
            <a:r>
              <a:rPr sz="1400" spc="-275" dirty="0">
                <a:latin typeface="Gill Sans MT"/>
                <a:cs typeface="Gill Sans MT"/>
              </a:rPr>
              <a:t> </a:t>
            </a:r>
            <a:r>
              <a:rPr sz="1400" dirty="0">
                <a:latin typeface="Gill Sans MT"/>
                <a:cs typeface="Gill Sans MT"/>
              </a:rPr>
              <a:t>Rallies</a:t>
            </a: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487" y="2665325"/>
            <a:ext cx="1335332" cy="133533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395" y="2604698"/>
            <a:ext cx="1335332" cy="1335332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54" y="5522668"/>
            <a:ext cx="1335332" cy="133533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909" y="5509513"/>
            <a:ext cx="1335332" cy="1335332"/>
          </a:xfrm>
          <a:prstGeom prst="rect">
            <a:avLst/>
          </a:prstGeom>
        </p:spPr>
      </p:pic>
      <p:cxnSp>
        <p:nvCxnSpPr>
          <p:cNvPr id="103" name="Straight Connector 102"/>
          <p:cNvCxnSpPr/>
          <p:nvPr/>
        </p:nvCxnSpPr>
        <p:spPr>
          <a:xfrm>
            <a:off x="3886200" y="3276600"/>
            <a:ext cx="2490709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3886200" y="6248400"/>
            <a:ext cx="2490709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886200" y="3276600"/>
            <a:ext cx="2408195" cy="29718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3886200" y="3276600"/>
            <a:ext cx="2490709" cy="29718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886200" y="3276600"/>
            <a:ext cx="0" cy="297180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6294395" y="3272364"/>
            <a:ext cx="0" cy="297603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bject 86"/>
          <p:cNvSpPr txBox="1"/>
          <p:nvPr/>
        </p:nvSpPr>
        <p:spPr>
          <a:xfrm>
            <a:off x="1173480" y="4246880"/>
            <a:ext cx="8199120" cy="25288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68580" algn="ctr">
              <a:lnSpc>
                <a:spcPct val="100000"/>
              </a:lnSpc>
            </a:pPr>
            <a:r>
              <a:rPr sz="1800" spc="-10" dirty="0">
                <a:latin typeface="Gill Sans MT"/>
                <a:cs typeface="Gill Sans MT"/>
              </a:rPr>
              <a:t>RULES:</a:t>
            </a:r>
            <a:endParaRPr sz="1800" dirty="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532130" algn="l"/>
              </a:tabLst>
            </a:pPr>
            <a:r>
              <a:rPr sz="1800" dirty="0">
                <a:latin typeface="Gill Sans MT"/>
                <a:cs typeface="Gill Sans MT"/>
              </a:rPr>
              <a:t>2.0	</a:t>
            </a:r>
            <a:r>
              <a:rPr sz="1800" spc="-5" dirty="0">
                <a:latin typeface="Gill Sans MT"/>
                <a:cs typeface="Gill Sans MT"/>
              </a:rPr>
              <a:t>Interest(P1,</a:t>
            </a:r>
            <a:r>
              <a:rPr sz="1800" spc="-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I)</a:t>
            </a:r>
            <a:r>
              <a:rPr sz="1800" spc="-1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&amp;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spc="-5" dirty="0">
                <a:latin typeface="Gill Sans MT"/>
                <a:cs typeface="Gill Sans MT"/>
              </a:rPr>
              <a:t>Interest(P2,</a:t>
            </a:r>
            <a:r>
              <a:rPr sz="1800" spc="-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I)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spc="-965" dirty="0">
                <a:latin typeface="Wingdings"/>
                <a:cs typeface="Wingdings"/>
              </a:rPr>
              <a:t>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lang="en-US" sz="1800" spc="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Gill Sans MT"/>
                <a:cs typeface="Gill Sans MT"/>
              </a:rPr>
              <a:t>Friends(P1,</a:t>
            </a:r>
            <a:r>
              <a:rPr sz="1800" spc="-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P2)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532130" algn="l"/>
              </a:tabLst>
            </a:pPr>
            <a:r>
              <a:rPr sz="1800" dirty="0">
                <a:latin typeface="Gill Sans MT"/>
                <a:cs typeface="Gill Sans MT"/>
              </a:rPr>
              <a:t>2.5	Friends(P1,</a:t>
            </a:r>
            <a:r>
              <a:rPr sz="1800" spc="-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P2)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&amp;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Friends(P2,</a:t>
            </a:r>
            <a:r>
              <a:rPr sz="1800" spc="-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P3)</a:t>
            </a:r>
            <a:r>
              <a:rPr sz="1800" spc="-20" dirty="0">
                <a:latin typeface="Gill Sans MT"/>
                <a:cs typeface="Gill Sans MT"/>
              </a:rPr>
              <a:t> </a:t>
            </a:r>
            <a:r>
              <a:rPr sz="1800" spc="-965" dirty="0">
                <a:latin typeface="Wingdings"/>
                <a:cs typeface="Wingdings"/>
              </a:rPr>
              <a:t>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lang="en-US" sz="1800" spc="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Gill Sans MT"/>
                <a:cs typeface="Gill Sans MT"/>
              </a:rPr>
              <a:t>Friends(P1,</a:t>
            </a:r>
            <a:r>
              <a:rPr sz="1800" spc="-19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P3)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532130" algn="l"/>
              </a:tabLst>
            </a:pPr>
            <a:r>
              <a:rPr sz="1800" dirty="0">
                <a:latin typeface="Gill Sans MT"/>
                <a:cs typeface="Gill Sans MT"/>
              </a:rPr>
              <a:t>5.0	</a:t>
            </a:r>
            <a:r>
              <a:rPr sz="1800" spc="-5" dirty="0">
                <a:latin typeface="Gill Sans MT"/>
                <a:cs typeface="Gill Sans MT"/>
              </a:rPr>
              <a:t>Interest(P1,</a:t>
            </a:r>
            <a:r>
              <a:rPr sz="1800" spc="-19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Monster</a:t>
            </a:r>
            <a:r>
              <a:rPr sz="1800" spc="-229" dirty="0">
                <a:latin typeface="Gill Sans MT"/>
                <a:cs typeface="Gill Sans MT"/>
              </a:rPr>
              <a:t> </a:t>
            </a:r>
            <a:r>
              <a:rPr sz="1800" spc="-45" dirty="0">
                <a:latin typeface="Gill Sans MT"/>
                <a:cs typeface="Gill Sans MT"/>
              </a:rPr>
              <a:t>Truck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Rallies)</a:t>
            </a:r>
            <a:r>
              <a:rPr sz="1800" spc="-1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&amp;</a:t>
            </a:r>
            <a:r>
              <a:rPr sz="1800" spc="-5" dirty="0">
                <a:latin typeface="Gill Sans MT"/>
                <a:cs typeface="Gill Sans MT"/>
              </a:rPr>
              <a:t> Interest(P2,</a:t>
            </a:r>
            <a:r>
              <a:rPr sz="1800" spc="-190" dirty="0">
                <a:latin typeface="Gill Sans MT"/>
                <a:cs typeface="Gill Sans MT"/>
              </a:rPr>
              <a:t> </a:t>
            </a:r>
            <a:r>
              <a:rPr sz="1800" spc="-10" dirty="0">
                <a:latin typeface="Gill Sans MT"/>
                <a:cs typeface="Gill Sans MT"/>
              </a:rPr>
              <a:t>Nature</a:t>
            </a:r>
            <a:r>
              <a:rPr sz="1800" spc="-229" dirty="0">
                <a:latin typeface="Gill Sans MT"/>
                <a:cs typeface="Gill Sans MT"/>
              </a:rPr>
              <a:t> </a:t>
            </a:r>
            <a:r>
              <a:rPr sz="1800" spc="-20" dirty="0">
                <a:latin typeface="Gill Sans MT"/>
                <a:cs typeface="Gill Sans MT"/>
              </a:rPr>
              <a:t>Walks)</a:t>
            </a:r>
            <a:r>
              <a:rPr sz="1800" spc="-5" dirty="0">
                <a:latin typeface="Gill Sans MT"/>
                <a:cs typeface="Gill Sans MT"/>
              </a:rPr>
              <a:t> </a:t>
            </a:r>
            <a:r>
              <a:rPr sz="1800" spc="-965" dirty="0">
                <a:latin typeface="Wingdings"/>
                <a:cs typeface="Wingdings"/>
              </a:rPr>
              <a:t>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Gill Sans MT"/>
                <a:cs typeface="Gill Sans MT"/>
              </a:rPr>
              <a:t>!</a:t>
            </a:r>
            <a:r>
              <a:rPr lang="en-US" sz="1800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Friends(P1,P2)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Times New Roman"/>
              <a:cs typeface="Times New Roman"/>
            </a:endParaRPr>
          </a:p>
          <a:p>
            <a:pPr>
              <a:lnSpc>
                <a:spcPts val="2160"/>
              </a:lnSpc>
              <a:tabLst>
                <a:tab pos="532130" algn="l"/>
              </a:tabLst>
            </a:pPr>
            <a:r>
              <a:rPr sz="1800" dirty="0">
                <a:latin typeface="Gill Sans MT"/>
                <a:cs typeface="Gill Sans MT"/>
              </a:rPr>
              <a:t>1.0	!Friends(P1,P2)</a:t>
            </a:r>
          </a:p>
        </p:txBody>
      </p:sp>
    </p:spTree>
    <p:extLst>
      <p:ext uri="{BB962C8B-B14F-4D97-AF65-F5344CB8AC3E}">
        <p14:creationId xmlns:p14="http://schemas.microsoft.com/office/powerpoint/2010/main" val="2666795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dirty="0"/>
              <a:t>Machine </a:t>
            </a:r>
            <a:r>
              <a:rPr spc="10" dirty="0"/>
              <a:t>Learning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94063" y="2124063"/>
            <a:ext cx="7921337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A lot of </a:t>
            </a:r>
            <a:r>
              <a:rPr sz="2600" spc="-15" dirty="0">
                <a:latin typeface="Gill Sans MT"/>
                <a:cs typeface="Gill Sans MT"/>
              </a:rPr>
              <a:t>real world </a:t>
            </a:r>
            <a:r>
              <a:rPr sz="2600" dirty="0">
                <a:latin typeface="Gill Sans MT"/>
                <a:cs typeface="Gill Sans MT"/>
              </a:rPr>
              <a:t>data </a:t>
            </a:r>
            <a:r>
              <a:rPr lang="en-US" sz="2600" spc="-20" dirty="0">
                <a:latin typeface="Gill Sans MT"/>
                <a:cs typeface="Gill Sans MT"/>
              </a:rPr>
              <a:t>is not independent and identically distributed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063" y="3227376"/>
            <a:ext cx="7038340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>
              <a:lnSpc>
                <a:spcPts val="3100"/>
              </a:lnSpc>
              <a:buFont typeface="Wingdings" charset="2"/>
              <a:buChar char="q"/>
            </a:pPr>
            <a:r>
              <a:rPr sz="2600" spc="-5" dirty="0">
                <a:latin typeface="Gill Sans MT"/>
                <a:cs typeface="Gill Sans MT"/>
              </a:rPr>
              <a:t>Sometimes machine learning </a:t>
            </a:r>
            <a:r>
              <a:rPr sz="2600" dirty="0">
                <a:latin typeface="Gill Sans MT"/>
                <a:cs typeface="Gill Sans MT"/>
              </a:rPr>
              <a:t>tries to </a:t>
            </a:r>
            <a:r>
              <a:rPr sz="2600" spc="-10" dirty="0">
                <a:latin typeface="Gill Sans MT"/>
                <a:cs typeface="Gill Sans MT"/>
              </a:rPr>
              <a:t>predict </a:t>
            </a:r>
            <a:r>
              <a:rPr sz="2600" dirty="0">
                <a:latin typeface="Gill Sans MT"/>
                <a:cs typeface="Gill Sans MT"/>
              </a:rPr>
              <a:t>small, independent</a:t>
            </a:r>
            <a:r>
              <a:rPr sz="2600" spc="-100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structures: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825561" y="4118954"/>
            <a:ext cx="490451" cy="486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09687" y="4713314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58072" y="4713314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11615" y="5220396"/>
            <a:ext cx="486294" cy="490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00872" y="4468090"/>
            <a:ext cx="419792" cy="349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53527" y="4495800"/>
            <a:ext cx="317500" cy="241300"/>
          </a:xfrm>
          <a:custGeom>
            <a:avLst/>
            <a:gdLst/>
            <a:ahLst/>
            <a:cxnLst/>
            <a:rect l="l" t="t" r="r" b="b"/>
            <a:pathLst>
              <a:path w="317500" h="241300">
                <a:moveTo>
                  <a:pt x="317499" y="0"/>
                </a:moveTo>
                <a:lnTo>
                  <a:pt x="0" y="2412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20912" y="4468090"/>
            <a:ext cx="432262" cy="349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71027" y="4495800"/>
            <a:ext cx="330200" cy="241300"/>
          </a:xfrm>
          <a:custGeom>
            <a:avLst/>
            <a:gdLst/>
            <a:ahLst/>
            <a:cxnLst/>
            <a:rect l="l" t="t" r="r" b="b"/>
            <a:pathLst>
              <a:path w="330200" h="241300">
                <a:moveTo>
                  <a:pt x="0" y="0"/>
                </a:moveTo>
                <a:lnTo>
                  <a:pt x="330199" y="2412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49271" y="5062446"/>
            <a:ext cx="357446" cy="2618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01227" y="5092700"/>
            <a:ext cx="254000" cy="152400"/>
          </a:xfrm>
          <a:custGeom>
            <a:avLst/>
            <a:gdLst/>
            <a:ahLst/>
            <a:cxnLst/>
            <a:rect l="l" t="t" r="r" b="b"/>
            <a:pathLst>
              <a:path w="254000" h="152400">
                <a:moveTo>
                  <a:pt x="0" y="0"/>
                </a:moveTo>
                <a:lnTo>
                  <a:pt x="253999" y="1523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56302" y="4089867"/>
            <a:ext cx="490451" cy="4904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52886" y="4688383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01272" y="4688383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72672" y="5374183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444072" y="4443147"/>
            <a:ext cx="407323" cy="3491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96727" y="4470400"/>
            <a:ext cx="304800" cy="241300"/>
          </a:xfrm>
          <a:custGeom>
            <a:avLst/>
            <a:gdLst/>
            <a:ahLst/>
            <a:cxnLst/>
            <a:rect l="l" t="t" r="r" b="b"/>
            <a:pathLst>
              <a:path w="304800" h="241300">
                <a:moveTo>
                  <a:pt x="304799" y="0"/>
                </a:moveTo>
                <a:lnTo>
                  <a:pt x="0" y="2412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51641" y="4443147"/>
            <a:ext cx="444731" cy="3491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01527" y="4470400"/>
            <a:ext cx="342900" cy="241300"/>
          </a:xfrm>
          <a:custGeom>
            <a:avLst/>
            <a:gdLst/>
            <a:ahLst/>
            <a:cxnLst/>
            <a:rect l="l" t="t" r="r" b="b"/>
            <a:pathLst>
              <a:path w="342900" h="241300">
                <a:moveTo>
                  <a:pt x="0" y="0"/>
                </a:moveTo>
                <a:lnTo>
                  <a:pt x="342899" y="2412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444072" y="5037507"/>
            <a:ext cx="523702" cy="4405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96727" y="5067300"/>
            <a:ext cx="419100" cy="330200"/>
          </a:xfrm>
          <a:custGeom>
            <a:avLst/>
            <a:gdLst/>
            <a:ahLst/>
            <a:cxnLst/>
            <a:rect l="l" t="t" r="r" b="b"/>
            <a:pathLst>
              <a:path w="419100" h="330200">
                <a:moveTo>
                  <a:pt x="0" y="0"/>
                </a:moveTo>
                <a:lnTo>
                  <a:pt x="419099" y="3301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937000" y="5374183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128198" y="5041666"/>
            <a:ext cx="419792" cy="4322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79227" y="5067300"/>
            <a:ext cx="317500" cy="330200"/>
          </a:xfrm>
          <a:custGeom>
            <a:avLst/>
            <a:gdLst/>
            <a:ahLst/>
            <a:cxnLst/>
            <a:rect l="l" t="t" r="r" b="b"/>
            <a:pathLst>
              <a:path w="317500" h="330200">
                <a:moveTo>
                  <a:pt x="317499" y="0"/>
                </a:moveTo>
                <a:lnTo>
                  <a:pt x="0" y="3301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083361" y="4118954"/>
            <a:ext cx="490451" cy="486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92417" y="4713314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440815" y="4713314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440815" y="5386642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83615" y="4468090"/>
            <a:ext cx="399011" cy="3491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36727" y="4495800"/>
            <a:ext cx="292100" cy="241300"/>
          </a:xfrm>
          <a:custGeom>
            <a:avLst/>
            <a:gdLst/>
            <a:ahLst/>
            <a:cxnLst/>
            <a:rect l="l" t="t" r="r" b="b"/>
            <a:pathLst>
              <a:path w="292100" h="241300">
                <a:moveTo>
                  <a:pt x="292099" y="0"/>
                </a:moveTo>
                <a:lnTo>
                  <a:pt x="0" y="2412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278713" y="4468090"/>
            <a:ext cx="457200" cy="3491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28827" y="4495800"/>
            <a:ext cx="355600" cy="241300"/>
          </a:xfrm>
          <a:custGeom>
            <a:avLst/>
            <a:gdLst/>
            <a:ahLst/>
            <a:cxnLst/>
            <a:rect l="l" t="t" r="r" b="b"/>
            <a:pathLst>
              <a:path w="355600" h="241300">
                <a:moveTo>
                  <a:pt x="0" y="0"/>
                </a:moveTo>
                <a:lnTo>
                  <a:pt x="355599" y="2412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27848" y="5074923"/>
            <a:ext cx="112221" cy="4073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83626" y="5093499"/>
            <a:ext cx="1905" cy="317500"/>
          </a:xfrm>
          <a:custGeom>
            <a:avLst/>
            <a:gdLst/>
            <a:ahLst/>
            <a:cxnLst/>
            <a:rect l="l" t="t" r="r" b="b"/>
            <a:pathLst>
              <a:path w="1904" h="317500">
                <a:moveTo>
                  <a:pt x="1588" y="0"/>
                </a:moveTo>
                <a:lnTo>
                  <a:pt x="0" y="3174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779945" y="5399114"/>
            <a:ext cx="486294" cy="486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966991" y="5070769"/>
            <a:ext cx="124690" cy="4239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24027" y="5092700"/>
            <a:ext cx="12700" cy="330200"/>
          </a:xfrm>
          <a:custGeom>
            <a:avLst/>
            <a:gdLst/>
            <a:ahLst/>
            <a:cxnLst/>
            <a:rect l="l" t="t" r="r" b="b"/>
            <a:pathLst>
              <a:path w="12700" h="330200">
                <a:moveTo>
                  <a:pt x="12699" y="0"/>
                </a:moveTo>
                <a:lnTo>
                  <a:pt x="0" y="330199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ounded Rectangle 6"/>
          <p:cNvSpPr/>
          <p:nvPr/>
        </p:nvSpPr>
        <p:spPr>
          <a:xfrm>
            <a:off x="2655227" y="6172200"/>
            <a:ext cx="4727399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ill Sans MT" charset="0"/>
                <a:ea typeface="Gill Sans MT" charset="0"/>
                <a:cs typeface="Gill Sans MT" charset="0"/>
              </a:rPr>
              <a:t>Again not always the case !</a:t>
            </a:r>
          </a:p>
        </p:txBody>
      </p:sp>
    </p:spTree>
    <p:extLst>
      <p:ext uri="{BB962C8B-B14F-4D97-AF65-F5344CB8AC3E}">
        <p14:creationId xmlns:p14="http://schemas.microsoft.com/office/powerpoint/2010/main" val="2169485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9463" y="762000"/>
            <a:ext cx="6854537" cy="81253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105410" defTabSz="1005840">
              <a:lnSpc>
                <a:spcPct val="100000"/>
              </a:lnSpc>
              <a:spcBef>
                <a:spcPct val="0"/>
              </a:spcBef>
              <a:buNone/>
              <a:defRPr sz="5280" spc="-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dirty="0"/>
              <a:t>Constructing a	HL-MRF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4063" y="1722120"/>
            <a:ext cx="6473537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34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Gill Sans MT"/>
                <a:cs typeface="Gill Sans MT"/>
              </a:rPr>
              <a:t>1) </a:t>
            </a:r>
            <a:r>
              <a:rPr sz="2600" spc="-15" dirty="0">
                <a:latin typeface="Gill Sans MT"/>
                <a:cs typeface="Gill Sans MT"/>
              </a:rPr>
              <a:t>Ground </a:t>
            </a:r>
            <a:r>
              <a:rPr sz="2600" dirty="0">
                <a:latin typeface="Gill Sans MT"/>
                <a:cs typeface="Gill Sans MT"/>
              </a:rPr>
              <a:t>out all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rules</a:t>
            </a:r>
            <a:r>
              <a:rPr lang="en-US" sz="2600" spc="-5" dirty="0">
                <a:latin typeface="Gill Sans MT"/>
                <a:cs typeface="Gill Sans MT"/>
              </a:rPr>
              <a:t> according to data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191000"/>
            <a:ext cx="85344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77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spc="-5" dirty="0"/>
              <a:t>Example</a:t>
            </a:r>
            <a:r>
              <a:rPr spc="-60" dirty="0"/>
              <a:t> </a:t>
            </a:r>
            <a:r>
              <a:rPr dirty="0"/>
              <a:t>Groundings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2154530"/>
            <a:ext cx="7771130" cy="1526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sz="1950" spc="350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Interest(P1,</a:t>
            </a:r>
            <a:r>
              <a:rPr sz="2600" spc="-27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I)</a:t>
            </a:r>
            <a:r>
              <a:rPr sz="2600" spc="-1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&amp;</a:t>
            </a:r>
            <a:r>
              <a:rPr sz="2600" spc="-10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Interest(P2,</a:t>
            </a:r>
            <a:r>
              <a:rPr sz="2600" spc="-27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I)</a:t>
            </a:r>
            <a:r>
              <a:rPr sz="2600" spc="-10" dirty="0">
                <a:latin typeface="Gill Sans MT"/>
                <a:cs typeface="Gill Sans MT"/>
              </a:rPr>
              <a:t> </a:t>
            </a:r>
            <a:r>
              <a:rPr sz="2600" spc="-1390" dirty="0">
                <a:latin typeface="Wingdings"/>
                <a:cs typeface="Wingdings"/>
              </a:rPr>
              <a:t></a:t>
            </a:r>
            <a:r>
              <a:rPr sz="2600" spc="60" dirty="0">
                <a:latin typeface="Times New Roman"/>
                <a:cs typeface="Times New Roman"/>
              </a:rPr>
              <a:t> </a:t>
            </a:r>
            <a:r>
              <a:rPr lang="en-US" sz="2600" spc="60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Friends(P1,</a:t>
            </a:r>
            <a:r>
              <a:rPr sz="2600" spc="-27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P2)</a:t>
            </a:r>
          </a:p>
          <a:p>
            <a:pPr marL="450850" indent="-171450">
              <a:lnSpc>
                <a:spcPct val="100000"/>
              </a:lnSpc>
              <a:spcBef>
                <a:spcPts val="28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200" spc="-315" dirty="0">
                <a:solidFill>
                  <a:srgbClr val="9FB8CD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464653"/>
                </a:solidFill>
                <a:latin typeface="Gill Sans MT"/>
                <a:cs typeface="Gill Sans MT"/>
              </a:rPr>
              <a:t>Interest(A,</a:t>
            </a:r>
            <a:r>
              <a:rPr sz="1600" spc="-16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464653"/>
                </a:solidFill>
                <a:latin typeface="Gill Sans MT"/>
                <a:cs typeface="Gill Sans MT"/>
              </a:rPr>
              <a:t>Photography)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 &amp;</a:t>
            </a:r>
            <a:r>
              <a:rPr sz="1600" spc="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5" dirty="0">
                <a:solidFill>
                  <a:srgbClr val="464653"/>
                </a:solidFill>
                <a:latin typeface="Gill Sans MT"/>
                <a:cs typeface="Gill Sans MT"/>
              </a:rPr>
              <a:t>Interest(B,</a:t>
            </a:r>
            <a:r>
              <a:rPr sz="1600" spc="-16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464653"/>
                </a:solidFill>
                <a:latin typeface="Gill Sans MT"/>
                <a:cs typeface="Gill Sans MT"/>
              </a:rPr>
              <a:t>Photography)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855" dirty="0">
                <a:solidFill>
                  <a:srgbClr val="464653"/>
                </a:solidFill>
                <a:latin typeface="Wingdings"/>
                <a:cs typeface="Wingdings"/>
              </a:rPr>
              <a:t></a:t>
            </a:r>
            <a:r>
              <a:rPr sz="1600" spc="45" dirty="0">
                <a:solidFill>
                  <a:srgbClr val="464653"/>
                </a:solidFill>
                <a:latin typeface="Times New Roman"/>
                <a:cs typeface="Times New Roman"/>
              </a:rPr>
              <a:t> </a:t>
            </a:r>
            <a:r>
              <a:rPr lang="en-US" sz="1600" spc="45" dirty="0">
                <a:solidFill>
                  <a:srgbClr val="464653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Friends(A,</a:t>
            </a:r>
            <a:r>
              <a:rPr sz="1600" spc="-16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B)</a:t>
            </a:r>
            <a:endParaRPr sz="1600" dirty="0">
              <a:latin typeface="Gill Sans MT"/>
              <a:cs typeface="Gill Sans MT"/>
            </a:endParaRPr>
          </a:p>
          <a:p>
            <a:pPr marL="450850" indent="-171450">
              <a:lnSpc>
                <a:spcPct val="100000"/>
              </a:lnSpc>
              <a:spcBef>
                <a:spcPts val="28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200" spc="-315" dirty="0">
                <a:solidFill>
                  <a:srgbClr val="9FB8CD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464653"/>
                </a:solidFill>
                <a:latin typeface="Gill Sans MT"/>
                <a:cs typeface="Gill Sans MT"/>
              </a:rPr>
              <a:t>Interest(C,</a:t>
            </a:r>
            <a:r>
              <a:rPr sz="1600" spc="-16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464653"/>
                </a:solidFill>
                <a:latin typeface="Gill Sans MT"/>
                <a:cs typeface="Gill Sans MT"/>
              </a:rPr>
              <a:t>Photography)</a:t>
            </a:r>
            <a:r>
              <a:rPr sz="1600" spc="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&amp;</a:t>
            </a:r>
            <a:r>
              <a:rPr sz="1600" spc="1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464653"/>
                </a:solidFill>
                <a:latin typeface="Gill Sans MT"/>
                <a:cs typeface="Gill Sans MT"/>
              </a:rPr>
              <a:t>Interest(D</a:t>
            </a:r>
            <a:r>
              <a:rPr sz="1600" spc="-16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464653"/>
                </a:solidFill>
                <a:latin typeface="Gill Sans MT"/>
                <a:cs typeface="Gill Sans MT"/>
              </a:rPr>
              <a:t>Photography)</a:t>
            </a:r>
            <a:r>
              <a:rPr sz="1600" spc="1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855" dirty="0">
                <a:solidFill>
                  <a:srgbClr val="464653"/>
                </a:solidFill>
                <a:latin typeface="Wingdings"/>
                <a:cs typeface="Wingdings"/>
              </a:rPr>
              <a:t></a:t>
            </a:r>
            <a:r>
              <a:rPr lang="en-US" sz="1600" spc="-855" dirty="0">
                <a:solidFill>
                  <a:srgbClr val="464653"/>
                </a:solidFill>
                <a:latin typeface="Wingdings"/>
                <a:cs typeface="Wingdings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Friends(C,</a:t>
            </a:r>
            <a:r>
              <a:rPr sz="1600" spc="-16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20" dirty="0">
                <a:solidFill>
                  <a:srgbClr val="464653"/>
                </a:solidFill>
                <a:latin typeface="Gill Sans MT"/>
                <a:cs typeface="Gill Sans MT"/>
              </a:rPr>
              <a:t>D)</a:t>
            </a:r>
            <a:endParaRPr lang="en-US" sz="1600" dirty="0">
              <a:latin typeface="Gill Sans MT"/>
              <a:cs typeface="Gill Sans MT"/>
            </a:endParaRPr>
          </a:p>
          <a:p>
            <a:pPr marL="450850" indent="-171450">
              <a:lnSpc>
                <a:spcPct val="100000"/>
              </a:lnSpc>
              <a:spcBef>
                <a:spcPts val="28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200" spc="-315" dirty="0">
                <a:solidFill>
                  <a:srgbClr val="9FB8CD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464653"/>
                </a:solidFill>
                <a:latin typeface="Gill Sans MT"/>
                <a:cs typeface="Gill Sans MT"/>
              </a:rPr>
              <a:t>Interest(C</a:t>
            </a:r>
            <a:r>
              <a:rPr lang="en-US" sz="1600" spc="-5" dirty="0">
                <a:solidFill>
                  <a:srgbClr val="464653"/>
                </a:solidFill>
                <a:latin typeface="Gill Sans MT"/>
                <a:cs typeface="Gill Sans MT"/>
              </a:rPr>
              <a:t>,,</a:t>
            </a:r>
            <a:r>
              <a:rPr sz="1600" spc="-17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Geocaching)</a:t>
            </a:r>
            <a:r>
              <a:rPr sz="1600" spc="-1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&amp;</a:t>
            </a:r>
            <a:r>
              <a:rPr sz="1600" spc="-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10" dirty="0">
                <a:solidFill>
                  <a:srgbClr val="464653"/>
                </a:solidFill>
                <a:latin typeface="Gill Sans MT"/>
                <a:cs typeface="Gill Sans MT"/>
              </a:rPr>
              <a:t>Interest(D</a:t>
            </a:r>
            <a:r>
              <a:rPr sz="1600" spc="-17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Geocaching)</a:t>
            </a:r>
            <a:r>
              <a:rPr sz="1600" spc="-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855" dirty="0">
                <a:solidFill>
                  <a:srgbClr val="464653"/>
                </a:solidFill>
                <a:latin typeface="Wingdings"/>
                <a:cs typeface="Wingdings"/>
              </a:rPr>
              <a:t></a:t>
            </a:r>
            <a:r>
              <a:rPr lang="en-US" sz="1600" spc="-855" dirty="0">
                <a:solidFill>
                  <a:srgbClr val="464653"/>
                </a:solidFill>
                <a:latin typeface="Wingdings"/>
                <a:cs typeface="Wingdings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Friends(C</a:t>
            </a:r>
            <a:r>
              <a:rPr lang="en-US" sz="16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1600" spc="-17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lang="en-US" sz="1600" spc="-20" dirty="0">
                <a:solidFill>
                  <a:srgbClr val="464653"/>
                </a:solidFill>
                <a:latin typeface="Gill Sans MT"/>
                <a:cs typeface="Gill Sans MT"/>
              </a:rPr>
              <a:t>D</a:t>
            </a:r>
            <a:r>
              <a:rPr sz="1600" spc="-20" dirty="0">
                <a:solidFill>
                  <a:srgbClr val="464653"/>
                </a:solidFill>
                <a:latin typeface="Gill Sans MT"/>
                <a:cs typeface="Gill Sans MT"/>
              </a:rPr>
              <a:t>)</a:t>
            </a:r>
            <a:endParaRPr sz="1600" dirty="0">
              <a:latin typeface="Gill Sans MT"/>
              <a:cs typeface="Gill Sans MT"/>
            </a:endParaRPr>
          </a:p>
          <a:p>
            <a:pPr marL="450850" indent="-171450">
              <a:lnSpc>
                <a:spcPct val="100000"/>
              </a:lnSpc>
              <a:spcBef>
                <a:spcPts val="28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200" spc="-315" dirty="0">
                <a:solidFill>
                  <a:srgbClr val="9FB8CD"/>
                </a:solidFill>
                <a:latin typeface="Times New Roman"/>
                <a:cs typeface="Times New Roman"/>
              </a:rPr>
              <a:t>	</a:t>
            </a:r>
            <a:r>
              <a:rPr sz="1600" spc="5" dirty="0">
                <a:solidFill>
                  <a:srgbClr val="464653"/>
                </a:solidFill>
                <a:latin typeface="Gill Sans MT"/>
                <a:cs typeface="Gill Sans MT"/>
              </a:rPr>
              <a:t>etc.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063" y="4404970"/>
            <a:ext cx="7653020" cy="230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charset="2"/>
              <a:buChar char="q"/>
            </a:pPr>
            <a:r>
              <a:rPr lang="en-US" sz="1800" spc="-475" dirty="0">
                <a:solidFill>
                  <a:srgbClr val="727CA3"/>
                </a:solidFill>
                <a:latin typeface="Wingdings 3"/>
                <a:cs typeface="Wingdings 3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Interest(P1,</a:t>
            </a:r>
            <a:r>
              <a:rPr sz="2400" spc="-245" dirty="0">
                <a:latin typeface="Gill Sans MT"/>
                <a:cs typeface="Gill Sans MT"/>
              </a:rPr>
              <a:t> </a:t>
            </a:r>
            <a:r>
              <a:rPr sz="2400" spc="-45" dirty="0">
                <a:latin typeface="Gill Sans MT"/>
                <a:cs typeface="Gill Sans MT"/>
              </a:rPr>
              <a:t>M.T.R.)</a:t>
            </a:r>
            <a:r>
              <a:rPr sz="2400" spc="-5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&amp; </a:t>
            </a:r>
            <a:r>
              <a:rPr sz="2400" spc="-5" dirty="0">
                <a:latin typeface="Gill Sans MT"/>
                <a:cs typeface="Gill Sans MT"/>
              </a:rPr>
              <a:t>Interest(P2,</a:t>
            </a:r>
            <a:r>
              <a:rPr sz="2400" spc="-245" dirty="0">
                <a:latin typeface="Gill Sans MT"/>
                <a:cs typeface="Gill Sans MT"/>
              </a:rPr>
              <a:t> </a:t>
            </a:r>
            <a:r>
              <a:rPr sz="2400" spc="-65" dirty="0">
                <a:latin typeface="Gill Sans MT"/>
                <a:cs typeface="Gill Sans MT"/>
              </a:rPr>
              <a:t>N.W.)</a:t>
            </a:r>
            <a:r>
              <a:rPr sz="2400" dirty="0">
                <a:latin typeface="Gill Sans MT"/>
                <a:cs typeface="Gill Sans MT"/>
              </a:rPr>
              <a:t> </a:t>
            </a:r>
            <a:r>
              <a:rPr sz="2400" spc="-1285" dirty="0">
                <a:latin typeface="Wingdings"/>
                <a:cs typeface="Wingdings"/>
              </a:rPr>
              <a:t>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lang="en-US"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!Friends(P1,</a:t>
            </a:r>
            <a:r>
              <a:rPr sz="2400" spc="-245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P2)</a:t>
            </a:r>
          </a:p>
          <a:p>
            <a:pPr marL="450850" indent="-171450">
              <a:lnSpc>
                <a:spcPct val="100000"/>
              </a:lnSpc>
              <a:spcBef>
                <a:spcPts val="30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200" spc="-315" dirty="0">
                <a:solidFill>
                  <a:srgbClr val="9FB8CD"/>
                </a:solid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464653"/>
                </a:solidFill>
                <a:latin typeface="Gill Sans MT"/>
                <a:cs typeface="Gill Sans MT"/>
              </a:rPr>
              <a:t>Interest(A,</a:t>
            </a:r>
            <a:r>
              <a:rPr sz="1600" spc="-17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30" dirty="0">
                <a:solidFill>
                  <a:srgbClr val="464653"/>
                </a:solidFill>
                <a:latin typeface="Gill Sans MT"/>
                <a:cs typeface="Gill Sans MT"/>
              </a:rPr>
              <a:t>M.T.R.)</a:t>
            </a:r>
            <a:r>
              <a:rPr sz="1600" spc="-1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&amp;</a:t>
            </a:r>
            <a:r>
              <a:rPr sz="1600" spc="-5" dirty="0">
                <a:solidFill>
                  <a:srgbClr val="464653"/>
                </a:solidFill>
                <a:latin typeface="Gill Sans MT"/>
                <a:cs typeface="Gill Sans MT"/>
              </a:rPr>
              <a:t> Interest(B,</a:t>
            </a:r>
            <a:r>
              <a:rPr sz="1600" spc="-16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45" dirty="0">
                <a:solidFill>
                  <a:srgbClr val="464653"/>
                </a:solidFill>
                <a:latin typeface="Gill Sans MT"/>
                <a:cs typeface="Gill Sans MT"/>
              </a:rPr>
              <a:t>N.W.)</a:t>
            </a:r>
            <a:r>
              <a:rPr sz="1600" spc="-1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855" dirty="0">
                <a:solidFill>
                  <a:srgbClr val="464653"/>
                </a:solidFill>
                <a:latin typeface="Wingdings"/>
                <a:cs typeface="Wingdings"/>
              </a:rPr>
              <a:t>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!</a:t>
            </a:r>
            <a:r>
              <a:rPr lang="en-US" sz="160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Friends(A,</a:t>
            </a:r>
            <a:r>
              <a:rPr sz="1600" spc="-17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B)</a:t>
            </a:r>
            <a:endParaRPr sz="1600" dirty="0">
              <a:latin typeface="Gill Sans MT"/>
              <a:cs typeface="Gill Sans MT"/>
            </a:endParaRPr>
          </a:p>
          <a:p>
            <a:pPr marL="285750" indent="-285750">
              <a:lnSpc>
                <a:spcPct val="100000"/>
              </a:lnSpc>
              <a:buFont typeface="Wingdings" charset="2"/>
              <a:buChar char="q"/>
            </a:pPr>
            <a:endParaRPr sz="16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00000"/>
              </a:lnSpc>
              <a:buFont typeface="Wingdings" charset="2"/>
              <a:buChar char="q"/>
            </a:pPr>
            <a:endParaRPr sz="1600" dirty="0">
              <a:latin typeface="Times New Roman"/>
              <a:cs typeface="Times New Roman"/>
            </a:endParaRPr>
          </a:p>
          <a:p>
            <a:pPr marL="285750" indent="-285750">
              <a:lnSpc>
                <a:spcPct val="100000"/>
              </a:lnSpc>
              <a:spcBef>
                <a:spcPts val="10"/>
              </a:spcBef>
              <a:buFont typeface="Wingdings" charset="2"/>
              <a:buChar char="q"/>
            </a:pPr>
            <a:endParaRPr sz="1400" dirty="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buFont typeface="Wingdings" charset="2"/>
              <a:buChar char="q"/>
            </a:pPr>
            <a:r>
              <a:rPr lang="en-US" sz="1800" spc="-475" dirty="0">
                <a:solidFill>
                  <a:srgbClr val="727CA3"/>
                </a:solidFill>
                <a:latin typeface="Wingdings 3"/>
                <a:cs typeface="Wingdings 3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Friends(P1,</a:t>
            </a:r>
            <a:r>
              <a:rPr sz="2400" spc="-240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P2) &amp;</a:t>
            </a:r>
            <a:r>
              <a:rPr sz="2400" spc="5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Friends(P2,</a:t>
            </a:r>
            <a:r>
              <a:rPr sz="2400" spc="-240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P3)</a:t>
            </a:r>
            <a:r>
              <a:rPr sz="2400" spc="5" dirty="0">
                <a:latin typeface="Gill Sans MT"/>
                <a:cs typeface="Gill Sans MT"/>
              </a:rPr>
              <a:t> </a:t>
            </a:r>
            <a:r>
              <a:rPr sz="2400" spc="-1285" dirty="0">
                <a:latin typeface="Wingdings"/>
                <a:cs typeface="Wingdings"/>
              </a:rPr>
              <a:t>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lang="en-US"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Friends(P1,</a:t>
            </a:r>
            <a:r>
              <a:rPr sz="2400" spc="-240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P3)</a:t>
            </a:r>
          </a:p>
          <a:p>
            <a:pPr marL="450850" indent="-171450">
              <a:lnSpc>
                <a:spcPct val="100000"/>
              </a:lnSpc>
              <a:spcBef>
                <a:spcPts val="30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200" spc="-315" dirty="0">
                <a:solidFill>
                  <a:srgbClr val="9FB8CD"/>
                </a:solidFill>
                <a:latin typeface="Times New Roman"/>
                <a:cs typeface="Times New Roman"/>
              </a:rPr>
              <a:t>	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Friends(A,</a:t>
            </a:r>
            <a:r>
              <a:rPr sz="1600" spc="-17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B)</a:t>
            </a:r>
            <a:r>
              <a:rPr sz="1600" spc="-2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&amp;</a:t>
            </a:r>
            <a:r>
              <a:rPr sz="1600" spc="-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Friends(B</a:t>
            </a:r>
            <a:r>
              <a:rPr sz="1600" spc="-17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20" dirty="0">
                <a:solidFill>
                  <a:srgbClr val="464653"/>
                </a:solidFill>
                <a:latin typeface="Gill Sans MT"/>
                <a:cs typeface="Gill Sans MT"/>
              </a:rPr>
              <a:t>D)</a:t>
            </a:r>
            <a:r>
              <a:rPr sz="1600" spc="-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855" dirty="0">
                <a:solidFill>
                  <a:srgbClr val="464653"/>
                </a:solidFill>
                <a:latin typeface="Wingdings"/>
                <a:cs typeface="Wingdings"/>
              </a:rPr>
              <a:t></a:t>
            </a:r>
            <a:r>
              <a:rPr lang="en-US" sz="1600" spc="-855" dirty="0">
                <a:solidFill>
                  <a:srgbClr val="464653"/>
                </a:solidFill>
                <a:latin typeface="Wingdings"/>
                <a:cs typeface="Wingdings"/>
              </a:rPr>
              <a:t> </a:t>
            </a:r>
            <a:r>
              <a:rPr sz="1600" dirty="0">
                <a:solidFill>
                  <a:srgbClr val="464653"/>
                </a:solidFill>
                <a:latin typeface="Gill Sans MT"/>
                <a:cs typeface="Gill Sans MT"/>
              </a:rPr>
              <a:t>Friends(A,</a:t>
            </a:r>
            <a:r>
              <a:rPr sz="1600" spc="-17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1600" spc="-20" dirty="0">
                <a:solidFill>
                  <a:srgbClr val="464653"/>
                </a:solidFill>
                <a:latin typeface="Gill Sans MT"/>
                <a:cs typeface="Gill Sans MT"/>
              </a:rPr>
              <a:t>D)</a:t>
            </a:r>
            <a:endParaRPr sz="1600" dirty="0">
              <a:latin typeface="Gill Sans MT"/>
              <a:cs typeface="Gill Sans MT"/>
            </a:endParaRPr>
          </a:p>
          <a:p>
            <a:pPr marL="450850" indent="-171450">
              <a:lnSpc>
                <a:spcPct val="100000"/>
              </a:lnSpc>
              <a:spcBef>
                <a:spcPts val="28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1200" spc="-315" dirty="0">
                <a:solidFill>
                  <a:srgbClr val="9FB8CD"/>
                </a:solidFill>
                <a:latin typeface="Times New Roman"/>
                <a:cs typeface="Times New Roman"/>
              </a:rPr>
              <a:t>	</a:t>
            </a:r>
            <a:r>
              <a:rPr sz="1600" spc="5" dirty="0">
                <a:solidFill>
                  <a:srgbClr val="464653"/>
                </a:solidFill>
                <a:latin typeface="Gill Sans MT"/>
                <a:cs typeface="Gill Sans MT"/>
              </a:rPr>
              <a:t>etc.</a:t>
            </a:r>
            <a:endParaRPr sz="16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32239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4063" y="754015"/>
            <a:ext cx="8150860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100705" algn="l"/>
              </a:tabLst>
            </a:pPr>
            <a:r>
              <a:rPr spc="-5" dirty="0"/>
              <a:t>C</a:t>
            </a:r>
            <a:r>
              <a:rPr dirty="0"/>
              <a:t>onst</a:t>
            </a:r>
            <a:r>
              <a:rPr spc="-5" dirty="0"/>
              <a:t>r</a:t>
            </a:r>
            <a:r>
              <a:rPr dirty="0"/>
              <a:t>ucting</a:t>
            </a:r>
            <a:r>
              <a:rPr spc="-5" dirty="0"/>
              <a:t> </a:t>
            </a:r>
            <a:r>
              <a:rPr dirty="0"/>
              <a:t>a	HL-MRF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2092960"/>
            <a:ext cx="6663055" cy="878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34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Gill Sans MT"/>
                <a:cs typeface="Gill Sans MT"/>
              </a:rPr>
              <a:t>1) </a:t>
            </a:r>
            <a:r>
              <a:rPr sz="2600" spc="-15" dirty="0">
                <a:latin typeface="Gill Sans MT"/>
                <a:cs typeface="Gill Sans MT"/>
              </a:rPr>
              <a:t>Ground </a:t>
            </a:r>
            <a:r>
              <a:rPr sz="2600" dirty="0">
                <a:latin typeface="Gill Sans MT"/>
                <a:cs typeface="Gill Sans MT"/>
              </a:rPr>
              <a:t>out all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rules</a:t>
            </a:r>
            <a:endParaRPr sz="26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950" spc="360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Gill Sans MT"/>
                <a:cs typeface="Gill Sans MT"/>
              </a:rPr>
              <a:t>2) </a:t>
            </a:r>
            <a:r>
              <a:rPr sz="2600" spc="-10" dirty="0">
                <a:latin typeface="Gill Sans MT"/>
                <a:cs typeface="Gill Sans MT"/>
              </a:rPr>
              <a:t>Convert </a:t>
            </a:r>
            <a:r>
              <a:rPr sz="2600" spc="-15" dirty="0">
                <a:latin typeface="Gill Sans MT"/>
                <a:cs typeface="Gill Sans MT"/>
              </a:rPr>
              <a:t>ground </a:t>
            </a:r>
            <a:r>
              <a:rPr sz="2600" spc="-5" dirty="0">
                <a:latin typeface="Gill Sans MT"/>
                <a:cs typeface="Gill Sans MT"/>
              </a:rPr>
              <a:t>rules </a:t>
            </a:r>
            <a:r>
              <a:rPr sz="2600" dirty="0">
                <a:latin typeface="Gill Sans MT"/>
                <a:cs typeface="Gill Sans MT"/>
              </a:rPr>
              <a:t>to </a:t>
            </a:r>
            <a:r>
              <a:rPr sz="2600" spc="-5" dirty="0">
                <a:latin typeface="Gill Sans MT"/>
                <a:cs typeface="Gill Sans MT"/>
              </a:rPr>
              <a:t>hinge-loss</a:t>
            </a:r>
            <a:r>
              <a:rPr sz="2600" spc="3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functions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3721584"/>
            <a:ext cx="8256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Hinge loss potential = 1 </a:t>
            </a:r>
            <a:r>
              <a:rPr lang="mr-IN" sz="2800" dirty="0"/>
              <a:t>–</a:t>
            </a:r>
            <a:r>
              <a:rPr lang="en-US" sz="2800" dirty="0"/>
              <a:t> truth value of the ground rule</a:t>
            </a:r>
          </a:p>
        </p:txBody>
      </p:sp>
    </p:spTree>
    <p:extLst>
      <p:ext uri="{BB962C8B-B14F-4D97-AF65-F5344CB8AC3E}">
        <p14:creationId xmlns:p14="http://schemas.microsoft.com/office/powerpoint/2010/main" val="235821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4062" y="754015"/>
            <a:ext cx="85309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019550" algn="l"/>
              </a:tabLst>
            </a:pPr>
            <a:r>
              <a:rPr dirty="0"/>
              <a:t>Exa</a:t>
            </a:r>
            <a:r>
              <a:rPr spc="-5" dirty="0"/>
              <a:t>m</a:t>
            </a:r>
            <a:r>
              <a:rPr dirty="0"/>
              <a:t>ple</a:t>
            </a:r>
            <a:r>
              <a:rPr spc="-5" dirty="0"/>
              <a:t> </a:t>
            </a:r>
            <a:r>
              <a:rPr lang="en-US" spc="-5" dirty="0"/>
              <a:t>: </a:t>
            </a:r>
            <a:r>
              <a:rPr dirty="0"/>
              <a:t>hin</a:t>
            </a:r>
            <a:r>
              <a:rPr spc="-5" dirty="0"/>
              <a:t>ge</a:t>
            </a:r>
            <a:r>
              <a:rPr dirty="0"/>
              <a:t>-lo</a:t>
            </a:r>
            <a:r>
              <a:rPr spc="-5" dirty="0"/>
              <a:t>s</a:t>
            </a:r>
            <a:r>
              <a:rPr dirty="0"/>
              <a:t>s</a:t>
            </a:r>
            <a:r>
              <a:rPr lang="en-US" dirty="0"/>
              <a:t> </a:t>
            </a:r>
            <a:r>
              <a:rPr dirty="0"/>
              <a:t>function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8200" y="2286000"/>
            <a:ext cx="6887845" cy="4013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sz="1950" spc="340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spc="10" dirty="0">
                <a:latin typeface="Gill Sans MT"/>
                <a:cs typeface="Gill Sans MT"/>
              </a:rPr>
              <a:t>Start </a:t>
            </a:r>
            <a:r>
              <a:rPr sz="2600" dirty="0">
                <a:latin typeface="Gill Sans MT"/>
                <a:cs typeface="Gill Sans MT"/>
              </a:rPr>
              <a:t>with a </a:t>
            </a:r>
            <a:r>
              <a:rPr sz="2600" spc="-15" dirty="0">
                <a:latin typeface="Gill Sans MT"/>
                <a:cs typeface="Gill Sans MT"/>
              </a:rPr>
              <a:t>ground</a:t>
            </a:r>
            <a:r>
              <a:rPr sz="2600" spc="-6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rule</a:t>
            </a:r>
            <a:endParaRPr sz="2600" dirty="0">
              <a:latin typeface="Gill Sans MT"/>
              <a:cs typeface="Gill Sans MT"/>
            </a:endParaRPr>
          </a:p>
          <a:p>
            <a:pPr marL="622300" indent="-342900">
              <a:lnSpc>
                <a:spcPct val="100000"/>
              </a:lnSpc>
              <a:spcBef>
                <a:spcPts val="48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Friends(A,</a:t>
            </a:r>
            <a:r>
              <a:rPr sz="2000" spc="-2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B)</a:t>
            </a:r>
            <a:r>
              <a:rPr sz="2000" spc="-2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&amp;</a:t>
            </a:r>
            <a:r>
              <a:rPr sz="2000" spc="-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Friends(B,</a:t>
            </a:r>
            <a:r>
              <a:rPr sz="2000" spc="-2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spc="-25" dirty="0">
                <a:solidFill>
                  <a:srgbClr val="464653"/>
                </a:solidFill>
                <a:latin typeface="Gill Sans MT"/>
                <a:cs typeface="Gill Sans MT"/>
              </a:rPr>
              <a:t>D)</a:t>
            </a:r>
            <a:r>
              <a:rPr sz="2000" spc="-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spc="-1070" dirty="0">
                <a:solidFill>
                  <a:srgbClr val="464653"/>
                </a:solidFill>
                <a:latin typeface="Wingdings"/>
                <a:cs typeface="Wingdings"/>
              </a:rPr>
              <a:t></a:t>
            </a:r>
            <a:r>
              <a:rPr lang="en-US" sz="2000" spc="-1070" dirty="0">
                <a:solidFill>
                  <a:srgbClr val="464653"/>
                </a:solidFill>
                <a:latin typeface="Wingdings"/>
                <a:cs typeface="Wingdings"/>
              </a:rPr>
              <a:t> 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Friends(A,</a:t>
            </a:r>
            <a:r>
              <a:rPr sz="2000" spc="-2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spc="-25" dirty="0">
                <a:solidFill>
                  <a:srgbClr val="464653"/>
                </a:solidFill>
                <a:latin typeface="Gill Sans MT"/>
                <a:cs typeface="Gill Sans MT"/>
              </a:rPr>
              <a:t>D)</a:t>
            </a:r>
            <a:endParaRPr sz="2000" dirty="0">
              <a:latin typeface="Gill Sans MT"/>
              <a:cs typeface="Gill Sans MT"/>
            </a:endParaRPr>
          </a:p>
          <a:p>
            <a:pPr marL="342900" indent="-342900">
              <a:lnSpc>
                <a:spcPct val="100000"/>
              </a:lnSpc>
              <a:buFont typeface="Wingdings" charset="2"/>
              <a:buChar char="q"/>
            </a:pPr>
            <a:endParaRPr sz="20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 charset="2"/>
              <a:buChar char="q"/>
            </a:pPr>
            <a:r>
              <a:rPr sz="1950" spc="33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spc="-10" dirty="0">
                <a:latin typeface="Gill Sans MT"/>
                <a:cs typeface="Gill Sans MT"/>
              </a:rPr>
              <a:t>Map </a:t>
            </a:r>
            <a:r>
              <a:rPr sz="2600" dirty="0">
                <a:latin typeface="Gill Sans MT"/>
                <a:cs typeface="Gill Sans MT"/>
              </a:rPr>
              <a:t>atoms to random</a:t>
            </a:r>
            <a:r>
              <a:rPr sz="2600" spc="-7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variables</a:t>
            </a:r>
          </a:p>
          <a:p>
            <a:pPr marL="622300" indent="-342900">
              <a:lnSpc>
                <a:spcPct val="100000"/>
              </a:lnSpc>
              <a:spcBef>
                <a:spcPts val="480"/>
              </a:spcBef>
              <a:buFont typeface="Wingdings" charset="2"/>
              <a:buChar char="q"/>
              <a:tabLst>
                <a:tab pos="553085" algn="l"/>
                <a:tab pos="2473325" algn="l"/>
              </a:tabLst>
            </a:pP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Friends(A,</a:t>
            </a:r>
            <a:r>
              <a:rPr sz="2000" spc="-20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B)	=</a:t>
            </a:r>
            <a:r>
              <a:rPr sz="2000" spc="16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lang="en-US" sz="2000" spc="5" dirty="0">
                <a:solidFill>
                  <a:srgbClr val="464653"/>
                </a:solidFill>
                <a:latin typeface="Gill Sans MT"/>
                <a:cs typeface="Gill Sans MT"/>
              </a:rPr>
              <a:t>X</a:t>
            </a:r>
            <a:r>
              <a:rPr sz="1950" spc="7" baseline="-21367" dirty="0">
                <a:solidFill>
                  <a:srgbClr val="585866"/>
                </a:solidFill>
                <a:latin typeface="Gill Sans MT"/>
                <a:cs typeface="Gill Sans MT"/>
              </a:rPr>
              <a:t>1</a:t>
            </a:r>
            <a:endParaRPr sz="1950" baseline="-21367" dirty="0">
              <a:latin typeface="Gill Sans MT"/>
              <a:cs typeface="Gill Sans MT"/>
            </a:endParaRPr>
          </a:p>
          <a:p>
            <a:pPr marL="622300" indent="-342900">
              <a:lnSpc>
                <a:spcPct val="100000"/>
              </a:lnSpc>
              <a:spcBef>
                <a:spcPts val="500"/>
              </a:spcBef>
              <a:buFont typeface="Wingdings" charset="2"/>
              <a:buChar char="q"/>
              <a:tabLst>
                <a:tab pos="553085" algn="l"/>
                <a:tab pos="2710180" algn="l"/>
              </a:tabLst>
            </a:pP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Friends(B,</a:t>
            </a:r>
            <a:r>
              <a:rPr sz="2000" spc="-20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spc="-25" dirty="0">
                <a:solidFill>
                  <a:srgbClr val="464653"/>
                </a:solidFill>
                <a:latin typeface="Gill Sans MT"/>
                <a:cs typeface="Gill Sans MT"/>
              </a:rPr>
              <a:t>D)</a:t>
            </a:r>
            <a:r>
              <a:rPr lang="en-US" sz="2000" spc="-25" dirty="0">
                <a:solidFill>
                  <a:srgbClr val="464653"/>
                </a:solidFill>
                <a:latin typeface="Gill Sans MT"/>
                <a:cs typeface="Gill Sans MT"/>
              </a:rPr>
              <a:t>       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=</a:t>
            </a:r>
            <a:r>
              <a:rPr sz="2000" spc="16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lang="en-US" sz="2000" spc="5" dirty="0">
                <a:solidFill>
                  <a:srgbClr val="464653"/>
                </a:solidFill>
                <a:latin typeface="Gill Sans MT"/>
                <a:cs typeface="Gill Sans MT"/>
              </a:rPr>
              <a:t>X</a:t>
            </a:r>
            <a:r>
              <a:rPr sz="1950" spc="7" baseline="-21367" dirty="0">
                <a:solidFill>
                  <a:srgbClr val="585866"/>
                </a:solidFill>
                <a:latin typeface="Gill Sans MT"/>
                <a:cs typeface="Gill Sans MT"/>
              </a:rPr>
              <a:t>2</a:t>
            </a:r>
            <a:endParaRPr sz="1950" baseline="-21367" dirty="0">
              <a:latin typeface="Gill Sans MT"/>
              <a:cs typeface="Gill Sans MT"/>
            </a:endParaRPr>
          </a:p>
          <a:p>
            <a:pPr marL="622300" indent="-342900">
              <a:lnSpc>
                <a:spcPct val="100000"/>
              </a:lnSpc>
              <a:spcBef>
                <a:spcPts val="500"/>
              </a:spcBef>
              <a:buFont typeface="Wingdings" charset="2"/>
              <a:buChar char="q"/>
              <a:tabLst>
                <a:tab pos="553085" algn="l"/>
                <a:tab pos="2509520" algn="l"/>
              </a:tabLst>
            </a:pP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Friends(A</a:t>
            </a:r>
            <a:r>
              <a:rPr lang="en-US" sz="2000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000" spc="-204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spc="-25" dirty="0">
                <a:solidFill>
                  <a:srgbClr val="464653"/>
                </a:solidFill>
                <a:latin typeface="Gill Sans MT"/>
                <a:cs typeface="Gill Sans MT"/>
              </a:rPr>
              <a:t>D)</a:t>
            </a:r>
            <a:r>
              <a:rPr lang="en-US" sz="2000" spc="-25" dirty="0">
                <a:solidFill>
                  <a:srgbClr val="464653"/>
                </a:solidFill>
                <a:latin typeface="Gill Sans MT"/>
                <a:cs typeface="Gill Sans MT"/>
              </a:rPr>
              <a:t>       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=</a:t>
            </a:r>
            <a:r>
              <a:rPr sz="2000" spc="16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spc="5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1950" spc="7" baseline="-21367" dirty="0">
                <a:solidFill>
                  <a:srgbClr val="585866"/>
                </a:solidFill>
                <a:latin typeface="Gill Sans MT"/>
                <a:cs typeface="Gill Sans MT"/>
              </a:rPr>
              <a:t>3</a:t>
            </a:r>
            <a:endParaRPr sz="1950" baseline="-21367" dirty="0">
              <a:latin typeface="Gill Sans MT"/>
              <a:cs typeface="Gill Sans MT"/>
            </a:endParaRPr>
          </a:p>
          <a:p>
            <a:pPr marL="342900" indent="-342900">
              <a:lnSpc>
                <a:spcPct val="100000"/>
              </a:lnSpc>
              <a:buFont typeface="Wingdings" charset="2"/>
              <a:buChar char="q"/>
            </a:pPr>
            <a:endParaRPr lang="en-US" sz="2400" dirty="0">
              <a:latin typeface="Times New Roman"/>
              <a:cs typeface="Times New Roman"/>
            </a:endParaRPr>
          </a:p>
          <a:p>
            <a:pPr marL="355600" indent="-342900">
              <a:spcBef>
                <a:spcPts val="1200"/>
              </a:spcBef>
              <a:buFont typeface="Wingdings" charset="2"/>
              <a:buChar char="q"/>
            </a:pPr>
            <a:r>
              <a:rPr lang="en-US" sz="2400" spc="33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lang="en-US" sz="2400" spc="-10" dirty="0">
                <a:latin typeface="Gill Sans MT"/>
                <a:cs typeface="Gill Sans MT"/>
              </a:rPr>
              <a:t>Interpret </a:t>
            </a:r>
            <a:r>
              <a:rPr lang="en-US" sz="2400" dirty="0">
                <a:latin typeface="Gill Sans MT"/>
                <a:cs typeface="Gill Sans MT"/>
              </a:rPr>
              <a:t>with</a:t>
            </a:r>
            <a:r>
              <a:rPr lang="en-US" sz="2400" spc="-15" dirty="0">
                <a:latin typeface="Gill Sans MT"/>
                <a:cs typeface="Gill Sans MT"/>
              </a:rPr>
              <a:t> </a:t>
            </a:r>
            <a:r>
              <a:rPr lang="en-US" sz="2400" spc="-5" dirty="0">
                <a:latin typeface="Gill Sans MT"/>
                <a:cs typeface="Gill Sans MT"/>
              </a:rPr>
              <a:t>t-norm</a:t>
            </a:r>
            <a:endParaRPr lang="en-US" sz="2400" dirty="0">
              <a:latin typeface="Gill Sans MT"/>
              <a:cs typeface="Gill Sans MT"/>
            </a:endParaRPr>
          </a:p>
          <a:p>
            <a:pPr marL="622300" indent="-342900">
              <a:lnSpc>
                <a:spcPct val="100000"/>
              </a:lnSpc>
              <a:spcBef>
                <a:spcPts val="480"/>
              </a:spcBef>
              <a:buFont typeface="Wingdings" charset="2"/>
              <a:buChar char="q"/>
              <a:tabLst>
                <a:tab pos="553085" algn="l"/>
              </a:tabLst>
            </a:pP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min{2</a:t>
            </a:r>
            <a:r>
              <a:rPr sz="2000" spc="-2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–</a:t>
            </a:r>
            <a:r>
              <a:rPr sz="2000" spc="-31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lang="en-US" sz="2000" spc="5" dirty="0">
                <a:solidFill>
                  <a:srgbClr val="464653"/>
                </a:solidFill>
                <a:latin typeface="Gill Sans MT"/>
                <a:cs typeface="Gill Sans MT"/>
              </a:rPr>
              <a:t>X</a:t>
            </a:r>
            <a:r>
              <a:rPr sz="1950" spc="7" baseline="-21367" dirty="0">
                <a:solidFill>
                  <a:srgbClr val="585866"/>
                </a:solidFill>
                <a:latin typeface="Gill Sans MT"/>
                <a:cs typeface="Gill Sans MT"/>
              </a:rPr>
              <a:t>1</a:t>
            </a:r>
            <a:r>
              <a:rPr sz="1950" spc="-15" baseline="-21367" dirty="0">
                <a:solidFill>
                  <a:srgbClr val="585866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–</a:t>
            </a:r>
            <a:r>
              <a:rPr sz="2000" spc="-31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lang="en-US" sz="2000" spc="5" dirty="0">
                <a:solidFill>
                  <a:srgbClr val="464653"/>
                </a:solidFill>
                <a:latin typeface="Gill Sans MT"/>
                <a:cs typeface="Gill Sans MT"/>
              </a:rPr>
              <a:t>X</a:t>
            </a:r>
            <a:r>
              <a:rPr sz="1950" spc="7" baseline="-21367" dirty="0">
                <a:solidFill>
                  <a:srgbClr val="585866"/>
                </a:solidFill>
                <a:latin typeface="Gill Sans MT"/>
                <a:cs typeface="Gill Sans MT"/>
              </a:rPr>
              <a:t>2</a:t>
            </a:r>
            <a:r>
              <a:rPr sz="1950" spc="-15" baseline="-21367" dirty="0">
                <a:solidFill>
                  <a:srgbClr val="585866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+</a:t>
            </a:r>
            <a:r>
              <a:rPr sz="2000" spc="-31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spc="5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1950" spc="7" baseline="-21367" dirty="0">
                <a:solidFill>
                  <a:srgbClr val="585866"/>
                </a:solidFill>
                <a:latin typeface="Gill Sans MT"/>
                <a:cs typeface="Gill Sans MT"/>
              </a:rPr>
              <a:t>3</a:t>
            </a:r>
            <a:r>
              <a:rPr sz="2000" spc="5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000" spc="-22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000" dirty="0">
                <a:solidFill>
                  <a:srgbClr val="464653"/>
                </a:solidFill>
                <a:latin typeface="Gill Sans MT"/>
                <a:cs typeface="Gill Sans MT"/>
              </a:rPr>
              <a:t>1}</a:t>
            </a:r>
            <a:endParaRPr sz="20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14766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4062" y="754015"/>
            <a:ext cx="84547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019550" algn="l"/>
              </a:tabLst>
            </a:pPr>
            <a:r>
              <a:rPr dirty="0"/>
              <a:t>Exa</a:t>
            </a:r>
            <a:r>
              <a:rPr spc="-5" dirty="0"/>
              <a:t>m</a:t>
            </a:r>
            <a:r>
              <a:rPr dirty="0"/>
              <a:t>ple</a:t>
            </a:r>
            <a:r>
              <a:rPr spc="-5" dirty="0"/>
              <a:t> </a:t>
            </a:r>
            <a:r>
              <a:rPr dirty="0"/>
              <a:t>hin</a:t>
            </a:r>
            <a:r>
              <a:rPr spc="-5" dirty="0"/>
              <a:t>ge</a:t>
            </a:r>
            <a:r>
              <a:rPr dirty="0"/>
              <a:t>-lo</a:t>
            </a:r>
            <a:r>
              <a:rPr spc="-5" dirty="0"/>
              <a:t>s</a:t>
            </a:r>
            <a:r>
              <a:rPr dirty="0"/>
              <a:t>s</a:t>
            </a:r>
            <a:r>
              <a:rPr lang="en-US" dirty="0"/>
              <a:t> </a:t>
            </a:r>
            <a:r>
              <a:rPr dirty="0"/>
              <a:t>function</a:t>
            </a:r>
          </a:p>
        </p:txBody>
      </p:sp>
      <p:sp>
        <p:nvSpPr>
          <p:cNvPr id="6" name="Oval 5"/>
          <p:cNvSpPr/>
          <p:nvPr/>
        </p:nvSpPr>
        <p:spPr>
          <a:xfrm>
            <a:off x="2971800" y="2958687"/>
            <a:ext cx="2133600" cy="629782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994062" y="2148840"/>
            <a:ext cx="7540337" cy="1377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sz="1950" spc="350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Gill Sans MT"/>
                <a:cs typeface="Gill Sans MT"/>
              </a:rPr>
              <a:t>Subtract </a:t>
            </a:r>
            <a:r>
              <a:rPr sz="2600" spc="-20" dirty="0">
                <a:latin typeface="Gill Sans MT"/>
                <a:cs typeface="Gill Sans MT"/>
              </a:rPr>
              <a:t>from </a:t>
            </a:r>
            <a:r>
              <a:rPr sz="2600" dirty="0">
                <a:latin typeface="Gill Sans MT"/>
                <a:cs typeface="Gill Sans MT"/>
              </a:rPr>
              <a:t>1 to find distance to</a:t>
            </a:r>
            <a:r>
              <a:rPr sz="2600" spc="-10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satisfaction</a:t>
            </a:r>
            <a:endParaRPr sz="2600" dirty="0">
              <a:latin typeface="Gill Sans MT"/>
              <a:cs typeface="Gill Sans MT"/>
            </a:endParaRPr>
          </a:p>
          <a:p>
            <a:pPr marL="928369">
              <a:lnSpc>
                <a:spcPct val="100000"/>
              </a:lnSpc>
              <a:spcBef>
                <a:spcPts val="480"/>
              </a:spcBef>
            </a:pP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1</a:t>
            </a:r>
            <a:r>
              <a:rPr sz="2800" spc="-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–</a:t>
            </a:r>
            <a:r>
              <a:rPr sz="2800" spc="-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min{2</a:t>
            </a:r>
            <a:r>
              <a:rPr sz="2800" spc="-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–</a:t>
            </a:r>
            <a:r>
              <a:rPr sz="2800" spc="-35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lang="en-US" sz="2800" spc="5" dirty="0">
                <a:solidFill>
                  <a:srgbClr val="464653"/>
                </a:solidFill>
                <a:latin typeface="Gill Sans MT"/>
                <a:cs typeface="Gill Sans MT"/>
              </a:rPr>
              <a:t>X</a:t>
            </a:r>
            <a:r>
              <a:rPr sz="2800" spc="7" baseline="-22222" dirty="0">
                <a:solidFill>
                  <a:srgbClr val="585866"/>
                </a:solidFill>
                <a:latin typeface="Gill Sans MT"/>
                <a:cs typeface="Gill Sans MT"/>
              </a:rPr>
              <a:t>1</a:t>
            </a:r>
            <a:r>
              <a:rPr sz="2800" spc="-7" baseline="-22222" dirty="0">
                <a:solidFill>
                  <a:srgbClr val="585866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–</a:t>
            </a:r>
            <a:r>
              <a:rPr sz="2800" spc="-35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lang="en-US" sz="2800" spc="5" dirty="0">
                <a:solidFill>
                  <a:srgbClr val="464653"/>
                </a:solidFill>
                <a:latin typeface="Gill Sans MT"/>
                <a:cs typeface="Gill Sans MT"/>
              </a:rPr>
              <a:t>X</a:t>
            </a:r>
            <a:r>
              <a:rPr sz="2800" spc="7" baseline="-22222" dirty="0">
                <a:solidFill>
                  <a:srgbClr val="585866"/>
                </a:solidFill>
                <a:latin typeface="Gill Sans MT"/>
                <a:cs typeface="Gill Sans MT"/>
              </a:rPr>
              <a:t>2</a:t>
            </a:r>
            <a:r>
              <a:rPr sz="2800" spc="-7" baseline="-22222" dirty="0">
                <a:solidFill>
                  <a:srgbClr val="585866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+</a:t>
            </a:r>
            <a:r>
              <a:rPr sz="2800" spc="-35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800" spc="5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800" spc="7" baseline="-22222" dirty="0">
                <a:solidFill>
                  <a:srgbClr val="585866"/>
                </a:solidFill>
                <a:latin typeface="Gill Sans MT"/>
                <a:cs typeface="Gill Sans MT"/>
              </a:rPr>
              <a:t>3</a:t>
            </a:r>
            <a:r>
              <a:rPr sz="2800" spc="5" dirty="0">
                <a:solidFill>
                  <a:srgbClr val="464653"/>
                </a:solidFill>
                <a:latin typeface="Gill Sans MT"/>
                <a:cs typeface="Gill Sans MT"/>
              </a:rPr>
              <a:t>,</a:t>
            </a:r>
            <a:r>
              <a:rPr sz="2800" spc="-24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1}</a:t>
            </a:r>
            <a:endParaRPr sz="2800" dirty="0">
              <a:latin typeface="Gill Sans MT"/>
              <a:cs typeface="Gill Sans MT"/>
            </a:endParaRPr>
          </a:p>
          <a:p>
            <a:pPr marL="928369">
              <a:lnSpc>
                <a:spcPct val="100000"/>
              </a:lnSpc>
              <a:spcBef>
                <a:spcPts val="439"/>
              </a:spcBef>
              <a:tabLst>
                <a:tab pos="1342390" algn="l"/>
              </a:tabLst>
            </a:pP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=	max{</a:t>
            </a:r>
            <a:r>
              <a:rPr lang="en-US" sz="2800" dirty="0">
                <a:solidFill>
                  <a:srgbClr val="464653"/>
                </a:solidFill>
                <a:latin typeface="Gill Sans MT"/>
                <a:cs typeface="Gill Sans MT"/>
              </a:rPr>
              <a:t>X</a:t>
            </a:r>
            <a:r>
              <a:rPr sz="2800" baseline="-22222" dirty="0">
                <a:solidFill>
                  <a:srgbClr val="585866"/>
                </a:solidFill>
                <a:latin typeface="Gill Sans MT"/>
                <a:cs typeface="Gill Sans MT"/>
              </a:rPr>
              <a:t>1</a:t>
            </a:r>
            <a:r>
              <a:rPr sz="2800" spc="-15" baseline="-22222" dirty="0">
                <a:solidFill>
                  <a:srgbClr val="585866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+</a:t>
            </a:r>
            <a:r>
              <a:rPr sz="2800" spc="-35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lang="en-US" sz="2800" spc="5" dirty="0">
                <a:solidFill>
                  <a:srgbClr val="464653"/>
                </a:solidFill>
                <a:latin typeface="Gill Sans MT"/>
                <a:cs typeface="Gill Sans MT"/>
              </a:rPr>
              <a:t>X</a:t>
            </a:r>
            <a:r>
              <a:rPr sz="2800" spc="7" baseline="-22222" dirty="0">
                <a:solidFill>
                  <a:srgbClr val="585866"/>
                </a:solidFill>
                <a:latin typeface="Gill Sans MT"/>
                <a:cs typeface="Gill Sans MT"/>
              </a:rPr>
              <a:t>2</a:t>
            </a:r>
            <a:r>
              <a:rPr sz="2800" spc="-15" baseline="-22222" dirty="0">
                <a:solidFill>
                  <a:srgbClr val="585866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–</a:t>
            </a:r>
            <a:r>
              <a:rPr sz="2800" spc="-35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800" spc="5" dirty="0">
                <a:solidFill>
                  <a:srgbClr val="464653"/>
                </a:solidFill>
                <a:latin typeface="Gill Sans MT"/>
                <a:cs typeface="Gill Sans MT"/>
              </a:rPr>
              <a:t>Y</a:t>
            </a:r>
            <a:r>
              <a:rPr sz="2800" spc="7" baseline="-22222" dirty="0">
                <a:solidFill>
                  <a:srgbClr val="585866"/>
                </a:solidFill>
                <a:latin typeface="Gill Sans MT"/>
                <a:cs typeface="Gill Sans MT"/>
              </a:rPr>
              <a:t>3</a:t>
            </a:r>
            <a:r>
              <a:rPr sz="2800" spc="-15" baseline="-22222" dirty="0">
                <a:solidFill>
                  <a:srgbClr val="585866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–</a:t>
            </a:r>
            <a:r>
              <a:rPr sz="2800" spc="-2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1,</a:t>
            </a:r>
            <a:r>
              <a:rPr sz="2800" spc="-24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64653"/>
                </a:solidFill>
                <a:latin typeface="Gill Sans MT"/>
                <a:cs typeface="Gill Sans MT"/>
              </a:rPr>
              <a:t>0}</a:t>
            </a:r>
            <a:endParaRPr sz="2800" dirty="0">
              <a:latin typeface="Gill Sans MT"/>
              <a:cs typeface="Gill Sans MT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94272" y="2958687"/>
            <a:ext cx="3958938" cy="99734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/>
          <p:cNvSpPr/>
          <p:nvPr/>
        </p:nvSpPr>
        <p:spPr>
          <a:xfrm>
            <a:off x="3520728" y="4445773"/>
            <a:ext cx="1447800" cy="762000"/>
          </a:xfrm>
          <a:prstGeom prst="wedgeRectCallout">
            <a:avLst>
              <a:gd name="adj1" fmla="val -26096"/>
              <a:gd name="adj2" fmla="val -158670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l</a:t>
            </a:r>
            <a:r>
              <a:rPr lang="en-US" sz="2800" baseline="-25000" dirty="0" err="1"/>
              <a:t>j</a:t>
            </a:r>
            <a:r>
              <a:rPr lang="en-US" sz="2800" baseline="-25000" dirty="0"/>
              <a:t> </a:t>
            </a:r>
            <a:r>
              <a:rPr lang="en-US" sz="2800" dirty="0"/>
              <a:t>(X,Y)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5486400" y="4852173"/>
            <a:ext cx="2686422" cy="1206734"/>
          </a:xfrm>
          <a:prstGeom prst="wedgeRectCallout">
            <a:avLst>
              <a:gd name="adj1" fmla="val -50049"/>
              <a:gd name="adj2" fmla="val -130605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Hinge Loss Function</a:t>
            </a:r>
          </a:p>
        </p:txBody>
      </p:sp>
    </p:spTree>
    <p:extLst>
      <p:ext uri="{BB962C8B-B14F-4D97-AF65-F5344CB8AC3E}">
        <p14:creationId xmlns:p14="http://schemas.microsoft.com/office/powerpoint/2010/main" val="22907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4063" y="754015"/>
            <a:ext cx="7430855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100705" algn="l"/>
              </a:tabLst>
            </a:pPr>
            <a:r>
              <a:rPr spc="-5" dirty="0"/>
              <a:t>C</a:t>
            </a:r>
            <a:r>
              <a:rPr dirty="0"/>
              <a:t>onst</a:t>
            </a:r>
            <a:r>
              <a:rPr spc="-5" dirty="0"/>
              <a:t>r</a:t>
            </a:r>
            <a:r>
              <a:rPr dirty="0"/>
              <a:t>ucting</a:t>
            </a:r>
            <a:r>
              <a:rPr spc="-5" dirty="0"/>
              <a:t> </a:t>
            </a:r>
            <a:r>
              <a:rPr dirty="0"/>
              <a:t>a	HL-MRF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2080260"/>
            <a:ext cx="7402195" cy="12772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34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Gill Sans MT"/>
                <a:cs typeface="Gill Sans MT"/>
              </a:rPr>
              <a:t>1) </a:t>
            </a:r>
            <a:r>
              <a:rPr sz="2600" spc="-15" dirty="0">
                <a:latin typeface="Gill Sans MT"/>
                <a:cs typeface="Gill Sans MT"/>
              </a:rPr>
              <a:t>Ground </a:t>
            </a:r>
            <a:r>
              <a:rPr sz="2600" dirty="0">
                <a:latin typeface="Gill Sans MT"/>
                <a:cs typeface="Gill Sans MT"/>
              </a:rPr>
              <a:t>out all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rules</a:t>
            </a:r>
            <a:endParaRPr lang="en-US" sz="26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</a:pPr>
            <a:r>
              <a:rPr lang="en-US" sz="1950" spc="360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Gill Sans MT"/>
                <a:cs typeface="Gill Sans MT"/>
              </a:rPr>
              <a:t>2) </a:t>
            </a:r>
            <a:r>
              <a:rPr sz="2600" spc="-10" dirty="0">
                <a:latin typeface="Gill Sans MT"/>
                <a:cs typeface="Gill Sans MT"/>
              </a:rPr>
              <a:t>Convert </a:t>
            </a:r>
            <a:r>
              <a:rPr sz="2600" spc="-15" dirty="0">
                <a:latin typeface="Gill Sans MT"/>
                <a:cs typeface="Gill Sans MT"/>
              </a:rPr>
              <a:t>ground </a:t>
            </a:r>
            <a:r>
              <a:rPr sz="2600" spc="-5" dirty="0">
                <a:latin typeface="Gill Sans MT"/>
                <a:cs typeface="Gill Sans MT"/>
              </a:rPr>
              <a:t>rules </a:t>
            </a:r>
            <a:r>
              <a:rPr sz="2600" dirty="0">
                <a:latin typeface="Gill Sans MT"/>
                <a:cs typeface="Gill Sans MT"/>
              </a:rPr>
              <a:t>to </a:t>
            </a:r>
            <a:r>
              <a:rPr sz="2600" spc="-5" dirty="0">
                <a:latin typeface="Gill Sans MT"/>
                <a:cs typeface="Gill Sans MT"/>
              </a:rPr>
              <a:t>hinge-loss</a:t>
            </a:r>
            <a:r>
              <a:rPr sz="2600" spc="3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functions</a:t>
            </a: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1950" spc="350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Gill Sans MT"/>
                <a:cs typeface="Gill Sans MT"/>
              </a:rPr>
              <a:t>3) </a:t>
            </a:r>
            <a:r>
              <a:rPr sz="2600" spc="-40" dirty="0">
                <a:latin typeface="Gill Sans MT"/>
                <a:cs typeface="Gill Sans MT"/>
              </a:rPr>
              <a:t>Weight </a:t>
            </a:r>
            <a:r>
              <a:rPr sz="2600" spc="-5" dirty="0">
                <a:latin typeface="Gill Sans MT"/>
                <a:cs typeface="Gill Sans MT"/>
              </a:rPr>
              <a:t>hinge-loss </a:t>
            </a:r>
            <a:r>
              <a:rPr sz="2600" dirty="0">
                <a:latin typeface="Gill Sans MT"/>
                <a:cs typeface="Gill Sans MT"/>
              </a:rPr>
              <a:t>functions and embed in</a:t>
            </a:r>
            <a:r>
              <a:rPr sz="2600" spc="-31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HL-MRF</a:t>
            </a:r>
            <a:endParaRPr sz="2600" dirty="0">
              <a:latin typeface="Gill Sans MT"/>
              <a:cs typeface="Gill Sans M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33800"/>
            <a:ext cx="4651131" cy="1314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5257800"/>
            <a:ext cx="554143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325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988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7091" y="909590"/>
            <a:ext cx="8924544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dirty="0"/>
              <a:t>Making</a:t>
            </a:r>
            <a:r>
              <a:rPr spc="-85" dirty="0"/>
              <a:t> </a:t>
            </a:r>
            <a:r>
              <a:rPr dirty="0"/>
              <a:t>Predictions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2095381"/>
            <a:ext cx="7692737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sz="1950" spc="34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spc="-40" dirty="0">
                <a:latin typeface="Gill Sans MT"/>
                <a:cs typeface="Gill Sans MT"/>
              </a:rPr>
              <a:t>Want </a:t>
            </a:r>
            <a:r>
              <a:rPr sz="2600" dirty="0">
                <a:latin typeface="Gill Sans MT"/>
                <a:cs typeface="Gill Sans MT"/>
              </a:rPr>
              <a:t>to find a most </a:t>
            </a:r>
            <a:r>
              <a:rPr sz="2600" spc="-10" dirty="0">
                <a:latin typeface="Gill Sans MT"/>
                <a:cs typeface="Gill Sans MT"/>
              </a:rPr>
              <a:t>probable </a:t>
            </a:r>
            <a:r>
              <a:rPr sz="2600" dirty="0">
                <a:latin typeface="Gill Sans MT"/>
                <a:cs typeface="Gill Sans MT"/>
              </a:rPr>
              <a:t>explanation</a:t>
            </a:r>
            <a:r>
              <a:rPr sz="2600" spc="-1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(MPE)</a:t>
            </a:r>
            <a:r>
              <a:rPr lang="en-US" sz="2600" spc="-5" dirty="0">
                <a:latin typeface="Gill Sans MT"/>
                <a:cs typeface="Gill Sans MT"/>
              </a:rPr>
              <a:t> : Find the most probable setting of  Y, given X </a:t>
            </a:r>
            <a:endParaRPr sz="2600" dirty="0">
              <a:latin typeface="Gill Sans MT"/>
              <a:cs typeface="Gill Sans M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164645"/>
            <a:ext cx="7679009" cy="331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248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dirty="0"/>
              <a:t>Why</a:t>
            </a:r>
            <a:r>
              <a:rPr spc="-105" dirty="0"/>
              <a:t> </a:t>
            </a:r>
            <a:r>
              <a:rPr dirty="0"/>
              <a:t>MPE?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2552" y="4170680"/>
            <a:ext cx="6769847" cy="12362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lang="en-US" sz="1950" spc="-509" dirty="0">
                <a:solidFill>
                  <a:srgbClr val="727CA3"/>
                </a:solidFill>
                <a:latin typeface="Wingdings 3"/>
                <a:cs typeface="Wingdings 3"/>
              </a:rPr>
              <a:t> </a:t>
            </a:r>
            <a:r>
              <a:rPr sz="2600" spc="-10" dirty="0">
                <a:latin typeface="Gill Sans MT"/>
                <a:cs typeface="Gill Sans MT"/>
              </a:rPr>
              <a:t>How </a:t>
            </a:r>
            <a:r>
              <a:rPr sz="2600" dirty="0">
                <a:latin typeface="Gill Sans MT"/>
                <a:cs typeface="Gill Sans MT"/>
              </a:rPr>
              <a:t>do </a:t>
            </a:r>
            <a:r>
              <a:rPr sz="2600" spc="-30" dirty="0">
                <a:latin typeface="Gill Sans MT"/>
                <a:cs typeface="Gill Sans MT"/>
              </a:rPr>
              <a:t>we </a:t>
            </a:r>
            <a:r>
              <a:rPr sz="2600" spc="-10" dirty="0">
                <a:latin typeface="Gill Sans MT"/>
                <a:cs typeface="Gill Sans MT"/>
              </a:rPr>
              <a:t>interpret </a:t>
            </a:r>
            <a:r>
              <a:rPr sz="2600" spc="-5" dirty="0">
                <a:latin typeface="Gill Sans MT"/>
                <a:cs typeface="Gill Sans MT"/>
              </a:rPr>
              <a:t>continuous</a:t>
            </a:r>
            <a:r>
              <a:rPr sz="2600" spc="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values?</a:t>
            </a:r>
          </a:p>
          <a:p>
            <a:pPr marL="565150" indent="-285750">
              <a:lnSpc>
                <a:spcPct val="100000"/>
              </a:lnSpc>
              <a:spcBef>
                <a:spcPts val="480"/>
              </a:spcBef>
              <a:buFont typeface="Wingdings" charset="2"/>
              <a:buChar char="q"/>
            </a:pPr>
            <a:r>
              <a:rPr lang="en-US" sz="1750" spc="-465" dirty="0">
                <a:solidFill>
                  <a:srgbClr val="9FB8CD"/>
                </a:solidFill>
                <a:latin typeface="Wingdings 3"/>
                <a:cs typeface="Wingdings 3"/>
              </a:rPr>
              <a:t> </a:t>
            </a:r>
            <a:r>
              <a:rPr sz="2300" dirty="0">
                <a:solidFill>
                  <a:srgbClr val="464653"/>
                </a:solidFill>
                <a:latin typeface="Gill Sans MT"/>
                <a:cs typeface="Gill Sans MT"/>
              </a:rPr>
              <a:t>Round</a:t>
            </a:r>
            <a:endParaRPr sz="2300" dirty="0">
              <a:latin typeface="Gill Sans MT"/>
              <a:cs typeface="Gill Sans MT"/>
            </a:endParaRPr>
          </a:p>
          <a:p>
            <a:pPr marL="565150" indent="-285750">
              <a:lnSpc>
                <a:spcPct val="100000"/>
              </a:lnSpc>
              <a:spcBef>
                <a:spcPts val="540"/>
              </a:spcBef>
              <a:buFont typeface="Wingdings" charset="2"/>
              <a:buChar char="q"/>
            </a:pPr>
            <a:r>
              <a:rPr sz="1750" spc="459" dirty="0">
                <a:solidFill>
                  <a:srgbClr val="9FB8CD"/>
                </a:solidFill>
                <a:latin typeface="Times New Roman"/>
                <a:cs typeface="Times New Roman"/>
              </a:rPr>
              <a:t> </a:t>
            </a:r>
            <a:r>
              <a:rPr sz="2300" spc="-70" dirty="0">
                <a:solidFill>
                  <a:srgbClr val="464653"/>
                </a:solidFill>
                <a:latin typeface="Gill Sans MT"/>
                <a:cs typeface="Gill Sans MT"/>
              </a:rPr>
              <a:t>Treat </a:t>
            </a:r>
            <a:r>
              <a:rPr sz="2300" dirty="0">
                <a:solidFill>
                  <a:srgbClr val="464653"/>
                </a:solidFill>
                <a:latin typeface="Gill Sans MT"/>
                <a:cs typeface="Gill Sans MT"/>
              </a:rPr>
              <a:t>as</a:t>
            </a:r>
            <a:r>
              <a:rPr sz="2300" spc="1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464653"/>
                </a:solidFill>
                <a:latin typeface="Gill Sans MT"/>
                <a:cs typeface="Gill Sans MT"/>
              </a:rPr>
              <a:t>ranking</a:t>
            </a:r>
            <a:endParaRPr sz="2300" dirty="0">
              <a:latin typeface="Gill Sans MT"/>
              <a:cs typeface="Gill Sans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94063" y="2267756"/>
            <a:ext cx="6443345" cy="2169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sz="1950" spc="33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Gill Sans MT"/>
                <a:cs typeface="Gill Sans MT"/>
              </a:rPr>
              <a:t>Best scoring assignment to </a:t>
            </a:r>
            <a:r>
              <a:rPr sz="2600" spc="-5" dirty="0">
                <a:latin typeface="Gill Sans MT"/>
                <a:cs typeface="Gill Sans MT"/>
              </a:rPr>
              <a:t>unknown</a:t>
            </a:r>
            <a:r>
              <a:rPr sz="2600" spc="-9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variables</a:t>
            </a:r>
          </a:p>
          <a:p>
            <a:pPr marL="571500" indent="-571500">
              <a:lnSpc>
                <a:spcPct val="100000"/>
              </a:lnSpc>
              <a:spcBef>
                <a:spcPts val="25"/>
              </a:spcBef>
              <a:buFont typeface="Wingdings" charset="2"/>
              <a:buChar char="q"/>
            </a:pPr>
            <a:endParaRPr sz="37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lang="en-US" sz="1950" spc="-509" dirty="0">
                <a:solidFill>
                  <a:srgbClr val="727CA3"/>
                </a:solidFill>
                <a:latin typeface="Wingdings 3"/>
                <a:cs typeface="Wingdings 3"/>
              </a:rPr>
              <a:t> </a:t>
            </a:r>
            <a:r>
              <a:rPr sz="2600" dirty="0">
                <a:latin typeface="Gill Sans MT"/>
                <a:cs typeface="Gill Sans MT"/>
              </a:rPr>
              <a:t>But </a:t>
            </a:r>
            <a:r>
              <a:rPr sz="2600" spc="-55" dirty="0">
                <a:latin typeface="Gill Sans MT"/>
                <a:cs typeface="Gill Sans MT"/>
              </a:rPr>
              <a:t>it’s </a:t>
            </a:r>
            <a:r>
              <a:rPr sz="2600" spc="-5" dirty="0">
                <a:latin typeface="Gill Sans MT"/>
                <a:cs typeface="Gill Sans MT"/>
              </a:rPr>
              <a:t>continuous </a:t>
            </a:r>
            <a:r>
              <a:rPr sz="2600" dirty="0">
                <a:latin typeface="Gill Sans MT"/>
                <a:cs typeface="Gill Sans MT"/>
              </a:rPr>
              <a:t>valued!</a:t>
            </a:r>
          </a:p>
          <a:p>
            <a:pPr marL="457200" indent="-457200">
              <a:lnSpc>
                <a:spcPct val="100000"/>
              </a:lnSpc>
              <a:buFont typeface="Wingdings" charset="2"/>
              <a:buChar char="q"/>
            </a:pPr>
            <a:endParaRPr sz="2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14054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4063" y="754015"/>
            <a:ext cx="75403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589405" algn="l"/>
              </a:tabLst>
            </a:pPr>
            <a:r>
              <a:rPr spc="-5" dirty="0"/>
              <a:t>Convex	Optimization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4063" y="2054860"/>
            <a:ext cx="6740525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sz="1950" spc="35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latin typeface="Gill Sans MT"/>
                <a:cs typeface="Gill Sans MT"/>
              </a:rPr>
              <a:t>MPE </a:t>
            </a:r>
            <a:r>
              <a:rPr sz="2600" spc="-10" dirty="0">
                <a:latin typeface="Gill Sans MT"/>
                <a:cs typeface="Gill Sans MT"/>
              </a:rPr>
              <a:t>inference </a:t>
            </a:r>
            <a:r>
              <a:rPr sz="2600" dirty="0">
                <a:latin typeface="Gill Sans MT"/>
                <a:cs typeface="Gill Sans MT"/>
              </a:rPr>
              <a:t>is a </a:t>
            </a:r>
            <a:r>
              <a:rPr sz="2600" spc="-20" dirty="0">
                <a:latin typeface="Gill Sans MT"/>
                <a:cs typeface="Gill Sans MT"/>
              </a:rPr>
              <a:t>convex </a:t>
            </a:r>
            <a:r>
              <a:rPr sz="2600" spc="-5" dirty="0">
                <a:latin typeface="Gill Sans MT"/>
                <a:cs typeface="Gill Sans MT"/>
              </a:rPr>
              <a:t>optimization</a:t>
            </a:r>
            <a:r>
              <a:rPr sz="2600" spc="20" dirty="0">
                <a:latin typeface="Gill Sans MT"/>
                <a:cs typeface="Gill Sans MT"/>
              </a:rPr>
              <a:t> </a:t>
            </a:r>
            <a:r>
              <a:rPr sz="2600" spc="-10" dirty="0">
                <a:latin typeface="Gill Sans MT"/>
                <a:cs typeface="Gill Sans MT"/>
              </a:rPr>
              <a:t>problem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063" y="6296660"/>
            <a:ext cx="8302337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lang="en-US" sz="1950" spc="-509" dirty="0">
                <a:solidFill>
                  <a:srgbClr val="727CA3"/>
                </a:solidFill>
                <a:latin typeface="Wingdings 3"/>
                <a:cs typeface="Wingdings 3"/>
              </a:rPr>
              <a:t> </a:t>
            </a:r>
            <a:r>
              <a:rPr sz="2600" dirty="0">
                <a:latin typeface="Gill Sans MT"/>
                <a:cs typeface="Gill Sans MT"/>
              </a:rPr>
              <a:t>Best general methods </a:t>
            </a:r>
            <a:r>
              <a:rPr sz="2600" spc="-40" dirty="0">
                <a:latin typeface="Gill Sans MT"/>
                <a:cs typeface="Gill Sans MT"/>
              </a:rPr>
              <a:t>have </a:t>
            </a:r>
            <a:r>
              <a:rPr sz="2600" dirty="0">
                <a:latin typeface="Gill Sans MT"/>
                <a:cs typeface="Gill Sans MT"/>
              </a:rPr>
              <a:t>O(n</a:t>
            </a:r>
            <a:r>
              <a:rPr sz="2550" baseline="26143" dirty="0">
                <a:latin typeface="Gill Sans MT"/>
                <a:cs typeface="Gill Sans MT"/>
              </a:rPr>
              <a:t>3.5</a:t>
            </a:r>
            <a:r>
              <a:rPr sz="2600" dirty="0">
                <a:latin typeface="Gill Sans MT"/>
                <a:cs typeface="Gill Sans MT"/>
              </a:rPr>
              <a:t>) time</a:t>
            </a:r>
            <a:r>
              <a:rPr sz="2600" spc="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complexity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01373" y="3376366"/>
            <a:ext cx="2857500" cy="20188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14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 of data is there 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023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optimizing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90600" y="3432516"/>
                <a:ext cx="2743200" cy="4648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charset="0"/>
                                </a:rPr>
                                <m:t>arg</m:t>
                              </m:r>
                            </m:fName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𝑚𝑖𝑛</m:t>
                              </m:r>
                            </m:e>
                          </m:func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US" sz="2800" b="0" i="1" baseline="-25000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0,1</m:t>
                              </m:r>
                            </m:e>
                          </m:d>
                          <m:r>
                            <a:rPr lang="en-US" sz="2800" b="0" i="1" baseline="30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baseline="30000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432516"/>
                <a:ext cx="2743200" cy="464871"/>
              </a:xfrm>
              <a:prstGeom prst="rect">
                <a:avLst/>
              </a:prstGeom>
              <a:blipFill rotWithShape="0">
                <a:blip r:embed="rId2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05200" y="3200400"/>
                <a:ext cx="5902963" cy="12250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s-I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𝑚</m:t>
                          </m:r>
                        </m:sup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⍵</m:t>
                          </m:r>
                          <m:r>
                            <a:rPr lang="en-US" sz="2800" b="0" i="1" baseline="-25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∅</m:t>
                          </m:r>
                          <m:r>
                            <a:rPr lang="en-US" sz="2800" b="0" i="1" baseline="-2500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+ </m:t>
                          </m:r>
                          <m:nary>
                            <m:naryPr>
                              <m:chr m:val="∑"/>
                              <m:ctrlPr>
                                <a:rPr lang="is-IS" sz="28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sup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𝐼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[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𝐶𝑘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𝑦𝑘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sz="2800" b="0" i="1" baseline="-25000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)]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200400"/>
                <a:ext cx="5902963" cy="12250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ular Callout 11"/>
          <p:cNvSpPr/>
          <p:nvPr/>
        </p:nvSpPr>
        <p:spPr>
          <a:xfrm>
            <a:off x="6477000" y="1580120"/>
            <a:ext cx="3048000" cy="1134049"/>
          </a:xfrm>
          <a:prstGeom prst="wedgeRectCallout">
            <a:avLst>
              <a:gd name="adj1" fmla="val -34307"/>
              <a:gd name="adj2" fmla="val 128962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Indicator function </a:t>
            </a:r>
            <a:r>
              <a:rPr lang="en-US" dirty="0">
                <a:solidFill>
                  <a:schemeClr val="bg1"/>
                </a:solidFill>
              </a:rPr>
              <a:t>= </a:t>
            </a:r>
          </a:p>
          <a:p>
            <a:r>
              <a:rPr lang="en-US" sz="2000" dirty="0">
                <a:solidFill>
                  <a:schemeClr val="bg1"/>
                </a:solidFill>
              </a:rPr>
              <a:t>{ 0 , when constraint is satisfied and ∞ when not.} 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6781800" y="4858798"/>
            <a:ext cx="2931163" cy="533400"/>
          </a:xfrm>
          <a:prstGeom prst="wedgeRectCallout">
            <a:avLst>
              <a:gd name="adj1" fmla="val -25044"/>
              <a:gd name="adj2" fmla="val -193324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Constraint functions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2514600" y="2218869"/>
            <a:ext cx="2209800" cy="533400"/>
          </a:xfrm>
          <a:prstGeom prst="wedgeRectCallout">
            <a:avLst>
              <a:gd name="adj1" fmla="val -3061"/>
              <a:gd name="adj2" fmla="val 144175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f(Y,X)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295400" y="5158510"/>
            <a:ext cx="2209800" cy="533400"/>
          </a:xfrm>
          <a:prstGeom prst="wedgeRectCallout">
            <a:avLst>
              <a:gd name="adj1" fmla="val 5615"/>
              <a:gd name="adj2" fmla="val -281632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i</a:t>
            </a:r>
            <a:r>
              <a:rPr lang="en-US" sz="2800" baseline="30000" dirty="0" err="1"/>
              <a:t>th</a:t>
            </a:r>
            <a:r>
              <a:rPr lang="en-US" sz="2800" dirty="0"/>
              <a:t> copy of 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0" y="6019800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minimization problem considered as </a:t>
            </a:r>
            <a:r>
              <a:rPr lang="en-US" sz="2400" b="1" dirty="0"/>
              <a:t>individual sub problem</a:t>
            </a:r>
          </a:p>
        </p:txBody>
      </p:sp>
    </p:spTree>
    <p:extLst>
      <p:ext uri="{BB962C8B-B14F-4D97-AF65-F5344CB8AC3E}">
        <p14:creationId xmlns:p14="http://schemas.microsoft.com/office/powerpoint/2010/main" val="11157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sz="2900" spc="5" dirty="0"/>
              <a:t>Alternating </a:t>
            </a:r>
            <a:r>
              <a:rPr sz="2900" dirty="0"/>
              <a:t>Direction Method of</a:t>
            </a:r>
            <a:r>
              <a:rPr sz="2900" spc="-25" dirty="0"/>
              <a:t> </a:t>
            </a:r>
            <a:r>
              <a:rPr sz="2900" spc="-5" dirty="0"/>
              <a:t>Multipliers</a:t>
            </a:r>
            <a:endParaRPr sz="2900"/>
          </a:p>
        </p:txBody>
      </p:sp>
      <p:sp>
        <p:nvSpPr>
          <p:cNvPr id="5" name="object 5"/>
          <p:cNvSpPr txBox="1"/>
          <p:nvPr/>
        </p:nvSpPr>
        <p:spPr>
          <a:xfrm>
            <a:off x="994063" y="2410460"/>
            <a:ext cx="670052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Wingdings" charset="2"/>
              <a:buChar char="q"/>
            </a:pPr>
            <a:r>
              <a:rPr sz="1950" spc="34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spc="-15" dirty="0">
                <a:latin typeface="Gill Sans MT"/>
                <a:cs typeface="Gill Sans MT"/>
              </a:rPr>
              <a:t>Perform </a:t>
            </a:r>
            <a:r>
              <a:rPr sz="2600" spc="-10" dirty="0">
                <a:latin typeface="Gill Sans MT"/>
                <a:cs typeface="Gill Sans MT"/>
              </a:rPr>
              <a:t>inference </a:t>
            </a:r>
            <a:r>
              <a:rPr sz="2600" dirty="0">
                <a:latin typeface="Gill Sans MT"/>
                <a:cs typeface="Gill Sans MT"/>
              </a:rPr>
              <a:t>with ADMM</a:t>
            </a:r>
            <a:r>
              <a:rPr sz="2600" spc="-275" dirty="0">
                <a:latin typeface="Gill Sans MT"/>
                <a:cs typeface="Gill Sans MT"/>
              </a:rPr>
              <a:t> </a:t>
            </a:r>
            <a:r>
              <a:rPr sz="2600" spc="-15" dirty="0">
                <a:latin typeface="Gill Sans MT"/>
                <a:cs typeface="Gill Sans MT"/>
              </a:rPr>
              <a:t>framework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063" y="3689197"/>
            <a:ext cx="4225925" cy="1594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1000"/>
              </a:lnSpc>
              <a:buFont typeface="Wingdings" charset="2"/>
              <a:buChar char="q"/>
            </a:pPr>
            <a:r>
              <a:rPr sz="1950" spc="355" dirty="0">
                <a:solidFill>
                  <a:srgbClr val="727CA3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Optimize </a:t>
            </a:r>
            <a:r>
              <a:rPr sz="2600" spc="-10" dirty="0">
                <a:latin typeface="Gill Sans MT"/>
                <a:cs typeface="Gill Sans MT"/>
              </a:rPr>
              <a:t>subproblems  </a:t>
            </a:r>
            <a:r>
              <a:rPr sz="2600" spc="-5" dirty="0">
                <a:latin typeface="Gill Sans MT"/>
                <a:cs typeface="Gill Sans MT"/>
              </a:rPr>
              <a:t>(hinge </a:t>
            </a:r>
            <a:r>
              <a:rPr sz="2600" dirty="0">
                <a:latin typeface="Gill Sans MT"/>
                <a:cs typeface="Gill Sans MT"/>
              </a:rPr>
              <a:t>losses and</a:t>
            </a:r>
            <a:r>
              <a:rPr sz="2600" spc="-7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constraints)  </a:t>
            </a:r>
            <a:r>
              <a:rPr sz="2600" spc="-20" dirty="0">
                <a:latin typeface="Gill Sans MT"/>
                <a:cs typeface="Gill Sans MT"/>
              </a:rPr>
              <a:t>independently, </a:t>
            </a:r>
            <a:r>
              <a:rPr sz="2600" dirty="0">
                <a:latin typeface="Gill Sans MT"/>
                <a:cs typeface="Gill Sans MT"/>
              </a:rPr>
              <a:t>in</a:t>
            </a:r>
            <a:r>
              <a:rPr sz="2600" spc="-30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parallel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94063" y="5918200"/>
            <a:ext cx="6700520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ts val="3100"/>
              </a:lnSpc>
              <a:buFont typeface="Wingdings" charset="2"/>
              <a:buChar char="q"/>
            </a:pPr>
            <a:r>
              <a:rPr lang="en-US" sz="1950" spc="-509" dirty="0">
                <a:solidFill>
                  <a:srgbClr val="727CA3"/>
                </a:solidFill>
                <a:latin typeface="Wingdings 3"/>
                <a:cs typeface="Wingdings 3"/>
              </a:rPr>
              <a:t> </a:t>
            </a:r>
            <a:r>
              <a:rPr sz="2600" spc="5" dirty="0">
                <a:latin typeface="Gill Sans MT"/>
                <a:cs typeface="Gill Sans MT"/>
              </a:rPr>
              <a:t>Auxiliary </a:t>
            </a:r>
            <a:r>
              <a:rPr sz="2600" dirty="0">
                <a:latin typeface="Gill Sans MT"/>
                <a:cs typeface="Gill Sans MT"/>
              </a:rPr>
              <a:t>variables </a:t>
            </a:r>
            <a:r>
              <a:rPr sz="2600" spc="-5" dirty="0">
                <a:latin typeface="Gill Sans MT"/>
                <a:cs typeface="Gill Sans MT"/>
              </a:rPr>
              <a:t>(Lagrange multipliers) </a:t>
            </a:r>
            <a:r>
              <a:rPr sz="2600" spc="-10" dirty="0">
                <a:latin typeface="Gill Sans MT"/>
                <a:cs typeface="Gill Sans MT"/>
              </a:rPr>
              <a:t>ensure  </a:t>
            </a:r>
            <a:r>
              <a:rPr sz="2600" dirty="0">
                <a:latin typeface="Gill Sans MT"/>
                <a:cs typeface="Gill Sans MT"/>
              </a:rPr>
              <a:t>consensus </a:t>
            </a:r>
            <a:r>
              <a:rPr sz="2600" spc="-10" dirty="0">
                <a:latin typeface="Gill Sans MT"/>
                <a:cs typeface="Gill Sans MT"/>
              </a:rPr>
              <a:t>reached </a:t>
            </a:r>
            <a:r>
              <a:rPr sz="2600" spc="-15" dirty="0">
                <a:latin typeface="Gill Sans MT"/>
                <a:cs typeface="Gill Sans MT"/>
              </a:rPr>
              <a:t>across</a:t>
            </a:r>
            <a:r>
              <a:rPr sz="2600" spc="-10" dirty="0">
                <a:latin typeface="Gill Sans MT"/>
                <a:cs typeface="Gill Sans MT"/>
              </a:rPr>
              <a:t> subproblems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35363" y="7332980"/>
            <a:ext cx="2045335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chemeClr val="bg1"/>
                </a:solidFill>
                <a:latin typeface="Gill Sans MT"/>
                <a:cs typeface="Gill Sans MT"/>
              </a:rPr>
              <a:t>Bach et al., NIPS</a:t>
            </a:r>
            <a:r>
              <a:rPr sz="1800" spc="-285" dirty="0">
                <a:solidFill>
                  <a:schemeClr val="bg1"/>
                </a:solidFill>
                <a:latin typeface="Gill Sans MT"/>
                <a:cs typeface="Gill Sans MT"/>
              </a:rPr>
              <a:t> </a:t>
            </a:r>
            <a:r>
              <a:rPr sz="1800" dirty="0">
                <a:solidFill>
                  <a:schemeClr val="bg1"/>
                </a:solidFill>
                <a:latin typeface="Gill Sans MT"/>
                <a:cs typeface="Gill Sans MT"/>
              </a:rPr>
              <a:t>2012</a:t>
            </a:r>
            <a:endParaRPr sz="180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11531" y="2606916"/>
            <a:ext cx="2473528" cy="4002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31505" y="3749272"/>
            <a:ext cx="311726" cy="3158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27809" y="3687406"/>
            <a:ext cx="267970" cy="267970"/>
          </a:xfrm>
          <a:custGeom>
            <a:avLst/>
            <a:gdLst/>
            <a:ahLst/>
            <a:cxnLst/>
            <a:rect l="l" t="t" r="r" b="b"/>
            <a:pathLst>
              <a:path w="267970" h="267970">
                <a:moveTo>
                  <a:pt x="0" y="0"/>
                </a:moveTo>
                <a:lnTo>
                  <a:pt x="267890" y="0"/>
                </a:lnTo>
                <a:lnTo>
                  <a:pt x="267890" y="267890"/>
                </a:lnTo>
                <a:lnTo>
                  <a:pt x="0" y="26789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585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31505" y="4127494"/>
            <a:ext cx="311726" cy="3117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27809" y="4062450"/>
            <a:ext cx="267970" cy="267970"/>
          </a:xfrm>
          <a:custGeom>
            <a:avLst/>
            <a:gdLst/>
            <a:ahLst/>
            <a:cxnLst/>
            <a:rect l="l" t="t" r="r" b="b"/>
            <a:pathLst>
              <a:path w="267970" h="267970">
                <a:moveTo>
                  <a:pt x="0" y="0"/>
                </a:moveTo>
                <a:lnTo>
                  <a:pt x="267890" y="0"/>
                </a:lnTo>
                <a:lnTo>
                  <a:pt x="267890" y="267890"/>
                </a:lnTo>
                <a:lnTo>
                  <a:pt x="0" y="26789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585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31505" y="4555612"/>
            <a:ext cx="311726" cy="3117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27809" y="4491075"/>
            <a:ext cx="267970" cy="267970"/>
          </a:xfrm>
          <a:custGeom>
            <a:avLst/>
            <a:gdLst/>
            <a:ahLst/>
            <a:cxnLst/>
            <a:rect l="l" t="t" r="r" b="b"/>
            <a:pathLst>
              <a:path w="267970" h="267970">
                <a:moveTo>
                  <a:pt x="0" y="0"/>
                </a:moveTo>
                <a:lnTo>
                  <a:pt x="267890" y="0"/>
                </a:lnTo>
                <a:lnTo>
                  <a:pt x="267890" y="267890"/>
                </a:lnTo>
                <a:lnTo>
                  <a:pt x="0" y="26789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585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31505" y="4929677"/>
            <a:ext cx="311726" cy="3117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27809" y="4866119"/>
            <a:ext cx="267970" cy="267970"/>
          </a:xfrm>
          <a:custGeom>
            <a:avLst/>
            <a:gdLst/>
            <a:ahLst/>
            <a:cxnLst/>
            <a:rect l="l" t="t" r="r" b="b"/>
            <a:pathLst>
              <a:path w="267970" h="267970">
                <a:moveTo>
                  <a:pt x="0" y="0"/>
                </a:moveTo>
                <a:lnTo>
                  <a:pt x="267890" y="0"/>
                </a:lnTo>
                <a:lnTo>
                  <a:pt x="267890" y="267890"/>
                </a:lnTo>
                <a:lnTo>
                  <a:pt x="0" y="26789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585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97065" y="3965404"/>
            <a:ext cx="473825" cy="3117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95502" y="3901719"/>
            <a:ext cx="428625" cy="267970"/>
          </a:xfrm>
          <a:custGeom>
            <a:avLst/>
            <a:gdLst/>
            <a:ahLst/>
            <a:cxnLst/>
            <a:rect l="l" t="t" r="r" b="b"/>
            <a:pathLst>
              <a:path w="428625" h="267970">
                <a:moveTo>
                  <a:pt x="0" y="0"/>
                </a:moveTo>
                <a:lnTo>
                  <a:pt x="428625" y="0"/>
                </a:lnTo>
                <a:lnTo>
                  <a:pt x="428625" y="267890"/>
                </a:lnTo>
                <a:lnTo>
                  <a:pt x="0" y="26789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585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97065" y="4339479"/>
            <a:ext cx="473825" cy="3158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95502" y="4276763"/>
            <a:ext cx="428625" cy="267970"/>
          </a:xfrm>
          <a:custGeom>
            <a:avLst/>
            <a:gdLst/>
            <a:ahLst/>
            <a:cxnLst/>
            <a:rect l="l" t="t" r="r" b="b"/>
            <a:pathLst>
              <a:path w="428625" h="267970">
                <a:moveTo>
                  <a:pt x="0" y="0"/>
                </a:moveTo>
                <a:lnTo>
                  <a:pt x="428625" y="0"/>
                </a:lnTo>
                <a:lnTo>
                  <a:pt x="428625" y="267890"/>
                </a:lnTo>
                <a:lnTo>
                  <a:pt x="0" y="26789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585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97065" y="4713545"/>
            <a:ext cx="473825" cy="3158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95502" y="4651806"/>
            <a:ext cx="428625" cy="267970"/>
          </a:xfrm>
          <a:custGeom>
            <a:avLst/>
            <a:gdLst/>
            <a:ahLst/>
            <a:cxnLst/>
            <a:rect l="l" t="t" r="r" b="b"/>
            <a:pathLst>
              <a:path w="428625" h="267970">
                <a:moveTo>
                  <a:pt x="0" y="0"/>
                </a:moveTo>
                <a:lnTo>
                  <a:pt x="428625" y="0"/>
                </a:lnTo>
                <a:lnTo>
                  <a:pt x="428625" y="267890"/>
                </a:lnTo>
                <a:lnTo>
                  <a:pt x="0" y="267890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5858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24127" y="3821353"/>
            <a:ext cx="803910" cy="214629"/>
          </a:xfrm>
          <a:custGeom>
            <a:avLst/>
            <a:gdLst/>
            <a:ahLst/>
            <a:cxnLst/>
            <a:rect l="l" t="t" r="r" b="b"/>
            <a:pathLst>
              <a:path w="803909" h="214629">
                <a:moveTo>
                  <a:pt x="0" y="214312"/>
                </a:moveTo>
                <a:lnTo>
                  <a:pt x="803671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24127" y="4196397"/>
            <a:ext cx="803910" cy="214629"/>
          </a:xfrm>
          <a:custGeom>
            <a:avLst/>
            <a:gdLst/>
            <a:ahLst/>
            <a:cxnLst/>
            <a:rect l="l" t="t" r="r" b="b"/>
            <a:pathLst>
              <a:path w="803909" h="214629">
                <a:moveTo>
                  <a:pt x="0" y="214312"/>
                </a:moveTo>
                <a:lnTo>
                  <a:pt x="803671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24127" y="4625019"/>
            <a:ext cx="803910" cy="161290"/>
          </a:xfrm>
          <a:custGeom>
            <a:avLst/>
            <a:gdLst/>
            <a:ahLst/>
            <a:cxnLst/>
            <a:rect l="l" t="t" r="r" b="b"/>
            <a:pathLst>
              <a:path w="803909" h="161289">
                <a:moveTo>
                  <a:pt x="0" y="160733"/>
                </a:moveTo>
                <a:lnTo>
                  <a:pt x="803671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24127" y="4410710"/>
            <a:ext cx="803910" cy="214629"/>
          </a:xfrm>
          <a:custGeom>
            <a:avLst/>
            <a:gdLst/>
            <a:ahLst/>
            <a:cxnLst/>
            <a:rect l="l" t="t" r="r" b="b"/>
            <a:pathLst>
              <a:path w="803909" h="214629">
                <a:moveTo>
                  <a:pt x="0" y="0"/>
                </a:moveTo>
                <a:lnTo>
                  <a:pt x="803671" y="214312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24127" y="4785753"/>
            <a:ext cx="803910" cy="214629"/>
          </a:xfrm>
          <a:custGeom>
            <a:avLst/>
            <a:gdLst/>
            <a:ahLst/>
            <a:cxnLst/>
            <a:rect l="l" t="t" r="r" b="b"/>
            <a:pathLst>
              <a:path w="803909" h="214629">
                <a:moveTo>
                  <a:pt x="0" y="0"/>
                </a:moveTo>
                <a:lnTo>
                  <a:pt x="803671" y="214312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24127" y="4035666"/>
            <a:ext cx="803910" cy="161290"/>
          </a:xfrm>
          <a:custGeom>
            <a:avLst/>
            <a:gdLst/>
            <a:ahLst/>
            <a:cxnLst/>
            <a:rect l="l" t="t" r="r" b="b"/>
            <a:pathLst>
              <a:path w="803909" h="161289">
                <a:moveTo>
                  <a:pt x="0" y="0"/>
                </a:moveTo>
                <a:lnTo>
                  <a:pt x="803671" y="160734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24127" y="4035666"/>
            <a:ext cx="803910" cy="589915"/>
          </a:xfrm>
          <a:custGeom>
            <a:avLst/>
            <a:gdLst/>
            <a:ahLst/>
            <a:cxnLst/>
            <a:rect l="l" t="t" r="r" b="b"/>
            <a:pathLst>
              <a:path w="803909" h="589914">
                <a:moveTo>
                  <a:pt x="0" y="0"/>
                </a:moveTo>
                <a:lnTo>
                  <a:pt x="803671" y="589358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6606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Consensus Optimization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41589" y="2165152"/>
            <a:ext cx="8375220" cy="461664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Initialize </a:t>
            </a:r>
            <a:r>
              <a:rPr lang="en-US" sz="2000" dirty="0" err="1"/>
              <a:t>y</a:t>
            </a:r>
            <a:r>
              <a:rPr lang="en-US" sz="2000" baseline="-25000" dirty="0" err="1"/>
              <a:t>j</a:t>
            </a:r>
            <a:r>
              <a:rPr lang="en-US" sz="2000" dirty="0"/>
              <a:t> as copies of the variables of Y</a:t>
            </a:r>
            <a:r>
              <a:rPr lang="en-US" sz="2000" baseline="-25000" dirty="0"/>
              <a:t> </a:t>
            </a:r>
            <a:r>
              <a:rPr lang="en-US" sz="2000" dirty="0"/>
              <a:t>that appear in </a:t>
            </a:r>
            <a:r>
              <a:rPr lang="en-US" sz="2000" dirty="0" err="1"/>
              <a:t>Φ</a:t>
            </a:r>
            <a:r>
              <a:rPr lang="en-US" sz="2000" baseline="-25000" dirty="0" err="1"/>
              <a:t>j</a:t>
            </a:r>
            <a:r>
              <a:rPr lang="en-US" sz="2000" dirty="0"/>
              <a:t>, j = 1,...,m.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Initialize </a:t>
            </a:r>
            <a:r>
              <a:rPr lang="en-US" sz="2000" dirty="0" err="1"/>
              <a:t>y</a:t>
            </a:r>
            <a:r>
              <a:rPr lang="en-US" sz="2000" baseline="-25000" dirty="0" err="1"/>
              <a:t>k+m</a:t>
            </a:r>
            <a:r>
              <a:rPr lang="en-US" sz="2000" dirty="0"/>
              <a:t> as copies of the variables of Y that appear in </a:t>
            </a:r>
            <a:r>
              <a:rPr lang="en-US" sz="2000" dirty="0" err="1"/>
              <a:t>C</a:t>
            </a:r>
            <a:r>
              <a:rPr lang="en-US" sz="2000" baseline="-25000" dirty="0" err="1"/>
              <a:t>k</a:t>
            </a:r>
            <a:r>
              <a:rPr lang="en-US" sz="2000" dirty="0"/>
              <a:t>, k = 1,...,r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Until convergence do </a:t>
            </a:r>
          </a:p>
          <a:p>
            <a:r>
              <a:rPr lang="en-US" sz="2000" dirty="0"/>
              <a:t>                3a. Solve for each </a:t>
            </a:r>
            <a:r>
              <a:rPr lang="en-US" sz="2000" dirty="0" err="1"/>
              <a:t>y</a:t>
            </a:r>
            <a:r>
              <a:rPr lang="en-US" sz="2000" baseline="-25000" dirty="0" err="1"/>
              <a:t>j</a:t>
            </a:r>
            <a:endParaRPr lang="en-US" sz="2000" baseline="-25000" dirty="0"/>
          </a:p>
          <a:p>
            <a:endParaRPr lang="en-US" sz="2000" baseline="-25000" dirty="0"/>
          </a:p>
          <a:p>
            <a:r>
              <a:rPr lang="en-US" sz="2000" baseline="-25000" dirty="0"/>
              <a:t>                </a:t>
            </a:r>
            <a:r>
              <a:rPr lang="en-US" sz="2000" dirty="0"/>
              <a:t>   </a:t>
            </a:r>
          </a:p>
          <a:p>
            <a:r>
              <a:rPr lang="en-US" sz="2000" dirty="0"/>
              <a:t>                3b. Solve for each </a:t>
            </a:r>
            <a:r>
              <a:rPr lang="en-US" sz="2000" dirty="0" err="1"/>
              <a:t>y</a:t>
            </a:r>
            <a:r>
              <a:rPr lang="en-US" sz="2000" baseline="-25000" dirty="0" err="1"/>
              <a:t>k+m</a:t>
            </a:r>
            <a:endParaRPr lang="en-US" sz="2000" baseline="-25000" dirty="0"/>
          </a:p>
          <a:p>
            <a:endParaRPr lang="en-US" sz="2000" baseline="-25000" dirty="0"/>
          </a:p>
          <a:p>
            <a:endParaRPr lang="en-US" sz="2000" baseline="-25000" dirty="0"/>
          </a:p>
          <a:p>
            <a:endParaRPr lang="en-US" sz="2000" baseline="-25000" dirty="0"/>
          </a:p>
          <a:p>
            <a:r>
              <a:rPr lang="en-US" sz="2000" dirty="0"/>
              <a:t>                           </a:t>
            </a:r>
          </a:p>
          <a:p>
            <a:r>
              <a:rPr lang="en-US" sz="2000" dirty="0"/>
              <a:t>                 3c. Set each variable in Y to the average of its copies </a:t>
            </a:r>
          </a:p>
          <a:p>
            <a:endParaRPr lang="en-US" sz="2000" baseline="-25000" dirty="0"/>
          </a:p>
          <a:p>
            <a:endParaRPr lang="en-US" sz="2000" baseline="-25000" dirty="0"/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51250" y="3733800"/>
                <a:ext cx="2743200" cy="2989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</a:rPr>
                              <m:t>arg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𝑚𝑖𝑛</m:t>
                            </m:r>
                          </m:e>
                        </m:func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b="0" i="1" baseline="-25000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0,1</m:t>
                            </m:r>
                          </m:e>
                        </m:d>
                        <m:r>
                          <a:rPr lang="en-US" b="0" i="1" baseline="3000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  <m:r>
                      <a:rPr lang="en-US" b="0" i="1" baseline="30000" smtClean="0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⍵</m:t>
                    </m:r>
                    <m:r>
                      <a:rPr lang="en-US" i="1" baseline="-25000">
                        <a:latin typeface="Cambria Math" charset="0"/>
                        <a:ea typeface="Cambria Math" charset="0"/>
                        <a:cs typeface="Cambria Math" charset="0"/>
                      </a:rPr>
                      <m:t>𝑗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∅</m:t>
                    </m:r>
                    <m:r>
                      <a:rPr lang="en-US" i="1" baseline="-25000">
                        <a:latin typeface="Cambria Math" charset="0"/>
                        <a:ea typeface="Cambria Math" charset="0"/>
                        <a:cs typeface="Cambria Math" charset="0"/>
                      </a:rPr>
                      <m:t>𝑗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  <m:r>
                          <a:rPr lang="en-US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baseline="300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250" y="3733800"/>
                <a:ext cx="2743200" cy="298928"/>
              </a:xfrm>
              <a:prstGeom prst="rect">
                <a:avLst/>
              </a:prstGeom>
              <a:blipFill rotWithShape="0">
                <a:blip r:embed="rId2"/>
                <a:stretch>
                  <a:fillRect l="-3111" t="-108163" b="-1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23327"/>
          <a:stretch/>
        </p:blipFill>
        <p:spPr>
          <a:xfrm>
            <a:off x="6318250" y="3758045"/>
            <a:ext cx="2063750" cy="274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370234" y="4717999"/>
                <a:ext cx="4374467" cy="4614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𝐼</m:t>
                    </m:r>
                    <m:r>
                      <a:rPr lang="en-US" i="1" baseline="-25000">
                        <a:latin typeface="Cambria Math" charset="0"/>
                        <a:ea typeface="Cambria Math" charset="0"/>
                        <a:cs typeface="Cambria Math" charset="0"/>
                      </a:rPr>
                      <m:t>𝑘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𝐶𝑘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𝑦𝑘</m:t>
                            </m:r>
                            <m:r>
                              <a:rPr lang="en-US" i="1" baseline="-2500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r>
                              <a:rPr lang="en-US" i="1" baseline="-2500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∥ </m:t>
                    </m:r>
                  </m:oMath>
                </a14:m>
                <a:r>
                  <a:rPr lang="en-US" dirty="0"/>
                  <a:t>                         ॥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  <m:e/>
                    </m:sPre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34" y="4717999"/>
                <a:ext cx="4374467" cy="461473"/>
              </a:xfrm>
              <a:prstGeom prst="rect">
                <a:avLst/>
              </a:prstGeom>
              <a:blipFill rotWithShape="0">
                <a:blip r:embed="rId4"/>
                <a:stretch>
                  <a:fillRect t="-68421" b="-8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505200" y="4717999"/>
                <a:ext cx="1978810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</m:t>
                              </m:r>
                            </m:fName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𝑚𝑖𝑛</m:t>
                              </m:r>
                            </m:e>
                          </m:fun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b="0" i="1" baseline="-25000" smtClean="0">
                              <a:latin typeface="Cambria Math" charset="0"/>
                            </a:rPr>
                            <m:t>𝑘</m:t>
                          </m:r>
                          <m:r>
                            <a:rPr lang="en-US" b="0" i="1" baseline="-25000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b="0" i="1" baseline="-25000" smtClean="0">
                              <a:latin typeface="Cambria Math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0,1</m:t>
                              </m:r>
                            </m:e>
                          </m:d>
                          <m:r>
                            <a:rPr lang="en-US" i="1" baseline="3000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i="1" baseline="3000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4717999"/>
                <a:ext cx="1978810" cy="391261"/>
              </a:xfrm>
              <a:prstGeom prst="rect">
                <a:avLst/>
              </a:prstGeom>
              <a:blipFill rotWithShape="0">
                <a:blip r:embed="rId5"/>
                <a:stretch>
                  <a:fillRect t="-70313" b="-85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1360" t="-6295" r="14230" b="-54"/>
          <a:stretch/>
        </p:blipFill>
        <p:spPr>
          <a:xfrm>
            <a:off x="7812195" y="4913629"/>
            <a:ext cx="1139609" cy="3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5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776" y="1080376"/>
            <a:ext cx="8256846" cy="984885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we improve ?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41589" y="2180272"/>
            <a:ext cx="8375220" cy="283154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sz="2400" dirty="0"/>
              <a:t> No need to solve for constraint equation minimization</a:t>
            </a:r>
          </a:p>
          <a:p>
            <a:pPr>
              <a:buClr>
                <a:schemeClr val="tx1"/>
              </a:buClr>
              <a:buFont typeface="Wingdings" charset="2"/>
              <a:buChar char="q"/>
            </a:pPr>
            <a:endParaRPr lang="en-US" sz="2400" dirty="0"/>
          </a:p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sz="2400" dirty="0"/>
              <a:t> Simply independently optimize potentials and project resulting values of </a:t>
            </a:r>
            <a:r>
              <a:rPr lang="en-US" sz="2400" dirty="0" err="1"/>
              <a:t>Y</a:t>
            </a:r>
            <a:r>
              <a:rPr lang="en-US" sz="2400" baseline="-25000" dirty="0" err="1"/>
              <a:t>j</a:t>
            </a:r>
            <a:r>
              <a:rPr lang="en-US" sz="2400" baseline="-25000" dirty="0"/>
              <a:t> </a:t>
            </a:r>
            <a:r>
              <a:rPr lang="en-US" sz="2400" dirty="0"/>
              <a:t>to the constraints’ feasible region.</a:t>
            </a:r>
          </a:p>
          <a:p>
            <a:pPr>
              <a:buClr>
                <a:schemeClr val="tx1"/>
              </a:buClr>
              <a:buFont typeface="Wingdings" charset="2"/>
              <a:buChar char="q"/>
            </a:pPr>
            <a:endParaRPr lang="en-US" sz="2400" dirty="0"/>
          </a:p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sz="2400" dirty="0"/>
              <a:t> Do not push constraints during optimization</a:t>
            </a:r>
          </a:p>
          <a:p>
            <a:pPr>
              <a:buClr>
                <a:schemeClr val="tx1"/>
              </a:buClr>
              <a:buFont typeface="Wingdings" charset="2"/>
              <a:buChar char="q"/>
            </a:pPr>
            <a:endParaRPr lang="en-US" sz="2400" baseline="-25000" dirty="0"/>
          </a:p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sz="2400" dirty="0"/>
              <a:t> Running time reduces excessively</a:t>
            </a:r>
          </a:p>
        </p:txBody>
      </p:sp>
    </p:spTree>
    <p:extLst>
      <p:ext uri="{BB962C8B-B14F-4D97-AF65-F5344CB8AC3E}">
        <p14:creationId xmlns:p14="http://schemas.microsoft.com/office/powerpoint/2010/main" val="1116657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8431" b="2016"/>
          <a:stretch/>
        </p:blipFill>
        <p:spPr>
          <a:xfrm>
            <a:off x="2209800" y="1600200"/>
            <a:ext cx="5867400" cy="5410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8256846" cy="984885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we improve ?</a:t>
            </a:r>
            <a:br>
              <a:rPr lang="en-US" dirty="0"/>
            </a:br>
            <a:endParaRPr lang="en-US" dirty="0"/>
          </a:p>
        </p:txBody>
      </p:sp>
      <p:sp>
        <p:nvSpPr>
          <p:cNvPr id="3" name="Oval Callout 2"/>
          <p:cNvSpPr/>
          <p:nvPr/>
        </p:nvSpPr>
        <p:spPr>
          <a:xfrm>
            <a:off x="5715000" y="1670685"/>
            <a:ext cx="3733800" cy="914400"/>
          </a:xfrm>
          <a:prstGeom prst="wedgeEllipseCallout">
            <a:avLst>
              <a:gd name="adj1" fmla="val -20833"/>
              <a:gd name="adj2" fmla="val 98611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Optimize only the weighted potentials, not the constraint equations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6693823" y="3578542"/>
            <a:ext cx="3212177" cy="914400"/>
          </a:xfrm>
          <a:prstGeom prst="wedgeEllipseCallout">
            <a:avLst>
              <a:gd name="adj1" fmla="val -79677"/>
              <a:gd name="adj2" fmla="val 127778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values to the constraints’ feasible region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228600" y="3200400"/>
            <a:ext cx="3276600" cy="914400"/>
          </a:xfrm>
          <a:prstGeom prst="wedgeEllipseCallout">
            <a:avLst>
              <a:gd name="adj1" fmla="val 41989"/>
              <a:gd name="adj2" fmla="val 28122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Take average and clip values to [0,1]</a:t>
            </a:r>
          </a:p>
        </p:txBody>
      </p:sp>
    </p:spTree>
    <p:extLst>
      <p:ext uri="{BB962C8B-B14F-4D97-AF65-F5344CB8AC3E}">
        <p14:creationId xmlns:p14="http://schemas.microsoft.com/office/powerpoint/2010/main" val="16310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to improve?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41589" y="1717040"/>
            <a:ext cx="8375220" cy="2000548"/>
          </a:xfrm>
        </p:spPr>
        <p:txBody>
          <a:bodyPr>
            <a:noAutofit/>
          </a:bodyPr>
          <a:lstStyle/>
          <a:p>
            <a:endParaRPr lang="en-US" sz="2800" dirty="0"/>
          </a:p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sz="2800" dirty="0"/>
              <a:t>  Need to learn weights of each potential function. </a:t>
            </a:r>
          </a:p>
          <a:p>
            <a:pPr>
              <a:buClr>
                <a:schemeClr val="tx1"/>
              </a:buClr>
              <a:buFont typeface="Wingdings" charset="2"/>
              <a:buChar char="q"/>
            </a:pPr>
            <a:endParaRPr lang="en-US" sz="2800" dirty="0"/>
          </a:p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sz="2800" dirty="0"/>
              <a:t>  Weight learning often requires performing inference many times with different weights </a:t>
            </a:r>
          </a:p>
        </p:txBody>
      </p:sp>
    </p:spTree>
    <p:extLst>
      <p:ext uri="{BB962C8B-B14F-4D97-AF65-F5344CB8AC3E}">
        <p14:creationId xmlns:p14="http://schemas.microsoft.com/office/powerpoint/2010/main" val="639285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Weight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493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30554" y="122237"/>
            <a:ext cx="7478713" cy="1477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79550" algn="l"/>
              </a:tabLst>
            </a:pPr>
            <a:r>
              <a:rPr lang="en-US" dirty="0"/>
              <a:t>Weight </a:t>
            </a:r>
            <a:r>
              <a:rPr dirty="0"/>
              <a:t>Lea</a:t>
            </a:r>
            <a:r>
              <a:rPr spc="95" dirty="0"/>
              <a:t>r</a:t>
            </a:r>
            <a:r>
              <a:rPr dirty="0"/>
              <a:t>ning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65512" y="1862950"/>
            <a:ext cx="8435687" cy="39805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sz="2600" spc="-5" dirty="0">
                <a:latin typeface="Trebuchet MS"/>
                <a:cs typeface="Trebuchet MS"/>
              </a:rPr>
              <a:t>Learn </a:t>
            </a:r>
            <a:r>
              <a:rPr sz="2600" dirty="0">
                <a:latin typeface="Trebuchet MS"/>
                <a:cs typeface="Trebuchet MS"/>
              </a:rPr>
              <a:t>from training</a:t>
            </a:r>
            <a:r>
              <a:rPr sz="2600" spc="-55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data</a:t>
            </a:r>
          </a:p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565"/>
              </a:spcBef>
              <a:buFont typeface="Wingdings" panose="05000000000000000000" pitchFamily="2" charset="2"/>
              <a:buChar char="q"/>
            </a:pPr>
            <a:r>
              <a:rPr sz="2600" dirty="0">
                <a:latin typeface="Trebuchet MS"/>
                <a:cs typeface="Trebuchet MS"/>
              </a:rPr>
              <a:t>No need to hand-code</a:t>
            </a:r>
            <a:r>
              <a:rPr sz="2600" spc="-3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rule-weights</a:t>
            </a:r>
            <a:endParaRPr sz="2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sz="2600" spc="-30" dirty="0">
                <a:latin typeface="Trebuchet MS"/>
                <a:cs typeface="Trebuchet MS"/>
              </a:rPr>
              <a:t>Various</a:t>
            </a:r>
            <a:r>
              <a:rPr sz="2600" spc="-3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methods:</a:t>
            </a:r>
            <a:endParaRPr sz="2600" dirty="0">
              <a:latin typeface="Trebuchet MS"/>
              <a:cs typeface="Trebuchet MS"/>
            </a:endParaRPr>
          </a:p>
          <a:p>
            <a:pPr marL="615950" indent="-285750">
              <a:lnSpc>
                <a:spcPct val="100000"/>
              </a:lnSpc>
              <a:spcBef>
                <a:spcPts val="750"/>
              </a:spcBef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rgbClr val="464653"/>
                </a:solidFill>
                <a:latin typeface="Trebuchet MS"/>
                <a:cs typeface="Trebuchet MS"/>
              </a:rPr>
              <a:t> ap</a:t>
            </a:r>
            <a:r>
              <a:rPr sz="2300" dirty="0">
                <a:solidFill>
                  <a:srgbClr val="464653"/>
                </a:solidFill>
                <a:latin typeface="Trebuchet MS"/>
                <a:cs typeface="Trebuchet MS"/>
              </a:rPr>
              <a:t>proximate maximum</a:t>
            </a:r>
            <a:r>
              <a:rPr sz="2300" spc="-60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464653"/>
                </a:solidFill>
                <a:latin typeface="Trebuchet MS"/>
                <a:cs typeface="Trebuchet MS"/>
              </a:rPr>
              <a:t>likelihood</a:t>
            </a:r>
            <a:r>
              <a:rPr lang="en-US" sz="2300" dirty="0">
                <a:solidFill>
                  <a:srgbClr val="464653"/>
                </a:solidFill>
                <a:latin typeface="Trebuchet MS"/>
                <a:cs typeface="Trebuchet MS"/>
              </a:rPr>
              <a:t> estimation</a:t>
            </a:r>
            <a:endParaRPr sz="2300" dirty="0">
              <a:latin typeface="Trebuchet MS"/>
              <a:cs typeface="Trebuchet MS"/>
            </a:endParaRPr>
          </a:p>
          <a:p>
            <a:pPr marL="3520440" algn="ctr">
              <a:lnSpc>
                <a:spcPct val="100000"/>
              </a:lnSpc>
              <a:spcBef>
                <a:spcPts val="1639"/>
              </a:spcBef>
            </a:pPr>
            <a:r>
              <a:rPr sz="2000" spc="-30" dirty="0">
                <a:solidFill>
                  <a:srgbClr val="125099"/>
                </a:solidFill>
                <a:latin typeface="Trebuchet MS"/>
                <a:cs typeface="Trebuchet MS"/>
              </a:rPr>
              <a:t>Broecheler, </a:t>
            </a:r>
            <a:r>
              <a:rPr sz="2000" spc="-5" dirty="0">
                <a:solidFill>
                  <a:srgbClr val="125099"/>
                </a:solidFill>
                <a:latin typeface="Trebuchet MS"/>
                <a:cs typeface="Trebuchet MS"/>
              </a:rPr>
              <a:t>Mihalkova, </a:t>
            </a:r>
            <a:r>
              <a:rPr sz="2000" spc="-45" dirty="0">
                <a:solidFill>
                  <a:srgbClr val="125099"/>
                </a:solidFill>
                <a:latin typeface="Trebuchet MS"/>
                <a:cs typeface="Trebuchet MS"/>
              </a:rPr>
              <a:t>Getoor, </a:t>
            </a:r>
            <a:r>
              <a:rPr sz="2000" spc="-5" dirty="0">
                <a:solidFill>
                  <a:srgbClr val="125099"/>
                </a:solidFill>
                <a:latin typeface="Trebuchet MS"/>
                <a:cs typeface="Trebuchet MS"/>
              </a:rPr>
              <a:t>UAI</a:t>
            </a:r>
            <a:r>
              <a:rPr sz="2000" spc="55" dirty="0">
                <a:solidFill>
                  <a:srgbClr val="125099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125099"/>
                </a:solidFill>
                <a:latin typeface="Trebuchet MS"/>
                <a:cs typeface="Trebuchet MS"/>
              </a:rPr>
              <a:t>2010</a:t>
            </a:r>
            <a:endParaRPr lang="en-US" sz="2000" spc="-5" dirty="0">
              <a:solidFill>
                <a:srgbClr val="125099"/>
              </a:solidFill>
              <a:latin typeface="Trebuchet MS"/>
              <a:cs typeface="Trebuchet MS"/>
            </a:endParaRPr>
          </a:p>
          <a:p>
            <a:pPr marL="3520440" algn="ctr">
              <a:lnSpc>
                <a:spcPct val="100000"/>
              </a:lnSpc>
              <a:spcBef>
                <a:spcPts val="1639"/>
              </a:spcBef>
            </a:pPr>
            <a:endParaRPr lang="en-US" sz="2000" spc="-5" dirty="0">
              <a:solidFill>
                <a:srgbClr val="125099"/>
              </a:solidFill>
              <a:latin typeface="Trebuchet MS"/>
              <a:cs typeface="Trebuchet MS"/>
            </a:endParaRPr>
          </a:p>
          <a:p>
            <a:r>
              <a:rPr lang="en-US" sz="2300" dirty="0">
                <a:solidFill>
                  <a:srgbClr val="464653"/>
                </a:solidFill>
                <a:latin typeface="Trebuchet MS"/>
                <a:cs typeface="Trebuchet MS"/>
              </a:rPr>
              <a:t>			</a:t>
            </a:r>
            <a:endParaRPr lang="en-US" sz="2000" dirty="0">
              <a:solidFill>
                <a:srgbClr val="125099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6018" y="5105400"/>
            <a:ext cx="8041625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300" dirty="0">
                <a:solidFill>
                  <a:srgbClr val="464653"/>
                </a:solidFill>
                <a:latin typeface="Trebuchet MS"/>
                <a:cs typeface="Trebuchet MS"/>
              </a:rPr>
              <a:t> maximum</a:t>
            </a:r>
            <a:r>
              <a:rPr lang="en-US" sz="2300" spc="-4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lang="en-US" sz="2300" dirty="0">
                <a:solidFill>
                  <a:srgbClr val="464653"/>
                </a:solidFill>
                <a:latin typeface="Trebuchet MS"/>
                <a:cs typeface="Trebuchet MS"/>
              </a:rPr>
              <a:t>pseudo-likelihood estimation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000" dirty="0">
              <a:solidFill>
                <a:srgbClr val="464653"/>
              </a:solidFill>
              <a:latin typeface="Trebuchet MS"/>
              <a:cs typeface="Trebuchet MS"/>
            </a:endParaRPr>
          </a:p>
          <a:p>
            <a:pPr lvl="4"/>
            <a:r>
              <a:rPr lang="en-US" sz="2000" dirty="0">
                <a:solidFill>
                  <a:srgbClr val="125099"/>
                </a:solidFill>
                <a:latin typeface="Trebuchet MS" panose="020B0603020202020204" pitchFamily="34" charset="0"/>
              </a:rPr>
              <a:t>			  J. </a:t>
            </a:r>
            <a:r>
              <a:rPr lang="en-US" sz="2000" spc="-30" dirty="0" err="1">
                <a:solidFill>
                  <a:srgbClr val="125099"/>
                </a:solidFill>
                <a:latin typeface="Trebuchet MS" panose="020B0603020202020204" pitchFamily="34" charset="0"/>
              </a:rPr>
              <a:t>Besag</a:t>
            </a:r>
            <a:r>
              <a:rPr lang="en-US" sz="2000" dirty="0">
                <a:solidFill>
                  <a:srgbClr val="125099"/>
                </a:solidFill>
                <a:latin typeface="Trebuchet MS" panose="020B0603020202020204" pitchFamily="34" charset="0"/>
              </a:rPr>
              <a:t>. </a:t>
            </a:r>
            <a:r>
              <a:rPr lang="en-US" sz="2000" spc="-30" dirty="0">
                <a:solidFill>
                  <a:srgbClr val="125099"/>
                </a:solidFill>
                <a:latin typeface="Trebuchet MS" panose="020B0603020202020204" pitchFamily="34" charset="0"/>
              </a:rPr>
              <a:t>JRSS</a:t>
            </a:r>
            <a:r>
              <a:rPr lang="en-US" sz="2000" dirty="0">
                <a:solidFill>
                  <a:srgbClr val="125099"/>
                </a:solidFill>
                <a:latin typeface="Trebuchet MS" panose="020B0603020202020204" pitchFamily="34" charset="0"/>
              </a:rPr>
              <a:t>. 1975</a:t>
            </a:r>
          </a:p>
          <a:p>
            <a:pPr lvl="4"/>
            <a:endParaRPr lang="en-US" sz="1000" dirty="0">
              <a:solidFill>
                <a:srgbClr val="464653"/>
              </a:solidFill>
              <a:latin typeface="Trebuchet MS"/>
              <a:cs typeface="Trebuchet MS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300" dirty="0"/>
              <a:t> </a:t>
            </a:r>
            <a:r>
              <a:rPr lang="en-US" sz="2300" dirty="0">
                <a:solidFill>
                  <a:srgbClr val="464653"/>
                </a:solidFill>
                <a:latin typeface="Trebuchet MS"/>
                <a:cs typeface="Trebuchet MS"/>
              </a:rPr>
              <a:t>large-margin</a:t>
            </a:r>
            <a:r>
              <a:rPr lang="en-US" sz="2300" spc="-45" dirty="0">
                <a:solidFill>
                  <a:srgbClr val="464653"/>
                </a:solidFill>
                <a:latin typeface="Trebuchet MS"/>
                <a:cs typeface="Trebuchet MS"/>
              </a:rPr>
              <a:t> </a:t>
            </a:r>
            <a:r>
              <a:rPr lang="en-US" sz="2300" dirty="0">
                <a:solidFill>
                  <a:srgbClr val="464653"/>
                </a:solidFill>
                <a:latin typeface="Trebuchet MS"/>
                <a:cs typeface="Trebuchet MS"/>
              </a:rPr>
              <a:t>estimation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500" dirty="0">
              <a:solidFill>
                <a:srgbClr val="464653"/>
              </a:solidFill>
              <a:latin typeface="Trebuchet MS"/>
              <a:cs typeface="Trebuchet MS"/>
            </a:endParaRPr>
          </a:p>
          <a:p>
            <a:pPr lvl="4"/>
            <a:r>
              <a:rPr lang="en-US" sz="2000" dirty="0">
                <a:solidFill>
                  <a:srgbClr val="125099"/>
                </a:solidFill>
                <a:latin typeface="Trebuchet MS"/>
                <a:cs typeface="Trebuchet MS"/>
              </a:rPr>
              <a:t>			  Bach, Huang, London, </a:t>
            </a:r>
            <a:r>
              <a:rPr lang="en-US" sz="2000" spc="-45" dirty="0" err="1">
                <a:solidFill>
                  <a:srgbClr val="125099"/>
                </a:solidFill>
                <a:latin typeface="Trebuchet MS"/>
                <a:cs typeface="Trebuchet MS"/>
              </a:rPr>
              <a:t>Getoor</a:t>
            </a:r>
            <a:r>
              <a:rPr lang="en-US" sz="2000" spc="-45" dirty="0">
                <a:solidFill>
                  <a:srgbClr val="125099"/>
                </a:solidFill>
                <a:latin typeface="Trebuchet MS"/>
                <a:cs typeface="Trebuchet MS"/>
              </a:rPr>
              <a:t>, </a:t>
            </a:r>
            <a:r>
              <a:rPr lang="en-US" sz="2000" spc="-5" dirty="0">
                <a:solidFill>
                  <a:srgbClr val="125099"/>
                </a:solidFill>
                <a:latin typeface="Trebuchet MS"/>
                <a:cs typeface="Trebuchet MS"/>
              </a:rPr>
              <a:t>UAI</a:t>
            </a:r>
            <a:r>
              <a:rPr lang="en-US" sz="2000" spc="-40" dirty="0">
                <a:solidFill>
                  <a:srgbClr val="125099"/>
                </a:solidFill>
                <a:latin typeface="Trebuchet MS"/>
                <a:cs typeface="Trebuchet MS"/>
              </a:rPr>
              <a:t> </a:t>
            </a:r>
            <a:r>
              <a:rPr lang="en-US" sz="2000" spc="-5" dirty="0">
                <a:solidFill>
                  <a:srgbClr val="125099"/>
                </a:solidFill>
                <a:latin typeface="Trebuchet MS"/>
                <a:cs typeface="Trebuchet MS"/>
              </a:rPr>
              <a:t>2013</a:t>
            </a:r>
            <a:endParaRPr lang="en-US" sz="2000" dirty="0">
              <a:latin typeface="Trebuchet MS"/>
              <a:cs typeface="Trebuchet MS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300" dirty="0">
              <a:latin typeface="Trebuchet MS"/>
              <a:cs typeface="Trebuchet MS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3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00083" y="772430"/>
            <a:ext cx="9601200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79550" algn="l"/>
              </a:tabLst>
            </a:pPr>
            <a:r>
              <a:rPr lang="en-US" dirty="0"/>
              <a:t>Maximum-Likelihood Estimation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048381" y="2095497"/>
            <a:ext cx="7979411" cy="42986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600" spc="-5" dirty="0">
                <a:latin typeface="Trebuchet MS"/>
                <a:cs typeface="Trebuchet MS"/>
              </a:rPr>
              <a:t>Approximates the gradient of log-likelihood</a:t>
            </a:r>
            <a:endParaRPr lang="en-US" sz="2600" dirty="0">
              <a:latin typeface="Trebuchet MS"/>
              <a:cs typeface="Trebuchet MS"/>
            </a:endParaRPr>
          </a:p>
          <a:p>
            <a:pPr marL="469900" indent="-457200" algn="just">
              <a:lnSpc>
                <a:spcPct val="100000"/>
              </a:lnSpc>
              <a:spcBef>
                <a:spcPts val="1565"/>
              </a:spcBef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/>
                <a:cs typeface="Trebuchet MS"/>
              </a:rPr>
              <a:t>To learn parameters of the model, we maximize the log-likelihood of training data</a:t>
            </a:r>
            <a:endParaRPr sz="2600" dirty="0">
              <a:latin typeface="Trebuchet MS"/>
              <a:cs typeface="Trebuchet MS"/>
            </a:endParaRPr>
          </a:p>
          <a:p>
            <a:pPr algn="just"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/>
            <a:r>
              <a:rPr lang="en-US" sz="2600" dirty="0">
                <a:latin typeface="Trebuchet MS" panose="020B0603020202020204" pitchFamily="34" charset="0"/>
              </a:rPr>
              <a:t>      where E is the expectation under the distribution   defined by </a:t>
            </a:r>
            <a:r>
              <a:rPr lang="el-GR" sz="2600" b="1" dirty="0">
                <a:latin typeface="Trebuchet MS" panose="020B0603020202020204" pitchFamily="34" charset="0"/>
              </a:rPr>
              <a:t>Λ</a:t>
            </a:r>
            <a:r>
              <a:rPr lang="en-US" sz="2600" dirty="0">
                <a:latin typeface="Trebuchet MS" panose="020B0603020202020204" pitchFamily="34" charset="0"/>
              </a:rPr>
              <a:t> </a:t>
            </a:r>
            <a:endParaRPr lang="en-US" sz="2600" dirty="0">
              <a:latin typeface="Trebuchet MS" panose="020B0603020202020204" pitchFamily="34" charset="0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469900" indent="-4572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Voted perceptron algorithm</a:t>
            </a:r>
            <a:endParaRPr sz="2600" dirty="0">
              <a:latin typeface="Trebuchet MS" panose="020B0603020202020204" pitchFamily="34" charset="0"/>
              <a:cs typeface="Trebuchet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78" y="3694152"/>
            <a:ext cx="5936015" cy="110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202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12491" y="787670"/>
            <a:ext cx="9296400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79550" algn="l"/>
              </a:tabLst>
            </a:pPr>
            <a:r>
              <a:rPr lang="en-US" dirty="0"/>
              <a:t>Maximum-Likelihood Estimation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65513" y="1862950"/>
            <a:ext cx="7826087" cy="4473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Computing the expectation is intractable</a:t>
            </a:r>
          </a:p>
          <a:p>
            <a:pPr marL="12700" algn="just">
              <a:lnSpc>
                <a:spcPct val="100000"/>
              </a:lnSpc>
              <a:spcBef>
                <a:spcPts val="1565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565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Approximation: the values of the potential functions at the most probable setting of Y with the current parameters</a:t>
            </a:r>
          </a:p>
          <a:p>
            <a:pPr algn="just"/>
            <a:endParaRPr lang="en-US" sz="2600" dirty="0">
              <a:latin typeface="Trebuchet MS" panose="020B0603020202020204" pitchFamily="34" charset="0"/>
              <a:cs typeface="Trebuchet MS"/>
            </a:endParaRPr>
          </a:p>
          <a:p>
            <a:pPr algn="just"/>
            <a:endParaRPr lang="en-US" sz="2600" dirty="0">
              <a:latin typeface="Trebuchet MS" panose="020B0603020202020204" pitchFamily="34" charset="0"/>
              <a:cs typeface="Trebuchet MS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The method of maximum likelihood corresponds to many well-known estimation methods in statistics</a:t>
            </a:r>
            <a:endParaRPr sz="2600" dirty="0">
              <a:latin typeface="Trebuchet MS" panose="020B0603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2331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72816" y="970173"/>
            <a:ext cx="54829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3600" algn="l"/>
              </a:tabLst>
            </a:pPr>
            <a:r>
              <a:rPr lang="en-US" dirty="0"/>
              <a:t>Relational Data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34550" y="2291112"/>
            <a:ext cx="2975450" cy="255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spc="-5" dirty="0">
                <a:latin typeface="Gill Sans MT"/>
                <a:cs typeface="Gill Sans MT"/>
              </a:rPr>
              <a:t>Entities</a:t>
            </a:r>
            <a:endParaRPr sz="2600" dirty="0">
              <a:latin typeface="Gill Sans MT"/>
              <a:cs typeface="Gill Sans MT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Relations</a:t>
            </a:r>
          </a:p>
          <a:p>
            <a:pPr marL="571500" indent="-571500">
              <a:lnSpc>
                <a:spcPct val="100000"/>
              </a:lnSpc>
              <a:spcBef>
                <a:spcPts val="25"/>
              </a:spcBef>
              <a:buFont typeface="Wingdings" charset="2"/>
              <a:buChar char="q"/>
            </a:pPr>
            <a:endParaRPr sz="37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sz="2600" dirty="0">
                <a:latin typeface="Gill Sans MT"/>
                <a:cs typeface="Gill Sans MT"/>
              </a:rPr>
              <a:t>Also</a:t>
            </a:r>
            <a:r>
              <a:rPr sz="2600" spc="-50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called</a:t>
            </a:r>
            <a:r>
              <a:rPr lang="en-US" sz="2600" dirty="0">
                <a:latin typeface="Gill Sans MT"/>
                <a:cs typeface="Gill Sans MT"/>
              </a:rPr>
              <a:t>:</a:t>
            </a:r>
          </a:p>
          <a:p>
            <a:pPr marL="812800" lvl="1" indent="-342900">
              <a:buFont typeface="Wingdings" charset="2"/>
              <a:buChar char="q"/>
            </a:pPr>
            <a:r>
              <a:rPr sz="2300" spc="-5" dirty="0">
                <a:solidFill>
                  <a:srgbClr val="464653"/>
                </a:solidFill>
                <a:latin typeface="Gill Sans MT"/>
                <a:cs typeface="Gill Sans MT"/>
              </a:rPr>
              <a:t>Structured</a:t>
            </a:r>
            <a:r>
              <a:rPr sz="2300" spc="-40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464653"/>
                </a:solidFill>
                <a:latin typeface="Gill Sans MT"/>
                <a:cs typeface="Gill Sans MT"/>
              </a:rPr>
              <a:t>data</a:t>
            </a:r>
            <a:endParaRPr lang="en-US" sz="2300" dirty="0">
              <a:latin typeface="Gill Sans MT"/>
              <a:cs typeface="Gill Sans MT"/>
            </a:endParaRPr>
          </a:p>
          <a:p>
            <a:pPr marL="812800" lvl="1" indent="-342900">
              <a:buFont typeface="Wingdings" charset="2"/>
              <a:buChar char="q"/>
            </a:pPr>
            <a:r>
              <a:rPr sz="2300" spc="-10" dirty="0">
                <a:solidFill>
                  <a:srgbClr val="464653"/>
                </a:solidFill>
                <a:latin typeface="Gill Sans MT"/>
                <a:cs typeface="Gill Sans MT"/>
              </a:rPr>
              <a:t>Network</a:t>
            </a:r>
            <a:r>
              <a:rPr sz="2300" spc="-35" dirty="0">
                <a:solidFill>
                  <a:srgbClr val="46465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464653"/>
                </a:solidFill>
                <a:latin typeface="Gill Sans MT"/>
                <a:cs typeface="Gill Sans MT"/>
              </a:rPr>
              <a:t>data</a:t>
            </a:r>
            <a:endParaRPr lang="en-US" sz="23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31577" y="2180272"/>
            <a:ext cx="5670550" cy="4433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4357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882011" y="846296"/>
            <a:ext cx="914492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79550" algn="l"/>
              </a:tabLst>
            </a:pPr>
            <a:r>
              <a:rPr lang="en-US" sz="4800" dirty="0"/>
              <a:t>Maximum-Likelihood Estimation</a:t>
            </a:r>
            <a:endParaRPr sz="4800" dirty="0"/>
          </a:p>
        </p:txBody>
      </p:sp>
      <p:sp>
        <p:nvSpPr>
          <p:cNvPr id="5" name="object 5"/>
          <p:cNvSpPr txBox="1"/>
          <p:nvPr/>
        </p:nvSpPr>
        <p:spPr>
          <a:xfrm>
            <a:off x="1165513" y="1862950"/>
            <a:ext cx="7140288" cy="35702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600" spc="-5" dirty="0">
                <a:latin typeface="Trebuchet MS"/>
                <a:cs typeface="Trebuchet MS"/>
              </a:rPr>
              <a:t>Example - </a:t>
            </a:r>
            <a:endParaRPr lang="en-US" sz="2600" dirty="0">
              <a:latin typeface="Trebuchet MS"/>
              <a:cs typeface="Trebuchet MS"/>
            </a:endParaRPr>
          </a:p>
          <a:p>
            <a:pPr algn="just">
              <a:lnSpc>
                <a:spcPct val="100000"/>
              </a:lnSpc>
            </a:pPr>
            <a:endParaRPr lang="en-US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</a:pPr>
            <a:endParaRPr lang="en-US" dirty="0">
              <a:latin typeface="Times New Roman"/>
              <a:cs typeface="Times New Roman"/>
            </a:endParaRPr>
          </a:p>
          <a:p>
            <a:pPr marL="469900" indent="-457200" algn="just">
              <a:lnSpc>
                <a:spcPct val="100000"/>
              </a:lnSpc>
              <a:spcBef>
                <a:spcPts val="1565"/>
              </a:spcBef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Objective: Heights of penguins</a:t>
            </a:r>
          </a:p>
          <a:p>
            <a:pPr marL="12700" algn="just">
              <a:lnSpc>
                <a:spcPct val="100000"/>
              </a:lnSpc>
              <a:spcBef>
                <a:spcPts val="1565"/>
              </a:spcBef>
            </a:pPr>
            <a:endParaRPr lang="en-US" sz="2600" dirty="0">
              <a:latin typeface="Trebuchet MS" panose="020B0603020202020204" pitchFamily="34" charset="0"/>
              <a:cs typeface="Trebuchet MS"/>
            </a:endParaRPr>
          </a:p>
          <a:p>
            <a:pPr marL="469900" indent="-457200" algn="just">
              <a:spcBef>
                <a:spcPts val="1565"/>
              </a:spcBef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The mean and variance can be estimated with MLE while only knowing the heights of some sample</a:t>
            </a:r>
            <a:endParaRPr sz="2600" dirty="0">
              <a:latin typeface="Trebuchet MS" panose="020B0603020202020204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712603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15323" y="984250"/>
            <a:ext cx="9677400" cy="615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79550" algn="l"/>
              </a:tabLst>
            </a:pPr>
            <a:r>
              <a:rPr lang="en-US" sz="4000" dirty="0"/>
              <a:t>Maximum-</a:t>
            </a:r>
            <a:r>
              <a:rPr lang="en-US" sz="4000" dirty="0" err="1"/>
              <a:t>PseudoLikelihood</a:t>
            </a:r>
            <a:r>
              <a:rPr lang="en-US" sz="4000" dirty="0"/>
              <a:t> Estimation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1165512" y="1862950"/>
            <a:ext cx="7979411" cy="4514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Maximizes the likelihood of each variable conditioned on all other variables</a:t>
            </a:r>
            <a:endParaRPr lang="en-US" sz="2600" dirty="0">
              <a:latin typeface="Trebuchet MS" panose="020B0603020202020204" pitchFamily="34" charset="0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565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Does not require inference and takes time linear in the size of Y.</a:t>
            </a:r>
          </a:p>
          <a:p>
            <a:endParaRPr lang="en-US" sz="2600" dirty="0">
              <a:latin typeface="Trebuchet MS" panose="020B0603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May either provide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603020202020204" pitchFamily="34" charset="0"/>
              </a:rPr>
              <a:t>A computationally simpler problem for estimation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603020202020204" pitchFamily="34" charset="0"/>
              </a:rPr>
              <a:t>A way of obtaining explicit estimates of model parameters.</a:t>
            </a:r>
          </a:p>
        </p:txBody>
      </p:sp>
    </p:spTree>
    <p:extLst>
      <p:ext uri="{BB962C8B-B14F-4D97-AF65-F5344CB8AC3E}">
        <p14:creationId xmlns:p14="http://schemas.microsoft.com/office/powerpoint/2010/main" val="32390177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2491" y="6889407"/>
            <a:ext cx="120650" cy="191135"/>
          </a:xfrm>
          <a:custGeom>
            <a:avLst/>
            <a:gdLst/>
            <a:ahLst/>
            <a:cxnLst/>
            <a:rect l="l" t="t" r="r" b="b"/>
            <a:pathLst>
              <a:path w="120650" h="191134">
                <a:moveTo>
                  <a:pt x="0" y="0"/>
                </a:moveTo>
                <a:lnTo>
                  <a:pt x="0" y="190849"/>
                </a:lnTo>
                <a:lnTo>
                  <a:pt x="120313" y="95425"/>
                </a:lnTo>
                <a:lnTo>
                  <a:pt x="0" y="0"/>
                </a:lnTo>
                <a:close/>
              </a:path>
            </a:pathLst>
          </a:custGeom>
          <a:solidFill>
            <a:srgbClr val="AEC5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882011" y="984250"/>
            <a:ext cx="9525000" cy="615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79550" algn="l"/>
              </a:tabLst>
            </a:pPr>
            <a:r>
              <a:rPr lang="en-US" sz="4000" dirty="0"/>
              <a:t>Maximum-</a:t>
            </a:r>
            <a:r>
              <a:rPr lang="en-US" sz="4000" dirty="0" err="1"/>
              <a:t>PseudoLikelihood</a:t>
            </a:r>
            <a:r>
              <a:rPr lang="en-US" sz="4000" dirty="0"/>
              <a:t> Estimation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1165513" y="1862950"/>
            <a:ext cx="7521288" cy="3113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Can apply MPLE when constraints are not too interdependent</a:t>
            </a:r>
            <a:endParaRPr lang="en-US" sz="2600" dirty="0">
              <a:latin typeface="Trebuchet MS" panose="020B0603020202020204" pitchFamily="34" charset="0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565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For linear equality constraints over disjoint groups of variables, we can block-sample the constrained variables by sampling uniformly.</a:t>
            </a:r>
          </a:p>
          <a:p>
            <a:endParaRPr lang="en-US" sz="1950" spc="-509" dirty="0">
              <a:solidFill>
                <a:srgbClr val="727CA3"/>
              </a:solidFill>
              <a:latin typeface="Wingdings 3"/>
              <a:cs typeface="Wingdings 3"/>
            </a:endParaRPr>
          </a:p>
          <a:p>
            <a:endParaRPr lang="en-US" sz="1950" spc="-509" dirty="0">
              <a:solidFill>
                <a:srgbClr val="727CA3"/>
              </a:solidFill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11018878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150273" y="122237"/>
            <a:ext cx="7478713" cy="1477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79550" algn="l"/>
              </a:tabLst>
            </a:pPr>
            <a:r>
              <a:rPr lang="en-US" dirty="0"/>
              <a:t>Large Margin Estimation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65513" y="1862950"/>
            <a:ext cx="7597488" cy="56143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Shifts the goal of learning from producing accurate probabilistic models to producing accurate MPE predictions</a:t>
            </a:r>
            <a:endParaRPr lang="en-US" sz="2600" dirty="0">
              <a:latin typeface="Trebuchet MS" panose="020B0603020202020204" pitchFamily="34" charset="0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565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The ground-truth state should have energy lower than any alternate state by a large margin</a:t>
            </a:r>
          </a:p>
          <a:p>
            <a:pPr algn="just"/>
            <a:endParaRPr lang="en-US" sz="2600" spc="-509" dirty="0">
              <a:solidFill>
                <a:srgbClr val="727CA3"/>
              </a:solidFill>
              <a:latin typeface="Trebuchet MS" panose="020B0603020202020204" pitchFamily="34" charset="0"/>
              <a:cs typeface="Wingdings 3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Cutting Plane algorithm - Greedily grow a set K of constraints by iteratively adding the worst-violated constraint, then updating </a:t>
            </a:r>
            <a:r>
              <a:rPr lang="el-GR" sz="2600" b="1" dirty="0">
                <a:latin typeface="Trebuchet MS" panose="020B0603020202020204" pitchFamily="34" charset="0"/>
              </a:rPr>
              <a:t>Λ</a:t>
            </a:r>
            <a:r>
              <a:rPr lang="en-US" sz="2600" dirty="0">
                <a:latin typeface="Trebuchet MS" panose="020B0603020202020204" pitchFamily="34" charset="0"/>
              </a:rPr>
              <a:t> subject to those constraints</a:t>
            </a:r>
            <a:endParaRPr lang="en-US" sz="2600" spc="-509" dirty="0">
              <a:solidFill>
                <a:srgbClr val="727CA3"/>
              </a:solidFill>
              <a:latin typeface="Trebuchet MS" panose="020B0603020202020204" pitchFamily="34" charset="0"/>
              <a:cs typeface="Wingdings 3"/>
            </a:endParaRPr>
          </a:p>
          <a:p>
            <a:pPr algn="just"/>
            <a:endParaRPr lang="en-US" sz="2600" spc="-509" dirty="0">
              <a:solidFill>
                <a:srgbClr val="727CA3"/>
              </a:solidFill>
              <a:latin typeface="Trebuchet MS" panose="020B0603020202020204" pitchFamily="34" charset="0"/>
              <a:cs typeface="Wingdings 3"/>
            </a:endParaRPr>
          </a:p>
          <a:p>
            <a:endParaRPr lang="en-US" sz="1950" spc="-509" dirty="0">
              <a:solidFill>
                <a:srgbClr val="727CA3"/>
              </a:solidFill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13760322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12491" y="122237"/>
            <a:ext cx="7478713" cy="1477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79550" algn="l"/>
              </a:tabLst>
            </a:pPr>
            <a:r>
              <a:rPr lang="en-US" dirty="0"/>
              <a:t>Large Margin Estimation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92813" y="1852975"/>
            <a:ext cx="7979411" cy="3172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Large-margin criterion requires a little slack for squared HL-MRFs</a:t>
            </a:r>
            <a:endParaRPr lang="en-US" sz="2600" dirty="0">
              <a:latin typeface="Trebuchet MS" panose="020B0603020202020204" pitchFamily="34" charset="0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565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1565"/>
              </a:spcBef>
            </a:pPr>
            <a:endParaRPr lang="en-US" sz="1000" dirty="0">
              <a:latin typeface="Times New Roman"/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Trade off between the margin criterion and the learned quadratic energy function </a:t>
            </a:r>
          </a:p>
          <a:p>
            <a:endParaRPr lang="en-US" sz="2600" spc="-509" dirty="0">
              <a:solidFill>
                <a:srgbClr val="727CA3"/>
              </a:solidFill>
              <a:latin typeface="Trebuchet MS" panose="020B0603020202020204" pitchFamily="34" charset="0"/>
              <a:cs typeface="Wingdings 3"/>
            </a:endParaRPr>
          </a:p>
          <a:p>
            <a:endParaRPr lang="en-US" sz="1950" spc="-509" dirty="0">
              <a:solidFill>
                <a:srgbClr val="727CA3"/>
              </a:solidFill>
              <a:latin typeface="Wingdings 3"/>
              <a:cs typeface="Wingdings 3"/>
            </a:endParaRPr>
          </a:p>
        </p:txBody>
      </p:sp>
    </p:spTree>
    <p:extLst>
      <p:ext uri="{BB962C8B-B14F-4D97-AF65-F5344CB8AC3E}">
        <p14:creationId xmlns:p14="http://schemas.microsoft.com/office/powerpoint/2010/main" val="25821493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6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2691" y="861536"/>
            <a:ext cx="74942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07585" algn="l"/>
              </a:tabLst>
            </a:pPr>
            <a:r>
              <a:rPr sz="4800" b="0" spc="-5" dirty="0">
                <a:solidFill>
                  <a:srgbClr val="464653"/>
                </a:solidFill>
                <a:latin typeface="+mj-lt"/>
                <a:cs typeface="Bookman Old Style"/>
              </a:rPr>
              <a:t>Experiments</a:t>
            </a:r>
            <a:endParaRPr sz="4800" dirty="0">
              <a:latin typeface="+mj-lt"/>
              <a:cs typeface="Bookman Old Sty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2852" y="1753426"/>
            <a:ext cx="7653948" cy="3600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Four diverse learning tasks:</a:t>
            </a:r>
          </a:p>
          <a:p>
            <a:pPr lvl="1"/>
            <a:endParaRPr lang="en-US" sz="2600" dirty="0">
              <a:latin typeface="Trebuchet MS" panose="020B0603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603020202020204" pitchFamily="34" charset="0"/>
              </a:rPr>
              <a:t>Collective classification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>
              <a:latin typeface="Trebuchet MS" panose="020B0603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603020202020204" pitchFamily="34" charset="0"/>
              </a:rPr>
              <a:t>Social-trust prediction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>
              <a:latin typeface="Trebuchet MS" panose="020B0603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603020202020204" pitchFamily="34" charset="0"/>
              </a:rPr>
              <a:t>Preference prediction</a:t>
            </a:r>
          </a:p>
          <a:p>
            <a:pPr lvl="1"/>
            <a:r>
              <a:rPr lang="en-US" sz="2600" dirty="0">
                <a:latin typeface="Trebuchet MS" panose="020B06030202020202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panose="020B0603020202020204" pitchFamily="34" charset="0"/>
              </a:rPr>
              <a:t>Image reconstruction</a:t>
            </a:r>
            <a:endParaRPr lang="en-US" sz="2600" dirty="0">
              <a:latin typeface="Trebuchet MS" panose="020B0603020202020204" pitchFamily="34" charset="0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3583" y="6858000"/>
            <a:ext cx="1953895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Bach et al., </a:t>
            </a:r>
            <a:r>
              <a:rPr sz="1800" spc="-15" dirty="0">
                <a:latin typeface="Gill Sans MT"/>
                <a:cs typeface="Gill Sans MT"/>
              </a:rPr>
              <a:t>UAI</a:t>
            </a:r>
            <a:r>
              <a:rPr sz="1800" spc="-2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2013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2852" y="861536"/>
            <a:ext cx="74942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07585" algn="l"/>
              </a:tabLst>
            </a:pPr>
            <a:r>
              <a:rPr sz="4800" b="0" spc="-5" dirty="0">
                <a:solidFill>
                  <a:srgbClr val="464653"/>
                </a:solidFill>
                <a:latin typeface="+mj-lt"/>
                <a:cs typeface="Bookman Old Style"/>
              </a:rPr>
              <a:t>Experiments</a:t>
            </a:r>
            <a:endParaRPr sz="4800" dirty="0">
              <a:latin typeface="+mj-lt"/>
              <a:cs typeface="Bookman Old Sty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2852" y="1753426"/>
            <a:ext cx="7577748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1"/>
            <a:endParaRPr lang="en-US" sz="1000" dirty="0">
              <a:latin typeface="Trebuchet MS" panose="020B0603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Collective classification and Social Trust prediction – discrete MRFs (MC-Sat and </a:t>
            </a:r>
            <a:r>
              <a:rPr lang="en-US" sz="2600" dirty="0" err="1">
                <a:latin typeface="Trebuchet MS" panose="020B0603020202020204" pitchFamily="34" charset="0"/>
              </a:rPr>
              <a:t>MaxWalkSat</a:t>
            </a:r>
            <a:r>
              <a:rPr lang="en-US" sz="2600" dirty="0">
                <a:latin typeface="Trebuchet MS" panose="020B0603020202020204" pitchFamily="34" charset="0"/>
              </a:rPr>
              <a:t>) </a:t>
            </a:r>
          </a:p>
          <a:p>
            <a:r>
              <a:rPr lang="en-US" sz="2600" dirty="0">
                <a:latin typeface="Trebuchet MS" panose="020B0603020202020204" pitchFamily="34" charset="0"/>
              </a:rPr>
              <a:t>							     </a:t>
            </a:r>
            <a:r>
              <a:rPr lang="en-US" sz="2000" dirty="0">
                <a:solidFill>
                  <a:srgbClr val="125099"/>
                </a:solidFill>
                <a:latin typeface="Trebuchet MS" panose="020B0603020202020204" pitchFamily="34" charset="0"/>
              </a:rPr>
              <a:t>M. Richard et. al.,2006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600" dirty="0">
              <a:latin typeface="Trebuchet MS" panose="020B0603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Preference prediction - Bayesian probabilistic matrix factorization</a:t>
            </a:r>
          </a:p>
          <a:p>
            <a:pPr lvl="8"/>
            <a:endParaRPr lang="en-US" sz="400" dirty="0">
              <a:solidFill>
                <a:srgbClr val="125099"/>
              </a:solidFill>
              <a:latin typeface="Trebuchet MS" panose="020B0603020202020204" pitchFamily="34" charset="0"/>
            </a:endParaRPr>
          </a:p>
          <a:p>
            <a:pPr lvl="8"/>
            <a:r>
              <a:rPr lang="en-US" sz="2000" dirty="0">
                <a:solidFill>
                  <a:srgbClr val="125099"/>
                </a:solidFill>
                <a:latin typeface="Trebuchet MS" panose="020B0603020202020204" pitchFamily="34" charset="0"/>
              </a:rPr>
              <a:t>R. </a:t>
            </a:r>
            <a:r>
              <a:rPr lang="en-US" sz="2000" dirty="0" err="1">
                <a:solidFill>
                  <a:srgbClr val="125099"/>
                </a:solidFill>
                <a:latin typeface="Trebuchet MS" panose="020B0603020202020204" pitchFamily="34" charset="0"/>
              </a:rPr>
              <a:t>Salakhutdinov</a:t>
            </a:r>
            <a:r>
              <a:rPr lang="en-US" sz="2000" dirty="0">
                <a:solidFill>
                  <a:srgbClr val="125099"/>
                </a:solidFill>
                <a:latin typeface="Trebuchet MS" panose="020B0603020202020204" pitchFamily="34" charset="0"/>
              </a:rPr>
              <a:t> et al., ICML 2008 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endParaRPr lang="en-US" sz="2600" dirty="0">
              <a:latin typeface="Trebuchet MS" panose="020B0603020202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Trebuchet MS" panose="020B0603020202020204" pitchFamily="34" charset="0"/>
              </a:rPr>
              <a:t>Image reconstruction – setup as Poon and </a:t>
            </a:r>
            <a:r>
              <a:rPr lang="en-US" sz="2600" dirty="0" err="1">
                <a:latin typeface="Trebuchet MS" panose="020B0603020202020204" pitchFamily="34" charset="0"/>
              </a:rPr>
              <a:t>Domingos</a:t>
            </a:r>
            <a:endParaRPr lang="en-US" sz="2600" dirty="0">
              <a:latin typeface="Trebuchet MS" panose="020B0603020202020204" pitchFamily="34" charset="0"/>
            </a:endParaRPr>
          </a:p>
          <a:p>
            <a:pPr lvl="8"/>
            <a:r>
              <a:rPr lang="en-US" sz="2000" dirty="0">
                <a:solidFill>
                  <a:srgbClr val="125099"/>
                </a:solidFill>
                <a:latin typeface="Trebuchet MS" panose="020B0603020202020204" pitchFamily="34" charset="0"/>
              </a:rPr>
              <a:t>Poon and </a:t>
            </a:r>
            <a:r>
              <a:rPr lang="en-US" sz="2000" dirty="0" err="1">
                <a:solidFill>
                  <a:srgbClr val="125099"/>
                </a:solidFill>
                <a:latin typeface="Trebuchet MS" panose="020B0603020202020204" pitchFamily="34" charset="0"/>
              </a:rPr>
              <a:t>Domingos</a:t>
            </a:r>
            <a:r>
              <a:rPr lang="en-US" sz="2000" dirty="0">
                <a:solidFill>
                  <a:srgbClr val="125099"/>
                </a:solidFill>
                <a:latin typeface="Trebuchet MS" panose="020B0603020202020204" pitchFamily="34" charset="0"/>
              </a:rPr>
              <a:t>., UAI 2011</a:t>
            </a:r>
            <a:endParaRPr lang="en-US" sz="2000" dirty="0">
              <a:latin typeface="Trebuchet MS" panose="020B0603020202020204" pitchFamily="34" charset="0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2852" y="6781800"/>
            <a:ext cx="1953895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Bach et al., </a:t>
            </a:r>
            <a:r>
              <a:rPr sz="1800" spc="-15" dirty="0">
                <a:latin typeface="Gill Sans MT"/>
                <a:cs typeface="Gill Sans MT"/>
              </a:rPr>
              <a:t>UAI</a:t>
            </a:r>
            <a:r>
              <a:rPr sz="1800" spc="-2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6407207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5858" y="883442"/>
            <a:ext cx="1043593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07585" algn="l"/>
              </a:tabLst>
            </a:pPr>
            <a:r>
              <a:rPr sz="4000" b="0" spc="-5" dirty="0">
                <a:latin typeface="+mj-lt"/>
                <a:cs typeface="Bookman Old Style"/>
              </a:rPr>
              <a:t>Experiments:</a:t>
            </a:r>
            <a:r>
              <a:rPr sz="4000" b="0" spc="35" dirty="0">
                <a:latin typeface="+mj-lt"/>
                <a:cs typeface="Bookman Old Style"/>
              </a:rPr>
              <a:t> </a:t>
            </a:r>
            <a:r>
              <a:rPr sz="4000" b="0" spc="-5" dirty="0">
                <a:latin typeface="+mj-lt"/>
                <a:cs typeface="Bookman Old Style"/>
              </a:rPr>
              <a:t>Collecti</a:t>
            </a:r>
            <a:r>
              <a:rPr lang="en-US" sz="4000" b="0" spc="-5" dirty="0">
                <a:latin typeface="+mj-lt"/>
                <a:cs typeface="Bookman Old Style"/>
              </a:rPr>
              <a:t>ve</a:t>
            </a:r>
            <a:r>
              <a:rPr sz="4000" b="0" spc="-5" dirty="0">
                <a:latin typeface="+mj-lt"/>
                <a:cs typeface="Bookman Old Style"/>
              </a:rPr>
              <a:t>	Classification</a:t>
            </a:r>
            <a:endParaRPr sz="4000" dirty="0">
              <a:latin typeface="+mj-lt"/>
              <a:cs typeface="Bookman Old Sty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4062" y="1722120"/>
            <a:ext cx="7616538" cy="2631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sz="2600" spc="-15" dirty="0">
                <a:latin typeface="Gill Sans MT"/>
                <a:cs typeface="Gill Sans MT"/>
              </a:rPr>
              <a:t>Given </a:t>
            </a:r>
            <a:r>
              <a:rPr sz="2600" dirty="0">
                <a:latin typeface="Gill Sans MT"/>
                <a:cs typeface="Gill Sans MT"/>
              </a:rPr>
              <a:t>a </a:t>
            </a:r>
            <a:r>
              <a:rPr sz="2600" spc="-15" dirty="0">
                <a:latin typeface="Gill Sans MT"/>
                <a:cs typeface="Gill Sans MT"/>
              </a:rPr>
              <a:t>networked </a:t>
            </a:r>
            <a:r>
              <a:rPr sz="2600" dirty="0">
                <a:latin typeface="Gill Sans MT"/>
                <a:cs typeface="Gill Sans MT"/>
              </a:rPr>
              <a:t>collection of</a:t>
            </a:r>
            <a:r>
              <a:rPr sz="2600" spc="-3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documents</a:t>
            </a: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/>
                <a:cs typeface="Gill Sans MT"/>
              </a:rPr>
              <a:t> O</a:t>
            </a:r>
            <a:r>
              <a:rPr sz="2600" dirty="0">
                <a:latin typeface="Gill Sans MT"/>
                <a:cs typeface="Gill Sans MT"/>
              </a:rPr>
              <a:t>bserve some</a:t>
            </a:r>
            <a:r>
              <a:rPr sz="2600" spc="-4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labels</a:t>
            </a:r>
            <a:endParaRPr sz="2600" dirty="0">
              <a:latin typeface="Gill Sans MT"/>
              <a:cs typeface="Gill Sans MT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q"/>
            </a:pPr>
            <a:r>
              <a:rPr sz="2600" spc="-10" dirty="0">
                <a:latin typeface="Gill Sans MT"/>
                <a:cs typeface="Gill Sans MT"/>
              </a:rPr>
              <a:t>Predict remaining</a:t>
            </a:r>
            <a:r>
              <a:rPr sz="2600" spc="-15" dirty="0">
                <a:latin typeface="Gill Sans MT"/>
                <a:cs typeface="Gill Sans MT"/>
              </a:rPr>
              <a:t> </a:t>
            </a:r>
            <a:r>
              <a:rPr sz="2600" spc="-5" dirty="0">
                <a:latin typeface="Gill Sans MT"/>
                <a:cs typeface="Gill Sans MT"/>
              </a:rPr>
              <a:t>labels</a:t>
            </a:r>
            <a:r>
              <a:rPr lang="en-US" sz="2600" spc="-5" dirty="0">
                <a:latin typeface="Gill Sans MT"/>
                <a:cs typeface="Gill Sans MT"/>
              </a:rPr>
              <a:t> using link structure</a:t>
            </a: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q"/>
            </a:pPr>
            <a:endParaRPr lang="en-US" sz="2600" spc="-5" dirty="0">
              <a:latin typeface="Gill Sans MT"/>
              <a:cs typeface="Gill Sans M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  For each category Ci, we have two separate rules for each direction of citation:</a:t>
            </a:r>
            <a:endParaRPr sz="26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63280" y="3058380"/>
            <a:ext cx="2582545" cy="408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26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062" y="6787300"/>
            <a:ext cx="1953895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Bach et al., </a:t>
            </a:r>
            <a:r>
              <a:rPr sz="1800" spc="-15" dirty="0">
                <a:latin typeface="Gill Sans MT"/>
                <a:cs typeface="Gill Sans MT"/>
              </a:rPr>
              <a:t>UAI</a:t>
            </a:r>
            <a:r>
              <a:rPr sz="1800" spc="-2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2013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54709"/>
            <a:ext cx="6161606" cy="110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98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5858" y="883442"/>
            <a:ext cx="1043593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07585" algn="l"/>
              </a:tabLst>
            </a:pPr>
            <a:r>
              <a:rPr sz="4000" b="0" spc="-5" dirty="0">
                <a:latin typeface="+mj-lt"/>
                <a:cs typeface="Bookman Old Style"/>
              </a:rPr>
              <a:t>Experiments:</a:t>
            </a:r>
            <a:r>
              <a:rPr sz="4000" b="0" spc="35" dirty="0">
                <a:latin typeface="+mj-lt"/>
                <a:cs typeface="Bookman Old Style"/>
              </a:rPr>
              <a:t> </a:t>
            </a:r>
            <a:r>
              <a:rPr sz="4000" b="0" spc="-5" dirty="0">
                <a:latin typeface="+mj-lt"/>
                <a:cs typeface="Bookman Old Style"/>
              </a:rPr>
              <a:t>Collecti</a:t>
            </a:r>
            <a:r>
              <a:rPr lang="en-US" sz="4000" b="0" spc="-5" dirty="0">
                <a:latin typeface="+mj-lt"/>
                <a:cs typeface="Bookman Old Style"/>
              </a:rPr>
              <a:t>ve</a:t>
            </a:r>
            <a:r>
              <a:rPr sz="4000" b="0" spc="-5" dirty="0">
                <a:latin typeface="+mj-lt"/>
                <a:cs typeface="Bookman Old Style"/>
              </a:rPr>
              <a:t>	Classification</a:t>
            </a:r>
            <a:endParaRPr sz="4000" dirty="0">
              <a:latin typeface="+mj-lt"/>
              <a:cs typeface="Bookman Old Styl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4062" y="1722120"/>
            <a:ext cx="6818151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sz="26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63280" y="3058380"/>
            <a:ext cx="2582545" cy="408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sz="26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062" y="6787300"/>
            <a:ext cx="1953895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Bach et al., </a:t>
            </a:r>
            <a:r>
              <a:rPr sz="1800" spc="-15" dirty="0">
                <a:latin typeface="Gill Sans MT"/>
                <a:cs typeface="Gill Sans MT"/>
              </a:rPr>
              <a:t>UAI</a:t>
            </a:r>
            <a:r>
              <a:rPr sz="1800" spc="-2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2013</a:t>
            </a:r>
          </a:p>
        </p:txBody>
      </p:sp>
      <p:sp>
        <p:nvSpPr>
          <p:cNvPr id="8" name="object 8"/>
          <p:cNvSpPr/>
          <p:nvPr/>
        </p:nvSpPr>
        <p:spPr>
          <a:xfrm>
            <a:off x="8284440" y="2911627"/>
            <a:ext cx="650875" cy="2197100"/>
          </a:xfrm>
          <a:custGeom>
            <a:avLst/>
            <a:gdLst/>
            <a:ahLst/>
            <a:cxnLst/>
            <a:rect l="l" t="t" r="r" b="b"/>
            <a:pathLst>
              <a:path w="650875" h="2197100">
                <a:moveTo>
                  <a:pt x="269795" y="0"/>
                </a:moveTo>
                <a:lnTo>
                  <a:pt x="650795" y="0"/>
                </a:lnTo>
                <a:lnTo>
                  <a:pt x="650795" y="2197018"/>
                </a:lnTo>
                <a:lnTo>
                  <a:pt x="0" y="2197018"/>
                </a:lnTo>
                <a:lnTo>
                  <a:pt x="0" y="1800078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27287" y="467360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0" y="114300"/>
                </a:lnTo>
                <a:lnTo>
                  <a:pt x="114300" y="114300"/>
                </a:lnTo>
                <a:lnTo>
                  <a:pt x="57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68487" y="4486602"/>
            <a:ext cx="406400" cy="1370330"/>
          </a:xfrm>
          <a:custGeom>
            <a:avLst/>
            <a:gdLst/>
            <a:ahLst/>
            <a:cxnLst/>
            <a:rect l="l" t="t" r="r" b="b"/>
            <a:pathLst>
              <a:path w="406400" h="1370329">
                <a:moveTo>
                  <a:pt x="406399" y="47296"/>
                </a:moveTo>
                <a:lnTo>
                  <a:pt x="406399" y="0"/>
                </a:lnTo>
                <a:lnTo>
                  <a:pt x="0" y="0"/>
                </a:lnTo>
                <a:lnTo>
                  <a:pt x="0" y="1370276"/>
                </a:lnTo>
                <a:lnTo>
                  <a:pt x="190500" y="1370276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82787" y="579973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0"/>
                </a:moveTo>
                <a:lnTo>
                  <a:pt x="0" y="114299"/>
                </a:lnTo>
                <a:lnTo>
                  <a:pt x="114300" y="5714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84288" y="3810000"/>
            <a:ext cx="1028700" cy="533400"/>
          </a:xfrm>
          <a:custGeom>
            <a:avLst/>
            <a:gdLst/>
            <a:ahLst/>
            <a:cxnLst/>
            <a:rect l="l" t="t" r="r" b="b"/>
            <a:pathLst>
              <a:path w="1028700" h="533400">
                <a:moveTo>
                  <a:pt x="1028699" y="533399"/>
                </a:moveTo>
                <a:lnTo>
                  <a:pt x="495299" y="533399"/>
                </a:lnTo>
                <a:lnTo>
                  <a:pt x="495299" y="0"/>
                </a:lnTo>
                <a:lnTo>
                  <a:pt x="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46187" y="37528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82738" y="3048000"/>
            <a:ext cx="1030605" cy="498475"/>
          </a:xfrm>
          <a:custGeom>
            <a:avLst/>
            <a:gdLst/>
            <a:ahLst/>
            <a:cxnLst/>
            <a:rect l="l" t="t" r="r" b="b"/>
            <a:pathLst>
              <a:path w="1030604" h="498475">
                <a:moveTo>
                  <a:pt x="1030249" y="0"/>
                </a:moveTo>
                <a:lnTo>
                  <a:pt x="496075" y="0"/>
                </a:lnTo>
                <a:lnTo>
                  <a:pt x="496075" y="498395"/>
                </a:lnTo>
                <a:lnTo>
                  <a:pt x="0" y="498395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44650" y="3489248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92987" y="3925101"/>
            <a:ext cx="1905" cy="897255"/>
          </a:xfrm>
          <a:custGeom>
            <a:avLst/>
            <a:gdLst/>
            <a:ahLst/>
            <a:cxnLst/>
            <a:rect l="l" t="t" r="r" b="b"/>
            <a:pathLst>
              <a:path w="1904" h="897254">
                <a:moveTo>
                  <a:pt x="0" y="896898"/>
                </a:moveTo>
                <a:lnTo>
                  <a:pt x="0" y="429398"/>
                </a:lnTo>
                <a:lnTo>
                  <a:pt x="1588" y="429398"/>
                </a:lnTo>
                <a:lnTo>
                  <a:pt x="1588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37425" y="3886999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50" y="0"/>
                </a:moveTo>
                <a:lnTo>
                  <a:pt x="0" y="114300"/>
                </a:lnTo>
                <a:lnTo>
                  <a:pt x="114300" y="114300"/>
                </a:lnTo>
                <a:lnTo>
                  <a:pt x="57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046187" y="3276484"/>
            <a:ext cx="1327150" cy="384810"/>
          </a:xfrm>
          <a:custGeom>
            <a:avLst/>
            <a:gdLst/>
            <a:ahLst/>
            <a:cxnLst/>
            <a:rect l="l" t="t" r="r" b="b"/>
            <a:pathLst>
              <a:path w="1327150" h="384810">
                <a:moveTo>
                  <a:pt x="0" y="384213"/>
                </a:moveTo>
                <a:lnTo>
                  <a:pt x="1327148" y="384213"/>
                </a:lnTo>
                <a:lnTo>
                  <a:pt x="1309818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02344" y="3238423"/>
            <a:ext cx="114300" cy="116839"/>
          </a:xfrm>
          <a:custGeom>
            <a:avLst/>
            <a:gdLst/>
            <a:ahLst/>
            <a:cxnLst/>
            <a:rect l="l" t="t" r="r" b="b"/>
            <a:pathLst>
              <a:path w="114300" h="116839">
                <a:moveTo>
                  <a:pt x="51943" y="0"/>
                </a:moveTo>
                <a:lnTo>
                  <a:pt x="0" y="116763"/>
                </a:lnTo>
                <a:lnTo>
                  <a:pt x="114185" y="111607"/>
                </a:lnTo>
                <a:lnTo>
                  <a:pt x="519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69175" y="5429961"/>
            <a:ext cx="1102995" cy="742315"/>
          </a:xfrm>
          <a:custGeom>
            <a:avLst/>
            <a:gdLst/>
            <a:ahLst/>
            <a:cxnLst/>
            <a:rect l="l" t="t" r="r" b="b"/>
            <a:pathLst>
              <a:path w="1102995" h="742314">
                <a:moveTo>
                  <a:pt x="0" y="0"/>
                </a:moveTo>
                <a:lnTo>
                  <a:pt x="23812" y="0"/>
                </a:lnTo>
                <a:lnTo>
                  <a:pt x="23812" y="742155"/>
                </a:lnTo>
                <a:lnTo>
                  <a:pt x="1102519" y="742155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95500" y="6114973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0" y="0"/>
                </a:moveTo>
                <a:lnTo>
                  <a:pt x="0" y="114299"/>
                </a:lnTo>
                <a:lnTo>
                  <a:pt x="114300" y="5714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60892" y="2045698"/>
            <a:ext cx="611505" cy="139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3975" algn="ctr">
              <a:lnSpc>
                <a:spcPts val="3679"/>
              </a:lnSpc>
            </a:pPr>
            <a:endParaRPr sz="3600" dirty="0">
              <a:latin typeface="Trebuchet MS"/>
              <a:cs typeface="Trebuchet MS"/>
            </a:endParaRPr>
          </a:p>
          <a:p>
            <a:pPr algn="ctr">
              <a:lnSpc>
                <a:spcPts val="7280"/>
              </a:lnSpc>
            </a:pPr>
            <a:r>
              <a:rPr sz="6600" spc="-2310" dirty="0">
                <a:latin typeface="Wingdings"/>
                <a:cs typeface="Wingdings"/>
              </a:rPr>
              <a:t></a:t>
            </a:r>
            <a:endParaRPr sz="6600" dirty="0">
              <a:latin typeface="Wingdings"/>
              <a:cs typeface="Wingding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10854" y="5026600"/>
            <a:ext cx="982980" cy="1523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900" spc="-3465" baseline="-8417" dirty="0">
                <a:latin typeface="Wingdings"/>
                <a:cs typeface="Wingdings"/>
              </a:rPr>
              <a:t>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37527" y="2906318"/>
            <a:ext cx="814705" cy="1169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latin typeface="Gill Sans MT"/>
                <a:cs typeface="Gill Sans MT"/>
              </a:rPr>
              <a:t>?</a:t>
            </a:r>
            <a:r>
              <a:rPr sz="2800" spc="-590" dirty="0">
                <a:latin typeface="Gill Sans MT"/>
                <a:cs typeface="Gill Sans MT"/>
              </a:rPr>
              <a:t> </a:t>
            </a:r>
            <a:r>
              <a:rPr sz="9900" spc="-3465" baseline="-10521" dirty="0">
                <a:latin typeface="Wingdings"/>
                <a:cs typeface="Wingdings"/>
              </a:rPr>
              <a:t></a:t>
            </a:r>
            <a:endParaRPr sz="9900" baseline="-10521" dirty="0">
              <a:latin typeface="Wingdings"/>
              <a:cs typeface="Wingding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337527" y="4384319"/>
            <a:ext cx="814705" cy="119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latin typeface="Gill Sans MT"/>
                <a:cs typeface="Gill Sans MT"/>
              </a:rPr>
              <a:t>?</a:t>
            </a:r>
            <a:r>
              <a:rPr sz="2800" spc="-590" dirty="0">
                <a:latin typeface="Gill Sans MT"/>
                <a:cs typeface="Gill Sans MT"/>
              </a:rPr>
              <a:t> </a:t>
            </a:r>
            <a:r>
              <a:rPr sz="9900" spc="-3465" baseline="-12205" dirty="0">
                <a:latin typeface="Wingdings"/>
                <a:cs typeface="Wingdings"/>
              </a:rPr>
              <a:t></a:t>
            </a:r>
            <a:endParaRPr sz="9900" baseline="-12205" dirty="0">
              <a:latin typeface="Wingdings"/>
              <a:cs typeface="Wingding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29767" y="3386629"/>
            <a:ext cx="763270" cy="1523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900" spc="-3465" baseline="-9680" dirty="0">
                <a:latin typeface="Wingdings"/>
                <a:cs typeface="Wingdings"/>
              </a:rPr>
              <a:t></a:t>
            </a:r>
            <a:r>
              <a:rPr sz="9900" spc="-3075" baseline="-9680" dirty="0">
                <a:latin typeface="Wingdings"/>
                <a:cs typeface="Wingdings"/>
              </a:rPr>
              <a:t></a:t>
            </a:r>
            <a:endParaRPr sz="2800" dirty="0">
              <a:latin typeface="Gill Sans MT"/>
              <a:cs typeface="Gill Sans MT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278361"/>
              </p:ext>
            </p:extLst>
          </p:nvPr>
        </p:nvGraphicFramePr>
        <p:xfrm>
          <a:off x="1257406" y="2397691"/>
          <a:ext cx="3845247" cy="30322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7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4628">
                <a:tc>
                  <a:txBody>
                    <a:bodyPr/>
                    <a:lstStyle/>
                    <a:p>
                      <a:endParaRPr sz="2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T w="13558">
                      <a:solidFill>
                        <a:srgbClr val="000000"/>
                      </a:solidFill>
                      <a:prstDash val="solid"/>
                    </a:lnT>
                    <a:lnB w="847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300" spc="-40" dirty="0">
                          <a:latin typeface="Century"/>
                          <a:cs typeface="Century"/>
                        </a:rPr>
                        <a:t>Citeseer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3558">
                      <a:solidFill>
                        <a:srgbClr val="000000"/>
                      </a:solidFill>
                      <a:prstDash val="solid"/>
                    </a:lnT>
                    <a:lnB w="8472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36525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300" dirty="0">
                          <a:latin typeface="Century"/>
                          <a:cs typeface="Century"/>
                        </a:rPr>
                        <a:t>Cora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3558">
                      <a:solidFill>
                        <a:srgbClr val="000000"/>
                      </a:solidFill>
                      <a:prstDash val="solid"/>
                    </a:lnT>
                    <a:lnB w="8472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42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300" spc="-5" dirty="0">
                          <a:latin typeface="Century"/>
                          <a:cs typeface="Century"/>
                        </a:rPr>
                        <a:t>HL-MRF-Q</a:t>
                      </a:r>
                      <a:r>
                        <a:rPr sz="1300" spc="-1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1300" spc="20" dirty="0">
                          <a:latin typeface="Century"/>
                          <a:cs typeface="Century"/>
                        </a:rPr>
                        <a:t>(MLE)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8472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300" b="1" spc="110" dirty="0">
                          <a:latin typeface="Times New Roman"/>
                          <a:cs typeface="Times New Roman"/>
                        </a:rPr>
                        <a:t>0.729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8472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300" b="1" dirty="0">
                          <a:latin typeface="Times New Roman"/>
                          <a:cs typeface="Times New Roman"/>
                        </a:rPr>
                        <a:t>0.816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8472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290">
                <a:tc>
                  <a:txBody>
                    <a:bodyPr/>
                    <a:lstStyle/>
                    <a:p>
                      <a:pPr marL="101600">
                        <a:lnSpc>
                          <a:spcPts val="1395"/>
                        </a:lnSpc>
                      </a:pPr>
                      <a:r>
                        <a:rPr sz="1300" spc="-5" dirty="0">
                          <a:latin typeface="Century"/>
                          <a:cs typeface="Century"/>
                        </a:rPr>
                        <a:t>HL-MRF-Q</a:t>
                      </a:r>
                      <a:r>
                        <a:rPr sz="1300" spc="1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1300" spc="20" dirty="0">
                          <a:latin typeface="Century"/>
                          <a:cs typeface="Century"/>
                        </a:rPr>
                        <a:t>(MPLE)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5"/>
                        </a:lnSpc>
                      </a:pPr>
                      <a:r>
                        <a:rPr sz="1300" b="1" spc="110" dirty="0">
                          <a:latin typeface="Times New Roman"/>
                          <a:cs typeface="Times New Roman"/>
                        </a:rPr>
                        <a:t>0.729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395"/>
                        </a:lnSpc>
                      </a:pPr>
                      <a:r>
                        <a:rPr sz="1300" b="1" dirty="0">
                          <a:latin typeface="Times New Roman"/>
                          <a:cs typeface="Times New Roman"/>
                        </a:rPr>
                        <a:t>0.818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marL="101600">
                        <a:lnSpc>
                          <a:spcPts val="1395"/>
                        </a:lnSpc>
                      </a:pPr>
                      <a:r>
                        <a:rPr sz="1300" spc="-5" dirty="0">
                          <a:latin typeface="Century"/>
                          <a:cs typeface="Century"/>
                        </a:rPr>
                        <a:t>HL-MRF-Q</a:t>
                      </a:r>
                      <a:r>
                        <a:rPr sz="1300" spc="-1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1300" spc="20" dirty="0">
                          <a:latin typeface="Century"/>
                          <a:cs typeface="Century"/>
                        </a:rPr>
                        <a:t>(LME)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5"/>
                        </a:lnSpc>
                      </a:pPr>
                      <a:r>
                        <a:rPr sz="1300" spc="-45" dirty="0">
                          <a:latin typeface="Century"/>
                          <a:cs typeface="Century"/>
                        </a:rPr>
                        <a:t>0.683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2555" algn="r">
                        <a:lnSpc>
                          <a:spcPts val="1395"/>
                        </a:lnSpc>
                      </a:pPr>
                      <a:r>
                        <a:rPr sz="1300" dirty="0">
                          <a:latin typeface="Century"/>
                          <a:cs typeface="Century"/>
                        </a:rPr>
                        <a:t>0.789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77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spc="-15" dirty="0">
                          <a:latin typeface="Century"/>
                          <a:cs typeface="Century"/>
                        </a:rPr>
                        <a:t>HL-MRF-L</a:t>
                      </a:r>
                      <a:r>
                        <a:rPr sz="1300" spc="15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1300" spc="20" dirty="0">
                          <a:latin typeface="Century"/>
                          <a:cs typeface="Century"/>
                        </a:rPr>
                        <a:t>(MLE)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b="1" spc="110" dirty="0">
                          <a:latin typeface="Times New Roman"/>
                          <a:cs typeface="Times New Roman"/>
                        </a:rPr>
                        <a:t>0.724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2555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dirty="0">
                          <a:latin typeface="Century"/>
                          <a:cs typeface="Century"/>
                        </a:rPr>
                        <a:t>0.802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279">
                <a:tc>
                  <a:txBody>
                    <a:bodyPr/>
                    <a:lstStyle/>
                    <a:p>
                      <a:pPr marL="101600">
                        <a:lnSpc>
                          <a:spcPts val="1395"/>
                        </a:lnSpc>
                      </a:pPr>
                      <a:r>
                        <a:rPr sz="1300" spc="-15" dirty="0">
                          <a:latin typeface="Century"/>
                          <a:cs typeface="Century"/>
                        </a:rPr>
                        <a:t>HL-MRF-L</a:t>
                      </a:r>
                      <a:r>
                        <a:rPr sz="1300" spc="35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1300" spc="20" dirty="0">
                          <a:latin typeface="Century"/>
                          <a:cs typeface="Century"/>
                        </a:rPr>
                        <a:t>(MPLE)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5"/>
                        </a:lnSpc>
                      </a:pPr>
                      <a:r>
                        <a:rPr sz="1300" b="1" spc="110" dirty="0">
                          <a:latin typeface="Times New Roman"/>
                          <a:cs typeface="Times New Roman"/>
                        </a:rPr>
                        <a:t>0.729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ts val="1395"/>
                        </a:lnSpc>
                      </a:pPr>
                      <a:r>
                        <a:rPr sz="1300" b="1" dirty="0">
                          <a:latin typeface="Times New Roman"/>
                          <a:cs typeface="Times New Roman"/>
                        </a:rPr>
                        <a:t>0.808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marL="101600">
                        <a:lnSpc>
                          <a:spcPts val="1395"/>
                        </a:lnSpc>
                      </a:pPr>
                      <a:r>
                        <a:rPr sz="1300" spc="-15" dirty="0">
                          <a:latin typeface="Century"/>
                          <a:cs typeface="Century"/>
                        </a:rPr>
                        <a:t>HL-MRF-L</a:t>
                      </a:r>
                      <a:r>
                        <a:rPr sz="1300" spc="15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1300" spc="20" dirty="0">
                          <a:latin typeface="Century"/>
                          <a:cs typeface="Century"/>
                        </a:rPr>
                        <a:t>(LME)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5"/>
                        </a:lnSpc>
                      </a:pPr>
                      <a:r>
                        <a:rPr sz="1300" spc="-45" dirty="0">
                          <a:latin typeface="Century"/>
                          <a:cs typeface="Century"/>
                        </a:rPr>
                        <a:t>0.695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2555" algn="r">
                        <a:lnSpc>
                          <a:spcPts val="1395"/>
                        </a:lnSpc>
                      </a:pPr>
                      <a:r>
                        <a:rPr sz="1300" dirty="0">
                          <a:latin typeface="Century"/>
                          <a:cs typeface="Century"/>
                        </a:rPr>
                        <a:t>0.789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387"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spc="10" dirty="0">
                          <a:latin typeface="Century"/>
                          <a:cs typeface="Century"/>
                        </a:rPr>
                        <a:t>MRF</a:t>
                      </a:r>
                      <a:r>
                        <a:rPr sz="1300" spc="-1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1300" spc="20" dirty="0">
                          <a:latin typeface="Century"/>
                          <a:cs typeface="Century"/>
                        </a:rPr>
                        <a:t>(MLE)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spc="-45" dirty="0">
                          <a:latin typeface="Century"/>
                          <a:cs typeface="Century"/>
                        </a:rPr>
                        <a:t>0.686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2555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dirty="0">
                          <a:latin typeface="Century"/>
                          <a:cs typeface="Century"/>
                        </a:rPr>
                        <a:t>0.756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279">
                <a:tc>
                  <a:txBody>
                    <a:bodyPr/>
                    <a:lstStyle/>
                    <a:p>
                      <a:pPr marL="101600">
                        <a:lnSpc>
                          <a:spcPts val="1395"/>
                        </a:lnSpc>
                      </a:pPr>
                      <a:r>
                        <a:rPr sz="1300" spc="10" dirty="0">
                          <a:latin typeface="Century"/>
                          <a:cs typeface="Century"/>
                        </a:rPr>
                        <a:t>MRF </a:t>
                      </a:r>
                      <a:r>
                        <a:rPr sz="1300" spc="20" dirty="0">
                          <a:latin typeface="Century"/>
                          <a:cs typeface="Century"/>
                        </a:rPr>
                        <a:t>(MPLE)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5"/>
                        </a:lnSpc>
                      </a:pPr>
                      <a:r>
                        <a:rPr sz="1300" spc="-45" dirty="0">
                          <a:latin typeface="Century"/>
                          <a:cs typeface="Century"/>
                        </a:rPr>
                        <a:t>0.715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2555" algn="r">
                        <a:lnSpc>
                          <a:spcPts val="1395"/>
                        </a:lnSpc>
                      </a:pPr>
                      <a:r>
                        <a:rPr sz="1300" dirty="0">
                          <a:latin typeface="Century"/>
                          <a:cs typeface="Century"/>
                        </a:rPr>
                        <a:t>0.797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713">
                <a:tc>
                  <a:txBody>
                    <a:bodyPr/>
                    <a:lstStyle/>
                    <a:p>
                      <a:pPr marL="101600">
                        <a:lnSpc>
                          <a:spcPts val="1395"/>
                        </a:lnSpc>
                      </a:pPr>
                      <a:r>
                        <a:rPr sz="1300" spc="10" dirty="0">
                          <a:latin typeface="Century"/>
                          <a:cs typeface="Century"/>
                        </a:rPr>
                        <a:t>MRF</a:t>
                      </a:r>
                      <a:r>
                        <a:rPr sz="1300" spc="-1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1300" spc="20" dirty="0">
                          <a:latin typeface="Century"/>
                          <a:cs typeface="Century"/>
                        </a:rPr>
                        <a:t>(LME)</a:t>
                      </a:r>
                      <a:endParaRPr sz="1300" dirty="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B w="1355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5"/>
                        </a:lnSpc>
                      </a:pPr>
                      <a:r>
                        <a:rPr sz="1300" spc="-45" dirty="0">
                          <a:latin typeface="Century"/>
                          <a:cs typeface="Century"/>
                        </a:rPr>
                        <a:t>0.687</a:t>
                      </a:r>
                      <a:endParaRPr sz="13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B w="1355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2555" algn="r">
                        <a:lnSpc>
                          <a:spcPts val="1395"/>
                        </a:lnSpc>
                      </a:pPr>
                      <a:r>
                        <a:rPr sz="1300" dirty="0">
                          <a:latin typeface="Century"/>
                          <a:cs typeface="Century"/>
                        </a:rPr>
                        <a:t>0.783</a:t>
                      </a:r>
                    </a:p>
                  </a:txBody>
                  <a:tcPr marL="0" marR="0" marT="0" marB="0">
                    <a:lnB w="13558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1744623" y="5586952"/>
            <a:ext cx="3049931" cy="824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2699"/>
              </a:lnSpc>
            </a:pPr>
            <a:r>
              <a:rPr sz="1300" spc="-35" dirty="0">
                <a:latin typeface="Century"/>
                <a:cs typeface="Century"/>
              </a:rPr>
              <a:t>Table </a:t>
            </a:r>
            <a:r>
              <a:rPr sz="1300" spc="-25" dirty="0">
                <a:latin typeface="Century"/>
                <a:cs typeface="Century"/>
              </a:rPr>
              <a:t>1: </a:t>
            </a:r>
            <a:r>
              <a:rPr sz="1300" spc="-35" dirty="0">
                <a:latin typeface="Century"/>
                <a:cs typeface="Century"/>
              </a:rPr>
              <a:t>Average </a:t>
            </a:r>
            <a:r>
              <a:rPr sz="1300" spc="-25" dirty="0">
                <a:latin typeface="Century"/>
                <a:cs typeface="Century"/>
              </a:rPr>
              <a:t>accuracy </a:t>
            </a:r>
            <a:r>
              <a:rPr sz="1300" spc="-5" dirty="0">
                <a:latin typeface="Century"/>
                <a:cs typeface="Century"/>
              </a:rPr>
              <a:t>of </a:t>
            </a:r>
            <a:r>
              <a:rPr sz="1300" spc="-35" dirty="0">
                <a:latin typeface="Century"/>
                <a:cs typeface="Century"/>
              </a:rPr>
              <a:t>classification </a:t>
            </a:r>
            <a:r>
              <a:rPr sz="1300" spc="-10" dirty="0">
                <a:latin typeface="Century"/>
                <a:cs typeface="Century"/>
              </a:rPr>
              <a:t>by </a:t>
            </a:r>
            <a:r>
              <a:rPr sz="1300" spc="-20" dirty="0">
                <a:latin typeface="Century"/>
                <a:cs typeface="Century"/>
              </a:rPr>
              <a:t>HL-MRFs </a:t>
            </a:r>
            <a:r>
              <a:rPr sz="1300" spc="-40" dirty="0">
                <a:latin typeface="Century"/>
                <a:cs typeface="Century"/>
              </a:rPr>
              <a:t>and </a:t>
            </a:r>
            <a:r>
              <a:rPr sz="1300" spc="-35" dirty="0">
                <a:latin typeface="Century"/>
                <a:cs typeface="Century"/>
              </a:rPr>
              <a:t>discrete </a:t>
            </a:r>
            <a:r>
              <a:rPr sz="1300" spc="-10" dirty="0">
                <a:latin typeface="Century"/>
                <a:cs typeface="Century"/>
              </a:rPr>
              <a:t>MRFs.  </a:t>
            </a:r>
            <a:r>
              <a:rPr sz="1300" spc="-40" dirty="0">
                <a:latin typeface="Century"/>
                <a:cs typeface="Century"/>
              </a:rPr>
              <a:t>Scores</a:t>
            </a:r>
            <a:r>
              <a:rPr sz="1300" spc="85" dirty="0">
                <a:latin typeface="Century"/>
                <a:cs typeface="Century"/>
              </a:rPr>
              <a:t> </a:t>
            </a:r>
            <a:r>
              <a:rPr sz="1300" spc="-30" dirty="0">
                <a:latin typeface="Century"/>
                <a:cs typeface="Century"/>
              </a:rPr>
              <a:t>statistically</a:t>
            </a:r>
            <a:r>
              <a:rPr sz="1300" spc="90" dirty="0">
                <a:latin typeface="Century"/>
                <a:cs typeface="Century"/>
              </a:rPr>
              <a:t> </a:t>
            </a:r>
            <a:r>
              <a:rPr sz="1300" spc="-50" dirty="0">
                <a:latin typeface="Century"/>
                <a:cs typeface="Century"/>
              </a:rPr>
              <a:t>equivalent</a:t>
            </a:r>
            <a:r>
              <a:rPr sz="1300" spc="90" dirty="0">
                <a:latin typeface="Century"/>
                <a:cs typeface="Century"/>
              </a:rPr>
              <a:t> </a:t>
            </a:r>
            <a:r>
              <a:rPr sz="1300" spc="10" dirty="0">
                <a:latin typeface="Century"/>
                <a:cs typeface="Century"/>
              </a:rPr>
              <a:t>to</a:t>
            </a:r>
            <a:r>
              <a:rPr sz="1300" spc="85" dirty="0">
                <a:latin typeface="Century"/>
                <a:cs typeface="Century"/>
              </a:rPr>
              <a:t> </a:t>
            </a:r>
            <a:r>
              <a:rPr sz="1300" spc="-35" dirty="0">
                <a:latin typeface="Century"/>
                <a:cs typeface="Century"/>
              </a:rPr>
              <a:t>the</a:t>
            </a:r>
            <a:r>
              <a:rPr sz="1300" spc="85" dirty="0">
                <a:latin typeface="Century"/>
                <a:cs typeface="Century"/>
              </a:rPr>
              <a:t> </a:t>
            </a:r>
            <a:r>
              <a:rPr sz="1300" spc="-20" dirty="0">
                <a:latin typeface="Century"/>
                <a:cs typeface="Century"/>
              </a:rPr>
              <a:t>best</a:t>
            </a:r>
            <a:r>
              <a:rPr sz="1300" spc="90" dirty="0">
                <a:latin typeface="Century"/>
                <a:cs typeface="Century"/>
              </a:rPr>
              <a:t> </a:t>
            </a:r>
            <a:r>
              <a:rPr sz="1300" spc="-35" dirty="0">
                <a:latin typeface="Century"/>
                <a:cs typeface="Century"/>
              </a:rPr>
              <a:t>scoring</a:t>
            </a:r>
            <a:r>
              <a:rPr sz="1300" spc="85" dirty="0">
                <a:latin typeface="Century"/>
                <a:cs typeface="Century"/>
              </a:rPr>
              <a:t> </a:t>
            </a:r>
            <a:r>
              <a:rPr sz="1300" spc="-20" dirty="0">
                <a:latin typeface="Century"/>
                <a:cs typeface="Century"/>
              </a:rPr>
              <a:t>method</a:t>
            </a:r>
            <a:r>
              <a:rPr sz="1300" spc="85" dirty="0">
                <a:latin typeface="Century"/>
                <a:cs typeface="Century"/>
              </a:rPr>
              <a:t> </a:t>
            </a:r>
            <a:r>
              <a:rPr sz="1300" spc="-60" dirty="0">
                <a:latin typeface="Century"/>
                <a:cs typeface="Century"/>
              </a:rPr>
              <a:t>are</a:t>
            </a:r>
            <a:r>
              <a:rPr sz="1300" spc="85" dirty="0">
                <a:latin typeface="Century"/>
                <a:cs typeface="Century"/>
              </a:rPr>
              <a:t> </a:t>
            </a:r>
            <a:r>
              <a:rPr sz="1300" spc="-15" dirty="0">
                <a:latin typeface="Century"/>
                <a:cs typeface="Century"/>
              </a:rPr>
              <a:t>typed</a:t>
            </a:r>
            <a:r>
              <a:rPr sz="1300" spc="90" dirty="0">
                <a:latin typeface="Century"/>
                <a:cs typeface="Century"/>
              </a:rPr>
              <a:t> </a:t>
            </a:r>
            <a:r>
              <a:rPr sz="1300" spc="-50" dirty="0">
                <a:latin typeface="Century"/>
                <a:cs typeface="Century"/>
              </a:rPr>
              <a:t>in</a:t>
            </a:r>
            <a:r>
              <a:rPr sz="1300" spc="85" dirty="0">
                <a:latin typeface="Century"/>
                <a:cs typeface="Century"/>
              </a:rPr>
              <a:t> </a:t>
            </a:r>
            <a:r>
              <a:rPr sz="1300" spc="5" dirty="0">
                <a:latin typeface="Century"/>
                <a:cs typeface="Century"/>
              </a:rPr>
              <a:t>bold.</a:t>
            </a:r>
            <a:endParaRPr sz="1300" dirty="0">
              <a:latin typeface="Century"/>
              <a:cs typeface="Century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37544" y="2049715"/>
            <a:ext cx="4171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42928" y="5810691"/>
            <a:ext cx="4010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B05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5544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912491" y="6889407"/>
            <a:ext cx="120650" cy="191135"/>
          </a:xfrm>
          <a:custGeom>
            <a:avLst/>
            <a:gdLst/>
            <a:ahLst/>
            <a:cxnLst/>
            <a:rect l="l" t="t" r="r" b="b"/>
            <a:pathLst>
              <a:path w="120650" h="191134">
                <a:moveTo>
                  <a:pt x="0" y="0"/>
                </a:moveTo>
                <a:lnTo>
                  <a:pt x="0" y="190849"/>
                </a:lnTo>
                <a:lnTo>
                  <a:pt x="120313" y="95425"/>
                </a:lnTo>
                <a:lnTo>
                  <a:pt x="0" y="0"/>
                </a:lnTo>
                <a:close/>
              </a:path>
            </a:pathLst>
          </a:custGeom>
          <a:solidFill>
            <a:srgbClr val="AEC5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72816" y="970173"/>
            <a:ext cx="5482937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33600" algn="l"/>
              </a:tabLst>
            </a:pPr>
            <a:r>
              <a:rPr lang="en-US" dirty="0"/>
              <a:t>Relational Data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34550" y="2291112"/>
            <a:ext cx="3661251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lang="en-US" sz="2600" spc="-5">
                <a:latin typeface="Gill Sans MT"/>
                <a:cs typeface="Gill Sans MT"/>
              </a:rPr>
              <a:t>The Web </a:t>
            </a:r>
            <a:endParaRPr sz="2600" dirty="0">
              <a:latin typeface="Gill Sans MT"/>
              <a:cs typeface="Gill Sans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1" y="2868646"/>
            <a:ext cx="3661250" cy="4211896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5105400" y="2307154"/>
            <a:ext cx="3661251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charset="2"/>
              <a:buChar char="q"/>
            </a:pPr>
            <a:r>
              <a:rPr lang="en-US" sz="2600" spc="-5" dirty="0">
                <a:latin typeface="Gill Sans MT"/>
                <a:cs typeface="Gill Sans MT"/>
              </a:rPr>
              <a:t>Social Network</a:t>
            </a:r>
            <a:endParaRPr sz="2600" dirty="0">
              <a:latin typeface="Gill Sans MT"/>
              <a:cs typeface="Gill Sans M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763082"/>
            <a:ext cx="4343399" cy="43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293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035050" y="918330"/>
            <a:ext cx="902335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0829" algn="l"/>
                <a:tab pos="5318760" algn="l"/>
              </a:tabLst>
            </a:pPr>
            <a:r>
              <a:rPr sz="4400" dirty="0">
                <a:solidFill>
                  <a:schemeClr val="tx1"/>
                </a:solidFill>
              </a:rPr>
              <a:t>Expe</a:t>
            </a:r>
            <a:r>
              <a:rPr sz="4400" spc="-5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i</a:t>
            </a:r>
            <a:r>
              <a:rPr sz="4400" spc="-5" dirty="0">
                <a:solidFill>
                  <a:schemeClr val="tx1"/>
                </a:solidFill>
              </a:rPr>
              <a:t>m</a:t>
            </a:r>
            <a:r>
              <a:rPr sz="4400" dirty="0">
                <a:solidFill>
                  <a:schemeClr val="tx1"/>
                </a:solidFill>
              </a:rPr>
              <a:t>ents:</a:t>
            </a:r>
            <a:r>
              <a:rPr sz="4400" spc="-5" dirty="0">
                <a:solidFill>
                  <a:schemeClr val="tx1"/>
                </a:solidFill>
              </a:rPr>
              <a:t> </a:t>
            </a:r>
            <a:r>
              <a:rPr sz="4400" dirty="0">
                <a:solidFill>
                  <a:schemeClr val="tx1"/>
                </a:solidFill>
              </a:rPr>
              <a:t>Social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sz="4400" spc="120" dirty="0">
                <a:solidFill>
                  <a:schemeClr val="tx1"/>
                </a:solidFill>
              </a:rPr>
              <a:t>T</a:t>
            </a:r>
            <a:r>
              <a:rPr sz="4400" spc="-5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ust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sz="4400" dirty="0">
                <a:solidFill>
                  <a:schemeClr val="tx1"/>
                </a:solidFill>
              </a:rPr>
              <a:t>P</a:t>
            </a:r>
            <a:r>
              <a:rPr sz="4400" spc="20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edic</a:t>
            </a:r>
            <a:r>
              <a:rPr lang="en-US" sz="4400" dirty="0">
                <a:solidFill>
                  <a:schemeClr val="tx1"/>
                </a:solidFill>
              </a:rPr>
              <a:t>tion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4063" y="1722120"/>
            <a:ext cx="8150860" cy="2739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sz="2600" spc="-15" dirty="0">
                <a:latin typeface="Gill Sans MT"/>
                <a:cs typeface="Gill Sans MT"/>
              </a:rPr>
              <a:t>Given </a:t>
            </a:r>
            <a:r>
              <a:rPr sz="2600" dirty="0">
                <a:latin typeface="Gill Sans MT"/>
                <a:cs typeface="Gill Sans MT"/>
              </a:rPr>
              <a:t>a social</a:t>
            </a:r>
            <a:r>
              <a:rPr sz="2600" spc="-40" dirty="0">
                <a:latin typeface="Gill Sans MT"/>
                <a:cs typeface="Gill Sans MT"/>
              </a:rPr>
              <a:t> </a:t>
            </a:r>
            <a:r>
              <a:rPr sz="2600" spc="-10" dirty="0">
                <a:latin typeface="Gill Sans MT"/>
                <a:cs typeface="Gill Sans MT"/>
              </a:rPr>
              <a:t>network</a:t>
            </a:r>
            <a:endParaRPr sz="2600" dirty="0">
              <a:latin typeface="Gill Sans MT"/>
              <a:cs typeface="Gill Sans MT"/>
            </a:endParaRPr>
          </a:p>
          <a:p>
            <a:pPr marL="469900" indent="-457200">
              <a:lnSpc>
                <a:spcPct val="100000"/>
              </a:lnSpc>
              <a:spcBef>
                <a:spcPts val="580"/>
              </a:spcBef>
              <a:buFont typeface="Wingdings" panose="05000000000000000000" pitchFamily="2" charset="2"/>
              <a:buChar char="q"/>
            </a:pPr>
            <a:r>
              <a:rPr sz="2600" dirty="0">
                <a:latin typeface="Gill Sans MT"/>
                <a:cs typeface="Gill Sans MT"/>
              </a:rPr>
              <a:t>Observe some trust</a:t>
            </a:r>
            <a:r>
              <a:rPr sz="2600" spc="-7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links</a:t>
            </a:r>
          </a:p>
          <a:p>
            <a:pPr marL="469900" marR="5080" indent="-457200">
              <a:lnSpc>
                <a:spcPts val="3100"/>
              </a:lnSpc>
              <a:spcBef>
                <a:spcPts val="700"/>
              </a:spcBef>
              <a:buFont typeface="Wingdings" panose="05000000000000000000" pitchFamily="2" charset="2"/>
              <a:buChar char="q"/>
            </a:pPr>
            <a:r>
              <a:rPr sz="2600" spc="-10" dirty="0">
                <a:latin typeface="Gill Sans MT"/>
                <a:cs typeface="Gill Sans MT"/>
              </a:rPr>
              <a:t>Predict remaining </a:t>
            </a:r>
            <a:r>
              <a:rPr sz="2600" dirty="0">
                <a:latin typeface="Gill Sans MT"/>
                <a:cs typeface="Gill Sans MT"/>
              </a:rPr>
              <a:t>trust links using structural</a:t>
            </a:r>
            <a:r>
              <a:rPr sz="2600" spc="-105" dirty="0">
                <a:latin typeface="Gill Sans MT"/>
                <a:cs typeface="Gill Sans MT"/>
              </a:rPr>
              <a:t> </a:t>
            </a:r>
            <a:r>
              <a:rPr sz="2600" dirty="0">
                <a:latin typeface="Gill Sans MT"/>
                <a:cs typeface="Gill Sans MT"/>
              </a:rPr>
              <a:t>balance</a:t>
            </a:r>
            <a:endParaRPr lang="en-US" sz="2600" dirty="0">
              <a:latin typeface="Gill Sans MT"/>
              <a:cs typeface="Gill Sans MT"/>
            </a:endParaRPr>
          </a:p>
          <a:p>
            <a:pPr marL="279400" marR="5080" indent="-266700">
              <a:lnSpc>
                <a:spcPts val="3100"/>
              </a:lnSpc>
              <a:spcBef>
                <a:spcPts val="700"/>
              </a:spcBef>
            </a:pPr>
            <a:endParaRPr lang="en-US" sz="2600" dirty="0">
              <a:latin typeface="Gill Sans MT"/>
              <a:cs typeface="Gill Sans MT"/>
            </a:endParaRPr>
          </a:p>
          <a:p>
            <a:pPr marL="279400" marR="5080" indent="-266700">
              <a:lnSpc>
                <a:spcPts val="3100"/>
              </a:lnSpc>
              <a:spcBef>
                <a:spcPts val="700"/>
              </a:spcBef>
            </a:pPr>
            <a:endParaRPr lang="en-US" sz="2600" dirty="0">
              <a:latin typeface="Gill Sans MT"/>
              <a:cs typeface="Gill Sans MT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Model based on the social theory of structural balance</a:t>
            </a:r>
            <a:endParaRPr sz="2600" dirty="0"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4" b="17629"/>
          <a:stretch/>
        </p:blipFill>
        <p:spPr>
          <a:xfrm>
            <a:off x="762000" y="5257800"/>
            <a:ext cx="8382923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035050" y="918330"/>
            <a:ext cx="902335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0829" algn="l"/>
                <a:tab pos="5318760" algn="l"/>
              </a:tabLst>
            </a:pPr>
            <a:r>
              <a:rPr sz="4400" dirty="0">
                <a:solidFill>
                  <a:schemeClr val="tx1"/>
                </a:solidFill>
              </a:rPr>
              <a:t>Expe</a:t>
            </a:r>
            <a:r>
              <a:rPr sz="4400" spc="-5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i</a:t>
            </a:r>
            <a:r>
              <a:rPr sz="4400" spc="-5" dirty="0">
                <a:solidFill>
                  <a:schemeClr val="tx1"/>
                </a:solidFill>
              </a:rPr>
              <a:t>m</a:t>
            </a:r>
            <a:r>
              <a:rPr sz="4400" dirty="0">
                <a:solidFill>
                  <a:schemeClr val="tx1"/>
                </a:solidFill>
              </a:rPr>
              <a:t>ents:</a:t>
            </a:r>
            <a:r>
              <a:rPr sz="4400" spc="-5" dirty="0">
                <a:solidFill>
                  <a:schemeClr val="tx1"/>
                </a:solidFill>
              </a:rPr>
              <a:t> </a:t>
            </a:r>
            <a:r>
              <a:rPr sz="4400" dirty="0">
                <a:solidFill>
                  <a:schemeClr val="tx1"/>
                </a:solidFill>
              </a:rPr>
              <a:t>Social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sz="4400" spc="120" dirty="0">
                <a:solidFill>
                  <a:schemeClr val="tx1"/>
                </a:solidFill>
              </a:rPr>
              <a:t>T</a:t>
            </a:r>
            <a:r>
              <a:rPr sz="4400" spc="-5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ust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sz="4400" dirty="0">
                <a:solidFill>
                  <a:schemeClr val="tx1"/>
                </a:solidFill>
              </a:rPr>
              <a:t>P</a:t>
            </a:r>
            <a:r>
              <a:rPr sz="4400" spc="20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edic</a:t>
            </a:r>
            <a:r>
              <a:rPr lang="en-US" sz="4400" dirty="0">
                <a:solidFill>
                  <a:schemeClr val="tx1"/>
                </a:solidFill>
              </a:rPr>
              <a:t>tion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96397" y="2148838"/>
            <a:ext cx="432262" cy="428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58500" y="2448102"/>
            <a:ext cx="112221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11924" y="2469629"/>
            <a:ext cx="1905" cy="364490"/>
          </a:xfrm>
          <a:custGeom>
            <a:avLst/>
            <a:gdLst/>
            <a:ahLst/>
            <a:cxnLst/>
            <a:rect l="l" t="t" r="r" b="b"/>
            <a:pathLst>
              <a:path w="1904" h="364489">
                <a:moveTo>
                  <a:pt x="1630" y="0"/>
                </a:moveTo>
                <a:lnTo>
                  <a:pt x="0" y="364282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66818" y="2527066"/>
            <a:ext cx="270163" cy="112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14367" y="2555457"/>
            <a:ext cx="177800" cy="5080"/>
          </a:xfrm>
          <a:custGeom>
            <a:avLst/>
            <a:gdLst/>
            <a:ahLst/>
            <a:cxnLst/>
            <a:rect l="l" t="t" r="r" b="b"/>
            <a:pathLst>
              <a:path w="177800" h="5080">
                <a:moveTo>
                  <a:pt x="0" y="4888"/>
                </a:moveTo>
                <a:lnTo>
                  <a:pt x="177657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00562" y="2531223"/>
            <a:ext cx="257694" cy="1080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46489" y="2560078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166251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96397" y="2805545"/>
            <a:ext cx="270163" cy="2576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46492" y="2833090"/>
            <a:ext cx="166370" cy="153035"/>
          </a:xfrm>
          <a:custGeom>
            <a:avLst/>
            <a:gdLst/>
            <a:ahLst/>
            <a:cxnLst/>
            <a:rect l="l" t="t" r="r" b="b"/>
            <a:pathLst>
              <a:path w="166370" h="153035">
                <a:moveTo>
                  <a:pt x="166249" y="0"/>
                </a:moveTo>
                <a:lnTo>
                  <a:pt x="0" y="152523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62653" y="2805541"/>
            <a:ext cx="270163" cy="2618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14372" y="2833091"/>
            <a:ext cx="166370" cy="158115"/>
          </a:xfrm>
          <a:custGeom>
            <a:avLst/>
            <a:gdLst/>
            <a:ahLst/>
            <a:cxnLst/>
            <a:rect l="l" t="t" r="r" b="b"/>
            <a:pathLst>
              <a:path w="166370" h="158114">
                <a:moveTo>
                  <a:pt x="166250" y="158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449893" y="2090835"/>
            <a:ext cx="428105" cy="4322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9517" y="2377439"/>
            <a:ext cx="112221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55660" y="2397353"/>
            <a:ext cx="1905" cy="364490"/>
          </a:xfrm>
          <a:custGeom>
            <a:avLst/>
            <a:gdLst/>
            <a:ahLst/>
            <a:cxnLst/>
            <a:rect l="l" t="t" r="r" b="b"/>
            <a:pathLst>
              <a:path w="1904" h="364489">
                <a:moveTo>
                  <a:pt x="1630" y="0"/>
                </a:moveTo>
                <a:lnTo>
                  <a:pt x="0" y="364282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11989" y="2452260"/>
            <a:ext cx="270163" cy="1163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658102" y="2483194"/>
            <a:ext cx="177800" cy="5080"/>
          </a:xfrm>
          <a:custGeom>
            <a:avLst/>
            <a:gdLst/>
            <a:ahLst/>
            <a:cxnLst/>
            <a:rect l="l" t="t" r="r" b="b"/>
            <a:pathLst>
              <a:path w="177800" h="5080">
                <a:moveTo>
                  <a:pt x="0" y="4888"/>
                </a:moveTo>
                <a:lnTo>
                  <a:pt x="177658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45733" y="2456416"/>
            <a:ext cx="257694" cy="1122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90225" y="2487815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166251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37427" y="2734882"/>
            <a:ext cx="270163" cy="2576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90213" y="2760827"/>
            <a:ext cx="166370" cy="153035"/>
          </a:xfrm>
          <a:custGeom>
            <a:avLst/>
            <a:gdLst/>
            <a:ahLst/>
            <a:cxnLst/>
            <a:rect l="l" t="t" r="r" b="b"/>
            <a:pathLst>
              <a:path w="166370" h="153035">
                <a:moveTo>
                  <a:pt x="166250" y="0"/>
                </a:moveTo>
                <a:lnTo>
                  <a:pt x="0" y="152523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07835" y="2734891"/>
            <a:ext cx="270163" cy="2618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658095" y="2760828"/>
            <a:ext cx="166370" cy="158115"/>
          </a:xfrm>
          <a:custGeom>
            <a:avLst/>
            <a:gdLst/>
            <a:ahLst/>
            <a:cxnLst/>
            <a:rect l="l" t="t" r="r" b="b"/>
            <a:pathLst>
              <a:path w="166370" h="158114">
                <a:moveTo>
                  <a:pt x="166250" y="158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467301" y="5274431"/>
            <a:ext cx="432261" cy="4322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25251" y="5577840"/>
            <a:ext cx="112221" cy="457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81761" y="5599176"/>
            <a:ext cx="1905" cy="364490"/>
          </a:xfrm>
          <a:custGeom>
            <a:avLst/>
            <a:gdLst/>
            <a:ahLst/>
            <a:cxnLst/>
            <a:rect l="l" t="t" r="r" b="b"/>
            <a:pathLst>
              <a:path w="1904" h="364489">
                <a:moveTo>
                  <a:pt x="1630" y="0"/>
                </a:moveTo>
                <a:lnTo>
                  <a:pt x="0" y="364282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37723" y="5656816"/>
            <a:ext cx="270163" cy="11222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84217" y="5685004"/>
            <a:ext cx="177800" cy="5080"/>
          </a:xfrm>
          <a:custGeom>
            <a:avLst/>
            <a:gdLst/>
            <a:ahLst/>
            <a:cxnLst/>
            <a:rect l="l" t="t" r="r" b="b"/>
            <a:pathLst>
              <a:path w="177800" h="5079">
                <a:moveTo>
                  <a:pt x="0" y="4888"/>
                </a:moveTo>
                <a:lnTo>
                  <a:pt x="177658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71467" y="5660973"/>
            <a:ext cx="257694" cy="1080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16327" y="5689625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166251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16329" y="5962637"/>
            <a:ext cx="166370" cy="153035"/>
          </a:xfrm>
          <a:custGeom>
            <a:avLst/>
            <a:gdLst/>
            <a:ahLst/>
            <a:cxnLst/>
            <a:rect l="l" t="t" r="r" b="b"/>
            <a:pathLst>
              <a:path w="166370" h="153035">
                <a:moveTo>
                  <a:pt x="166249" y="0"/>
                </a:moveTo>
                <a:lnTo>
                  <a:pt x="0" y="152523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84211" y="5962638"/>
            <a:ext cx="166370" cy="158115"/>
          </a:xfrm>
          <a:custGeom>
            <a:avLst/>
            <a:gdLst/>
            <a:ahLst/>
            <a:cxnLst/>
            <a:rect l="l" t="t" r="r" b="b"/>
            <a:pathLst>
              <a:path w="166370" h="158114">
                <a:moveTo>
                  <a:pt x="166249" y="158100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470676" y="5282737"/>
            <a:ext cx="432262" cy="4322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32778" y="5586149"/>
            <a:ext cx="112221" cy="4530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687434" y="5604751"/>
            <a:ext cx="1905" cy="364490"/>
          </a:xfrm>
          <a:custGeom>
            <a:avLst/>
            <a:gdLst/>
            <a:ahLst/>
            <a:cxnLst/>
            <a:rect l="l" t="t" r="r" b="b"/>
            <a:pathLst>
              <a:path w="1904" h="364489">
                <a:moveTo>
                  <a:pt x="1630" y="0"/>
                </a:moveTo>
                <a:lnTo>
                  <a:pt x="0" y="364282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645237" y="5660966"/>
            <a:ext cx="270163" cy="11637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689878" y="5690579"/>
            <a:ext cx="177800" cy="5080"/>
          </a:xfrm>
          <a:custGeom>
            <a:avLst/>
            <a:gdLst/>
            <a:ahLst/>
            <a:cxnLst/>
            <a:rect l="l" t="t" r="r" b="b"/>
            <a:pathLst>
              <a:path w="177800" h="5079">
                <a:moveTo>
                  <a:pt x="0" y="4888"/>
                </a:moveTo>
                <a:lnTo>
                  <a:pt x="177658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74829" y="5665122"/>
            <a:ext cx="257694" cy="11222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522000" y="5695200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166252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522001" y="5968212"/>
            <a:ext cx="166370" cy="153035"/>
          </a:xfrm>
          <a:custGeom>
            <a:avLst/>
            <a:gdLst/>
            <a:ahLst/>
            <a:cxnLst/>
            <a:rect l="l" t="t" r="r" b="b"/>
            <a:pathLst>
              <a:path w="166370" h="153035">
                <a:moveTo>
                  <a:pt x="166250" y="0"/>
                </a:moveTo>
                <a:lnTo>
                  <a:pt x="0" y="152523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689882" y="5968214"/>
            <a:ext cx="166370" cy="158115"/>
          </a:xfrm>
          <a:custGeom>
            <a:avLst/>
            <a:gdLst/>
            <a:ahLst/>
            <a:cxnLst/>
            <a:rect l="l" t="t" r="r" b="b"/>
            <a:pathLst>
              <a:path w="166370" h="158114">
                <a:moveTo>
                  <a:pt x="166250" y="158100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14708" y="3566154"/>
            <a:ext cx="432262" cy="4322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76812" y="3869579"/>
            <a:ext cx="112221" cy="4530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31924" y="3888866"/>
            <a:ext cx="1905" cy="364490"/>
          </a:xfrm>
          <a:custGeom>
            <a:avLst/>
            <a:gdLst/>
            <a:ahLst/>
            <a:cxnLst/>
            <a:rect l="l" t="t" r="r" b="b"/>
            <a:pathLst>
              <a:path w="1904" h="364489">
                <a:moveTo>
                  <a:pt x="1630" y="0"/>
                </a:moveTo>
                <a:lnTo>
                  <a:pt x="0" y="364282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89283" y="3944396"/>
            <a:ext cx="270163" cy="11637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34368" y="3974694"/>
            <a:ext cx="177800" cy="5080"/>
          </a:xfrm>
          <a:custGeom>
            <a:avLst/>
            <a:gdLst/>
            <a:ahLst/>
            <a:cxnLst/>
            <a:rect l="l" t="t" r="r" b="b"/>
            <a:pathLst>
              <a:path w="177800" h="5079">
                <a:moveTo>
                  <a:pt x="0" y="4888"/>
                </a:moveTo>
                <a:lnTo>
                  <a:pt x="177657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518862" y="3948552"/>
            <a:ext cx="257694" cy="11222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566490" y="3979316"/>
            <a:ext cx="166370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166251" y="0"/>
                </a:moveTo>
                <a:lnTo>
                  <a:pt x="0" y="1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514708" y="4227018"/>
            <a:ext cx="270163" cy="25769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566492" y="4252328"/>
            <a:ext cx="166370" cy="153035"/>
          </a:xfrm>
          <a:custGeom>
            <a:avLst/>
            <a:gdLst/>
            <a:ahLst/>
            <a:cxnLst/>
            <a:rect l="l" t="t" r="r" b="b"/>
            <a:pathLst>
              <a:path w="166370" h="153035">
                <a:moveTo>
                  <a:pt x="166249" y="0"/>
                </a:moveTo>
                <a:lnTo>
                  <a:pt x="0" y="152523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80964" y="4227027"/>
            <a:ext cx="270163" cy="2618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734373" y="4252329"/>
            <a:ext cx="166370" cy="158115"/>
          </a:xfrm>
          <a:custGeom>
            <a:avLst/>
            <a:gdLst/>
            <a:ahLst/>
            <a:cxnLst/>
            <a:rect l="l" t="t" r="r" b="b"/>
            <a:pathLst>
              <a:path w="166370" h="158114">
                <a:moveTo>
                  <a:pt x="166249" y="158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07877" y="2435626"/>
            <a:ext cx="1571104" cy="29510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078585" y="2555487"/>
            <a:ext cx="1228725" cy="1905"/>
          </a:xfrm>
          <a:custGeom>
            <a:avLst/>
            <a:gdLst/>
            <a:ahLst/>
            <a:cxnLst/>
            <a:rect l="l" t="t" r="r" b="b"/>
            <a:pathLst>
              <a:path w="1228725" h="1905">
                <a:moveTo>
                  <a:pt x="0" y="0"/>
                </a:moveTo>
                <a:lnTo>
                  <a:pt x="1228324" y="1524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053381" y="2496629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01142" y="0"/>
                </a:moveTo>
                <a:lnTo>
                  <a:pt x="0" y="58826"/>
                </a:lnTo>
                <a:lnTo>
                  <a:pt x="100990" y="117906"/>
                </a:lnTo>
                <a:lnTo>
                  <a:pt x="108775" y="115874"/>
                </a:lnTo>
                <a:lnTo>
                  <a:pt x="115862" y="103759"/>
                </a:lnTo>
                <a:lnTo>
                  <a:pt x="113817" y="95986"/>
                </a:lnTo>
                <a:lnTo>
                  <a:pt x="50418" y="58889"/>
                </a:lnTo>
                <a:lnTo>
                  <a:pt x="113906" y="21958"/>
                </a:lnTo>
                <a:lnTo>
                  <a:pt x="115963" y="14185"/>
                </a:lnTo>
                <a:lnTo>
                  <a:pt x="108915" y="2057"/>
                </a:lnTo>
                <a:lnTo>
                  <a:pt x="101142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216155" y="2497963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973" y="0"/>
                </a:moveTo>
                <a:lnTo>
                  <a:pt x="7188" y="2044"/>
                </a:lnTo>
                <a:lnTo>
                  <a:pt x="101" y="14147"/>
                </a:lnTo>
                <a:lnTo>
                  <a:pt x="2146" y="21932"/>
                </a:lnTo>
                <a:lnTo>
                  <a:pt x="65557" y="59016"/>
                </a:lnTo>
                <a:lnTo>
                  <a:pt x="2057" y="95961"/>
                </a:lnTo>
                <a:lnTo>
                  <a:pt x="0" y="103733"/>
                </a:lnTo>
                <a:lnTo>
                  <a:pt x="7048" y="115862"/>
                </a:lnTo>
                <a:lnTo>
                  <a:pt x="14820" y="117906"/>
                </a:lnTo>
                <a:lnTo>
                  <a:pt x="115963" y="59080"/>
                </a:lnTo>
                <a:lnTo>
                  <a:pt x="14973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558741" y="3092335"/>
            <a:ext cx="295102" cy="218624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706286" y="3239105"/>
            <a:ext cx="1905" cy="1842135"/>
          </a:xfrm>
          <a:custGeom>
            <a:avLst/>
            <a:gdLst/>
            <a:ahLst/>
            <a:cxnLst/>
            <a:rect l="l" t="t" r="r" b="b"/>
            <a:pathLst>
              <a:path w="1904" h="1842135">
                <a:moveTo>
                  <a:pt x="1545" y="0"/>
                </a:moveTo>
                <a:lnTo>
                  <a:pt x="0" y="1841883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648810" y="3213900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09" h="116204">
                <a:moveTo>
                  <a:pt x="88389" y="50406"/>
                </a:moveTo>
                <a:lnTo>
                  <a:pt x="58991" y="50406"/>
                </a:lnTo>
                <a:lnTo>
                  <a:pt x="95948" y="113893"/>
                </a:lnTo>
                <a:lnTo>
                  <a:pt x="103733" y="115938"/>
                </a:lnTo>
                <a:lnTo>
                  <a:pt x="115849" y="108877"/>
                </a:lnTo>
                <a:lnTo>
                  <a:pt x="117906" y="101104"/>
                </a:lnTo>
                <a:lnTo>
                  <a:pt x="88389" y="50406"/>
                </a:lnTo>
                <a:close/>
              </a:path>
              <a:path w="118109" h="116204">
                <a:moveTo>
                  <a:pt x="59042" y="0"/>
                </a:moveTo>
                <a:lnTo>
                  <a:pt x="0" y="101003"/>
                </a:lnTo>
                <a:lnTo>
                  <a:pt x="2032" y="108788"/>
                </a:lnTo>
                <a:lnTo>
                  <a:pt x="14147" y="115862"/>
                </a:lnTo>
                <a:lnTo>
                  <a:pt x="21920" y="113830"/>
                </a:lnTo>
                <a:lnTo>
                  <a:pt x="58991" y="50406"/>
                </a:lnTo>
                <a:lnTo>
                  <a:pt x="88389" y="50406"/>
                </a:lnTo>
                <a:lnTo>
                  <a:pt x="59042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647387" y="4990249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09" h="116204">
                <a:moveTo>
                  <a:pt x="14173" y="0"/>
                </a:moveTo>
                <a:lnTo>
                  <a:pt x="2057" y="7061"/>
                </a:lnTo>
                <a:lnTo>
                  <a:pt x="0" y="14833"/>
                </a:lnTo>
                <a:lnTo>
                  <a:pt x="58864" y="115938"/>
                </a:lnTo>
                <a:lnTo>
                  <a:pt x="88329" y="65531"/>
                </a:lnTo>
                <a:lnTo>
                  <a:pt x="58915" y="65531"/>
                </a:lnTo>
                <a:lnTo>
                  <a:pt x="21958" y="2057"/>
                </a:lnTo>
                <a:lnTo>
                  <a:pt x="14173" y="0"/>
                </a:lnTo>
                <a:close/>
              </a:path>
              <a:path w="118109" h="116204">
                <a:moveTo>
                  <a:pt x="103759" y="76"/>
                </a:moveTo>
                <a:lnTo>
                  <a:pt x="95973" y="2108"/>
                </a:lnTo>
                <a:lnTo>
                  <a:pt x="58915" y="65531"/>
                </a:lnTo>
                <a:lnTo>
                  <a:pt x="88329" y="65531"/>
                </a:lnTo>
                <a:lnTo>
                  <a:pt x="117906" y="14935"/>
                </a:lnTo>
                <a:lnTo>
                  <a:pt x="115874" y="7150"/>
                </a:lnTo>
                <a:lnTo>
                  <a:pt x="103759" y="76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508077" y="3092335"/>
            <a:ext cx="295102" cy="218624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654884" y="3239892"/>
            <a:ext cx="1905" cy="1842135"/>
          </a:xfrm>
          <a:custGeom>
            <a:avLst/>
            <a:gdLst/>
            <a:ahLst/>
            <a:cxnLst/>
            <a:rect l="l" t="t" r="r" b="b"/>
            <a:pathLst>
              <a:path w="1904" h="1842135">
                <a:moveTo>
                  <a:pt x="1545" y="0"/>
                </a:moveTo>
                <a:lnTo>
                  <a:pt x="0" y="1841883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597409" y="3214687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09" h="116204">
                <a:moveTo>
                  <a:pt x="88385" y="50406"/>
                </a:moveTo>
                <a:lnTo>
                  <a:pt x="58991" y="50406"/>
                </a:lnTo>
                <a:lnTo>
                  <a:pt x="95961" y="113893"/>
                </a:lnTo>
                <a:lnTo>
                  <a:pt x="103733" y="115950"/>
                </a:lnTo>
                <a:lnTo>
                  <a:pt x="115849" y="108889"/>
                </a:lnTo>
                <a:lnTo>
                  <a:pt x="117906" y="101117"/>
                </a:lnTo>
                <a:lnTo>
                  <a:pt x="88385" y="50406"/>
                </a:lnTo>
                <a:close/>
              </a:path>
              <a:path w="118109" h="116204">
                <a:moveTo>
                  <a:pt x="59042" y="0"/>
                </a:moveTo>
                <a:lnTo>
                  <a:pt x="0" y="101015"/>
                </a:lnTo>
                <a:lnTo>
                  <a:pt x="2044" y="108788"/>
                </a:lnTo>
                <a:lnTo>
                  <a:pt x="14147" y="115874"/>
                </a:lnTo>
                <a:lnTo>
                  <a:pt x="21932" y="113830"/>
                </a:lnTo>
                <a:lnTo>
                  <a:pt x="58991" y="50406"/>
                </a:lnTo>
                <a:lnTo>
                  <a:pt x="88385" y="50406"/>
                </a:lnTo>
                <a:lnTo>
                  <a:pt x="59042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95986" y="4991036"/>
            <a:ext cx="118110" cy="116205"/>
          </a:xfrm>
          <a:custGeom>
            <a:avLst/>
            <a:gdLst/>
            <a:ahLst/>
            <a:cxnLst/>
            <a:rect l="l" t="t" r="r" b="b"/>
            <a:pathLst>
              <a:path w="118109" h="116204">
                <a:moveTo>
                  <a:pt x="14185" y="0"/>
                </a:moveTo>
                <a:lnTo>
                  <a:pt x="2057" y="7061"/>
                </a:lnTo>
                <a:lnTo>
                  <a:pt x="0" y="14833"/>
                </a:lnTo>
                <a:lnTo>
                  <a:pt x="58877" y="115950"/>
                </a:lnTo>
                <a:lnTo>
                  <a:pt x="88332" y="65544"/>
                </a:lnTo>
                <a:lnTo>
                  <a:pt x="58915" y="65544"/>
                </a:lnTo>
                <a:lnTo>
                  <a:pt x="21958" y="2057"/>
                </a:lnTo>
                <a:lnTo>
                  <a:pt x="14185" y="0"/>
                </a:lnTo>
                <a:close/>
              </a:path>
              <a:path w="118109" h="116204">
                <a:moveTo>
                  <a:pt x="103759" y="76"/>
                </a:moveTo>
                <a:lnTo>
                  <a:pt x="95986" y="2120"/>
                </a:lnTo>
                <a:lnTo>
                  <a:pt x="58915" y="65544"/>
                </a:lnTo>
                <a:lnTo>
                  <a:pt x="88332" y="65544"/>
                </a:lnTo>
                <a:lnTo>
                  <a:pt x="117906" y="14935"/>
                </a:lnTo>
                <a:lnTo>
                  <a:pt x="115874" y="7162"/>
                </a:lnTo>
                <a:lnTo>
                  <a:pt x="103759" y="76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907877" y="5623554"/>
            <a:ext cx="1571104" cy="29510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078585" y="5746768"/>
            <a:ext cx="1228725" cy="1905"/>
          </a:xfrm>
          <a:custGeom>
            <a:avLst/>
            <a:gdLst/>
            <a:ahLst/>
            <a:cxnLst/>
            <a:rect l="l" t="t" r="r" b="b"/>
            <a:pathLst>
              <a:path w="1228725" h="1904">
                <a:moveTo>
                  <a:pt x="0" y="0"/>
                </a:moveTo>
                <a:lnTo>
                  <a:pt x="1228324" y="1525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053381" y="5687910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01142" y="0"/>
                </a:moveTo>
                <a:lnTo>
                  <a:pt x="0" y="58826"/>
                </a:lnTo>
                <a:lnTo>
                  <a:pt x="100990" y="117906"/>
                </a:lnTo>
                <a:lnTo>
                  <a:pt x="108775" y="115874"/>
                </a:lnTo>
                <a:lnTo>
                  <a:pt x="115862" y="103759"/>
                </a:lnTo>
                <a:lnTo>
                  <a:pt x="113817" y="95986"/>
                </a:lnTo>
                <a:lnTo>
                  <a:pt x="50418" y="58889"/>
                </a:lnTo>
                <a:lnTo>
                  <a:pt x="113906" y="21958"/>
                </a:lnTo>
                <a:lnTo>
                  <a:pt x="115963" y="14185"/>
                </a:lnTo>
                <a:lnTo>
                  <a:pt x="108915" y="2057"/>
                </a:lnTo>
                <a:lnTo>
                  <a:pt x="101142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216155" y="5689244"/>
            <a:ext cx="116205" cy="118110"/>
          </a:xfrm>
          <a:custGeom>
            <a:avLst/>
            <a:gdLst/>
            <a:ahLst/>
            <a:cxnLst/>
            <a:rect l="l" t="t" r="r" b="b"/>
            <a:pathLst>
              <a:path w="116204" h="118110">
                <a:moveTo>
                  <a:pt x="14973" y="0"/>
                </a:moveTo>
                <a:lnTo>
                  <a:pt x="7188" y="2044"/>
                </a:lnTo>
                <a:lnTo>
                  <a:pt x="101" y="14147"/>
                </a:lnTo>
                <a:lnTo>
                  <a:pt x="2146" y="21920"/>
                </a:lnTo>
                <a:lnTo>
                  <a:pt x="65557" y="59016"/>
                </a:lnTo>
                <a:lnTo>
                  <a:pt x="2057" y="95961"/>
                </a:lnTo>
                <a:lnTo>
                  <a:pt x="0" y="103733"/>
                </a:lnTo>
                <a:lnTo>
                  <a:pt x="7048" y="115849"/>
                </a:lnTo>
                <a:lnTo>
                  <a:pt x="14820" y="117906"/>
                </a:lnTo>
                <a:lnTo>
                  <a:pt x="115963" y="59080"/>
                </a:lnTo>
                <a:lnTo>
                  <a:pt x="14973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907877" y="2863737"/>
            <a:ext cx="806334" cy="80633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071203" y="3003440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20">
                <a:moveTo>
                  <a:pt x="0" y="0"/>
                </a:moveTo>
                <a:lnTo>
                  <a:pt x="477461" y="47746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053381" y="2985617"/>
            <a:ext cx="117475" cy="117475"/>
          </a:xfrm>
          <a:custGeom>
            <a:avLst/>
            <a:gdLst/>
            <a:ahLst/>
            <a:cxnLst/>
            <a:rect l="l" t="t" r="r" b="b"/>
            <a:pathLst>
              <a:path w="117475" h="117475">
                <a:moveTo>
                  <a:pt x="0" y="0"/>
                </a:moveTo>
                <a:lnTo>
                  <a:pt x="29781" y="113144"/>
                </a:lnTo>
                <a:lnTo>
                  <a:pt x="36728" y="117195"/>
                </a:lnTo>
                <a:lnTo>
                  <a:pt x="50291" y="113626"/>
                </a:lnTo>
                <a:lnTo>
                  <a:pt x="54343" y="106679"/>
                </a:lnTo>
                <a:lnTo>
                  <a:pt x="35648" y="35648"/>
                </a:lnTo>
                <a:lnTo>
                  <a:pt x="116585" y="35648"/>
                </a:lnTo>
                <a:lnTo>
                  <a:pt x="113156" y="29781"/>
                </a:lnTo>
                <a:lnTo>
                  <a:pt x="0" y="0"/>
                </a:lnTo>
                <a:close/>
              </a:path>
              <a:path w="117475" h="117475">
                <a:moveTo>
                  <a:pt x="116585" y="35648"/>
                </a:moveTo>
                <a:lnTo>
                  <a:pt x="35648" y="35648"/>
                </a:lnTo>
                <a:lnTo>
                  <a:pt x="106692" y="54343"/>
                </a:lnTo>
                <a:lnTo>
                  <a:pt x="113639" y="50291"/>
                </a:lnTo>
                <a:lnTo>
                  <a:pt x="117208" y="36715"/>
                </a:lnTo>
                <a:lnTo>
                  <a:pt x="116585" y="35648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449291" y="3381514"/>
            <a:ext cx="117475" cy="117475"/>
          </a:xfrm>
          <a:custGeom>
            <a:avLst/>
            <a:gdLst/>
            <a:ahLst/>
            <a:cxnLst/>
            <a:rect l="l" t="t" r="r" b="b"/>
            <a:pathLst>
              <a:path w="117475" h="117475">
                <a:moveTo>
                  <a:pt x="10515" y="62864"/>
                </a:moveTo>
                <a:lnTo>
                  <a:pt x="3568" y="66916"/>
                </a:lnTo>
                <a:lnTo>
                  <a:pt x="0" y="80479"/>
                </a:lnTo>
                <a:lnTo>
                  <a:pt x="4051" y="87426"/>
                </a:lnTo>
                <a:lnTo>
                  <a:pt x="117195" y="117208"/>
                </a:lnTo>
                <a:lnTo>
                  <a:pt x="107816" y="81559"/>
                </a:lnTo>
                <a:lnTo>
                  <a:pt x="81559" y="81559"/>
                </a:lnTo>
                <a:lnTo>
                  <a:pt x="10515" y="62864"/>
                </a:lnTo>
                <a:close/>
              </a:path>
              <a:path w="117475" h="117475">
                <a:moveTo>
                  <a:pt x="80479" y="0"/>
                </a:moveTo>
                <a:lnTo>
                  <a:pt x="66916" y="3581"/>
                </a:lnTo>
                <a:lnTo>
                  <a:pt x="62864" y="10515"/>
                </a:lnTo>
                <a:lnTo>
                  <a:pt x="81559" y="81559"/>
                </a:lnTo>
                <a:lnTo>
                  <a:pt x="107816" y="81559"/>
                </a:lnTo>
                <a:lnTo>
                  <a:pt x="87426" y="4063"/>
                </a:lnTo>
                <a:lnTo>
                  <a:pt x="80479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764098" y="2867893"/>
            <a:ext cx="714894" cy="80217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928094" y="3010615"/>
            <a:ext cx="387985" cy="469265"/>
          </a:xfrm>
          <a:custGeom>
            <a:avLst/>
            <a:gdLst/>
            <a:ahLst/>
            <a:cxnLst/>
            <a:rect l="l" t="t" r="r" b="b"/>
            <a:pathLst>
              <a:path w="387984" h="469264">
                <a:moveTo>
                  <a:pt x="0" y="468687"/>
                </a:moveTo>
                <a:lnTo>
                  <a:pt x="387734" y="0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912028" y="3378580"/>
            <a:ext cx="113664" cy="120650"/>
          </a:xfrm>
          <a:custGeom>
            <a:avLst/>
            <a:gdLst/>
            <a:ahLst/>
            <a:cxnLst/>
            <a:rect l="l" t="t" r="r" b="b"/>
            <a:pathLst>
              <a:path w="113665" h="120650">
                <a:moveTo>
                  <a:pt x="25527" y="0"/>
                </a:moveTo>
                <a:lnTo>
                  <a:pt x="18999" y="4686"/>
                </a:lnTo>
                <a:lnTo>
                  <a:pt x="0" y="120142"/>
                </a:lnTo>
                <a:lnTo>
                  <a:pt x="105861" y="81305"/>
                </a:lnTo>
                <a:lnTo>
                  <a:pt x="32131" y="81305"/>
                </a:lnTo>
                <a:lnTo>
                  <a:pt x="44056" y="8813"/>
                </a:lnTo>
                <a:lnTo>
                  <a:pt x="39370" y="2286"/>
                </a:lnTo>
                <a:lnTo>
                  <a:pt x="25527" y="0"/>
                </a:lnTo>
                <a:close/>
              </a:path>
              <a:path w="113665" h="120650">
                <a:moveTo>
                  <a:pt x="101104" y="56007"/>
                </a:moveTo>
                <a:lnTo>
                  <a:pt x="32131" y="81305"/>
                </a:lnTo>
                <a:lnTo>
                  <a:pt x="105861" y="81305"/>
                </a:lnTo>
                <a:lnTo>
                  <a:pt x="109842" y="79844"/>
                </a:lnTo>
                <a:lnTo>
                  <a:pt x="113233" y="72555"/>
                </a:lnTo>
                <a:lnTo>
                  <a:pt x="108394" y="59385"/>
                </a:lnTo>
                <a:lnTo>
                  <a:pt x="101104" y="56007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218669" y="2991192"/>
            <a:ext cx="113664" cy="120650"/>
          </a:xfrm>
          <a:custGeom>
            <a:avLst/>
            <a:gdLst/>
            <a:ahLst/>
            <a:cxnLst/>
            <a:rect l="l" t="t" r="r" b="b"/>
            <a:pathLst>
              <a:path w="113665" h="120650">
                <a:moveTo>
                  <a:pt x="106842" y="38836"/>
                </a:moveTo>
                <a:lnTo>
                  <a:pt x="81089" y="38836"/>
                </a:lnTo>
                <a:lnTo>
                  <a:pt x="69176" y="111328"/>
                </a:lnTo>
                <a:lnTo>
                  <a:pt x="73850" y="117856"/>
                </a:lnTo>
                <a:lnTo>
                  <a:pt x="87693" y="120142"/>
                </a:lnTo>
                <a:lnTo>
                  <a:pt x="94233" y="115455"/>
                </a:lnTo>
                <a:lnTo>
                  <a:pt x="106842" y="38836"/>
                </a:lnTo>
                <a:close/>
              </a:path>
              <a:path w="113665" h="120650">
                <a:moveTo>
                  <a:pt x="113233" y="0"/>
                </a:moveTo>
                <a:lnTo>
                  <a:pt x="3378" y="40297"/>
                </a:lnTo>
                <a:lnTo>
                  <a:pt x="0" y="47586"/>
                </a:lnTo>
                <a:lnTo>
                  <a:pt x="4838" y="60756"/>
                </a:lnTo>
                <a:lnTo>
                  <a:pt x="12128" y="64135"/>
                </a:lnTo>
                <a:lnTo>
                  <a:pt x="81089" y="38836"/>
                </a:lnTo>
                <a:lnTo>
                  <a:pt x="106842" y="38836"/>
                </a:lnTo>
                <a:lnTo>
                  <a:pt x="113233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764098" y="4414058"/>
            <a:ext cx="872836" cy="105571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927221" y="4554011"/>
            <a:ext cx="548005" cy="725170"/>
          </a:xfrm>
          <a:custGeom>
            <a:avLst/>
            <a:gdLst/>
            <a:ahLst/>
            <a:cxnLst/>
            <a:rect l="l" t="t" r="r" b="b"/>
            <a:pathLst>
              <a:path w="548004" h="725170">
                <a:moveTo>
                  <a:pt x="0" y="0"/>
                </a:moveTo>
                <a:lnTo>
                  <a:pt x="547802" y="725146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912028" y="4533900"/>
            <a:ext cx="111125" cy="121285"/>
          </a:xfrm>
          <a:custGeom>
            <a:avLst/>
            <a:gdLst/>
            <a:ahLst/>
            <a:cxnLst/>
            <a:rect l="l" t="t" r="r" b="b"/>
            <a:pathLst>
              <a:path w="111125" h="121285">
                <a:moveTo>
                  <a:pt x="0" y="0"/>
                </a:moveTo>
                <a:lnTo>
                  <a:pt x="13881" y="116179"/>
                </a:lnTo>
                <a:lnTo>
                  <a:pt x="20205" y="121145"/>
                </a:lnTo>
                <a:lnTo>
                  <a:pt x="34124" y="119481"/>
                </a:lnTo>
                <a:lnTo>
                  <a:pt x="39103" y="113169"/>
                </a:lnTo>
                <a:lnTo>
                  <a:pt x="30391" y="40220"/>
                </a:lnTo>
                <a:lnTo>
                  <a:pt x="96260" y="40220"/>
                </a:lnTo>
                <a:lnTo>
                  <a:pt x="0" y="0"/>
                </a:lnTo>
                <a:close/>
              </a:path>
              <a:path w="111125" h="121285">
                <a:moveTo>
                  <a:pt x="96260" y="40220"/>
                </a:moveTo>
                <a:lnTo>
                  <a:pt x="30391" y="40220"/>
                </a:lnTo>
                <a:lnTo>
                  <a:pt x="98171" y="68541"/>
                </a:lnTo>
                <a:lnTo>
                  <a:pt x="105613" y="65481"/>
                </a:lnTo>
                <a:lnTo>
                  <a:pt x="111010" y="52539"/>
                </a:lnTo>
                <a:lnTo>
                  <a:pt x="107962" y="45110"/>
                </a:lnTo>
                <a:lnTo>
                  <a:pt x="96260" y="4022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379210" y="5178120"/>
            <a:ext cx="111125" cy="121285"/>
          </a:xfrm>
          <a:custGeom>
            <a:avLst/>
            <a:gdLst/>
            <a:ahLst/>
            <a:cxnLst/>
            <a:rect l="l" t="t" r="r" b="b"/>
            <a:pathLst>
              <a:path w="111125" h="121285">
                <a:moveTo>
                  <a:pt x="12839" y="52603"/>
                </a:moveTo>
                <a:lnTo>
                  <a:pt x="5397" y="55664"/>
                </a:lnTo>
                <a:lnTo>
                  <a:pt x="0" y="68605"/>
                </a:lnTo>
                <a:lnTo>
                  <a:pt x="3048" y="76047"/>
                </a:lnTo>
                <a:lnTo>
                  <a:pt x="111010" y="121145"/>
                </a:lnTo>
                <a:lnTo>
                  <a:pt x="106204" y="80924"/>
                </a:lnTo>
                <a:lnTo>
                  <a:pt x="80619" y="80924"/>
                </a:lnTo>
                <a:lnTo>
                  <a:pt x="12839" y="52603"/>
                </a:lnTo>
                <a:close/>
              </a:path>
              <a:path w="111125" h="121285">
                <a:moveTo>
                  <a:pt x="90804" y="0"/>
                </a:moveTo>
                <a:lnTo>
                  <a:pt x="76885" y="1663"/>
                </a:lnTo>
                <a:lnTo>
                  <a:pt x="71907" y="7988"/>
                </a:lnTo>
                <a:lnTo>
                  <a:pt x="80619" y="80924"/>
                </a:lnTo>
                <a:lnTo>
                  <a:pt x="106204" y="80924"/>
                </a:lnTo>
                <a:lnTo>
                  <a:pt x="97129" y="4978"/>
                </a:lnTo>
                <a:lnTo>
                  <a:pt x="90804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16691" y="4414052"/>
            <a:ext cx="997526" cy="106402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878872" y="4552505"/>
            <a:ext cx="671195" cy="734060"/>
          </a:xfrm>
          <a:custGeom>
            <a:avLst/>
            <a:gdLst/>
            <a:ahLst/>
            <a:cxnLst/>
            <a:rect l="l" t="t" r="r" b="b"/>
            <a:pathLst>
              <a:path w="671195" h="734060">
                <a:moveTo>
                  <a:pt x="670610" y="0"/>
                </a:moveTo>
                <a:lnTo>
                  <a:pt x="0" y="733736"/>
                </a:lnTo>
              </a:path>
            </a:pathLst>
          </a:custGeom>
          <a:ln w="19049">
            <a:solidFill>
              <a:srgbClr val="8590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451056" y="4533900"/>
            <a:ext cx="115570" cy="118745"/>
          </a:xfrm>
          <a:custGeom>
            <a:avLst/>
            <a:gdLst/>
            <a:ahLst/>
            <a:cxnLst/>
            <a:rect l="l" t="t" r="r" b="b"/>
            <a:pathLst>
              <a:path w="115570" h="118745">
                <a:moveTo>
                  <a:pt x="107406" y="37211"/>
                </a:moveTo>
                <a:lnTo>
                  <a:pt x="81432" y="37211"/>
                </a:lnTo>
                <a:lnTo>
                  <a:pt x="65938" y="109016"/>
                </a:lnTo>
                <a:lnTo>
                  <a:pt x="70294" y="115773"/>
                </a:lnTo>
                <a:lnTo>
                  <a:pt x="84010" y="118732"/>
                </a:lnTo>
                <a:lnTo>
                  <a:pt x="90766" y="114376"/>
                </a:lnTo>
                <a:lnTo>
                  <a:pt x="107406" y="37211"/>
                </a:lnTo>
                <a:close/>
              </a:path>
              <a:path w="115570" h="118745">
                <a:moveTo>
                  <a:pt x="115430" y="0"/>
                </a:moveTo>
                <a:lnTo>
                  <a:pt x="3733" y="34823"/>
                </a:lnTo>
                <a:lnTo>
                  <a:pt x="0" y="41948"/>
                </a:lnTo>
                <a:lnTo>
                  <a:pt x="4178" y="55333"/>
                </a:lnTo>
                <a:lnTo>
                  <a:pt x="11302" y="59080"/>
                </a:lnTo>
                <a:lnTo>
                  <a:pt x="81432" y="37211"/>
                </a:lnTo>
                <a:lnTo>
                  <a:pt x="107406" y="37211"/>
                </a:lnTo>
                <a:lnTo>
                  <a:pt x="115430" y="0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861878" y="5186108"/>
            <a:ext cx="115570" cy="118745"/>
          </a:xfrm>
          <a:custGeom>
            <a:avLst/>
            <a:gdLst/>
            <a:ahLst/>
            <a:cxnLst/>
            <a:rect l="l" t="t" r="r" b="b"/>
            <a:pathLst>
              <a:path w="115570" h="118745">
                <a:moveTo>
                  <a:pt x="31419" y="0"/>
                </a:moveTo>
                <a:lnTo>
                  <a:pt x="24663" y="4368"/>
                </a:lnTo>
                <a:lnTo>
                  <a:pt x="0" y="118732"/>
                </a:lnTo>
                <a:lnTo>
                  <a:pt x="111696" y="83908"/>
                </a:lnTo>
                <a:lnTo>
                  <a:pt x="112941" y="81533"/>
                </a:lnTo>
                <a:lnTo>
                  <a:pt x="33997" y="81533"/>
                </a:lnTo>
                <a:lnTo>
                  <a:pt x="49491" y="9715"/>
                </a:lnTo>
                <a:lnTo>
                  <a:pt x="45123" y="2959"/>
                </a:lnTo>
                <a:lnTo>
                  <a:pt x="31419" y="0"/>
                </a:lnTo>
                <a:close/>
              </a:path>
              <a:path w="115570" h="118745">
                <a:moveTo>
                  <a:pt x="104127" y="59664"/>
                </a:moveTo>
                <a:lnTo>
                  <a:pt x="33997" y="81533"/>
                </a:lnTo>
                <a:lnTo>
                  <a:pt x="112941" y="81533"/>
                </a:lnTo>
                <a:lnTo>
                  <a:pt x="115430" y="76784"/>
                </a:lnTo>
                <a:lnTo>
                  <a:pt x="111251" y="63398"/>
                </a:lnTo>
                <a:lnTo>
                  <a:pt x="104127" y="59664"/>
                </a:lnTo>
                <a:close/>
              </a:path>
            </a:pathLst>
          </a:custGeom>
          <a:solidFill>
            <a:srgbClr val="8590B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3" name="object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999948"/>
              </p:ext>
            </p:extLst>
          </p:nvPr>
        </p:nvGraphicFramePr>
        <p:xfrm>
          <a:off x="1446426" y="2469629"/>
          <a:ext cx="4180424" cy="28263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7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0133">
                <a:tc>
                  <a:txBody>
                    <a:bodyPr/>
                    <a:lstStyle/>
                    <a:p>
                      <a:endParaRPr sz="26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T w="12266">
                      <a:solidFill>
                        <a:srgbClr val="000000"/>
                      </a:solidFill>
                      <a:prstDash val="solid"/>
                    </a:lnT>
                    <a:lnB w="766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-35" dirty="0">
                          <a:latin typeface="Garamond"/>
                          <a:cs typeface="Garamond"/>
                        </a:rPr>
                        <a:t>R</a:t>
                      </a:r>
                      <a:r>
                        <a:rPr sz="1200" dirty="0">
                          <a:latin typeface="Garamond"/>
                          <a:cs typeface="Garamond"/>
                        </a:rPr>
                        <a:t>OC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T w="12266">
                      <a:solidFill>
                        <a:srgbClr val="000000"/>
                      </a:solidFill>
                      <a:prstDash val="solid"/>
                    </a:lnT>
                    <a:lnB w="766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100" dirty="0">
                          <a:latin typeface="Garamond"/>
                          <a:cs typeface="Garamond"/>
                        </a:rPr>
                        <a:t>P-R</a:t>
                      </a:r>
                      <a:r>
                        <a:rPr sz="1200" spc="1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125" dirty="0">
                          <a:latin typeface="Garamond"/>
                          <a:cs typeface="Garamond"/>
                        </a:rPr>
                        <a:t>(+)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T w="12266">
                      <a:solidFill>
                        <a:srgbClr val="000000"/>
                      </a:solidFill>
                      <a:prstDash val="solid"/>
                    </a:lnT>
                    <a:lnB w="766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100" dirty="0">
                          <a:latin typeface="Garamond"/>
                          <a:cs typeface="Garamond"/>
                        </a:rPr>
                        <a:t>P-R</a:t>
                      </a:r>
                      <a:r>
                        <a:rPr sz="1200" spc="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85" dirty="0">
                          <a:latin typeface="Garamond"/>
                          <a:cs typeface="Garamond"/>
                        </a:rPr>
                        <a:t>(-)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T w="12266">
                      <a:solidFill>
                        <a:srgbClr val="000000"/>
                      </a:solidFill>
                      <a:prstDash val="solid"/>
                    </a:lnT>
                    <a:lnB w="766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60" dirty="0">
                          <a:latin typeface="Garamond"/>
                          <a:cs typeface="Garamond"/>
                        </a:rPr>
                        <a:t>HL-MRF-Q</a:t>
                      </a:r>
                      <a:r>
                        <a:rPr sz="1200" spc="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85" dirty="0">
                          <a:latin typeface="Garamond"/>
                          <a:cs typeface="Garamond"/>
                        </a:rPr>
                        <a:t>(MLE)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T w="766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0.822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6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0.978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6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0.452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6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603">
                <a:tc>
                  <a:txBody>
                    <a:bodyPr/>
                    <a:lstStyle/>
                    <a:p>
                      <a:pPr marL="91440">
                        <a:lnSpc>
                          <a:spcPts val="1265"/>
                        </a:lnSpc>
                      </a:pPr>
                      <a:r>
                        <a:rPr sz="1200" spc="60" dirty="0">
                          <a:latin typeface="Garamond"/>
                          <a:cs typeface="Garamond"/>
                        </a:rPr>
                        <a:t>HL-MRF-Q</a:t>
                      </a:r>
                      <a:r>
                        <a:rPr sz="1200" spc="2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95" dirty="0">
                          <a:latin typeface="Garamond"/>
                          <a:cs typeface="Garamond"/>
                        </a:rPr>
                        <a:t>(MPLE)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2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0.832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0.979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2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0.482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018">
                <a:tc>
                  <a:txBody>
                    <a:bodyPr/>
                    <a:lstStyle/>
                    <a:p>
                      <a:pPr marL="91440">
                        <a:lnSpc>
                          <a:spcPts val="1265"/>
                        </a:lnSpc>
                      </a:pPr>
                      <a:r>
                        <a:rPr sz="1200" spc="60" dirty="0">
                          <a:latin typeface="Garamond"/>
                          <a:cs typeface="Garamond"/>
                        </a:rPr>
                        <a:t>HL-MRF-Q</a:t>
                      </a:r>
                      <a:r>
                        <a:rPr sz="1200" spc="2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85" dirty="0">
                          <a:latin typeface="Garamond"/>
                          <a:cs typeface="Garamond"/>
                        </a:rPr>
                        <a:t>(LME)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2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0.814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0.976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2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0.462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02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spc="65" dirty="0">
                          <a:latin typeface="Garamond"/>
                          <a:cs typeface="Garamond"/>
                        </a:rPr>
                        <a:t>HL-MRF-L</a:t>
                      </a:r>
                      <a:r>
                        <a:rPr sz="1200" spc="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85" dirty="0">
                          <a:latin typeface="Garamond"/>
                          <a:cs typeface="Garamond"/>
                        </a:rPr>
                        <a:t>(MLE)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0.765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0.965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0.357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613">
                <a:tc>
                  <a:txBody>
                    <a:bodyPr/>
                    <a:lstStyle/>
                    <a:p>
                      <a:pPr marL="91440">
                        <a:lnSpc>
                          <a:spcPts val="1265"/>
                        </a:lnSpc>
                      </a:pPr>
                      <a:r>
                        <a:rPr sz="1200" spc="65" dirty="0">
                          <a:latin typeface="Garamond"/>
                          <a:cs typeface="Garamond"/>
                        </a:rPr>
                        <a:t>HL-MRF-L</a:t>
                      </a:r>
                      <a:r>
                        <a:rPr sz="1200" spc="4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95" dirty="0">
                          <a:latin typeface="Garamond"/>
                          <a:cs typeface="Garamond"/>
                        </a:rPr>
                        <a:t>(MPLE)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265"/>
                        </a:lnSpc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0.757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65"/>
                        </a:lnSpc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0.963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ts val="1265"/>
                        </a:lnSpc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0.333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018">
                <a:tc>
                  <a:txBody>
                    <a:bodyPr/>
                    <a:lstStyle/>
                    <a:p>
                      <a:pPr marL="91440">
                        <a:lnSpc>
                          <a:spcPts val="1265"/>
                        </a:lnSpc>
                      </a:pPr>
                      <a:r>
                        <a:rPr sz="1200" spc="65" dirty="0">
                          <a:latin typeface="Garamond"/>
                          <a:cs typeface="Garamond"/>
                        </a:rPr>
                        <a:t>HL-MRF-L</a:t>
                      </a:r>
                      <a:r>
                        <a:rPr sz="1200" spc="35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85" dirty="0">
                          <a:latin typeface="Garamond"/>
                          <a:cs typeface="Garamond"/>
                        </a:rPr>
                        <a:t>(LME)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65"/>
                        </a:lnSpc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0.783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65"/>
                        </a:lnSpc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0.967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2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0.453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01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spc="114" dirty="0">
                          <a:latin typeface="Garamond"/>
                          <a:cs typeface="Garamond"/>
                        </a:rPr>
                        <a:t>MRF</a:t>
                      </a:r>
                      <a:r>
                        <a:rPr sz="1200" spc="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85" dirty="0">
                          <a:latin typeface="Garamond"/>
                          <a:cs typeface="Garamond"/>
                        </a:rPr>
                        <a:t>(MLE)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0.655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0.942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0.270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613">
                <a:tc>
                  <a:txBody>
                    <a:bodyPr/>
                    <a:lstStyle/>
                    <a:p>
                      <a:pPr marL="91440">
                        <a:lnSpc>
                          <a:spcPts val="1265"/>
                        </a:lnSpc>
                      </a:pPr>
                      <a:r>
                        <a:rPr sz="1200" spc="114" dirty="0">
                          <a:latin typeface="Garamond"/>
                          <a:cs typeface="Garamond"/>
                        </a:rPr>
                        <a:t>MRF</a:t>
                      </a:r>
                      <a:r>
                        <a:rPr sz="1200" spc="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95" dirty="0">
                          <a:latin typeface="Garamond"/>
                          <a:cs typeface="Garamond"/>
                        </a:rPr>
                        <a:t>(MPLE)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65"/>
                        </a:lnSpc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0.725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65"/>
                        </a:lnSpc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0.963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265"/>
                        </a:lnSpc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0.298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741">
                <a:tc>
                  <a:txBody>
                    <a:bodyPr/>
                    <a:lstStyle/>
                    <a:p>
                      <a:pPr marL="91440">
                        <a:lnSpc>
                          <a:spcPts val="1265"/>
                        </a:lnSpc>
                      </a:pPr>
                      <a:r>
                        <a:rPr sz="1200" spc="114" dirty="0">
                          <a:latin typeface="Garamond"/>
                          <a:cs typeface="Garamond"/>
                        </a:rPr>
                        <a:t>MRF</a:t>
                      </a:r>
                      <a:r>
                        <a:rPr sz="1200" spc="3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sz="1200" spc="85" dirty="0">
                          <a:latin typeface="Garamond"/>
                          <a:cs typeface="Garamond"/>
                        </a:rPr>
                        <a:t>(LME)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B w="12266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265"/>
                        </a:lnSpc>
                      </a:pPr>
                      <a:r>
                        <a:rPr sz="1200" dirty="0">
                          <a:latin typeface="Garamond"/>
                          <a:cs typeface="Garamond"/>
                        </a:rPr>
                        <a:t>0.795</a:t>
                      </a:r>
                      <a:endParaRPr sz="1200">
                        <a:latin typeface="Garamond"/>
                        <a:cs typeface="Garamond"/>
                      </a:endParaRPr>
                    </a:p>
                  </a:txBody>
                  <a:tcPr marL="0" marR="0" marT="0" marB="0">
                    <a:lnB w="12266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0.973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266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265"/>
                        </a:lnSpc>
                      </a:pPr>
                      <a:r>
                        <a:rPr sz="1200" b="1" dirty="0">
                          <a:latin typeface="Times New Roman"/>
                          <a:cs typeface="Times New Roman"/>
                        </a:rPr>
                        <a:t>0.441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266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4" name="object 94"/>
          <p:cNvSpPr txBox="1"/>
          <p:nvPr/>
        </p:nvSpPr>
        <p:spPr>
          <a:xfrm>
            <a:off x="1554650" y="5454534"/>
            <a:ext cx="4057997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300" spc="60" dirty="0">
                <a:latin typeface="Century" panose="02040604050505020304" pitchFamily="18" charset="0"/>
                <a:cs typeface="Garamond"/>
              </a:rPr>
              <a:t>Table </a:t>
            </a:r>
            <a:r>
              <a:rPr sz="1300" spc="55" dirty="0">
                <a:latin typeface="Century" panose="02040604050505020304" pitchFamily="18" charset="0"/>
                <a:cs typeface="Garamond"/>
              </a:rPr>
              <a:t>1: </a:t>
            </a:r>
            <a:r>
              <a:rPr sz="1300" spc="65" dirty="0">
                <a:latin typeface="Century" panose="02040604050505020304" pitchFamily="18" charset="0"/>
                <a:cs typeface="Garamond"/>
              </a:rPr>
              <a:t>Average </a:t>
            </a:r>
            <a:r>
              <a:rPr sz="1300" spc="85" dirty="0">
                <a:latin typeface="Century" panose="02040604050505020304" pitchFamily="18" charset="0"/>
                <a:cs typeface="Garamond"/>
              </a:rPr>
              <a:t>area </a:t>
            </a:r>
            <a:r>
              <a:rPr sz="1300" spc="60" dirty="0">
                <a:latin typeface="Century" panose="02040604050505020304" pitchFamily="18" charset="0"/>
                <a:cs typeface="Garamond"/>
              </a:rPr>
              <a:t>under </a:t>
            </a:r>
            <a:r>
              <a:rPr sz="1300" spc="70" dirty="0">
                <a:latin typeface="Century" panose="02040604050505020304" pitchFamily="18" charset="0"/>
                <a:cs typeface="Garamond"/>
              </a:rPr>
              <a:t>ROC </a:t>
            </a:r>
            <a:r>
              <a:rPr sz="1300" spc="80" dirty="0">
                <a:latin typeface="Century" panose="02040604050505020304" pitchFamily="18" charset="0"/>
                <a:cs typeface="Garamond"/>
              </a:rPr>
              <a:t>and </a:t>
            </a:r>
            <a:r>
              <a:rPr sz="1300" spc="50" dirty="0">
                <a:latin typeface="Century" panose="02040604050505020304" pitchFamily="18" charset="0"/>
                <a:cs typeface="Garamond"/>
              </a:rPr>
              <a:t>precision-recall curves </a:t>
            </a:r>
            <a:r>
              <a:rPr sz="1300" spc="-15" dirty="0">
                <a:latin typeface="Century" panose="02040604050505020304" pitchFamily="18" charset="0"/>
                <a:cs typeface="Garamond"/>
              </a:rPr>
              <a:t>of </a:t>
            </a:r>
            <a:r>
              <a:rPr sz="1300" spc="65" dirty="0">
                <a:latin typeface="Century" panose="02040604050505020304" pitchFamily="18" charset="0"/>
                <a:cs typeface="Garamond"/>
              </a:rPr>
              <a:t>social-trust  </a:t>
            </a:r>
            <a:r>
              <a:rPr sz="1300" spc="55" dirty="0">
                <a:latin typeface="Century" panose="02040604050505020304" pitchFamily="18" charset="0"/>
                <a:cs typeface="Garamond"/>
              </a:rPr>
              <a:t>prediction </a:t>
            </a:r>
            <a:r>
              <a:rPr sz="1300" spc="75" dirty="0">
                <a:latin typeface="Century" panose="02040604050505020304" pitchFamily="18" charset="0"/>
                <a:cs typeface="Garamond"/>
              </a:rPr>
              <a:t>by </a:t>
            </a:r>
            <a:r>
              <a:rPr sz="1300" spc="65" dirty="0">
                <a:latin typeface="Century" panose="02040604050505020304" pitchFamily="18" charset="0"/>
                <a:cs typeface="Garamond"/>
              </a:rPr>
              <a:t>HL-MRFs </a:t>
            </a:r>
            <a:r>
              <a:rPr sz="1300" spc="80" dirty="0">
                <a:latin typeface="Century" panose="02040604050505020304" pitchFamily="18" charset="0"/>
                <a:cs typeface="Garamond"/>
              </a:rPr>
              <a:t>and </a:t>
            </a:r>
            <a:r>
              <a:rPr sz="1300" spc="55" dirty="0">
                <a:latin typeface="Century" panose="02040604050505020304" pitchFamily="18" charset="0"/>
                <a:cs typeface="Garamond"/>
              </a:rPr>
              <a:t>discrete </a:t>
            </a:r>
            <a:r>
              <a:rPr sz="1300" spc="90" dirty="0">
                <a:latin typeface="Century" panose="02040604050505020304" pitchFamily="18" charset="0"/>
                <a:cs typeface="Garamond"/>
              </a:rPr>
              <a:t>MRFs. </a:t>
            </a:r>
            <a:r>
              <a:rPr sz="1300" spc="45" dirty="0">
                <a:latin typeface="Century" panose="02040604050505020304" pitchFamily="18" charset="0"/>
                <a:cs typeface="Garamond"/>
              </a:rPr>
              <a:t>Scores </a:t>
            </a:r>
            <a:r>
              <a:rPr sz="1300" spc="80" dirty="0">
                <a:latin typeface="Century" panose="02040604050505020304" pitchFamily="18" charset="0"/>
                <a:cs typeface="Garamond"/>
              </a:rPr>
              <a:t>statistically </a:t>
            </a:r>
            <a:r>
              <a:rPr sz="1300" spc="55" dirty="0">
                <a:latin typeface="Century" panose="02040604050505020304" pitchFamily="18" charset="0"/>
                <a:cs typeface="Garamond"/>
              </a:rPr>
              <a:t>equivalent to </a:t>
            </a:r>
            <a:r>
              <a:rPr sz="1300" spc="409" dirty="0">
                <a:latin typeface="Century" panose="02040604050505020304" pitchFamily="18" charset="0"/>
                <a:cs typeface="Garamond"/>
              </a:rPr>
              <a:t> </a:t>
            </a:r>
            <a:r>
              <a:rPr sz="1300" spc="70" dirty="0">
                <a:latin typeface="Century" panose="02040604050505020304" pitchFamily="18" charset="0"/>
                <a:cs typeface="Garamond"/>
              </a:rPr>
              <a:t>the best </a:t>
            </a:r>
            <a:r>
              <a:rPr sz="1300" spc="45" dirty="0">
                <a:latin typeface="Century" panose="02040604050505020304" pitchFamily="18" charset="0"/>
                <a:cs typeface="Garamond"/>
              </a:rPr>
              <a:t>scoring </a:t>
            </a:r>
            <a:r>
              <a:rPr sz="1300" spc="60" dirty="0">
                <a:latin typeface="Century" panose="02040604050505020304" pitchFamily="18" charset="0"/>
                <a:cs typeface="Garamond"/>
              </a:rPr>
              <a:t>method </a:t>
            </a:r>
            <a:r>
              <a:rPr sz="1300" spc="75" dirty="0">
                <a:latin typeface="Century" panose="02040604050505020304" pitchFamily="18" charset="0"/>
                <a:cs typeface="Garamond"/>
              </a:rPr>
              <a:t>by </a:t>
            </a:r>
            <a:r>
              <a:rPr sz="1300" spc="65" dirty="0">
                <a:latin typeface="Century" panose="02040604050505020304" pitchFamily="18" charset="0"/>
                <a:cs typeface="Garamond"/>
              </a:rPr>
              <a:t>metric </a:t>
            </a:r>
            <a:r>
              <a:rPr sz="1300" spc="70" dirty="0">
                <a:latin typeface="Century" panose="02040604050505020304" pitchFamily="18" charset="0"/>
                <a:cs typeface="Garamond"/>
              </a:rPr>
              <a:t>are </a:t>
            </a:r>
            <a:r>
              <a:rPr sz="1300" spc="80" dirty="0">
                <a:latin typeface="Century" panose="02040604050505020304" pitchFamily="18" charset="0"/>
                <a:cs typeface="Garamond"/>
              </a:rPr>
              <a:t>typed </a:t>
            </a:r>
            <a:r>
              <a:rPr sz="1300" spc="55" dirty="0">
                <a:latin typeface="Century" panose="02040604050505020304" pitchFamily="18" charset="0"/>
                <a:cs typeface="Garamond"/>
              </a:rPr>
              <a:t>in</a:t>
            </a:r>
            <a:r>
              <a:rPr sz="1300" spc="355" dirty="0">
                <a:latin typeface="Century" panose="02040604050505020304" pitchFamily="18" charset="0"/>
                <a:cs typeface="Garamond"/>
              </a:rPr>
              <a:t> </a:t>
            </a:r>
            <a:r>
              <a:rPr sz="1300" spc="55" dirty="0">
                <a:latin typeface="Century" panose="02040604050505020304" pitchFamily="18" charset="0"/>
                <a:cs typeface="Garamond"/>
              </a:rPr>
              <a:t>bold.</a:t>
            </a:r>
            <a:endParaRPr lang="en-US" sz="1300" spc="55" dirty="0">
              <a:latin typeface="Century" panose="02040604050505020304" pitchFamily="18" charset="0"/>
              <a:cs typeface="Garamond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1300" spc="55" dirty="0">
                <a:latin typeface="Century" panose="02040604050505020304" pitchFamily="18" charset="0"/>
                <a:cs typeface="Gill Sans MT"/>
              </a:rPr>
              <a:t>    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5323" y="6654863"/>
            <a:ext cx="370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Bach et al., </a:t>
            </a:r>
            <a:r>
              <a:rPr lang="en-US" spc="-15" dirty="0">
                <a:latin typeface="Gill Sans MT"/>
                <a:cs typeface="Gill Sans MT"/>
              </a:rPr>
              <a:t>UAI</a:t>
            </a:r>
            <a:r>
              <a:rPr lang="en-US" spc="-285" dirty="0">
                <a:latin typeface="Gill Sans MT"/>
                <a:cs typeface="Gill Sans MT"/>
              </a:rPr>
              <a:t> </a:t>
            </a:r>
            <a:r>
              <a:rPr lang="en-US" dirty="0">
                <a:latin typeface="Gill Sans MT"/>
                <a:cs typeface="Gill Sans MT"/>
              </a:rPr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718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078587" y="115182"/>
            <a:ext cx="7478713" cy="1477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dirty="0"/>
              <a:t>HL-MRF</a:t>
            </a:r>
            <a:r>
              <a:rPr spc="-105" dirty="0"/>
              <a:t> </a:t>
            </a:r>
            <a:r>
              <a:rPr dirty="0"/>
              <a:t>Scalability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78587" y="6781800"/>
            <a:ext cx="1953895" cy="287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Gill Sans MT"/>
                <a:cs typeface="Gill Sans MT"/>
              </a:rPr>
              <a:t>Bach et al., </a:t>
            </a:r>
            <a:r>
              <a:rPr sz="1800" spc="-15" dirty="0">
                <a:latin typeface="Gill Sans MT"/>
                <a:cs typeface="Gill Sans MT"/>
              </a:rPr>
              <a:t>UAI</a:t>
            </a:r>
            <a:r>
              <a:rPr sz="1800" spc="-285" dirty="0">
                <a:latin typeface="Gill Sans MT"/>
                <a:cs typeface="Gill Sans MT"/>
              </a:rPr>
              <a:t> </a:t>
            </a:r>
            <a:r>
              <a:rPr sz="1800" dirty="0">
                <a:latin typeface="Gill Sans MT"/>
                <a:cs typeface="Gill Sans MT"/>
              </a:rPr>
              <a:t>2013</a:t>
            </a: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055535" y="2460740"/>
          <a:ext cx="6046452" cy="19896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7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1058">
                <a:tc>
                  <a:txBody>
                    <a:bodyPr/>
                    <a:lstStyle/>
                    <a:p>
                      <a:endParaRPr sz="1800">
                        <a:latin typeface="Gill Sans MT"/>
                        <a:cs typeface="Gill Sans MT"/>
                      </a:endParaRPr>
                    </a:p>
                  </a:txBody>
                  <a:tcPr marL="0" marR="0" marT="0" marB="0">
                    <a:lnT w="18219">
                      <a:solidFill>
                        <a:srgbClr val="000000"/>
                      </a:solidFill>
                      <a:prstDash val="solid"/>
                    </a:lnT>
                    <a:lnB w="1138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Citeseer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8219">
                      <a:solidFill>
                        <a:srgbClr val="000000"/>
                      </a:solidFill>
                      <a:prstDash val="solid"/>
                    </a:lnT>
                    <a:lnB w="1138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Cora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8219">
                      <a:solidFill>
                        <a:srgbClr val="000000"/>
                      </a:solidFill>
                      <a:prstDash val="solid"/>
                    </a:lnT>
                    <a:lnB w="1138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Epinions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8219">
                      <a:solidFill>
                        <a:srgbClr val="000000"/>
                      </a:solidFill>
                      <a:prstDash val="solid"/>
                    </a:lnT>
                    <a:lnB w="1138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453"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40" dirty="0">
                          <a:latin typeface="Century"/>
                          <a:cs typeface="Century"/>
                        </a:rPr>
                        <a:t>HL-MRF-Q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138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0.42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138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0.70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138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0.32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138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291">
                <a:tc>
                  <a:txBody>
                    <a:bodyPr/>
                    <a:lstStyle/>
                    <a:p>
                      <a:pPr marL="136525">
                        <a:lnSpc>
                          <a:spcPts val="1885"/>
                        </a:lnSpc>
                      </a:pPr>
                      <a:r>
                        <a:rPr sz="1800" spc="-50" dirty="0">
                          <a:latin typeface="Century"/>
                          <a:cs typeface="Century"/>
                        </a:rPr>
                        <a:t>HL-MRF-L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885"/>
                        </a:lnSpc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0.46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885"/>
                        </a:lnSpc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0.50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885"/>
                        </a:lnSpc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0.28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80">
                <a:tc>
                  <a:txBody>
                    <a:bodyPr/>
                    <a:lstStyle/>
                    <a:p>
                      <a:pPr marL="136525">
                        <a:lnSpc>
                          <a:spcPts val="1885"/>
                        </a:lnSpc>
                      </a:pPr>
                      <a:r>
                        <a:rPr sz="1800" spc="-25" dirty="0">
                          <a:latin typeface="Century"/>
                          <a:cs typeface="Century"/>
                        </a:rPr>
                        <a:t>MRF</a:t>
                      </a:r>
                      <a:endParaRPr sz="1800" dirty="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B w="1138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885"/>
                        </a:lnSpc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110.96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B w="1138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885"/>
                        </a:lnSpc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184.32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B w="1138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885"/>
                        </a:lnSpc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212.36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B w="1138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448"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spc="-90" dirty="0">
                          <a:latin typeface="Century"/>
                          <a:cs typeface="Century"/>
                        </a:rPr>
                        <a:t>Variables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138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10K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138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10K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138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1K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T w="1138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914">
                <a:tc>
                  <a:txBody>
                    <a:bodyPr/>
                    <a:lstStyle/>
                    <a:p>
                      <a:pPr marL="136525">
                        <a:lnSpc>
                          <a:spcPts val="1885"/>
                        </a:lnSpc>
                      </a:pPr>
                      <a:r>
                        <a:rPr sz="1800" spc="-70" dirty="0">
                          <a:latin typeface="Century"/>
                          <a:cs typeface="Century"/>
                        </a:rPr>
                        <a:t>Potentials </a:t>
                      </a:r>
                      <a:r>
                        <a:rPr sz="1800" spc="-85" dirty="0">
                          <a:latin typeface="Century"/>
                          <a:cs typeface="Century"/>
                        </a:rPr>
                        <a:t>and</a:t>
                      </a:r>
                      <a:r>
                        <a:rPr sz="1800" spc="210" dirty="0">
                          <a:latin typeface="Century"/>
                          <a:cs typeface="Century"/>
                        </a:rPr>
                        <a:t> </a:t>
                      </a:r>
                      <a:r>
                        <a:rPr sz="1800" spc="-75" dirty="0">
                          <a:latin typeface="Century"/>
                          <a:cs typeface="Century"/>
                        </a:rPr>
                        <a:t>Constraints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B w="1821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885"/>
                        </a:lnSpc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14K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B w="1821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885"/>
                        </a:lnSpc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19K</a:t>
                      </a:r>
                      <a:endParaRPr sz="1800">
                        <a:latin typeface="Century"/>
                        <a:cs typeface="Century"/>
                      </a:endParaRPr>
                    </a:p>
                  </a:txBody>
                  <a:tcPr marL="0" marR="0" marT="0" marB="0">
                    <a:lnB w="18219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ts val="1885"/>
                        </a:lnSpc>
                      </a:pPr>
                      <a:r>
                        <a:rPr sz="1800" dirty="0">
                          <a:latin typeface="Century"/>
                          <a:cs typeface="Century"/>
                        </a:rPr>
                        <a:t>18K</a:t>
                      </a:r>
                    </a:p>
                  </a:txBody>
                  <a:tcPr marL="0" marR="0" marT="0" marB="0">
                    <a:lnB w="18219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38269" y="4813355"/>
            <a:ext cx="7880984" cy="572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70" dirty="0">
                <a:latin typeface="Century"/>
                <a:cs typeface="Century"/>
              </a:rPr>
              <a:t>Table </a:t>
            </a:r>
            <a:r>
              <a:rPr sz="1800" spc="-55" dirty="0">
                <a:latin typeface="Century"/>
                <a:cs typeface="Century"/>
              </a:rPr>
              <a:t>1: </a:t>
            </a:r>
            <a:r>
              <a:rPr sz="1800" spc="-75" dirty="0">
                <a:latin typeface="Century"/>
                <a:cs typeface="Century"/>
              </a:rPr>
              <a:t>Average </a:t>
            </a:r>
            <a:r>
              <a:rPr sz="1800" spc="-85" dirty="0">
                <a:latin typeface="Century"/>
                <a:cs typeface="Century"/>
              </a:rPr>
              <a:t>inference times </a:t>
            </a:r>
            <a:r>
              <a:rPr sz="1800" spc="-40" dirty="0">
                <a:latin typeface="Century"/>
                <a:cs typeface="Century"/>
              </a:rPr>
              <a:t>(reported </a:t>
            </a:r>
            <a:r>
              <a:rPr sz="1800" spc="-90" dirty="0">
                <a:latin typeface="Century"/>
                <a:cs typeface="Century"/>
              </a:rPr>
              <a:t>in </a:t>
            </a:r>
            <a:r>
              <a:rPr sz="1800" spc="-55" dirty="0">
                <a:latin typeface="Century"/>
                <a:cs typeface="Century"/>
              </a:rPr>
              <a:t>seconds) </a:t>
            </a:r>
            <a:r>
              <a:rPr sz="1800" spc="-30" dirty="0">
                <a:latin typeface="Century"/>
                <a:cs typeface="Century"/>
              </a:rPr>
              <a:t>of </a:t>
            </a:r>
            <a:r>
              <a:rPr sz="1800" spc="-80" dirty="0">
                <a:latin typeface="Century"/>
                <a:cs typeface="Century"/>
              </a:rPr>
              <a:t>single-threaded HL-  </a:t>
            </a:r>
            <a:r>
              <a:rPr sz="1800" spc="-50" dirty="0">
                <a:latin typeface="Century"/>
                <a:cs typeface="Century"/>
              </a:rPr>
              <a:t>MRFs </a:t>
            </a:r>
            <a:r>
              <a:rPr sz="1800" spc="-85" dirty="0">
                <a:latin typeface="Century"/>
                <a:cs typeface="Century"/>
              </a:rPr>
              <a:t>and </a:t>
            </a:r>
            <a:r>
              <a:rPr sz="1800" spc="-70" dirty="0">
                <a:latin typeface="Century"/>
                <a:cs typeface="Century"/>
              </a:rPr>
              <a:t>discrete</a:t>
            </a:r>
            <a:r>
              <a:rPr sz="1800" spc="340" dirty="0">
                <a:latin typeface="Century"/>
                <a:cs typeface="Century"/>
              </a:rPr>
              <a:t> </a:t>
            </a:r>
            <a:r>
              <a:rPr sz="1800" spc="-40" dirty="0">
                <a:latin typeface="Century"/>
                <a:cs typeface="Century"/>
              </a:rPr>
              <a:t>MRFs.</a:t>
            </a:r>
            <a:endParaRPr sz="1800" dirty="0"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23984016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035050" y="918330"/>
            <a:ext cx="902335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0829" algn="l"/>
                <a:tab pos="5318760" algn="l"/>
              </a:tabLst>
            </a:pPr>
            <a:r>
              <a:rPr sz="4400" dirty="0">
                <a:solidFill>
                  <a:schemeClr val="tx1"/>
                </a:solidFill>
              </a:rPr>
              <a:t>Expe</a:t>
            </a:r>
            <a:r>
              <a:rPr sz="4400" spc="-5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i</a:t>
            </a:r>
            <a:r>
              <a:rPr sz="4400" spc="-5" dirty="0">
                <a:solidFill>
                  <a:schemeClr val="tx1"/>
                </a:solidFill>
              </a:rPr>
              <a:t>m</a:t>
            </a:r>
            <a:r>
              <a:rPr sz="4400" dirty="0">
                <a:solidFill>
                  <a:schemeClr val="tx1"/>
                </a:solidFill>
              </a:rPr>
              <a:t>ents:</a:t>
            </a:r>
            <a:r>
              <a:rPr sz="4400" spc="-5" dirty="0">
                <a:solidFill>
                  <a:schemeClr val="tx1"/>
                </a:solidFill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Preference Prediction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4063" y="1722120"/>
            <a:ext cx="8150860" cy="27982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0" marR="5080" indent="-266700">
              <a:lnSpc>
                <a:spcPts val="3100"/>
              </a:lnSpc>
              <a:spcBef>
                <a:spcPts val="700"/>
              </a:spcBef>
            </a:pPr>
            <a:endParaRPr lang="en-US" sz="2600" dirty="0">
              <a:latin typeface="Gill Sans MT" panose="020B0502020104020203" pitchFamily="34" charset="0"/>
              <a:cs typeface="Gill Sans MT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Inferring users’ attitudes towards a set of items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600" dirty="0">
              <a:latin typeface="Gill Sans MT" panose="020B0502020104020203" pitchFamily="34" charset="0"/>
              <a:cs typeface="Gill Sans MT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Collaborative filtering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600" dirty="0">
              <a:latin typeface="Gill Sans MT" panose="020B0502020104020203" pitchFamily="34" charset="0"/>
              <a:cs typeface="Gill Sans M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 Jester dataset – ratings from 24,983 users on a set of 100 jokes</a:t>
            </a:r>
            <a:endParaRPr sz="26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5323" y="6654863"/>
            <a:ext cx="370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Bach et al., </a:t>
            </a:r>
            <a:r>
              <a:rPr lang="en-US" spc="-15" dirty="0">
                <a:latin typeface="Gill Sans MT"/>
                <a:cs typeface="Gill Sans MT"/>
              </a:rPr>
              <a:t>UAI</a:t>
            </a:r>
            <a:r>
              <a:rPr lang="en-US" spc="-285" dirty="0">
                <a:latin typeface="Gill Sans MT"/>
                <a:cs typeface="Gill Sans MT"/>
              </a:rPr>
              <a:t> </a:t>
            </a:r>
            <a:r>
              <a:rPr lang="en-US" dirty="0">
                <a:latin typeface="Gill Sans MT"/>
                <a:cs typeface="Gill Sans MT"/>
              </a:rPr>
              <a:t>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9200"/>
            <a:ext cx="8840123" cy="103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929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035050" y="918330"/>
            <a:ext cx="902335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0829" algn="l"/>
                <a:tab pos="5318760" algn="l"/>
              </a:tabLst>
            </a:pPr>
            <a:r>
              <a:rPr sz="4400" dirty="0">
                <a:solidFill>
                  <a:schemeClr val="tx1"/>
                </a:solidFill>
              </a:rPr>
              <a:t>Expe</a:t>
            </a:r>
            <a:r>
              <a:rPr sz="4400" spc="-5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i</a:t>
            </a:r>
            <a:r>
              <a:rPr sz="4400" spc="-5" dirty="0">
                <a:solidFill>
                  <a:schemeClr val="tx1"/>
                </a:solidFill>
              </a:rPr>
              <a:t>m</a:t>
            </a:r>
            <a:r>
              <a:rPr sz="4400" dirty="0">
                <a:solidFill>
                  <a:schemeClr val="tx1"/>
                </a:solidFill>
              </a:rPr>
              <a:t>ents:</a:t>
            </a:r>
            <a:r>
              <a:rPr sz="4400" spc="-5" dirty="0">
                <a:solidFill>
                  <a:schemeClr val="tx1"/>
                </a:solidFill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Preference Prediction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4063" y="1722120"/>
            <a:ext cx="815086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US" sz="26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5323" y="6654863"/>
            <a:ext cx="370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Bach et al., </a:t>
            </a:r>
            <a:r>
              <a:rPr lang="en-US" spc="-15" dirty="0">
                <a:latin typeface="Gill Sans MT"/>
                <a:cs typeface="Gill Sans MT"/>
              </a:rPr>
              <a:t>UAI</a:t>
            </a:r>
            <a:r>
              <a:rPr lang="en-US" spc="-285" dirty="0">
                <a:latin typeface="Gill Sans MT"/>
                <a:cs typeface="Gill Sans MT"/>
              </a:rPr>
              <a:t> </a:t>
            </a:r>
            <a:r>
              <a:rPr lang="en-US" dirty="0">
                <a:latin typeface="Gill Sans MT"/>
                <a:cs typeface="Gill Sans MT"/>
              </a:rPr>
              <a:t>2013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05000"/>
            <a:ext cx="6019800" cy="37486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7847" y="5562600"/>
            <a:ext cx="5029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en-US" spc="-70" dirty="0">
                <a:latin typeface="Century"/>
                <a:cs typeface="Century"/>
              </a:rPr>
              <a:t>Table </a:t>
            </a:r>
            <a:r>
              <a:rPr lang="en-US" spc="-55" dirty="0">
                <a:latin typeface="Century"/>
                <a:cs typeface="Century"/>
              </a:rPr>
              <a:t>1</a:t>
            </a:r>
            <a:r>
              <a:rPr lang="en-US" spc="-40" dirty="0">
                <a:latin typeface="Century"/>
                <a:cs typeface="Century"/>
              </a:rPr>
              <a:t>. Normalized mean squares/absolute error for preference prediction using the Jester dataset</a:t>
            </a:r>
            <a:endParaRPr lang="en-US" dirty="0"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33857576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035050" y="918330"/>
            <a:ext cx="902335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0829" algn="l"/>
                <a:tab pos="5318760" algn="l"/>
              </a:tabLst>
            </a:pPr>
            <a:r>
              <a:rPr sz="4400" dirty="0">
                <a:solidFill>
                  <a:schemeClr val="tx1"/>
                </a:solidFill>
              </a:rPr>
              <a:t>Expe</a:t>
            </a:r>
            <a:r>
              <a:rPr sz="4400" spc="-5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i</a:t>
            </a:r>
            <a:r>
              <a:rPr sz="4400" spc="-5" dirty="0">
                <a:solidFill>
                  <a:schemeClr val="tx1"/>
                </a:solidFill>
              </a:rPr>
              <a:t>m</a:t>
            </a:r>
            <a:r>
              <a:rPr sz="4400" dirty="0">
                <a:solidFill>
                  <a:schemeClr val="tx1"/>
                </a:solidFill>
              </a:rPr>
              <a:t>ents:</a:t>
            </a:r>
            <a:r>
              <a:rPr sz="4400" spc="-5" dirty="0">
                <a:solidFill>
                  <a:schemeClr val="tx1"/>
                </a:solidFill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Image Reconstruction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5050" y="1828800"/>
            <a:ext cx="8150860" cy="2575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 Understand how pixels relate to each other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600" dirty="0"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 Encode agreement or disagreement between neighboring  pixels</a:t>
            </a:r>
            <a:endParaRPr lang="en-US" sz="2600" dirty="0">
              <a:latin typeface="Gill Sans MT" panose="020B0502020104020203" pitchFamily="34" charset="0"/>
              <a:cs typeface="Gill Sans MT"/>
            </a:endParaRPr>
          </a:p>
          <a:p>
            <a:pPr marL="279400" marR="5080" indent="-266700">
              <a:lnSpc>
                <a:spcPts val="3100"/>
              </a:lnSpc>
              <a:spcBef>
                <a:spcPts val="700"/>
              </a:spcBef>
            </a:pPr>
            <a:endParaRPr lang="en-US" sz="2600" dirty="0">
              <a:latin typeface="Gill Sans MT"/>
              <a:cs typeface="Gill Sans MT"/>
            </a:endParaRPr>
          </a:p>
          <a:p>
            <a:pPr marL="279400" marR="5080" indent="-266700">
              <a:lnSpc>
                <a:spcPts val="3100"/>
              </a:lnSpc>
              <a:spcBef>
                <a:spcPts val="700"/>
              </a:spcBef>
            </a:pPr>
            <a:endParaRPr lang="en-US" sz="2600" dirty="0">
              <a:latin typeface="Gill Sans MT"/>
              <a:cs typeface="Gill Sans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3" y="4230606"/>
            <a:ext cx="8630266" cy="600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57800"/>
            <a:ext cx="9012189" cy="592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323" y="6654863"/>
            <a:ext cx="370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Bach et al., </a:t>
            </a:r>
            <a:r>
              <a:rPr lang="en-US" spc="-15" dirty="0">
                <a:latin typeface="Gill Sans MT"/>
                <a:cs typeface="Gill Sans MT"/>
              </a:rPr>
              <a:t>UAI</a:t>
            </a:r>
            <a:r>
              <a:rPr lang="en-US" spc="-285" dirty="0">
                <a:latin typeface="Gill Sans MT"/>
                <a:cs typeface="Gill Sans MT"/>
              </a:rPr>
              <a:t> </a:t>
            </a:r>
            <a:r>
              <a:rPr lang="en-US" dirty="0">
                <a:latin typeface="Gill Sans MT"/>
                <a:cs typeface="Gill Sans MT"/>
              </a:rPr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088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1035050" y="918330"/>
            <a:ext cx="902335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00829" algn="l"/>
                <a:tab pos="5318760" algn="l"/>
              </a:tabLst>
            </a:pPr>
            <a:r>
              <a:rPr sz="4400" dirty="0">
                <a:solidFill>
                  <a:schemeClr val="tx1"/>
                </a:solidFill>
              </a:rPr>
              <a:t>Expe</a:t>
            </a:r>
            <a:r>
              <a:rPr sz="4400" spc="-5" dirty="0">
                <a:solidFill>
                  <a:schemeClr val="tx1"/>
                </a:solidFill>
              </a:rPr>
              <a:t>r</a:t>
            </a:r>
            <a:r>
              <a:rPr sz="4400" dirty="0">
                <a:solidFill>
                  <a:schemeClr val="tx1"/>
                </a:solidFill>
              </a:rPr>
              <a:t>i</a:t>
            </a:r>
            <a:r>
              <a:rPr sz="4400" spc="-5" dirty="0">
                <a:solidFill>
                  <a:schemeClr val="tx1"/>
                </a:solidFill>
              </a:rPr>
              <a:t>m</a:t>
            </a:r>
            <a:r>
              <a:rPr sz="4400" dirty="0">
                <a:solidFill>
                  <a:schemeClr val="tx1"/>
                </a:solidFill>
              </a:rPr>
              <a:t>ents:</a:t>
            </a:r>
            <a:r>
              <a:rPr sz="4400" spc="-5" dirty="0">
                <a:solidFill>
                  <a:schemeClr val="tx1"/>
                </a:solidFill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Image Reconstruction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5050" y="1828800"/>
            <a:ext cx="8150860" cy="884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9400" marR="5080" indent="-266700">
              <a:lnSpc>
                <a:spcPts val="3100"/>
              </a:lnSpc>
              <a:spcBef>
                <a:spcPts val="700"/>
              </a:spcBef>
            </a:pPr>
            <a:endParaRPr lang="en-US" sz="2600" dirty="0">
              <a:latin typeface="Gill Sans MT"/>
              <a:cs typeface="Gill Sans MT"/>
            </a:endParaRPr>
          </a:p>
          <a:p>
            <a:pPr marL="279400" marR="5080" indent="-266700">
              <a:lnSpc>
                <a:spcPts val="3100"/>
              </a:lnSpc>
              <a:spcBef>
                <a:spcPts val="700"/>
              </a:spcBef>
            </a:pPr>
            <a:endParaRPr lang="en-US" sz="2600" dirty="0">
              <a:latin typeface="Gill Sans MT"/>
              <a:cs typeface="Gill Sans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0" y="1635443"/>
            <a:ext cx="7575827" cy="533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5323" y="6762988"/>
            <a:ext cx="370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/>
                <a:cs typeface="Gill Sans MT"/>
              </a:rPr>
              <a:t>Bach et al., </a:t>
            </a:r>
            <a:r>
              <a:rPr lang="en-US" spc="-15" dirty="0">
                <a:latin typeface="Gill Sans MT"/>
                <a:cs typeface="Gill Sans MT"/>
              </a:rPr>
              <a:t>UAI</a:t>
            </a:r>
            <a:r>
              <a:rPr lang="en-US" spc="-285" dirty="0">
                <a:latin typeface="Gill Sans MT"/>
                <a:cs typeface="Gill Sans MT"/>
              </a:rPr>
              <a:t> </a:t>
            </a:r>
            <a:r>
              <a:rPr lang="en-US" dirty="0">
                <a:latin typeface="Gill Sans MT"/>
                <a:cs typeface="Gill Sans MT"/>
              </a:rPr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831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30563" y="787670"/>
            <a:ext cx="7478713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lang="en-US" dirty="0"/>
              <a:t>Conclusion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2133600"/>
            <a:ext cx="8305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HL-MRFs are flexible and interpretable class of models</a:t>
            </a:r>
          </a:p>
          <a:p>
            <a:pPr algn="just"/>
            <a:endParaRPr lang="en-US" sz="2600" dirty="0">
              <a:latin typeface="Gill Sans MT" panose="020B05020201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 The MPE inference algorithm introduced is applicable to the full class of HL-MRFs.</a:t>
            </a:r>
          </a:p>
          <a:p>
            <a:pPr algn="just"/>
            <a:endParaRPr lang="en-US" sz="2600" dirty="0">
              <a:latin typeface="Gill Sans MT" panose="020B05020201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 The natural mapping between hinge-loss potentials and logic rules makes HL-MRFs easy to interpret</a:t>
            </a:r>
          </a:p>
          <a:p>
            <a:pPr algn="just"/>
            <a:endParaRPr lang="en-US" sz="2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583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30563" y="787670"/>
            <a:ext cx="7478713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lang="en-US" dirty="0"/>
              <a:t>References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930563" y="1905000"/>
            <a:ext cx="830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 S. Bach, M. </a:t>
            </a:r>
            <a:r>
              <a:rPr lang="en-US" sz="2600" dirty="0" err="1">
                <a:latin typeface="Gill Sans MT" panose="020B0502020104020203" pitchFamily="34" charset="0"/>
              </a:rPr>
              <a:t>Broecheler</a:t>
            </a:r>
            <a:r>
              <a:rPr lang="en-US" sz="2600" dirty="0">
                <a:latin typeface="Gill Sans MT" panose="020B0502020104020203" pitchFamily="34" charset="0"/>
              </a:rPr>
              <a:t>, L. </a:t>
            </a:r>
            <a:r>
              <a:rPr lang="en-US" sz="2600" dirty="0" err="1">
                <a:latin typeface="Gill Sans MT" panose="020B0502020104020203" pitchFamily="34" charset="0"/>
              </a:rPr>
              <a:t>Getoor</a:t>
            </a:r>
            <a:r>
              <a:rPr lang="en-US" sz="2600" dirty="0">
                <a:latin typeface="Gill Sans MT" panose="020B0502020104020203" pitchFamily="34" charset="0"/>
              </a:rPr>
              <a:t>, and D. O'Leary. Scaling MPE inference for constrained continuous Markov random fields with consensus optimization. In Neural Information Processing Systems, 2012.</a:t>
            </a:r>
          </a:p>
          <a:p>
            <a:pPr algn="just"/>
            <a:endParaRPr lang="en-US" sz="2600" dirty="0">
              <a:latin typeface="Gill Sans MT" panose="020B05020201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 J. </a:t>
            </a:r>
            <a:r>
              <a:rPr lang="en-US" sz="2600" dirty="0" err="1">
                <a:latin typeface="Gill Sans MT" panose="020B0502020104020203" pitchFamily="34" charset="0"/>
              </a:rPr>
              <a:t>Besag</a:t>
            </a:r>
            <a:r>
              <a:rPr lang="en-US" sz="2600" dirty="0">
                <a:latin typeface="Gill Sans MT" panose="020B0502020104020203" pitchFamily="34" charset="0"/>
              </a:rPr>
              <a:t>. Statistical analysis of non-lattice data. Journal of the Royal Statistical Society, 24(3): 179{195, 1975.</a:t>
            </a:r>
          </a:p>
          <a:p>
            <a:pPr algn="just"/>
            <a:endParaRPr lang="en-US" sz="2600" dirty="0">
              <a:latin typeface="Gill Sans MT" panose="020B05020201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 S. Boyd, N. Parikh, E. Chu, B. </a:t>
            </a:r>
            <a:r>
              <a:rPr lang="en-US" sz="2600" dirty="0" err="1">
                <a:latin typeface="Gill Sans MT" panose="020B0502020104020203" pitchFamily="34" charset="0"/>
              </a:rPr>
              <a:t>Peleato</a:t>
            </a:r>
            <a:r>
              <a:rPr lang="en-US" sz="2600" dirty="0">
                <a:latin typeface="Gill Sans MT" panose="020B0502020104020203" pitchFamily="34" charset="0"/>
              </a:rPr>
              <a:t>, and J. Eckstein. Distributed optimization and statistical learning via the alternating direction method of multipliers. Foundations and Trends in Machine Learning, 3(1), 2011.</a:t>
            </a:r>
          </a:p>
        </p:txBody>
      </p:sp>
    </p:spTree>
    <p:extLst>
      <p:ext uri="{BB962C8B-B14F-4D97-AF65-F5344CB8AC3E}">
        <p14:creationId xmlns:p14="http://schemas.microsoft.com/office/powerpoint/2010/main" val="18086468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30563" y="787670"/>
            <a:ext cx="7478713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lang="en-US" dirty="0"/>
              <a:t>References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930563" y="1981200"/>
            <a:ext cx="83058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M. </a:t>
            </a:r>
            <a:r>
              <a:rPr lang="en-US" sz="2600" dirty="0" err="1">
                <a:latin typeface="Gill Sans MT" panose="020B0502020104020203" pitchFamily="34" charset="0"/>
              </a:rPr>
              <a:t>Broecheler</a:t>
            </a:r>
            <a:r>
              <a:rPr lang="en-US" sz="2600" dirty="0">
                <a:latin typeface="Gill Sans MT" panose="020B0502020104020203" pitchFamily="34" charset="0"/>
              </a:rPr>
              <a:t>, L. </a:t>
            </a:r>
            <a:r>
              <a:rPr lang="en-US" sz="2600" dirty="0" err="1">
                <a:latin typeface="Gill Sans MT" panose="020B0502020104020203" pitchFamily="34" charset="0"/>
              </a:rPr>
              <a:t>Mihalkova</a:t>
            </a:r>
            <a:r>
              <a:rPr lang="en-US" sz="2600" dirty="0">
                <a:latin typeface="Gill Sans MT" panose="020B0502020104020203" pitchFamily="34" charset="0"/>
              </a:rPr>
              <a:t>, and L. </a:t>
            </a:r>
            <a:r>
              <a:rPr lang="en-US" sz="2600" dirty="0" err="1">
                <a:latin typeface="Gill Sans MT" panose="020B0502020104020203" pitchFamily="34" charset="0"/>
              </a:rPr>
              <a:t>Getoor</a:t>
            </a:r>
            <a:r>
              <a:rPr lang="en-US" sz="2600" dirty="0">
                <a:latin typeface="Gill Sans MT" panose="020B0502020104020203" pitchFamily="34" charset="0"/>
              </a:rPr>
              <a:t>. Probabilistic similarity logic. In Uncertainty in Artificial Intelligence, 2010.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2600" dirty="0">
              <a:latin typeface="Gill Sans MT" panose="020B0502020104020203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B. Huang, A. </a:t>
            </a:r>
            <a:r>
              <a:rPr lang="en-US" sz="2600" dirty="0" err="1">
                <a:latin typeface="Gill Sans MT" panose="020B0502020104020203" pitchFamily="34" charset="0"/>
              </a:rPr>
              <a:t>Kimmig</a:t>
            </a:r>
            <a:r>
              <a:rPr lang="en-US" sz="2600" dirty="0">
                <a:latin typeface="Gill Sans MT" panose="020B0502020104020203" pitchFamily="34" charset="0"/>
              </a:rPr>
              <a:t>, L. </a:t>
            </a:r>
            <a:r>
              <a:rPr lang="en-US" sz="2600" dirty="0" err="1">
                <a:latin typeface="Gill Sans MT" panose="020B0502020104020203" pitchFamily="34" charset="0"/>
              </a:rPr>
              <a:t>Getoor</a:t>
            </a:r>
            <a:r>
              <a:rPr lang="en-US" sz="2600" dirty="0">
                <a:latin typeface="Gill Sans MT" panose="020B0502020104020203" pitchFamily="34" charset="0"/>
              </a:rPr>
              <a:t>, and J. </a:t>
            </a:r>
            <a:r>
              <a:rPr lang="en-US" sz="2600" dirty="0" err="1">
                <a:latin typeface="Gill Sans MT" panose="020B0502020104020203" pitchFamily="34" charset="0"/>
              </a:rPr>
              <a:t>Golbeck</a:t>
            </a:r>
            <a:r>
              <a:rPr lang="en-US" sz="2600" dirty="0">
                <a:latin typeface="Gill Sans MT" panose="020B0502020104020203" pitchFamily="34" charset="0"/>
              </a:rPr>
              <a:t>. A flexible framework for probabilistic models of social trust. In Conference on Social Computing, Behavioral-Cultural Modeling, &amp; Prediction, 2013.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2600" dirty="0">
              <a:latin typeface="Gill Sans MT" panose="020B0502020104020203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H. Poon and P. </a:t>
            </a:r>
            <a:r>
              <a:rPr lang="en-US" sz="2600" dirty="0" err="1">
                <a:latin typeface="Gill Sans MT" panose="020B0502020104020203" pitchFamily="34" charset="0"/>
              </a:rPr>
              <a:t>Domingos</a:t>
            </a:r>
            <a:r>
              <a:rPr lang="en-US" sz="2600" dirty="0">
                <a:latin typeface="Gill Sans MT" panose="020B0502020104020203" pitchFamily="34" charset="0"/>
              </a:rPr>
              <a:t>. Sum-product networks: A new deep architecture. In Uncertainty in Artificial Intelligence, 2011.</a:t>
            </a:r>
          </a:p>
          <a:p>
            <a:pPr algn="just"/>
            <a:endParaRPr lang="en-US" sz="2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957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33141" y="948703"/>
            <a:ext cx="7616538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30755" algn="l"/>
                <a:tab pos="4351655" algn="l"/>
              </a:tabLst>
            </a:pPr>
            <a:r>
              <a:rPr dirty="0"/>
              <a:t>Relationa</a:t>
            </a:r>
            <a:r>
              <a:rPr lang="en-US" dirty="0"/>
              <a:t>l </a:t>
            </a:r>
            <a:r>
              <a:rPr dirty="0"/>
              <a:t>Data</a:t>
            </a:r>
          </a:p>
        </p:txBody>
      </p:sp>
      <p:sp>
        <p:nvSpPr>
          <p:cNvPr id="6" name="object 6"/>
          <p:cNvSpPr/>
          <p:nvPr/>
        </p:nvSpPr>
        <p:spPr>
          <a:xfrm>
            <a:off x="1169323" y="4266374"/>
            <a:ext cx="5630307" cy="1935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15175" y="4266374"/>
            <a:ext cx="2477347" cy="1935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69323" y="2349500"/>
            <a:ext cx="2868555" cy="1935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23742" y="6303771"/>
            <a:ext cx="234950" cy="99695"/>
          </a:xfrm>
          <a:custGeom>
            <a:avLst/>
            <a:gdLst/>
            <a:ahLst/>
            <a:cxnLst/>
            <a:rect l="l" t="t" r="r" b="b"/>
            <a:pathLst>
              <a:path w="234950" h="99695">
                <a:moveTo>
                  <a:pt x="0" y="99148"/>
                </a:moveTo>
                <a:lnTo>
                  <a:pt x="234695" y="99148"/>
                </a:lnTo>
                <a:lnTo>
                  <a:pt x="234695" y="0"/>
                </a:lnTo>
                <a:lnTo>
                  <a:pt x="0" y="0"/>
                </a:lnTo>
                <a:lnTo>
                  <a:pt x="0" y="99148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83571" y="6303771"/>
            <a:ext cx="234950" cy="99695"/>
          </a:xfrm>
          <a:custGeom>
            <a:avLst/>
            <a:gdLst/>
            <a:ahLst/>
            <a:cxnLst/>
            <a:rect l="l" t="t" r="r" b="b"/>
            <a:pathLst>
              <a:path w="234950" h="99695">
                <a:moveTo>
                  <a:pt x="0" y="99148"/>
                </a:moveTo>
                <a:lnTo>
                  <a:pt x="234696" y="99148"/>
                </a:lnTo>
                <a:lnTo>
                  <a:pt x="234696" y="0"/>
                </a:lnTo>
                <a:lnTo>
                  <a:pt x="0" y="0"/>
                </a:lnTo>
                <a:lnTo>
                  <a:pt x="0" y="99148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65891" y="6303771"/>
            <a:ext cx="234950" cy="99695"/>
          </a:xfrm>
          <a:custGeom>
            <a:avLst/>
            <a:gdLst/>
            <a:ahLst/>
            <a:cxnLst/>
            <a:rect l="l" t="t" r="r" b="b"/>
            <a:pathLst>
              <a:path w="234950" h="99695">
                <a:moveTo>
                  <a:pt x="0" y="99148"/>
                </a:moveTo>
                <a:lnTo>
                  <a:pt x="234696" y="99148"/>
                </a:lnTo>
                <a:lnTo>
                  <a:pt x="234696" y="0"/>
                </a:lnTo>
                <a:lnTo>
                  <a:pt x="0" y="0"/>
                </a:lnTo>
                <a:lnTo>
                  <a:pt x="0" y="99148"/>
                </a:lnTo>
                <a:close/>
              </a:path>
            </a:pathLst>
          </a:custGeom>
          <a:solidFill>
            <a:srgbClr val="27F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538938" y="6294748"/>
            <a:ext cx="311785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5" dirty="0">
                <a:latin typeface="Calibri"/>
                <a:cs typeface="Calibri"/>
              </a:rPr>
              <a:t>cro</a:t>
            </a:r>
            <a:r>
              <a:rPr sz="700" spc="-5" dirty="0">
                <a:latin typeface="Calibri"/>
                <a:cs typeface="Calibri"/>
              </a:rPr>
              <a:t>s</a:t>
            </a:r>
            <a:r>
              <a:rPr sz="700" spc="-10" dirty="0">
                <a:latin typeface="Calibri"/>
                <a:cs typeface="Calibri"/>
              </a:rPr>
              <a:t>sing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25567" y="6294748"/>
            <a:ext cx="284480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waiting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43019" y="6294748"/>
            <a:ext cx="354965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5" dirty="0">
                <a:latin typeface="Calibri"/>
                <a:cs typeface="Calibri"/>
              </a:rPr>
              <a:t>queueing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83022" y="6303771"/>
            <a:ext cx="234950" cy="99695"/>
          </a:xfrm>
          <a:custGeom>
            <a:avLst/>
            <a:gdLst/>
            <a:ahLst/>
            <a:cxnLst/>
            <a:rect l="l" t="t" r="r" b="b"/>
            <a:pathLst>
              <a:path w="234950" h="99695">
                <a:moveTo>
                  <a:pt x="0" y="99148"/>
                </a:moveTo>
                <a:lnTo>
                  <a:pt x="234696" y="99148"/>
                </a:lnTo>
                <a:lnTo>
                  <a:pt x="234696" y="0"/>
                </a:lnTo>
                <a:lnTo>
                  <a:pt x="0" y="0"/>
                </a:lnTo>
                <a:lnTo>
                  <a:pt x="0" y="99148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28436" y="6303771"/>
            <a:ext cx="234950" cy="99695"/>
          </a:xfrm>
          <a:custGeom>
            <a:avLst/>
            <a:gdLst/>
            <a:ahLst/>
            <a:cxnLst/>
            <a:rect l="l" t="t" r="r" b="b"/>
            <a:pathLst>
              <a:path w="234950" h="99695">
                <a:moveTo>
                  <a:pt x="0" y="99148"/>
                </a:moveTo>
                <a:lnTo>
                  <a:pt x="234696" y="99148"/>
                </a:lnTo>
                <a:lnTo>
                  <a:pt x="234696" y="0"/>
                </a:lnTo>
                <a:lnTo>
                  <a:pt x="0" y="0"/>
                </a:lnTo>
                <a:lnTo>
                  <a:pt x="0" y="9914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925338" y="6294748"/>
            <a:ext cx="295275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walking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33881" y="6294748"/>
            <a:ext cx="260985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ta</a:t>
            </a:r>
            <a:r>
              <a:rPr sz="700" spc="-15" dirty="0">
                <a:latin typeface="Calibri"/>
                <a:cs typeface="Calibri"/>
              </a:rPr>
              <a:t>l</a:t>
            </a:r>
            <a:r>
              <a:rPr sz="700" spc="-10" dirty="0">
                <a:latin typeface="Calibri"/>
                <a:cs typeface="Calibri"/>
              </a:rPr>
              <a:t>king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645567" y="6303771"/>
            <a:ext cx="234950" cy="99695"/>
          </a:xfrm>
          <a:custGeom>
            <a:avLst/>
            <a:gdLst/>
            <a:ahLst/>
            <a:cxnLst/>
            <a:rect l="l" t="t" r="r" b="b"/>
            <a:pathLst>
              <a:path w="234950" h="99695">
                <a:moveTo>
                  <a:pt x="0" y="99148"/>
                </a:moveTo>
                <a:lnTo>
                  <a:pt x="234696" y="99148"/>
                </a:lnTo>
                <a:lnTo>
                  <a:pt x="234696" y="0"/>
                </a:lnTo>
                <a:lnTo>
                  <a:pt x="0" y="0"/>
                </a:lnTo>
                <a:lnTo>
                  <a:pt x="0" y="99148"/>
                </a:lnTo>
                <a:close/>
              </a:path>
            </a:pathLst>
          </a:custGeom>
          <a:solidFill>
            <a:srgbClr val="66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62685" y="6303771"/>
            <a:ext cx="234950" cy="99695"/>
          </a:xfrm>
          <a:custGeom>
            <a:avLst/>
            <a:gdLst/>
            <a:ahLst/>
            <a:cxnLst/>
            <a:rect l="l" t="t" r="r" b="b"/>
            <a:pathLst>
              <a:path w="234950" h="99695">
                <a:moveTo>
                  <a:pt x="0" y="99148"/>
                </a:moveTo>
                <a:lnTo>
                  <a:pt x="234696" y="99148"/>
                </a:lnTo>
                <a:lnTo>
                  <a:pt x="234696" y="0"/>
                </a:lnTo>
                <a:lnTo>
                  <a:pt x="0" y="0"/>
                </a:lnTo>
                <a:lnTo>
                  <a:pt x="0" y="99148"/>
                </a:lnTo>
                <a:close/>
              </a:path>
            </a:pathLst>
          </a:custGeom>
          <a:solidFill>
            <a:srgbClr val="FF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320692" y="6294748"/>
            <a:ext cx="301625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5" dirty="0">
                <a:latin typeface="Calibri"/>
                <a:cs typeface="Calibri"/>
              </a:rPr>
              <a:t>dancing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38144" y="6294748"/>
            <a:ext cx="281940" cy="123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-10" dirty="0">
                <a:latin typeface="Calibri"/>
                <a:cs typeface="Calibri"/>
              </a:rPr>
              <a:t>jogging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88866" y="2349500"/>
            <a:ext cx="5103656" cy="19353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3963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930563" y="787670"/>
            <a:ext cx="7478713" cy="812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410">
              <a:lnSpc>
                <a:spcPct val="100000"/>
              </a:lnSpc>
            </a:pPr>
            <a:r>
              <a:rPr lang="en-US" dirty="0"/>
              <a:t>References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961043" y="1600200"/>
            <a:ext cx="830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2600" dirty="0">
              <a:latin typeface="Gill Sans MT" panose="020B0502020104020203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M. Richardson and P. </a:t>
            </a:r>
            <a:r>
              <a:rPr lang="en-US" sz="2600" dirty="0" err="1">
                <a:latin typeface="Gill Sans MT" panose="020B0502020104020203" pitchFamily="34" charset="0"/>
              </a:rPr>
              <a:t>Domingos</a:t>
            </a:r>
            <a:r>
              <a:rPr lang="en-US" sz="2600" dirty="0">
                <a:latin typeface="Gill Sans MT" panose="020B0502020104020203" pitchFamily="34" charset="0"/>
              </a:rPr>
              <a:t>. Markov logic networks. Machine Learning, 62(1-2):107-136, 2006.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2600" dirty="0">
              <a:latin typeface="Gill Sans MT" panose="020B0502020104020203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R. </a:t>
            </a:r>
            <a:r>
              <a:rPr lang="en-US" sz="2600" dirty="0" err="1">
                <a:latin typeface="Gill Sans MT" panose="020B0502020104020203" pitchFamily="34" charset="0"/>
              </a:rPr>
              <a:t>Salakhutdinov</a:t>
            </a:r>
            <a:r>
              <a:rPr lang="en-US" sz="2600" dirty="0">
                <a:latin typeface="Gill Sans MT" panose="020B0502020104020203" pitchFamily="34" charset="0"/>
              </a:rPr>
              <a:t> and A. </a:t>
            </a:r>
            <a:r>
              <a:rPr lang="en-US" sz="2600" dirty="0" err="1">
                <a:latin typeface="Gill Sans MT" panose="020B0502020104020203" pitchFamily="34" charset="0"/>
              </a:rPr>
              <a:t>Mnih</a:t>
            </a:r>
            <a:r>
              <a:rPr lang="en-US" sz="2600" dirty="0">
                <a:latin typeface="Gill Sans MT" panose="020B0502020104020203" pitchFamily="34" charset="0"/>
              </a:rPr>
              <a:t>. Bayesian probabilistic matrix factorization using Markov chain </a:t>
            </a:r>
            <a:r>
              <a:rPr lang="it-IT" sz="2600" dirty="0">
                <a:latin typeface="Gill Sans MT" panose="020B0502020104020203" pitchFamily="34" charset="0"/>
              </a:rPr>
              <a:t>Monte Carlo. In International Conference on Ma</a:t>
            </a:r>
            <a:r>
              <a:rPr lang="en-US" sz="2600" dirty="0">
                <a:latin typeface="Gill Sans MT" panose="020B0502020104020203" pitchFamily="34" charset="0"/>
              </a:rPr>
              <a:t>chine Learning, 2008.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2600" dirty="0">
              <a:latin typeface="Gill Sans MT" panose="020B0502020104020203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dirty="0">
                <a:latin typeface="Gill Sans MT" panose="020B0502020104020203" pitchFamily="34" charset="0"/>
              </a:rPr>
              <a:t>A. </a:t>
            </a:r>
            <a:r>
              <a:rPr lang="en-US" sz="2600" dirty="0" err="1">
                <a:latin typeface="Gill Sans MT" panose="020B0502020104020203" pitchFamily="34" charset="0"/>
              </a:rPr>
              <a:t>Kimmig</a:t>
            </a:r>
            <a:r>
              <a:rPr lang="en-US" sz="2600" dirty="0">
                <a:latin typeface="Gill Sans MT" panose="020B0502020104020203" pitchFamily="34" charset="0"/>
              </a:rPr>
              <a:t>, S. Bach, M. </a:t>
            </a:r>
            <a:r>
              <a:rPr lang="en-US" sz="2600" dirty="0" err="1">
                <a:latin typeface="Gill Sans MT" panose="020B0502020104020203" pitchFamily="34" charset="0"/>
              </a:rPr>
              <a:t>Broecheler</a:t>
            </a:r>
            <a:r>
              <a:rPr lang="en-US" sz="2600" dirty="0">
                <a:latin typeface="Gill Sans MT" panose="020B0502020104020203" pitchFamily="34" charset="0"/>
              </a:rPr>
              <a:t>, B. Huang, and L. </a:t>
            </a:r>
            <a:r>
              <a:rPr lang="en-US" sz="2600" dirty="0" err="1">
                <a:latin typeface="Gill Sans MT" panose="020B0502020104020203" pitchFamily="34" charset="0"/>
              </a:rPr>
              <a:t>Getoor</a:t>
            </a:r>
            <a:r>
              <a:rPr lang="en-US" sz="2600" dirty="0">
                <a:latin typeface="Gill Sans MT" panose="020B0502020104020203" pitchFamily="34" charset="0"/>
              </a:rPr>
              <a:t>. A short introduction to probabilistic soft logic. In NIPS Workshop on Probabilistic Programming: Foundations and Applications, 2012.</a:t>
            </a:r>
          </a:p>
        </p:txBody>
      </p:sp>
    </p:spTree>
    <p:extLst>
      <p:ext uri="{BB962C8B-B14F-4D97-AF65-F5344CB8AC3E}">
        <p14:creationId xmlns:p14="http://schemas.microsoft.com/office/powerpoint/2010/main" val="26945876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323" y="1600200"/>
            <a:ext cx="8229600" cy="0"/>
          </a:xfrm>
          <a:custGeom>
            <a:avLst/>
            <a:gdLst/>
            <a:ahLst/>
            <a:cxnLst/>
            <a:rect l="l" t="t" r="r" b="b"/>
            <a:pathLst>
              <a:path w="8229600">
                <a:moveTo>
                  <a:pt x="0" y="0"/>
                </a:moveTo>
                <a:lnTo>
                  <a:pt x="8229594" y="1"/>
                </a:lnTo>
              </a:path>
            </a:pathLst>
          </a:custGeom>
          <a:ln w="9524">
            <a:solidFill>
              <a:srgbClr val="AEC5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Gill Sans MT" panose="020B0502020104020203" pitchFamily="34" charset="0"/>
              </a:rPr>
              <a:t>Thank You 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29" y="1969007"/>
            <a:ext cx="4431995" cy="52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6673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1052</TotalTime>
  <Words>3281</Words>
  <Application>Microsoft Office PowerPoint</Application>
  <PresentationFormat>Custom</PresentationFormat>
  <Paragraphs>756</Paragraphs>
  <Slides>91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10" baseType="lpstr">
      <vt:lpstr>MS Gothic</vt:lpstr>
      <vt:lpstr>MS PGothic</vt:lpstr>
      <vt:lpstr>Arial</vt:lpstr>
      <vt:lpstr>Bookman Old Style</vt:lpstr>
      <vt:lpstr>Calibri</vt:lpstr>
      <vt:lpstr>Calibri Light</vt:lpstr>
      <vt:lpstr>Cambria Math</vt:lpstr>
      <vt:lpstr>Century</vt:lpstr>
      <vt:lpstr>Garamond</vt:lpstr>
      <vt:lpstr>Gill Sans MT</vt:lpstr>
      <vt:lpstr>Mangal</vt:lpstr>
      <vt:lpstr>Tahoma</vt:lpstr>
      <vt:lpstr>Times New Roman</vt:lpstr>
      <vt:lpstr>Trebuchet MS</vt:lpstr>
      <vt:lpstr>Verdana</vt:lpstr>
      <vt:lpstr>Webdings</vt:lpstr>
      <vt:lpstr>Wingdings</vt:lpstr>
      <vt:lpstr>Wingdings 3</vt:lpstr>
      <vt:lpstr>Retrospect</vt:lpstr>
      <vt:lpstr>Hinge Loss Markov Random Fields : Convex Inference for Structured prediction  Stephen H. Bach, Bert Huang, Ben London, Lise Getoor</vt:lpstr>
      <vt:lpstr>Outline</vt:lpstr>
      <vt:lpstr>Machine Learning</vt:lpstr>
      <vt:lpstr>Machine Learning</vt:lpstr>
      <vt:lpstr>Machine Learning</vt:lpstr>
      <vt:lpstr>What type of data is there ?</vt:lpstr>
      <vt:lpstr>Relational Data</vt:lpstr>
      <vt:lpstr>Relational Data</vt:lpstr>
      <vt:lpstr>Relational Data</vt:lpstr>
      <vt:lpstr>How to model such a data?</vt:lpstr>
      <vt:lpstr>Statistical Relational Learning</vt:lpstr>
      <vt:lpstr>RelationalDependencies</vt:lpstr>
      <vt:lpstr>Relational Dependencies</vt:lpstr>
      <vt:lpstr>Relational Dependencies</vt:lpstr>
      <vt:lpstr>PowerPoint Presentation</vt:lpstr>
      <vt:lpstr>How to build such models? </vt:lpstr>
      <vt:lpstr>Two classes of models</vt:lpstr>
      <vt:lpstr>Discriminative Models</vt:lpstr>
      <vt:lpstr>Discriminative Models</vt:lpstr>
      <vt:lpstr>Framework for SRL: Probabilistic Soft Logic</vt:lpstr>
      <vt:lpstr>Probabilistic Soft Logic (PSL)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Collective Classification </vt:lpstr>
      <vt:lpstr>Rules</vt:lpstr>
      <vt:lpstr>Combination Functions</vt:lpstr>
      <vt:lpstr>Combination Functions</vt:lpstr>
      <vt:lpstr>Combination Functions</vt:lpstr>
      <vt:lpstr>H1(X)  ←</vt:lpstr>
      <vt:lpstr>H1(X) ∨... ∨ Hm(X) ← B1(X) ∧ … ∧ Bn(X)</vt:lpstr>
      <vt:lpstr>Distance to Satisfaction</vt:lpstr>
      <vt:lpstr>Probabilistic Graphical Models: Markov Random Field</vt:lpstr>
      <vt:lpstr>Markov Random Fields</vt:lpstr>
      <vt:lpstr>Markov Random Fields</vt:lpstr>
      <vt:lpstr>Markov Random Fields</vt:lpstr>
      <vt:lpstr>Probabilistic Model </vt:lpstr>
      <vt:lpstr>Hinge Loss Function</vt:lpstr>
      <vt:lpstr>Hinge Loss Function</vt:lpstr>
      <vt:lpstr>Hinge Loss Function</vt:lpstr>
      <vt:lpstr>Hinge loss Markov Random Field</vt:lpstr>
      <vt:lpstr>Hinge-loss Markov Random Fields </vt:lpstr>
      <vt:lpstr>Example</vt:lpstr>
      <vt:lpstr>An Example: A Social Network</vt:lpstr>
      <vt:lpstr>An Example: A Social Network</vt:lpstr>
      <vt:lpstr>An Example: A Social Network</vt:lpstr>
      <vt:lpstr>PowerPoint Presentation</vt:lpstr>
      <vt:lpstr>Example Groundings</vt:lpstr>
      <vt:lpstr>Constructing a HL-MRF</vt:lpstr>
      <vt:lpstr>Example : hinge-loss function</vt:lpstr>
      <vt:lpstr>Example hinge-loss function</vt:lpstr>
      <vt:lpstr>Constructing a HL-MRF</vt:lpstr>
      <vt:lpstr>INFERENCE</vt:lpstr>
      <vt:lpstr>Making Predictions</vt:lpstr>
      <vt:lpstr>Why MPE?</vt:lpstr>
      <vt:lpstr>Convex Optimization</vt:lpstr>
      <vt:lpstr>What are we optimizing </vt:lpstr>
      <vt:lpstr>Alternating Direction Method of Multipliers</vt:lpstr>
      <vt:lpstr>Consensus Optimization</vt:lpstr>
      <vt:lpstr>How can we improve ? </vt:lpstr>
      <vt:lpstr>How can we improve ? </vt:lpstr>
      <vt:lpstr>Why do we need to improve?</vt:lpstr>
      <vt:lpstr>Weight Learning</vt:lpstr>
      <vt:lpstr>Weight Learning</vt:lpstr>
      <vt:lpstr>Maximum-Likelihood Estimation</vt:lpstr>
      <vt:lpstr>Maximum-Likelihood Estimation</vt:lpstr>
      <vt:lpstr>Maximum-Likelihood Estimation</vt:lpstr>
      <vt:lpstr>Maximum-PseudoLikelihood Estimation</vt:lpstr>
      <vt:lpstr>Maximum-PseudoLikelihood Estimation</vt:lpstr>
      <vt:lpstr>Large Margin Estimation</vt:lpstr>
      <vt:lpstr>Large Margin Estimation</vt:lpstr>
      <vt:lpstr>Experimental Results</vt:lpstr>
      <vt:lpstr>PowerPoint Presentation</vt:lpstr>
      <vt:lpstr>PowerPoint Presentation</vt:lpstr>
      <vt:lpstr>PowerPoint Presentation</vt:lpstr>
      <vt:lpstr>PowerPoint Presentation</vt:lpstr>
      <vt:lpstr>Experiments: Social Trust Prediction</vt:lpstr>
      <vt:lpstr>Experiments: Social Trust Prediction</vt:lpstr>
      <vt:lpstr>HL-MRF Scalability</vt:lpstr>
      <vt:lpstr>Experiments: Preference Prediction</vt:lpstr>
      <vt:lpstr>Experiments: Preference Prediction</vt:lpstr>
      <vt:lpstr>Experiments: Image Reconstruction</vt:lpstr>
      <vt:lpstr>Experiments: Image Reconstruction</vt:lpstr>
      <vt:lpstr>Conclusion</vt:lpstr>
      <vt:lpstr>References</vt:lpstr>
      <vt:lpstr>References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Shikhar Malhotra</dc:creator>
  <cp:lastModifiedBy>Shikhar Malhotra</cp:lastModifiedBy>
  <cp:revision>68</cp:revision>
  <dcterms:created xsi:type="dcterms:W3CDTF">2017-01-28T23:08:02Z</dcterms:created>
  <dcterms:modified xsi:type="dcterms:W3CDTF">2017-01-30T22:21:25Z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2017-01-28T00:00:00Z</vt:filetime>
  </property>
</Properties>
</file>