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6" r:id="rId3"/>
    <p:sldId id="278" r:id="rId4"/>
    <p:sldId id="277" r:id="rId5"/>
    <p:sldId id="269" r:id="rId6"/>
    <p:sldId id="279" r:id="rId7"/>
    <p:sldId id="273" r:id="rId8"/>
    <p:sldId id="274" r:id="rId9"/>
    <p:sldId id="275" r:id="rId10"/>
    <p:sldId id="280" r:id="rId11"/>
    <p:sldId id="281" r:id="rId12"/>
    <p:sldId id="282" r:id="rId13"/>
    <p:sldId id="364" r:id="rId14"/>
    <p:sldId id="345" r:id="rId15"/>
    <p:sldId id="349" r:id="rId16"/>
    <p:sldId id="350" r:id="rId17"/>
    <p:sldId id="351" r:id="rId18"/>
    <p:sldId id="352" r:id="rId19"/>
    <p:sldId id="356" r:id="rId20"/>
    <p:sldId id="360" r:id="rId21"/>
    <p:sldId id="361" r:id="rId22"/>
    <p:sldId id="365" r:id="rId23"/>
    <p:sldId id="370" r:id="rId24"/>
    <p:sldId id="329" r:id="rId25"/>
    <p:sldId id="268" r:id="rId26"/>
    <p:sldId id="267" r:id="rId27"/>
    <p:sldId id="342" r:id="rId28"/>
    <p:sldId id="343" r:id="rId29"/>
    <p:sldId id="344" r:id="rId30"/>
    <p:sldId id="366" r:id="rId31"/>
    <p:sldId id="327" r:id="rId32"/>
    <p:sldId id="346" r:id="rId33"/>
    <p:sldId id="367" r:id="rId34"/>
    <p:sldId id="369" r:id="rId35"/>
    <p:sldId id="368" r:id="rId36"/>
    <p:sldId id="372" r:id="rId37"/>
  </p:sldIdLst>
  <p:sldSz cx="9144000" cy="5143500" type="screen16x9"/>
  <p:notesSz cx="7099300" cy="10234613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C00"/>
    <a:srgbClr val="FF99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81697" autoAdjust="0"/>
  </p:normalViewPr>
  <p:slideViewPr>
    <p:cSldViewPr>
      <p:cViewPr varScale="1">
        <p:scale>
          <a:sx n="92" d="100"/>
          <a:sy n="92" d="100"/>
        </p:scale>
        <p:origin x="184" y="121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1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47036A7-CA75-4FB0-A0E6-AEEC36B2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51F94F5-58D1-42ED-AB38-DD97D2E4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Logp</a:t>
            </a:r>
            <a:r>
              <a:rPr lang="en-US" altLang="zh-CN" dirty="0"/>
              <a:t>(</a:t>
            </a:r>
            <a:r>
              <a:rPr lang="en-US" altLang="zh-CN" dirty="0" err="1"/>
              <a:t>c_i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E[]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6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7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p(</a:t>
            </a:r>
            <a:r>
              <a:rPr lang="en-US" altLang="zh-CN" dirty="0" err="1"/>
              <a:t>z,x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3433"/>
            <a:ext cx="9144000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2938-84EC-488D-9CA4-E38E8D42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B4F5-F495-445A-AD57-B1A0CC0A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C1C-2065-443A-845F-EE82C0FE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5A8-D087-49F8-A68B-53BB47A7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C673-9CA8-4194-8E34-D666622A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94BE-C7C4-4CA6-9240-6CDB29B2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94F7-D2D8-4142-8878-126BF2DB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70E-5877-48CB-82CD-3CCAD5E8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8C-9C5D-49E8-8BBF-F28B7309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5B49-E272-4523-8166-1B1831C4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A090-BAD4-4341-AC7F-A731585B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90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47750"/>
            <a:ext cx="85344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529FA7E6-6E6F-4B77-AE36-D459A899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73431"/>
            <a:ext cx="9144000" cy="4571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79" tIns="34289" rIns="68579" bIns="34289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100">
          <a:solidFill>
            <a:schemeClr val="tx1"/>
          </a:solidFill>
          <a:latin typeface="Calibri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00">
          <a:solidFill>
            <a:schemeClr val="tx1"/>
          </a:solidFill>
          <a:latin typeface="Calibri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500">
          <a:solidFill>
            <a:schemeClr val="tx1"/>
          </a:solidFill>
          <a:latin typeface="Calibri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Calibri" pitchFamily="34" charset="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1.0067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.columbia.edu/wp-content/uploads/sites/41/2019/07/Blei_VI_tutorial-compressed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293180"/>
            <a:ext cx="9144000" cy="1102519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Inference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2876550"/>
            <a:ext cx="9144000" cy="11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Lee, Jiaxin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Shuwen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(Janet)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249 – 3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Mixture of Gaussians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1F017-22E9-5E44-8AC0-0058E90C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85950"/>
            <a:ext cx="5367990" cy="30149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54C57-BEC8-374B-9D62-2DD3FF8F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3546873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histograms.</a:t>
            </a:r>
          </a:p>
          <a:p>
            <a:pPr marL="342891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0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Mixture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3A805EE-DE9A-E44F-8396-E3033590D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97" y="1047750"/>
                <a:ext cx="89154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79" tIns="34289" rIns="68579" bIns="34289" numCol="1" anchor="t" anchorCtr="0" compatLnSpc="1">
                <a:prstTxWarp prst="textNoShape">
                  <a:avLst/>
                </a:prstTxWarp>
              </a:bodyPr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Formulation: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700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i="1" ker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category,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7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…,</m:t>
                        </m:r>
                        <m:f>
                          <m:fPr>
                            <m:ctrlP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17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endParaRPr lang="en-US" altLang="zh-CN" sz="17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category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histogram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follows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sz="1700" kern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zh-CN" alt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sz="17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zh-CN" altLang="en-US" sz="17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17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7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zh-CN" alt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CN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</m:t>
                    </m:r>
                    <m:r>
                      <a:rPr lang="zh-CN" alt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r>
                      <a:rPr lang="zh-CN" alt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sz="17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endParaRPr lang="en-US" altLang="zh-CN" sz="17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drawn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17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Gaussain</a:t>
                </a:r>
                <a:r>
                  <a:rPr lang="zh-CN" altLang="en-US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sz="17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700" b="0" i="1" kern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7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zh-CN" alt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700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7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endParaRPr lang="en-US" sz="17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</a:t>
                </a: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7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3A805EE-DE9A-E44F-8396-E3033590D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697" y="1047750"/>
                <a:ext cx="8915400" cy="3962400"/>
              </a:xfrm>
              <a:prstGeom prst="rect">
                <a:avLst/>
              </a:prstGeom>
              <a:blipFill>
                <a:blip r:embed="rId2"/>
                <a:stretch>
                  <a:fillRect l="-711" t="-19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31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226695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Mean-field Variational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1"/>
            <a:ext cx="4400550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KL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47750"/>
                <a:ext cx="8534400" cy="3962400"/>
              </a:xfrm>
            </p:spPr>
            <p:txBody>
              <a:bodyPr/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KL divergence between two distributions is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It is non-negative,</a:t>
                </a:r>
              </a:p>
              <a:p>
                <a:pPr marL="342891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KL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(equals 0 when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891" lvl="1" indent="0" algn="ctr">
                  <a:buNone/>
                </a:pPr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It is not symmetric, 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Our objective is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47750"/>
                <a:ext cx="8534400" cy="3962400"/>
              </a:xfrm>
              <a:blipFill>
                <a:blip r:embed="rId2"/>
                <a:stretch>
                  <a:fillRect l="-893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14B8E0-2D57-CF44-8C56-4D9EA5A5A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12" y="4171950"/>
            <a:ext cx="3886200" cy="702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12F8D-6B9B-024B-A40D-DDADE054D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477274"/>
            <a:ext cx="2740025" cy="6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Evidence Lower Bound (ELBO)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ABC4-BCEF-514F-BE9E-3AFC0B1A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8100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Define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When we expand the KL divergence, we see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Maximizing the ELBO minimizes the KL divergence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Rearrange to write the log evidence as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ELBO is a lower bound for the log evidence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7A417-C816-C041-A130-13321B9C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310284"/>
            <a:ext cx="6172200" cy="309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312BA-7EDB-8043-85DF-91147374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25132"/>
            <a:ext cx="4114800" cy="326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34133-5DCA-6A48-8FC7-8B6E6722E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69380"/>
            <a:ext cx="2971800" cy="319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2EA3A5-ABBD-2B43-9308-1195A036F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665" y="4066333"/>
            <a:ext cx="4104669" cy="3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ABC4-BCEF-514F-BE9E-3AFC0B1A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8100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Our new objective: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Now we need to specify the form of the variational family 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80BA42-5303-AA4F-99B0-30046F54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71750"/>
            <a:ext cx="259263" cy="252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FF0B20-EE2C-004E-95D9-59C23E15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38267"/>
            <a:ext cx="3505200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Mean-field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47750"/>
                <a:ext cx="8534400" cy="3810000"/>
              </a:xfrm>
            </p:spPr>
            <p:txBody>
              <a:bodyPr/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generic member of the mean-field family is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Properties:</a:t>
                </a: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Latent variables mutually independent. Can be fully factorized</a:t>
                </a:r>
              </a:p>
              <a:p>
                <a:pPr lvl="1"/>
                <a:r>
                  <a:rPr lang="en-US" sz="17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Each latent variable governed by a distinct variational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7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variational density </a:t>
                </a:r>
                <a:r>
                  <a:rPr lang="en-US" sz="17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endParaRPr lang="en-US" sz="17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:endParaRPr lang="en-US" sz="17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47750"/>
                <a:ext cx="8534400" cy="3810000"/>
              </a:xfrm>
              <a:blipFill>
                <a:blip r:embed="rId3"/>
                <a:stretch>
                  <a:fillRect l="-893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60B922-4C3B-4345-B552-A33D6C44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27" y="1581150"/>
            <a:ext cx="19165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6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Mean-field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47750"/>
                <a:ext cx="8534400" cy="3810000"/>
              </a:xfrm>
            </p:spPr>
            <p:txBody>
              <a:bodyPr/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Our problem is now fully specified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Our new objective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Specified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𝐳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to be in the mean-field family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General strategy for optimizing the ELBO: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Maximize with respect to each of the variational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at a time, holding all others fixed</a:t>
                </a:r>
              </a:p>
              <a:p>
                <a:pPr lvl="2"/>
                <a:r>
                  <a:rPr lang="en-US" sz="17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i.e. </a:t>
                </a:r>
                <a:r>
                  <a:rPr lang="en-US" sz="17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7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oordinate ascent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47750"/>
                <a:ext cx="8534400" cy="3810000"/>
              </a:xfrm>
              <a:blipFill>
                <a:blip r:embed="rId2"/>
                <a:stretch>
                  <a:fillRect l="-893" t="-997" b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DE613BA-B1F8-BE47-A14C-F228AD9C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2" y="1809750"/>
            <a:ext cx="2926076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51CC2-4A6E-454B-84A9-CEE31C1D3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27" y="2850006"/>
            <a:ext cx="19165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7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Mean-field Variational Inference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3DC82-56C7-9943-8B55-0AF0E64C3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05042"/>
            <a:ext cx="8534400" cy="36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Mean-field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47750"/>
                <a:ext cx="8534400" cy="3810000"/>
              </a:xfrm>
            </p:spPr>
            <p:txBody>
              <a:bodyPr/>
              <a:lstStyle/>
              <a:p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find the updates for the variational factors </a:t>
                </a:r>
              </a:p>
              <a:p>
                <a:endPara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Special case if each complete conditional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endChr m:val="|"/>
                            <m:ctrlP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1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in the exponential family, i.e. </a:t>
                </a:r>
              </a:p>
              <a:p>
                <a:endPara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Then,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Each factor is from the same exponential family as the complete conditional</a:t>
                </a:r>
              </a:p>
              <a:p>
                <a:pPr lvl="1"/>
                <a:r>
                  <a:rPr lang="en-US" sz="15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Can easily read updates to the parameters for the variational factors</a:t>
                </a:r>
                <a:endPara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ABC4-BCEF-514F-BE9E-3AFC0B1A9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47750"/>
                <a:ext cx="8534400" cy="3810000"/>
              </a:xfrm>
              <a:blipFill>
                <a:blip r:embed="rId2"/>
                <a:stretch>
                  <a:fillRect l="-744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916B089-3DDF-DF44-9D06-18017165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51663"/>
            <a:ext cx="3733800" cy="358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0B43C-397F-C644-AFFD-84D48751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891850"/>
            <a:ext cx="2892924" cy="29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55373-194F-C845-B597-A2A5BE944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2952750"/>
            <a:ext cx="5029200" cy="284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1E7087-F5FF-5C49-A401-D9D523266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773" y="3581946"/>
            <a:ext cx="3470654" cy="437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6D852-5B6D-1A4B-8C0E-E7EFE1D4F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250" y="4641850"/>
            <a:ext cx="1917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nimal, food&#10;&#10;Description automatically generated">
            <a:extLst>
              <a:ext uri="{FF2B5EF4-FFF2-40B4-BE49-F238E27FC236}">
                <a16:creationId xmlns:a16="http://schemas.microsoft.com/office/drawing/2014/main" id="{D8F7410B-60D4-544D-894C-784220D71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2" y="0"/>
            <a:ext cx="67182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ABC4-BCEF-514F-BE9E-3AFC0B1A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8100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ELBO is generally non-convex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D2696-F5D4-984B-BEC0-9BC6BCA24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58" y="1885950"/>
            <a:ext cx="7535284" cy="25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ABC4-BCEF-514F-BE9E-3AFC0B1A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810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Coordinate ascent requires iterating through entire data set at each iteration;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Does not scale to massive data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1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C665-0068-0F47-B5F1-F16149B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Stochastic Variational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ABC4-BCEF-514F-BE9E-3AFC0B1A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8100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Stochastic gradient-based optimization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With noisy gradients, update:</a:t>
            </a:r>
          </a:p>
          <a:p>
            <a:pPr marL="342891" lvl="1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Requires unbiased gradients,</a:t>
            </a:r>
          </a:p>
          <a:p>
            <a:pPr marL="342891" lvl="1" indent="0">
              <a:buNone/>
            </a:pPr>
            <a:endParaRPr lang="en-US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 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done right, guaranteed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 converge to local optimum</a:t>
            </a:r>
          </a:p>
          <a:p>
            <a:pPr lvl="1"/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7F80E-6D3C-2042-B3B7-035623A98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541961"/>
            <a:ext cx="2724150" cy="376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D7767-3F41-B94C-8F84-640FE5477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285853"/>
            <a:ext cx="2362200" cy="379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FD892-F0E4-E842-861F-8AB184F6D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366532"/>
            <a:ext cx="4572000" cy="14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96215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Complete Example: </a:t>
            </a:r>
          </a:p>
          <a:p>
            <a:pPr eaLnBrk="1" hangingPunct="1"/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Mixture of Gaussians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1"/>
            <a:ext cx="4400550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of Gaussian Example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AutoShape 27" descr="https://mail.google.com/mail/?attid=0.1&amp;disp=emb&amp;view=att&amp;th=131fd6676327baa7"/>
          <p:cNvSpPr>
            <a:spLocks noChangeAspect="1" noChangeArrowheads="1"/>
          </p:cNvSpPr>
          <p:nvPr/>
        </p:nvSpPr>
        <p:spPr bwMode="auto">
          <a:xfrm>
            <a:off x="47625" y="-10239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AutoShape 29" descr="https://mail.google.com/mail/?attid=0.1&amp;disp=emb&amp;view=att&amp;th=131fd6676327baa7"/>
          <p:cNvSpPr>
            <a:spLocks noChangeAspect="1" noChangeArrowheads="1"/>
          </p:cNvSpPr>
          <p:nvPr/>
        </p:nvSpPr>
        <p:spPr bwMode="auto">
          <a:xfrm>
            <a:off x="47625" y="-10239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9" name="Picture 9" descr="http://www.cs.berkeley.edu/~sgupta/Media/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51" name="Picture 11" descr="http://www.cs.berkeley.edu/~sgupta/Media/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53" name="Picture 13" descr="http://www.cs.berkeley.edu/~sgupta/Media/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CF06E430-22D1-6F4C-A4CA-38302BC2F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25" y="971550"/>
                <a:ext cx="89154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79" tIns="34289" rIns="68579" bIns="34289" numCol="1" anchor="t" anchorCtr="0" compatLnSpc="1">
                <a:prstTxWarp prst="textNoShape">
                  <a:avLst/>
                </a:prstTxWarp>
              </a:bodyPr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Recap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sz="17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zh-CN" altLang="en-US" sz="17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17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altLang="zh-CN" sz="1700" b="0" kern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endParaRPr lang="en-US" altLang="zh-CN" sz="1700" b="0" kern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𝐶𝑎𝑡𝑒𝑔𝑜𝑟𝑖𝑐𝑎𝑙</m:t>
                      </m:r>
                      <m:d>
                        <m:dPr>
                          <m:ctrlP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7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f>
                            <m:fPr>
                              <m:ctrlP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CN" sz="17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endParaRPr lang="en-US" altLang="zh-CN" sz="17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7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7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7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7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endParaRPr lang="en-US" sz="17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</a:t>
                </a: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zh-CN" altLang="en-US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7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7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CF06E430-22D1-6F4C-A4CA-38302BC2F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25" y="971550"/>
                <a:ext cx="8915400" cy="3962400"/>
              </a:xfrm>
              <a:prstGeom prst="rect">
                <a:avLst/>
              </a:prstGeom>
              <a:blipFill>
                <a:blip r:embed="rId4"/>
                <a:stretch>
                  <a:fillRect l="-853" t="-15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05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ELBO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71550"/>
                <a:ext cx="8686800" cy="39624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Mean-field: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latent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</a:t>
                </a: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ELBO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nary>
                      <m:naryPr>
                        <m:chr m:val="∏"/>
                        <m:ctrlP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1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𝐸𝐿𝐵𝑂</m:t>
                      </m:r>
                      <m:d>
                        <m:dPr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7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𝑙𝑜𝑔𝑞</m:t>
                          </m:r>
                          <m:d>
                            <m:d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𝑙𝑜𝑔𝑝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𝑙𝑜𝑔𝑝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17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17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𝑙𝑜𝑔𝑞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𝑙𝑜𝑔𝑞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1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71550"/>
                <a:ext cx="8686800" cy="3962400"/>
              </a:xfrm>
              <a:blipFill>
                <a:blip r:embed="rId3"/>
                <a:stretch>
                  <a:fillRect l="-730" t="-14377" b="-27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15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71550"/>
                <a:ext cx="8534400" cy="3546873"/>
              </a:xfrm>
            </p:spPr>
            <p:txBody>
              <a:bodyPr/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Applying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𝑙𝑜𝑔𝑝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71550"/>
                <a:ext cx="8534400" cy="3546873"/>
              </a:xfrm>
              <a:blipFill>
                <a:blip r:embed="rId3"/>
                <a:stretch>
                  <a:fillRect l="-893" t="-1429" b="-4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51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categorical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0" indent="0">
                  <a:buNone/>
                </a:pP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𝑙𝑜𝑔𝑝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]/2)+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93" t="-16429" b="-2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214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Applying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]}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𝑙𝑜𝑔𝑝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3" t="-1071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18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0" indent="0">
                  <a:buNone/>
                </a:pPr>
                <a:endPara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]}</m:t>
                          </m:r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𝑙𝑜𝑔𝑞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99" t="-13929" b="-4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72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09568BB1-EB63-F049-8DF4-C29810A5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4" y="0"/>
            <a:ext cx="56840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3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0" indent="0">
                  <a:buNone/>
                </a:pPr>
                <a:endPara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𝑙𝑜𝑔𝑞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0" indent="0">
                  <a:buNone/>
                </a:pPr>
                <a:endPara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B28AE-7295-F34C-BFEC-6B1FDF02D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3" t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38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CE4E1-3C35-2548-B42F-5232657B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38" y="838200"/>
            <a:ext cx="5775923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2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77F165-9A59-154D-AC74-1D3A8B54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00150"/>
            <a:ext cx="4076643" cy="357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0B11E5-1DEB-194A-A021-D96AF6409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557"/>
          <a:stretch/>
        </p:blipFill>
        <p:spPr>
          <a:xfrm>
            <a:off x="5029200" y="1123950"/>
            <a:ext cx="2438400" cy="1899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7D3D4-742E-0C49-90D8-C054033FE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57" t="-7324" r="-7845" b="-151"/>
          <a:stretch/>
        </p:blipFill>
        <p:spPr>
          <a:xfrm>
            <a:off x="5276464" y="2987024"/>
            <a:ext cx="2438400" cy="18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15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48542-7559-F24F-98AB-67A4103C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33450"/>
            <a:ext cx="6858000" cy="32766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Mean-field family makes strong independence assumptions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Help with scalable optimization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7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Limit the </a:t>
            </a:r>
            <a:r>
              <a:rPr lang="en-US" sz="17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expressibility</a:t>
            </a:r>
            <a:r>
              <a:rPr lang="en-US" sz="17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of the variational family</a:t>
            </a:r>
          </a:p>
          <a:p>
            <a:pPr lvl="1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Exacerbate issu</a:t>
            </a:r>
            <a:r>
              <a:rPr lang="en-US" sz="17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 with local optima of the objectives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Underestimate posterior variance</a:t>
            </a:r>
          </a:p>
          <a:p>
            <a:pPr marL="342891" lvl="1" indent="0">
              <a:buNone/>
            </a:pP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interface between VI and MCMC is relatively unexplored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statistical properties of VI are not yet well-understood, in contrast to the rich analysis of MCMC techniques</a:t>
            </a:r>
          </a:p>
        </p:txBody>
      </p:sp>
    </p:spTree>
    <p:extLst>
      <p:ext uri="{BB962C8B-B14F-4D97-AF65-F5344CB8AC3E}">
        <p14:creationId xmlns:p14="http://schemas.microsoft.com/office/powerpoint/2010/main" val="136059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48542-7559-F24F-98AB-67A4103C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23950"/>
            <a:ext cx="8382000" cy="2819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Variational Inference: A Review for Statisticians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https://arxiv.org/abs/1601.00670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Variational Inference: Foundations and Innovations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https://econ.columbia.edu/wp-content/uploads/sites/41/2019/07/Blei_VI_tutorial-compressed.pdf</a:t>
            </a:r>
            <a:endParaRPr lang="en-US" sz="1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6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020490"/>
            <a:ext cx="9144000" cy="1102519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8354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48542-7559-F24F-98AB-67A4103C1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123950"/>
                <a:ext cx="8382000" cy="2819400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your own words, describe the motivation and intuition underlying variational inference. Then, describes the steps for using mean-field variational inference to approximate a distribution.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Write the coordinate ascent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if each complete conditional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in the exponential family.</a:t>
                </a:r>
                <a:b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16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  <m:sSup>
                              <m:sSup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b="1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Compare and contrast variational inference with the </a:t>
                </a:r>
                <a:r>
                  <a:rPr lang="en-US" sz="160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EM algorithm.</a:t>
                </a: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48542-7559-F24F-98AB-67A4103C1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123950"/>
                <a:ext cx="8382000" cy="2819400"/>
              </a:xfrm>
              <a:blipFill>
                <a:blip r:embed="rId3"/>
                <a:stretch>
                  <a:fillRect l="-454" t="-897"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5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, man&#10;&#10;Description automatically generated">
            <a:extLst>
              <a:ext uri="{FF2B5EF4-FFF2-40B4-BE49-F238E27FC236}">
                <a16:creationId xmlns:a16="http://schemas.microsoft.com/office/drawing/2014/main" id="{EF484326-37C5-AB4F-B1B0-4C90FD6E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96" y="0"/>
            <a:ext cx="60420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Probabilistic Pipeline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003D78-D88E-674C-8B78-8FE99E31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970485"/>
            <a:ext cx="6134100" cy="274701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65957D-5F53-BF45-8DA9-2FDA2A228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653" y="3800818"/>
            <a:ext cx="6196693" cy="110126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Customized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is important to many fields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Pipeline separate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assumption, computations, applications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Eases collaborative solutions to machine learning problems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Probabilistic Pipeline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003D78-D88E-674C-8B78-8FE99E31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970485"/>
            <a:ext cx="6134100" cy="274701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56C7E5-F18B-8946-A5C7-0011B8EE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3841616"/>
            <a:ext cx="6134100" cy="1101268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Posterior inference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 the key algorithm problem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model say about this data?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Want: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general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scalable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approaches to posterior inference</a:t>
            </a:r>
          </a:p>
        </p:txBody>
      </p:sp>
    </p:spTree>
    <p:extLst>
      <p:ext uri="{BB962C8B-B14F-4D97-AF65-F5344CB8AC3E}">
        <p14:creationId xmlns:p14="http://schemas.microsoft.com/office/powerpoint/2010/main" val="424911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Machine Learning</a:t>
            </a:r>
          </a:p>
        </p:txBody>
      </p:sp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6570BBB-8364-9549-9A7E-BBF41F4B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7696200" cy="40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8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Inference</a:t>
            </a:r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040943F8-F9A9-C445-9760-23BA29C54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5596199" cy="3124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6324B9-291F-234E-9FF7-B9D525619BAF}"/>
              </a:ext>
            </a:extLst>
          </p:cNvPr>
          <p:cNvSpPr txBox="1"/>
          <p:nvPr/>
        </p:nvSpPr>
        <p:spPr>
          <a:xfrm>
            <a:off x="4800600" y="2142764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solves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(Contrast this with MCMC)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family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distributions over the latent variables,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z; 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parameters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close (in KL) to the exact posterior </a:t>
            </a:r>
          </a:p>
        </p:txBody>
      </p:sp>
    </p:spTree>
    <p:extLst>
      <p:ext uri="{BB962C8B-B14F-4D97-AF65-F5344CB8AC3E}">
        <p14:creationId xmlns:p14="http://schemas.microsoft.com/office/powerpoint/2010/main" val="97370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Mixture of Gaussians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11CEE46-775B-2E4A-88E2-6FBFD4F73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94" y="1027273"/>
            <a:ext cx="5928812" cy="39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dan-berkeley-nlp-v1</Template>
  <TotalTime>23764</TotalTime>
  <Words>1006</Words>
  <Application>Microsoft Macintosh PowerPoint</Application>
  <PresentationFormat>On-screen Show (16:9)</PresentationFormat>
  <Paragraphs>208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dan-berkeley-nlp-v1</vt:lpstr>
      <vt:lpstr>Variational Inference</vt:lpstr>
      <vt:lpstr>PowerPoint Presentation</vt:lpstr>
      <vt:lpstr>PowerPoint Presentation</vt:lpstr>
      <vt:lpstr>PowerPoint Presentation</vt:lpstr>
      <vt:lpstr>The Probabilistic Pipeline</vt:lpstr>
      <vt:lpstr>The Probabilistic Pipeline</vt:lpstr>
      <vt:lpstr>Probabilistic Machine Learning</vt:lpstr>
      <vt:lpstr>Variational Inference</vt:lpstr>
      <vt:lpstr>Ex: Mixture of Gaussians</vt:lpstr>
      <vt:lpstr>Ex: Mixture of Gaussians</vt:lpstr>
      <vt:lpstr>Ex: Mixture of Gaussians</vt:lpstr>
      <vt:lpstr>PowerPoint Presentation</vt:lpstr>
      <vt:lpstr>The KL divergence</vt:lpstr>
      <vt:lpstr>The Evidence Lower Bound (ELBO)</vt:lpstr>
      <vt:lpstr>So Far…</vt:lpstr>
      <vt:lpstr>Mean-field Variational Inference</vt:lpstr>
      <vt:lpstr>Mean-field Variational Inference</vt:lpstr>
      <vt:lpstr>Mean-field Variational Inference</vt:lpstr>
      <vt:lpstr>Mean-field Variational Inference</vt:lpstr>
      <vt:lpstr>Caveats</vt:lpstr>
      <vt:lpstr>Caveats</vt:lpstr>
      <vt:lpstr>Stochastic Variational Inference</vt:lpstr>
      <vt:lpstr>PowerPoint Presentation</vt:lpstr>
      <vt:lpstr>VI to the Mixture of Gaussian Example</vt:lpstr>
      <vt:lpstr>Write the ELBO</vt:lpstr>
      <vt:lpstr>Applying Algorithm</vt:lpstr>
      <vt:lpstr>Applying Algorithm</vt:lpstr>
      <vt:lpstr>Applying Algorithm</vt:lpstr>
      <vt:lpstr>Applying Algorithm</vt:lpstr>
      <vt:lpstr>Applying Algorithm</vt:lpstr>
      <vt:lpstr>Summary</vt:lpstr>
      <vt:lpstr>Empirical Study</vt:lpstr>
      <vt:lpstr>Limitations</vt:lpstr>
      <vt:lpstr>Credits</vt:lpstr>
      <vt:lpstr>Thank You!</vt:lpstr>
      <vt:lpstr>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David Lee</cp:lastModifiedBy>
  <cp:revision>1550</cp:revision>
  <cp:lastPrinted>2014-01-21T07:51:01Z</cp:lastPrinted>
  <dcterms:created xsi:type="dcterms:W3CDTF">2004-08-27T04:16:05Z</dcterms:created>
  <dcterms:modified xsi:type="dcterms:W3CDTF">2020-02-10T21:15:03Z</dcterms:modified>
</cp:coreProperties>
</file>