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1" roundtripDataSignature="AMtx7mgjLqEhYATA+qR/AMH3kpq9xB7i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42AE13B-0C62-4EDB-9D5A-3C6995618DAF}">
  <a:tblStyle styleId="{042AE13B-0C62-4EDB-9D5A-3C6995618DA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18AE100-B329-42C5-8EBF-525FFA7F61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df2501be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7df2501be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d77dfe06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d77dfe0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Weighted first order logic : syntax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Formulas treated as Templates for markov nets: semantics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Markov networks: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Smoking - Cancer-Asthma +COughing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gives structure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Params give potential fns phi (xi) =1/Z (Pi over phi c (Xi)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Z=Sum over all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phi(s,c) cover t,f cases for smoking cancer dependency [potential state of smoking cancer relation]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state of world is product of all potential fns normalised (if clique size large intractable.)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size large can use log linear form of function, exp(sum over i wifi) weight of feature (not smoking or cancer) fi=1 if 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provides compact representations.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0.51 do and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df2501be8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df2501be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df2501be8_1_15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df2501be8_1_1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df2501be8_1_15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df2501be8_1_1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df2501be8_1_15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df2501be8_1_1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df2501be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7df2501be8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df2501be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7df2501be8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d831af38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d831af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df2501be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7df2501be8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df2501be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7df2501be8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df2501be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7df2501be8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7df2501be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7df2501be8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df2501be8_1_242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7df2501be8_1_242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df2501be8_1_349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7df2501be8_1_349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df2501be8_1_463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7df2501be8_1_463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df2501be8_1_686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7df2501be8_1_686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df2501be8_1_793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7df2501be8_1_793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7df2501be8_1_900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7df2501be8_1_900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d831af38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d831af3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7df2501be8_1_1221:notes"/>
          <p:cNvSpPr txBox="1"/>
          <p:nvPr>
            <p:ph idx="1" type="body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7df2501be8_1_1221:notes"/>
          <p:cNvSpPr/>
          <p:nvPr>
            <p:ph idx="2" type="sldImg"/>
          </p:nvPr>
        </p:nvSpPr>
        <p:spPr>
          <a:xfrm>
            <a:off x="396204" y="686425"/>
            <a:ext cx="60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df2501be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7df2501be8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df2501be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7df2501be8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d9dfe25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7d9dfe25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6eea4eaba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6eea4eaba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da2c0cb5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da2c0cb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831af381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d831af38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Operations like conjunctions disjunctions quantifiers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predicates properties+relations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Wrld possible world assigning truth values to all ground values over possible worlds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first-order logic (like natural language) assumes the world contains • Objects: people, houses, numbers, theories, Ronald McDonald, colors, baseball games, wars, centuries . . . • Relations: red, round, bogus, prime, multistoried . . ., is the brother of, is bigger than, is inside, is part of, has color, occurred after, owns, comes between, . . . • Functions: father of, best friend, third inning of, one more than, end of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831af381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831af38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square (fred)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above (fred, hat(fred)) false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d77dfe0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d77dfe0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7C1302"/>
              </a:buClr>
              <a:buSzPts val="900"/>
              <a:buFont typeface="Noto Sans Symbols"/>
              <a:buChar char="●"/>
            </a:pPr>
            <a:r>
              <a:rPr lang="en-US" sz="900">
                <a:solidFill>
                  <a:schemeClr val="dk1"/>
                </a:solidFill>
              </a:rPr>
              <a:t>lo</a:t>
            </a:r>
            <a:r>
              <a:rPr lang="en-US" sz="900">
                <a:solidFill>
                  <a:schemeClr val="dk1"/>
                </a:solidFill>
              </a:rPr>
              <a:t>A gical KB is a set of </a:t>
            </a:r>
            <a:r>
              <a:rPr b="1" lang="en-US" sz="900">
                <a:solidFill>
                  <a:schemeClr val="dk1"/>
                </a:solidFill>
              </a:rPr>
              <a:t>hard constraints</a:t>
            </a:r>
            <a:r>
              <a:rPr lang="en-US" sz="900">
                <a:solidFill>
                  <a:schemeClr val="dk1"/>
                </a:solidFill>
              </a:rPr>
              <a:t> on the set of possible worlds</a:t>
            </a:r>
            <a:endParaRPr sz="900">
              <a:solidFill>
                <a:schemeClr val="dk1"/>
              </a:solidFill>
            </a:endParaRPr>
          </a:p>
          <a:p>
            <a:pPr indent="-266700" lvl="0" marL="342900" rtl="0" algn="l">
              <a:spcBef>
                <a:spcPts val="600"/>
              </a:spcBef>
              <a:spcAft>
                <a:spcPts val="0"/>
              </a:spcAft>
              <a:buClr>
                <a:srgbClr val="7C1302"/>
              </a:buClr>
              <a:buSzPts val="900"/>
              <a:buFont typeface="Noto Sans Symbols"/>
              <a:buChar char="●"/>
            </a:pPr>
            <a:r>
              <a:rPr lang="en-US" sz="900">
                <a:solidFill>
                  <a:schemeClr val="dk1"/>
                </a:solidFill>
              </a:rPr>
              <a:t>Let’s make them </a:t>
            </a:r>
            <a:r>
              <a:rPr b="1" lang="en-US" sz="900">
                <a:solidFill>
                  <a:schemeClr val="dk1"/>
                </a:solidFill>
              </a:rPr>
              <a:t>soft constraints</a:t>
            </a:r>
            <a:r>
              <a:rPr lang="en-US" sz="900">
                <a:solidFill>
                  <a:schemeClr val="dk1"/>
                </a:solidFill>
              </a:rPr>
              <a:t> When a world violates a formula It becomes less probable, not impossible</a:t>
            </a:r>
            <a:endParaRPr sz="900">
              <a:solidFill>
                <a:schemeClr val="dk1"/>
              </a:solidFill>
            </a:endParaRPr>
          </a:p>
          <a:p>
            <a:pPr indent="-266700" lvl="0" marL="342900" rtl="0" algn="l">
              <a:spcBef>
                <a:spcPts val="600"/>
              </a:spcBef>
              <a:spcAft>
                <a:spcPts val="0"/>
              </a:spcAft>
              <a:buClr>
                <a:srgbClr val="7C1302"/>
              </a:buClr>
              <a:buSzPts val="900"/>
              <a:buFont typeface="Noto Sans Symbols"/>
              <a:buChar char="●"/>
            </a:pPr>
            <a:r>
              <a:rPr lang="en-US" sz="900">
                <a:solidFill>
                  <a:schemeClr val="dk1"/>
                </a:solidFill>
              </a:rPr>
              <a:t>Give each formula a </a:t>
            </a:r>
            <a:r>
              <a:rPr b="1" lang="en-US" sz="900">
                <a:solidFill>
                  <a:schemeClr val="dk1"/>
                </a:solidFill>
              </a:rPr>
              <a:t>weight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Applications: </a:t>
            </a:r>
            <a:r>
              <a:rPr lang="en-US" sz="900">
                <a:solidFill>
                  <a:schemeClr val="dk1"/>
                </a:solidFill>
              </a:rPr>
              <a:t>Information extraction* Link prediction Collective classification Web mining Natural language processing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Eg in social network analysis all friends have similar smoking habits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for all x,y friends(x,y) implies (bi implication of smokes(x) and smokes(y))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-US" sz="900">
                <a:solidFill>
                  <a:schemeClr val="dk1"/>
                </a:solidFill>
              </a:rPr>
            </a:br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da642692d_0_6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7da642692d_0_6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7da642692d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da642692d_0_9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7da642692d_0_9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7da642692d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da642692d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a642692d_0_1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7da642692d_0_10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7da642692d_0_1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7da642692d_0_1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7da642692d_0_1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a642692d_0_10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8" name="Google Shape;58;g7da642692d_0_10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g7da642692d_0_10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g7da642692d_0_1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7da642692d_0_1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7da642692d_0_1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da642692d_0_6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7da642692d_0_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7da642692d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7da642692d_0_6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7da642692d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da642692d_0_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7da642692d_0_7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7da642692d_0_7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7da642692d_0_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7da642692d_0_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7da642692d_0_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da642692d_0_8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7da642692d_0_8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7da642692d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7da642692d_0_8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7da642692d_0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da642692d_0_8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7da642692d_0_8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7da642692d_0_8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7da642692d_0_8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7da642692d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da642692d_0_9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7da642692d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da642692d_0_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7da642692d_0_5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7da642692d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homes.cs.washington.edu/~pedrod/papers/mlj05.pdf" TargetMode="External"/><Relationship Id="rId4" Type="http://schemas.openxmlformats.org/officeDocument/2006/relationships/hyperlink" Target="https://www.powershow.com/view4/528bc5-ZGYwN/Unifying_Logical_and_Statistical_AI_powerpoint_ppt_presentation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Markov Logic Network</a:t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Team: Panda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Karen Quadros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Purit Punyawiwat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Srishti Majumdar</a:t>
            </a:r>
            <a:endParaRPr/>
          </a:p>
        </p:txBody>
      </p:sp>
      <p:pic>
        <p:nvPicPr>
          <p:cNvPr id="69" name="Google Shape;6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8712" y="4485725"/>
            <a:ext cx="2971973" cy="197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281940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>
            <p:ph type="title"/>
          </p:nvPr>
        </p:nvSpPr>
        <p:spPr>
          <a:xfrm>
            <a:off x="1981200" y="381000"/>
            <a:ext cx="7620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614" y="1482725"/>
            <a:ext cx="4789487" cy="78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281940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>
            <p:ph type="title"/>
          </p:nvPr>
        </p:nvSpPr>
        <p:spPr>
          <a:xfrm>
            <a:off x="1981200" y="381000"/>
            <a:ext cx="75438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281940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>
            <p:ph type="title"/>
          </p:nvPr>
        </p:nvSpPr>
        <p:spPr>
          <a:xfrm>
            <a:off x="1981200" y="381000"/>
            <a:ext cx="75438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281940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>
            <p:ph type="title"/>
          </p:nvPr>
        </p:nvSpPr>
        <p:spPr>
          <a:xfrm>
            <a:off x="1981200" y="381000"/>
            <a:ext cx="74676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2057401" y="2401888"/>
            <a:ext cx="5330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>
            <p:ph type="title"/>
          </p:nvPr>
        </p:nvSpPr>
        <p:spPr>
          <a:xfrm>
            <a:off x="1981200" y="381000"/>
            <a:ext cx="74676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/>
          <p:nvPr/>
        </p:nvSpPr>
        <p:spPr>
          <a:xfrm>
            <a:off x="30480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42672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60960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73914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2057401" y="2401888"/>
            <a:ext cx="5330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>
            <p:ph type="title"/>
          </p:nvPr>
        </p:nvSpPr>
        <p:spPr>
          <a:xfrm>
            <a:off x="1981200" y="381000"/>
            <a:ext cx="75438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30480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42672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20574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5029200" y="5334000"/>
            <a:ext cx="1752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60960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5067300" y="2971800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73914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79248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2057401" y="2401888"/>
            <a:ext cx="533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>
            <p:ph type="title"/>
          </p:nvPr>
        </p:nvSpPr>
        <p:spPr>
          <a:xfrm>
            <a:off x="1981200" y="381000"/>
            <a:ext cx="75438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30480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42672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20574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5029200" y="5334000"/>
            <a:ext cx="1752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60960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219" name="Google Shape;219;p11"/>
          <p:cNvCxnSpPr>
            <a:stCxn id="215" idx="3"/>
            <a:endCxn id="214" idx="7"/>
          </p:cNvCxnSpPr>
          <p:nvPr/>
        </p:nvCxnSpPr>
        <p:spPr>
          <a:xfrm flipH="1">
            <a:off x="4218766" y="44938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11"/>
          <p:cNvSpPr/>
          <p:nvPr/>
        </p:nvSpPr>
        <p:spPr>
          <a:xfrm>
            <a:off x="5067300" y="2971800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73914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79248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223" name="Google Shape;223;p11"/>
          <p:cNvCxnSpPr>
            <a:stCxn id="218" idx="5"/>
            <a:endCxn id="221" idx="1"/>
          </p:cNvCxnSpPr>
          <p:nvPr/>
        </p:nvCxnSpPr>
        <p:spPr>
          <a:xfrm>
            <a:off x="7266734" y="44938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11"/>
          <p:cNvSpPr txBox="1"/>
          <p:nvPr/>
        </p:nvSpPr>
        <p:spPr>
          <a:xfrm>
            <a:off x="2057401" y="2401888"/>
            <a:ext cx="533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/>
          <p:nvPr>
            <p:ph type="title"/>
          </p:nvPr>
        </p:nvSpPr>
        <p:spPr>
          <a:xfrm>
            <a:off x="1981200" y="381000"/>
            <a:ext cx="75438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Example: Friends &amp; Smokers</a:t>
            </a:r>
            <a:endParaRPr/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6000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5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/>
          <p:nvPr/>
        </p:nvSpPr>
        <p:spPr>
          <a:xfrm>
            <a:off x="30480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42672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20574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5029200" y="5334000"/>
            <a:ext cx="1752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60960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239" name="Google Shape;239;p12"/>
          <p:cNvCxnSpPr>
            <a:stCxn id="237" idx="0"/>
            <a:endCxn id="235" idx="4"/>
          </p:cNvCxnSpPr>
          <p:nvPr/>
        </p:nvCxnSpPr>
        <p:spPr>
          <a:xfrm rot="10800000">
            <a:off x="4953000" y="4572000"/>
            <a:ext cx="9525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12"/>
          <p:cNvCxnSpPr>
            <a:stCxn id="235" idx="6"/>
            <a:endCxn id="238" idx="2"/>
          </p:cNvCxnSpPr>
          <p:nvPr/>
        </p:nvCxnSpPr>
        <p:spPr>
          <a:xfrm>
            <a:off x="5638800" y="43053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12"/>
          <p:cNvCxnSpPr>
            <a:stCxn id="238" idx="4"/>
            <a:endCxn id="237" idx="0"/>
          </p:cNvCxnSpPr>
          <p:nvPr/>
        </p:nvCxnSpPr>
        <p:spPr>
          <a:xfrm flipH="1">
            <a:off x="5905500" y="4572000"/>
            <a:ext cx="8763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12"/>
          <p:cNvCxnSpPr>
            <a:stCxn id="235" idx="3"/>
            <a:endCxn id="234" idx="7"/>
          </p:cNvCxnSpPr>
          <p:nvPr/>
        </p:nvCxnSpPr>
        <p:spPr>
          <a:xfrm flipH="1">
            <a:off x="4218766" y="44938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12"/>
          <p:cNvCxnSpPr>
            <a:stCxn id="236" idx="6"/>
            <a:endCxn id="235" idx="2"/>
          </p:cNvCxnSpPr>
          <p:nvPr/>
        </p:nvCxnSpPr>
        <p:spPr>
          <a:xfrm>
            <a:off x="3657600" y="43053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12"/>
          <p:cNvSpPr/>
          <p:nvPr/>
        </p:nvSpPr>
        <p:spPr>
          <a:xfrm>
            <a:off x="5067300" y="2971800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245" name="Google Shape;245;p12"/>
          <p:cNvCxnSpPr>
            <a:stCxn id="244" idx="4"/>
            <a:endCxn id="235" idx="0"/>
          </p:cNvCxnSpPr>
          <p:nvPr/>
        </p:nvCxnSpPr>
        <p:spPr>
          <a:xfrm flipH="1">
            <a:off x="4953000" y="3505200"/>
            <a:ext cx="9525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12"/>
          <p:cNvCxnSpPr>
            <a:stCxn id="238" idx="0"/>
            <a:endCxn id="244" idx="4"/>
          </p:cNvCxnSpPr>
          <p:nvPr/>
        </p:nvCxnSpPr>
        <p:spPr>
          <a:xfrm rot="10800000">
            <a:off x="5905500" y="3505200"/>
            <a:ext cx="8763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2"/>
          <p:cNvSpPr/>
          <p:nvPr/>
        </p:nvSpPr>
        <p:spPr>
          <a:xfrm>
            <a:off x="73914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79248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249" name="Google Shape;249;p12"/>
          <p:cNvCxnSpPr>
            <a:stCxn id="238" idx="5"/>
            <a:endCxn id="247" idx="1"/>
          </p:cNvCxnSpPr>
          <p:nvPr/>
        </p:nvCxnSpPr>
        <p:spPr>
          <a:xfrm>
            <a:off x="7266734" y="44938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12"/>
          <p:cNvCxnSpPr>
            <a:stCxn id="248" idx="2"/>
            <a:endCxn id="238" idx="6"/>
          </p:cNvCxnSpPr>
          <p:nvPr/>
        </p:nvCxnSpPr>
        <p:spPr>
          <a:xfrm rot="10800000">
            <a:off x="7467600" y="43053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2"/>
          <p:cNvSpPr txBox="1"/>
          <p:nvPr/>
        </p:nvSpPr>
        <p:spPr>
          <a:xfrm>
            <a:off x="2057401" y="2401888"/>
            <a:ext cx="533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df2501be8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 Graph</a:t>
            </a:r>
            <a:endParaRPr/>
          </a:p>
        </p:txBody>
      </p:sp>
      <p:sp>
        <p:nvSpPr>
          <p:cNvPr id="257" name="Google Shape;257;g7df2501be8_0_14"/>
          <p:cNvSpPr/>
          <p:nvPr/>
        </p:nvSpPr>
        <p:spPr>
          <a:xfrm>
            <a:off x="30480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258" name="Google Shape;258;g7df2501be8_0_14"/>
          <p:cNvSpPr/>
          <p:nvPr/>
        </p:nvSpPr>
        <p:spPr>
          <a:xfrm>
            <a:off x="42672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259" name="Google Shape;259;g7df2501be8_0_14"/>
          <p:cNvSpPr/>
          <p:nvPr/>
        </p:nvSpPr>
        <p:spPr>
          <a:xfrm>
            <a:off x="20574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id="260" name="Google Shape;260;g7df2501be8_0_14"/>
          <p:cNvSpPr/>
          <p:nvPr/>
        </p:nvSpPr>
        <p:spPr>
          <a:xfrm>
            <a:off x="5029200" y="5334000"/>
            <a:ext cx="1752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261" name="Google Shape;261;g7df2501be8_0_14"/>
          <p:cNvSpPr/>
          <p:nvPr/>
        </p:nvSpPr>
        <p:spPr>
          <a:xfrm>
            <a:off x="6096000" y="40386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262" name="Google Shape;262;g7df2501be8_0_14"/>
          <p:cNvCxnSpPr>
            <a:stCxn id="263" idx="1"/>
            <a:endCxn id="258" idx="4"/>
          </p:cNvCxnSpPr>
          <p:nvPr/>
        </p:nvCxnSpPr>
        <p:spPr>
          <a:xfrm rot="10800000">
            <a:off x="4952927" y="4571956"/>
            <a:ext cx="831300" cy="24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g7df2501be8_0_14"/>
          <p:cNvCxnSpPr>
            <a:stCxn id="261" idx="4"/>
          </p:cNvCxnSpPr>
          <p:nvPr/>
        </p:nvCxnSpPr>
        <p:spPr>
          <a:xfrm flipH="1">
            <a:off x="5937600" y="4572000"/>
            <a:ext cx="844200" cy="280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g7df2501be8_0_14"/>
          <p:cNvCxnSpPr>
            <a:stCxn id="258" idx="3"/>
            <a:endCxn id="257" idx="7"/>
          </p:cNvCxnSpPr>
          <p:nvPr/>
        </p:nvCxnSpPr>
        <p:spPr>
          <a:xfrm flipH="1">
            <a:off x="4218766" y="44938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g7df2501be8_0_14"/>
          <p:cNvCxnSpPr>
            <a:stCxn id="259" idx="6"/>
            <a:endCxn id="258" idx="2"/>
          </p:cNvCxnSpPr>
          <p:nvPr/>
        </p:nvCxnSpPr>
        <p:spPr>
          <a:xfrm>
            <a:off x="3657600" y="43053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g7df2501be8_0_14"/>
          <p:cNvSpPr/>
          <p:nvPr/>
        </p:nvSpPr>
        <p:spPr>
          <a:xfrm>
            <a:off x="5067300" y="2971800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268" name="Google Shape;268;g7df2501be8_0_14"/>
          <p:cNvCxnSpPr>
            <a:stCxn id="269" idx="1"/>
            <a:endCxn id="258" idx="0"/>
          </p:cNvCxnSpPr>
          <p:nvPr/>
        </p:nvCxnSpPr>
        <p:spPr>
          <a:xfrm flipH="1">
            <a:off x="4953005" y="3908817"/>
            <a:ext cx="837900" cy="129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g7df2501be8_0_14"/>
          <p:cNvCxnSpPr>
            <a:stCxn id="261" idx="0"/>
            <a:endCxn id="269" idx="3"/>
          </p:cNvCxnSpPr>
          <p:nvPr/>
        </p:nvCxnSpPr>
        <p:spPr>
          <a:xfrm rot="10800000">
            <a:off x="6033300" y="3908700"/>
            <a:ext cx="748500" cy="129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g7df2501be8_0_14"/>
          <p:cNvSpPr/>
          <p:nvPr/>
        </p:nvSpPr>
        <p:spPr>
          <a:xfrm>
            <a:off x="7391400" y="50292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272" name="Google Shape;272;g7df2501be8_0_14"/>
          <p:cNvSpPr/>
          <p:nvPr/>
        </p:nvSpPr>
        <p:spPr>
          <a:xfrm>
            <a:off x="7924800" y="40386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273" name="Google Shape;273;g7df2501be8_0_14"/>
          <p:cNvCxnSpPr>
            <a:stCxn id="261" idx="5"/>
            <a:endCxn id="271" idx="1"/>
          </p:cNvCxnSpPr>
          <p:nvPr/>
        </p:nvCxnSpPr>
        <p:spPr>
          <a:xfrm>
            <a:off x="7266734" y="44938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g7df2501be8_0_14"/>
          <p:cNvCxnSpPr>
            <a:stCxn id="272" idx="2"/>
            <a:endCxn id="261" idx="6"/>
          </p:cNvCxnSpPr>
          <p:nvPr/>
        </p:nvCxnSpPr>
        <p:spPr>
          <a:xfrm rot="10800000">
            <a:off x="7467600" y="43053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g7df2501be8_0_14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7df2501be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5997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7df2501be8_0_14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7df2501be8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49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7df2501be8_0_14"/>
          <p:cNvSpPr/>
          <p:nvPr/>
        </p:nvSpPr>
        <p:spPr>
          <a:xfrm>
            <a:off x="5784227" y="4700806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g7df2501be8_0_14"/>
          <p:cNvCxnSpPr>
            <a:stCxn id="263" idx="2"/>
            <a:endCxn id="260" idx="0"/>
          </p:cNvCxnSpPr>
          <p:nvPr/>
        </p:nvCxnSpPr>
        <p:spPr>
          <a:xfrm>
            <a:off x="5905427" y="4932706"/>
            <a:ext cx="0" cy="40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g7df2501be8_0_14"/>
          <p:cNvSpPr/>
          <p:nvPr/>
        </p:nvSpPr>
        <p:spPr>
          <a:xfrm>
            <a:off x="5790905" y="3792867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g7df2501be8_0_14"/>
          <p:cNvCxnSpPr>
            <a:endCxn id="269" idx="0"/>
          </p:cNvCxnSpPr>
          <p:nvPr/>
        </p:nvCxnSpPr>
        <p:spPr>
          <a:xfrm>
            <a:off x="5912105" y="3507567"/>
            <a:ext cx="0" cy="285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g7df2501be8_0_14"/>
          <p:cNvSpPr/>
          <p:nvPr/>
        </p:nvSpPr>
        <p:spPr>
          <a:xfrm>
            <a:off x="3809705" y="4189339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7df2501be8_0_14"/>
          <p:cNvSpPr/>
          <p:nvPr/>
        </p:nvSpPr>
        <p:spPr>
          <a:xfrm>
            <a:off x="4222128" y="4645747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7df2501be8_0_14"/>
          <p:cNvSpPr/>
          <p:nvPr/>
        </p:nvSpPr>
        <p:spPr>
          <a:xfrm>
            <a:off x="7308228" y="4615605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7df2501be8_0_14"/>
          <p:cNvSpPr/>
          <p:nvPr/>
        </p:nvSpPr>
        <p:spPr>
          <a:xfrm>
            <a:off x="7574927" y="4189339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7df2501be8_0_14"/>
          <p:cNvSpPr/>
          <p:nvPr/>
        </p:nvSpPr>
        <p:spPr>
          <a:xfrm>
            <a:off x="3048000" y="5034916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286" name="Google Shape;286;g7df2501be8_0_14"/>
          <p:cNvSpPr/>
          <p:nvPr/>
        </p:nvSpPr>
        <p:spPr>
          <a:xfrm>
            <a:off x="4267200" y="4044316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287" name="Google Shape;287;g7df2501be8_0_14"/>
          <p:cNvSpPr/>
          <p:nvPr/>
        </p:nvSpPr>
        <p:spPr>
          <a:xfrm>
            <a:off x="2057400" y="4044316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cxnSp>
        <p:nvCxnSpPr>
          <p:cNvPr id="288" name="Google Shape;288;g7df2501be8_0_14"/>
          <p:cNvCxnSpPr>
            <a:stCxn id="286" idx="3"/>
            <a:endCxn id="285" idx="7"/>
          </p:cNvCxnSpPr>
          <p:nvPr/>
        </p:nvCxnSpPr>
        <p:spPr>
          <a:xfrm flipH="1">
            <a:off x="4218766" y="4499601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g7df2501be8_0_14"/>
          <p:cNvCxnSpPr>
            <a:stCxn id="287" idx="6"/>
            <a:endCxn id="286" idx="2"/>
          </p:cNvCxnSpPr>
          <p:nvPr/>
        </p:nvCxnSpPr>
        <p:spPr>
          <a:xfrm>
            <a:off x="3657600" y="4311016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g7df2501be8_0_14"/>
          <p:cNvSpPr/>
          <p:nvPr/>
        </p:nvSpPr>
        <p:spPr>
          <a:xfrm>
            <a:off x="5067300" y="2977516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291" name="Google Shape;291;g7df2501be8_0_14"/>
          <p:cNvCxnSpPr>
            <a:stCxn id="292" idx="1"/>
            <a:endCxn id="286" idx="0"/>
          </p:cNvCxnSpPr>
          <p:nvPr/>
        </p:nvCxnSpPr>
        <p:spPr>
          <a:xfrm flipH="1">
            <a:off x="4953005" y="3914533"/>
            <a:ext cx="837900" cy="129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g7df2501be8_0_14"/>
          <p:cNvSpPr/>
          <p:nvPr/>
        </p:nvSpPr>
        <p:spPr>
          <a:xfrm>
            <a:off x="2851150" y="1377316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7df2501be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53516"/>
            <a:ext cx="6095997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7df2501be8_0_14"/>
          <p:cNvSpPr/>
          <p:nvPr/>
        </p:nvSpPr>
        <p:spPr>
          <a:xfrm>
            <a:off x="2133600" y="1377316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7df2501be8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43992"/>
            <a:ext cx="425449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7df2501be8_0_14"/>
          <p:cNvSpPr/>
          <p:nvPr/>
        </p:nvSpPr>
        <p:spPr>
          <a:xfrm>
            <a:off x="5784227" y="4706522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7df2501be8_0_14"/>
          <p:cNvSpPr/>
          <p:nvPr/>
        </p:nvSpPr>
        <p:spPr>
          <a:xfrm>
            <a:off x="5790905" y="3798583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g7df2501be8_0_14"/>
          <p:cNvCxnSpPr>
            <a:endCxn id="292" idx="0"/>
          </p:cNvCxnSpPr>
          <p:nvPr/>
        </p:nvCxnSpPr>
        <p:spPr>
          <a:xfrm>
            <a:off x="5912105" y="3513283"/>
            <a:ext cx="0" cy="285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g7df2501be8_0_14"/>
          <p:cNvSpPr/>
          <p:nvPr/>
        </p:nvSpPr>
        <p:spPr>
          <a:xfrm>
            <a:off x="3809705" y="4195055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7df2501be8_0_14"/>
          <p:cNvSpPr/>
          <p:nvPr/>
        </p:nvSpPr>
        <p:spPr>
          <a:xfrm>
            <a:off x="4222128" y="4651463"/>
            <a:ext cx="242400" cy="23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7df2501be8_0_14"/>
          <p:cNvSpPr txBox="1"/>
          <p:nvPr/>
        </p:nvSpPr>
        <p:spPr>
          <a:xfrm>
            <a:off x="2057401" y="2401888"/>
            <a:ext cx="533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dk2"/>
                </a:solidFill>
              </a:rPr>
              <a:t>Two constants: </a:t>
            </a:r>
            <a:r>
              <a:rPr i="0" lang="en-US" sz="2400" u="none" cap="none" strike="noStrike"/>
              <a:t>Anna (A)</a:t>
            </a:r>
            <a:r>
              <a:rPr i="0" lang="en-US" sz="2400" u="none" cap="none" strike="noStrike">
                <a:solidFill>
                  <a:schemeClr val="dk2"/>
                </a:solidFill>
              </a:rPr>
              <a:t> and </a:t>
            </a:r>
            <a:r>
              <a:rPr i="0" lang="en-US" sz="2400" u="none" cap="none" strike="noStrike"/>
              <a:t>Bob (B)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Probability Distribution Over World X</a:t>
            </a:r>
            <a:endParaRPr/>
          </a:p>
        </p:txBody>
      </p:sp>
      <p:sp>
        <p:nvSpPr>
          <p:cNvPr id="307" name="Google Shape;307;p4"/>
          <p:cNvSpPr txBox="1"/>
          <p:nvPr>
            <p:ph idx="1" type="body"/>
          </p:nvPr>
        </p:nvSpPr>
        <p:spPr>
          <a:xfrm>
            <a:off x="838200" y="4026715"/>
            <a:ext cx="10515600" cy="215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w</a:t>
            </a:r>
            <a:r>
              <a:rPr baseline="-25000" lang="en-US"/>
              <a:t>i</a:t>
            </a:r>
            <a:r>
              <a:rPr lang="en-US"/>
              <a:t>(x) = the weight of the formula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n</a:t>
            </a:r>
            <a:r>
              <a:rPr baseline="-25000" lang="en-US"/>
              <a:t>i</a:t>
            </a:r>
            <a:r>
              <a:rPr lang="en-US"/>
              <a:t>(x) = number of true grounding in formula 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x</a:t>
            </a:r>
            <a:r>
              <a:rPr baseline="-25000" lang="en-US"/>
              <a:t>{i}</a:t>
            </a:r>
            <a:r>
              <a:rPr lang="en-US"/>
              <a:t> = the truth value of atoms appearing in formula i</a:t>
            </a:r>
            <a:endParaRPr/>
          </a:p>
        </p:txBody>
      </p:sp>
      <p:pic>
        <p:nvPicPr>
          <p:cNvPr id="308" name="Google Shape;3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025" y="2195920"/>
            <a:ext cx="9144888" cy="132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d77dfe067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Markov Logic Networks</a:t>
            </a:r>
            <a:endParaRPr/>
          </a:p>
        </p:txBody>
      </p:sp>
      <p:sp>
        <p:nvSpPr>
          <p:cNvPr id="75" name="Google Shape;75;g7d77dfe067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Components : Markov Networks + First Order Logic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Markov Networks: Undirected graphical model describing a set of variables satisfying the Markov property. As a p</a:t>
            </a:r>
            <a:r>
              <a:rPr lang="en-US"/>
              <a:t>robabilistic graphical model, it enables efficient handling of  uncertainty.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First Order Logic: Enables compact representation of  a wide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variety of knowledge.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Assumptions Made With MLN</a:t>
            </a:r>
            <a:endParaRPr/>
          </a:p>
        </p:txBody>
      </p:sp>
      <p:sp>
        <p:nvSpPr>
          <p:cNvPr id="314" name="Google Shape;314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Assumption 1- </a:t>
            </a:r>
            <a:r>
              <a:rPr lang="en-US">
                <a:solidFill>
                  <a:srgbClr val="000000"/>
                </a:solidFill>
              </a:rPr>
              <a:t>Unique names</a:t>
            </a:r>
            <a:r>
              <a:rPr lang="en-US"/>
              <a:t>.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Different names refer to different objects.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Assumption 2- </a:t>
            </a:r>
            <a:r>
              <a:rPr lang="en-US">
                <a:solidFill>
                  <a:srgbClr val="000000"/>
                </a:solidFill>
              </a:rPr>
              <a:t>Domain closure</a:t>
            </a:r>
            <a:r>
              <a:rPr lang="en-US"/>
              <a:t>.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only objects in the domain are those representable using the constant and function symbols in (L,C).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Assumption 3- </a:t>
            </a:r>
            <a:r>
              <a:rPr lang="en-US">
                <a:solidFill>
                  <a:srgbClr val="000000"/>
                </a:solidFill>
              </a:rPr>
              <a:t>Known functions</a:t>
            </a:r>
            <a:r>
              <a:rPr lang="en-US"/>
              <a:t>.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For each function appearing in L, the value of that function applied to every possible tuple of arguments is known, and is an element of C.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We can remove these assumptions in case we want to, but in general, these assumption do make sense.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Removing Assumption 1</a:t>
            </a:r>
            <a:endParaRPr/>
          </a:p>
        </p:txBody>
      </p:sp>
      <p:sp>
        <p:nvSpPr>
          <p:cNvPr id="320" name="Google Shape;320;p14"/>
          <p:cNvSpPr txBox="1"/>
          <p:nvPr>
            <p:ph idx="1" type="body"/>
          </p:nvPr>
        </p:nvSpPr>
        <p:spPr>
          <a:xfrm>
            <a:off x="838200" y="18454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Introduce equality predicate Equals(x,y) or x=y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Adding necessary axioms (reflexive, symmetric, and transitive)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each unary predicate P,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This allows us to make equality of two constants which will be useful in using it for object detection.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349" y="4013750"/>
            <a:ext cx="4724100" cy="4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4"/>
          <p:cNvSpPr txBox="1"/>
          <p:nvPr/>
        </p:nvSpPr>
        <p:spPr>
          <a:xfrm>
            <a:off x="838200" y="1845450"/>
            <a:ext cx="9563700" cy="98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Assumption 1- </a:t>
            </a:r>
            <a:r>
              <a:rPr lang="en-US" sz="2400"/>
              <a:t>Unique names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Different names refer to different objects.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Removing Assumption 2</a:t>
            </a:r>
            <a:endParaRPr/>
          </a:p>
        </p:txBody>
      </p:sp>
      <p:sp>
        <p:nvSpPr>
          <p:cNvPr id="328" name="Google Shape;32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Number of u unknown object is known; we can remove it by introducing u new constants.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Number of u unknown object is unknown but finite; we can introduce a distribution over u, grounding the MLN with each number of unknown objects, and computing the probability of a formula F as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9" name="Google Shape;3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48" y="5310644"/>
            <a:ext cx="59055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5"/>
          <p:cNvSpPr txBox="1"/>
          <p:nvPr/>
        </p:nvSpPr>
        <p:spPr>
          <a:xfrm>
            <a:off x="1001275" y="1454175"/>
            <a:ext cx="10039200" cy="140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Assumption 2- </a:t>
            </a:r>
            <a:r>
              <a:rPr lang="en-US" sz="2400"/>
              <a:t>Domain closure</a:t>
            </a:r>
            <a:r>
              <a:rPr b="1" lang="en-US" sz="2400"/>
              <a:t> 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The only objects in the domain are those representable using the constant and function symbols in (L,C).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Removing Assumption 3</a:t>
            </a:r>
            <a:endParaRPr/>
          </a:p>
        </p:txBody>
      </p:sp>
      <p:sp>
        <p:nvSpPr>
          <p:cNvPr id="336" name="Google Shape;336;p16"/>
          <p:cNvSpPr txBox="1"/>
          <p:nvPr>
            <p:ph idx="1" type="body"/>
          </p:nvPr>
        </p:nvSpPr>
        <p:spPr>
          <a:xfrm>
            <a:off x="838200" y="18553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Let H</a:t>
            </a:r>
            <a:r>
              <a:rPr baseline="-25000" lang="en-US"/>
              <a:t>L,C </a:t>
            </a:r>
            <a:r>
              <a:rPr lang="en-US"/>
              <a:t>be the set of all ground terms constructible from the function symbols in L and the constants in C.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can remove this by treating elements in H</a:t>
            </a:r>
            <a:r>
              <a:rPr baseline="-25000" lang="en-US"/>
              <a:t>L,c</a:t>
            </a:r>
            <a:r>
              <a:rPr lang="en-US"/>
              <a:t> as an additional constant.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Eg.: Function G(x) and constant A,B. G(A) = A, G(A) = B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We will have infinite number of new constants. However, we can limit the number of nesting.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838200" y="1418150"/>
            <a:ext cx="9726600" cy="139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Assumption 3- </a:t>
            </a:r>
            <a:r>
              <a:rPr lang="en-US" sz="2400"/>
              <a:t>Known functions</a:t>
            </a:r>
            <a:r>
              <a:rPr lang="en-US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For each function appearing in L, the value of that function applied to every possible tuple of arguments is known, and is an element of C.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df2501be8_1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 As A Special Case of MLN</a:t>
            </a:r>
            <a:endParaRPr/>
          </a:p>
        </p:txBody>
      </p:sp>
      <p:sp>
        <p:nvSpPr>
          <p:cNvPr id="343" name="Google Shape;343;g7df2501be8_1_3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First Order Logic (with assumptions 1-3) is the special case of MLNs obtained when all weights are equal and tend to infinity!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 KB be a satisfiable knowledge base, L be the MLN obtained by assigning weight w to every formula in KB, C be the set of constants appearing in the KB, P</a:t>
            </a:r>
            <a:r>
              <a:rPr baseline="-25000" lang="en-US"/>
              <a:t>w</a:t>
            </a:r>
            <a:r>
              <a:rPr lang="en-US"/>
              <a:t>(x) be the probability assigned to a (set of) possible worlds(s) x by M</a:t>
            </a:r>
            <a:r>
              <a:rPr baseline="-25000" lang="en-US"/>
              <a:t>L,C</a:t>
            </a:r>
            <a:r>
              <a:rPr lang="en-US"/>
              <a:t>,</a:t>
            </a:r>
            <a:r>
              <a:rPr baseline="-25000" lang="en-US"/>
              <a:t> </a:t>
            </a:r>
            <a:r>
              <a:rPr lang="en-US"/>
              <a:t>X</a:t>
            </a:r>
            <a:r>
              <a:rPr baseline="-25000" lang="en-US"/>
              <a:t>KB</a:t>
            </a:r>
            <a:r>
              <a:rPr lang="en-US"/>
              <a:t> be the set of worlds that satisfy KB, and F be an arbitrary formula in first order logic, then: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g7df2501be8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038" y="4891275"/>
            <a:ext cx="5927924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df2501be8_1_15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Implications of FOL as a Special Case of MLN</a:t>
            </a:r>
            <a:endParaRPr/>
          </a:p>
        </p:txBody>
      </p:sp>
      <p:sp>
        <p:nvSpPr>
          <p:cNvPr id="350" name="Google Shape;350;g7df2501be8_1_15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the limit of all equal infinite weights, the MLN represents a uniform distribution over the worlds that satisfy the KB, and all entailment queries can be answered by computing the probability of the query formula and checking whether it is 1.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Even when weights are finite, first-order logic is “embedded” in MLNs.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df2501be8_1_15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How MLNs Generalize FOL</a:t>
            </a:r>
            <a:endParaRPr/>
          </a:p>
        </p:txBody>
      </p:sp>
      <p:sp>
        <p:nvSpPr>
          <p:cNvPr id="356" name="Google Shape;356;g7df2501be8_1_154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Consider an MLN containing the single formula ∀x S(x) =&gt; C(x) with weight w, and C = {A}.</a:t>
            </a:r>
            <a:endParaRPr/>
          </a:p>
          <a:p>
            <a:pPr indent="457200" lvl="0" marL="228600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This leads to four possible worlds:</a:t>
            </a:r>
            <a:endParaRPr/>
          </a:p>
        </p:txBody>
      </p:sp>
      <p:graphicFrame>
        <p:nvGraphicFramePr>
          <p:cNvPr id="357" name="Google Shape;357;g7df2501be8_1_1548"/>
          <p:cNvGraphicFramePr/>
          <p:nvPr/>
        </p:nvGraphicFramePr>
        <p:xfrm>
          <a:off x="4170263" y="338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{C18AE100-B329-42C5-8EBF-525FFA7F6171}</a:tableStyleId>
              </a:tblPr>
              <a:tblGrid>
                <a:gridCol w="1283825"/>
                <a:gridCol w="1283825"/>
                <a:gridCol w="1283825"/>
              </a:tblGrid>
              <a:tr h="15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Smokes(A)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Cancer(A)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</a:t>
                      </a:r>
                      <a:r>
                        <a:rPr baseline="-25000" lang="en-US"/>
                        <a:t>i</a:t>
                      </a:r>
                      <a:r>
                        <a:rPr lang="en-US"/>
                        <a:t>(S(A),C(A))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￢</a:t>
                      </a:r>
                      <a:r>
                        <a:rPr lang="en-US"/>
                        <a:t>S(A)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￢C(A)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￢S(A)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￢C(A)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C(A)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df2501be8_1_1553"/>
          <p:cNvSpPr txBox="1"/>
          <p:nvPr>
            <p:ph idx="1" type="body"/>
          </p:nvPr>
        </p:nvSpPr>
        <p:spPr>
          <a:xfrm>
            <a:off x="838200" y="352950"/>
            <a:ext cx="10515600" cy="613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From Equation 3,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we obtain P(</a:t>
            </a:r>
            <a:r>
              <a:rPr lang="en-US"/>
              <a:t>{ S(A),￢C(A)}</a:t>
            </a:r>
            <a:r>
              <a:rPr lang="en-US"/>
              <a:t>) = 1/(3e</a:t>
            </a:r>
            <a:r>
              <a:rPr baseline="30000" lang="en-US"/>
              <a:t>w</a:t>
            </a:r>
            <a:r>
              <a:rPr lang="en-US"/>
              <a:t> + 1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Thus, if w&gt;0, the effect of the MLN is to make the world that is inconsistent with </a:t>
            </a:r>
            <a:r>
              <a:rPr lang="en-US"/>
              <a:t>∀x S(x) =&gt; C(x) less likely than the other three.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If we try to compute the conditional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P(C(A)|S(A)) = P( S(A) ^ C(A) )/∑</a:t>
            </a:r>
            <a:r>
              <a:rPr baseline="-25000" lang="en-US"/>
              <a:t>C(A),￢C(A)</a:t>
            </a:r>
            <a:r>
              <a:rPr lang="en-US"/>
              <a:t>P( S(A) , .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                       = 1/(1+e</a:t>
            </a:r>
            <a:r>
              <a:rPr baseline="30000" lang="en-US"/>
              <a:t>-w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In the limiting case when w-&gt;∞ , P(C(A)|S(A)) = 1/(1+e</a:t>
            </a:r>
            <a:r>
              <a:rPr baseline="30000" lang="en-US"/>
              <a:t>-w</a:t>
            </a:r>
            <a:r>
              <a:rPr lang="en-US"/>
              <a:t>), evaluates to 1.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Thus we recover thee logical entailment.</a:t>
            </a:r>
            <a:endParaRPr/>
          </a:p>
        </p:txBody>
      </p:sp>
      <p:pic>
        <p:nvPicPr>
          <p:cNvPr id="363" name="Google Shape;363;g7df2501be8_1_15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100" y="654875"/>
            <a:ext cx="6699524" cy="9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df2501be8_0_1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Conditional Inference</a:t>
            </a:r>
            <a:endParaRPr/>
          </a:p>
        </p:txBody>
      </p:sp>
      <p:sp>
        <p:nvSpPr>
          <p:cNvPr id="369" name="Google Shape;369;g7df2501be8_0_1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P(</a:t>
            </a:r>
            <a:r>
              <a:rPr lang="en-US">
                <a:solidFill>
                  <a:srgbClr val="FF0000"/>
                </a:solidFill>
              </a:rPr>
              <a:t>Formula</a:t>
            </a:r>
            <a:r>
              <a:rPr lang="en-US"/>
              <a:t>|MLN,C) = ?</a:t>
            </a:r>
            <a:endParaRPr/>
          </a:p>
          <a:p>
            <a:pPr indent="-203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MCMC: Sample worlds, check formula holds</a:t>
            </a:r>
            <a:endParaRPr/>
          </a:p>
          <a:p>
            <a:pPr indent="-203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P(</a:t>
            </a:r>
            <a:r>
              <a:rPr lang="en-US">
                <a:solidFill>
                  <a:srgbClr val="FF0000"/>
                </a:solidFill>
              </a:rPr>
              <a:t>Formula1</a:t>
            </a:r>
            <a:r>
              <a:rPr lang="en-US"/>
              <a:t>|</a:t>
            </a:r>
            <a:r>
              <a:rPr lang="en-US">
                <a:solidFill>
                  <a:schemeClr val="accent2"/>
                </a:solidFill>
              </a:rPr>
              <a:t>Formula2</a:t>
            </a:r>
            <a:r>
              <a:rPr lang="en-US"/>
              <a:t>,MLN,C) = ?</a:t>
            </a:r>
            <a:endParaRPr/>
          </a:p>
          <a:p>
            <a:pPr indent="-203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Formula2</a:t>
            </a:r>
            <a:r>
              <a:rPr lang="en-US"/>
              <a:t> = Conjunction of ground atoms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First construct min subset of network necessary to answer query (generalization of KBMC)</a:t>
            </a:r>
            <a:endParaRPr sz="2400"/>
          </a:p>
          <a:p>
            <a:pPr indent="-228600" lvl="1" marL="685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Then apply MCMC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df2501be8_0_1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Grounding</a:t>
            </a:r>
            <a:endParaRPr/>
          </a:p>
        </p:txBody>
      </p:sp>
      <p:sp>
        <p:nvSpPr>
          <p:cNvPr id="375" name="Google Shape;375;g7df2501be8_0_145"/>
          <p:cNvSpPr txBox="1"/>
          <p:nvPr/>
        </p:nvSpPr>
        <p:spPr>
          <a:xfrm>
            <a:off x="2333626" y="5918201"/>
            <a:ext cx="7653000" cy="4617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 Cancer(B) | Smokes(A), Friends(A,B), Friends(B,A))</a:t>
            </a:r>
            <a:endParaRPr/>
          </a:p>
        </p:txBody>
      </p:sp>
      <p:sp>
        <p:nvSpPr>
          <p:cNvPr id="376" name="Google Shape;376;g7df2501be8_0_145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7df2501be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5997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7df2501be8_0_145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7df2501be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49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7df2501be8_0_145"/>
          <p:cNvSpPr/>
          <p:nvPr/>
        </p:nvSpPr>
        <p:spPr>
          <a:xfrm>
            <a:off x="3048000" y="47244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id="381" name="Google Shape;381;g7df2501be8_0_145"/>
          <p:cNvSpPr/>
          <p:nvPr/>
        </p:nvSpPr>
        <p:spPr>
          <a:xfrm>
            <a:off x="4267200" y="37338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382" name="Google Shape;382;g7df2501be8_0_145"/>
          <p:cNvSpPr/>
          <p:nvPr/>
        </p:nvSpPr>
        <p:spPr>
          <a:xfrm>
            <a:off x="2057400" y="37338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id="383" name="Google Shape;383;g7df2501be8_0_145"/>
          <p:cNvSpPr/>
          <p:nvPr/>
        </p:nvSpPr>
        <p:spPr>
          <a:xfrm>
            <a:off x="5029200" y="5029200"/>
            <a:ext cx="1752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384" name="Google Shape;384;g7df2501be8_0_145"/>
          <p:cNvSpPr/>
          <p:nvPr/>
        </p:nvSpPr>
        <p:spPr>
          <a:xfrm>
            <a:off x="6096000" y="37338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385" name="Google Shape;385;g7df2501be8_0_145"/>
          <p:cNvCxnSpPr>
            <a:stCxn id="383" idx="0"/>
            <a:endCxn id="381" idx="4"/>
          </p:cNvCxnSpPr>
          <p:nvPr/>
        </p:nvCxnSpPr>
        <p:spPr>
          <a:xfrm rot="10800000">
            <a:off x="4953000" y="4267200"/>
            <a:ext cx="9525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g7df2501be8_0_145"/>
          <p:cNvCxnSpPr>
            <a:stCxn id="381" idx="6"/>
            <a:endCxn id="384" idx="2"/>
          </p:cNvCxnSpPr>
          <p:nvPr/>
        </p:nvCxnSpPr>
        <p:spPr>
          <a:xfrm>
            <a:off x="56388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g7df2501be8_0_145"/>
          <p:cNvCxnSpPr>
            <a:stCxn id="384" idx="4"/>
            <a:endCxn id="383" idx="0"/>
          </p:cNvCxnSpPr>
          <p:nvPr/>
        </p:nvCxnSpPr>
        <p:spPr>
          <a:xfrm flipH="1">
            <a:off x="5905500" y="4267200"/>
            <a:ext cx="8763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g7df2501be8_0_145"/>
          <p:cNvCxnSpPr>
            <a:stCxn id="381" idx="3"/>
            <a:endCxn id="380" idx="7"/>
          </p:cNvCxnSpPr>
          <p:nvPr/>
        </p:nvCxnSpPr>
        <p:spPr>
          <a:xfrm flipH="1">
            <a:off x="4218766" y="41890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g7df2501be8_0_145"/>
          <p:cNvCxnSpPr>
            <a:stCxn id="382" idx="6"/>
            <a:endCxn id="381" idx="2"/>
          </p:cNvCxnSpPr>
          <p:nvPr/>
        </p:nvCxnSpPr>
        <p:spPr>
          <a:xfrm>
            <a:off x="3657600" y="40005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0" name="Google Shape;390;g7df2501be8_0_145"/>
          <p:cNvSpPr/>
          <p:nvPr/>
        </p:nvSpPr>
        <p:spPr>
          <a:xfrm>
            <a:off x="5067300" y="2667000"/>
            <a:ext cx="16764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391" name="Google Shape;391;g7df2501be8_0_145"/>
          <p:cNvCxnSpPr>
            <a:stCxn id="390" idx="4"/>
            <a:endCxn id="381" idx="0"/>
          </p:cNvCxnSpPr>
          <p:nvPr/>
        </p:nvCxnSpPr>
        <p:spPr>
          <a:xfrm flipH="1">
            <a:off x="4953000" y="3200400"/>
            <a:ext cx="9525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g7df2501be8_0_145"/>
          <p:cNvCxnSpPr>
            <a:stCxn id="384" idx="0"/>
            <a:endCxn id="390" idx="4"/>
          </p:cNvCxnSpPr>
          <p:nvPr/>
        </p:nvCxnSpPr>
        <p:spPr>
          <a:xfrm rot="10800000">
            <a:off x="5905500" y="3200400"/>
            <a:ext cx="8763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g7df2501be8_0_145"/>
          <p:cNvSpPr/>
          <p:nvPr/>
        </p:nvSpPr>
        <p:spPr>
          <a:xfrm>
            <a:off x="7391400" y="4724400"/>
            <a:ext cx="13716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394" name="Google Shape;394;g7df2501be8_0_145"/>
          <p:cNvSpPr/>
          <p:nvPr/>
        </p:nvSpPr>
        <p:spPr>
          <a:xfrm>
            <a:off x="7924800" y="3733800"/>
            <a:ext cx="1600200" cy="533400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395" name="Google Shape;395;g7df2501be8_0_145"/>
          <p:cNvCxnSpPr>
            <a:stCxn id="384" idx="5"/>
            <a:endCxn id="393" idx="1"/>
          </p:cNvCxnSpPr>
          <p:nvPr/>
        </p:nvCxnSpPr>
        <p:spPr>
          <a:xfrm>
            <a:off x="7266734" y="41890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g7df2501be8_0_145"/>
          <p:cNvCxnSpPr>
            <a:stCxn id="394" idx="2"/>
            <a:endCxn id="384" idx="6"/>
          </p:cNvCxnSpPr>
          <p:nvPr/>
        </p:nvCxnSpPr>
        <p:spPr>
          <a:xfrm rot="10800000">
            <a:off x="74676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d831af38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Markov Networks</a:t>
            </a:r>
            <a:endParaRPr/>
          </a:p>
        </p:txBody>
      </p:sp>
      <p:sp>
        <p:nvSpPr>
          <p:cNvPr id="81" name="Google Shape;81;g7d831af381_0_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7d831af381_0_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g7d831af381_0_0"/>
          <p:cNvGrpSpPr/>
          <p:nvPr/>
        </p:nvGrpSpPr>
        <p:grpSpPr>
          <a:xfrm>
            <a:off x="2221950" y="2482350"/>
            <a:ext cx="2414100" cy="2691063"/>
            <a:chOff x="838200" y="2381450"/>
            <a:chExt cx="2414100" cy="2691063"/>
          </a:xfrm>
        </p:grpSpPr>
        <p:sp>
          <p:nvSpPr>
            <p:cNvPr id="84" name="Google Shape;84;g7d831af381_0_0"/>
            <p:cNvSpPr/>
            <p:nvPr/>
          </p:nvSpPr>
          <p:spPr>
            <a:xfrm>
              <a:off x="838200" y="3922613"/>
              <a:ext cx="2414100" cy="1149900"/>
            </a:xfrm>
            <a:prstGeom prst="ellipse">
              <a:avLst/>
            </a:prstGeom>
            <a:solidFill>
              <a:srgbClr val="FFE5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Cancer</a:t>
              </a:r>
              <a:endParaRPr/>
            </a:p>
          </p:txBody>
        </p:sp>
        <p:sp>
          <p:nvSpPr>
            <p:cNvPr id="85" name="Google Shape;85;g7d831af381_0_0"/>
            <p:cNvSpPr/>
            <p:nvPr/>
          </p:nvSpPr>
          <p:spPr>
            <a:xfrm>
              <a:off x="839100" y="2381450"/>
              <a:ext cx="2410800" cy="1149900"/>
            </a:xfrm>
            <a:prstGeom prst="ellipse">
              <a:avLst/>
            </a:prstGeom>
            <a:solidFill>
              <a:srgbClr val="FFE5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Smoking</a:t>
              </a:r>
              <a:endParaRPr/>
            </a:p>
          </p:txBody>
        </p:sp>
        <p:cxnSp>
          <p:nvCxnSpPr>
            <p:cNvPr id="86" name="Google Shape;86;g7d831af381_0_0"/>
            <p:cNvCxnSpPr>
              <a:stCxn id="85" idx="4"/>
              <a:endCxn id="84" idx="0"/>
            </p:cNvCxnSpPr>
            <p:nvPr/>
          </p:nvCxnSpPr>
          <p:spPr>
            <a:xfrm>
              <a:off x="2044500" y="3531350"/>
              <a:ext cx="900" cy="39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7" name="Google Shape;87;g7d831af3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550" y="5320582"/>
            <a:ext cx="2628900" cy="8562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g7d831af381_0_0"/>
          <p:cNvGraphicFramePr/>
          <p:nvPr/>
        </p:nvGraphicFramePr>
        <p:xfrm>
          <a:off x="6781800" y="25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{042AE13B-0C62-4EDB-9D5A-3C6995618DAF}</a:tableStyleId>
              </a:tblPr>
              <a:tblGrid>
                <a:gridCol w="1320800"/>
                <a:gridCol w="1320800"/>
                <a:gridCol w="1320800"/>
              </a:tblGrid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Smoking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Cancer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Ф(S,C)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4.5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4.5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2.7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4.5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df2501be8_0_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Grounding</a:t>
            </a:r>
            <a:endParaRPr/>
          </a:p>
        </p:txBody>
      </p:sp>
      <p:sp>
        <p:nvSpPr>
          <p:cNvPr id="402" name="Google Shape;402;g7df2501be8_0_171"/>
          <p:cNvSpPr txBox="1"/>
          <p:nvPr/>
        </p:nvSpPr>
        <p:spPr>
          <a:xfrm>
            <a:off x="2333626" y="5918201"/>
            <a:ext cx="7653000" cy="4617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 Cancer(B) | Smokes(A), Friends(A,B), Friends(B,A))</a:t>
            </a:r>
            <a:endParaRPr/>
          </a:p>
        </p:txBody>
      </p:sp>
      <p:sp>
        <p:nvSpPr>
          <p:cNvPr id="403" name="Google Shape;403;g7df2501be8_0_171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7df2501be8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5997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7df2501be8_0_171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g7df2501be8_0_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49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7df2501be8_0_171"/>
          <p:cNvSpPr/>
          <p:nvPr/>
        </p:nvSpPr>
        <p:spPr>
          <a:xfrm>
            <a:off x="3048000" y="4724400"/>
            <a:ext cx="13716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descr="Wide upward diagonal" id="408" name="Google Shape;408;g7df2501be8_0_171"/>
          <p:cNvSpPr/>
          <p:nvPr/>
        </p:nvSpPr>
        <p:spPr>
          <a:xfrm>
            <a:off x="4267200" y="3733800"/>
            <a:ext cx="13716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409" name="Google Shape;409;g7df2501be8_0_171"/>
          <p:cNvSpPr/>
          <p:nvPr/>
        </p:nvSpPr>
        <p:spPr>
          <a:xfrm>
            <a:off x="2057400" y="3733800"/>
            <a:ext cx="16002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descr="Wide upward diagonal" id="410" name="Google Shape;410;g7df2501be8_0_171"/>
          <p:cNvSpPr/>
          <p:nvPr/>
        </p:nvSpPr>
        <p:spPr>
          <a:xfrm>
            <a:off x="5029200" y="5029200"/>
            <a:ext cx="17526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411" name="Google Shape;411;g7df2501be8_0_171"/>
          <p:cNvSpPr/>
          <p:nvPr/>
        </p:nvSpPr>
        <p:spPr>
          <a:xfrm>
            <a:off x="6096000" y="3733800"/>
            <a:ext cx="1371600" cy="533400"/>
          </a:xfrm>
          <a:prstGeom prst="ellipse">
            <a:avLst/>
          </a:prstGeom>
          <a:solidFill>
            <a:srgbClr val="FF7A5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412" name="Google Shape;412;g7df2501be8_0_171"/>
          <p:cNvCxnSpPr>
            <a:stCxn id="410" idx="0"/>
            <a:endCxn id="408" idx="4"/>
          </p:cNvCxnSpPr>
          <p:nvPr/>
        </p:nvCxnSpPr>
        <p:spPr>
          <a:xfrm rot="10800000">
            <a:off x="4953000" y="4267200"/>
            <a:ext cx="9525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g7df2501be8_0_171"/>
          <p:cNvCxnSpPr>
            <a:stCxn id="408" idx="6"/>
            <a:endCxn id="411" idx="2"/>
          </p:cNvCxnSpPr>
          <p:nvPr/>
        </p:nvCxnSpPr>
        <p:spPr>
          <a:xfrm>
            <a:off x="56388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g7df2501be8_0_171"/>
          <p:cNvCxnSpPr>
            <a:stCxn id="411" idx="4"/>
            <a:endCxn id="410" idx="0"/>
          </p:cNvCxnSpPr>
          <p:nvPr/>
        </p:nvCxnSpPr>
        <p:spPr>
          <a:xfrm flipH="1">
            <a:off x="5905500" y="4267200"/>
            <a:ext cx="8763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g7df2501be8_0_171"/>
          <p:cNvCxnSpPr>
            <a:stCxn id="408" idx="3"/>
            <a:endCxn id="407" idx="7"/>
          </p:cNvCxnSpPr>
          <p:nvPr/>
        </p:nvCxnSpPr>
        <p:spPr>
          <a:xfrm flipH="1">
            <a:off x="4218766" y="41890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g7df2501be8_0_171"/>
          <p:cNvCxnSpPr>
            <a:stCxn id="409" idx="6"/>
            <a:endCxn id="408" idx="2"/>
          </p:cNvCxnSpPr>
          <p:nvPr/>
        </p:nvCxnSpPr>
        <p:spPr>
          <a:xfrm>
            <a:off x="3657600" y="40005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descr="Wide upward diagonal" id="417" name="Google Shape;417;g7df2501be8_0_171"/>
          <p:cNvSpPr/>
          <p:nvPr/>
        </p:nvSpPr>
        <p:spPr>
          <a:xfrm>
            <a:off x="5067300" y="2667000"/>
            <a:ext cx="16764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418" name="Google Shape;418;g7df2501be8_0_171"/>
          <p:cNvCxnSpPr>
            <a:stCxn id="417" idx="4"/>
            <a:endCxn id="408" idx="0"/>
          </p:cNvCxnSpPr>
          <p:nvPr/>
        </p:nvCxnSpPr>
        <p:spPr>
          <a:xfrm flipH="1">
            <a:off x="4953000" y="3200400"/>
            <a:ext cx="9525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g7df2501be8_0_171"/>
          <p:cNvCxnSpPr>
            <a:stCxn id="411" idx="0"/>
            <a:endCxn id="417" idx="4"/>
          </p:cNvCxnSpPr>
          <p:nvPr/>
        </p:nvCxnSpPr>
        <p:spPr>
          <a:xfrm rot="10800000">
            <a:off x="5905500" y="3200400"/>
            <a:ext cx="8763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g7df2501be8_0_171"/>
          <p:cNvSpPr/>
          <p:nvPr/>
        </p:nvSpPr>
        <p:spPr>
          <a:xfrm>
            <a:off x="7391400" y="4724400"/>
            <a:ext cx="1371600" cy="533400"/>
          </a:xfrm>
          <a:prstGeom prst="ellipse">
            <a:avLst/>
          </a:prstGeom>
          <a:solidFill>
            <a:srgbClr val="FF7A5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421" name="Google Shape;421;g7df2501be8_0_171"/>
          <p:cNvSpPr/>
          <p:nvPr/>
        </p:nvSpPr>
        <p:spPr>
          <a:xfrm>
            <a:off x="7924800" y="3733800"/>
            <a:ext cx="16002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422" name="Google Shape;422;g7df2501be8_0_171"/>
          <p:cNvCxnSpPr>
            <a:stCxn id="411" idx="5"/>
            <a:endCxn id="420" idx="1"/>
          </p:cNvCxnSpPr>
          <p:nvPr/>
        </p:nvCxnSpPr>
        <p:spPr>
          <a:xfrm>
            <a:off x="7266734" y="41890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g7df2501be8_0_171"/>
          <p:cNvCxnSpPr>
            <a:stCxn id="421" idx="2"/>
            <a:endCxn id="411" idx="6"/>
          </p:cNvCxnSpPr>
          <p:nvPr/>
        </p:nvCxnSpPr>
        <p:spPr>
          <a:xfrm rot="10800000">
            <a:off x="74676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4" name="Google Shape;424;g7df2501be8_0_171"/>
          <p:cNvSpPr/>
          <p:nvPr/>
        </p:nvSpPr>
        <p:spPr>
          <a:xfrm>
            <a:off x="7467600" y="3200400"/>
            <a:ext cx="2133600" cy="12192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7df2501be8_0_171"/>
          <p:cNvSpPr/>
          <p:nvPr/>
        </p:nvSpPr>
        <p:spPr>
          <a:xfrm>
            <a:off x="1905000" y="2590800"/>
            <a:ext cx="4191000" cy="3048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7df2501be8_0_171"/>
          <p:cNvSpPr/>
          <p:nvPr/>
        </p:nvSpPr>
        <p:spPr>
          <a:xfrm>
            <a:off x="6096000" y="2590800"/>
            <a:ext cx="914400" cy="1143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7df2501be8_0_171"/>
          <p:cNvSpPr/>
          <p:nvPr/>
        </p:nvSpPr>
        <p:spPr>
          <a:xfrm>
            <a:off x="6096000" y="4267200"/>
            <a:ext cx="914400" cy="1524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df2501be8_0_2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Grounding</a:t>
            </a:r>
            <a:endParaRPr/>
          </a:p>
        </p:txBody>
      </p:sp>
      <p:sp>
        <p:nvSpPr>
          <p:cNvPr id="433" name="Google Shape;433;g7df2501be8_0_201"/>
          <p:cNvSpPr txBox="1"/>
          <p:nvPr/>
        </p:nvSpPr>
        <p:spPr>
          <a:xfrm>
            <a:off x="2333626" y="5918201"/>
            <a:ext cx="7653000" cy="4617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 Cancer(B) | Smokes(A), Friends(A,B), Friends(B,A))</a:t>
            </a:r>
            <a:endParaRPr/>
          </a:p>
        </p:txBody>
      </p:sp>
      <p:sp>
        <p:nvSpPr>
          <p:cNvPr id="434" name="Google Shape;434;g7df2501be8_0_201"/>
          <p:cNvSpPr/>
          <p:nvPr/>
        </p:nvSpPr>
        <p:spPr>
          <a:xfrm>
            <a:off x="2851150" y="1371600"/>
            <a:ext cx="65532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g7df2501be8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150" y="1447800"/>
            <a:ext cx="6095997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7df2501be8_0_201"/>
          <p:cNvSpPr/>
          <p:nvPr/>
        </p:nvSpPr>
        <p:spPr>
          <a:xfrm>
            <a:off x="2133600" y="1371600"/>
            <a:ext cx="685800" cy="990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g7df2501be8_0_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1438276"/>
            <a:ext cx="425449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7df2501be8_0_201"/>
          <p:cNvSpPr/>
          <p:nvPr/>
        </p:nvSpPr>
        <p:spPr>
          <a:xfrm>
            <a:off x="3048000" y="4724400"/>
            <a:ext cx="13716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Cancer(A)</a:t>
            </a:r>
            <a:endParaRPr/>
          </a:p>
        </p:txBody>
      </p:sp>
      <p:sp>
        <p:nvSpPr>
          <p:cNvPr descr="Wide upward diagonal" id="439" name="Google Shape;439;g7df2501be8_0_201"/>
          <p:cNvSpPr/>
          <p:nvPr/>
        </p:nvSpPr>
        <p:spPr>
          <a:xfrm>
            <a:off x="4267200" y="3733800"/>
            <a:ext cx="13716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Smokes(A)</a:t>
            </a:r>
            <a:endParaRPr/>
          </a:p>
        </p:txBody>
      </p:sp>
      <p:sp>
        <p:nvSpPr>
          <p:cNvPr id="440" name="Google Shape;440;g7df2501be8_0_201"/>
          <p:cNvSpPr/>
          <p:nvPr/>
        </p:nvSpPr>
        <p:spPr>
          <a:xfrm>
            <a:off x="2057400" y="3733800"/>
            <a:ext cx="16002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Friends(A,A)</a:t>
            </a:r>
            <a:endParaRPr/>
          </a:p>
        </p:txBody>
      </p:sp>
      <p:sp>
        <p:nvSpPr>
          <p:cNvPr descr="Wide upward diagonal" id="441" name="Google Shape;441;g7df2501be8_0_201"/>
          <p:cNvSpPr/>
          <p:nvPr/>
        </p:nvSpPr>
        <p:spPr>
          <a:xfrm>
            <a:off x="5029200" y="5029200"/>
            <a:ext cx="17526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Friends(B,A)</a:t>
            </a:r>
            <a:endParaRPr/>
          </a:p>
        </p:txBody>
      </p:sp>
      <p:sp>
        <p:nvSpPr>
          <p:cNvPr id="442" name="Google Shape;442;g7df2501be8_0_201"/>
          <p:cNvSpPr/>
          <p:nvPr/>
        </p:nvSpPr>
        <p:spPr>
          <a:xfrm>
            <a:off x="6096000" y="3733800"/>
            <a:ext cx="1371600" cy="533400"/>
          </a:xfrm>
          <a:prstGeom prst="ellipse">
            <a:avLst/>
          </a:prstGeom>
          <a:solidFill>
            <a:srgbClr val="FF7A5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Smokes(B)</a:t>
            </a:r>
            <a:endParaRPr/>
          </a:p>
        </p:txBody>
      </p:sp>
      <p:cxnSp>
        <p:nvCxnSpPr>
          <p:cNvPr id="443" name="Google Shape;443;g7df2501be8_0_201"/>
          <p:cNvCxnSpPr>
            <a:stCxn id="441" idx="0"/>
            <a:endCxn id="439" idx="4"/>
          </p:cNvCxnSpPr>
          <p:nvPr/>
        </p:nvCxnSpPr>
        <p:spPr>
          <a:xfrm rot="10800000">
            <a:off x="4953000" y="4267200"/>
            <a:ext cx="9525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g7df2501be8_0_201"/>
          <p:cNvCxnSpPr>
            <a:stCxn id="439" idx="6"/>
            <a:endCxn id="442" idx="2"/>
          </p:cNvCxnSpPr>
          <p:nvPr/>
        </p:nvCxnSpPr>
        <p:spPr>
          <a:xfrm>
            <a:off x="56388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g7df2501be8_0_201"/>
          <p:cNvCxnSpPr>
            <a:stCxn id="442" idx="4"/>
            <a:endCxn id="441" idx="0"/>
          </p:cNvCxnSpPr>
          <p:nvPr/>
        </p:nvCxnSpPr>
        <p:spPr>
          <a:xfrm flipH="1">
            <a:off x="5905500" y="4267200"/>
            <a:ext cx="8763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g7df2501be8_0_201"/>
          <p:cNvCxnSpPr>
            <a:stCxn id="439" idx="3"/>
            <a:endCxn id="438" idx="7"/>
          </p:cNvCxnSpPr>
          <p:nvPr/>
        </p:nvCxnSpPr>
        <p:spPr>
          <a:xfrm flipH="1">
            <a:off x="4218766" y="4189085"/>
            <a:ext cx="2493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g7df2501be8_0_201"/>
          <p:cNvCxnSpPr>
            <a:stCxn id="440" idx="6"/>
            <a:endCxn id="439" idx="2"/>
          </p:cNvCxnSpPr>
          <p:nvPr/>
        </p:nvCxnSpPr>
        <p:spPr>
          <a:xfrm>
            <a:off x="3657600" y="40005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descr="Wide upward diagonal" id="448" name="Google Shape;448;g7df2501be8_0_201"/>
          <p:cNvSpPr/>
          <p:nvPr/>
        </p:nvSpPr>
        <p:spPr>
          <a:xfrm>
            <a:off x="5067300" y="2667000"/>
            <a:ext cx="1676400" cy="5334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0" sx="100002" ty="0" sy="100002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Friends(A,B)</a:t>
            </a:r>
            <a:endParaRPr/>
          </a:p>
        </p:txBody>
      </p:sp>
      <p:cxnSp>
        <p:nvCxnSpPr>
          <p:cNvPr id="449" name="Google Shape;449;g7df2501be8_0_201"/>
          <p:cNvCxnSpPr>
            <a:stCxn id="448" idx="4"/>
            <a:endCxn id="439" idx="0"/>
          </p:cNvCxnSpPr>
          <p:nvPr/>
        </p:nvCxnSpPr>
        <p:spPr>
          <a:xfrm flipH="1">
            <a:off x="4953000" y="3200400"/>
            <a:ext cx="9525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g7df2501be8_0_201"/>
          <p:cNvCxnSpPr>
            <a:stCxn id="442" idx="0"/>
            <a:endCxn id="448" idx="4"/>
          </p:cNvCxnSpPr>
          <p:nvPr/>
        </p:nvCxnSpPr>
        <p:spPr>
          <a:xfrm rot="10800000">
            <a:off x="5905500" y="3200400"/>
            <a:ext cx="8763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1" name="Google Shape;451;g7df2501be8_0_201"/>
          <p:cNvSpPr/>
          <p:nvPr/>
        </p:nvSpPr>
        <p:spPr>
          <a:xfrm>
            <a:off x="7391400" y="4724400"/>
            <a:ext cx="1371600" cy="533400"/>
          </a:xfrm>
          <a:prstGeom prst="ellipse">
            <a:avLst/>
          </a:prstGeom>
          <a:solidFill>
            <a:srgbClr val="FF7A5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Cancer(B)</a:t>
            </a:r>
            <a:endParaRPr/>
          </a:p>
        </p:txBody>
      </p:sp>
      <p:sp>
        <p:nvSpPr>
          <p:cNvPr id="452" name="Google Shape;452;g7df2501be8_0_201"/>
          <p:cNvSpPr/>
          <p:nvPr/>
        </p:nvSpPr>
        <p:spPr>
          <a:xfrm>
            <a:off x="7924800" y="3733800"/>
            <a:ext cx="1600200" cy="533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Friends(B,B)</a:t>
            </a:r>
            <a:endParaRPr/>
          </a:p>
        </p:txBody>
      </p:sp>
      <p:cxnSp>
        <p:nvCxnSpPr>
          <p:cNvPr id="453" name="Google Shape;453;g7df2501be8_0_201"/>
          <p:cNvCxnSpPr>
            <a:stCxn id="442" idx="5"/>
            <a:endCxn id="451" idx="1"/>
          </p:cNvCxnSpPr>
          <p:nvPr/>
        </p:nvCxnSpPr>
        <p:spPr>
          <a:xfrm>
            <a:off x="7266734" y="4189085"/>
            <a:ext cx="325500" cy="61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g7df2501be8_0_201"/>
          <p:cNvCxnSpPr>
            <a:stCxn id="452" idx="2"/>
            <a:endCxn id="442" idx="6"/>
          </p:cNvCxnSpPr>
          <p:nvPr/>
        </p:nvCxnSpPr>
        <p:spPr>
          <a:xfrm rot="10800000">
            <a:off x="7467600" y="4000500"/>
            <a:ext cx="457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g7df2501be8_0_201"/>
          <p:cNvSpPr/>
          <p:nvPr/>
        </p:nvSpPr>
        <p:spPr>
          <a:xfrm>
            <a:off x="7467600" y="3200400"/>
            <a:ext cx="2133600" cy="12192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7df2501be8_0_201"/>
          <p:cNvSpPr/>
          <p:nvPr/>
        </p:nvSpPr>
        <p:spPr>
          <a:xfrm>
            <a:off x="1905000" y="2590800"/>
            <a:ext cx="4191000" cy="3048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7df2501be8_0_201"/>
          <p:cNvSpPr/>
          <p:nvPr/>
        </p:nvSpPr>
        <p:spPr>
          <a:xfrm>
            <a:off x="6096000" y="2590800"/>
            <a:ext cx="914400" cy="1143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7df2501be8_0_201"/>
          <p:cNvSpPr/>
          <p:nvPr/>
        </p:nvSpPr>
        <p:spPr>
          <a:xfrm>
            <a:off x="6096000" y="4267200"/>
            <a:ext cx="914400" cy="1524000"/>
          </a:xfrm>
          <a:prstGeom prst="rect">
            <a:avLst/>
          </a:prstGeom>
          <a:solidFill>
            <a:schemeClr val="lt1">
              <a:alpha val="925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7df2501be8_0_201"/>
          <p:cNvSpPr/>
          <p:nvPr/>
        </p:nvSpPr>
        <p:spPr>
          <a:xfrm>
            <a:off x="2895600" y="2590800"/>
            <a:ext cx="3124200" cy="1143000"/>
          </a:xfrm>
          <a:prstGeom prst="wedgeRoundRectCallout">
            <a:avLst>
              <a:gd fmla="val 54065" name="adj1"/>
              <a:gd fmla="val 70833" name="adj2"/>
              <a:gd fmla="val 16667" name="adj3"/>
            </a:avLst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g7df2501be8_0_2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5601" y="2590801"/>
            <a:ext cx="3040063" cy="1057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7df2501be8_0_201"/>
          <p:cNvSpPr/>
          <p:nvPr/>
        </p:nvSpPr>
        <p:spPr>
          <a:xfrm>
            <a:off x="2057400" y="4724400"/>
            <a:ext cx="5257800" cy="1143000"/>
          </a:xfrm>
          <a:prstGeom prst="wedgeRoundRectCallout">
            <a:avLst>
              <a:gd fmla="val 49667" name="adj1"/>
              <a:gd fmla="val -71389" name="adj2"/>
              <a:gd fmla="val 16667" name="adj3"/>
            </a:avLst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7df2501be8_0_2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7400" y="4724400"/>
            <a:ext cx="5175252" cy="1112838"/>
          </a:xfrm>
          <a:prstGeom prst="rect">
            <a:avLst/>
          </a:prstGeom>
          <a:solidFill>
            <a:srgbClr val="BF9000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df2501be8_0_2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Gibbs Sampling</a:t>
            </a:r>
            <a:endParaRPr/>
          </a:p>
        </p:txBody>
      </p:sp>
      <p:sp>
        <p:nvSpPr>
          <p:cNvPr id="468" name="Google Shape;468;g7df2501be8_0_2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After we get the subset of our network to answer the inference problem, we perform gibbs sampling on that graph.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Steps of gibbs sampling: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Initially assign things to nodes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Sample one node given the markov blanket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Repeat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-US" sz="2400"/>
              <a:t>Use samples to compute P(X)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df2501be8_0_2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Gibbs Sampling</a:t>
            </a:r>
            <a:endParaRPr/>
          </a:p>
        </p:txBody>
      </p:sp>
      <p:sp>
        <p:nvSpPr>
          <p:cNvPr id="474" name="Google Shape;474;g7df2501be8_0_2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final probability becomes this formula: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Where f</a:t>
            </a:r>
            <a:r>
              <a:rPr baseline="-25000" lang="en-US"/>
              <a:t>i</a:t>
            </a:r>
            <a:r>
              <a:rPr lang="en-US"/>
              <a:t> is 1 or 0 based on whether the formula evaluates to true or not.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</a:t>
            </a:r>
            <a:r>
              <a:rPr baseline="-25000" lang="en-US"/>
              <a:t>l</a:t>
            </a:r>
            <a:r>
              <a:rPr lang="en-US"/>
              <a:t> corresponds to the set of ground formulas X</a:t>
            </a:r>
            <a:r>
              <a:rPr baseline="-25000" lang="en-US"/>
              <a:t>l</a:t>
            </a:r>
            <a:r>
              <a:rPr lang="en-US"/>
              <a:t> appears 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75" name="Google Shape;475;g7df2501be8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7446" y="2766150"/>
            <a:ext cx="8977116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df2501be8_1_2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Learning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1" name="Google Shape;481;g7df2501be8_1_2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Data is a relational database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Closed world assumption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Learning structure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b="0" i="0" lang="en-US" sz="2400" u="none">
                <a:latin typeface="Arial"/>
                <a:ea typeface="Arial"/>
                <a:cs typeface="Arial"/>
                <a:sym typeface="Arial"/>
              </a:rPr>
              <a:t>Corresponds to feature induction in Markov nets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b="0" i="0" lang="en-US" sz="2400" u="none">
                <a:latin typeface="Arial"/>
                <a:ea typeface="Arial"/>
                <a:cs typeface="Arial"/>
                <a:sym typeface="Arial"/>
              </a:rPr>
              <a:t>Learn / modify clauses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Learning parameters (weights)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df2501be8_1_3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Learning Weights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7" name="Google Shape;487;g7df2501be8_1_34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Like Markov nets, except with parameter tying over groundings of same formula</a:t>
            </a:r>
            <a:endParaRPr b="0" i="0" u="none">
              <a:latin typeface="Arial"/>
              <a:ea typeface="Arial"/>
              <a:cs typeface="Arial"/>
              <a:sym typeface="Arial"/>
            </a:endParaRPr>
          </a:p>
          <a:p>
            <a:pPr indent="228600" lvl="0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u="sng"/>
              <a:t>∂   </a:t>
            </a:r>
            <a:r>
              <a:rPr lang="en-US"/>
              <a:t>log P</a:t>
            </a:r>
            <a:r>
              <a:rPr baseline="-25000" lang="en-US"/>
              <a:t>w</a:t>
            </a:r>
            <a:r>
              <a:rPr lang="en-US"/>
              <a:t>(X = x) = n</a:t>
            </a:r>
            <a:r>
              <a:rPr baseline="-25000" lang="en-US"/>
              <a:t>i</a:t>
            </a:r>
            <a:r>
              <a:rPr lang="en-US"/>
              <a:t>(x) - ∑</a:t>
            </a:r>
            <a:r>
              <a:rPr baseline="-25000" lang="en-US"/>
              <a:t>x’</a:t>
            </a:r>
            <a:r>
              <a:rPr lang="en-US"/>
              <a:t>P</a:t>
            </a:r>
            <a:r>
              <a:rPr baseline="-25000" lang="en-US"/>
              <a:t>w</a:t>
            </a:r>
            <a:r>
              <a:rPr lang="en-US"/>
              <a:t>(X = x’)n</a:t>
            </a:r>
            <a:r>
              <a:rPr baseline="-25000" lang="en-US"/>
              <a:t>i</a:t>
            </a:r>
            <a:r>
              <a:rPr lang="en-US"/>
              <a:t>(x’)</a:t>
            </a:r>
            <a:endParaRPr/>
          </a:p>
          <a:p>
            <a:pPr indent="228600" lvl="0" marL="1143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∂w</a:t>
            </a:r>
            <a:r>
              <a:rPr baseline="-25000" lang="en-US"/>
              <a:t>i</a:t>
            </a:r>
            <a:endParaRPr baseline="-250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955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t/>
            </a:r>
            <a:endParaRPr b="0" i="0" u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t/>
            </a:r>
            <a:endParaRPr b="0" i="0" u="none">
              <a:latin typeface="Arial"/>
              <a:ea typeface="Arial"/>
              <a:cs typeface="Arial"/>
              <a:sym typeface="Arial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t/>
            </a:r>
            <a:endParaRPr b="0" i="0" u="none"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-US" u="none">
                <a:solidFill>
                  <a:srgbClr val="000000"/>
                </a:solidFill>
              </a:rPr>
              <a:t>1</a:t>
            </a:r>
            <a:r>
              <a:rPr baseline="30000" i="0" lang="en-US" u="none">
                <a:solidFill>
                  <a:srgbClr val="000000"/>
                </a:solidFill>
              </a:rPr>
              <a:t>st</a:t>
            </a:r>
            <a:r>
              <a:rPr i="0" lang="en-US" u="none">
                <a:solidFill>
                  <a:srgbClr val="000000"/>
                </a:solidFill>
              </a:rPr>
              <a:t> term:</a:t>
            </a: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 # true groundings of formula in DB</a:t>
            </a:r>
            <a:endParaRPr/>
          </a:p>
          <a:p>
            <a:pPr indent="-266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-US" u="none">
                <a:solidFill>
                  <a:srgbClr val="000000"/>
                </a:solidFill>
              </a:rPr>
              <a:t>2</a:t>
            </a:r>
            <a:r>
              <a:rPr baseline="30000" i="0" lang="en-US" u="none">
                <a:solidFill>
                  <a:srgbClr val="000000"/>
                </a:solidFill>
              </a:rPr>
              <a:t>nd</a:t>
            </a:r>
            <a:r>
              <a:rPr i="0" lang="en-US" u="none">
                <a:solidFill>
                  <a:srgbClr val="000000"/>
                </a:solidFill>
              </a:rPr>
              <a:t> term:</a:t>
            </a: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 inference required, as before (slow!)</a:t>
            </a:r>
            <a:endParaRPr/>
          </a:p>
        </p:txBody>
      </p:sp>
      <p:sp>
        <p:nvSpPr>
          <p:cNvPr id="488" name="Google Shape;488;g7df2501be8_1_349"/>
          <p:cNvSpPr txBox="1"/>
          <p:nvPr/>
        </p:nvSpPr>
        <p:spPr>
          <a:xfrm>
            <a:off x="4662650" y="3559950"/>
            <a:ext cx="1236600" cy="4572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7df2501be8_1_349"/>
          <p:cNvSpPr txBox="1"/>
          <p:nvPr/>
        </p:nvSpPr>
        <p:spPr>
          <a:xfrm>
            <a:off x="3692450" y="3544263"/>
            <a:ext cx="719400" cy="4572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7df2501be8_1_349"/>
          <p:cNvSpPr txBox="1"/>
          <p:nvPr/>
        </p:nvSpPr>
        <p:spPr>
          <a:xfrm>
            <a:off x="912700" y="4360050"/>
            <a:ext cx="4572000" cy="385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 count according to data</a:t>
            </a:r>
            <a:endParaRPr/>
          </a:p>
        </p:txBody>
      </p:sp>
      <p:sp>
        <p:nvSpPr>
          <p:cNvPr id="491" name="Google Shape;491;g7df2501be8_1_349"/>
          <p:cNvSpPr txBox="1"/>
          <p:nvPr/>
        </p:nvSpPr>
        <p:spPr>
          <a:xfrm>
            <a:off x="6237800" y="4360050"/>
            <a:ext cx="4809300" cy="385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 count according to model</a:t>
            </a:r>
            <a:endParaRPr/>
          </a:p>
        </p:txBody>
      </p:sp>
      <p:pic>
        <p:nvPicPr>
          <p:cNvPr id="492" name="Google Shape;492;g7df2501be8_1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639" y="3369449"/>
            <a:ext cx="4090638" cy="83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g7df2501be8_1_349"/>
          <p:cNvCxnSpPr>
            <a:stCxn id="488" idx="3"/>
            <a:endCxn id="491" idx="0"/>
          </p:cNvCxnSpPr>
          <p:nvPr/>
        </p:nvCxnSpPr>
        <p:spPr>
          <a:xfrm>
            <a:off x="5899250" y="3788550"/>
            <a:ext cx="27432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g7df2501be8_1_349"/>
          <p:cNvCxnSpPr>
            <a:stCxn id="490" idx="0"/>
            <a:endCxn id="489" idx="2"/>
          </p:cNvCxnSpPr>
          <p:nvPr/>
        </p:nvCxnSpPr>
        <p:spPr>
          <a:xfrm flipH="1" rot="10800000">
            <a:off x="3198700" y="4001550"/>
            <a:ext cx="85350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df2501be8_1_46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Pseudo-Likelihood [Besag, 1975]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0" name="Google Shape;500;g7df2501be8_1_46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Likelihood of each ground atom given its Markov blanket in the data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require inference at each step</a:t>
            </a:r>
            <a:endParaRPr/>
          </a:p>
        </p:txBody>
      </p:sp>
      <p:pic>
        <p:nvPicPr>
          <p:cNvPr id="501" name="Google Shape;501;g7df2501be8_1_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275" y="3553700"/>
            <a:ext cx="8073349" cy="1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7df2501be8_1_4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400" y="2264850"/>
            <a:ext cx="4897875" cy="11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df2501be8_1_68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Experimental Setup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8" name="Google Shape;508;g7df2501be8_1_68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University of Washington CSE Dept.</a:t>
            </a:r>
            <a:endParaRPr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12 first-order predicates:</a:t>
            </a:r>
            <a:r>
              <a:rPr lang="en-US">
                <a:solidFill>
                  <a:srgbClr val="434343"/>
                </a:solidFill>
              </a:rPr>
              <a:t> </a:t>
            </a: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Professor, Student, TaughtBy, AuthorOf, AdvisedBy, etc.</a:t>
            </a:r>
            <a:endParaRPr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2707 constants divided into 10 types:</a:t>
            </a:r>
            <a:r>
              <a:rPr lang="en-US">
                <a:solidFill>
                  <a:srgbClr val="434343"/>
                </a:solidFill>
              </a:rPr>
              <a:t> </a:t>
            </a: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Person (442), Course (176), Pub. (342), Quarter (20), etc.</a:t>
            </a:r>
            <a:endParaRPr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4.1 million ground predicates</a:t>
            </a:r>
            <a:endParaRPr b="0" i="0" u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df2501be8_1_79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Systems Compared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4" name="Google Shape;514;g7df2501be8_1_79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Hand-built knowledge base (KB)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ILP: CLAUDIEN [De Raedt &amp; Dehaspe, 1997]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Markov logic networks (MLNs)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b="0" i="0" lang="en-US" sz="2400" u="none">
                <a:latin typeface="Arial"/>
                <a:ea typeface="Arial"/>
                <a:cs typeface="Arial"/>
                <a:sym typeface="Arial"/>
              </a:rPr>
              <a:t>Using KB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b="0" i="0" lang="en-US" sz="2400" u="none">
                <a:latin typeface="Arial"/>
                <a:ea typeface="Arial"/>
                <a:cs typeface="Arial"/>
                <a:sym typeface="Arial"/>
              </a:rPr>
              <a:t>Using CLAUDIEN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b="0" i="0" lang="en-US" sz="2400" u="none">
                <a:latin typeface="Arial"/>
                <a:ea typeface="Arial"/>
                <a:cs typeface="Arial"/>
                <a:sym typeface="Arial"/>
              </a:rPr>
              <a:t>Using KB + CLAUDIEN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Bayesian network learner [Heckerman et al., 1995]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Naïve Bayes [Domingos &amp; Pazzani, 1997]</a:t>
            </a:r>
            <a:endParaRPr b="0" i="0" u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df2501be8_1_90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Sample Clauses in KB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0" name="Google Shape;520;g7df2501be8_1_90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Students are not professors</a:t>
            </a:r>
            <a:endParaRPr/>
          </a:p>
          <a:p>
            <a:pPr indent="-3619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Each student has only one advisor</a:t>
            </a:r>
            <a:endParaRPr/>
          </a:p>
          <a:p>
            <a:pPr indent="-3619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If a student is an author of a paper,</a:t>
            </a:r>
            <a:r>
              <a:rPr lang="en-US"/>
              <a:t> </a:t>
            </a: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so is her advisor</a:t>
            </a:r>
            <a:endParaRPr/>
          </a:p>
          <a:p>
            <a:pPr indent="-3619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Advanced students only TA courses taught by their advisors</a:t>
            </a:r>
            <a:endParaRPr/>
          </a:p>
          <a:p>
            <a:pPr indent="-3619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Noto Sans Symbols"/>
              <a:buChar char="●"/>
            </a:pPr>
            <a:r>
              <a:rPr b="0" i="0" lang="en-US" u="none">
                <a:latin typeface="Arial"/>
                <a:ea typeface="Arial"/>
                <a:cs typeface="Arial"/>
                <a:sym typeface="Arial"/>
              </a:rPr>
              <a:t>At most one author of a given paper is a professor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831af381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Markov Networks</a:t>
            </a:r>
            <a:endParaRPr/>
          </a:p>
        </p:txBody>
      </p:sp>
      <p:sp>
        <p:nvSpPr>
          <p:cNvPr id="94" name="Google Shape;94;g7d831af381_1_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7d831af381_1_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Log Linear Model: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g7d831af381_1_0"/>
          <p:cNvGrpSpPr/>
          <p:nvPr/>
        </p:nvGrpSpPr>
        <p:grpSpPr>
          <a:xfrm>
            <a:off x="2221950" y="2655688"/>
            <a:ext cx="2414100" cy="2691063"/>
            <a:chOff x="838200" y="2381450"/>
            <a:chExt cx="2414100" cy="2691063"/>
          </a:xfrm>
        </p:grpSpPr>
        <p:sp>
          <p:nvSpPr>
            <p:cNvPr id="97" name="Google Shape;97;g7d831af381_1_0"/>
            <p:cNvSpPr/>
            <p:nvPr/>
          </p:nvSpPr>
          <p:spPr>
            <a:xfrm>
              <a:off x="838200" y="3922613"/>
              <a:ext cx="2414100" cy="1149900"/>
            </a:xfrm>
            <a:prstGeom prst="ellipse">
              <a:avLst/>
            </a:prstGeom>
            <a:solidFill>
              <a:srgbClr val="FFE5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Cancer</a:t>
              </a:r>
              <a:endParaRPr/>
            </a:p>
          </p:txBody>
        </p:sp>
        <p:sp>
          <p:nvSpPr>
            <p:cNvPr id="98" name="Google Shape;98;g7d831af381_1_0"/>
            <p:cNvSpPr/>
            <p:nvPr/>
          </p:nvSpPr>
          <p:spPr>
            <a:xfrm>
              <a:off x="838200" y="2381450"/>
              <a:ext cx="2410800" cy="1149900"/>
            </a:xfrm>
            <a:prstGeom prst="ellipse">
              <a:avLst/>
            </a:prstGeom>
            <a:solidFill>
              <a:srgbClr val="FFE5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Smoking</a:t>
              </a:r>
              <a:endParaRPr/>
            </a:p>
          </p:txBody>
        </p:sp>
        <p:cxnSp>
          <p:nvCxnSpPr>
            <p:cNvPr id="99" name="Google Shape;99;g7d831af381_1_0"/>
            <p:cNvCxnSpPr>
              <a:stCxn id="98" idx="4"/>
              <a:endCxn id="97" idx="0"/>
            </p:cNvCxnSpPr>
            <p:nvPr/>
          </p:nvCxnSpPr>
          <p:spPr>
            <a:xfrm>
              <a:off x="2043600" y="3531350"/>
              <a:ext cx="1800" cy="39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" name="Google Shape;100;g7d831af381_1_0"/>
          <p:cNvGrpSpPr/>
          <p:nvPr/>
        </p:nvGrpSpPr>
        <p:grpSpPr>
          <a:xfrm>
            <a:off x="6800850" y="2626500"/>
            <a:ext cx="3924300" cy="1605000"/>
            <a:chOff x="1905000" y="3276600"/>
            <a:chExt cx="3924300" cy="1605000"/>
          </a:xfrm>
        </p:grpSpPr>
        <p:sp>
          <p:nvSpPr>
            <p:cNvPr id="101" name="Google Shape;101;g7d831af381_1_0"/>
            <p:cNvSpPr txBox="1"/>
            <p:nvPr/>
          </p:nvSpPr>
          <p:spPr>
            <a:xfrm>
              <a:off x="2362200" y="4495800"/>
              <a:ext cx="2133600" cy="385800"/>
            </a:xfrm>
            <a:prstGeom prst="rect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Weight of Feature </a:t>
              </a:r>
              <a:r>
                <a:rPr b="0" i="1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02" name="Google Shape;102;g7d831af381_1_0"/>
            <p:cNvSpPr txBox="1"/>
            <p:nvPr/>
          </p:nvSpPr>
          <p:spPr>
            <a:xfrm>
              <a:off x="4724400" y="4495800"/>
              <a:ext cx="1104900" cy="385800"/>
            </a:xfrm>
            <a:prstGeom prst="rect">
              <a:avLst/>
            </a:prstGeom>
            <a:noFill/>
            <a:ln cap="flat" cmpd="sng" w="19050">
              <a:solidFill>
                <a:srgbClr val="339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Feature </a:t>
              </a:r>
              <a:r>
                <a:rPr b="0" i="1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pic>
          <p:nvPicPr>
            <p:cNvPr id="103" name="Google Shape;103;g7d831af381_1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05000" y="3276600"/>
              <a:ext cx="3810002" cy="1062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g7d831af38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4813525"/>
            <a:ext cx="5917401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7d831af381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4454075"/>
            <a:ext cx="1031225" cy="4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7df2501be8_1_1221"/>
          <p:cNvSpPr txBox="1"/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i="0" lang="en-US" u="none">
                <a:solidFill>
                  <a:srgbClr val="000000"/>
                </a:solidFill>
              </a:rPr>
              <a:t>Results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lot" id="526" name="Google Shape;526;g7df2501be8_1_1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900" y="1690825"/>
            <a:ext cx="7768200" cy="44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df2501be8_0_2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 Works</a:t>
            </a:r>
            <a:endParaRPr/>
          </a:p>
        </p:txBody>
      </p:sp>
      <p:sp>
        <p:nvSpPr>
          <p:cNvPr id="532" name="Google Shape;532;g7df2501be8_0_24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Inference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Develop more efficient ways to do inference rather than MCMC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Lifted inference (Most of the new works uses this with MLN)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Learning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Develop algorithms for learning and revising the structures of MLNs by directly optimizing pseudo likelihood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Applications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-US" sz="2400"/>
              <a:t>Apply it to other areas including NLP, social network analysis, computational biology, etc.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df2501be8_0_2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538" name="Google Shape;538;g7df2501be8_0_2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MLN combines probability and first order logic together.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MLN provides a template for a Markov Network.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Inference is done by only taking the neighbors and performing Gibbs sampling on that network.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Learning is done by optimizing a pseudo likelihood measure.</a:t>
            </a:r>
            <a:endParaRPr/>
          </a:p>
        </p:txBody>
      </p:sp>
      <p:pic>
        <p:nvPicPr>
          <p:cNvPr id="539" name="Google Shape;539;g7df2501be8_0_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4633775"/>
            <a:ext cx="27432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d9dfe25f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Insights</a:t>
            </a:r>
            <a:endParaRPr/>
          </a:p>
        </p:txBody>
      </p:sp>
      <p:pic>
        <p:nvPicPr>
          <p:cNvPr id="545" name="Google Shape;545;g7d9dfe25f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650" y="2377400"/>
            <a:ext cx="5516700" cy="29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eea4eaba8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551" name="Google Shape;551;g6eea4eaba8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uFill>
                  <a:noFill/>
                </a:uFill>
                <a:hlinkClick r:id="rId3"/>
              </a:rPr>
              <a:t>https://homes.cs.washington.edu/~pedrod/papers/mlj05.pdf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/>
              <a:t>https://ocw.mit.edu/courses/electrical-engineering-and-computer-science/6-825-techniques-in-artificial-intelligence-sma-5504-fall-2002/lecture-notes/Lecture5FinalPart1Save.pdf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uFill>
                  <a:noFill/>
                </a:uFill>
                <a:hlinkClick r:id="rId4"/>
              </a:rPr>
              <a:t>https://www.powershow.com/view4/528bc5-ZGYwN/Unifying_Logical_and_Statistical_AI_powerpoint_ppt_presentation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●"/>
            </a:pPr>
            <a:r>
              <a:rPr lang="en-US"/>
              <a:t>Markov Logic Network Powerpoint from Pedros Domingos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da2c0cb57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557" name="Google Shape;557;g7da2c0cb5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0" y="1833325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831af381_1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Order Logic</a:t>
            </a:r>
            <a:endParaRPr/>
          </a:p>
        </p:txBody>
      </p:sp>
      <p:sp>
        <p:nvSpPr>
          <p:cNvPr id="111" name="Google Shape;111;g7d831af381_1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Constants, variables, functions, predicates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E.g.: Anna, x, MotherOf(x), Friends(x,y)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Grounding: Replace all variables by constants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E.g.: Friends (Anna, Bob)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●"/>
            </a:pPr>
            <a:r>
              <a:rPr lang="en-US"/>
              <a:t>World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(model, interpretation):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Assignment of truth values to all ground predicates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d831af381_1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Order Logic</a:t>
            </a:r>
            <a:endParaRPr/>
          </a:p>
        </p:txBody>
      </p:sp>
      <p:sp>
        <p:nvSpPr>
          <p:cNvPr id="117" name="Google Shape;117;g7d831af381_1_2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7d831af381_1_2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g7d831af381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575" y="2890600"/>
            <a:ext cx="1750850" cy="22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7d831af381_1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650" y="2286713"/>
            <a:ext cx="46386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d77dfe067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26" name="Google Shape;126;g7d77dfe06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Many Applications like social network analysis, object classification, etc can benefit from the use of MN and FOL together.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MLN benefits the Markov network by allowing a compact language to describe very large networks and integrate a lot of domain knowledge.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MLN </a:t>
            </a:r>
            <a:r>
              <a:rPr lang="en-US"/>
              <a:t>benefits</a:t>
            </a:r>
            <a:r>
              <a:rPr lang="en-US"/>
              <a:t> FOL </a:t>
            </a:r>
            <a:r>
              <a:rPr lang="en-US"/>
              <a:t>applications</a:t>
            </a:r>
            <a:r>
              <a:rPr lang="en-US"/>
              <a:t> by incorporating a robust method to handle </a:t>
            </a:r>
            <a:r>
              <a:rPr lang="en-US"/>
              <a:t>uncertainty and soften constraints.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</a:t>
            </a:r>
            <a:r>
              <a:rPr lang="en-US">
                <a:solidFill>
                  <a:schemeClr val="dk2"/>
                </a:solidFill>
              </a:rPr>
              <a:t>Markov Logic Network (MLN)</a:t>
            </a:r>
            <a:r>
              <a:rPr lang="en-US"/>
              <a:t> is a set of pairs </a:t>
            </a:r>
            <a:r>
              <a:rPr lang="en-US">
                <a:solidFill>
                  <a:schemeClr val="accent2"/>
                </a:solidFill>
              </a:rPr>
              <a:t>(F, w)</a:t>
            </a:r>
            <a:r>
              <a:rPr lang="en-US"/>
              <a:t> where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accent2"/>
                </a:solidFill>
              </a:rPr>
              <a:t>F</a:t>
            </a:r>
            <a:r>
              <a:rPr lang="en-US" sz="2400"/>
              <a:t> is a formula in first-order logic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accent2"/>
                </a:solidFill>
              </a:rPr>
              <a:t>w</a:t>
            </a:r>
            <a:r>
              <a:rPr lang="en-US" sz="2400"/>
              <a:t> is a real number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Together with a set of constants C, it defines a Markov network with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One node for each grounding of each predicate in the MLN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One feature for each grounding of each formula </a:t>
            </a:r>
            <a:r>
              <a:rPr lang="en-US" sz="2400">
                <a:solidFill>
                  <a:schemeClr val="accent2"/>
                </a:solidFill>
              </a:rPr>
              <a:t>F</a:t>
            </a:r>
            <a:r>
              <a:rPr lang="en-US" sz="2400"/>
              <a:t> in the MLN, with the corresponding weight </a:t>
            </a:r>
            <a:r>
              <a:rPr lang="en-US" sz="2400">
                <a:solidFill>
                  <a:schemeClr val="accent2"/>
                </a:solidFill>
              </a:rPr>
              <a:t>w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Markov Logic Networks</a:t>
            </a:r>
            <a:endParaRPr/>
          </a:p>
        </p:txBody>
      </p:sp>
      <p:sp>
        <p:nvSpPr>
          <p:cNvPr id="138" name="Google Shape;138;p2"/>
          <p:cNvSpPr txBox="1"/>
          <p:nvPr>
            <p:ph idx="1" type="body"/>
          </p:nvPr>
        </p:nvSpPr>
        <p:spPr>
          <a:xfrm>
            <a:off x="1371600" y="16383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logical KB is a set of </a:t>
            </a:r>
            <a:r>
              <a:rPr lang="en-US">
                <a:solidFill>
                  <a:srgbClr val="000000"/>
                </a:solidFill>
              </a:rPr>
              <a:t>hard constraints</a:t>
            </a:r>
            <a:r>
              <a:rPr lang="en-US"/>
              <a:t> on the set of possible worlds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Let’s make them </a:t>
            </a:r>
            <a:r>
              <a:rPr lang="en-US">
                <a:solidFill>
                  <a:srgbClr val="000000"/>
                </a:solidFill>
              </a:rPr>
              <a:t>soft constraints</a:t>
            </a:r>
            <a:r>
              <a:rPr lang="en-US"/>
              <a:t>: When a world violates a formula, it becomes less probable, not impossible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Give each formula a weight: Higher weight  ⇒  Stronger constraint</a:t>
            </a:r>
            <a:endParaRPr/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4094725"/>
            <a:ext cx="8077204" cy="6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2020-02-09T04:14:39Z</dcterms:created>
  <dc:creator>Purit Punyawiwat</dc:creator>
</cp:coreProperties>
</file>