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304" r:id="rId32"/>
    <p:sldId id="286" r:id="rId33"/>
    <p:sldId id="287" r:id="rId34"/>
    <p:sldId id="288" r:id="rId35"/>
    <p:sldId id="289" r:id="rId36"/>
    <p:sldId id="290" r:id="rId37"/>
    <p:sldId id="291" r:id="rId38"/>
    <p:sldId id="303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ambria Math" panose="02040503050406030204" pitchFamily="18" charset="0"/>
      <p:regular r:id="rId56"/>
    </p:embeddedFont>
    <p:embeddedFont>
      <p:font typeface="Roboto Slab" panose="020B0604020202020204" charset="0"/>
      <p:regular r:id="rId57"/>
      <p:bold r:id="rId58"/>
    </p:embeddedFont>
    <p:embeddedFont>
      <p:font typeface="Source Sans Pro" panose="020B0503030403020204" pitchFamily="34" charset="0"/>
      <p:regular r:id="rId59"/>
      <p:bold r:id="rId60"/>
      <p:italic r:id="rId61"/>
      <p:boldItalic r:id="rId62"/>
    </p:embeddedFont>
    <p:embeddedFont>
      <p:font typeface="Spectral" panose="020B0604020202020204" charset="0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E8114"/>
    <a:srgbClr val="28CEBE"/>
    <a:srgbClr val="848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474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dc83cbf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g7dc83cbf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dc83cbfd2_1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dc83cbfd2_1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dc83cbfd2_5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dc83cbfd2_5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dc83cbfd2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dc83cbfd2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dc83cbfd2_5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dc83cbfd2_5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dc83cbfd2_5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dc83cbfd2_5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dc83cbfd2_5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dc83cbfd2_5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dc83cbfd2_5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dc83cbfd2_5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dc83cbfd2_5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dc83cbfd2_5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dc83cbfd2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dc83cbfd2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dc83cbfd2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7dc83cbfd2_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dc83cbfd2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g7dc83cbfd2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dc83cbfd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7dc83cbfd2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dc83cbfd2_8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7dc83cbfd2_8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dc83cbfd2_9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7dc83cbfd2_9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dc83cbfd2_9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g7dc83cbfd2_9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dc83cbfd2_9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7dc83cbfd2_9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7dc83cbfd2_1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g7dc83cbfd2_1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dc83cbfd2_9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g7dc83cbfd2_9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7dc83cbfd2_9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g7dc83cbfd2_9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7dc83cbfd2_13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g7dc83cbfd2_13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7dc83cbfd2_7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g7dc83cbfd2_7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dc83cbfd2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g7dc83cbfd2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7dc83cbfd2_7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g7dc83cbfd2_7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7dc83cbfd2_7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g7dc83cbfd2_7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6177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dc83cbfd2_7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g7dc83cbfd2_7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7dc83cbfd2_7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g7dc83cbfd2_7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7dc83cbfd2_7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g7dc83cbfd2_7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7dc83cbfd2_7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g7dc83cbfd2_7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7dc83cbfd2_7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g7dc83cbfd2_7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7dc83cbfd2_7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g7dc83cbfd2_7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7dc83cbfd2_1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7dc83cbfd2_12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5896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7dc83cbfd2_12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7dc83cbfd2_12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7dc83cbfd2_1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7dc83cbfd2_12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7dc83cbfd2_1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7dc83cbfd2_1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7dc83cbfd2_1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7dc83cbfd2_1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7dc83cbfd2_1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7dc83cbfd2_12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7dc83cbfd2_7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g7dc83cbfd2_7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7dc83cbfd2_12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7dc83cbfd2_12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7dc83cbfd2_1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8" name="Google Shape;518;g7dc83cbfd2_1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7dc83cbfd2_12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7dc83cbfd2_12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7dc83cbfd2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7dc83cbfd2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dc83cbfd2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dc83cbfd2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dc83cbfd2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dc83cbfd2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dc83cbfd2_1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dc83cbfd2_1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dc83cbfd2_5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dc83cbfd2_5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dc83cbfd2_5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dc83cbfd2_5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 rot="10800000" flipH="1">
            <a:off x="5952" y="0"/>
            <a:ext cx="91406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215300" y="1723650"/>
            <a:ext cx="67134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Char char="◎"/>
              <a:defRPr sz="3600" i="1"/>
            </a:lvl1pPr>
            <a:lvl2pPr marL="914400" lvl="1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3600" i="1"/>
            </a:lvl2pPr>
            <a:lvl3pPr marL="1371600" lvl="2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3600" i="1"/>
            </a:lvl3pPr>
            <a:lvl4pPr marL="1828800" lvl="3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 i="1"/>
            </a:lvl4pPr>
            <a:lvl5pPr marL="2286000" lvl="4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i="1"/>
            </a:lvl5pPr>
            <a:lvl6pPr marL="2743200" lvl="5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i="1"/>
            </a:lvl6pPr>
            <a:lvl7pPr marL="3200400" lvl="6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 i="1"/>
            </a:lvl7pPr>
            <a:lvl8pPr marL="3657600" lvl="7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i="1"/>
            </a:lvl8pPr>
            <a:lvl9pPr marL="4114800" lvl="8" indent="-4572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i="1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786150" y="120015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3329992" y="120015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3"/>
          </p:nvPr>
        </p:nvSpPr>
        <p:spPr>
          <a:xfrm>
            <a:off x="5873834" y="120015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457200" y="4055343"/>
            <a:ext cx="8229600" cy="3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-92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pattern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-26550" y="-14850"/>
            <a:ext cx="9197100" cy="51732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7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hyperlink" Target="https://d1b10bmlvqabco.cloudfront.net/attach/k58ous8s1tj6ud/k17a6ll4v2f5wn/k6gyhbpsh4ti/VI_Slides_Final_Draft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7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6.png"/><Relationship Id="rId9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22.png"/><Relationship Id="rId10" Type="http://schemas.openxmlformats.org/officeDocument/2006/relationships/image" Target="../media/image75.png"/><Relationship Id="rId4" Type="http://schemas.openxmlformats.org/officeDocument/2006/relationships/image" Target="../media/image70.png"/><Relationship Id="rId9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6.png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n.wikipedia.org/wiki/Domain_of_discourse" TargetMode="External"/><Relationship Id="rId4" Type="http://schemas.openxmlformats.org/officeDocument/2006/relationships/hyperlink" Target="https://en.wikipedia.org/wiki/Entitie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ctrTitle"/>
          </p:nvPr>
        </p:nvSpPr>
        <p:spPr>
          <a:xfrm>
            <a:off x="1283275" y="872550"/>
            <a:ext cx="6858000" cy="22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" sz="4200">
                <a:solidFill>
                  <a:schemeClr val="accent2"/>
                </a:solidFill>
              </a:rPr>
              <a:t>Probabilistic Logic Neural Network for Reasoning</a:t>
            </a:r>
            <a:endParaRPr sz="4200">
              <a:solidFill>
                <a:schemeClr val="accent2"/>
              </a:solidFill>
            </a:endParaRPr>
          </a:p>
        </p:txBody>
      </p:sp>
      <p:sp>
        <p:nvSpPr>
          <p:cNvPr id="64" name="Google Shape;64;p12"/>
          <p:cNvSpPr txBox="1"/>
          <p:nvPr/>
        </p:nvSpPr>
        <p:spPr>
          <a:xfrm>
            <a:off x="1474250" y="3674975"/>
            <a:ext cx="61362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Presenters: Zijie Huang, Roshni Iyer, Alex Wang</a:t>
            </a:r>
            <a:endParaRPr sz="2000">
              <a:solidFill>
                <a:schemeClr val="accent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5" name="Google Shape;65;p12"/>
          <p:cNvPicPr preferRelativeResize="0"/>
          <p:nvPr/>
        </p:nvPicPr>
        <p:blipFill rotWithShape="1">
          <a:blip r:embed="rId3">
            <a:alphaModFix/>
          </a:blip>
          <a:srcRect t="14821"/>
          <a:stretch/>
        </p:blipFill>
        <p:spPr>
          <a:xfrm>
            <a:off x="2777700" y="2817500"/>
            <a:ext cx="3529301" cy="5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title" idx="4294967295"/>
          </p:nvPr>
        </p:nvSpPr>
        <p:spPr>
          <a:xfrm>
            <a:off x="786075" y="4678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200">
                <a:solidFill>
                  <a:schemeClr val="accent2"/>
                </a:solidFill>
              </a:rPr>
              <a:t>Two Main Approaches</a:t>
            </a:r>
            <a:endParaRPr sz="3200">
              <a:solidFill>
                <a:schemeClr val="accent2"/>
              </a:solidFill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786150" y="1136850"/>
            <a:ext cx="6042000" cy="3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Rule-based approach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➢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Model using logic rules and conditional random fields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Embedding approach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➢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Model through the operation of vectors, representing the entities and relations, in a vector space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title" idx="4294967295"/>
          </p:nvPr>
        </p:nvSpPr>
        <p:spPr>
          <a:xfrm>
            <a:off x="786075" y="4678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200">
                <a:solidFill>
                  <a:schemeClr val="accent2"/>
                </a:solidFill>
              </a:rPr>
              <a:t>Rule-Based Approach (MLN)</a:t>
            </a:r>
            <a:endParaRPr sz="3200">
              <a:solidFill>
                <a:schemeClr val="accent2"/>
              </a:solidFill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786150" y="1136850"/>
            <a:ext cx="7415400" cy="3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Incorporating domain knowledge by first-order logic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➢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Composition Rules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➢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Inverse Rules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➢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Symmetric Rules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➢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Subrelation Rules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i="1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3" name="Google Shape;16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5425" y="1995200"/>
            <a:ext cx="4893151" cy="2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3200" y="2739650"/>
            <a:ext cx="3519891" cy="2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3225" y="3484098"/>
            <a:ext cx="3339834" cy="2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83163" y="4281474"/>
            <a:ext cx="3519979" cy="2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 idx="4294967295"/>
          </p:nvPr>
        </p:nvSpPr>
        <p:spPr>
          <a:xfrm>
            <a:off x="786075" y="4678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200">
                <a:solidFill>
                  <a:schemeClr val="accent2"/>
                </a:solidFill>
              </a:rPr>
              <a:t>Recap: Markov Logic Network</a:t>
            </a:r>
            <a:endParaRPr sz="3200">
              <a:solidFill>
                <a:schemeClr val="accent2"/>
              </a:solidFill>
            </a:endParaRPr>
          </a:p>
        </p:txBody>
      </p:sp>
      <p:pic>
        <p:nvPicPr>
          <p:cNvPr id="173" name="Google Shape;173;p23"/>
          <p:cNvPicPr preferRelativeResize="0"/>
          <p:nvPr/>
        </p:nvPicPr>
        <p:blipFill rotWithShape="1">
          <a:blip r:embed="rId3">
            <a:alphaModFix/>
          </a:blip>
          <a:srcRect t="17776"/>
          <a:stretch/>
        </p:blipFill>
        <p:spPr>
          <a:xfrm>
            <a:off x="1741932" y="1068625"/>
            <a:ext cx="5660136" cy="380390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/>
          <p:nvPr/>
        </p:nvSpPr>
        <p:spPr>
          <a:xfrm>
            <a:off x="1876050" y="1068625"/>
            <a:ext cx="1525200" cy="17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title" idx="4294967295"/>
          </p:nvPr>
        </p:nvSpPr>
        <p:spPr>
          <a:xfrm>
            <a:off x="786075" y="4678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200">
                <a:solidFill>
                  <a:schemeClr val="accent2"/>
                </a:solidFill>
              </a:rPr>
              <a:t>Recap: Markov Logic Network</a:t>
            </a:r>
            <a:endParaRPr sz="3200">
              <a:solidFill>
                <a:schemeClr val="accent2"/>
              </a:solidFill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1876050" y="1068625"/>
            <a:ext cx="1525200" cy="17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4"/>
          <p:cNvSpPr txBox="1"/>
          <p:nvPr/>
        </p:nvSpPr>
        <p:spPr>
          <a:xfrm>
            <a:off x="786150" y="1136850"/>
            <a:ext cx="6042000" cy="3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Tried to model the probabilities so that it can predict whether a particular world (consists of a set of facts) is satisfied in a KB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➢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logical KB is a set of hard constraints on the set of possible worlds 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 uses sampling method in order to perform inference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➢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Markov Chain Monte Carlo (MCMC) 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this paper, we are modeling the probabilities of a Knowledge Graph, which can be viewed as a graph representation of the facts in a KB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i="1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title" idx="4294967295"/>
          </p:nvPr>
        </p:nvSpPr>
        <p:spPr>
          <a:xfrm>
            <a:off x="786075" y="4678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200">
                <a:solidFill>
                  <a:schemeClr val="accent2"/>
                </a:solidFill>
              </a:rPr>
              <a:t>Rule-Based Approach (MLN)</a:t>
            </a:r>
            <a:endParaRPr sz="3200">
              <a:solidFill>
                <a:schemeClr val="accent2"/>
              </a:solidFill>
            </a:endParaRPr>
          </a:p>
        </p:txBody>
      </p:sp>
      <p:pic>
        <p:nvPicPr>
          <p:cNvPr id="189" name="Google Shape;18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5100" y="1588700"/>
            <a:ext cx="6593650" cy="5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/>
          <p:nvPr/>
        </p:nvSpPr>
        <p:spPr>
          <a:xfrm>
            <a:off x="786075" y="2384275"/>
            <a:ext cx="72627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Predicting missing triplets by inferring the posterior distribution 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Using MCMC or Loopy Belief Propagation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i="1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91" name="Google Shape;19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9700" y="2532000"/>
            <a:ext cx="1039050" cy="25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title" idx="4294967295"/>
          </p:nvPr>
        </p:nvSpPr>
        <p:spPr>
          <a:xfrm>
            <a:off x="786075" y="4678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200">
                <a:solidFill>
                  <a:schemeClr val="accent2"/>
                </a:solidFill>
              </a:rPr>
              <a:t>Embedding Approach</a:t>
            </a:r>
            <a:endParaRPr sz="3200">
              <a:solidFill>
                <a:schemeClr val="accent2"/>
              </a:solidFill>
            </a:endParaRPr>
          </a:p>
        </p:txBody>
      </p:sp>
      <p:sp>
        <p:nvSpPr>
          <p:cNvPr id="198" name="Google Shape;198;p26"/>
          <p:cNvSpPr txBox="1"/>
          <p:nvPr/>
        </p:nvSpPr>
        <p:spPr>
          <a:xfrm>
            <a:off x="786150" y="1136850"/>
            <a:ext cx="7415400" cy="3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Each entity </a:t>
            </a:r>
            <a:r>
              <a:rPr lang="en" sz="1600" i="1">
                <a:solidFill>
                  <a:srgbClr val="263238"/>
                </a:solidFill>
                <a:latin typeface="Spectral"/>
                <a:ea typeface="Spectral"/>
                <a:cs typeface="Spectral"/>
                <a:sym typeface="Spectral"/>
              </a:rPr>
              <a:t>e ∈ E</a:t>
            </a: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and relation </a:t>
            </a:r>
            <a:r>
              <a:rPr lang="en" sz="1600" i="1">
                <a:solidFill>
                  <a:srgbClr val="263238"/>
                </a:solidFill>
                <a:latin typeface="Spectral"/>
                <a:ea typeface="Spectral"/>
                <a:cs typeface="Spectral"/>
                <a:sym typeface="Spectral"/>
              </a:rPr>
              <a:t>r ∈ R</a:t>
            </a: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is associated with an embedding </a:t>
            </a:r>
            <a:r>
              <a:rPr lang="en" sz="1600" i="1">
                <a:solidFill>
                  <a:srgbClr val="263238"/>
                </a:solidFill>
                <a:latin typeface="Spectral"/>
                <a:ea typeface="Spectral"/>
                <a:cs typeface="Spectral"/>
                <a:sym typeface="Spectral"/>
              </a:rPr>
              <a:t>x</a:t>
            </a:r>
            <a:r>
              <a:rPr lang="en" sz="1000" i="1">
                <a:solidFill>
                  <a:srgbClr val="263238"/>
                </a:solidFill>
                <a:latin typeface="Spectral"/>
                <a:ea typeface="Spectral"/>
                <a:cs typeface="Spectral"/>
                <a:sym typeface="Spectral"/>
              </a:rPr>
              <a:t>e</a:t>
            </a: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and </a:t>
            </a:r>
            <a:r>
              <a:rPr lang="en" sz="1600" i="1">
                <a:solidFill>
                  <a:srgbClr val="263238"/>
                </a:solidFill>
                <a:latin typeface="Spectral"/>
                <a:ea typeface="Spectral"/>
                <a:cs typeface="Spectral"/>
                <a:sym typeface="Spectral"/>
              </a:rPr>
              <a:t>x</a:t>
            </a:r>
            <a:r>
              <a:rPr lang="en" sz="1000" i="1">
                <a:solidFill>
                  <a:srgbClr val="263238"/>
                </a:solidFill>
                <a:latin typeface="Spectral"/>
                <a:ea typeface="Spectral"/>
                <a:cs typeface="Spectral"/>
                <a:sym typeface="Spectral"/>
              </a:rPr>
              <a:t>r</a:t>
            </a:r>
            <a:endParaRPr sz="1000" i="1">
              <a:solidFill>
                <a:srgbClr val="263238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joint distribution of all triplets can be defined as: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Where </a:t>
            </a:r>
            <a:r>
              <a:rPr lang="en" sz="1600" i="1">
                <a:solidFill>
                  <a:srgbClr val="263238"/>
                </a:solidFill>
                <a:latin typeface="Spectral"/>
                <a:ea typeface="Spectral"/>
                <a:cs typeface="Spectral"/>
                <a:sym typeface="Spectral"/>
              </a:rPr>
              <a:t>f</a:t>
            </a: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 </a:t>
            </a:r>
            <a:r>
              <a:rPr lang="en" sz="1600" b="1" baseline="30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, </a:t>
            </a:r>
            <a:r>
              <a:rPr lang="en" sz="1600" b="1" baseline="30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, </a:t>
            </a:r>
            <a:r>
              <a:rPr lang="en" sz="1600" b="1" baseline="30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) is the scoring function on the entity and relation embeddings that computes the probability of the triplet </a:t>
            </a:r>
            <a:r>
              <a:rPr lang="en" sz="1600" i="1">
                <a:solidFill>
                  <a:srgbClr val="263238"/>
                </a:solidFill>
                <a:latin typeface="Spectral"/>
                <a:ea typeface="Spectral"/>
                <a:cs typeface="Spectral"/>
                <a:sym typeface="Spectral"/>
              </a:rPr>
              <a:t>(h, r, t)</a:t>
            </a: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being true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Ex: the </a:t>
            </a:r>
            <a:r>
              <a:rPr lang="en" sz="1600" i="1">
                <a:solidFill>
                  <a:srgbClr val="263238"/>
                </a:solidFill>
                <a:latin typeface="Spectral"/>
                <a:ea typeface="Spectral"/>
                <a:cs typeface="Spectral"/>
                <a:sym typeface="Spectral"/>
              </a:rPr>
              <a:t>f</a:t>
            </a: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used in TransE (a KG embedding model) is formulated as: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i="1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99" name="Google Shape;19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3050" y="2065852"/>
            <a:ext cx="5797750" cy="65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2625" y="3963774"/>
            <a:ext cx="3098599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06" name="Google Shape;206;p27"/>
          <p:cNvSpPr txBox="1">
            <a:spLocks noGrp="1"/>
          </p:cNvSpPr>
          <p:nvPr>
            <p:ph type="title" idx="4294967295"/>
          </p:nvPr>
        </p:nvSpPr>
        <p:spPr>
          <a:xfrm>
            <a:off x="786075" y="4678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200">
                <a:solidFill>
                  <a:schemeClr val="accent2"/>
                </a:solidFill>
              </a:rPr>
              <a:t>Embedding Approach</a:t>
            </a:r>
            <a:endParaRPr sz="3200">
              <a:solidFill>
                <a:schemeClr val="accent2"/>
              </a:solidFill>
            </a:endParaRPr>
          </a:p>
        </p:txBody>
      </p:sp>
      <p:sp>
        <p:nvSpPr>
          <p:cNvPr id="207" name="Google Shape;207;p27"/>
          <p:cNvSpPr txBox="1"/>
          <p:nvPr/>
        </p:nvSpPr>
        <p:spPr>
          <a:xfrm>
            <a:off x="786150" y="1136850"/>
            <a:ext cx="7415400" cy="3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Idea is to map both entities and relations into a common lower dimensional vector space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embeddings represented entities and relations capture the semantics behind them, such that their relationship is preserved through translations of vectors, for example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There are a many KG embedding models, though the fundamental concept is the same. The difference is how the define the relationships between the embeddings in the vector space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i="1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8" name="Google Shape;20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2099" y="2715161"/>
            <a:ext cx="1752275" cy="2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title" idx="4294967295"/>
          </p:nvPr>
        </p:nvSpPr>
        <p:spPr>
          <a:xfrm>
            <a:off x="786075" y="4678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200">
                <a:solidFill>
                  <a:schemeClr val="accent2"/>
                </a:solidFill>
              </a:rPr>
              <a:t>Motivation</a:t>
            </a:r>
            <a:endParaRPr sz="3200">
              <a:solidFill>
                <a:schemeClr val="accent2"/>
              </a:solidFill>
            </a:endParaRPr>
          </a:p>
        </p:txBody>
      </p:sp>
      <p:sp>
        <p:nvSpPr>
          <p:cNvPr id="215" name="Google Shape;215;p28"/>
          <p:cNvSpPr txBox="1"/>
          <p:nvPr/>
        </p:nvSpPr>
        <p:spPr>
          <a:xfrm>
            <a:off x="786150" y="1136850"/>
            <a:ext cx="7415400" cy="3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Rule-based methods 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➢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Pros: Ability to combine domain knowledge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➢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Cons: Inference is inefficient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Embedding-based methods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➢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Pros: Fast Inference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➢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Cons: Cannot utilize domain knowledge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Proposes the combination of both methods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i="1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16" name="Google Shape;21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4600" y="3490926"/>
            <a:ext cx="5674649" cy="63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B7B7B7"/>
                </a:solidFill>
              </a:rPr>
              <a:t>2.</a:t>
            </a:r>
            <a:endParaRPr sz="600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Model Description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22" name="Google Shape;222;p29"/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600">
                <a:solidFill>
                  <a:schemeClr val="accent2"/>
                </a:solidFill>
              </a:rPr>
              <a:t>Framework Overview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682725" y="2309125"/>
            <a:ext cx="8156700" cy="9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Method Overview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: pLogicNet formulates the 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joint distribution of all triplets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 with a 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Markov logic network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, which is trained with the 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variational EM algorithm. </a:t>
            </a:r>
            <a:endParaRPr sz="1600"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In 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E-step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, a KGE model infers missing triplets. </a:t>
            </a:r>
            <a:r>
              <a:rPr lang="en" sz="1600" u="sng">
                <a:latin typeface="Source Sans Pro"/>
                <a:ea typeface="Source Sans Pro"/>
                <a:cs typeface="Source Sans Pro"/>
                <a:sym typeface="Source Sans Pro"/>
              </a:rPr>
              <a:t>Knowledge preserved by logic rules can be effectively distilled into the learned embeddings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In 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M-step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, the weights of the logic rules are updated based on both the observed triplets and those inferred by KGE model. Therefore, </a:t>
            </a:r>
            <a:r>
              <a:rPr lang="en" sz="1600" u="sng">
                <a:latin typeface="Source Sans Pro"/>
                <a:ea typeface="Source Sans Pro"/>
                <a:cs typeface="Source Sans Pro"/>
                <a:sym typeface="Source Sans Pro"/>
              </a:rPr>
              <a:t>KGE model provides extra supervision for weight learning</a:t>
            </a:r>
            <a:endParaRPr sz="1600" u="sng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9" name="Google Shape;229;p3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30" name="Google Shape;230;p30"/>
          <p:cNvPicPr preferRelativeResize="0"/>
          <p:nvPr/>
        </p:nvPicPr>
        <p:blipFill rotWithShape="1">
          <a:blip r:embed="rId3">
            <a:alphaModFix/>
          </a:blip>
          <a:srcRect t="6933"/>
          <a:stretch/>
        </p:blipFill>
        <p:spPr>
          <a:xfrm>
            <a:off x="1029863" y="858475"/>
            <a:ext cx="7029174" cy="180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786150" y="795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600" b="1">
                <a:solidFill>
                  <a:schemeClr val="accent2"/>
                </a:solidFill>
              </a:rPr>
              <a:t>Agenda</a:t>
            </a:r>
            <a:endParaRPr sz="3600" b="1">
              <a:solidFill>
                <a:schemeClr val="accent2"/>
              </a:solidFill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709950" y="707625"/>
            <a:ext cx="6042000" cy="31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Background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➢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KG, </a:t>
            </a: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Rule-based methods, </a:t>
            </a: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Embedding model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Motivation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➢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Problem definition and solutions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Model Description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➢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Framework Overview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➢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E-step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➢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M-step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➢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Optimization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Experiment (Settings &amp; Results)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Conclusions &amp; Future Work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References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Questions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600">
                <a:solidFill>
                  <a:schemeClr val="accent2"/>
                </a:solidFill>
              </a:rPr>
              <a:t>Variational EM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236" name="Google Shape;236;p31"/>
          <p:cNvSpPr txBox="1"/>
          <p:nvPr/>
        </p:nvSpPr>
        <p:spPr>
          <a:xfrm>
            <a:off x="889625" y="1292600"/>
            <a:ext cx="7704900" cy="9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Why Variational EM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: The model can be trained by maximizing the log-likelihood of the observed indicator variables log pw(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V</a:t>
            </a:r>
            <a:r>
              <a:rPr lang="en" sz="1600" b="1" baseline="-25000">
                <a:latin typeface="Source Sans Pro"/>
                <a:ea typeface="Source Sans Pro"/>
                <a:cs typeface="Source Sans Pro"/>
                <a:sym typeface="Source Sans Pro"/>
              </a:rPr>
              <a:t>O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). However, directly optimizing the objective is infeasible, as we need to integrate over all the hidden indicator variables 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v</a:t>
            </a:r>
            <a:r>
              <a:rPr lang="en" sz="1600" b="1" baseline="-25000">
                <a:latin typeface="Source Sans Pro"/>
                <a:ea typeface="Source Sans Pro"/>
                <a:cs typeface="Source Sans Pro"/>
                <a:sym typeface="Source Sans Pro"/>
              </a:rPr>
              <a:t>H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How to approximate log pw(vO)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7" name="Google Shape;237;p3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238" name="Google Shape;23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2350" y="945925"/>
            <a:ext cx="3079299" cy="52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1"/>
          <p:cNvPicPr preferRelativeResize="0"/>
          <p:nvPr/>
        </p:nvPicPr>
        <p:blipFill rotWithShape="1">
          <a:blip r:embed="rId4">
            <a:alphaModFix/>
          </a:blip>
          <a:srcRect l="-1603" t="5123" r="6726"/>
          <a:stretch/>
        </p:blipFill>
        <p:spPr>
          <a:xfrm>
            <a:off x="1560475" y="2815425"/>
            <a:ext cx="3825900" cy="210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2175" y="3122450"/>
            <a:ext cx="3303026" cy="2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1"/>
          <p:cNvSpPr/>
          <p:nvPr/>
        </p:nvSpPr>
        <p:spPr>
          <a:xfrm>
            <a:off x="5184150" y="3141100"/>
            <a:ext cx="404400" cy="225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1"/>
          <p:cNvSpPr txBox="1"/>
          <p:nvPr/>
        </p:nvSpPr>
        <p:spPr>
          <a:xfrm>
            <a:off x="5548100" y="3442025"/>
            <a:ext cx="33030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Comments: 1. Equation holds when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2. When using                  as q (E-step), we get a tight bound of                 as KL is 0; In variational EM, we approximate q with for example, mean-field distribution.</a:t>
            </a: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43" name="Google Shape;243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92175" y="3754363"/>
            <a:ext cx="1042221" cy="22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30663" y="4204050"/>
            <a:ext cx="513700" cy="15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34400" y="4019050"/>
            <a:ext cx="513664" cy="15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600">
                <a:solidFill>
                  <a:schemeClr val="accent2"/>
                </a:solidFill>
              </a:rPr>
              <a:t>Variational EM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251" name="Google Shape;251;p32"/>
          <p:cNvSpPr txBox="1"/>
          <p:nvPr/>
        </p:nvSpPr>
        <p:spPr>
          <a:xfrm>
            <a:off x="897725" y="2783000"/>
            <a:ext cx="7704900" cy="9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E-step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Finding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       .  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➢"/>
            </a:pP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Fix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pw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 (weights of each logic rules), 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update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        to minimize KL divergence between        and                      (equivalently, maximize ELBO). 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M-step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Update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pw (weights for each logic rule).  </a:t>
            </a:r>
            <a:endParaRPr sz="1600"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➢"/>
            </a:pP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Fix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        and 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update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pw 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to maximize the log-likelihood function of all triples.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2" name="Google Shape;252;p32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253" name="Google Shape;25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850" y="795600"/>
            <a:ext cx="7430300" cy="204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7225" y="3475375"/>
            <a:ext cx="228800" cy="2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100" y="4361150"/>
            <a:ext cx="228800" cy="2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1825" y="4661700"/>
            <a:ext cx="2460350" cy="3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6813" y="3739350"/>
            <a:ext cx="3486725" cy="34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7425" y="3211400"/>
            <a:ext cx="228800" cy="2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87000" y="3523100"/>
            <a:ext cx="737297" cy="16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3175" y="2939350"/>
            <a:ext cx="228800" cy="26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3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600">
                <a:solidFill>
                  <a:schemeClr val="accent2"/>
                </a:solidFill>
              </a:rPr>
              <a:t>Variational EM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266" name="Google Shape;266;p33"/>
          <p:cNvSpPr txBox="1"/>
          <p:nvPr/>
        </p:nvSpPr>
        <p:spPr>
          <a:xfrm>
            <a:off x="897725" y="2783000"/>
            <a:ext cx="7704900" cy="9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E-step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Finding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       .  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➢"/>
            </a:pP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Fix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p</a:t>
            </a:r>
            <a:r>
              <a:rPr lang="en" sz="1600" b="1" baseline="-25000">
                <a:latin typeface="Source Sans Pro"/>
                <a:ea typeface="Source Sans Pro"/>
                <a:cs typeface="Source Sans Pro"/>
                <a:sym typeface="Source Sans Pro"/>
              </a:rPr>
              <a:t>w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 (weights of each logic rules), 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update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        to minimize KL divergence between        and                      (equivalently, maximize ELBO). 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M-step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Update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pw (weights for each logic rule).  </a:t>
            </a:r>
            <a:endParaRPr sz="1600"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➢"/>
            </a:pP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Fix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        and 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update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p</a:t>
            </a:r>
            <a:r>
              <a:rPr lang="en" sz="1600" b="1" baseline="-25000">
                <a:latin typeface="Source Sans Pro"/>
                <a:ea typeface="Source Sans Pro"/>
                <a:cs typeface="Source Sans Pro"/>
                <a:sym typeface="Source Sans Pro"/>
              </a:rPr>
              <a:t>w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to maximize the log-likelihood function of all triples.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7" name="Google Shape;267;p33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268" name="Google Shape;26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7225" y="3475375"/>
            <a:ext cx="228800" cy="2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1750" y="4343300"/>
            <a:ext cx="228800" cy="2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1825" y="4661700"/>
            <a:ext cx="2460350" cy="31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6813" y="3739350"/>
            <a:ext cx="3486725" cy="34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3375" y="3203325"/>
            <a:ext cx="228800" cy="2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87000" y="3523100"/>
            <a:ext cx="737297" cy="16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3175" y="2939350"/>
            <a:ext cx="228800" cy="2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87000" y="856316"/>
            <a:ext cx="2930225" cy="2123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4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600">
                <a:solidFill>
                  <a:schemeClr val="accent2"/>
                </a:solidFill>
              </a:rPr>
              <a:t>E-step: Inference Procedure 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281" name="Google Shape;281;p34"/>
          <p:cNvSpPr txBox="1"/>
          <p:nvPr/>
        </p:nvSpPr>
        <p:spPr>
          <a:xfrm>
            <a:off x="905500" y="1010725"/>
            <a:ext cx="7704900" cy="9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Goal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:  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Fix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pw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 (weights of each logic rules), 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update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        to minimize KL divergence between         and                     (or maximize ELBO). 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Step 1: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 Select q to approximate the true posterior distribution                    with a 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mean-field distribution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Step 2: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 Parameterize                              with a 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knowledge graph embedding(KGE)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 model. 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2" name="Google Shape;282;p3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283" name="Google Shape;28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6350" y="1200400"/>
            <a:ext cx="228800" cy="2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9375" y="1654050"/>
            <a:ext cx="3486725" cy="34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3150" y="1430550"/>
            <a:ext cx="228800" cy="2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9375" y="1478275"/>
            <a:ext cx="737297" cy="16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1850" y="2120525"/>
            <a:ext cx="737297" cy="16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9625" y="2555750"/>
            <a:ext cx="2488951" cy="5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62600" y="3301400"/>
            <a:ext cx="1108698" cy="2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76200" y="3856400"/>
            <a:ext cx="5267300" cy="49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5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600">
                <a:solidFill>
                  <a:schemeClr val="accent2"/>
                </a:solidFill>
              </a:rPr>
              <a:t>E-step: Inference Procedure 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296" name="Google Shape;296;p35"/>
          <p:cNvSpPr txBox="1"/>
          <p:nvPr/>
        </p:nvSpPr>
        <p:spPr>
          <a:xfrm>
            <a:off x="905500" y="1010725"/>
            <a:ext cx="7704900" cy="9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Step 3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:  By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minimize KL divergence between         and                     (or maximize ELBO), optimal        is given by a fixed-point condition.  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Updates for variational factors in the general case, as introduced in [1]. 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With Markov Logic Network (MLN), the posterior distribution                           of each variational factor, is only related to its Markov Blanket: 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7" name="Google Shape;297;p3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298" name="Google Shape;29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925" y="1200400"/>
            <a:ext cx="228800" cy="2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4075" y="1248125"/>
            <a:ext cx="737297" cy="16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6700" y="1416650"/>
            <a:ext cx="228800" cy="2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9926" y="1748739"/>
            <a:ext cx="7251101" cy="303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97925" y="2688100"/>
            <a:ext cx="3348154" cy="70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38196" y="3687325"/>
            <a:ext cx="959106" cy="2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38200" y="3951300"/>
            <a:ext cx="1812093" cy="30365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5"/>
          <p:cNvSpPr txBox="1"/>
          <p:nvPr/>
        </p:nvSpPr>
        <p:spPr>
          <a:xfrm>
            <a:off x="536425" y="4393750"/>
            <a:ext cx="79146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Source: Variational Inference by Group1, page 19.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9"/>
              </a:rPr>
              <a:t>https://d1b10bmlvqabco.cloudfront.net/attach/k58ous8s1tj6ud/k17a6ll4v2f5wn/k6gyhbpsh4ti/VI_Slides_Final_Draft.pdf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6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600">
                <a:solidFill>
                  <a:schemeClr val="accent2"/>
                </a:solidFill>
              </a:rPr>
              <a:t>E-step: Inference Procedure 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311" name="Google Shape;311;p36"/>
          <p:cNvSpPr txBox="1"/>
          <p:nvPr/>
        </p:nvSpPr>
        <p:spPr>
          <a:xfrm>
            <a:off x="905500" y="1010725"/>
            <a:ext cx="7704900" cy="9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Step 4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:  Using 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stochastic variational inference[1]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 to find the optimal 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Why?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 Optimal         must satisfy the equation below. 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But                                is hard to compute. To simplify the condition, they follow stochastic variational inference  to 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estimate the expectation with a sample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                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2" name="Google Shape;312;p3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313" name="Google Shape;313;p36"/>
          <p:cNvSpPr txBox="1"/>
          <p:nvPr/>
        </p:nvSpPr>
        <p:spPr>
          <a:xfrm>
            <a:off x="575300" y="4518150"/>
            <a:ext cx="79146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Source: M. D. Hoffman, D. M. Blei, C. Wang, and J. Paisley. Stochastic variational inference. The Journal of Machine Learning Research, 2013.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14" name="Google Shape;31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9425" y="1169300"/>
            <a:ext cx="228800" cy="2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3075" y="1433275"/>
            <a:ext cx="228800" cy="2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3525" y="2619850"/>
            <a:ext cx="1077560" cy="3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3176" y="1764289"/>
            <a:ext cx="7251101" cy="303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05310" y="3298350"/>
            <a:ext cx="3309841" cy="26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7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600">
                <a:solidFill>
                  <a:schemeClr val="accent2"/>
                </a:solidFill>
              </a:rPr>
              <a:t>E-step: Inference Procedure 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324" name="Google Shape;324;p37"/>
          <p:cNvSpPr txBox="1"/>
          <p:nvPr/>
        </p:nvSpPr>
        <p:spPr>
          <a:xfrm>
            <a:off x="905500" y="1010725"/>
            <a:ext cx="7704900" cy="9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Step 4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:  Using 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stochastic variational inference[1]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 to find the optimal 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How to do?  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For observed triples, set                            ; For unobserved triples,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Optimal       :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5" name="Google Shape;325;p3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326" name="Google Shape;32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9425" y="1169300"/>
            <a:ext cx="228800" cy="2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2223" y="1433275"/>
            <a:ext cx="1036175" cy="21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6824" y="1785075"/>
            <a:ext cx="847276" cy="21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79574" y="1785073"/>
            <a:ext cx="1158851" cy="21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7025" y="2075900"/>
            <a:ext cx="228800" cy="2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7"/>
          <p:cNvPicPr preferRelativeResize="0"/>
          <p:nvPr/>
        </p:nvPicPr>
        <p:blipFill rotWithShape="1">
          <a:blip r:embed="rId7">
            <a:alphaModFix/>
          </a:blip>
          <a:srcRect r="68901" b="-15035"/>
          <a:stretch/>
        </p:blipFill>
        <p:spPr>
          <a:xfrm>
            <a:off x="2652751" y="2553275"/>
            <a:ext cx="1360351" cy="30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71665" y="2573112"/>
            <a:ext cx="2143485" cy="2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87025" y="3190613"/>
            <a:ext cx="3167700" cy="26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8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600">
                <a:solidFill>
                  <a:schemeClr val="accent2"/>
                </a:solidFill>
              </a:rPr>
              <a:t>E-step: Inference Procedure 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339" name="Google Shape;339;p38"/>
          <p:cNvSpPr txBox="1"/>
          <p:nvPr/>
        </p:nvSpPr>
        <p:spPr>
          <a:xfrm>
            <a:off x="905500" y="1010725"/>
            <a:ext cx="7704900" cy="9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Step 5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:  Learning optimal        based on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➢"/>
            </a:pP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Understanding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: for each triple (h, r, t), the 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knowledge graph embedding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 model predicts                through the entity and relation embeddings                     ;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The 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logic rules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 make the prediction by utilizing the triples connected with it.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Then, the optimal </a:t>
            </a: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KGE model should reach a consensus with the logic rules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 on the distribution for each triple, i.e:                    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0" name="Google Shape;340;p3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341" name="Google Shape;34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7175" y="1161525"/>
            <a:ext cx="228800" cy="2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9575" y="1161513"/>
            <a:ext cx="3167700" cy="2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6925" y="1707528"/>
            <a:ext cx="810925" cy="212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8"/>
          <p:cNvPicPr preferRelativeResize="0"/>
          <p:nvPr/>
        </p:nvPicPr>
        <p:blipFill rotWithShape="1">
          <a:blip r:embed="rId6">
            <a:alphaModFix/>
          </a:blip>
          <a:srcRect t="29711"/>
          <a:stretch/>
        </p:blipFill>
        <p:spPr>
          <a:xfrm>
            <a:off x="3219525" y="1723834"/>
            <a:ext cx="548700" cy="1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1425" y="2308450"/>
            <a:ext cx="1569475" cy="1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8150" y="3333513"/>
            <a:ext cx="3167700" cy="26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9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600">
                <a:solidFill>
                  <a:schemeClr val="accent2"/>
                </a:solidFill>
              </a:rPr>
              <a:t>E-step: Inference Procedure 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352" name="Google Shape;352;p39"/>
          <p:cNvSpPr txBox="1"/>
          <p:nvPr/>
        </p:nvSpPr>
        <p:spPr>
          <a:xfrm>
            <a:off x="905500" y="1010725"/>
            <a:ext cx="7704900" cy="9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Step 5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:  Learning optimal        based on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➢"/>
            </a:pP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How to learn        </a:t>
            </a: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:  compute                                        with current       , then update to minimize the reverse KL divergence of         and     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3" name="Google Shape;353;p39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pic>
        <p:nvPicPr>
          <p:cNvPr id="354" name="Google Shape;35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7175" y="1161525"/>
            <a:ext cx="228800" cy="2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9575" y="1161513"/>
            <a:ext cx="3167700" cy="2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8025" y="1425500"/>
            <a:ext cx="228800" cy="2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2826" y="1451000"/>
            <a:ext cx="1499349" cy="21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2925" y="1425500"/>
            <a:ext cx="228800" cy="2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1600" y="1425500"/>
            <a:ext cx="228800" cy="2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8525" y="1689475"/>
            <a:ext cx="228800" cy="2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4801" y="1714975"/>
            <a:ext cx="1499349" cy="21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91488" y="2248266"/>
            <a:ext cx="3668051" cy="41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78018" y="2697488"/>
            <a:ext cx="2592733" cy="21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20787" y="2667224"/>
            <a:ext cx="1384348" cy="21297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9"/>
          <p:cNvSpPr/>
          <p:nvPr/>
        </p:nvSpPr>
        <p:spPr>
          <a:xfrm>
            <a:off x="5470763" y="2691475"/>
            <a:ext cx="404400" cy="225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6" name="Google Shape;366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18213" y="3116513"/>
            <a:ext cx="2069582" cy="44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91504" y="3765025"/>
            <a:ext cx="1110033" cy="2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9"/>
          <p:cNvSpPr txBox="1"/>
          <p:nvPr/>
        </p:nvSpPr>
        <p:spPr>
          <a:xfrm>
            <a:off x="1818225" y="4121925"/>
            <a:ext cx="5733600" cy="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61C00"/>
                </a:solidFill>
              </a:rPr>
              <a:t>In this way, the knowledge captured by logic rules can be effectively distilled into the KGE model</a:t>
            </a:r>
            <a:endParaRPr>
              <a:solidFill>
                <a:srgbClr val="A61C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0"/>
          <p:cNvSpPr txBox="1">
            <a:spLocks noGrp="1"/>
          </p:cNvSpPr>
          <p:nvPr>
            <p:ph type="title"/>
          </p:nvPr>
        </p:nvSpPr>
        <p:spPr>
          <a:xfrm>
            <a:off x="786150" y="37797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600" dirty="0">
                <a:solidFill>
                  <a:schemeClr val="accent2"/>
                </a:solidFill>
              </a:rPr>
              <a:t>M-step: Learning Procedure </a:t>
            </a:r>
            <a:endParaRPr sz="3600" dirty="0">
              <a:solidFill>
                <a:schemeClr val="accent2"/>
              </a:solidFill>
            </a:endParaRPr>
          </a:p>
        </p:txBody>
      </p:sp>
      <p:sp>
        <p:nvSpPr>
          <p:cNvPr id="374" name="Google Shape;374;p4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375" name="Google Shape;375;p40"/>
          <p:cNvSpPr txBox="1"/>
          <p:nvPr/>
        </p:nvSpPr>
        <p:spPr>
          <a:xfrm>
            <a:off x="1047100" y="1205300"/>
            <a:ext cx="6685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</a:pPr>
            <a:r>
              <a:rPr lang="en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Updates weights associated with logical rules </a:t>
            </a:r>
            <a:endParaRPr sz="16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</a:pPr>
            <a:r>
              <a:rPr lang="en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Weight updates utilize both information from:</a:t>
            </a:r>
            <a:endParaRPr sz="16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➢"/>
            </a:pPr>
            <a:r>
              <a:rPr lang="en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observed triplets </a:t>
            </a:r>
            <a:endParaRPr sz="16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➢"/>
            </a:pPr>
            <a:r>
              <a:rPr lang="en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unobserved triplets that are inferred from the knowledge graph embedding model </a:t>
            </a:r>
            <a:endParaRPr sz="16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</a:pPr>
            <a:r>
              <a:rPr lang="en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knowledge graph embedding model provides extra supervision for weight learning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/>
          <p:nvPr/>
        </p:nvSpPr>
        <p:spPr>
          <a:xfrm>
            <a:off x="3693575" y="1655726"/>
            <a:ext cx="1575900" cy="1557300"/>
          </a:xfrm>
          <a:prstGeom prst="ellipse">
            <a:avLst/>
          </a:prstGeom>
          <a:gradFill>
            <a:gsLst>
              <a:gs pos="0">
                <a:srgbClr val="E9F5FD"/>
              </a:gs>
              <a:gs pos="100000">
                <a:srgbClr val="75C0EF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Embedding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" name="Google Shape;78;p14"/>
          <p:cNvCxnSpPr/>
          <p:nvPr/>
        </p:nvCxnSpPr>
        <p:spPr>
          <a:xfrm>
            <a:off x="6619025" y="4022925"/>
            <a:ext cx="290400" cy="767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" name="Google Shape;79;p14"/>
          <p:cNvCxnSpPr>
            <a:stCxn id="80" idx="5"/>
          </p:cNvCxnSpPr>
          <p:nvPr/>
        </p:nvCxnSpPr>
        <p:spPr>
          <a:xfrm>
            <a:off x="6854307" y="3829401"/>
            <a:ext cx="599700" cy="423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" name="Google Shape;81;p14"/>
          <p:cNvCxnSpPr/>
          <p:nvPr/>
        </p:nvCxnSpPr>
        <p:spPr>
          <a:xfrm>
            <a:off x="7057525" y="3535725"/>
            <a:ext cx="918900" cy="4302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83" name="Google Shape;83;p14"/>
          <p:cNvSpPr/>
          <p:nvPr/>
        </p:nvSpPr>
        <p:spPr>
          <a:xfrm>
            <a:off x="1573025" y="1829575"/>
            <a:ext cx="1575900" cy="1557600"/>
          </a:xfrm>
          <a:prstGeom prst="ellipse">
            <a:avLst/>
          </a:prstGeom>
          <a:gradFill>
            <a:gsLst>
              <a:gs pos="0">
                <a:srgbClr val="E9F5FD"/>
              </a:gs>
              <a:gs pos="100000">
                <a:srgbClr val="75C0EF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Knowledge Graph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14"/>
          <p:cNvCxnSpPr/>
          <p:nvPr/>
        </p:nvCxnSpPr>
        <p:spPr>
          <a:xfrm>
            <a:off x="744725" y="2067150"/>
            <a:ext cx="891000" cy="243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" name="Google Shape;85;p14"/>
          <p:cNvCxnSpPr>
            <a:endCxn id="83" idx="1"/>
          </p:cNvCxnSpPr>
          <p:nvPr/>
        </p:nvCxnSpPr>
        <p:spPr>
          <a:xfrm>
            <a:off x="1128210" y="1081180"/>
            <a:ext cx="675600" cy="9765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" name="Google Shape;86;p14"/>
          <p:cNvCxnSpPr>
            <a:endCxn id="83" idx="2"/>
          </p:cNvCxnSpPr>
          <p:nvPr/>
        </p:nvCxnSpPr>
        <p:spPr>
          <a:xfrm rot="10800000" flipH="1">
            <a:off x="619925" y="2608375"/>
            <a:ext cx="953100" cy="119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4"/>
          <p:cNvSpPr/>
          <p:nvPr/>
        </p:nvSpPr>
        <p:spPr>
          <a:xfrm>
            <a:off x="2963850" y="3387182"/>
            <a:ext cx="1618800" cy="15996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FFE599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First-Order Logic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5472575" y="2464057"/>
            <a:ext cx="1618800" cy="159960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FFE599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Markov Logic Network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" name="Google Shape;88;p14"/>
          <p:cNvCxnSpPr>
            <a:stCxn id="83" idx="6"/>
            <a:endCxn id="77" idx="2"/>
          </p:cNvCxnSpPr>
          <p:nvPr/>
        </p:nvCxnSpPr>
        <p:spPr>
          <a:xfrm rot="10800000" flipH="1">
            <a:off x="3148925" y="2434375"/>
            <a:ext cx="544500" cy="1740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89;p14"/>
          <p:cNvCxnSpPr>
            <a:stCxn id="83" idx="5"/>
            <a:endCxn id="87" idx="1"/>
          </p:cNvCxnSpPr>
          <p:nvPr/>
        </p:nvCxnSpPr>
        <p:spPr>
          <a:xfrm>
            <a:off x="2918140" y="3159070"/>
            <a:ext cx="282900" cy="462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4"/>
          <p:cNvCxnSpPr>
            <a:stCxn id="77" idx="4"/>
            <a:endCxn id="87" idx="7"/>
          </p:cNvCxnSpPr>
          <p:nvPr/>
        </p:nvCxnSpPr>
        <p:spPr>
          <a:xfrm flipH="1">
            <a:off x="4345625" y="3213026"/>
            <a:ext cx="135900" cy="408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4"/>
          <p:cNvCxnSpPr>
            <a:stCxn id="77" idx="5"/>
            <a:endCxn id="80" idx="2"/>
          </p:cNvCxnSpPr>
          <p:nvPr/>
        </p:nvCxnSpPr>
        <p:spPr>
          <a:xfrm>
            <a:off x="5038689" y="2984965"/>
            <a:ext cx="433800" cy="2790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" name="Google Shape;92;p14"/>
          <p:cNvCxnSpPr>
            <a:stCxn id="87" idx="6"/>
            <a:endCxn id="80" idx="3"/>
          </p:cNvCxnSpPr>
          <p:nvPr/>
        </p:nvCxnSpPr>
        <p:spPr>
          <a:xfrm rot="10800000" flipH="1">
            <a:off x="4582650" y="3829382"/>
            <a:ext cx="1127100" cy="357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" name="Google Shape;93;p14"/>
          <p:cNvSpPr txBox="1">
            <a:spLocks noGrp="1"/>
          </p:cNvSpPr>
          <p:nvPr>
            <p:ph type="ctrTitle" idx="4294967295"/>
          </p:nvPr>
        </p:nvSpPr>
        <p:spPr>
          <a:xfrm>
            <a:off x="837725" y="495769"/>
            <a:ext cx="56421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</a:pPr>
            <a:r>
              <a:rPr lang="en" sz="4800" b="1"/>
              <a:t>KeyWords</a:t>
            </a:r>
            <a:endParaRPr sz="4800" b="1" i="0" u="none" strike="noStrike" cap="none">
              <a:solidFill>
                <a:schemeClr val="accen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D5A688-5117-40A4-A5ED-CC252CF7F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984" y="1605872"/>
            <a:ext cx="4445184" cy="2982342"/>
          </a:xfrm>
          <a:prstGeom prst="rect">
            <a:avLst/>
          </a:prstGeom>
        </p:spPr>
      </p:pic>
      <p:sp>
        <p:nvSpPr>
          <p:cNvPr id="380" name="Google Shape;380;p41"/>
          <p:cNvSpPr txBox="1">
            <a:spLocks noGrp="1"/>
          </p:cNvSpPr>
          <p:nvPr>
            <p:ph type="title"/>
          </p:nvPr>
        </p:nvSpPr>
        <p:spPr>
          <a:xfrm>
            <a:off x="786150" y="248051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600" dirty="0">
                <a:solidFill>
                  <a:schemeClr val="accent2"/>
                </a:solidFill>
              </a:rPr>
              <a:t>M-step: Learning Procedure </a:t>
            </a:r>
            <a:endParaRPr sz="3600" dirty="0">
              <a:solidFill>
                <a:schemeClr val="accent2"/>
              </a:solidFill>
            </a:endParaRPr>
          </a:p>
        </p:txBody>
      </p:sp>
      <p:sp>
        <p:nvSpPr>
          <p:cNvPr id="381" name="Google Shape;381;p41"/>
          <p:cNvSpPr txBox="1">
            <a:spLocks noGrp="1"/>
          </p:cNvSpPr>
          <p:nvPr>
            <p:ph type="sldNum" idx="12"/>
          </p:nvPr>
        </p:nvSpPr>
        <p:spPr>
          <a:xfrm>
            <a:off x="8404384" y="46297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382" name="Google Shape;382;p41"/>
          <p:cNvSpPr txBox="1"/>
          <p:nvPr/>
        </p:nvSpPr>
        <p:spPr>
          <a:xfrm>
            <a:off x="1047100" y="907360"/>
            <a:ext cx="6685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</a:pPr>
            <a:r>
              <a:rPr lang="en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From Variational EM, we see that ELBO                    :</a:t>
            </a:r>
            <a:endParaRPr sz="16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83" name="Google Shape;38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7575" y="1043785"/>
            <a:ext cx="790125" cy="296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377C014-4C7B-4BD1-B15A-B20F42E4D2C0}"/>
              </a:ext>
            </a:extLst>
          </p:cNvPr>
          <p:cNvGrpSpPr/>
          <p:nvPr/>
        </p:nvGrpSpPr>
        <p:grpSpPr>
          <a:xfrm>
            <a:off x="3283831" y="4004760"/>
            <a:ext cx="4112489" cy="599571"/>
            <a:chOff x="3283831" y="4124900"/>
            <a:chExt cx="4112489" cy="599571"/>
          </a:xfrm>
        </p:grpSpPr>
        <p:sp>
          <p:nvSpPr>
            <p:cNvPr id="387" name="Google Shape;387;p41"/>
            <p:cNvSpPr txBox="1"/>
            <p:nvPr/>
          </p:nvSpPr>
          <p:spPr>
            <a:xfrm>
              <a:off x="3283831" y="4124901"/>
              <a:ext cx="1726194" cy="275210"/>
            </a:xfrm>
            <a:prstGeom prst="rect">
              <a:avLst/>
            </a:prstGeom>
            <a:noFill/>
            <a:ln w="952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9900"/>
                </a:solidFill>
                <a:highlight>
                  <a:srgbClr val="FF9900"/>
                </a:highlight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88" name="Google Shape;388;p41"/>
            <p:cNvSpPr txBox="1"/>
            <p:nvPr/>
          </p:nvSpPr>
          <p:spPr>
            <a:xfrm>
              <a:off x="5187950" y="4124900"/>
              <a:ext cx="1463177" cy="275211"/>
            </a:xfrm>
            <a:prstGeom prst="rect">
              <a:avLst/>
            </a:prstGeom>
            <a:noFill/>
            <a:ln w="9525" cap="flat" cmpd="sng">
              <a:solidFill>
                <a:srgbClr val="99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9900"/>
                </a:solidFill>
                <a:highlight>
                  <a:srgbClr val="FF9900"/>
                </a:highlight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389" name="Google Shape;389;p4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137096" y="4441362"/>
              <a:ext cx="2259224" cy="283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0" name="Google Shape;390;p4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504086" y="4427973"/>
              <a:ext cx="1418542" cy="2964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1" name="Google Shape;391;p41"/>
          <p:cNvPicPr preferRelativeResize="0"/>
          <p:nvPr/>
        </p:nvPicPr>
        <p:blipFill rotWithShape="1">
          <a:blip r:embed="rId7">
            <a:alphaModFix/>
          </a:blip>
          <a:srcRect l="17403" t="34171" b="47107"/>
          <a:stretch/>
        </p:blipFill>
        <p:spPr>
          <a:xfrm>
            <a:off x="3059950" y="1483685"/>
            <a:ext cx="2627975" cy="421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1"/>
          <p:cNvSpPr txBox="1"/>
          <p:nvPr/>
        </p:nvSpPr>
        <p:spPr>
          <a:xfrm>
            <a:off x="3442344" y="4530465"/>
            <a:ext cx="38064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Optimization produces tight lower bound</a:t>
            </a:r>
            <a:endParaRPr dirty="0">
              <a:solidFill>
                <a:srgbClr val="00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308B55-530C-4DC2-AFA5-6F8DDF5F465A}"/>
                  </a:ext>
                </a:extLst>
              </p:cNvPr>
              <p:cNvSpPr txBox="1"/>
              <p:nvPr/>
            </p:nvSpPr>
            <p:spPr>
              <a:xfrm>
                <a:off x="5919538" y="1905585"/>
                <a:ext cx="22669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1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1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000" b="0" i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1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000" dirty="0">
                    <a:solidFill>
                      <a:srgbClr val="0000FF"/>
                    </a:solidFill>
                  </a:rPr>
                  <a:t> latent variable we integrate over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7308B55-530C-4DC2-AFA5-6F8DDF5F4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538" y="1905585"/>
                <a:ext cx="2266950" cy="400110"/>
              </a:xfrm>
              <a:prstGeom prst="rect">
                <a:avLst/>
              </a:prstGeom>
              <a:blipFill>
                <a:blip r:embed="rId8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4DE5F2E-BEEB-4E8B-9EC7-E166A0A8B0E2}"/>
              </a:ext>
            </a:extLst>
          </p:cNvPr>
          <p:cNvSpPr txBox="1"/>
          <p:nvPr/>
        </p:nvSpPr>
        <p:spPr>
          <a:xfrm>
            <a:off x="2951337" y="4310982"/>
            <a:ext cx="1028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</a:rPr>
              <a:t>(M-Step)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C8520B-D3C8-488A-BBEA-9B6EFC01519D}"/>
              </a:ext>
            </a:extLst>
          </p:cNvPr>
          <p:cNvSpPr txBox="1"/>
          <p:nvPr/>
        </p:nvSpPr>
        <p:spPr>
          <a:xfrm>
            <a:off x="7276759" y="4332971"/>
            <a:ext cx="1028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</a:rPr>
              <a:t>(E-Step)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1"/>
          <p:cNvSpPr txBox="1"/>
          <p:nvPr/>
        </p:nvSpPr>
        <p:spPr>
          <a:xfrm>
            <a:off x="1114347" y="935494"/>
            <a:ext cx="6685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</a:pPr>
            <a:r>
              <a:rPr lang="en-US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Why does optimization produce a tight lower bound?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Observe: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0" name="Google Shape;380;p41"/>
          <p:cNvSpPr txBox="1">
            <a:spLocks noGrp="1"/>
          </p:cNvSpPr>
          <p:nvPr>
            <p:ph type="title"/>
          </p:nvPr>
        </p:nvSpPr>
        <p:spPr>
          <a:xfrm>
            <a:off x="215900" y="248051"/>
            <a:ext cx="8737184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3600" dirty="0">
                <a:solidFill>
                  <a:schemeClr val="accent2"/>
                </a:solidFill>
              </a:rPr>
              <a:t>Reasoning</a:t>
            </a:r>
            <a:r>
              <a:rPr lang="en" sz="3600" dirty="0">
                <a:solidFill>
                  <a:schemeClr val="accent2"/>
                </a:solidFill>
              </a:rPr>
              <a:t> </a:t>
            </a:r>
            <a:r>
              <a:rPr lang="en-US" sz="3600" dirty="0">
                <a:solidFill>
                  <a:schemeClr val="accent2"/>
                </a:solidFill>
              </a:rPr>
              <a:t>about Optimization w/ ELBO</a:t>
            </a:r>
            <a:r>
              <a:rPr lang="en" sz="3600" dirty="0">
                <a:solidFill>
                  <a:schemeClr val="accent2"/>
                </a:solidFill>
              </a:rPr>
              <a:t> </a:t>
            </a:r>
            <a:endParaRPr sz="3600" dirty="0">
              <a:solidFill>
                <a:schemeClr val="accent2"/>
              </a:solidFill>
            </a:endParaRPr>
          </a:p>
        </p:txBody>
      </p:sp>
      <p:sp>
        <p:nvSpPr>
          <p:cNvPr id="381" name="Google Shape;381;p41"/>
          <p:cNvSpPr txBox="1">
            <a:spLocks noGrp="1"/>
          </p:cNvSpPr>
          <p:nvPr>
            <p:ph type="sldNum" idx="12"/>
          </p:nvPr>
        </p:nvSpPr>
        <p:spPr>
          <a:xfrm>
            <a:off x="8404384" y="46297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9F56D3-F4A3-4906-BAD2-F868B5790BAC}"/>
                  </a:ext>
                </a:extLst>
              </p:cNvPr>
              <p:cNvSpPr txBox="1"/>
              <p:nvPr/>
            </p:nvSpPr>
            <p:spPr>
              <a:xfrm>
                <a:off x="2127249" y="1447457"/>
                <a:ext cx="29522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𝑚𝑖𝑛𝐾𝐿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9F56D3-F4A3-4906-BAD2-F868B5790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249" y="1447457"/>
                <a:ext cx="2952218" cy="215444"/>
              </a:xfrm>
              <a:prstGeom prst="rect">
                <a:avLst/>
              </a:prstGeom>
              <a:blipFill>
                <a:blip r:embed="rId3"/>
                <a:stretch>
                  <a:fillRect l="-10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E488C0-42D0-47E0-97AE-D62374FAF055}"/>
                  </a:ext>
                </a:extLst>
              </p:cNvPr>
              <p:cNvSpPr txBox="1"/>
              <p:nvPr/>
            </p:nvSpPr>
            <p:spPr>
              <a:xfrm>
                <a:off x="2032000" y="1776185"/>
                <a:ext cx="4850495" cy="237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𝑙𝑜𝑔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𝑙𝑜𝑔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BE488C0-42D0-47E0-97AE-D62374FAF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0" y="1776185"/>
                <a:ext cx="4850495" cy="237886"/>
              </a:xfrm>
              <a:prstGeom prst="rect">
                <a:avLst/>
              </a:prstGeom>
              <a:blipFill>
                <a:blip r:embed="rId4"/>
                <a:stretch>
                  <a:fillRect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BCE667-BCE3-4418-8B7C-0D992AB2FC7F}"/>
                  </a:ext>
                </a:extLst>
              </p:cNvPr>
              <p:cNvSpPr txBox="1"/>
              <p:nvPr/>
            </p:nvSpPr>
            <p:spPr>
              <a:xfrm>
                <a:off x="2127249" y="2072176"/>
                <a:ext cx="4920578" cy="237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𝑙𝑜𝑔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𝑙𝑜𝑔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BCE667-BCE3-4418-8B7C-0D992AB2F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249" y="2072176"/>
                <a:ext cx="4920578" cy="237886"/>
              </a:xfrm>
              <a:prstGeom prst="rect">
                <a:avLst/>
              </a:prstGeom>
              <a:blipFill>
                <a:blip r:embed="rId5"/>
                <a:stretch>
                  <a:fillRect r="-496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F1A59D-79E6-4C0D-8614-030027F8C714}"/>
                  </a:ext>
                </a:extLst>
              </p:cNvPr>
              <p:cNvSpPr txBox="1"/>
              <p:nvPr/>
            </p:nvSpPr>
            <p:spPr>
              <a:xfrm>
                <a:off x="2127249" y="2435494"/>
                <a:ext cx="4938147" cy="448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𝑙𝑜𝑔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𝑙𝑜𝑔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F1A59D-79E6-4C0D-8614-030027F8C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249" y="2435494"/>
                <a:ext cx="4938147" cy="448584"/>
              </a:xfrm>
              <a:prstGeom prst="rect">
                <a:avLst/>
              </a:prstGeom>
              <a:blipFill>
                <a:blip r:embed="rId6"/>
                <a:stretch>
                  <a:fillRect t="-2740" r="-741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5ADAB9-FF4F-4E9D-9C70-B431D96310B2}"/>
                  </a:ext>
                </a:extLst>
              </p:cNvPr>
              <p:cNvSpPr txBox="1"/>
              <p:nvPr/>
            </p:nvSpPr>
            <p:spPr>
              <a:xfrm>
                <a:off x="2127249" y="2983003"/>
                <a:ext cx="6596486" cy="237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5ADAB9-FF4F-4E9D-9C70-B431D9631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249" y="2983003"/>
                <a:ext cx="6596486" cy="237886"/>
              </a:xfrm>
              <a:prstGeom prst="rect">
                <a:avLst/>
              </a:prstGeom>
              <a:blipFill>
                <a:blip r:embed="rId7"/>
                <a:stretch>
                  <a:fillRect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AC37AA96-3125-4B51-B66B-B54436E465DC}"/>
              </a:ext>
            </a:extLst>
          </p:cNvPr>
          <p:cNvSpPr/>
          <p:nvPr/>
        </p:nvSpPr>
        <p:spPr>
          <a:xfrm rot="16200000">
            <a:off x="5068201" y="1543357"/>
            <a:ext cx="237888" cy="3570319"/>
          </a:xfrm>
          <a:prstGeom prst="leftBrace">
            <a:avLst>
              <a:gd name="adj1" fmla="val 8333"/>
              <a:gd name="adj2" fmla="val 50356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0F3380-95CC-4DD1-93FD-431288493F42}"/>
              </a:ext>
            </a:extLst>
          </p:cNvPr>
          <p:cNvSpPr txBox="1"/>
          <p:nvPr/>
        </p:nvSpPr>
        <p:spPr>
          <a:xfrm>
            <a:off x="5174667" y="3297166"/>
            <a:ext cx="501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B050"/>
                </a:solidFill>
              </a:rPr>
              <a:t>= 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34E213C-3624-41DB-9AB7-A5E8319CBA59}"/>
                  </a:ext>
                </a:extLst>
              </p:cNvPr>
              <p:cNvSpPr txBox="1"/>
              <p:nvPr/>
            </p:nvSpPr>
            <p:spPr>
              <a:xfrm>
                <a:off x="2127249" y="3424444"/>
                <a:ext cx="2730426" cy="237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𝑙𝑜𝑔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34E213C-3624-41DB-9AB7-A5E8319CB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249" y="3424444"/>
                <a:ext cx="2730426" cy="237886"/>
              </a:xfrm>
              <a:prstGeom prst="rect">
                <a:avLst/>
              </a:prstGeom>
              <a:blipFill>
                <a:blip r:embed="rId8"/>
                <a:stretch>
                  <a:fillRect l="-223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Google Shape;392;p41">
            <a:extLst>
              <a:ext uri="{FF2B5EF4-FFF2-40B4-BE49-F238E27FC236}">
                <a16:creationId xmlns:a16="http://schemas.microsoft.com/office/drawing/2014/main" id="{398EBEC4-C63B-4EA0-8307-8F378590BC4F}"/>
              </a:ext>
            </a:extLst>
          </p:cNvPr>
          <p:cNvSpPr txBox="1"/>
          <p:nvPr/>
        </p:nvSpPr>
        <p:spPr>
          <a:xfrm>
            <a:off x="2127249" y="3647942"/>
            <a:ext cx="38064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Optimization produces tight lower bound</a:t>
            </a:r>
            <a:endParaRPr dirty="0">
              <a:solidFill>
                <a:srgbClr val="00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C1E3A3-04CB-427B-B3FE-D97E5DE6E6EA}"/>
                  </a:ext>
                </a:extLst>
              </p:cNvPr>
              <p:cNvSpPr txBox="1"/>
              <p:nvPr/>
            </p:nvSpPr>
            <p:spPr>
              <a:xfrm>
                <a:off x="1866899" y="4072436"/>
                <a:ext cx="5041765" cy="450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𝒎𝒊𝒏𝑲𝑳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/>
                  <a:t>, we still obtain a tight lower bound through </a:t>
                </a:r>
              </a:p>
              <a:p>
                <a:r>
                  <a:rPr lang="en-US" b="1" dirty="0"/>
                  <a:t>M-step maximization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sub>
                        </m:sSub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sub>
                            </m:sSub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𝒍𝒐𝒈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sub>
                        </m:sSub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C1E3A3-04CB-427B-B3FE-D97E5DE6E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899" y="4072436"/>
                <a:ext cx="5041765" cy="450316"/>
              </a:xfrm>
              <a:prstGeom prst="rect">
                <a:avLst/>
              </a:prstGeom>
              <a:blipFill>
                <a:blip r:embed="rId9"/>
                <a:stretch>
                  <a:fillRect l="-2177" t="-12162" r="-1209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637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2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600">
                <a:solidFill>
                  <a:schemeClr val="accent2"/>
                </a:solidFill>
              </a:rPr>
              <a:t>M-step: Learning Procedure 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398" name="Google Shape;398;p42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399" name="Google Shape;399;p42"/>
          <p:cNvSpPr txBox="1"/>
          <p:nvPr/>
        </p:nvSpPr>
        <p:spPr>
          <a:xfrm>
            <a:off x="1047100" y="1103700"/>
            <a:ext cx="6685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</a:pPr>
            <a:r>
              <a:rPr lang="en" sz="16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Step 1: </a:t>
            </a: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 will fix        and update weights of logical rules       by maximizing the log-likelihood function: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 know that: 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Is the partition function of the state of variables of the clique set: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00" name="Google Shape;40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0200" y="1277563"/>
            <a:ext cx="2667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2545" y="1252778"/>
            <a:ext cx="2286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9600" y="2035725"/>
            <a:ext cx="3079299" cy="52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57660" y="1510438"/>
            <a:ext cx="1822979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2"/>
          <p:cNvPicPr preferRelativeResize="0"/>
          <p:nvPr/>
        </p:nvPicPr>
        <p:blipFill rotWithShape="1">
          <a:blip r:embed="rId7">
            <a:alphaModFix/>
          </a:blip>
          <a:srcRect l="7" r="24600"/>
          <a:stretch/>
        </p:blipFill>
        <p:spPr>
          <a:xfrm>
            <a:off x="1478875" y="2771189"/>
            <a:ext cx="228600" cy="310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72756" y="3285850"/>
            <a:ext cx="1795413" cy="234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42"/>
          <p:cNvGrpSpPr/>
          <p:nvPr/>
        </p:nvGrpSpPr>
        <p:grpSpPr>
          <a:xfrm>
            <a:off x="2179150" y="3755575"/>
            <a:ext cx="3576625" cy="611775"/>
            <a:chOff x="2179150" y="3755575"/>
            <a:chExt cx="3576625" cy="611775"/>
          </a:xfrm>
        </p:grpSpPr>
        <p:pic>
          <p:nvPicPr>
            <p:cNvPr id="407" name="Google Shape;407;p42"/>
            <p:cNvPicPr preferRelativeResize="0"/>
            <p:nvPr/>
          </p:nvPicPr>
          <p:blipFill rotWithShape="1">
            <a:blip r:embed="rId9">
              <a:alphaModFix/>
            </a:blip>
            <a:srcRect l="9882" t="22988" r="14043"/>
            <a:stretch/>
          </p:blipFill>
          <p:spPr>
            <a:xfrm>
              <a:off x="3252950" y="3755575"/>
              <a:ext cx="2502825" cy="611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8" name="Google Shape;408;p42"/>
            <p:cNvSpPr txBox="1"/>
            <p:nvPr/>
          </p:nvSpPr>
          <p:spPr>
            <a:xfrm>
              <a:off x="2179150" y="3841100"/>
              <a:ext cx="1306800" cy="23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Source Sans Pro"/>
                  <a:ea typeface="Source Sans Pro"/>
                  <a:cs typeface="Source Sans Pro"/>
                  <a:sym typeface="Source Sans Pro"/>
                </a:rPr>
                <a:t>Implies that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pic>
        <p:nvPicPr>
          <p:cNvPr id="409" name="Google Shape;409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88256" y="3913275"/>
            <a:ext cx="2403113" cy="23445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42"/>
          <p:cNvSpPr txBox="1"/>
          <p:nvPr/>
        </p:nvSpPr>
        <p:spPr>
          <a:xfrm>
            <a:off x="1032500" y="4670550"/>
            <a:ext cx="79146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Source: M. Richardson and P. Domingos. Markov logic networks. Machine learning, 2006.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3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600">
                <a:solidFill>
                  <a:schemeClr val="accent2"/>
                </a:solidFill>
              </a:rPr>
              <a:t>Motivation for Pseudo-likelihood 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416" name="Google Shape;416;p43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A9733C-B821-4822-9775-61E9DCC49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0" y="1325650"/>
            <a:ext cx="7302500" cy="16667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4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600">
                <a:solidFill>
                  <a:schemeClr val="accent2"/>
                </a:solidFill>
              </a:rPr>
              <a:t>M-step: Learning Procedure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423" name="Google Shape;423;p4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424" name="Google Shape;424;p44"/>
          <p:cNvSpPr txBox="1"/>
          <p:nvPr/>
        </p:nvSpPr>
        <p:spPr>
          <a:xfrm>
            <a:off x="551850" y="1171350"/>
            <a:ext cx="7938000" cy="29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Therefore we </a:t>
            </a: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maximize the pseudo-likelihood function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Step 2: 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By the independence property of MLN,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Step 3: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Then optimize the weights for the logical rules through the gradient descent algorithm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25" name="Google Shape;42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5475" y="1611975"/>
            <a:ext cx="4235926" cy="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469" y="2687375"/>
            <a:ext cx="3390584" cy="51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0549" y="1220875"/>
            <a:ext cx="2576275" cy="29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5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600">
                <a:solidFill>
                  <a:schemeClr val="accent2"/>
                </a:solidFill>
              </a:rPr>
              <a:t>Weight Optimization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433" name="Google Shape;433;p4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pic>
        <p:nvPicPr>
          <p:cNvPr id="434" name="Google Shape;43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775" y="1575150"/>
            <a:ext cx="6735974" cy="30942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5"/>
          <p:cNvSpPr txBox="1"/>
          <p:nvPr/>
        </p:nvSpPr>
        <p:spPr>
          <a:xfrm>
            <a:off x="827774" y="1040025"/>
            <a:ext cx="7935225" cy="3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Compute the gradient as follows: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If (h, r, t) is observed: 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If (h, r, t) is hidden, it is the KG embedding model’s prediction of the triple being observed: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					                                                                                                                    is a sample from the KGE model, choosing N data points uniformly at random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Intuitively, </a:t>
            </a:r>
            <a:r>
              <a:rPr lang="en" b="1" i="1" dirty="0">
                <a:latin typeface="Source Sans Pro"/>
                <a:ea typeface="Source Sans Pro"/>
                <a:cs typeface="Source Sans Pro"/>
                <a:sym typeface="Source Sans Pro"/>
              </a:rPr>
              <a:t>y</a:t>
            </a: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 represents </a:t>
            </a:r>
            <a:r>
              <a:rPr lang="en-US" b="1" dirty="0">
                <a:latin typeface="Source Sans Pro"/>
                <a:ea typeface="Source Sans Pro"/>
                <a:cs typeface="Source Sans Pro"/>
                <a:sym typeface="Source Sans Pro"/>
              </a:rPr>
              <a:t>the confidence</a:t>
            </a: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 we </a:t>
            </a:r>
            <a:r>
              <a:rPr lang="en-US" b="1" dirty="0">
                <a:latin typeface="Source Sans Pro"/>
                <a:ea typeface="Source Sans Pro"/>
                <a:cs typeface="Source Sans Pro"/>
                <a:sym typeface="Source Sans Pro"/>
              </a:rPr>
              <a:t>have learned (observation + KGE)</a:t>
            </a: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b="1" dirty="0">
                <a:latin typeface="Source Sans Pro"/>
                <a:ea typeface="Source Sans Pro"/>
                <a:cs typeface="Source Sans Pro"/>
                <a:sym typeface="Source Sans Pro"/>
              </a:rPr>
              <a:t>of</a:t>
            </a: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 observing a triplet</a:t>
            </a:r>
            <a:endParaRPr b="1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As such, the KGE model, provides extra supervision to benefit learning the weights of logical rules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36" name="Google Shape;43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9625" y="2696475"/>
            <a:ext cx="2319625" cy="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0675" y="2168650"/>
            <a:ext cx="1042125" cy="24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47500" y="3039775"/>
            <a:ext cx="3163000" cy="21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F229A8-340A-4D71-AC68-4BB5E64EFFEF}"/>
              </a:ext>
            </a:extLst>
          </p:cNvPr>
          <p:cNvSpPr txBox="1"/>
          <p:nvPr/>
        </p:nvSpPr>
        <p:spPr>
          <a:xfrm>
            <a:off x="3775450" y="1852014"/>
            <a:ext cx="3546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70C0"/>
                </a:solidFill>
              </a:rPr>
              <a:t>keep our logic rule prediction consistent with observations + KGE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942EB0-7673-464B-9FEE-20FD2EC289C2}"/>
              </a:ext>
            </a:extLst>
          </p:cNvPr>
          <p:cNvSpPr txBox="1"/>
          <p:nvPr/>
        </p:nvSpPr>
        <p:spPr>
          <a:xfrm>
            <a:off x="4040100" y="1575150"/>
            <a:ext cx="2779800" cy="307777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E3A5F3-F85E-401B-BB4A-A4CE8AD52C50}"/>
                  </a:ext>
                </a:extLst>
              </p:cNvPr>
              <p:cNvSpPr txBox="1"/>
              <p:nvPr/>
            </p:nvSpPr>
            <p:spPr>
              <a:xfrm>
                <a:off x="4445000" y="1173392"/>
                <a:ext cx="2779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rgbClr val="0000FF"/>
                    </a:solidFill>
                  </a:rPr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1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1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000" dirty="0">
                    <a:solidFill>
                      <a:srgbClr val="0000FF"/>
                    </a:solidFill>
                  </a:rPr>
                  <a:t> for maximization/minimization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E3A5F3-F85E-401B-BB4A-A4CE8AD52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0" y="1173392"/>
                <a:ext cx="2779800" cy="400110"/>
              </a:xfrm>
              <a:prstGeom prst="rect">
                <a:avLst/>
              </a:prstGeom>
              <a:blipFill>
                <a:blip r:embed="rId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6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600">
                <a:solidFill>
                  <a:schemeClr val="accent2"/>
                </a:solidFill>
              </a:rPr>
              <a:t>Optimization and Prediction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444" name="Google Shape;444;p4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445" name="Google Shape;445;p46"/>
          <p:cNvSpPr txBox="1"/>
          <p:nvPr/>
        </p:nvSpPr>
        <p:spPr>
          <a:xfrm>
            <a:off x="799475" y="1132000"/>
            <a:ext cx="7322700" cy="3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Step 4:</a:t>
            </a: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 Iteratively perform E-step and M-step until convergence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There are a huge number of possible hidden triplets so handling 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all during optimization is impractical (HW question)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 sz="1600" b="1" dirty="0">
                <a:latin typeface="Source Sans Pro"/>
                <a:ea typeface="Source Sans Pro"/>
                <a:cs typeface="Source Sans Pro"/>
                <a:sym typeface="Source Sans Pro"/>
              </a:rPr>
              <a:t>Solution:</a:t>
            </a: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 only include small number of triplets using brute force search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An unobserved triplet (h, r, t) is added to </a:t>
            </a:r>
            <a:r>
              <a:rPr lang="en" i="1" dirty="0">
                <a:latin typeface="Source Sans Pro"/>
                <a:ea typeface="Source Sans Pro"/>
                <a:cs typeface="Source Sans Pro"/>
                <a:sym typeface="Source Sans Pro"/>
              </a:rPr>
              <a:t>H</a:t>
            </a: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 if we can find a grounding 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[premise] ⇒ [hypothesis], where the </a:t>
            </a:r>
            <a:r>
              <a:rPr lang="en" dirty="0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hypothesis is (h, r, t)</a:t>
            </a: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 and the </a:t>
            </a:r>
            <a:r>
              <a:rPr lang="en" dirty="0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premise only contains triplets in the observed set </a:t>
            </a:r>
            <a:r>
              <a:rPr lang="en" i="1" dirty="0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</a:t>
            </a: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Although we try to encourage the consensus of p_w and q_θ during training, they may still give different predictions as different information is used (</a:t>
            </a:r>
            <a:r>
              <a:rPr lang="en-US" dirty="0">
                <a:latin typeface="Source Sans Pro"/>
                <a:ea typeface="Source Sans Pro"/>
                <a:cs typeface="Source Sans Pro"/>
                <a:sym typeface="Source Sans Pro"/>
              </a:rPr>
              <a:t>so utilize both for evaluation)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46" name="Google Shape;44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7700" y="3936651"/>
            <a:ext cx="5674649" cy="639675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46"/>
          <p:cNvSpPr txBox="1"/>
          <p:nvPr/>
        </p:nvSpPr>
        <p:spPr>
          <a:xfrm>
            <a:off x="4966625" y="3956350"/>
            <a:ext cx="190800" cy="2619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99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8" name="Google Shape;448;p46"/>
          <p:cNvSpPr txBox="1"/>
          <p:nvPr/>
        </p:nvSpPr>
        <p:spPr>
          <a:xfrm>
            <a:off x="4542125" y="4230950"/>
            <a:ext cx="1521000" cy="177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99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hyperparameter</a:t>
            </a:r>
            <a:endParaRPr sz="800">
              <a:solidFill>
                <a:srgbClr val="FF99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7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600">
                <a:solidFill>
                  <a:schemeClr val="accent2"/>
                </a:solidFill>
              </a:rPr>
              <a:t>Optimization and Prediction 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454" name="Google Shape;454;p4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455" name="Google Shape;455;p47"/>
          <p:cNvSpPr txBox="1"/>
          <p:nvPr/>
        </p:nvSpPr>
        <p:spPr>
          <a:xfrm>
            <a:off x="608450" y="1128900"/>
            <a:ext cx="8567700" cy="32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In practice, we also expect to infer the plausibility of the triplets outside the subset of 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hidden triplets selected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Observe that we can still compute 			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to infer the how likely it is to actually observe the hidden triple since we have 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already learned the embeddings associated with the entities and relations  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Observe that there exist hidden triples which logical rules cannot model (</a:t>
            </a:r>
            <a:r>
              <a:rPr lang="en-US" dirty="0">
                <a:latin typeface="Source Sans Pro"/>
                <a:ea typeface="Source Sans Pro"/>
                <a:cs typeface="Source Sans Pro"/>
                <a:sym typeface="Source Sans Pro"/>
              </a:rPr>
              <a:t>see next slide)</a:t>
            </a: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. As such, we cannot make predictions with the logical rules. So </a:t>
            </a:r>
            <a:r>
              <a:rPr lang="en" i="1" dirty="0">
                <a:latin typeface="Source Sans Pro"/>
                <a:ea typeface="Source Sans Pro"/>
                <a:cs typeface="Source Sans Pro"/>
                <a:sym typeface="Source Sans Pro"/>
              </a:rPr>
              <a:t>p </a:t>
            </a: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of MLN is replaced with  0.5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56" name="Google Shape;456;p47"/>
          <p:cNvPicPr preferRelativeResize="0"/>
          <p:nvPr/>
        </p:nvPicPr>
        <p:blipFill rotWithShape="1">
          <a:blip r:embed="rId3">
            <a:alphaModFix/>
          </a:blip>
          <a:srcRect b="26991"/>
          <a:stretch/>
        </p:blipFill>
        <p:spPr>
          <a:xfrm>
            <a:off x="3678975" y="1839650"/>
            <a:ext cx="1245400" cy="2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7700" y="3479451"/>
            <a:ext cx="5674649" cy="63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47"/>
          <p:cNvPicPr preferRelativeResize="0"/>
          <p:nvPr/>
        </p:nvPicPr>
        <p:blipFill rotWithShape="1">
          <a:blip r:embed="rId5">
            <a:alphaModFix/>
          </a:blip>
          <a:srcRect l="17259"/>
          <a:stretch/>
        </p:blipFill>
        <p:spPr>
          <a:xfrm>
            <a:off x="2953501" y="1449050"/>
            <a:ext cx="641200" cy="20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9"/>
          <p:cNvSpPr txBox="1"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 dirty="0"/>
          </a:p>
        </p:txBody>
      </p:sp>
      <p:sp>
        <p:nvSpPr>
          <p:cNvPr id="470" name="Google Shape;470;p49"/>
          <p:cNvSpPr txBox="1">
            <a:spLocks noGrp="1"/>
          </p:cNvSpPr>
          <p:nvPr>
            <p:ph type="title" idx="4294967295"/>
          </p:nvPr>
        </p:nvSpPr>
        <p:spPr>
          <a:xfrm>
            <a:off x="336550" y="467820"/>
            <a:ext cx="8572499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3200" dirty="0">
                <a:solidFill>
                  <a:schemeClr val="accent2"/>
                </a:solidFill>
              </a:rPr>
              <a:t>Hidden triples logic rules cannot model</a:t>
            </a:r>
            <a:endParaRPr sz="3200" dirty="0">
              <a:solidFill>
                <a:schemeClr val="accent2"/>
              </a:solidFill>
            </a:endParaRPr>
          </a:p>
        </p:txBody>
      </p:sp>
      <p:sp>
        <p:nvSpPr>
          <p:cNvPr id="473" name="Google Shape;473;p49"/>
          <p:cNvSpPr txBox="1"/>
          <p:nvPr/>
        </p:nvSpPr>
        <p:spPr>
          <a:xfrm>
            <a:off x="921975" y="2671475"/>
            <a:ext cx="7435800" cy="1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Google Shape;455;p47">
                <a:extLst>
                  <a:ext uri="{FF2B5EF4-FFF2-40B4-BE49-F238E27FC236}">
                    <a16:creationId xmlns:a16="http://schemas.microsoft.com/office/drawing/2014/main" id="{FD9DCE39-FFA0-4864-BDD5-1B672520F1A0}"/>
                  </a:ext>
                </a:extLst>
              </p:cNvPr>
              <p:cNvSpPr txBox="1"/>
              <p:nvPr/>
            </p:nvSpPr>
            <p:spPr>
              <a:xfrm>
                <a:off x="430250" y="1224150"/>
                <a:ext cx="8567700" cy="324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457200" lvl="0" indent="-317500" algn="l" rtl="0"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Source Sans Pro"/>
                  <a:buChar char="●"/>
                </a:pPr>
                <a:r>
                  <a:rPr lang="en-US" b="1" i="1" u="sng" dirty="0">
                    <a:latin typeface="Source Sans Pro"/>
                    <a:ea typeface="Source Sans Pro"/>
                    <a:cs typeface="Source Sans Pro"/>
                    <a:sym typeface="Source Sans Pro"/>
                  </a:rPr>
                  <a:t>Working assumptions: </a:t>
                </a:r>
              </a:p>
              <a:p>
                <a:pPr marL="139700" lvl="1">
                  <a:buSzPts val="1400"/>
                </a:pP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(1) Hidden triples </a:t>
                </a:r>
                <a:r>
                  <a:rPr lang="en-US" i="1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H</a:t>
                </a: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can only be inferred by observed triples </a:t>
                </a:r>
                <a:r>
                  <a:rPr lang="en-US" i="1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O</a:t>
                </a: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.</a:t>
                </a:r>
              </a:p>
              <a:p>
                <a:pPr marL="139700" lvl="0" algn="l" rtl="0">
                  <a:spcBef>
                    <a:spcPts val="0"/>
                  </a:spcBef>
                  <a:spcAft>
                    <a:spcPts val="0"/>
                  </a:spcAft>
                  <a:buSzPts val="1400"/>
                </a:pP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(2) </a:t>
                </a:r>
                <a:r>
                  <a:rPr lang="en-US" i="1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H</a:t>
                </a: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sym typeface="Source Sans Pro"/>
                      </a:rPr>
                      <m:t>∩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</a:t>
                </a:r>
                <a:r>
                  <a:rPr lang="en-US" i="1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O</a:t>
                </a: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sym typeface="Source Sans Pro"/>
                      </a:rPr>
                      <m:t>∅</m:t>
                    </m:r>
                  </m:oMath>
                </a14:m>
                <a:endParaRPr lang="en-US" dirty="0">
                  <a:solidFill>
                    <a:schemeClr val="accent4">
                      <a:lumMod val="10000"/>
                    </a:schemeClr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457200" lvl="0" indent="-317500" algn="l" rtl="0"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Source Sans Pro"/>
                  <a:buChar char="●"/>
                </a:pPr>
                <a:endParaRPr lang="en-US" dirty="0">
                  <a:solidFill>
                    <a:schemeClr val="accent4">
                      <a:lumMod val="10000"/>
                    </a:schemeClr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457200" lvl="0" indent="-317500" algn="l" rtl="0">
                  <a:spcBef>
                    <a:spcPts val="0"/>
                  </a:spcBef>
                  <a:spcAft>
                    <a:spcPts val="0"/>
                  </a:spcAft>
                  <a:buSzPts val="1400"/>
                  <a:buFont typeface="Source Sans Pro"/>
                  <a:buChar char="●"/>
                </a:pP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Example:</a:t>
                </a:r>
              </a:p>
              <a:p>
                <a:pPr marL="139700" lvl="1">
                  <a:buSzPts val="1400"/>
                </a:pP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Consider </a:t>
                </a:r>
                <a:r>
                  <a:rPr lang="en-US" i="1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O</a:t>
                </a: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{(</a:t>
                </a:r>
                <a:r>
                  <a:rPr lang="en-US" dirty="0">
                    <a:solidFill>
                      <a:srgbClr val="00B05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Mary</a:t>
                </a: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, </a:t>
                </a:r>
                <a:r>
                  <a:rPr lang="en-US" dirty="0">
                    <a:solidFill>
                      <a:srgbClr val="7030A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is a friend of</a:t>
                </a: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, </a:t>
                </a:r>
                <a:r>
                  <a:rPr lang="en-US" dirty="0">
                    <a:solidFill>
                      <a:srgbClr val="00B05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Jane</a:t>
                </a: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); (</a:t>
                </a:r>
                <a:r>
                  <a:rPr lang="en-US" dirty="0">
                    <a:solidFill>
                      <a:srgbClr val="00B05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Jane</a:t>
                </a: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, </a:t>
                </a:r>
                <a:r>
                  <a:rPr lang="en-US" dirty="0">
                    <a:solidFill>
                      <a:srgbClr val="7030A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is a friend of</a:t>
                </a: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, </a:t>
                </a:r>
                <a:r>
                  <a:rPr lang="en-US" dirty="0">
                    <a:solidFill>
                      <a:srgbClr val="00B05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Cathy</a:t>
                </a: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); (</a:t>
                </a:r>
                <a:r>
                  <a:rPr lang="en-US" dirty="0">
                    <a:solidFill>
                      <a:srgbClr val="00B05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Cathy</a:t>
                </a: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, </a:t>
                </a:r>
                <a:r>
                  <a:rPr lang="en-US" dirty="0">
                    <a:solidFill>
                      <a:srgbClr val="7030A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is a friend of</a:t>
                </a: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, </a:t>
                </a:r>
                <a:r>
                  <a:rPr lang="en-US" dirty="0">
                    <a:solidFill>
                      <a:srgbClr val="00B05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Kate</a:t>
                </a: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)}</a:t>
                </a:r>
              </a:p>
              <a:p>
                <a:pPr marL="139700" lvl="1">
                  <a:buSzPts val="1400"/>
                </a:pPr>
                <a:endParaRPr lang="en-US" dirty="0">
                  <a:solidFill>
                    <a:schemeClr val="accent4">
                      <a:lumMod val="10000"/>
                    </a:schemeClr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39700" lvl="1">
                  <a:buSzPts val="1400"/>
                </a:pPr>
                <a:r>
                  <a:rPr lang="en-US" b="1" dirty="0">
                    <a:solidFill>
                      <a:srgbClr val="00B0F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Valid</a:t>
                </a:r>
                <a:r>
                  <a:rPr lang="en-US" b="1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logic rule (transitivity): </a:t>
                </a:r>
              </a:p>
              <a:p>
                <a:pPr marL="139700" lvl="1">
                  <a:buSzPts val="1400"/>
                </a:pP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(</a:t>
                </a:r>
                <a:r>
                  <a:rPr lang="en-US" dirty="0">
                    <a:solidFill>
                      <a:srgbClr val="00B05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Mary</a:t>
                </a: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, </a:t>
                </a:r>
                <a:r>
                  <a:rPr lang="en-US" dirty="0">
                    <a:solidFill>
                      <a:srgbClr val="7030A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is a friend of</a:t>
                </a: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, </a:t>
                </a:r>
                <a:r>
                  <a:rPr lang="en-US" dirty="0">
                    <a:solidFill>
                      <a:srgbClr val="00B05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Jane</a:t>
                </a: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)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ource Sans Pro"/>
                      </a:rPr>
                      <m:t>∧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(</a:t>
                </a:r>
                <a:r>
                  <a:rPr lang="en-US" dirty="0">
                    <a:solidFill>
                      <a:srgbClr val="00B05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Jane</a:t>
                </a: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, </a:t>
                </a:r>
                <a:r>
                  <a:rPr lang="en-US" dirty="0">
                    <a:solidFill>
                      <a:srgbClr val="7030A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is a friend of</a:t>
                </a: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, </a:t>
                </a:r>
                <a:r>
                  <a:rPr lang="en-US" dirty="0">
                    <a:solidFill>
                      <a:srgbClr val="00B05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Cathy</a:t>
                </a: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ource Sans Pro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(</a:t>
                </a:r>
                <a:r>
                  <a:rPr lang="en-US" dirty="0">
                    <a:solidFill>
                      <a:srgbClr val="00B05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Mary</a:t>
                </a: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, </a:t>
                </a:r>
                <a:r>
                  <a:rPr lang="en-US" dirty="0">
                    <a:solidFill>
                      <a:srgbClr val="7030A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is a friend of</a:t>
                </a: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, </a:t>
                </a:r>
                <a:r>
                  <a:rPr lang="en-US" dirty="0">
                    <a:solidFill>
                      <a:srgbClr val="00B05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Cathy</a:t>
                </a: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) </a:t>
                </a:r>
              </a:p>
              <a:p>
                <a:pPr marL="4572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39700" lvl="1">
                  <a:buSzPts val="1400"/>
                </a:pPr>
                <a:endParaRPr lang="en-US" dirty="0">
                  <a:solidFill>
                    <a:schemeClr val="accent4">
                      <a:lumMod val="10000"/>
                    </a:schemeClr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39700" lvl="1">
                  <a:buSzPts val="1400"/>
                </a:pPr>
                <a:r>
                  <a:rPr lang="en-US" b="1" dirty="0">
                    <a:solidFill>
                      <a:srgbClr val="FF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Invalid</a:t>
                </a:r>
                <a:r>
                  <a:rPr lang="en-US" b="1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logic rule: </a:t>
                </a:r>
              </a:p>
              <a:p>
                <a:pPr marL="139700" lvl="1">
                  <a:buSzPts val="1400"/>
                </a:pP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(</a:t>
                </a:r>
                <a:r>
                  <a:rPr lang="en-US" dirty="0">
                    <a:solidFill>
                      <a:srgbClr val="00B05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Mary</a:t>
                </a: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, </a:t>
                </a:r>
                <a:r>
                  <a:rPr lang="en-US" dirty="0">
                    <a:solidFill>
                      <a:srgbClr val="7030A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is a friend of</a:t>
                </a: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, </a:t>
                </a:r>
                <a:r>
                  <a:rPr lang="en-US" dirty="0">
                    <a:solidFill>
                      <a:srgbClr val="00B05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Cathy</a:t>
                </a: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)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ource Sans Pro"/>
                      </a:rPr>
                      <m:t>∧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(</a:t>
                </a:r>
                <a:r>
                  <a:rPr lang="en-US" dirty="0">
                    <a:solidFill>
                      <a:srgbClr val="00B05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Cathy</a:t>
                </a: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, </a:t>
                </a:r>
                <a:r>
                  <a:rPr lang="en-US" dirty="0">
                    <a:solidFill>
                      <a:srgbClr val="7030A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is a friend of</a:t>
                </a: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, </a:t>
                </a:r>
                <a:r>
                  <a:rPr lang="en-US" dirty="0">
                    <a:solidFill>
                      <a:srgbClr val="00B05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Kate</a:t>
                </a: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ource Sans Pro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(</a:t>
                </a:r>
                <a:r>
                  <a:rPr lang="en-US" dirty="0">
                    <a:solidFill>
                      <a:srgbClr val="00B05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Mary</a:t>
                </a: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, </a:t>
                </a:r>
                <a:r>
                  <a:rPr lang="en-US" dirty="0">
                    <a:solidFill>
                      <a:srgbClr val="7030A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is a friend of</a:t>
                </a: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, </a:t>
                </a:r>
                <a:r>
                  <a:rPr lang="en-US" dirty="0">
                    <a:solidFill>
                      <a:srgbClr val="00B05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Kate</a:t>
                </a:r>
                <a:r>
                  <a:rPr lang="en-US" dirty="0">
                    <a:solidFill>
                      <a:schemeClr val="accent4">
                        <a:lumMod val="10000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) </a:t>
                </a:r>
              </a:p>
              <a:p>
                <a:pPr lvl="0"/>
                <a:endParaRPr lang="en-US" dirty="0"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>
          <p:sp>
            <p:nvSpPr>
              <p:cNvPr id="9" name="Google Shape;455;p47">
                <a:extLst>
                  <a:ext uri="{FF2B5EF4-FFF2-40B4-BE49-F238E27FC236}">
                    <a16:creationId xmlns:a16="http://schemas.microsoft.com/office/drawing/2014/main" id="{FD9DCE39-FFA0-4864-BDD5-1B672520F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50" y="1224150"/>
                <a:ext cx="8567700" cy="3240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AD7478B-006A-4BCE-B709-046BA5D90DD9}"/>
              </a:ext>
            </a:extLst>
          </p:cNvPr>
          <p:cNvSpPr txBox="1"/>
          <p:nvPr/>
        </p:nvSpPr>
        <p:spPr>
          <a:xfrm>
            <a:off x="4905962" y="3008978"/>
            <a:ext cx="2021887" cy="3077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3C2AB2-EFF5-4212-8F60-2CFB831FF4EB}"/>
              </a:ext>
            </a:extLst>
          </p:cNvPr>
          <p:cNvSpPr txBox="1"/>
          <p:nvPr/>
        </p:nvSpPr>
        <p:spPr>
          <a:xfrm>
            <a:off x="5413963" y="2802008"/>
            <a:ext cx="1454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hidden triple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23FFE8F1-0D0E-419C-9CBD-AB3BF8A4304E}"/>
              </a:ext>
            </a:extLst>
          </p:cNvPr>
          <p:cNvSpPr/>
          <p:nvPr/>
        </p:nvSpPr>
        <p:spPr>
          <a:xfrm rot="16200000">
            <a:off x="2537542" y="1380766"/>
            <a:ext cx="246221" cy="3962400"/>
          </a:xfrm>
          <a:prstGeom prst="leftBrace">
            <a:avLst>
              <a:gd name="adj1" fmla="val 8333"/>
              <a:gd name="adj2" fmla="val 53566"/>
            </a:avLst>
          </a:prstGeom>
          <a:ln>
            <a:solidFill>
              <a:srgbClr val="BE81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54A403-2C8D-451A-B00C-D6DC8E3FB44B}"/>
              </a:ext>
            </a:extLst>
          </p:cNvPr>
          <p:cNvSpPr txBox="1"/>
          <p:nvPr/>
        </p:nvSpPr>
        <p:spPr>
          <a:xfrm>
            <a:off x="2419349" y="3444854"/>
            <a:ext cx="12636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BE8114"/>
                </a:solidFill>
              </a:rPr>
              <a:t>observed triples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3CDA75-2B4E-47ED-9FB0-60B5DFBAC4F8}"/>
              </a:ext>
            </a:extLst>
          </p:cNvPr>
          <p:cNvSpPr txBox="1"/>
          <p:nvPr/>
        </p:nvSpPr>
        <p:spPr>
          <a:xfrm>
            <a:off x="635002" y="3864560"/>
            <a:ext cx="1993898" cy="3077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DE303A-AA89-434F-9C93-125FC40BC6A1}"/>
              </a:ext>
            </a:extLst>
          </p:cNvPr>
          <p:cNvSpPr txBox="1"/>
          <p:nvPr/>
        </p:nvSpPr>
        <p:spPr>
          <a:xfrm>
            <a:off x="4933951" y="3855620"/>
            <a:ext cx="1993898" cy="3077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76DB0C-BDA5-48C2-8CE7-C8780BE6953A}"/>
              </a:ext>
            </a:extLst>
          </p:cNvPr>
          <p:cNvSpPr txBox="1"/>
          <p:nvPr/>
        </p:nvSpPr>
        <p:spPr>
          <a:xfrm>
            <a:off x="2781300" y="3864560"/>
            <a:ext cx="1993898" cy="307777"/>
          </a:xfrm>
          <a:prstGeom prst="rect">
            <a:avLst/>
          </a:prstGeom>
          <a:noFill/>
          <a:ln w="19050">
            <a:solidFill>
              <a:srgbClr val="BE8114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E6D2CF-9EA7-4818-80C9-4D9B80CE4E3E}"/>
              </a:ext>
            </a:extLst>
          </p:cNvPr>
          <p:cNvSpPr txBox="1"/>
          <p:nvPr/>
        </p:nvSpPr>
        <p:spPr>
          <a:xfrm>
            <a:off x="1155700" y="4158975"/>
            <a:ext cx="1422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hidden triple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C480F2-85CF-41F8-AA94-638535130453}"/>
              </a:ext>
            </a:extLst>
          </p:cNvPr>
          <p:cNvSpPr txBox="1"/>
          <p:nvPr/>
        </p:nvSpPr>
        <p:spPr>
          <a:xfrm>
            <a:off x="5413963" y="4148379"/>
            <a:ext cx="1422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</a:rPr>
              <a:t>hidden triple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CE30BF-F183-45F1-8A00-2A3FBF4EC692}"/>
              </a:ext>
            </a:extLst>
          </p:cNvPr>
          <p:cNvSpPr txBox="1"/>
          <p:nvPr/>
        </p:nvSpPr>
        <p:spPr>
          <a:xfrm>
            <a:off x="3432175" y="4172337"/>
            <a:ext cx="14223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BE8114"/>
                </a:solidFill>
              </a:rPr>
              <a:t>observed triple</a:t>
            </a:r>
          </a:p>
        </p:txBody>
      </p:sp>
    </p:spTree>
    <p:extLst>
      <p:ext uri="{BB962C8B-B14F-4D97-AF65-F5344CB8AC3E}">
        <p14:creationId xmlns:p14="http://schemas.microsoft.com/office/powerpoint/2010/main" val="1729513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8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B7B7B7"/>
                </a:solidFill>
              </a:rPr>
              <a:t>3.</a:t>
            </a:r>
            <a:endParaRPr sz="600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Experiment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464" name="Google Shape;464;p48"/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B7B7B7"/>
                </a:solidFill>
              </a:rPr>
              <a:t>1.</a:t>
            </a:r>
            <a:endParaRPr sz="600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Background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9"/>
          <p:cNvSpPr txBox="1"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sp>
        <p:nvSpPr>
          <p:cNvPr id="470" name="Google Shape;470;p49"/>
          <p:cNvSpPr txBox="1">
            <a:spLocks noGrp="1"/>
          </p:cNvSpPr>
          <p:nvPr>
            <p:ph type="title" idx="4294967295"/>
          </p:nvPr>
        </p:nvSpPr>
        <p:spPr>
          <a:xfrm>
            <a:off x="786075" y="4678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200">
                <a:solidFill>
                  <a:schemeClr val="accent2"/>
                </a:solidFill>
              </a:rPr>
              <a:t>Experiment Settings</a:t>
            </a:r>
            <a:endParaRPr sz="3200">
              <a:solidFill>
                <a:schemeClr val="accent2"/>
              </a:solidFill>
            </a:endParaRPr>
          </a:p>
        </p:txBody>
      </p:sp>
      <p:pic>
        <p:nvPicPr>
          <p:cNvPr id="471" name="Google Shape;47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4800" y="1549299"/>
            <a:ext cx="5805226" cy="108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49"/>
          <p:cNvSpPr txBox="1"/>
          <p:nvPr/>
        </p:nvSpPr>
        <p:spPr>
          <a:xfrm>
            <a:off x="1945625" y="1218525"/>
            <a:ext cx="24975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Dataset Statistics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73" name="Google Shape;473;p49"/>
          <p:cNvSpPr txBox="1"/>
          <p:nvPr/>
        </p:nvSpPr>
        <p:spPr>
          <a:xfrm>
            <a:off x="921975" y="2671475"/>
            <a:ext cx="7435800" cy="1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Tasks: 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For each triplet, the head or tail entity is masked and the masked entity is predicted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Evaluation Metrics: 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○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Mean Rank (MR), the mean of all ranks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○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Hit@K (H@K), top K results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○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Mean Reciprocal Rank (MRR)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74" name="Google Shape;474;p49"/>
          <p:cNvPicPr preferRelativeResize="0"/>
          <p:nvPr/>
        </p:nvPicPr>
        <p:blipFill rotWithShape="1">
          <a:blip r:embed="rId4">
            <a:alphaModFix/>
          </a:blip>
          <a:srcRect t="6156"/>
          <a:stretch/>
        </p:blipFill>
        <p:spPr>
          <a:xfrm>
            <a:off x="4090425" y="3494700"/>
            <a:ext cx="1397475" cy="47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0"/>
          <p:cNvSpPr txBox="1"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sp>
        <p:nvSpPr>
          <p:cNvPr id="480" name="Google Shape;480;p50"/>
          <p:cNvSpPr txBox="1">
            <a:spLocks noGrp="1"/>
          </p:cNvSpPr>
          <p:nvPr>
            <p:ph type="title" idx="4294967295"/>
          </p:nvPr>
        </p:nvSpPr>
        <p:spPr>
          <a:xfrm>
            <a:off x="786075" y="4678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200">
                <a:solidFill>
                  <a:schemeClr val="accent2"/>
                </a:solidFill>
              </a:rPr>
              <a:t>Results</a:t>
            </a:r>
            <a:endParaRPr sz="3200">
              <a:solidFill>
                <a:schemeClr val="accent2"/>
              </a:solidFill>
            </a:endParaRPr>
          </a:p>
        </p:txBody>
      </p:sp>
      <p:sp>
        <p:nvSpPr>
          <p:cNvPr id="481" name="Google Shape;481;p50"/>
          <p:cNvSpPr txBox="1"/>
          <p:nvPr/>
        </p:nvSpPr>
        <p:spPr>
          <a:xfrm>
            <a:off x="587225" y="1308875"/>
            <a:ext cx="82212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82" name="Google Shape;48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175" y="1373650"/>
            <a:ext cx="7907501" cy="239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1"/>
          <p:cNvSpPr txBox="1"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sp>
        <p:nvSpPr>
          <p:cNvPr id="488" name="Google Shape;488;p51"/>
          <p:cNvSpPr txBox="1">
            <a:spLocks noGrp="1"/>
          </p:cNvSpPr>
          <p:nvPr>
            <p:ph type="title" idx="4294967295"/>
          </p:nvPr>
        </p:nvSpPr>
        <p:spPr>
          <a:xfrm>
            <a:off x="786075" y="4678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200">
                <a:solidFill>
                  <a:schemeClr val="accent2"/>
                </a:solidFill>
              </a:rPr>
              <a:t>Results</a:t>
            </a:r>
            <a:endParaRPr sz="3200">
              <a:solidFill>
                <a:schemeClr val="accent2"/>
              </a:solidFill>
            </a:endParaRPr>
          </a:p>
        </p:txBody>
      </p:sp>
      <p:sp>
        <p:nvSpPr>
          <p:cNvPr id="489" name="Google Shape;489;p51"/>
          <p:cNvSpPr txBox="1"/>
          <p:nvPr/>
        </p:nvSpPr>
        <p:spPr>
          <a:xfrm>
            <a:off x="587225" y="1308875"/>
            <a:ext cx="82212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0" name="Google Shape;490;p51"/>
          <p:cNvSpPr txBox="1"/>
          <p:nvPr/>
        </p:nvSpPr>
        <p:spPr>
          <a:xfrm>
            <a:off x="389750" y="1128425"/>
            <a:ext cx="8423700" cy="3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KG embedding models: TransE, DistMult, HolE, ComplEx, ConvE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Logical Rule Based models:  BLP, MLN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Other hybrid methods that combine knowledge graph embedding and logic rules (RUGE, NNE-AER)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pLogicNet: uses only q for evaluation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pLogicNet*: uses both p and q for evaluation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1" name="Google Shape;491;p51"/>
          <p:cNvSpPr txBox="1"/>
          <p:nvPr/>
        </p:nvSpPr>
        <p:spPr>
          <a:xfrm>
            <a:off x="2812800" y="2799175"/>
            <a:ext cx="1102200" cy="4200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9900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92" name="Google Shape;492;p51"/>
          <p:cNvSpPr txBox="1"/>
          <p:nvPr/>
        </p:nvSpPr>
        <p:spPr>
          <a:xfrm>
            <a:off x="2646600" y="2720450"/>
            <a:ext cx="3927600" cy="551100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493" name="Google Shape;493;p51"/>
          <p:cNvGrpSpPr/>
          <p:nvPr/>
        </p:nvGrpSpPr>
        <p:grpSpPr>
          <a:xfrm>
            <a:off x="959500" y="2377175"/>
            <a:ext cx="5848775" cy="1056151"/>
            <a:chOff x="959500" y="2377175"/>
            <a:chExt cx="5848775" cy="1056151"/>
          </a:xfrm>
        </p:grpSpPr>
        <p:sp>
          <p:nvSpPr>
            <p:cNvPr id="494" name="Google Shape;494;p51"/>
            <p:cNvSpPr txBox="1"/>
            <p:nvPr/>
          </p:nvSpPr>
          <p:spPr>
            <a:xfrm>
              <a:off x="2830275" y="2377175"/>
              <a:ext cx="1539600" cy="21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99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pLogicNet</a:t>
              </a:r>
              <a:endParaRPr>
                <a:solidFill>
                  <a:srgbClr val="FF99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95" name="Google Shape;495;p51"/>
            <p:cNvSpPr txBox="1"/>
            <p:nvPr/>
          </p:nvSpPr>
          <p:spPr>
            <a:xfrm>
              <a:off x="5268675" y="2377175"/>
              <a:ext cx="1539600" cy="21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pLogicNet*</a:t>
              </a:r>
              <a:endParaRPr>
                <a:solidFill>
                  <a:srgbClr val="9900F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496" name="Google Shape;496;p5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59500" y="2793651"/>
              <a:ext cx="5674649" cy="639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2"/>
          <p:cNvSpPr txBox="1">
            <a:spLocks noGrp="1"/>
          </p:cNvSpPr>
          <p:nvPr>
            <p:ph type="ctrTitle"/>
          </p:nvPr>
        </p:nvSpPr>
        <p:spPr>
          <a:xfrm>
            <a:off x="1165025" y="1754800"/>
            <a:ext cx="7255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B7B7B7"/>
                </a:solidFill>
              </a:rPr>
              <a:t>4.</a:t>
            </a:r>
            <a:endParaRPr sz="600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Conclusion &amp; Future Work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02" name="Google Shape;502;p52"/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3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600">
                <a:solidFill>
                  <a:schemeClr val="accent2"/>
                </a:solidFill>
              </a:rPr>
              <a:t>Conclusion &amp; Future Work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508" name="Google Shape;508;p53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sp>
        <p:nvSpPr>
          <p:cNvPr id="509" name="Google Shape;509;p53"/>
          <p:cNvSpPr txBox="1"/>
          <p:nvPr/>
        </p:nvSpPr>
        <p:spPr>
          <a:xfrm>
            <a:off x="601375" y="1206725"/>
            <a:ext cx="8001900" cy="32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pLogicNet is a novel approach that integrates MLN and KG embedding methods for better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learning and inference of KGs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pLogicNet is efficiently optimized using the Variational EM algorithm: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○"/>
            </a:pP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E-step: </a:t>
            </a: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a knowledge graph embedding model is used to infer the hidden triplets and is enhanced by learning from logical rules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Font typeface="Source Sans Pro"/>
              <a:buChar char="○"/>
            </a:pP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M-step:</a:t>
            </a: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 the weights of rules are updated based on the observed and inferred triplets and is enhanced by learning from the KG embedding model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 i="1" dirty="0">
                <a:latin typeface="Source Sans Pro"/>
                <a:ea typeface="Source Sans Pro"/>
                <a:cs typeface="Source Sans Pro"/>
                <a:sym typeface="Source Sans Pro"/>
              </a:rPr>
              <a:t>Future Work: </a:t>
            </a:r>
            <a:r>
              <a:rPr lang="en" dirty="0">
                <a:latin typeface="Source Sans Pro"/>
                <a:ea typeface="Source Sans Pro"/>
                <a:cs typeface="Source Sans Pro"/>
                <a:sym typeface="Source Sans Pro"/>
              </a:rPr>
              <a:t>Exploring relational Graph Convolutional Networks and RotatE (a KGE model that uses relational rotation in complex space to form embeddings)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4"/>
          <p:cNvSpPr txBox="1">
            <a:spLocks noGrp="1"/>
          </p:cNvSpPr>
          <p:nvPr>
            <p:ph type="ctrTitle"/>
          </p:nvPr>
        </p:nvSpPr>
        <p:spPr>
          <a:xfrm>
            <a:off x="1165025" y="1754800"/>
            <a:ext cx="7255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B7B7B7"/>
                </a:solidFill>
              </a:rPr>
              <a:t>5.</a:t>
            </a:r>
            <a:endParaRPr sz="600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References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15" name="Google Shape;515;p54"/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5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600">
                <a:solidFill>
                  <a:schemeClr val="accent2"/>
                </a:solidFill>
              </a:rPr>
              <a:t>References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521" name="Google Shape;521;p5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  <p:sp>
        <p:nvSpPr>
          <p:cNvPr id="522" name="Google Shape;522;p55"/>
          <p:cNvSpPr txBox="1"/>
          <p:nvPr/>
        </p:nvSpPr>
        <p:spPr>
          <a:xfrm>
            <a:off x="799475" y="1132000"/>
            <a:ext cx="7322700" cy="3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Meng Qu and Jian Tang. Probabilistic logic neural networks for reasoning. Neural Information Processing Systems (NeurIPS), 2019.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M. D. Hoffman, D. M. Blei, C. Wang, and J. Paisley. Stochastic variational inference. The Journal of Machine Learning Research, 2013.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Matthew Richardson and Pedro Domingos. Markov logic networks. Machine learning, 62(1-2): 107–136, 2006.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M. Schlichtkrull, T. N. Kipf, P. Bloem, R. Van Den Berg, I. Titov, and M. Welling. Modeling relational data with graph convolutional networks. In European Semantic Web Conference, 2018.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Z. Sun, Z.-H. Deng, J.-Y. Nie, and J. Tang. Rotate: Knowledge graph embedding by relational rotation in complex space. ICLR, 2019.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●"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A. Bordes, N. Usunier, A. Garcia-Duran, J. Weston, and O. Yakhnenko. Translating embeddings for modeling multi-relational data. In NeurIPS, 2013.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6"/>
          <p:cNvSpPr txBox="1">
            <a:spLocks noGrp="1"/>
          </p:cNvSpPr>
          <p:nvPr>
            <p:ph type="ctrTitle" idx="4294967295"/>
          </p:nvPr>
        </p:nvSpPr>
        <p:spPr>
          <a:xfrm>
            <a:off x="2659200" y="1589675"/>
            <a:ext cx="3825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Thanks!</a:t>
            </a:r>
            <a:endParaRPr sz="6000" b="1"/>
          </a:p>
        </p:txBody>
      </p:sp>
      <p:sp>
        <p:nvSpPr>
          <p:cNvPr id="528" name="Google Shape;528;p56"/>
          <p:cNvSpPr txBox="1">
            <a:spLocks noGrp="1"/>
          </p:cNvSpPr>
          <p:nvPr>
            <p:ph type="subTitle" idx="4294967295"/>
          </p:nvPr>
        </p:nvSpPr>
        <p:spPr>
          <a:xfrm>
            <a:off x="2949150" y="2699025"/>
            <a:ext cx="324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/>
              <a:t>Any questions?</a:t>
            </a:r>
            <a:endParaRPr sz="3600" b="1"/>
          </a:p>
        </p:txBody>
      </p:sp>
      <p:sp>
        <p:nvSpPr>
          <p:cNvPr id="529" name="Google Shape;529;p5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7"/>
          <p:cNvSpPr txBox="1">
            <a:spLocks noGrp="1"/>
          </p:cNvSpPr>
          <p:nvPr>
            <p:ph type="ctrTitle"/>
          </p:nvPr>
        </p:nvSpPr>
        <p:spPr>
          <a:xfrm>
            <a:off x="1165025" y="1754800"/>
            <a:ext cx="7255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B7B7B7"/>
                </a:solidFill>
              </a:rPr>
              <a:t>6.</a:t>
            </a:r>
            <a:endParaRPr sz="600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In-Class HWs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35" name="Google Shape;535;p57"/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8"/>
          <p:cNvSpPr txBox="1"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  <p:sp>
        <p:nvSpPr>
          <p:cNvPr id="541" name="Google Shape;541;p58"/>
          <p:cNvSpPr txBox="1">
            <a:spLocks noGrp="1"/>
          </p:cNvSpPr>
          <p:nvPr>
            <p:ph type="title" idx="4294967295"/>
          </p:nvPr>
        </p:nvSpPr>
        <p:spPr>
          <a:xfrm>
            <a:off x="786075" y="1846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200">
                <a:solidFill>
                  <a:schemeClr val="accent2"/>
                </a:solidFill>
              </a:rPr>
              <a:t>Questions</a:t>
            </a:r>
            <a:endParaRPr sz="3200">
              <a:solidFill>
                <a:schemeClr val="accent2"/>
              </a:solidFill>
            </a:endParaRPr>
          </a:p>
        </p:txBody>
      </p:sp>
      <p:sp>
        <p:nvSpPr>
          <p:cNvPr id="542" name="Google Shape;542;p58"/>
          <p:cNvSpPr txBox="1"/>
          <p:nvPr/>
        </p:nvSpPr>
        <p:spPr>
          <a:xfrm>
            <a:off x="786150" y="719050"/>
            <a:ext cx="7774500" cy="42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AutoNum type="arabicPeriod"/>
            </a:pP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Describe the motivation of combining MLN and KGE, and how the authors make their model flexible in this paper.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ource Sans Pro"/>
              <a:buAutoNum type="arabicPeriod"/>
            </a:pP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Write down the cardinality |</a:t>
            </a:r>
            <a:r>
              <a:rPr lang="en" sz="1600" i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</a:t>
            </a: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| (size) of the set of hidden triplets </a:t>
            </a:r>
            <a:r>
              <a:rPr lang="en" sz="1600" i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H</a:t>
            </a:r>
            <a:endParaRPr sz="1600" i="1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(Hint: in terms of</a:t>
            </a:r>
            <a:r>
              <a:rPr lang="en" sz="1600">
                <a:solidFill>
                  <a:srgbClr val="FF0000"/>
                </a:solidFill>
                <a:latin typeface="Spectral"/>
                <a:ea typeface="Spectral"/>
                <a:cs typeface="Spectral"/>
                <a:sym typeface="Spectral"/>
              </a:rPr>
              <a:t> |</a:t>
            </a:r>
            <a:r>
              <a:rPr lang="en" sz="1600" i="1">
                <a:solidFill>
                  <a:srgbClr val="FF0000"/>
                </a:solidFill>
                <a:latin typeface="Spectral"/>
                <a:ea typeface="Spectral"/>
                <a:cs typeface="Spectral"/>
                <a:sym typeface="Spectral"/>
              </a:rPr>
              <a:t>E</a:t>
            </a:r>
            <a:r>
              <a:rPr lang="en" sz="1600">
                <a:solidFill>
                  <a:srgbClr val="FF0000"/>
                </a:solidFill>
                <a:latin typeface="Spectral"/>
                <a:ea typeface="Spectral"/>
                <a:cs typeface="Spectral"/>
                <a:sym typeface="Spectral"/>
              </a:rPr>
              <a:t>|, |</a:t>
            </a:r>
            <a:r>
              <a:rPr lang="en" sz="1600" i="1">
                <a:solidFill>
                  <a:srgbClr val="FF0000"/>
                </a:solidFill>
                <a:latin typeface="Spectral"/>
                <a:ea typeface="Spectral"/>
                <a:cs typeface="Spectral"/>
                <a:sym typeface="Spectral"/>
              </a:rPr>
              <a:t>R</a:t>
            </a:r>
            <a:r>
              <a:rPr lang="en" sz="1600">
                <a:solidFill>
                  <a:srgbClr val="FF0000"/>
                </a:solidFill>
                <a:latin typeface="Spectral"/>
                <a:ea typeface="Spectral"/>
                <a:cs typeface="Spectral"/>
                <a:sym typeface="Spectral"/>
              </a:rPr>
              <a:t>|, |</a:t>
            </a:r>
            <a:r>
              <a:rPr lang="en" sz="1600" i="1">
                <a:solidFill>
                  <a:srgbClr val="FF0000"/>
                </a:solidFill>
                <a:latin typeface="Spectral"/>
                <a:ea typeface="Spectral"/>
                <a:cs typeface="Spectral"/>
                <a:sym typeface="Spectral"/>
              </a:rPr>
              <a:t>O</a:t>
            </a:r>
            <a:r>
              <a:rPr lang="en" sz="1600">
                <a:solidFill>
                  <a:srgbClr val="FF0000"/>
                </a:solidFill>
                <a:latin typeface="Spectral"/>
                <a:ea typeface="Spectral"/>
                <a:cs typeface="Spectral"/>
                <a:sym typeface="Spectral"/>
              </a:rPr>
              <a:t>|</a:t>
            </a:r>
            <a:r>
              <a:rPr lang="en" sz="16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sz="160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AutoNum type="arabicPeriod"/>
            </a:pPr>
            <a:r>
              <a:rPr lang="en" sz="1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(bonus) </a:t>
            </a: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E-step, part of the objective function is to optimize the </a:t>
            </a:r>
            <a:r>
              <a:rPr lang="en" sz="1600" i="1">
                <a:solidFill>
                  <a:srgbClr val="263238"/>
                </a:solidFill>
                <a:latin typeface="Spectral"/>
                <a:ea typeface="Spectral"/>
                <a:cs typeface="Spectral"/>
                <a:sym typeface="Spectral"/>
              </a:rPr>
              <a:t>q</a:t>
            </a:r>
            <a:r>
              <a:rPr lang="en" sz="1600" i="1" baseline="-25000">
                <a:solidFill>
                  <a:srgbClr val="263238"/>
                </a:solidFill>
                <a:latin typeface="Spectral"/>
                <a:ea typeface="Spectral"/>
                <a:cs typeface="Spectral"/>
                <a:sym typeface="Spectral"/>
              </a:rPr>
              <a:t>θ</a:t>
            </a: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for the unobserved triplets. In the optimization, we set a threshold for the posterior. 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If the inferred posterior is greater than this value, then we treat the tripet is a positive sample. There is another possible way to determine whether we treat the triplet as a positive sample, which is: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Describe whether the first method is better. </a:t>
            </a:r>
            <a:endParaRPr sz="1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</a:t>
            </a:r>
            <a:r>
              <a:rPr lang="en" sz="16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(Hint: Think about the dataset input, and that </a:t>
            </a:r>
            <a:r>
              <a:rPr lang="en" sz="2000">
                <a:solidFill>
                  <a:srgbClr val="FF0000"/>
                </a:solidFill>
                <a:latin typeface="Spectral"/>
                <a:ea typeface="Spectral"/>
                <a:cs typeface="Spectral"/>
                <a:sym typeface="Spectral"/>
              </a:rPr>
              <a:t>𝜏</a:t>
            </a:r>
            <a:r>
              <a:rPr lang="en" sz="2000" baseline="-25000">
                <a:solidFill>
                  <a:srgbClr val="FF0000"/>
                </a:solidFill>
                <a:latin typeface="Spectral"/>
                <a:ea typeface="Spectral"/>
                <a:cs typeface="Spectral"/>
                <a:sym typeface="Spectral"/>
              </a:rPr>
              <a:t>triplet</a:t>
            </a:r>
            <a:r>
              <a:rPr lang="en" sz="16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is a hyperparameter)</a:t>
            </a:r>
            <a:endParaRPr sz="160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43" name="Google Shape;54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7625" y="2703975"/>
            <a:ext cx="3648600" cy="32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1450" y="3905950"/>
            <a:ext cx="6683898" cy="32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1215300" y="1723650"/>
            <a:ext cx="6713400" cy="24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 knowledge graph acquires and integrates information into an ontology and applies a reasoner to </a:t>
            </a:r>
            <a:r>
              <a:rPr lang="en" sz="3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derive new knowledge</a:t>
            </a:r>
            <a:r>
              <a:rPr lang="en" sz="3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200">
              <a:solidFill>
                <a:schemeClr val="accent2"/>
              </a:solidFill>
            </a:endParaRPr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ctrTitle" idx="4294967295"/>
          </p:nvPr>
        </p:nvSpPr>
        <p:spPr>
          <a:xfrm>
            <a:off x="1215300" y="770300"/>
            <a:ext cx="67134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</a:pPr>
            <a:r>
              <a:rPr lang="en" sz="3200" b="1"/>
              <a:t>What is a Knowledge Graph? (KG)</a:t>
            </a:r>
            <a:endParaRPr sz="3200" b="1" i="0" u="none" strike="noStrike" cap="none"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107" name="Google Shape;107;p16"/>
          <p:cNvGrpSpPr/>
          <p:nvPr/>
        </p:nvGrpSpPr>
        <p:grpSpPr>
          <a:xfrm>
            <a:off x="139296" y="1359718"/>
            <a:ext cx="1464573" cy="842707"/>
            <a:chOff x="3593400" y="1729675"/>
            <a:chExt cx="1957200" cy="1123610"/>
          </a:xfrm>
        </p:grpSpPr>
        <p:sp>
          <p:nvSpPr>
            <p:cNvPr id="108" name="Google Shape;108;p16"/>
            <p:cNvSpPr txBox="1"/>
            <p:nvPr/>
          </p:nvSpPr>
          <p:spPr>
            <a:xfrm>
              <a:off x="3593400" y="1729675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 sz="60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16"/>
          <p:cNvGrpSpPr/>
          <p:nvPr/>
        </p:nvGrpSpPr>
        <p:grpSpPr>
          <a:xfrm rot="10800000">
            <a:off x="7588871" y="1359718"/>
            <a:ext cx="1464573" cy="842707"/>
            <a:chOff x="3593400" y="1729675"/>
            <a:chExt cx="1957200" cy="1123610"/>
          </a:xfrm>
        </p:grpSpPr>
        <p:sp>
          <p:nvSpPr>
            <p:cNvPr id="112" name="Google Shape;112;p16"/>
            <p:cNvSpPr txBox="1"/>
            <p:nvPr/>
          </p:nvSpPr>
          <p:spPr>
            <a:xfrm>
              <a:off x="3593400" y="1729675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 sz="60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title" idx="4294967295"/>
          </p:nvPr>
        </p:nvSpPr>
        <p:spPr>
          <a:xfrm>
            <a:off x="786075" y="4678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200">
                <a:solidFill>
                  <a:schemeClr val="accent2"/>
                </a:solidFill>
              </a:rPr>
              <a:t>From KB to KG</a:t>
            </a:r>
            <a:endParaRPr sz="3200">
              <a:solidFill>
                <a:schemeClr val="accent2"/>
              </a:solidFill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275300" y="1240252"/>
            <a:ext cx="2622000" cy="3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Spectral"/>
                <a:ea typeface="Spectral"/>
                <a:cs typeface="Spectral"/>
                <a:sym typeface="Spectral"/>
              </a:rPr>
              <a:t>Isa(Lily, Person).</a:t>
            </a:r>
            <a:endParaRPr sz="1600">
              <a:solidFill>
                <a:schemeClr val="accent2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Spectral"/>
                <a:ea typeface="Spectral"/>
                <a:cs typeface="Spectral"/>
                <a:sym typeface="Spectral"/>
              </a:rPr>
              <a:t>Isa(DaVinci, Person).</a:t>
            </a:r>
            <a:endParaRPr sz="1600">
              <a:solidFill>
                <a:schemeClr val="accent2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Spectral"/>
                <a:ea typeface="Spectral"/>
                <a:cs typeface="Spectral"/>
                <a:sym typeface="Spectral"/>
              </a:rPr>
              <a:t>Isa(James, Person).</a:t>
            </a:r>
            <a:endParaRPr sz="1600">
              <a:solidFill>
                <a:schemeClr val="accent2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Spectral"/>
                <a:ea typeface="Spectral"/>
                <a:cs typeface="Spectral"/>
                <a:sym typeface="Spectral"/>
              </a:rPr>
              <a:t>IsInterestedIn(Lily, DaVinci).</a:t>
            </a:r>
            <a:endParaRPr sz="1600">
              <a:solidFill>
                <a:schemeClr val="accent2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Spectral"/>
                <a:ea typeface="Spectral"/>
                <a:cs typeface="Spectral"/>
                <a:sym typeface="Spectral"/>
              </a:rPr>
              <a:t>Painted(DaVinci, Mona Lisa).</a:t>
            </a:r>
            <a:endParaRPr sz="1600">
              <a:solidFill>
                <a:schemeClr val="accent2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Spectral"/>
                <a:ea typeface="Spectral"/>
                <a:cs typeface="Spectral"/>
                <a:sym typeface="Spectral"/>
              </a:rPr>
              <a:t>likes(James, Mona Lisa).</a:t>
            </a:r>
            <a:endParaRPr sz="1600">
              <a:solidFill>
                <a:schemeClr val="accent2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Spectral"/>
                <a:ea typeface="Spectral"/>
                <a:cs typeface="Spectral"/>
                <a:sym typeface="Spectral"/>
              </a:rPr>
              <a:t>IsaFriendOf(Lily, James).</a:t>
            </a:r>
            <a:endParaRPr sz="1600">
              <a:solidFill>
                <a:schemeClr val="accent2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Spectral"/>
                <a:ea typeface="Spectral"/>
                <a:cs typeface="Spectral"/>
                <a:sym typeface="Spectral"/>
              </a:rPr>
              <a:t>…… </a:t>
            </a:r>
            <a:endParaRPr sz="1600">
              <a:solidFill>
                <a:schemeClr val="accent2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i="1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3">
            <a:alphaModFix/>
          </a:blip>
          <a:srcRect l="4515" t="2419" r="3148"/>
          <a:stretch/>
        </p:blipFill>
        <p:spPr>
          <a:xfrm>
            <a:off x="3491700" y="1129850"/>
            <a:ext cx="5645174" cy="347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/>
          <p:nvPr/>
        </p:nvSpPr>
        <p:spPr>
          <a:xfrm>
            <a:off x="2932150" y="2414300"/>
            <a:ext cx="524700" cy="552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7"/>
          <p:cNvSpPr txBox="1"/>
          <p:nvPr/>
        </p:nvSpPr>
        <p:spPr>
          <a:xfrm>
            <a:off x="4840550" y="4875600"/>
            <a:ext cx="4425300" cy="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 u="sng"/>
              <a:t>https://yashuseth.blog/2019/10/08/introduction-question-answering-knowledge-graphs-kgqa/</a:t>
            </a:r>
            <a:endParaRPr sz="800" i="1" u="sng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title" idx="4294967295"/>
          </p:nvPr>
        </p:nvSpPr>
        <p:spPr>
          <a:xfrm>
            <a:off x="786075" y="4678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200">
                <a:solidFill>
                  <a:schemeClr val="accent2"/>
                </a:solidFill>
              </a:rPr>
              <a:t>More on KG</a:t>
            </a:r>
            <a:endParaRPr sz="3200">
              <a:solidFill>
                <a:schemeClr val="accent2"/>
              </a:solidFill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1437" y="1170425"/>
            <a:ext cx="6420980" cy="148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859000" y="2564675"/>
            <a:ext cx="7856700" cy="23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●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KB: Ontology</a:t>
            </a:r>
            <a:endParaRPr sz="18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700"/>
              <a:buFont typeface="Source Sans Pro"/>
              <a:buChar char="○"/>
            </a:pPr>
            <a:r>
              <a:rPr lang="en" sz="1700"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formal naming and definition of the types, properties, and relationships of the </a:t>
            </a:r>
            <a:r>
              <a:rPr lang="en" sz="17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entities</a:t>
            </a:r>
            <a:r>
              <a:rPr lang="en" sz="1700"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that really or fundamentally exist for a particular </a:t>
            </a:r>
            <a:r>
              <a:rPr lang="en" sz="17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domain</a:t>
            </a:r>
            <a:endParaRPr sz="17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●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KG is more extensive</a:t>
            </a:r>
            <a:endParaRPr sz="18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○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Graph structure</a:t>
            </a:r>
            <a:endParaRPr sz="18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○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Natural language way to represent relationships</a:t>
            </a:r>
            <a:endParaRPr sz="18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800"/>
              <a:buFont typeface="Source Sans Pro"/>
              <a:buChar char="○"/>
            </a:pPr>
            <a:r>
              <a:rPr lang="en"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Easy to infer new relationships (infer new knowledge)</a:t>
            </a:r>
            <a:endParaRPr sz="18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title" idx="4294967295"/>
          </p:nvPr>
        </p:nvSpPr>
        <p:spPr>
          <a:xfrm>
            <a:off x="786075" y="4678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200">
                <a:solidFill>
                  <a:schemeClr val="accent2"/>
                </a:solidFill>
              </a:rPr>
              <a:t>More on KG</a:t>
            </a:r>
            <a:endParaRPr sz="3200">
              <a:solidFill>
                <a:schemeClr val="accent2"/>
              </a:solidFill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786150" y="1136850"/>
            <a:ext cx="6042000" cy="3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Each relationship can be expressed as a triplet =</a:t>
            </a:r>
            <a:r>
              <a:rPr lang="en" sz="1600">
                <a:solidFill>
                  <a:srgbClr val="263238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lang="en" sz="1600" i="1">
                <a:solidFill>
                  <a:srgbClr val="FF0000"/>
                </a:solidFill>
                <a:latin typeface="Spectral"/>
                <a:ea typeface="Spectral"/>
                <a:cs typeface="Spectral"/>
                <a:sym typeface="Spectral"/>
              </a:rPr>
              <a:t>(h, r, t)</a:t>
            </a:r>
            <a:endParaRPr sz="1600">
              <a:solidFill>
                <a:srgbClr val="FF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Calibri"/>
              <a:buChar char="➢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Meaning entity </a:t>
            </a:r>
            <a:r>
              <a:rPr lang="en" sz="1600" i="1">
                <a:solidFill>
                  <a:srgbClr val="FF0000"/>
                </a:solidFill>
                <a:latin typeface="Spectral"/>
                <a:ea typeface="Spectral"/>
                <a:cs typeface="Spectral"/>
                <a:sym typeface="Spectral"/>
              </a:rPr>
              <a:t>h</a:t>
            </a: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has relation </a:t>
            </a:r>
            <a:r>
              <a:rPr lang="en" sz="1600" i="1">
                <a:solidFill>
                  <a:srgbClr val="FF0000"/>
                </a:solidFill>
                <a:latin typeface="Spectral"/>
                <a:ea typeface="Spectral"/>
                <a:cs typeface="Spectral"/>
                <a:sym typeface="Spectral"/>
              </a:rPr>
              <a:t>r</a:t>
            </a: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to entity </a:t>
            </a:r>
            <a:r>
              <a:rPr lang="en" sz="1600" i="1">
                <a:solidFill>
                  <a:srgbClr val="FF0000"/>
                </a:solidFill>
                <a:latin typeface="Spectral"/>
                <a:ea typeface="Spectral"/>
                <a:cs typeface="Spectral"/>
                <a:sym typeface="Spectral"/>
              </a:rPr>
              <a:t>t</a:t>
            </a: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However, in most cases, knowledge graphs can be sparse, meaning that there are a lot of triplets that are not observed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 becomes important to leverage the limited observed triplets to infer the unobserved triplets, such as: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➢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Missing Entities: </a:t>
            </a:r>
            <a:r>
              <a:rPr lang="en" sz="1600" i="1">
                <a:solidFill>
                  <a:srgbClr val="FF0000"/>
                </a:solidFill>
                <a:latin typeface="Spectral"/>
                <a:ea typeface="Spectral"/>
                <a:cs typeface="Spectral"/>
                <a:sym typeface="Spectral"/>
              </a:rPr>
              <a:t>(h, r, ?)</a:t>
            </a:r>
            <a:r>
              <a:rPr lang="en" sz="1600" i="1">
                <a:solidFill>
                  <a:srgbClr val="263238"/>
                </a:solidFill>
                <a:latin typeface="Spectral"/>
                <a:ea typeface="Spectral"/>
                <a:cs typeface="Spectral"/>
                <a:sym typeface="Spectral"/>
              </a:rPr>
              <a:t> or </a:t>
            </a:r>
            <a:r>
              <a:rPr lang="en" sz="1600" i="1">
                <a:solidFill>
                  <a:srgbClr val="FF0000"/>
                </a:solidFill>
                <a:latin typeface="Spectral"/>
                <a:ea typeface="Spectral"/>
                <a:cs typeface="Spectral"/>
                <a:sym typeface="Spectral"/>
              </a:rPr>
              <a:t>(?, r, t)</a:t>
            </a:r>
            <a:r>
              <a:rPr lang="en" sz="1600" i="1">
                <a:solidFill>
                  <a:srgbClr val="263238"/>
                </a:solidFill>
                <a:latin typeface="Spectral"/>
                <a:ea typeface="Spectral"/>
                <a:cs typeface="Spectral"/>
                <a:sym typeface="Spectral"/>
              </a:rPr>
              <a:t>.</a:t>
            </a:r>
            <a:endParaRPr sz="1600">
              <a:solidFill>
                <a:srgbClr val="263238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➢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Link Prediction: </a:t>
            </a:r>
            <a:r>
              <a:rPr lang="en" sz="1600" i="1">
                <a:solidFill>
                  <a:srgbClr val="FF0000"/>
                </a:solidFill>
                <a:latin typeface="Spectral"/>
                <a:ea typeface="Spectral"/>
                <a:cs typeface="Spectral"/>
                <a:sym typeface="Spectral"/>
              </a:rPr>
              <a:t>(h, ?, t)</a:t>
            </a:r>
            <a:r>
              <a:rPr lang="en" sz="1600" i="1">
                <a:solidFill>
                  <a:srgbClr val="263238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➢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Reasoning: </a:t>
            </a:r>
            <a:r>
              <a:rPr lang="en" sz="1600" i="1">
                <a:solidFill>
                  <a:srgbClr val="FF0000"/>
                </a:solidFill>
                <a:latin typeface="Spectral"/>
                <a:ea typeface="Spectral"/>
                <a:cs typeface="Spectral"/>
                <a:sym typeface="Spectral"/>
              </a:rPr>
              <a:t>(h, r, t) = confidence score</a:t>
            </a:r>
            <a:endParaRPr sz="160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i="1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title" idx="4294967295"/>
          </p:nvPr>
        </p:nvSpPr>
        <p:spPr>
          <a:xfrm>
            <a:off x="786075" y="4678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200">
                <a:solidFill>
                  <a:schemeClr val="accent2"/>
                </a:solidFill>
              </a:rPr>
              <a:t>Problem Definition</a:t>
            </a:r>
            <a:endParaRPr sz="3200">
              <a:solidFill>
                <a:schemeClr val="accent2"/>
              </a:solidFill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786150" y="1136850"/>
            <a:ext cx="6042000" cy="3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a given KG denoted </a:t>
            </a:r>
            <a:r>
              <a:rPr lang="en" sz="1600" i="1">
                <a:solidFill>
                  <a:srgbClr val="263238"/>
                </a:solidFill>
                <a:latin typeface="Spectral"/>
                <a:ea typeface="Spectral"/>
                <a:cs typeface="Spectral"/>
                <a:sym typeface="Spectral"/>
              </a:rPr>
              <a:t>(E, R, O)</a:t>
            </a: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where </a:t>
            </a:r>
            <a:r>
              <a:rPr lang="en" sz="1600" i="1">
                <a:solidFill>
                  <a:srgbClr val="263238"/>
                </a:solidFill>
                <a:latin typeface="Spectral"/>
                <a:ea typeface="Spectral"/>
                <a:cs typeface="Spectral"/>
                <a:sym typeface="Spectral"/>
              </a:rPr>
              <a:t>E</a:t>
            </a: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is a set of entities, </a:t>
            </a:r>
            <a:r>
              <a:rPr lang="en" sz="1600" i="1">
                <a:solidFill>
                  <a:srgbClr val="263238"/>
                </a:solidFill>
                <a:latin typeface="Spectral"/>
                <a:ea typeface="Spectral"/>
                <a:cs typeface="Spectral"/>
                <a:sym typeface="Spectral"/>
              </a:rPr>
              <a:t>R</a:t>
            </a: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is a set of relations, and </a:t>
            </a:r>
            <a:r>
              <a:rPr lang="en" sz="1600" i="1">
                <a:solidFill>
                  <a:srgbClr val="263238"/>
                </a:solidFill>
                <a:latin typeface="Spectral"/>
                <a:ea typeface="Spectral"/>
                <a:cs typeface="Spectral"/>
                <a:sym typeface="Spectral"/>
              </a:rPr>
              <a:t>O</a:t>
            </a: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is a set of observed triplets </a:t>
            </a:r>
            <a:r>
              <a:rPr lang="en" sz="1600" i="1">
                <a:solidFill>
                  <a:srgbClr val="263238"/>
                </a:solidFill>
                <a:latin typeface="Spectral"/>
                <a:ea typeface="Spectral"/>
                <a:cs typeface="Spectral"/>
                <a:sym typeface="Spectral"/>
              </a:rPr>
              <a:t>(h, r, t)</a:t>
            </a: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The problem can be formulated in a probabilistic way as the following: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➢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Each triplet </a:t>
            </a:r>
            <a:r>
              <a:rPr lang="en" sz="1600" i="1">
                <a:solidFill>
                  <a:srgbClr val="263238"/>
                </a:solidFill>
                <a:latin typeface="Spectral"/>
                <a:ea typeface="Spectral"/>
                <a:cs typeface="Spectral"/>
                <a:sym typeface="Spectral"/>
              </a:rPr>
              <a:t>(h, r, t)</a:t>
            </a: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has a binary indicator variable </a:t>
            </a:r>
            <a:r>
              <a:rPr lang="en" sz="1600" b="1" i="1">
                <a:solidFill>
                  <a:srgbClr val="263238"/>
                </a:solidFill>
                <a:latin typeface="Spectral"/>
                <a:ea typeface="Spectral"/>
                <a:cs typeface="Spectral"/>
                <a:sym typeface="Spectral"/>
              </a:rPr>
              <a:t>v</a:t>
            </a:r>
            <a:r>
              <a:rPr lang="en" sz="1600" i="1" baseline="30000">
                <a:solidFill>
                  <a:srgbClr val="263238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lang="en" sz="1600" i="1" baseline="-25000">
                <a:solidFill>
                  <a:srgbClr val="263238"/>
                </a:solidFill>
                <a:latin typeface="Spectral"/>
                <a:ea typeface="Spectral"/>
                <a:cs typeface="Spectral"/>
                <a:sym typeface="Spectral"/>
              </a:rPr>
              <a:t>(h, r, t)</a:t>
            </a:r>
            <a:r>
              <a:rPr lang="en" sz="1600" i="1">
                <a:solidFill>
                  <a:srgbClr val="263238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where </a:t>
            </a:r>
            <a:r>
              <a:rPr lang="en" sz="1600" b="1" i="1">
                <a:solidFill>
                  <a:srgbClr val="263238"/>
                </a:solidFill>
                <a:latin typeface="Spectral"/>
                <a:ea typeface="Spectral"/>
                <a:cs typeface="Spectral"/>
                <a:sym typeface="Spectral"/>
              </a:rPr>
              <a:t>v</a:t>
            </a:r>
            <a:r>
              <a:rPr lang="en" sz="1600" i="1" baseline="30000">
                <a:solidFill>
                  <a:srgbClr val="263238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lang="en" sz="1600" i="1" baseline="-25000">
                <a:solidFill>
                  <a:srgbClr val="263238"/>
                </a:solidFill>
                <a:latin typeface="Spectral"/>
                <a:ea typeface="Spectral"/>
                <a:cs typeface="Spectral"/>
                <a:sym typeface="Spectral"/>
              </a:rPr>
              <a:t>(h, r, t)</a:t>
            </a:r>
            <a:r>
              <a:rPr lang="en" sz="1600" i="1">
                <a:solidFill>
                  <a:srgbClr val="263238"/>
                </a:solidFill>
                <a:latin typeface="Spectral"/>
                <a:ea typeface="Spectral"/>
                <a:cs typeface="Spectral"/>
                <a:sym typeface="Spectral"/>
              </a:rPr>
              <a:t> = </a:t>
            </a:r>
            <a:r>
              <a:rPr lang="en" sz="1600">
                <a:solidFill>
                  <a:srgbClr val="263238"/>
                </a:solidFill>
                <a:latin typeface="Spectral"/>
                <a:ea typeface="Spectral"/>
                <a:cs typeface="Spectral"/>
                <a:sym typeface="Spectral"/>
              </a:rPr>
              <a:t>1</a:t>
            </a: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indicates </a:t>
            </a:r>
            <a:r>
              <a:rPr lang="en" sz="1600" i="1">
                <a:solidFill>
                  <a:srgbClr val="263238"/>
                </a:solidFill>
                <a:latin typeface="Spectral"/>
                <a:ea typeface="Spectral"/>
                <a:cs typeface="Spectral"/>
                <a:sym typeface="Spectral"/>
              </a:rPr>
              <a:t>(h, r, t)</a:t>
            </a: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is true, and 0 otherwise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600"/>
              <a:buFont typeface="Source Sans Pro"/>
              <a:buChar char="➢"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goal is that given some</a:t>
            </a:r>
            <a:r>
              <a:rPr lang="en" sz="16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true facts </a:t>
            </a:r>
            <a:r>
              <a:rPr lang="en" sz="1600" i="1">
                <a:solidFill>
                  <a:schemeClr val="accent1"/>
                </a:solidFill>
                <a:latin typeface="Spectral"/>
                <a:ea typeface="Spectral"/>
                <a:cs typeface="Spectral"/>
                <a:sym typeface="Spectral"/>
              </a:rPr>
              <a:t>O</a:t>
            </a:r>
            <a:endParaRPr sz="1600" i="1">
              <a:solidFill>
                <a:schemeClr val="accent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0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 aim to predict the labels of </a:t>
            </a:r>
            <a:r>
              <a:rPr lang="en" sz="160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hidden triplets </a:t>
            </a:r>
            <a:r>
              <a:rPr lang="en" sz="1600" i="1">
                <a:solidFill>
                  <a:srgbClr val="FF0000"/>
                </a:solidFill>
                <a:latin typeface="Spectral"/>
                <a:ea typeface="Spectral"/>
                <a:cs typeface="Spectral"/>
                <a:sym typeface="Spectral"/>
              </a:rPr>
              <a:t>H</a:t>
            </a:r>
            <a:endParaRPr sz="1600" i="1">
              <a:solidFill>
                <a:srgbClr val="FF000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 i="1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912" y="3375375"/>
            <a:ext cx="3176326" cy="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1925" y="4237300"/>
            <a:ext cx="3498375" cy="3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2917</Words>
  <Application>Microsoft Office PowerPoint</Application>
  <PresentationFormat>On-screen Show (16:9)</PresentationFormat>
  <Paragraphs>391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Calibri</vt:lpstr>
      <vt:lpstr>Arial</vt:lpstr>
      <vt:lpstr>Spectral</vt:lpstr>
      <vt:lpstr>Source Sans Pro</vt:lpstr>
      <vt:lpstr>Cambria Math</vt:lpstr>
      <vt:lpstr>Roboto Slab</vt:lpstr>
      <vt:lpstr>Cordelia template</vt:lpstr>
      <vt:lpstr>Probabilistic Logic Neural Network for Reasoning</vt:lpstr>
      <vt:lpstr>Agenda</vt:lpstr>
      <vt:lpstr>KeyWords</vt:lpstr>
      <vt:lpstr>1. Background</vt:lpstr>
      <vt:lpstr>What is a Knowledge Graph? (KG)</vt:lpstr>
      <vt:lpstr>From KB to KG</vt:lpstr>
      <vt:lpstr>More on KG</vt:lpstr>
      <vt:lpstr>More on KG</vt:lpstr>
      <vt:lpstr>Problem Definition</vt:lpstr>
      <vt:lpstr>Two Main Approaches</vt:lpstr>
      <vt:lpstr>Rule-Based Approach (MLN)</vt:lpstr>
      <vt:lpstr>Recap: Markov Logic Network</vt:lpstr>
      <vt:lpstr>Recap: Markov Logic Network</vt:lpstr>
      <vt:lpstr>Rule-Based Approach (MLN)</vt:lpstr>
      <vt:lpstr>Embedding Approach</vt:lpstr>
      <vt:lpstr>Embedding Approach</vt:lpstr>
      <vt:lpstr>Motivation</vt:lpstr>
      <vt:lpstr>2. Model Description</vt:lpstr>
      <vt:lpstr>Framework Overview</vt:lpstr>
      <vt:lpstr>Variational EM</vt:lpstr>
      <vt:lpstr>Variational EM</vt:lpstr>
      <vt:lpstr>Variational EM</vt:lpstr>
      <vt:lpstr>E-step: Inference Procedure </vt:lpstr>
      <vt:lpstr>E-step: Inference Procedure </vt:lpstr>
      <vt:lpstr>E-step: Inference Procedure </vt:lpstr>
      <vt:lpstr>E-step: Inference Procedure </vt:lpstr>
      <vt:lpstr>E-step: Inference Procedure </vt:lpstr>
      <vt:lpstr>E-step: Inference Procedure </vt:lpstr>
      <vt:lpstr>M-step: Learning Procedure </vt:lpstr>
      <vt:lpstr>M-step: Learning Procedure </vt:lpstr>
      <vt:lpstr>Reasoning about Optimization w/ ELBO </vt:lpstr>
      <vt:lpstr>M-step: Learning Procedure </vt:lpstr>
      <vt:lpstr>Motivation for Pseudo-likelihood </vt:lpstr>
      <vt:lpstr>M-step: Learning Procedure</vt:lpstr>
      <vt:lpstr>Weight Optimization</vt:lpstr>
      <vt:lpstr>Optimization and Prediction</vt:lpstr>
      <vt:lpstr>Optimization and Prediction </vt:lpstr>
      <vt:lpstr>Hidden triples logic rules cannot model</vt:lpstr>
      <vt:lpstr>3. Experiment</vt:lpstr>
      <vt:lpstr>Experiment Settings</vt:lpstr>
      <vt:lpstr>Results</vt:lpstr>
      <vt:lpstr>Results</vt:lpstr>
      <vt:lpstr>4. Conclusion &amp; Future Work</vt:lpstr>
      <vt:lpstr>Conclusion &amp; Future Work</vt:lpstr>
      <vt:lpstr>5. References</vt:lpstr>
      <vt:lpstr>References</vt:lpstr>
      <vt:lpstr>Thanks!</vt:lpstr>
      <vt:lpstr>6. In-Class HWs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Logic Neural Network for Reasoning</dc:title>
  <dc:creator>roshni</dc:creator>
  <cp:lastModifiedBy>Roshni Iyer</cp:lastModifiedBy>
  <cp:revision>20</cp:revision>
  <dcterms:modified xsi:type="dcterms:W3CDTF">2020-02-20T09:44:36Z</dcterms:modified>
</cp:coreProperties>
</file>