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95" r:id="rId6"/>
    <p:sldId id="309" r:id="rId7"/>
    <p:sldId id="310" r:id="rId8"/>
    <p:sldId id="311" r:id="rId9"/>
    <p:sldId id="298" r:id="rId10"/>
    <p:sldId id="297" r:id="rId11"/>
    <p:sldId id="312" r:id="rId12"/>
    <p:sldId id="314" r:id="rId13"/>
    <p:sldId id="261" r:id="rId14"/>
    <p:sldId id="315" r:id="rId15"/>
    <p:sldId id="336" r:id="rId16"/>
    <p:sldId id="266" r:id="rId17"/>
    <p:sldId id="324" r:id="rId18"/>
    <p:sldId id="338" r:id="rId19"/>
    <p:sldId id="339" r:id="rId20"/>
    <p:sldId id="270" r:id="rId21"/>
    <p:sldId id="305" r:id="rId22"/>
    <p:sldId id="306" r:id="rId23"/>
    <p:sldId id="316" r:id="rId24"/>
    <p:sldId id="307" r:id="rId25"/>
    <p:sldId id="319" r:id="rId26"/>
    <p:sldId id="320" r:id="rId27"/>
    <p:sldId id="321" r:id="rId28"/>
    <p:sldId id="322" r:id="rId29"/>
    <p:sldId id="317" r:id="rId30"/>
    <p:sldId id="323" r:id="rId31"/>
    <p:sldId id="325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272" r:id="rId40"/>
    <p:sldId id="300" r:id="rId41"/>
    <p:sldId id="301" r:id="rId42"/>
    <p:sldId id="302" r:id="rId43"/>
    <p:sldId id="303" r:id="rId44"/>
    <p:sldId id="304" r:id="rId45"/>
    <p:sldId id="275" r:id="rId46"/>
    <p:sldId id="337" r:id="rId47"/>
    <p:sldId id="318" r:id="rId48"/>
    <p:sldId id="277" r:id="rId49"/>
    <p:sldId id="278" r:id="rId50"/>
    <p:sldId id="335" r:id="rId5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Exo 2" panose="020B0604020202020204" charset="0"/>
      <p:regular r:id="rId58"/>
      <p:bold r:id="rId59"/>
      <p:italic r:id="rId60"/>
      <p:boldItalic r:id="rId61"/>
    </p:embeddedFont>
    <p:embeddedFont>
      <p:font typeface="Roboto Condensed" panose="020B0604020202020204" charset="0"/>
      <p:regular r:id="rId62"/>
      <p:bold r:id="rId63"/>
      <p:italic r:id="rId64"/>
      <p:boldItalic r:id="rId65"/>
    </p:embeddedFont>
    <p:embeddedFont>
      <p:font typeface="Roboto Condensed Light" panose="020B060402020202020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1F31-B943-F991-9BD7-8A60F86587AA}" v="5" dt="2020-02-25T05:36:33.158"/>
    <p1510:client id="{455F0907-F7E5-F64F-A521-630BA6ECC23E}" v="1161" dt="2020-02-25T04:25:58.871"/>
    <p1510:client id="{749CF4D6-4F34-284D-AC16-76C7410BD4C4}" v="11222" dt="2020-02-25T04:40:29.181"/>
    <p1510:client id="{91036E9C-B5EF-2E49-52F1-0E74FF9C6218}" v="336" dt="2020-02-25T05:49:20.690"/>
    <p1510:client id="{E9AFB0AD-1568-4EF8-ADD3-9121A309E4DB}" v="103" dt="2020-02-24T05:43:57.465"/>
    <p1510:client id="{FF75FBF0-D582-4389-8E3C-3303866BB394}" v="2" dt="2020-02-24T05:52:53.951"/>
  </p1510:revLst>
</p1510:revInfo>
</file>

<file path=ppt/tableStyles.xml><?xml version="1.0" encoding="utf-8"?>
<a:tblStyleLst xmlns:a="http://schemas.openxmlformats.org/drawingml/2006/main" def="{34EC6E97-04B2-47B5-A193-FADD216B1C09}">
  <a:tblStyle styleId="{34EC6E97-04B2-47B5-A193-FADD216B1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29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22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28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13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48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63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4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59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579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8d3b44f0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8d3b44f0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19515fe0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19515fe0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24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27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6">
  <p:cSld name="CUSTOM_3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668872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625906" y="3722418"/>
            <a:ext cx="38301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/>
              </a:rPr>
              <a:t>Freepik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 flipH="1">
            <a:off x="1193529" y="1611150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5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2260329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61" r:id="rId7"/>
    <p:sldLayoutId id="2147483663" r:id="rId8"/>
    <p:sldLayoutId id="2147483664" r:id="rId9"/>
    <p:sldLayoutId id="2147483665" r:id="rId10"/>
    <p:sldLayoutId id="2147483667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114261" y="3286539"/>
            <a:ext cx="5411064" cy="4249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Yuyu</a:t>
            </a:r>
            <a:r>
              <a:rPr lang="en"/>
              <a:t> Zhang, </a:t>
            </a:r>
            <a:r>
              <a:rPr lang="en" err="1"/>
              <a:t>Xinshi</a:t>
            </a:r>
            <a:r>
              <a:rPr lang="en"/>
              <a:t> Chen, Yuan Yang, Arun Ramamurthy, Bo Li, Yuan Qi &amp; Le Song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/>
              <a:t>Presented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 err="1"/>
              <a:t>Hengda</a:t>
            </a:r>
            <a:r>
              <a:rPr lang="zh-CN" altLang="en-US"/>
              <a:t> </a:t>
            </a:r>
            <a:r>
              <a:rPr lang="en-US" altLang="zh-CN"/>
              <a:t>Shi,</a:t>
            </a:r>
            <a:r>
              <a:rPr lang="zh-CN" altLang="en-US"/>
              <a:t> </a:t>
            </a:r>
            <a:r>
              <a:rPr lang="en-US" altLang="zh-CN" err="1"/>
              <a:t>Gaohong</a:t>
            </a:r>
            <a:r>
              <a:rPr lang="zh-CN" altLang="en-US"/>
              <a:t> </a:t>
            </a:r>
            <a:r>
              <a:rPr lang="en-US" altLang="zh-CN"/>
              <a:t>Liu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Jian</a:t>
            </a:r>
            <a:r>
              <a:rPr lang="zh-CN" altLang="en-US"/>
              <a:t> </a:t>
            </a:r>
            <a:r>
              <a:rPr lang="en-US" altLang="zh-CN"/>
              <a:t>Weng</a:t>
            </a: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618675" y="1393700"/>
            <a:ext cx="79092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Efficient Probabilistic Logic Reasoning with Graph Neural Networks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2" y="1413763"/>
                <a:ext cx="8054939" cy="3729737"/>
              </a:xfrm>
            </p:spPr>
            <p:txBody>
              <a:bodyPr/>
              <a:lstStyle/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Denote the entire collection of the assignment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,…}</m:t>
                    </m:r>
                  </m:oMath>
                </a14:m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Given these logic representations, MLN can be defined as a joint distribution over all observed facts O and unobserved facts H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is the partition function</a:t>
                </a:r>
              </a:p>
              <a:p>
                <a:pPr marL="15240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can be viewed as the confidence score of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2" y="1413763"/>
                <a:ext cx="8054939" cy="3729737"/>
              </a:xfrm>
              <a:blipFill>
                <a:blip r:embed="rId2"/>
                <a:stretch>
                  <a:fillRect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2044557" y="544531"/>
            <a:ext cx="7551506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000"/>
              <a:t>MLN (CONT’D)</a:t>
            </a:r>
          </a:p>
        </p:txBody>
      </p:sp>
    </p:spTree>
    <p:extLst>
      <p:ext uri="{BB962C8B-B14F-4D97-AF65-F5344CB8AC3E}">
        <p14:creationId xmlns:p14="http://schemas.microsoft.com/office/powerpoint/2010/main" val="383437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6;p31">
            <a:extLst>
              <a:ext uri="{FF2B5EF4-FFF2-40B4-BE49-F238E27FC236}">
                <a16:creationId xmlns:a16="http://schemas.microsoft.com/office/drawing/2014/main" id="{24A63BCC-A387-0244-AC9E-9220B1EE0309}"/>
              </a:ext>
            </a:extLst>
          </p:cNvPr>
          <p:cNvSpPr txBox="1">
            <a:spLocks/>
          </p:cNvSpPr>
          <p:nvPr/>
        </p:nvSpPr>
        <p:spPr>
          <a:xfrm>
            <a:off x="0" y="415159"/>
            <a:ext cx="914399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Example of Markov Logic Networks</a:t>
            </a: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91A84BED-B7D0-7B44-B692-E0EB8E0B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9" y="1121541"/>
            <a:ext cx="7454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2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6578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Although MLN is defined on top of knowledge graphs, their topology are very different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KG are typically sparse, and the number of edges (observed relations) is linear in the number of entities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MLN is much denser, and the number of nodes can be quadratic or more in the number of entities. The number of edges is also high-order polynomial in the number of entities</a:t>
            </a: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Difference between KG and MLN</a:t>
            </a:r>
          </a:p>
        </p:txBody>
      </p:sp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37559B54-E178-144B-B0AF-482EEDCD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84" y="3632298"/>
            <a:ext cx="2996874" cy="1511201"/>
          </a:xfrm>
          <a:prstGeom prst="rect">
            <a:avLst/>
          </a:prstGeo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ACB82DFD-7872-F844-9A9B-4D868A0D6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24" y="3395796"/>
            <a:ext cx="3538047" cy="17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7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209" name="Google Shape;209;p33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33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657858"/>
          </a:xfrm>
        </p:spPr>
        <p:txBody>
          <a:bodyPr/>
          <a:lstStyle/>
          <a:p>
            <a:pPr marL="152400" indent="0" algn="l"/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Markov</a:t>
            </a:r>
            <a:r>
              <a:rPr lang="zh-C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Logic</a:t>
            </a:r>
            <a:r>
              <a:rPr lang="zh-C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52400" indent="0" algn="l"/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Pros: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zh-CN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Logic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incorporate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prior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zh-CN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generalize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labeled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152400" indent="0" algn="l"/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Cons: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altLang="zh-CN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computationally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intensive</a:t>
            </a:r>
          </a:p>
          <a:p>
            <a:pPr marL="152400" indent="0" algn="l"/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Logic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cover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combinations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zh-CN" altLang="en-US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100">
                <a:latin typeface="Calibri" panose="020F0502020204030204" pitchFamily="34" charset="0"/>
                <a:cs typeface="Calibri" panose="020F0502020204030204" pitchFamily="34" charset="0"/>
              </a:rPr>
              <a:t>relations</a:t>
            </a:r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77221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09" y="1174351"/>
            <a:ext cx="8054939" cy="3657858"/>
          </a:xfrm>
        </p:spPr>
        <p:txBody>
          <a:bodyPr/>
          <a:lstStyle/>
          <a:p>
            <a:pPr marL="152400" indent="0" algn="l"/>
            <a:r>
              <a:rPr lang="en-US" altLang="zh-CN" sz="2000" b="1" dirty="0">
                <a:latin typeface="Calibri"/>
                <a:cs typeface="Calibri"/>
              </a:rPr>
              <a:t>Graph</a:t>
            </a:r>
            <a:r>
              <a:rPr lang="zh-CN" altLang="en-US" sz="2000" b="1" dirty="0">
                <a:latin typeface="Calibri"/>
                <a:cs typeface="Calibri"/>
              </a:rPr>
              <a:t> </a:t>
            </a:r>
            <a:r>
              <a:rPr lang="en-US" altLang="zh-CN" sz="2000" b="1" dirty="0">
                <a:latin typeface="Calibri"/>
                <a:cs typeface="Calibri"/>
              </a:rPr>
              <a:t>Neural</a:t>
            </a:r>
            <a:r>
              <a:rPr lang="zh-CN" altLang="en-US" sz="2000" b="1" dirty="0">
                <a:latin typeface="Calibri"/>
                <a:cs typeface="Calibri"/>
              </a:rPr>
              <a:t> </a:t>
            </a:r>
            <a:r>
              <a:rPr lang="en-US" altLang="zh-CN" sz="2000" b="1" dirty="0">
                <a:latin typeface="Calibri"/>
                <a:cs typeface="Calibri"/>
              </a:rPr>
              <a:t>Network</a:t>
            </a:r>
            <a:endParaRPr lang="en-US" sz="2000" b="1" dirty="0">
              <a:latin typeface="Calibri"/>
              <a:cs typeface="Calibri"/>
            </a:endParaRPr>
          </a:p>
          <a:p>
            <a:pPr marL="152400" indent="0" algn="l"/>
            <a:r>
              <a:rPr lang="en-US" altLang="zh-CN" sz="2200" dirty="0">
                <a:latin typeface="Calibri"/>
                <a:cs typeface="Calibri"/>
              </a:rPr>
              <a:t>Pros:</a:t>
            </a:r>
            <a:r>
              <a:rPr lang="zh-CN" altLang="en-US" sz="2200" dirty="0">
                <a:latin typeface="Calibri"/>
                <a:cs typeface="Calibri"/>
              </a:rPr>
              <a:t>  </a:t>
            </a:r>
            <a:endParaRPr lang="en-US" altLang="zh-CN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zh-CN" altLang="en-US" sz="2100" dirty="0">
                <a:latin typeface="Calibri"/>
                <a:cs typeface="Calibri"/>
              </a:rPr>
              <a:t>    </a:t>
            </a:r>
            <a:r>
              <a:rPr lang="en-US" altLang="zh-CN" sz="2100" dirty="0">
                <a:latin typeface="Calibri"/>
                <a:cs typeface="Calibri"/>
              </a:rPr>
              <a:t>1)</a:t>
            </a:r>
            <a:r>
              <a:rPr lang="zh-CN" altLang="en-US" sz="2100" dirty="0">
                <a:latin typeface="Calibri"/>
                <a:cs typeface="Calibri"/>
              </a:rPr>
              <a:t> </a:t>
            </a:r>
            <a:r>
              <a:rPr lang="en-US" altLang="zh-CN" sz="2100" dirty="0">
                <a:latin typeface="Calibri"/>
                <a:cs typeface="Calibri"/>
              </a:rPr>
              <a:t>Efficiency – GNN directly works on KG.</a:t>
            </a:r>
            <a:endParaRPr lang="en-US" altLang="zh-CN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zh-CN" altLang="en-US" sz="2100" dirty="0">
                <a:latin typeface="Calibri"/>
                <a:cs typeface="Calibri"/>
              </a:rPr>
              <a:t>    </a:t>
            </a:r>
            <a:r>
              <a:rPr lang="en-US" altLang="zh-CN" sz="2100" dirty="0">
                <a:latin typeface="Calibri"/>
                <a:cs typeface="Calibri"/>
              </a:rPr>
              <a:t>2)</a:t>
            </a:r>
            <a:r>
              <a:rPr lang="zh-CN" altLang="en-US" sz="2100" dirty="0">
                <a:latin typeface="Calibri"/>
                <a:cs typeface="Calibri"/>
              </a:rPr>
              <a:t> </a:t>
            </a:r>
            <a:r>
              <a:rPr lang="en-US" altLang="zh-CN" sz="2100" dirty="0">
                <a:latin typeface="Calibri"/>
                <a:cs typeface="Calibri"/>
              </a:rPr>
              <a:t>Compactness – GNN with shared parameters can be memory efficient.</a:t>
            </a:r>
            <a:endParaRPr lang="en-US" altLang="zh-CN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zh-CN" altLang="en-US" sz="2100" dirty="0">
                <a:latin typeface="Calibri"/>
                <a:cs typeface="Calibri"/>
              </a:rPr>
              <a:t>    </a:t>
            </a:r>
            <a:r>
              <a:rPr lang="en-US" altLang="zh-CN" sz="2100" dirty="0">
                <a:latin typeface="Calibri"/>
                <a:cs typeface="Calibri"/>
              </a:rPr>
              <a:t>3)</a:t>
            </a:r>
            <a:r>
              <a:rPr lang="zh-CN" altLang="en-US" sz="2100" dirty="0">
                <a:latin typeface="Calibri"/>
                <a:cs typeface="Calibri"/>
              </a:rPr>
              <a:t> </a:t>
            </a:r>
            <a:r>
              <a:rPr lang="en-US" altLang="zh-CN" sz="2100" dirty="0">
                <a:latin typeface="Calibri"/>
                <a:cs typeface="Calibri"/>
              </a:rPr>
              <a:t>Expressiveness – GNN can capture structure knowledge encoded in the KG, and </a:t>
            </a:r>
            <a:r>
              <a:rPr lang="en-US" altLang="zh-CN" sz="2100" u="sng" dirty="0">
                <a:latin typeface="Calibri"/>
                <a:cs typeface="Calibri"/>
              </a:rPr>
              <a:t>tunable embeddings</a:t>
            </a:r>
            <a:r>
              <a:rPr lang="en-US" altLang="zh-CN" sz="2100" dirty="0">
                <a:latin typeface="Calibri"/>
                <a:cs typeface="Calibri"/>
              </a:rPr>
              <a:t> can encode entity-specific information</a:t>
            </a:r>
            <a:endParaRPr lang="en-US" altLang="zh-CN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/>
            <a:r>
              <a:rPr lang="en-US" altLang="zh-CN" sz="2100" dirty="0">
                <a:latin typeface="Calibri"/>
                <a:cs typeface="Calibri"/>
              </a:rPr>
              <a:t>Cons:</a:t>
            </a:r>
          </a:p>
          <a:p>
            <a:pPr marL="152400" indent="0" algn="l"/>
            <a:r>
              <a:rPr lang="en-US" sz="2100" dirty="0">
                <a:latin typeface="Calibri"/>
                <a:cs typeface="Calibri"/>
              </a:rPr>
              <a:t>        GNNs do not explicitly incorporate prior logic rules into the models and may require many labeled examples for a target task. </a:t>
            </a:r>
            <a:endParaRPr lang="en-US"/>
          </a:p>
          <a:p>
            <a:pPr marL="152400" indent="0" algn="l"/>
            <a:r>
              <a:rPr lang="zh-CN" altLang="en-US" sz="2100" dirty="0">
                <a:latin typeface="Calibri"/>
                <a:cs typeface="Calibri"/>
              </a:rPr>
              <a:t>      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9022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/>
              <a:t>Model</a:t>
            </a:r>
            <a:r>
              <a:rPr lang="zh-CN" altLang="en-US"/>
              <a:t> </a:t>
            </a:r>
            <a:r>
              <a:rPr lang="en-US" altLang="zh-CN"/>
              <a:t>Comparison</a:t>
            </a: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2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06" name="Google Shape;306;p38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307;p38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6578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altLang="zh-CN" sz="4000"/>
              <a:t>Why</a:t>
            </a:r>
            <a:r>
              <a:rPr lang="zh-CN" altLang="en-US" sz="4000"/>
              <a:t> </a:t>
            </a:r>
            <a:r>
              <a:rPr lang="en-US" altLang="zh-CN" sz="4000"/>
              <a:t>not</a:t>
            </a:r>
            <a:r>
              <a:rPr lang="zh-CN" altLang="en-US" sz="4000"/>
              <a:t> </a:t>
            </a:r>
            <a:r>
              <a:rPr lang="en-US" altLang="zh-CN" sz="4000" err="1"/>
              <a:t>pLogicNet</a:t>
            </a:r>
            <a:endParaRPr lang="en-US" sz="4000"/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CFF2EA6-16F7-40A0-9DD3-EF74C035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99" y="1287625"/>
            <a:ext cx="6535881" cy="3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6578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Major answers: </a:t>
            </a:r>
            <a:endParaRPr lang="en-US" dirty="0">
              <a:cs typeface="Calibri"/>
            </a:endParaRPr>
          </a:p>
          <a:p>
            <a:pPr marL="152400" indent="0" algn="l"/>
            <a:r>
              <a:rPr lang="en-US" sz="2000" dirty="0">
                <a:latin typeface="Calibri"/>
                <a:cs typeface="Calibri"/>
              </a:rPr>
              <a:t>     1. </a:t>
            </a:r>
            <a:r>
              <a:rPr lang="en-US" sz="2000" dirty="0" err="1">
                <a:latin typeface="Calibri"/>
                <a:cs typeface="Calibri"/>
              </a:rPr>
              <a:t>ExpressGNN</a:t>
            </a:r>
            <a:r>
              <a:rPr lang="en-US" sz="2000" dirty="0">
                <a:latin typeface="Calibri"/>
                <a:cs typeface="Calibri"/>
              </a:rPr>
              <a:t> is submitted to </a:t>
            </a:r>
            <a:r>
              <a:rPr lang="en-US" sz="2000" dirty="0" err="1">
                <a:latin typeface="Calibri"/>
                <a:cs typeface="Calibri"/>
              </a:rPr>
              <a:t>arXiv</a:t>
            </a:r>
            <a:r>
              <a:rPr lang="en-US" sz="2000" dirty="0">
                <a:latin typeface="Calibri"/>
                <a:cs typeface="Calibri"/>
              </a:rPr>
              <a:t> 15 days early</a:t>
            </a:r>
            <a:endParaRPr lang="en-US" dirty="0" err="1">
              <a:cs typeface="Calibri"/>
            </a:endParaRPr>
          </a:p>
          <a:p>
            <a:pPr algn="l"/>
            <a:endParaRPr lang="en-US" sz="2000" dirty="0">
              <a:latin typeface="Calibri"/>
              <a:cs typeface="Calibri"/>
            </a:endParaRPr>
          </a:p>
          <a:p>
            <a:pPr marL="152400" indent="0" algn="l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altLang="zh-CN" sz="4000"/>
              <a:t>Why</a:t>
            </a:r>
            <a:r>
              <a:rPr lang="zh-CN" altLang="en-US" sz="4000"/>
              <a:t> </a:t>
            </a:r>
            <a:r>
              <a:rPr lang="en-US" altLang="zh-CN" sz="4000"/>
              <a:t>not</a:t>
            </a:r>
            <a:r>
              <a:rPr lang="zh-CN" altLang="en-US" sz="4000"/>
              <a:t> </a:t>
            </a:r>
            <a:r>
              <a:rPr lang="en-US" altLang="zh-CN" sz="4000" err="1"/>
              <a:t>pLogicNet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8327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6578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Major answers: </a:t>
            </a:r>
            <a:endParaRPr lang="en-US" dirty="0">
              <a:cs typeface="Calibri"/>
            </a:endParaRPr>
          </a:p>
          <a:p>
            <a:pPr algn="l"/>
            <a:r>
              <a:rPr lang="en-US" sz="2000" dirty="0">
                <a:latin typeface="Calibri"/>
                <a:cs typeface="Calibri"/>
              </a:rPr>
              <a:t>     1. </a:t>
            </a:r>
            <a:r>
              <a:rPr lang="en-US" sz="2000" dirty="0" err="1">
                <a:latin typeface="Calibri"/>
                <a:cs typeface="Calibri"/>
              </a:rPr>
              <a:t>ExpressGNN</a:t>
            </a:r>
            <a:r>
              <a:rPr lang="en-US" sz="2000" dirty="0">
                <a:latin typeface="Calibri"/>
                <a:cs typeface="Calibri"/>
              </a:rPr>
              <a:t> is submitted to </a:t>
            </a:r>
            <a:r>
              <a:rPr lang="en-US" sz="2000" dirty="0" err="1">
                <a:latin typeface="Calibri"/>
                <a:cs typeface="Calibri"/>
              </a:rPr>
              <a:t>arXiv</a:t>
            </a:r>
            <a:r>
              <a:rPr lang="en-US" sz="2000" dirty="0">
                <a:latin typeface="Calibri"/>
                <a:cs typeface="Calibri"/>
              </a:rPr>
              <a:t> 15 days early</a:t>
            </a:r>
            <a:endParaRPr lang="en-US" sz="2000">
              <a:cs typeface="Calibri"/>
            </a:endParaRPr>
          </a:p>
          <a:p>
            <a:pPr marL="152400" indent="0" algn="l"/>
            <a:r>
              <a:rPr lang="en-US" sz="2000" dirty="0">
                <a:latin typeface="Calibri"/>
                <a:cs typeface="Calibri"/>
              </a:rPr>
              <a:t>     2. </a:t>
            </a:r>
            <a:r>
              <a:rPr lang="en-US" sz="2000" b="1" dirty="0" err="1">
                <a:latin typeface="Calibri"/>
                <a:cs typeface="Calibri"/>
              </a:rPr>
              <a:t>ExpressGNN</a:t>
            </a:r>
            <a:r>
              <a:rPr lang="en-US" sz="2000" b="1" dirty="0">
                <a:latin typeface="Calibri"/>
                <a:cs typeface="Calibri"/>
              </a:rPr>
              <a:t> uses GCN to generate structure knowledge rather than using knowledge graph embedding</a:t>
            </a:r>
          </a:p>
          <a:p>
            <a:pPr marL="152400" indent="0" algn="l"/>
            <a:r>
              <a:rPr lang="en-US" sz="2000" dirty="0">
                <a:latin typeface="Calibri"/>
                <a:cs typeface="Calibri"/>
              </a:rPr>
              <a:t>     3. </a:t>
            </a:r>
            <a:r>
              <a:rPr lang="en-US" sz="2000" dirty="0" err="1">
                <a:latin typeface="Calibri"/>
                <a:cs typeface="Calibri"/>
              </a:rPr>
              <a:t>ExpressGNN</a:t>
            </a:r>
            <a:r>
              <a:rPr lang="en-US" sz="2000" dirty="0">
                <a:latin typeface="Calibri"/>
                <a:cs typeface="Calibri"/>
              </a:rPr>
              <a:t> has significantly better performance than </a:t>
            </a:r>
            <a:r>
              <a:rPr lang="en-US" sz="2000" dirty="0" err="1">
                <a:latin typeface="Calibri"/>
                <a:cs typeface="Calibri"/>
              </a:rPr>
              <a:t>pLogicNet</a:t>
            </a:r>
            <a:endParaRPr lang="en-US" sz="2000" dirty="0">
              <a:latin typeface="Calibri"/>
              <a:cs typeface="Calibri"/>
            </a:endParaRPr>
          </a:p>
          <a:p>
            <a:pPr marL="152400" indent="0" algn="l"/>
            <a:r>
              <a:rPr lang="en-US" sz="2000" dirty="0">
                <a:latin typeface="Calibri"/>
                <a:cs typeface="Calibri"/>
              </a:rPr>
              <a:t>     4. </a:t>
            </a:r>
            <a:r>
              <a:rPr lang="en-US" sz="2000" dirty="0" err="1">
                <a:latin typeface="Calibri"/>
                <a:cs typeface="Calibri"/>
              </a:rPr>
              <a:t>ExpressGNN</a:t>
            </a:r>
            <a:r>
              <a:rPr lang="en-US" sz="2000" dirty="0">
                <a:latin typeface="Calibri"/>
                <a:cs typeface="Calibri"/>
              </a:rPr>
              <a:t> uses GNN which could tradeoff between the model compactness and expressiveness</a:t>
            </a: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altLang="zh-CN" sz="4000"/>
              <a:t>Why</a:t>
            </a:r>
            <a:r>
              <a:rPr lang="zh-CN" altLang="en-US" sz="4000"/>
              <a:t> </a:t>
            </a:r>
            <a:r>
              <a:rPr lang="en-US" altLang="zh-CN" sz="4000"/>
              <a:t>not</a:t>
            </a:r>
            <a:r>
              <a:rPr lang="zh-CN" altLang="en-US" sz="4000"/>
              <a:t> </a:t>
            </a:r>
            <a:r>
              <a:rPr lang="en-US" altLang="zh-CN" sz="4000" err="1"/>
              <a:t>pLogicNet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1606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ctrTitle" idx="2"/>
          </p:nvPr>
        </p:nvSpPr>
        <p:spPr>
          <a:xfrm>
            <a:off x="441451" y="207817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Background</a:t>
            </a:r>
          </a:p>
        </p:txBody>
      </p:sp>
      <p:sp>
        <p:nvSpPr>
          <p:cNvPr id="145" name="Google Shape;145;p29"/>
          <p:cNvSpPr txBox="1">
            <a:spLocks noGrp="1"/>
          </p:cNvSpPr>
          <p:nvPr>
            <p:ph type="subTitle" idx="1"/>
          </p:nvPr>
        </p:nvSpPr>
        <p:spPr>
          <a:xfrm>
            <a:off x="132086" y="639911"/>
            <a:ext cx="228366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Knowledge Graph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Markov Logic Networks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/>
              <a:t>GNN</a:t>
            </a:r>
            <a:r>
              <a:rPr lang="zh-CN" altLang="en-US" sz="1200"/>
              <a:t> </a:t>
            </a:r>
            <a:r>
              <a:rPr lang="en-US" altLang="zh-CN" sz="1200"/>
              <a:t>as</a:t>
            </a:r>
            <a:r>
              <a:rPr lang="zh-CN" altLang="en-US" sz="1200"/>
              <a:t> </a:t>
            </a:r>
            <a:r>
              <a:rPr lang="en-US" altLang="zh-CN" sz="1200"/>
              <a:t>Inference</a:t>
            </a:r>
            <a:r>
              <a:rPr lang="zh-CN" altLang="en-US" sz="1200"/>
              <a:t> </a:t>
            </a:r>
            <a:r>
              <a:rPr lang="en-US" altLang="zh-CN" sz="1200"/>
              <a:t>Network</a:t>
            </a:r>
            <a:endParaRPr lang="en-US" sz="1200"/>
          </a:p>
        </p:txBody>
      </p:sp>
      <p:sp>
        <p:nvSpPr>
          <p:cNvPr id="146" name="Google Shape;146;p29"/>
          <p:cNvSpPr txBox="1">
            <a:spLocks noGrp="1"/>
          </p:cNvSpPr>
          <p:nvPr>
            <p:ph type="ctrTitle" idx="9"/>
          </p:nvPr>
        </p:nvSpPr>
        <p:spPr>
          <a:xfrm>
            <a:off x="441451" y="132412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Motivation</a:t>
            </a:r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3"/>
          </p:nvPr>
        </p:nvSpPr>
        <p:spPr>
          <a:xfrm>
            <a:off x="741451" y="1777880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Problem Definition and Solutions</a:t>
            </a:r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title" idx="5"/>
          </p:nvPr>
        </p:nvSpPr>
        <p:spPr>
          <a:xfrm>
            <a:off x="2105406" y="2594262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title" idx="4"/>
          </p:nvPr>
        </p:nvSpPr>
        <p:spPr>
          <a:xfrm>
            <a:off x="2105406" y="1664092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51" name="Google Shape;151;p29"/>
          <p:cNvCxnSpPr>
            <a:cxnSpLocks/>
          </p:cNvCxnSpPr>
          <p:nvPr/>
        </p:nvCxnSpPr>
        <p:spPr>
          <a:xfrm>
            <a:off x="3297225" y="0"/>
            <a:ext cx="0" cy="30879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9"/>
          <p:cNvCxnSpPr>
            <a:cxnSpLocks/>
          </p:cNvCxnSpPr>
          <p:nvPr/>
        </p:nvCxnSpPr>
        <p:spPr>
          <a:xfrm>
            <a:off x="5861950" y="2241892"/>
            <a:ext cx="0" cy="29196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29"/>
          <p:cNvSpPr txBox="1">
            <a:spLocks noGrp="1"/>
          </p:cNvSpPr>
          <p:nvPr>
            <p:ph type="title" idx="6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title" idx="7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8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ctrTitle" idx="14"/>
          </p:nvPr>
        </p:nvSpPr>
        <p:spPr>
          <a:xfrm>
            <a:off x="-185448" y="2300946"/>
            <a:ext cx="260662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/>
              <a:t>Model</a:t>
            </a:r>
            <a:r>
              <a:rPr lang="zh-CN" altLang="en-US" sz="2000"/>
              <a:t> </a:t>
            </a:r>
            <a:r>
              <a:rPr lang="en-US" altLang="zh-CN" sz="2000"/>
              <a:t>Comparison</a:t>
            </a:r>
            <a:endParaRPr lang="en-US" sz="2000"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15"/>
          </p:nvPr>
        </p:nvSpPr>
        <p:spPr>
          <a:xfrm>
            <a:off x="741451" y="2705611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err="1"/>
              <a:t>v.s</a:t>
            </a:r>
            <a:r>
              <a:rPr lang="en-US" sz="1200"/>
              <a:t>. </a:t>
            </a:r>
            <a:r>
              <a:rPr lang="en-US" sz="1200" err="1"/>
              <a:t>pLogicNet</a:t>
            </a:r>
            <a:r>
              <a:rPr lang="en-US" sz="120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/>
          </a:p>
        </p:txBody>
      </p:sp>
      <p:sp>
        <p:nvSpPr>
          <p:cNvPr id="158" name="Google Shape;158;p29"/>
          <p:cNvSpPr txBox="1">
            <a:spLocks noGrp="1"/>
          </p:cNvSpPr>
          <p:nvPr>
            <p:ph type="ctrTitle" idx="16"/>
          </p:nvPr>
        </p:nvSpPr>
        <p:spPr>
          <a:xfrm>
            <a:off x="6786844" y="1822167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Model</a:t>
            </a:r>
          </a:p>
        </p:txBody>
      </p:sp>
      <p:sp>
        <p:nvSpPr>
          <p:cNvPr id="159" name="Google Shape;159;p29"/>
          <p:cNvSpPr txBox="1">
            <a:spLocks noGrp="1"/>
          </p:cNvSpPr>
          <p:nvPr>
            <p:ph type="subTitle" idx="17"/>
          </p:nvPr>
        </p:nvSpPr>
        <p:spPr>
          <a:xfrm>
            <a:off x="6786844" y="2313331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Overview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E-step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M-step</a:t>
            </a:r>
          </a:p>
        </p:txBody>
      </p:sp>
      <p:sp>
        <p:nvSpPr>
          <p:cNvPr id="160" name="Google Shape;160;p29"/>
          <p:cNvSpPr txBox="1">
            <a:spLocks noGrp="1"/>
          </p:cNvSpPr>
          <p:nvPr>
            <p:ph type="ctrTitle" idx="18"/>
          </p:nvPr>
        </p:nvSpPr>
        <p:spPr>
          <a:xfrm>
            <a:off x="6740526" y="292611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Experiment</a:t>
            </a:r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9"/>
          </p:nvPr>
        </p:nvSpPr>
        <p:spPr>
          <a:xfrm>
            <a:off x="6786844" y="333598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Setting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Result</a:t>
            </a:r>
          </a:p>
        </p:txBody>
      </p:sp>
      <p:sp>
        <p:nvSpPr>
          <p:cNvPr id="162" name="Google Shape;162;p29"/>
          <p:cNvSpPr txBox="1">
            <a:spLocks noGrp="1"/>
          </p:cNvSpPr>
          <p:nvPr>
            <p:ph type="ctrTitle" idx="20"/>
          </p:nvPr>
        </p:nvSpPr>
        <p:spPr>
          <a:xfrm>
            <a:off x="6786844" y="392668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Conclusion</a:t>
            </a:r>
          </a:p>
        </p:txBody>
      </p:sp>
      <p:sp>
        <p:nvSpPr>
          <p:cNvPr id="163" name="Google Shape;163;p29"/>
          <p:cNvSpPr txBox="1">
            <a:spLocks noGrp="1"/>
          </p:cNvSpPr>
          <p:nvPr>
            <p:ph type="subTitle" idx="21"/>
          </p:nvPr>
        </p:nvSpPr>
        <p:spPr>
          <a:xfrm>
            <a:off x="6786844" y="43815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/>
              <a:t>And homework</a:t>
            </a:r>
            <a:endParaRPr lang="en-US" sz="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title" idx="2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90" name="Google Shape;390;p42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Model</a:t>
            </a:r>
            <a:endParaRPr sz="4000"/>
          </a:p>
        </p:txBody>
      </p:sp>
      <p:sp>
        <p:nvSpPr>
          <p:cNvPr id="450" name="Google Shape;450;p45"/>
          <p:cNvSpPr txBox="1"/>
          <p:nvPr/>
        </p:nvSpPr>
        <p:spPr>
          <a:xfrm>
            <a:off x="731849" y="1299050"/>
            <a:ext cx="7912530" cy="336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Overview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Variational EM for MLN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 step: Inference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 step: Learning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Inference Network Design: </a:t>
            </a:r>
            <a:r>
              <a:rPr lang="en" sz="280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ExpressGNN</a:t>
            </a:r>
            <a:endParaRPr lang="en" sz="2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543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Overview</a:t>
            </a:r>
            <a:endParaRPr sz="4000"/>
          </a:p>
        </p:txBody>
      </p:sp>
      <p:sp>
        <p:nvSpPr>
          <p:cNvPr id="450" name="Google Shape;450;p45"/>
          <p:cNvSpPr txBox="1"/>
          <p:nvPr/>
        </p:nvSpPr>
        <p:spPr>
          <a:xfrm>
            <a:off x="731849" y="1299050"/>
            <a:ext cx="7912530" cy="336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Similar to </a:t>
            </a:r>
            <a:r>
              <a:rPr lang="en-US" sz="260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pLogicNet</a:t>
            </a:r>
            <a:r>
              <a:rPr lang="en-US" sz="2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</a:t>
            </a:r>
            <a:r>
              <a:rPr lang="en-US" sz="260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ExpressGNN</a:t>
            </a:r>
            <a:r>
              <a:rPr lang="en-US" sz="2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also uses variational EM algorithm for MLN inference and learning</a:t>
            </a:r>
          </a:p>
          <a:p>
            <a:pPr marL="45720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 difference is that </a:t>
            </a:r>
            <a:r>
              <a:rPr lang="en-US" sz="260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ExpressGNN</a:t>
            </a:r>
            <a:r>
              <a:rPr lang="en-US" sz="2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uses GNN to construct the inference network whereas </a:t>
            </a:r>
            <a:r>
              <a:rPr lang="en-US" sz="260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pLogicNet</a:t>
            </a:r>
            <a:r>
              <a:rPr lang="en-US" sz="2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uses KGE methods.</a:t>
            </a:r>
            <a:endParaRPr sz="26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312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Variational EM for MLN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MLN model the joint probabilistic distribution of all observed and latent variables.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It can be trained by maximizing the log likelihood of all observed facts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𝑙𝑜𝑔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.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𝑀𝐿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=</m:t>
                    </m:r>
                    <m:limLow>
                      <m:limLow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limLowPr>
                      <m:e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𝑎𝑟𝑔𝑚𝑎𝑥</m:t>
                        </m:r>
                      </m:e>
                      <m:lim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𝜃</m:t>
                        </m:r>
                      </m:lim>
                    </m:limLow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  <m:t>𝑤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𝑂</m:t>
                        </m:r>
                        <m:r>
                          <a:rPr lang="en-US" sz="2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)</m:t>
                        </m:r>
                      </m:e>
                    </m:func>
                  </m:oMath>
                </a14:m>
                <a:endParaRPr lang="en-US" sz="2000" b="0">
                  <a:solidFill>
                    <a:schemeClr val="dk1"/>
                  </a:solidFill>
                  <a:latin typeface="Roboto Condensed Light"/>
                  <a:ea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Due to intractability, instead of optimizing the log likelihood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ln</m:t>
                    </m:r>
                    <m: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 b="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, we optimize the evidence lower bound (ELBO) </a:t>
                </a:r>
                <a:r>
                  <a:rPr lang="en-US" sz="2000" b="0" err="1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s.t.</a:t>
                </a:r>
                <a:r>
                  <a:rPr lang="en-US" sz="2000" b="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 </a:t>
                </a:r>
              </a:p>
              <a:p>
                <a:pPr lvl="1"/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ln</m:t>
                    </m:r>
                    <m:r>
                      <a:rPr lang="en-US" sz="20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𝑂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𝐸𝐿𝐵𝑂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 </a:t>
                </a:r>
                <a:endParaRPr lang="en-US" sz="2000" b="0">
                  <a:solidFill>
                    <a:schemeClr val="dk1"/>
                  </a:solidFill>
                  <a:latin typeface="Roboto Condensed Light"/>
                  <a:ea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693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28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 step: Inference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Infer the posterior distribution of the latent variables,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is fixed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is optimized to minimize the KL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Approximate the true posterior with a mean-field distribution.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In mean-field variational distribution, each unobserved ground predicate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𝐻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is independently inferred as: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𝐻</m:t>
                        </m:r>
                      </m:e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𝑂</m:t>
                        </m:r>
                      </m:e>
                    </m:d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≔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Roboto Condensed Light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Roboto Condensed Light"/>
                                    <a:sym typeface="Roboto Condensed Light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Roboto Condensed Light"/>
                                    <a:sym typeface="Roboto Condensed Light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𝐻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  <m:t>𝜃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sym typeface="Roboto Condensed Ligh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Roboto Condensed Light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Roboto Condensed Light"/>
                                    <a:sym typeface="Roboto Condensed Light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Roboto Condensed Light"/>
                                    <a:sym typeface="Roboto Condensed Light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sym typeface="Roboto Condensed Light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follows Bernoulli 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Parameterize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with GNN</a:t>
                </a:r>
              </a:p>
              <a:p>
                <a:pPr algn="ctr"/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2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 step: Inference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With the mean-field approximation,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𝐸𝐿𝐵𝑂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can be reorganized as:</a:t>
                </a:r>
                <a:endParaRPr lang="en-US" sz="2000" b="0" i="1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𝐸𝐿𝐵𝑂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𝐻</m:t>
                          </m:r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𝑂</m:t>
                          </m:r>
                          <m: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𝑂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Condensed Light"/>
                          <a:sym typeface="Roboto Condensed Light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𝑂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𝐻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|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𝑂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𝐻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|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𝑂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9"/>
                                            </m:rP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𝐹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16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1"/>
                                                </m:r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1"/>
                                                </m:r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chemeClr val="dk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sym typeface="Roboto Condensed Light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chemeClr val="dk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sym typeface="Roboto Condensed Light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chemeClr val="dk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sym typeface="Roboto Condensed Light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𝑂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∏"/>
                                  <m:limLoc m:val="subSup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9"/>
                                            </m:rP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9"/>
                                            </m:rP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𝐻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</m:d>
                      <m:r>
                        <a:rPr lang="en-U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𝐻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|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𝑂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𝑓</m:t>
                              </m:r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1"/>
                                    </m:r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16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𝑍</m:t>
                              </m:r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𝑂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16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𝐻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∈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1"/>
                                </m:r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1"/>
                                </m:r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𝐻</m:t>
                              </m:r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|</m:t>
                              </m:r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𝑂</m:t>
                              </m:r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6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Condensed Light"/>
                          <a:sym typeface="Roboto Condensed Light"/>
                        </a:rPr>
                        <m:t>log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Condensed Light"/>
                          <a:sym typeface="Roboto Condensed Light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∈</m:t>
                          </m:r>
                          <m:r>
                            <a:rPr lang="en-US" sz="16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𝐻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Condensed Light"/>
                                      <a:sym typeface="Roboto Condensed Light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  <m:t>𝐻</m:t>
                                      </m:r>
                                    </m:e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 Condensed Light"/>
                                          <a:sym typeface="Roboto Condensed Light"/>
                                        </a:rPr>
                                        <m:t>𝑂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6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endParaRPr lang="en-US" sz="16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algn="ctr"/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5932" r="-693" b="-22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43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 step: Inference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The term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𝑓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m:rPr>
                                <m:brk m:alnAt="1"/>
                              </m:r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brk m:alnAt="1"/>
                              </m:r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𝑓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𝑓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Condensed Light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Condensed Light"/>
                                    <a:sym typeface="Roboto Condensed Light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Condensed Light"/>
                                    <a:sym typeface="Roboto Condensed Light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𝐻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|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𝑂</m:t>
                            </m:r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)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Roboto Condensed Ligh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Roboto Condensed Light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Roboto Condensed Light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sums over all possible logic formulae and all possible assignments to each formula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The term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Roboto Condensed Light"/>
                          </a:rPr>
                          <m:t>𝐻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Condensed Light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Condensed Light"/>
                                    <a:sym typeface="Roboto Condensed Light"/>
                                  </a:rPr>
                                  <m:t>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 Condensed Light"/>
                                        <a:sym typeface="Roboto Condensed Ligh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 Condensed Light"/>
                                        <a:sym typeface="Roboto Condensed Light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 Condensed Light"/>
                                        <a:sym typeface="Roboto Condensed Light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 Condensed Light"/>
                                        <a:sym typeface="Roboto Condensed Ligh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 Condensed Light"/>
                                        <a:sym typeface="Roboto Condensed Light"/>
                                      </a:rPr>
                                      <m:t>𝐻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oboto Condensed Light"/>
                                        <a:sym typeface="Roboto Condensed Light"/>
                                      </a:rPr>
                                      <m:t>𝑂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sz="200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Condensed Light"/>
                                <a:sym typeface="Roboto Condensed Light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Roboto Condensed Light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Roboto Condensed Light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Roboto Condensed Ligh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Roboto Condensed Light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Roboto Condensed Light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Roboto Condensed Light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sums over all possible latent variables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Therefore, both terms in the objective function cause intractable computational cost</a:t>
                </a:r>
              </a:p>
              <a:p>
                <a:pPr>
                  <a:lnSpc>
                    <a:spcPct val="150000"/>
                  </a:lnSpc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693" t="-7132" r="-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9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 step: Inference</a:t>
            </a:r>
            <a:endParaRPr sz="4000"/>
          </a:p>
        </p:txBody>
      </p:sp>
      <p:sp>
        <p:nvSpPr>
          <p:cNvPr id="450" name="Google Shape;450;p45"/>
          <p:cNvSpPr txBox="1"/>
          <p:nvPr/>
        </p:nvSpPr>
        <p:spPr>
          <a:xfrm>
            <a:off x="731849" y="1299050"/>
            <a:ext cx="7912530" cy="38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How do we deal with this problem?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 author uses mini-batches of ground formulae to break down the exponential summations.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 each optimization iteration, a batch of ground formulae will be sampled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For each formula in sampled batch, compute the </a:t>
            </a:r>
            <a:r>
              <a:rPr lang="en-US" sz="200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w.r.t.</a:t>
            </a: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involved latent variables</a:t>
            </a:r>
          </a:p>
        </p:txBody>
      </p:sp>
    </p:spTree>
    <p:extLst>
      <p:ext uri="{BB962C8B-B14F-4D97-AF65-F5344CB8AC3E}">
        <p14:creationId xmlns:p14="http://schemas.microsoft.com/office/powerpoint/2010/main" val="750244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 step: Inference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41276" y="1195355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If the task has sufficient labeled data, a supervised learning objective will be added to enhance the inference network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𝑙𝑎𝑏𝑒𝑙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Roboto Condensed Light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Roboto Condensed Light"/>
                                      <a:sym typeface="Roboto Condensed Ligh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Roboto Condensed Light"/>
                                      <a:sym typeface="Roboto Condensed Light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Roboto Condensed Light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Roboto Condensed Light"/>
                                      <a:sym typeface="Roboto Condensed Ligh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Roboto Condensed Light"/>
                                      <a:sym typeface="Roboto Condensed Light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It is complementary to ELBO on predicates that are not well covered by logic rules but have enough observed facts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Therefore, the E step objective function that combines knowledge in logic rules and supervision from labeled data would be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𝜆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is a hyperparameter):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𝐸𝐿𝐵𝑂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cs typeface="Roboto Condensed Light"/>
                                  <a:sym typeface="Roboto Condensed Light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𝑙𝑎𝑏𝑒𝑙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cs typeface="Roboto Condensed Light"/>
                              <a:sym typeface="Roboto Condensed Light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cs typeface="Roboto Condensed Light"/>
                          <a:sym typeface="Roboto Condensed Light"/>
                        </a:rPr>
                        <m:t>)</m:t>
                      </m:r>
                    </m:oMath>
                  </m:oMathPara>
                </a14:m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6" y="1195355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693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788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 step: Learning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In M step, the weights of logic formulae in MLN will be learned with the variational posterior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being fixed</a:t>
                </a:r>
              </a:p>
              <a:p>
                <a:pPr marL="457200" lvl="0" indent="-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0">
                    <a:solidFill>
                      <a:schemeClr val="dk1"/>
                    </a:solidFill>
                    <a:ea typeface="Roboto Condensed Light"/>
                    <a:sym typeface="Roboto Condensed Light"/>
                  </a:rPr>
                  <a:t>The partition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𝑍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 b="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 is not a constant anymore</a:t>
                </a:r>
              </a:p>
              <a:p>
                <a:pPr marL="457200" lvl="0" indent="-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Due to exponential number of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𝑍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 b="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, </a:t>
                </a: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pseudo-log-likelihood needs to be adopted as an alternative objective for optimization</a:t>
                </a:r>
              </a:p>
              <a:p>
                <a:pPr marL="457200" lvl="0" indent="-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0">
                    <a:solidFill>
                      <a:schemeClr val="dk1"/>
                    </a:solidFill>
                    <a:latin typeface="Roboto Condensed Light"/>
                    <a:ea typeface="Roboto Condensed Light"/>
                    <a:sym typeface="Roboto Condensed Light"/>
                  </a:rPr>
                  <a:t>Recall the pseudo-log-likelihood</a:t>
                </a:r>
              </a:p>
              <a:p>
                <a:pPr lvl="0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Roboto Condensed Light"/>
                                  <a:sym typeface="Roboto Condensed Light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𝑂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)≈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𝑜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𝑜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>
                  <a:solidFill>
                    <a:schemeClr val="dk1"/>
                  </a:solidFill>
                  <a:latin typeface="Roboto Condensed Light"/>
                  <a:ea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4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 idx="2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0" name="Google Shape;170;p30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30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583703" y="352850"/>
            <a:ext cx="591060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Pseudo-Likelihood</a:t>
            </a:r>
            <a:endParaRPr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45"/>
              <p:cNvSpPr txBox="1"/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𝑤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𝑂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Roboto Condensed Light"/>
                              <a:sym typeface="Roboto Condensed Light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Roboto Condensed Light"/>
                          <a:sym typeface="Roboto Condensed Light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𝑂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𝐻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)|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𝑀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dk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Roboto Condensed Light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Roboto Condensed Light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000" b="0">
                  <a:solidFill>
                    <a:schemeClr val="dk1"/>
                  </a:solidFill>
                  <a:latin typeface="Roboto Condensed Light"/>
                  <a:ea typeface="Roboto Condensed Light"/>
                  <a:sym typeface="Roboto Condensed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/>
                                  <a:sym typeface="Roboto Condensed Light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𝐻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𝑂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Condensed Light"/>
                              <a:sym typeface="Roboto Condensed Light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𝐻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)|</m:t>
                              </m:r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𝑟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Roboto Condensed Light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≃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Roboto Condensed Light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)|</m:t>
                      </m:r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𝑀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Roboto Condensed Light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oboto Condensed Light"/>
                            </a:rPr>
                            <m:t>)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oboto Condensed Light"/>
                        </a:rPr>
                        <m:t>)</m:t>
                      </m:r>
                    </m:oMath>
                  </m:oMathPara>
                </a14:m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=0 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𝑜𝑟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 1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is an observed fact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otherwise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𝑀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Roboto Condensed Light"/>
                                <a:cs typeface="Roboto Condensed Light"/>
                                <a:sym typeface="Roboto Condensed Light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 is the Markov blanket of the ground predicate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, i.e., the set of ground predicates that appear in some grounding of a formula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𝑟</m:t>
                    </m:r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Roboto Condensed Light"/>
                            <a:cs typeface="Roboto Condensed Light"/>
                            <a:sym typeface="Roboto Condensed Light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Roboto Condensed Light"/>
                        <a:cs typeface="Roboto Condensed Light"/>
                        <a:sym typeface="Roboto Condensed Light"/>
                      </a:rPr>
                      <m:t>)</m:t>
                    </m:r>
                  </m:oMath>
                </a14:m>
                <a:endParaRPr lang="en-US" sz="20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mc:Choice>
        <mc:Fallback xmlns="">
          <p:sp>
            <p:nvSpPr>
              <p:cNvPr id="450" name="Google Shape;450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9" y="1299050"/>
                <a:ext cx="7912530" cy="3844450"/>
              </a:xfrm>
              <a:prstGeom prst="rect">
                <a:avLst/>
              </a:prstGeom>
              <a:blipFill>
                <a:blip r:embed="rId3"/>
                <a:stretch>
                  <a:fillRect l="-693" b="-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9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ctrTitle"/>
          </p:nvPr>
        </p:nvSpPr>
        <p:spPr>
          <a:xfrm>
            <a:off x="1157776" y="352850"/>
            <a:ext cx="706067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Sampling Scheme for M step</a:t>
            </a:r>
            <a:endParaRPr sz="4000"/>
          </a:p>
        </p:txBody>
      </p:sp>
      <p:sp>
        <p:nvSpPr>
          <p:cNvPr id="450" name="Google Shape;450;p45"/>
          <p:cNvSpPr txBox="1"/>
          <p:nvPr/>
        </p:nvSpPr>
        <p:spPr>
          <a:xfrm>
            <a:off x="731849" y="1299050"/>
            <a:ext cx="7912530" cy="38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Computationally intractable </a:t>
            </a: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to use </a:t>
            </a:r>
            <a:r>
              <a:rPr lang="en-US" sz="20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all</a:t>
            </a: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possible ground predicates to compute the gradients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 solution is to only consider all the ground formulae with </a:t>
            </a:r>
            <a:r>
              <a:rPr lang="en-US" sz="20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at most one latent predicate </a:t>
            </a: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and pick up the ground predicate </a:t>
            </a:r>
            <a:r>
              <a:rPr lang="en-US" sz="20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if its truth value determines the formula’s truth value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Using this sampling scheme, only a small subset of ground predicates is kept and </a:t>
            </a:r>
            <a:r>
              <a:rPr lang="en-US" sz="20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each of which can directly determine the truth value of a ground formula in MLN.</a:t>
            </a:r>
          </a:p>
        </p:txBody>
      </p:sp>
    </p:spTree>
    <p:extLst>
      <p:ext uri="{BB962C8B-B14F-4D97-AF65-F5344CB8AC3E}">
        <p14:creationId xmlns:p14="http://schemas.microsoft.com/office/powerpoint/2010/main" val="285792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657858"/>
          </a:xfrm>
        </p:spPr>
        <p:txBody>
          <a:bodyPr/>
          <a:lstStyle/>
          <a:p>
            <a:pPr marL="4953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ExpressGNN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is the inference network to model the posterior</a:t>
            </a:r>
          </a:p>
          <a:p>
            <a:pPr marL="4953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It has three part:</a:t>
            </a:r>
          </a:p>
          <a:p>
            <a:pPr marL="9525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Vanilla Graph Neural Network (GNN)</a:t>
            </a:r>
          </a:p>
          <a:p>
            <a:pPr marL="9525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Tunable Embeddings</a:t>
            </a:r>
          </a:p>
          <a:p>
            <a:pPr marL="9525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Define posterior using embeddings</a:t>
            </a:r>
          </a:p>
          <a:p>
            <a:pPr marL="152400" indent="0" algn="l">
              <a:lnSpc>
                <a:spcPct val="150000"/>
              </a:lnSpc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Inference Network Design: </a:t>
            </a:r>
            <a:r>
              <a:rPr lang="en" sz="3600" err="1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ExpressGNN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9334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3" y="1413763"/>
                <a:ext cx="3750068" cy="3657858"/>
              </a:xfrm>
            </p:spPr>
            <p:txBody>
              <a:bodyPr/>
              <a:lstStyle/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Vanilla GNN is built on knowledge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, which is much smaller than the ground graph of MLN</a:t>
                </a: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GNN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are independent of number of entities</a:t>
                </a: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parameters given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dimensional embeddings,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400" indent="0" algn="l"/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3" y="1413763"/>
                <a:ext cx="3750068" cy="3657858"/>
              </a:xfrm>
              <a:blipFill>
                <a:blip r:embed="rId2"/>
                <a:stretch>
                  <a:fillRect r="-1789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Vanilla GNN</a:t>
            </a:r>
            <a:endParaRPr lang="en-US" sz="360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021E9A-98EE-F14C-95BA-5C2CC6EA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988" y="1457104"/>
            <a:ext cx="3731683" cy="31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9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2" y="1413763"/>
                <a:ext cx="7615057" cy="3657858"/>
              </a:xfrm>
            </p:spPr>
            <p:txBody>
              <a:bodyPr/>
              <a:lstStyle/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For each entity in the KG, we then augment its GNN embedding with a tunable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100" b="1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=[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𝒘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endParaRPr lang="en-US" sz="21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The tunable embeddings increase the expressiveness of the model</a:t>
                </a: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As there are M entities, the number of parameters in tunable embeddings is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𝑘𝑀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400" indent="0" algn="l"/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2" y="1413763"/>
                <a:ext cx="7615057" cy="3657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Tunable Embeddings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13877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2" y="1413763"/>
                <a:ext cx="7615057" cy="3657858"/>
              </a:xfrm>
            </p:spPr>
            <p:txBody>
              <a:bodyPr/>
              <a:lstStyle/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Finally, we can define the variational posterior with augmented embeddings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We specifically define the posterior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as:</a:t>
                </a:r>
              </a:p>
              <a:p>
                <a:pPr marL="15240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𝑀𝐿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400" indent="0" algn="l"/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 is the sigmoid function that returns a value between 0 and 1</a:t>
                </a: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parameters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100" b="1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10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1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400" indent="0" algn="l"/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2" y="1413763"/>
                <a:ext cx="7615057" cy="36578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Define Variational Posterior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15678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2" y="1413763"/>
                <a:ext cx="7615057" cy="3657858"/>
              </a:xfrm>
            </p:spPr>
            <p:txBody>
              <a:bodyPr/>
              <a:lstStyle/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In summary, </a:t>
                </a:r>
                <a:r>
                  <a:rPr lang="en-US" sz="2000" err="1">
                    <a:latin typeface="Calibri" panose="020F0502020204030204" pitchFamily="34" charset="0"/>
                    <a:cs typeface="Calibri" panose="020F0502020204030204" pitchFamily="34" charset="0"/>
                  </a:rPr>
                  <a:t>ExpressGNN</a:t>
                </a: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can be viewed as two-level encoding of entities:</a:t>
                </a:r>
              </a:p>
              <a:p>
                <a:pPr marL="9525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First two MLPs assign similar embeddings to similar entities in the KG</a:t>
                </a:r>
              </a:p>
              <a:p>
                <a:pPr marL="9525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Expressive tunable embeddings provide additional model capacity to encode entity information beyond graph structures</a:t>
                </a:r>
                <a:endParaRPr lang="en-US" sz="2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By tuning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000" err="1">
                    <a:latin typeface="Calibri" panose="020F0502020204030204" pitchFamily="34" charset="0"/>
                    <a:cs typeface="Calibri" panose="020F0502020204030204" pitchFamily="34" charset="0"/>
                  </a:rPr>
                  <a:t>ExpressGNN</a:t>
                </a: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can trade-off between model </a:t>
                </a:r>
                <a:r>
                  <a:rPr 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compactness </a:t>
                </a: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expressiveness</a:t>
                </a: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is large, </a:t>
                </a:r>
                <a:r>
                  <a:rPr lang="en-US" sz="2000" err="1">
                    <a:latin typeface="Calibri" panose="020F0502020204030204" pitchFamily="34" charset="0"/>
                    <a:cs typeface="Calibri" panose="020F0502020204030204" pitchFamily="34" charset="0"/>
                  </a:rPr>
                  <a:t>ExpressGNN</a:t>
                </a: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can reduce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to save parameters</a:t>
                </a:r>
              </a:p>
              <a:p>
                <a:pPr marL="952500" lvl="1" indent="-342900">
                  <a:buFont typeface="Arial" panose="020B0604020202020204" pitchFamily="34" charset="0"/>
                  <a:buChar char="•"/>
                </a:pPr>
                <a:endParaRPr lang="en-US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52500" lvl="1" indent="-342900">
                  <a:buFont typeface="Arial" panose="020B0604020202020204" pitchFamily="34" charset="0"/>
                  <a:buChar char="•"/>
                </a:pPr>
                <a:endParaRPr lang="en-US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09600" lvl="1" indent="0"/>
                <a:endParaRPr lang="en-US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400" indent="0" algn="l"/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2" y="1413763"/>
                <a:ext cx="7615057" cy="3657858"/>
              </a:xfrm>
              <a:blipFill>
                <a:blip r:embed="rId2"/>
                <a:stretch>
                  <a:fillRect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Summary of </a:t>
            </a:r>
            <a:r>
              <a:rPr lang="en" sz="3600" err="1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ExpressGNN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5748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7615057" cy="3657858"/>
          </a:xfrm>
        </p:spPr>
        <p:txBody>
          <a:bodyPr/>
          <a:lstStyle/>
          <a:p>
            <a:pPr marL="4953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It seems weird that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ExpressGNN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adds a tunable embedding after its vanilla GNN framework</a:t>
            </a:r>
          </a:p>
          <a:p>
            <a:pPr marL="4953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It turns out that GNN would produce the same embedding for some nodes that should be distinguished</a:t>
            </a:r>
            <a:endParaRPr 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0">
              <a:lnSpc>
                <a:spcPct val="200000"/>
              </a:lnSpc>
            </a:pPr>
            <a:endParaRPr 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 algn="l">
              <a:lnSpc>
                <a:spcPct val="200000"/>
              </a:lnSpc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Why is tunable embedding needed?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85127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3" y="1413763"/>
                <a:ext cx="5223268" cy="3657858"/>
              </a:xfrm>
            </p:spPr>
            <p:txBody>
              <a:bodyPr/>
              <a:lstStyle/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Four entities: (A, B, E, F)</a:t>
                </a: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Two predicates: Friend: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(⋅)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and Like: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(⋅)</m:t>
                    </m:r>
                  </m:oMath>
                </a14:m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Entity A and B have opposite relations with E, 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versus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in the KG</a:t>
                </a: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Running vanilla GNN would result in the same embeddings for A and B,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953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have different posteriors. However, using vanilla GNN,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𝑀𝐿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𝑀𝐿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09600" lvl="1" indent="0"/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400" indent="0" algn="l"/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3" y="1413763"/>
                <a:ext cx="5223268" cy="3657858"/>
              </a:xfrm>
              <a:blipFill>
                <a:blip r:embed="rId2"/>
                <a:stretch>
                  <a:fillRect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570215" y="636257"/>
            <a:ext cx="8054939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36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Example of Indistinguishable Embeddings</a:t>
            </a:r>
            <a:endParaRPr lang="en-US" sz="3600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23F581-B2A9-EF42-B384-DCFB078DE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2509520"/>
            <a:ext cx="3098800" cy="2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7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title" idx="2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417" name="Google Shape;417;p44"/>
          <p:cNvCxnSpPr/>
          <p:nvPr/>
        </p:nvCxnSpPr>
        <p:spPr>
          <a:xfrm>
            <a:off x="2162075" y="-35700"/>
            <a:ext cx="0" cy="238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4"/>
          <p:cNvSpPr txBox="1">
            <a:spLocks noGrp="1"/>
          </p:cNvSpPr>
          <p:nvPr>
            <p:ph type="subTitle" idx="1"/>
          </p:nvPr>
        </p:nvSpPr>
        <p:spPr>
          <a:xfrm>
            <a:off x="2260329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ctrTitle"/>
          </p:nvPr>
        </p:nvSpPr>
        <p:spPr>
          <a:xfrm>
            <a:off x="287676" y="2656836"/>
            <a:ext cx="3189206" cy="6297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Graph</a:t>
            </a:r>
            <a:endParaRPr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31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87676" y="3286552"/>
                <a:ext cx="8743308" cy="185694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/>
                <a:r>
                  <a:rPr lang="en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Knowledge Graph. </a:t>
                </a:r>
                <a:r>
                  <a:rPr lang="en" sz="2200">
                    <a:latin typeface="Calibri" panose="020F0502020204030204" pitchFamily="34" charset="0"/>
                    <a:cs typeface="Calibri" panose="020F0502020204030204" pitchFamily="34" charset="0"/>
                  </a:rPr>
                  <a:t>A knowledge graph is a tuple  consisting of a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" sz="220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consisting of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C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{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}</m:t>
                    </m:r>
                  </m:oMath>
                </a14:m>
                <a:r>
                  <a:rPr lang="en-US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𝑀</m:t>
                    </m:r>
                  </m:oMath>
                </a14:m>
                <a:r>
                  <a:rPr lang="en-US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entities,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R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𝑁</m:t>
                    </m:r>
                  </m:oMath>
                </a14:m>
                <a:r>
                  <a:rPr lang="en-US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relations, and a collection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O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Roboto Condensed"/>
                                <a:cs typeface="Roboto Condensed"/>
                                <a:sym typeface="Roboto Condensed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𝐿</m:t>
                    </m:r>
                  </m:oMath>
                </a14:m>
                <a:r>
                  <a:rPr lang="en-US" sz="2200" b="1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 </a:t>
                </a:r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observed facts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r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,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Roboto Condensed"/>
                            <a:cs typeface="Roboto Condensed"/>
                            <a:sym typeface="Roboto Condensed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Roboto Condensed"/>
                        <a:cs typeface="Roboto Condensed"/>
                        <a:sym typeface="Roboto Condensed"/>
                      </a:rPr>
                      <m:t>)</m:t>
                    </m:r>
                  </m:oMath>
                </a14:m>
                <a:r>
                  <a:rPr lang="en-US" sz="2200">
                    <a:latin typeface="Calibri" panose="020F0502020204030204" pitchFamily="34" charset="0"/>
                    <a:ea typeface="Roboto Condensed"/>
                    <a:cs typeface="Calibri" panose="020F0502020204030204" pitchFamily="34" charset="0"/>
                    <a:sym typeface="Roboto Condensed"/>
                  </a:rPr>
                  <a:t>. The goal is to infer the missing triplets by reasoning with the observed triplets.</a:t>
                </a:r>
                <a:endParaRPr lang="en-US" sz="2200" b="1">
                  <a:latin typeface="Calibri" panose="020F0502020204030204" pitchFamily="34" charset="0"/>
                  <a:ea typeface="Roboto Condensed"/>
                  <a:cs typeface="Calibri" panose="020F0502020204030204" pitchFamily="34" charset="0"/>
                  <a:sym typeface="Roboto Condensed"/>
                </a:endParaRPr>
              </a:p>
            </p:txBody>
          </p:sp>
        </mc:Choice>
        <mc:Fallback xmlns="">
          <p:sp>
            <p:nvSpPr>
              <p:cNvPr id="177" name="Google Shape;177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7676" y="3286552"/>
                <a:ext cx="8743308" cy="1856948"/>
              </a:xfrm>
              <a:prstGeom prst="rect">
                <a:avLst/>
              </a:prstGeom>
              <a:blipFill>
                <a:blip r:embed="rId3"/>
                <a:stretch>
                  <a:fillRect l="-907" b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276" y="0"/>
            <a:ext cx="5844724" cy="328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433591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UW-CSE, Cora, Synthetic Kinship, and FB15K-237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>
                <a:latin typeface="Calibri" panose="020F0502020204030204" pitchFamily="34" charset="0"/>
                <a:cs typeface="Calibri" panose="020F0502020204030204" pitchFamily="34" charset="0"/>
              </a:rPr>
              <a:t>General 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Intel Xeon 4116 @2.100GHz with 256GB RAM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500">
                <a:latin typeface="Calibri" panose="020F0502020204030204" pitchFamily="34" charset="0"/>
                <a:cs typeface="Calibri" panose="020F0502020204030204" pitchFamily="34" charset="0"/>
              </a:rPr>
              <a:t>Competitor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MCMC, Belief Propagation, Lifted BP, MC-SAT, and HL-MRF</a:t>
            </a: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1592494" y="582239"/>
            <a:ext cx="7551506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000"/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2922727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DD7C-EFD2-4471-999D-E580D531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350" y="376498"/>
            <a:ext cx="3867300" cy="462488"/>
          </a:xfrm>
        </p:spPr>
        <p:txBody>
          <a:bodyPr/>
          <a:lstStyle/>
          <a:p>
            <a:r>
              <a:rPr lang="en-US" altLang="zh-CN"/>
              <a:t>Accuracy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16042-59FC-4CD4-A49F-9D0D152A7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02" y="1052353"/>
            <a:ext cx="7946796" cy="36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4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8F91-6A7E-4D25-935C-61D8A43BA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30" y="784860"/>
            <a:ext cx="3867300" cy="655138"/>
          </a:xfrm>
        </p:spPr>
        <p:txBody>
          <a:bodyPr/>
          <a:lstStyle/>
          <a:p>
            <a:r>
              <a:rPr lang="en-US"/>
              <a:t>Accuracy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21322-6C29-4AB3-A4DB-BF7B921C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566813"/>
            <a:ext cx="1885937" cy="2451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8889E-1BD3-4B98-A393-D139BFF6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36" y="1562050"/>
            <a:ext cx="6145849" cy="24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67ED-2F6D-4B3A-AAE5-D1F48FCF4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349" y="193618"/>
            <a:ext cx="3867300" cy="560762"/>
          </a:xfrm>
        </p:spPr>
        <p:txBody>
          <a:bodyPr/>
          <a:lstStyle/>
          <a:p>
            <a:r>
              <a:rPr lang="en-US"/>
              <a:t>Inference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62D05-9160-4BCB-AAB8-EA45BD0C5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47" y="937260"/>
            <a:ext cx="6192705" cy="39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03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AC5-D9C7-4258-B65C-5EEE8CC6D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350" y="321149"/>
            <a:ext cx="3867300" cy="469322"/>
          </a:xfrm>
        </p:spPr>
        <p:txBody>
          <a:bodyPr/>
          <a:lstStyle/>
          <a:p>
            <a:r>
              <a:rPr lang="en-US"/>
              <a:t>Data 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5B3AF-3417-4655-9A8C-833EE6A0A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3879F-3C4F-4EED-84C1-52F62DCB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471"/>
            <a:ext cx="9144000" cy="43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76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>
            <a:spLocks noGrp="1"/>
          </p:cNvSpPr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42" name="Google Shape;542;p47"/>
          <p:cNvSpPr txBox="1">
            <a:spLocks noGrp="1"/>
          </p:cNvSpPr>
          <p:nvPr>
            <p:ph type="title" idx="2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543" name="Google Shape;543;p47"/>
          <p:cNvCxnSpPr/>
          <p:nvPr/>
        </p:nvCxnSpPr>
        <p:spPr>
          <a:xfrm>
            <a:off x="7015900" y="-35700"/>
            <a:ext cx="0" cy="238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4" name="Google Shape;544;p47"/>
          <p:cNvSpPr txBox="1">
            <a:spLocks noGrp="1"/>
          </p:cNvSpPr>
          <p:nvPr>
            <p:ph type="subTitle" idx="1"/>
          </p:nvPr>
        </p:nvSpPr>
        <p:spPr>
          <a:xfrm>
            <a:off x="2668872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7297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This paper studies probabilistic logic reasoning problem and proposes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ExpressGNN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to combine the advantages of MLN in logic reasoning and GNN in graph representation learning.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It addresses the scalability issue of MLN with stochastic training in variational EM and employs GNNs to capture structure knowledge to serve as supplement to the knowledge from logic formulae</a:t>
            </a: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3150866" y="541970"/>
            <a:ext cx="2842268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0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24727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729737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The author claimed that the original version of this paper appeared 15 days earlier than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pLogicNet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This paper received two weak rejects and one reject from reviewers, but managed to get accepted by the chair</a:t>
            </a: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2077602" y="591666"/>
            <a:ext cx="5543597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000"/>
              <a:t>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3029385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9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Any Questions?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2" name="Google Shape;582;p49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cxnSp>
        <p:nvCxnSpPr>
          <p:cNvPr id="583" name="Google Shape;583;p49"/>
          <p:cNvCxnSpPr/>
          <p:nvPr/>
        </p:nvCxnSpPr>
        <p:spPr>
          <a:xfrm rot="10800000">
            <a:off x="8156400" y="630088"/>
            <a:ext cx="123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49"/>
          <p:cNvCxnSpPr/>
          <p:nvPr/>
        </p:nvCxnSpPr>
        <p:spPr>
          <a:xfrm rot="10800000">
            <a:off x="-125" y="4765850"/>
            <a:ext cx="9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0"/>
          <p:cNvSpPr txBox="1"/>
          <p:nvPr/>
        </p:nvSpPr>
        <p:spPr>
          <a:xfrm>
            <a:off x="588399" y="957550"/>
            <a:ext cx="7967197" cy="418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300"/>
              </a:spcBef>
            </a:pPr>
            <a:r>
              <a:rPr lang="en-US" err="1"/>
              <a:t>Yuyu</a:t>
            </a:r>
            <a:r>
              <a:rPr lang="en-US"/>
              <a:t> Zhang, </a:t>
            </a:r>
            <a:r>
              <a:rPr lang="en-US" err="1"/>
              <a:t>Xinshi</a:t>
            </a:r>
            <a:r>
              <a:rPr lang="en-US"/>
              <a:t> Chen, Yuan Yang, Arun Ramamurthy, Bo Li, Yuan Qi, Le Song, "Efficient Probabilistic Logic Reasoning with Graph Neural Networks", ICLR 2020.</a:t>
            </a:r>
          </a:p>
          <a:p>
            <a:pPr lvl="0">
              <a:spcBef>
                <a:spcPts val="300"/>
              </a:spcBef>
            </a:pPr>
            <a:endParaRPr lang="en-US"/>
          </a:p>
          <a:p>
            <a:pPr lvl="0">
              <a:spcBef>
                <a:spcPts val="300"/>
              </a:spcBef>
            </a:pPr>
            <a:r>
              <a:rPr lang="en-US"/>
              <a:t>Matthew Richardson and Pedro </a:t>
            </a:r>
            <a:r>
              <a:rPr lang="en-US" err="1"/>
              <a:t>Domingos</a:t>
            </a:r>
            <a:r>
              <a:rPr lang="en-US"/>
              <a:t>. Markov Logic Networks. Machine learning, 62(1- 2): 107–136, 2006.</a:t>
            </a:r>
          </a:p>
          <a:p>
            <a:pPr lvl="0">
              <a:spcBef>
                <a:spcPts val="300"/>
              </a:spcBef>
            </a:pPr>
            <a:endParaRPr lang="en-US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lvl="0">
              <a:spcBef>
                <a:spcPts val="300"/>
              </a:spcBef>
            </a:pPr>
            <a:r>
              <a:rPr lang="en-US"/>
              <a:t>Thomas N </a:t>
            </a:r>
            <a:r>
              <a:rPr lang="en-US" err="1"/>
              <a:t>Kipf</a:t>
            </a:r>
            <a:r>
              <a:rPr lang="en-US"/>
              <a:t> and Max Welling. Semi-supervised classification with graph convolutional networks. In ICLR, 2017.</a:t>
            </a:r>
            <a:endParaRPr lang="en-US" b="1"/>
          </a:p>
          <a:p>
            <a:pPr lvl="0">
              <a:spcBef>
                <a:spcPts val="300"/>
              </a:spcBef>
            </a:pPr>
            <a:endParaRPr lang="en-US" b="1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lvl="0">
              <a:spcBef>
                <a:spcPts val="300"/>
              </a:spcBef>
            </a:pPr>
            <a:r>
              <a:rPr lang="en-US"/>
              <a:t>Meng Qu, </a:t>
            </a:r>
            <a:r>
              <a:rPr lang="en-US" err="1"/>
              <a:t>Yoshua</a:t>
            </a:r>
            <a:r>
              <a:rPr lang="en-US"/>
              <a:t> </a:t>
            </a:r>
            <a:r>
              <a:rPr lang="en-US" err="1"/>
              <a:t>Bengio</a:t>
            </a:r>
            <a:r>
              <a:rPr lang="en-US"/>
              <a:t>, and Jian Tang. GMNN: Graph Markov neural networks. In Proceedings of the 36th International Conference on Machine Learning, pp. 5241–5250, Long Beach, California, USA, 09–15 Jun 2019. PMLR.</a:t>
            </a:r>
            <a:endParaRPr lang="en-CN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90" name="Google Shape;590;p5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cxnSp>
        <p:nvCxnSpPr>
          <p:cNvPr id="591" name="Google Shape;591;p50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148EC2E-85EF-2F40-B9A3-636FA2BCD8B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44530" y="1173562"/>
                <a:ext cx="8090423" cy="3775510"/>
              </a:xfrm>
            </p:spPr>
            <p:txBody>
              <a:bodyPr/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Each relationship can be expressed as triplet 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Entity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has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to entity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That’s just (h, r, t) in </a:t>
                </a:r>
                <a:r>
                  <a:rPr lang="en-US" sz="2400" err="1">
                    <a:latin typeface="Calibri" panose="020F0502020204030204" pitchFamily="34" charset="0"/>
                    <a:cs typeface="Calibri" panose="020F0502020204030204" pitchFamily="34" charset="0"/>
                  </a:rPr>
                  <a:t>pLogicNet</a:t>
                </a:r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Terminology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Relation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Predicate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Entity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Constant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A predicate with assign entities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A ground predicate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Each ground predicate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Binary Random Variable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ways to ground a d-</a:t>
                </a:r>
                <a:r>
                  <a:rPr lang="en-US" sz="2400" err="1">
                    <a:latin typeface="Calibri" panose="020F0502020204030204" pitchFamily="34" charset="0"/>
                    <a:cs typeface="Calibri" panose="020F0502020204030204" pitchFamily="34" charset="0"/>
                  </a:rPr>
                  <a:t>ary</a:t>
                </a: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predicate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148EC2E-85EF-2F40-B9A3-636FA2BCD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44530" y="1173562"/>
                <a:ext cx="8090423" cy="3775510"/>
              </a:xfrm>
              <a:blipFill>
                <a:blip r:embed="rId2"/>
                <a:stretch>
                  <a:fillRect t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76;p31">
            <a:extLst>
              <a:ext uri="{FF2B5EF4-FFF2-40B4-BE49-F238E27FC236}">
                <a16:creationId xmlns:a16="http://schemas.microsoft.com/office/drawing/2014/main" id="{4E6F3416-9973-1240-8207-06F1EA1E2FEA}"/>
              </a:ext>
            </a:extLst>
          </p:cNvPr>
          <p:cNvSpPr txBox="1">
            <a:spLocks/>
          </p:cNvSpPr>
          <p:nvPr/>
        </p:nvSpPr>
        <p:spPr>
          <a:xfrm>
            <a:off x="1464067" y="543846"/>
            <a:ext cx="6770668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Knowledge Graph (CONT’D)</a:t>
            </a:r>
          </a:p>
        </p:txBody>
      </p:sp>
    </p:spTree>
    <p:extLst>
      <p:ext uri="{BB962C8B-B14F-4D97-AF65-F5344CB8AC3E}">
        <p14:creationId xmlns:p14="http://schemas.microsoft.com/office/powerpoint/2010/main" val="3247479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FE497-A254-E04A-89B7-D55CF4FE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2" y="1413763"/>
            <a:ext cx="8054939" cy="37297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What is the main difference between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ExpressGNN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pLogicnet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What is the total number of trainable parameter in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ExpressGNN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in Big-O notation?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Why isn’t vanilla GNN enough for embedding?</a:t>
            </a:r>
            <a:endParaRPr lang="en-US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3136912" y="621996"/>
            <a:ext cx="2870176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400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28222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148EC2E-85EF-2F40-B9A3-636FA2BCD8B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44530" y="1173562"/>
                <a:ext cx="8090423" cy="3775510"/>
              </a:xfrm>
            </p:spPr>
            <p:txBody>
              <a:bodyPr/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We denote an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We can then write a ground predicate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Each observed fact in KB in a truth value {0,1}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An observed fact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=1]</m:t>
                    </m:r>
                  </m:oMath>
                </a14:m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Usually, the number of observed facts is much smaller than that of unobserved facts.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Finally, unobserved facts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latent variables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148EC2E-85EF-2F40-B9A3-636FA2BCD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44530" y="1173562"/>
                <a:ext cx="8090423" cy="3775510"/>
              </a:xfrm>
              <a:blipFill>
                <a:blip r:embed="rId2"/>
                <a:stretch>
                  <a:fillRect t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76;p31">
            <a:extLst>
              <a:ext uri="{FF2B5EF4-FFF2-40B4-BE49-F238E27FC236}">
                <a16:creationId xmlns:a16="http://schemas.microsoft.com/office/drawing/2014/main" id="{4E6F3416-9973-1240-8207-06F1EA1E2FEA}"/>
              </a:ext>
            </a:extLst>
          </p:cNvPr>
          <p:cNvSpPr txBox="1">
            <a:spLocks/>
          </p:cNvSpPr>
          <p:nvPr/>
        </p:nvSpPr>
        <p:spPr>
          <a:xfrm>
            <a:off x="405352" y="543846"/>
            <a:ext cx="8568965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Terminology for KG</a:t>
            </a:r>
          </a:p>
        </p:txBody>
      </p:sp>
    </p:spTree>
    <p:extLst>
      <p:ext uri="{BB962C8B-B14F-4D97-AF65-F5344CB8AC3E}">
        <p14:creationId xmlns:p14="http://schemas.microsoft.com/office/powerpoint/2010/main" val="173264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148EC2E-85EF-2F40-B9A3-636FA2BCD8B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44530" y="1173562"/>
                <a:ext cx="8090423" cy="3775510"/>
              </a:xfrm>
            </p:spPr>
            <p:txBody>
              <a:bodyPr/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We represent the knowledge 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by a bipartite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𝒢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,ℇ)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, where nodes on one side correspond to constants C and the other side correspond to observed facts O, which is also called factor.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ℇ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is the set of edges connecting constants and observed facts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An edge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between node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exists, if the grounding predicate in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uses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as its argument in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sz="250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 position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148EC2E-85EF-2F40-B9A3-636FA2BCD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44530" y="1173562"/>
                <a:ext cx="8090423" cy="37755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76;p31">
            <a:extLst>
              <a:ext uri="{FF2B5EF4-FFF2-40B4-BE49-F238E27FC236}">
                <a16:creationId xmlns:a16="http://schemas.microsoft.com/office/drawing/2014/main" id="{4E6F3416-9973-1240-8207-06F1EA1E2FEA}"/>
              </a:ext>
            </a:extLst>
          </p:cNvPr>
          <p:cNvSpPr txBox="1">
            <a:spLocks/>
          </p:cNvSpPr>
          <p:nvPr/>
        </p:nvSpPr>
        <p:spPr>
          <a:xfrm>
            <a:off x="405352" y="543846"/>
            <a:ext cx="8568965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Terminology for KG (cont.)</a:t>
            </a:r>
          </a:p>
        </p:txBody>
      </p:sp>
    </p:spTree>
    <p:extLst>
      <p:ext uri="{BB962C8B-B14F-4D97-AF65-F5344CB8AC3E}">
        <p14:creationId xmlns:p14="http://schemas.microsoft.com/office/powerpoint/2010/main" val="205820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9EE6F6-2338-D040-8B38-97A52EEDD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AEA10B13-B1DB-0A40-A33E-3F8AF202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84" y="1384300"/>
            <a:ext cx="7454900" cy="3759200"/>
          </a:xfrm>
          <a:prstGeom prst="rect">
            <a:avLst/>
          </a:prstGeom>
        </p:spPr>
      </p:pic>
      <p:sp>
        <p:nvSpPr>
          <p:cNvPr id="6" name="Google Shape;176;p31">
            <a:extLst>
              <a:ext uri="{FF2B5EF4-FFF2-40B4-BE49-F238E27FC236}">
                <a16:creationId xmlns:a16="http://schemas.microsoft.com/office/drawing/2014/main" id="{1E6E7D16-C5CE-0D4F-9ACA-4FD149C2E3C5}"/>
              </a:ext>
            </a:extLst>
          </p:cNvPr>
          <p:cNvSpPr txBox="1">
            <a:spLocks/>
          </p:cNvSpPr>
          <p:nvPr/>
        </p:nvSpPr>
        <p:spPr>
          <a:xfrm>
            <a:off x="405352" y="543846"/>
            <a:ext cx="8568965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Example of Knowledge Graph</a:t>
            </a:r>
          </a:p>
        </p:txBody>
      </p:sp>
    </p:spTree>
    <p:extLst>
      <p:ext uri="{BB962C8B-B14F-4D97-AF65-F5344CB8AC3E}">
        <p14:creationId xmlns:p14="http://schemas.microsoft.com/office/powerpoint/2010/main" val="392422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1932" y="1413763"/>
                <a:ext cx="8054939" cy="3657858"/>
              </a:xfrm>
            </p:spPr>
            <p:txBody>
              <a:bodyPr/>
              <a:lstStyle/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MLNs use logic formulae to define potential functions in undirected graphical models.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A logical formula is a binary function defined via composition of few predicates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×…×</m:t>
                    </m:r>
                  </m:oMath>
                </a14:m>
                <a:r>
                  <a:rPr lang="en-US" sz="250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↦{0,1}</m:t>
                    </m:r>
                  </m:oMath>
                </a14:m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An instance of logic formula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′)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can be</a:t>
                </a:r>
              </a:p>
              <a:p>
                <a:pPr marL="60960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𝑆𝑚𝑜𝑘𝑒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𝐹𝑟𝑖𝑒𝑛𝑑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𝑆𝑚𝑜𝑘𝑒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⟺¬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𝑆𝑚𝑜𝑘𝑒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∨¬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𝐹𝑟𝑖𝑒𝑛𝑑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∨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𝑆𝑚𝑜𝑘𝑒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621FE497-A254-E04A-89B7-D55CF4FED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1932" y="1413763"/>
                <a:ext cx="8054939" cy="3657858"/>
              </a:xfrm>
              <a:blipFill>
                <a:blip r:embed="rId2"/>
                <a:stretch>
                  <a:fillRect t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DAE36A48-FF12-7244-BE33-9679F7D2BC4C}"/>
              </a:ext>
            </a:extLst>
          </p:cNvPr>
          <p:cNvSpPr txBox="1">
            <a:spLocks/>
          </p:cNvSpPr>
          <p:nvPr/>
        </p:nvSpPr>
        <p:spPr>
          <a:xfrm>
            <a:off x="1073648" y="636257"/>
            <a:ext cx="7551506" cy="6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/>
              <a:t>Markov Logic Networks (MLN)</a:t>
            </a:r>
          </a:p>
        </p:txBody>
      </p:sp>
    </p:spTree>
    <p:extLst>
      <p:ext uri="{BB962C8B-B14F-4D97-AF65-F5344CB8AC3E}">
        <p14:creationId xmlns:p14="http://schemas.microsoft.com/office/powerpoint/2010/main" val="1656566324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50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Tech Newsletter by Slidesgo</vt:lpstr>
      <vt:lpstr>Efficient Probabilistic Logic Reasoning with Graph Neural Networks</vt:lpstr>
      <vt:lpstr>TABLE OF CONTENTS</vt:lpstr>
      <vt:lpstr>Background</vt:lpstr>
      <vt:lpstr>Knowledge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Model Comparison</vt:lpstr>
      <vt:lpstr>PowerPoint Presentation</vt:lpstr>
      <vt:lpstr>PowerPoint Presentation</vt:lpstr>
      <vt:lpstr>PowerPoint Presentation</vt:lpstr>
      <vt:lpstr>Model</vt:lpstr>
      <vt:lpstr>Model</vt:lpstr>
      <vt:lpstr>Overview</vt:lpstr>
      <vt:lpstr>Variational EM for MLN</vt:lpstr>
      <vt:lpstr>E step: Inference</vt:lpstr>
      <vt:lpstr>E step: Inference</vt:lpstr>
      <vt:lpstr>E step: Inference</vt:lpstr>
      <vt:lpstr>E step: Inference</vt:lpstr>
      <vt:lpstr>E step: Inference</vt:lpstr>
      <vt:lpstr>M step: Learning</vt:lpstr>
      <vt:lpstr>Pseudo-Likelihood</vt:lpstr>
      <vt:lpstr>Sampling Scheme for M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</vt:lpstr>
      <vt:lpstr>PowerPoint Presentation</vt:lpstr>
      <vt:lpstr>Accuracy</vt:lpstr>
      <vt:lpstr>Accuracy (CONT’D)</vt:lpstr>
      <vt:lpstr>Inference Time</vt:lpstr>
      <vt:lpstr>Data Efficiency</vt:lpstr>
      <vt:lpstr>Conclusion</vt:lpstr>
      <vt:lpstr>PowerPoint Presentation</vt:lpstr>
      <vt:lpstr>PowerPoint Presentation</vt:lpstr>
      <vt:lpstr>THANKS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Probabilistic Logic Reasoning with Graph Neural Networks</dc:title>
  <cp:revision>194</cp:revision>
  <dcterms:modified xsi:type="dcterms:W3CDTF">2020-02-25T05:51:07Z</dcterms:modified>
</cp:coreProperties>
</file>