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0dacc31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0dacc31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paper’s new model. A mix of PGM and a NN for the observations. The NN here is a variational autoencoder. Thus, we can have a sense of internal structure with a non-linear mapping from that structure.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039f7aca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039f7aca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039f7acac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039f7acac_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039f7aca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039f7aca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avoid computing the marginal? Define a family of PDFs over the latent variables and try to find the distribution that minimizes the KL divergence between the distribution and the true posterior.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039f7aca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039f7aca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ELBO is the </a:t>
            </a:r>
            <a:r>
              <a:rPr lang="en"/>
              <a:t>negative</a:t>
            </a:r>
            <a:r>
              <a:rPr lang="en"/>
              <a:t> of KL divergence + log(p(x)), which is a constant with respect to q(z). Thus, maximizing the ELBO is equivalent to minimizing the KL divergence.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039f7aca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039f7aca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complete the optimization, we have to specify what this Q distribution is. Here, we assume each latent variable has its own distribution that is independent of the rest.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039f7aca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039f7aca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an autoencoder. It’s main purpose is dimension reduction while retaining information structure.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039f7aca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039f7aca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latent space is irregular. Choosing a random point will not guarantee a good output. The encoder/decoder pair will generate meaningless data, </a:t>
            </a:r>
            <a:r>
              <a:rPr lang="en"/>
              <a:t>especially</a:t>
            </a:r>
            <a:r>
              <a:rPr lang="en"/>
              <a:t> if it overfits.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039f7aca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039f7aca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Adds regularity to the latent space.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7039f7aca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7039f7aca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level overview of the autoencoder. It consists of one neural network called the encoder. This produces two vectors: one for the mean, one for the covariance. These parameters are added with a standard normal random node to produce a latent variable that is then passed to the decoder.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0dacc318d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0dacc318d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039f7aca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039f7aca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039f7aca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039f7aca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model.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046b05c53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046b05c53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edc7ec87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edc7ec87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f(z | \boldsymbol{\pi})=Cat(\boldsymbol\pi)=\prod_{i=1}^{K} \pi_{k}^{[z=k]} = \exp\{\sum_{k=1}^K (\log{\pi_k})[z=k]\} = \exp{\langle \eta^0_z(\theta), t_z(z) \rangle}\\</a:t>
            </a:r>
            <a:endParaRPr/>
          </a:p>
          <a:p>
            <a:pPr indent="0" lvl="0" marL="0" rtl="0" algn="l">
              <a:spcBef>
                <a:spcPts val="0"/>
              </a:spcBef>
              <a:spcAft>
                <a:spcPts val="0"/>
              </a:spcAft>
              <a:buClr>
                <a:schemeClr val="dk1"/>
              </a:buClr>
              <a:buSzPts val="1100"/>
              <a:buFont typeface="Arial"/>
              <a:buNone/>
            </a:pPr>
            <a:r>
              <a:rPr lang="en"/>
              <a:t>\text{where }\eta^0_z(\theta) = \begin{bmatrix}\log{\pi_1}\\ \vdots \\ \log{\pi_K}\end{bmatrix} \text{ and } t_z(z) = \begin{bmatrix} [z=1] \\ \vdots \\ [z=K]\end{bmatrix}</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f(x | \mu_z, \sigma^2_z)=\mathcal{N}(\mu_z,\sigma^2_z)=\frac{1}{\sigma_z \sqrt{2 \pi}} e^{-\frac{1}{2}\left(\frac{x-\mu_z}{\sigma_z}\right)^{2}} = \exp{\{\langle \eta^0_x(z,\theta), t_x(x) \rangle - \log{Z_x(\eta^0_x(z, \theta))}\}}\\</a:t>
            </a:r>
            <a:endParaRPr/>
          </a:p>
          <a:p>
            <a:pPr indent="0" lvl="0" marL="0" rtl="0" algn="l">
              <a:spcBef>
                <a:spcPts val="0"/>
              </a:spcBef>
              <a:spcAft>
                <a:spcPts val="0"/>
              </a:spcAft>
              <a:buClr>
                <a:schemeClr val="dk1"/>
              </a:buClr>
              <a:buSzPts val="1100"/>
              <a:buFont typeface="Arial"/>
              <a:buNone/>
            </a:pPr>
            <a:r>
              <a:rPr lang="en"/>
              <a:t>\text{where } \eta^0_x(z, \theta) = \begin{bmatrix}</a:t>
            </a:r>
            <a:endParaRPr/>
          </a:p>
          <a:p>
            <a:pPr indent="0" lvl="0" marL="0" rtl="0" algn="l">
              <a:spcBef>
                <a:spcPts val="0"/>
              </a:spcBef>
              <a:spcAft>
                <a:spcPts val="0"/>
              </a:spcAft>
              <a:buClr>
                <a:schemeClr val="dk1"/>
              </a:buClr>
              <a:buSzPts val="1100"/>
              <a:buFont typeface="Arial"/>
              <a:buNone/>
            </a:pPr>
            <a:r>
              <a:rPr lang="en"/>
              <a:t>\frac{\mu_z}{\sigma_z^{2}} \\</a:t>
            </a:r>
            <a:endParaRPr/>
          </a:p>
          <a:p>
            <a:pPr indent="0" lvl="0" marL="0" rtl="0" algn="l">
              <a:spcBef>
                <a:spcPts val="0"/>
              </a:spcBef>
              <a:spcAft>
                <a:spcPts val="0"/>
              </a:spcAft>
              <a:buClr>
                <a:schemeClr val="dk1"/>
              </a:buClr>
              <a:buSzPts val="1100"/>
              <a:buFont typeface="Arial"/>
              <a:buNone/>
            </a:pPr>
            <a:r>
              <a:rPr lang="en"/>
              <a:t>-\frac{1}{2 \sigma_z^{2}} \end{bmatrix} \text{ and } t_x(x) = \begin{bmatrix}</a:t>
            </a:r>
            <a:endParaRPr/>
          </a:p>
          <a:p>
            <a:pPr indent="0" lvl="0" marL="0" rtl="0" algn="l">
              <a:spcBef>
                <a:spcPts val="0"/>
              </a:spcBef>
              <a:spcAft>
                <a:spcPts val="0"/>
              </a:spcAft>
              <a:buClr>
                <a:schemeClr val="dk1"/>
              </a:buClr>
              <a:buSzPts val="1100"/>
              <a:buFont typeface="Arial"/>
              <a:buNone/>
            </a:pPr>
            <a:r>
              <a:rPr lang="en"/>
              <a:t>x\\ x^2 \end{bmatrix} \text{ and } \log{Z_x(\eta^0_x(z, \theta))} = \frac{\mu_z^{2}}{2 \sigma_z^{2}}+\log \sigma_z</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0f2af393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0f2af393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80f2af393a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0f2af393a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046b05c53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046b05c53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046b05c5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046b05c5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to explain what this is</a:t>
            </a:r>
            <a:endParaRPr/>
          </a:p>
          <a:p>
            <a:pPr indent="0" lvl="0" marL="0" rtl="0" algn="l">
              <a:spcBef>
                <a:spcPts val="0"/>
              </a:spcBef>
              <a:spcAft>
                <a:spcPts val="0"/>
              </a:spcAft>
              <a:buNone/>
            </a:pPr>
            <a:r>
              <a:rPr lang="en"/>
              <a:t>we are assuming we can represent the latent variables with q</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80dacc318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0dacc318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039f7acac_5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039f7acac_5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80dacc31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0dacc31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problem: we have a dataset that we would like to classify using unsupervised learning. We can use GMMs, but they don’t capture the true meaning correctly. We can use NN, but no inherent sense of clustering. We want to propose a model that has clustering and non-linearity.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046b05c5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046b05c53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80f2af393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0f2af393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80f2af393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0f2af393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7039f7acac_5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039f7acac_5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7046b05c53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046b05c53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7046b05c53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7046b05c53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039f7acac_5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039f7acac_5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7046b05c5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046b05c5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Faster to compute and faster convergences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7046b05c53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7046b05c53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Details in variational autoencoders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80dacc318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80dacc318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03611d84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03611d84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compare the two standard approaches towards modelling data.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80dacc318d_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80dacc318d_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7edc7ec87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7edc7ec87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edc7ec87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edc7ec87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7edc7ec87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7edc7ec87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7edc7ec87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7edc7ec87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7edc7ec87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7edc7ec87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039f7acac_5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039f7acac_5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7039f7acac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7039f7acac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80dacc318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80dacc318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03611d84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03611d84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paper proposes this new idea: let’s use PGM to model latent variables while using NN to produce the observations from the latent variables.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039f7ac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039f7ac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Supervised learning with NN: learn features so we can make the two classes linearly separable. In our version of unsupervised learning, we’re trying to learn the features that make our data manifold be separable by GMMs.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039f7ac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039f7a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seen graphical models before. Here are a variety of different models within the literature. Notice that the local latent variables are in blue, the global latent variables (the priors) and in yellow, and the observations are in the grey (fed by their own parameters in red).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039f7aca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039f7aca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0dacc318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0dacc318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arxiv.org/search/stat?searchtype=author&amp;query=Johnson%2C+M+J" TargetMode="External"/><Relationship Id="rId4" Type="http://schemas.openxmlformats.org/officeDocument/2006/relationships/hyperlink" Target="https://arxiv.org/search/stat?searchtype=author&amp;query=Duvenaud%2C+D" TargetMode="External"/><Relationship Id="rId5" Type="http://schemas.openxmlformats.org/officeDocument/2006/relationships/hyperlink" Target="https://arxiv.org/search/stat?searchtype=author&amp;query=Wiltschko%2C+A+B" TargetMode="External"/><Relationship Id="rId6" Type="http://schemas.openxmlformats.org/officeDocument/2006/relationships/hyperlink" Target="https://arxiv.org/search/stat?searchtype=author&amp;query=Datta%2C+S+R" TargetMode="External"/><Relationship Id="rId7" Type="http://schemas.openxmlformats.org/officeDocument/2006/relationships/hyperlink" Target="https://arxiv.org/search/stat?searchtype=author&amp;query=Adams%2C+R+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36.png"/><Relationship Id="rId7" Type="http://schemas.openxmlformats.org/officeDocument/2006/relationships/image" Target="../media/image23.png"/><Relationship Id="rId8"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36.png"/><Relationship Id="rId7" Type="http://schemas.openxmlformats.org/officeDocument/2006/relationships/image" Target="../media/image23.png"/><Relationship Id="rId8"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40.png"/><Relationship Id="rId6"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image" Target="../media/image33.png"/><Relationship Id="rId5"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33.png"/><Relationship Id="rId5"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5.png"/><Relationship Id="rId4" Type="http://schemas.openxmlformats.org/officeDocument/2006/relationships/image" Target="../media/image54.png"/><Relationship Id="rId5"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63.png"/><Relationship Id="rId5"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3.png"/><Relationship Id="rId4" Type="http://schemas.openxmlformats.org/officeDocument/2006/relationships/image" Target="../media/image46.png"/><Relationship Id="rId9" Type="http://schemas.openxmlformats.org/officeDocument/2006/relationships/image" Target="../media/image39.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52.png"/><Relationship Id="rId8"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8.png"/><Relationship Id="rId4" Type="http://schemas.openxmlformats.org/officeDocument/2006/relationships/image" Target="../media/image57.png"/><Relationship Id="rId5"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7.png"/><Relationship Id="rId4" Type="http://schemas.openxmlformats.org/officeDocument/2006/relationships/image" Target="../media/image59.png"/><Relationship Id="rId5" Type="http://schemas.openxmlformats.org/officeDocument/2006/relationships/image" Target="../media/image53.png"/><Relationship Id="rId6"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62.png"/><Relationship Id="rId4" Type="http://schemas.openxmlformats.org/officeDocument/2006/relationships/image" Target="../media/image65.png"/><Relationship Id="rId5" Type="http://schemas.openxmlformats.org/officeDocument/2006/relationships/image" Target="../media/image7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4.png"/><Relationship Id="rId6" Type="http://schemas.openxmlformats.org/officeDocument/2006/relationships/image" Target="../media/image6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towardsdatascience.com/understanding-variational-autoencoders-vaes-f70510919f73" TargetMode="External"/><Relationship Id="rId4" Type="http://schemas.openxmlformats.org/officeDocument/2006/relationships/hyperlink" Target="https://simons.berkeley.edu/sites/default/files/docs/6626/berkeley.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Composing Graphical Models with Neural Networks for Structured Representations and Fast Inference</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hlink"/>
                </a:solidFill>
                <a:highlight>
                  <a:srgbClr val="FFFFFF"/>
                </a:highlight>
                <a:uFill>
                  <a:noFill/>
                </a:uFill>
                <a:hlinkClick r:id="rId3"/>
              </a:rPr>
              <a:t>Matthew J. Johnson</a:t>
            </a:r>
            <a:r>
              <a:rPr lang="en" sz="1400">
                <a:solidFill>
                  <a:schemeClr val="dk1"/>
                </a:solidFill>
                <a:highlight>
                  <a:srgbClr val="FFFFFF"/>
                </a:highlight>
              </a:rPr>
              <a:t>, </a:t>
            </a:r>
            <a:r>
              <a:rPr lang="en" sz="1400">
                <a:solidFill>
                  <a:schemeClr val="hlink"/>
                </a:solidFill>
                <a:highlight>
                  <a:srgbClr val="FFFFFF"/>
                </a:highlight>
                <a:uFill>
                  <a:noFill/>
                </a:uFill>
                <a:hlinkClick r:id="rId4"/>
              </a:rPr>
              <a:t>David Duvenaud</a:t>
            </a:r>
            <a:r>
              <a:rPr lang="en" sz="1400">
                <a:solidFill>
                  <a:schemeClr val="dk1"/>
                </a:solidFill>
                <a:highlight>
                  <a:srgbClr val="FFFFFF"/>
                </a:highlight>
              </a:rPr>
              <a:t>, </a:t>
            </a:r>
            <a:r>
              <a:rPr lang="en" sz="1400">
                <a:solidFill>
                  <a:schemeClr val="hlink"/>
                </a:solidFill>
                <a:highlight>
                  <a:srgbClr val="FFFFFF"/>
                </a:highlight>
                <a:uFill>
                  <a:noFill/>
                </a:uFill>
                <a:hlinkClick r:id="rId5"/>
              </a:rPr>
              <a:t>Alexander B. Wiltschko</a:t>
            </a:r>
            <a:r>
              <a:rPr lang="en" sz="1400">
                <a:solidFill>
                  <a:schemeClr val="dk1"/>
                </a:solidFill>
                <a:highlight>
                  <a:srgbClr val="FFFFFF"/>
                </a:highlight>
              </a:rPr>
              <a:t>, </a:t>
            </a:r>
            <a:r>
              <a:rPr lang="en" sz="1400">
                <a:solidFill>
                  <a:schemeClr val="hlink"/>
                </a:solidFill>
                <a:highlight>
                  <a:srgbClr val="FFFFFF"/>
                </a:highlight>
                <a:uFill>
                  <a:noFill/>
                </a:uFill>
                <a:hlinkClick r:id="rId6"/>
              </a:rPr>
              <a:t>Sandeep R. Datta</a:t>
            </a:r>
            <a:r>
              <a:rPr lang="en" sz="1400">
                <a:solidFill>
                  <a:schemeClr val="dk1"/>
                </a:solidFill>
                <a:highlight>
                  <a:srgbClr val="FFFFFF"/>
                </a:highlight>
              </a:rPr>
              <a:t>, </a:t>
            </a:r>
            <a:r>
              <a:rPr lang="en" sz="1400">
                <a:solidFill>
                  <a:schemeClr val="hlink"/>
                </a:solidFill>
                <a:highlight>
                  <a:srgbClr val="FFFFFF"/>
                </a:highlight>
                <a:uFill>
                  <a:noFill/>
                </a:uFill>
                <a:hlinkClick r:id="rId7"/>
              </a:rPr>
              <a:t>Ryan P. Adams</a:t>
            </a:r>
            <a:endParaRPr sz="1400"/>
          </a:p>
        </p:txBody>
      </p:sp>
      <p:sp>
        <p:nvSpPr>
          <p:cNvPr id="56" name="Google Shape;56;p13"/>
          <p:cNvSpPr txBox="1"/>
          <p:nvPr>
            <p:ph idx="1" type="subTitle"/>
          </p:nvPr>
        </p:nvSpPr>
        <p:spPr>
          <a:xfrm>
            <a:off x="311700" y="36267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highlight>
                  <a:srgbClr val="FFFFFF"/>
                </a:highlight>
              </a:rPr>
              <a:t>Presented by Meet Taraviya, Joe Halabi, Derek Xu</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22"/>
          <p:cNvPicPr preferRelativeResize="0"/>
          <p:nvPr/>
        </p:nvPicPr>
        <p:blipFill>
          <a:blip r:embed="rId3">
            <a:alphaModFix/>
          </a:blip>
          <a:stretch>
            <a:fillRect/>
          </a:stretch>
        </p:blipFill>
        <p:spPr>
          <a:xfrm>
            <a:off x="780488" y="152400"/>
            <a:ext cx="7583037"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Exponential family</a:t>
            </a:r>
            <a:endParaRPr/>
          </a:p>
        </p:txBody>
      </p:sp>
      <p:pic>
        <p:nvPicPr>
          <p:cNvPr id="117" name="Google Shape;117;p24"/>
          <p:cNvPicPr preferRelativeResize="0"/>
          <p:nvPr/>
        </p:nvPicPr>
        <p:blipFill>
          <a:blip r:embed="rId3">
            <a:alphaModFix/>
          </a:blip>
          <a:stretch>
            <a:fillRect/>
          </a:stretch>
        </p:blipFill>
        <p:spPr>
          <a:xfrm>
            <a:off x="710550" y="2270425"/>
            <a:ext cx="6357001" cy="1548250"/>
          </a:xfrm>
          <a:prstGeom prst="rect">
            <a:avLst/>
          </a:prstGeom>
          <a:noFill/>
          <a:ln>
            <a:noFill/>
          </a:ln>
        </p:spPr>
      </p:pic>
      <p:sp>
        <p:nvSpPr>
          <p:cNvPr id="118" name="Google Shape;118;p24"/>
          <p:cNvSpPr txBox="1"/>
          <p:nvPr/>
        </p:nvSpPr>
        <p:spPr>
          <a:xfrm>
            <a:off x="661600" y="4215100"/>
            <a:ext cx="6357000" cy="6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Recall: CRF/MRF are special cases of the exponential family</a:t>
            </a:r>
            <a:endParaRPr sz="1800"/>
          </a:p>
        </p:txBody>
      </p:sp>
      <p:pic>
        <p:nvPicPr>
          <p:cNvPr id="119" name="Google Shape;119;p24"/>
          <p:cNvPicPr preferRelativeResize="0"/>
          <p:nvPr/>
        </p:nvPicPr>
        <p:blipFill>
          <a:blip r:embed="rId4">
            <a:alphaModFix/>
          </a:blip>
          <a:stretch>
            <a:fillRect/>
          </a:stretch>
        </p:blipFill>
        <p:spPr>
          <a:xfrm>
            <a:off x="2278235" y="1288500"/>
            <a:ext cx="4587525" cy="804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Variational Inference</a:t>
            </a:r>
            <a:endParaRPr/>
          </a:p>
        </p:txBody>
      </p:sp>
      <p:sp>
        <p:nvSpPr>
          <p:cNvPr id="125" name="Google Shape;125;p25"/>
          <p:cNvSpPr txBox="1"/>
          <p:nvPr>
            <p:ph idx="1" type="body"/>
          </p:nvPr>
        </p:nvSpPr>
        <p:spPr>
          <a:xfrm>
            <a:off x="2825350" y="2187725"/>
            <a:ext cx="1807200" cy="434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 Intractable!</a:t>
            </a:r>
            <a:endParaRPr>
              <a:solidFill>
                <a:srgbClr val="000000"/>
              </a:solidFill>
            </a:endParaRPr>
          </a:p>
        </p:txBody>
      </p:sp>
      <p:pic>
        <p:nvPicPr>
          <p:cNvPr id="126" name="Google Shape;126;p25"/>
          <p:cNvPicPr preferRelativeResize="0"/>
          <p:nvPr/>
        </p:nvPicPr>
        <p:blipFill>
          <a:blip r:embed="rId3">
            <a:alphaModFix/>
          </a:blip>
          <a:stretch>
            <a:fillRect/>
          </a:stretch>
        </p:blipFill>
        <p:spPr>
          <a:xfrm>
            <a:off x="398400" y="1152475"/>
            <a:ext cx="2068901" cy="819200"/>
          </a:xfrm>
          <a:prstGeom prst="rect">
            <a:avLst/>
          </a:prstGeom>
          <a:noFill/>
          <a:ln>
            <a:noFill/>
          </a:ln>
        </p:spPr>
      </p:pic>
      <p:pic>
        <p:nvPicPr>
          <p:cNvPr id="127" name="Google Shape;127;p25"/>
          <p:cNvPicPr preferRelativeResize="0"/>
          <p:nvPr/>
        </p:nvPicPr>
        <p:blipFill>
          <a:blip r:embed="rId4">
            <a:alphaModFix/>
          </a:blip>
          <a:stretch>
            <a:fillRect/>
          </a:stretch>
        </p:blipFill>
        <p:spPr>
          <a:xfrm>
            <a:off x="488973" y="1971675"/>
            <a:ext cx="2292452" cy="866800"/>
          </a:xfrm>
          <a:prstGeom prst="rect">
            <a:avLst/>
          </a:prstGeom>
          <a:noFill/>
          <a:ln>
            <a:noFill/>
          </a:ln>
        </p:spPr>
      </p:pic>
      <p:pic>
        <p:nvPicPr>
          <p:cNvPr id="128" name="Google Shape;128;p25"/>
          <p:cNvPicPr preferRelativeResize="0"/>
          <p:nvPr/>
        </p:nvPicPr>
        <p:blipFill>
          <a:blip r:embed="rId5">
            <a:alphaModFix/>
          </a:blip>
          <a:stretch>
            <a:fillRect/>
          </a:stretch>
        </p:blipFill>
        <p:spPr>
          <a:xfrm>
            <a:off x="1795725" y="3304275"/>
            <a:ext cx="5733650" cy="973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Variational Inference - Derivation</a:t>
            </a:r>
            <a:endParaRPr/>
          </a:p>
        </p:txBody>
      </p:sp>
      <p:pic>
        <p:nvPicPr>
          <p:cNvPr id="134" name="Google Shape;134;p26"/>
          <p:cNvPicPr preferRelativeResize="0"/>
          <p:nvPr/>
        </p:nvPicPr>
        <p:blipFill>
          <a:blip r:embed="rId3">
            <a:alphaModFix/>
          </a:blip>
          <a:stretch>
            <a:fillRect/>
          </a:stretch>
        </p:blipFill>
        <p:spPr>
          <a:xfrm>
            <a:off x="845300" y="1254650"/>
            <a:ext cx="7453400" cy="572700"/>
          </a:xfrm>
          <a:prstGeom prst="rect">
            <a:avLst/>
          </a:prstGeom>
          <a:noFill/>
          <a:ln>
            <a:noFill/>
          </a:ln>
        </p:spPr>
      </p:pic>
      <p:pic>
        <p:nvPicPr>
          <p:cNvPr id="135" name="Google Shape;135;p26"/>
          <p:cNvPicPr preferRelativeResize="0"/>
          <p:nvPr/>
        </p:nvPicPr>
        <p:blipFill>
          <a:blip r:embed="rId4">
            <a:alphaModFix/>
          </a:blip>
          <a:stretch>
            <a:fillRect/>
          </a:stretch>
        </p:blipFill>
        <p:spPr>
          <a:xfrm>
            <a:off x="311700" y="2154857"/>
            <a:ext cx="8520600" cy="499343"/>
          </a:xfrm>
          <a:prstGeom prst="rect">
            <a:avLst/>
          </a:prstGeom>
          <a:noFill/>
          <a:ln>
            <a:noFill/>
          </a:ln>
        </p:spPr>
      </p:pic>
      <p:pic>
        <p:nvPicPr>
          <p:cNvPr id="136" name="Google Shape;136;p26"/>
          <p:cNvPicPr preferRelativeResize="0"/>
          <p:nvPr/>
        </p:nvPicPr>
        <p:blipFill>
          <a:blip r:embed="rId5">
            <a:alphaModFix/>
          </a:blip>
          <a:stretch>
            <a:fillRect/>
          </a:stretch>
        </p:blipFill>
        <p:spPr>
          <a:xfrm>
            <a:off x="1328738" y="3567275"/>
            <a:ext cx="6486525" cy="54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Mean-field Variational Inference</a:t>
            </a:r>
            <a:endParaRPr/>
          </a:p>
        </p:txBody>
      </p:sp>
      <p:pic>
        <p:nvPicPr>
          <p:cNvPr id="142" name="Google Shape;142;p27"/>
          <p:cNvPicPr preferRelativeResize="0"/>
          <p:nvPr/>
        </p:nvPicPr>
        <p:blipFill>
          <a:blip r:embed="rId3">
            <a:alphaModFix/>
          </a:blip>
          <a:stretch>
            <a:fillRect/>
          </a:stretch>
        </p:blipFill>
        <p:spPr>
          <a:xfrm>
            <a:off x="909375" y="1763750"/>
            <a:ext cx="2306500" cy="981600"/>
          </a:xfrm>
          <a:prstGeom prst="rect">
            <a:avLst/>
          </a:prstGeom>
          <a:noFill/>
          <a:ln>
            <a:noFill/>
          </a:ln>
        </p:spPr>
      </p:pic>
      <p:pic>
        <p:nvPicPr>
          <p:cNvPr id="143" name="Google Shape;143;p27"/>
          <p:cNvPicPr preferRelativeResize="0"/>
          <p:nvPr/>
        </p:nvPicPr>
        <p:blipFill>
          <a:blip r:embed="rId4">
            <a:alphaModFix/>
          </a:blip>
          <a:stretch>
            <a:fillRect/>
          </a:stretch>
        </p:blipFill>
        <p:spPr>
          <a:xfrm>
            <a:off x="4644450" y="1209287"/>
            <a:ext cx="4260299" cy="2372588"/>
          </a:xfrm>
          <a:prstGeom prst="rect">
            <a:avLst/>
          </a:prstGeom>
          <a:noFill/>
          <a:ln>
            <a:noFill/>
          </a:ln>
        </p:spPr>
      </p:pic>
      <p:pic>
        <p:nvPicPr>
          <p:cNvPr id="144" name="Google Shape;144;p27"/>
          <p:cNvPicPr preferRelativeResize="0"/>
          <p:nvPr/>
        </p:nvPicPr>
        <p:blipFill>
          <a:blip r:embed="rId5">
            <a:alphaModFix/>
          </a:blip>
          <a:stretch>
            <a:fillRect/>
          </a:stretch>
        </p:blipFill>
        <p:spPr>
          <a:xfrm>
            <a:off x="492816" y="3682875"/>
            <a:ext cx="4842685" cy="57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Autoencoder</a:t>
            </a:r>
            <a:endParaRPr/>
          </a:p>
        </p:txBody>
      </p:sp>
      <p:pic>
        <p:nvPicPr>
          <p:cNvPr id="150" name="Google Shape;150;p28"/>
          <p:cNvPicPr preferRelativeResize="0"/>
          <p:nvPr/>
        </p:nvPicPr>
        <p:blipFill>
          <a:blip r:embed="rId3">
            <a:alphaModFix/>
          </a:blip>
          <a:stretch>
            <a:fillRect/>
          </a:stretch>
        </p:blipFill>
        <p:spPr>
          <a:xfrm>
            <a:off x="1063400" y="972913"/>
            <a:ext cx="6988508" cy="382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generate new data from an autoencoder?</a:t>
            </a:r>
            <a:endParaRPr/>
          </a:p>
        </p:txBody>
      </p:sp>
      <p:pic>
        <p:nvPicPr>
          <p:cNvPr id="156" name="Google Shape;156;p29"/>
          <p:cNvPicPr preferRelativeResize="0"/>
          <p:nvPr/>
        </p:nvPicPr>
        <p:blipFill>
          <a:blip r:embed="rId3">
            <a:alphaModFix/>
          </a:blip>
          <a:stretch>
            <a:fillRect/>
          </a:stretch>
        </p:blipFill>
        <p:spPr>
          <a:xfrm>
            <a:off x="152400" y="1170125"/>
            <a:ext cx="8839199" cy="29398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Variational Autoencoder</a:t>
            </a:r>
            <a:endParaRPr/>
          </a:p>
        </p:txBody>
      </p:sp>
      <p:pic>
        <p:nvPicPr>
          <p:cNvPr id="162" name="Google Shape;162;p30"/>
          <p:cNvPicPr preferRelativeResize="0"/>
          <p:nvPr/>
        </p:nvPicPr>
        <p:blipFill>
          <a:blip r:embed="rId3">
            <a:alphaModFix/>
          </a:blip>
          <a:stretch>
            <a:fillRect/>
          </a:stretch>
        </p:blipFill>
        <p:spPr>
          <a:xfrm>
            <a:off x="152400" y="1170125"/>
            <a:ext cx="8839199" cy="29202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554238" y="152400"/>
            <a:ext cx="8035523" cy="48386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Motivation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 to the proposal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33"/>
          <p:cNvPicPr preferRelativeResize="0"/>
          <p:nvPr/>
        </p:nvPicPr>
        <p:blipFill>
          <a:blip r:embed="rId3">
            <a:alphaModFix/>
          </a:blip>
          <a:stretch>
            <a:fillRect/>
          </a:stretch>
        </p:blipFill>
        <p:spPr>
          <a:xfrm>
            <a:off x="-92387" y="513100"/>
            <a:ext cx="7781925" cy="4267200"/>
          </a:xfrm>
          <a:prstGeom prst="rect">
            <a:avLst/>
          </a:prstGeom>
          <a:noFill/>
          <a:ln>
            <a:noFill/>
          </a:ln>
        </p:spPr>
      </p:pic>
      <p:sp>
        <p:nvSpPr>
          <p:cNvPr id="178" name="Google Shape;178;p33"/>
          <p:cNvSpPr txBox="1"/>
          <p:nvPr/>
        </p:nvSpPr>
        <p:spPr>
          <a:xfrm>
            <a:off x="2730588" y="2872450"/>
            <a:ext cx="6505800" cy="20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highlight>
                  <a:srgbClr val="FFFFFF"/>
                </a:highlight>
              </a:rPr>
              <a:t>c</a:t>
            </a:r>
            <a:r>
              <a:rPr lang="en" sz="2500">
                <a:highlight>
                  <a:srgbClr val="FFFFFF"/>
                </a:highlight>
              </a:rPr>
              <a:t>onjugate prior on global variables</a:t>
            </a:r>
            <a:endParaRPr sz="2500">
              <a:highlight>
                <a:srgbClr val="FFFFFF"/>
              </a:highlight>
            </a:endParaRPr>
          </a:p>
          <a:p>
            <a:pPr indent="0" lvl="0" marL="0" rtl="0" algn="l">
              <a:spcBef>
                <a:spcPts val="0"/>
              </a:spcBef>
              <a:spcAft>
                <a:spcPts val="0"/>
              </a:spcAft>
              <a:buNone/>
            </a:pPr>
            <a:r>
              <a:rPr lang="en" sz="2500">
                <a:highlight>
                  <a:srgbClr val="FFFFFF"/>
                </a:highlight>
              </a:rPr>
              <a:t>e</a:t>
            </a:r>
            <a:r>
              <a:rPr lang="en" sz="2500">
                <a:highlight>
                  <a:srgbClr val="FFFFFF"/>
                </a:highlight>
              </a:rPr>
              <a:t>xponential family on local variables</a:t>
            </a:r>
            <a:endParaRPr sz="2500">
              <a:highlight>
                <a:srgbClr val="FFFFFF"/>
              </a:highlight>
            </a:endParaRPr>
          </a:p>
          <a:p>
            <a:pPr indent="0" lvl="0" marL="0" rtl="0" algn="l">
              <a:spcBef>
                <a:spcPts val="0"/>
              </a:spcBef>
              <a:spcAft>
                <a:spcPts val="0"/>
              </a:spcAft>
              <a:buNone/>
            </a:pPr>
            <a:r>
              <a:rPr lang="en" sz="2500">
                <a:highlight>
                  <a:srgbClr val="FFFFFF"/>
                </a:highlight>
              </a:rPr>
              <a:t>e</a:t>
            </a:r>
            <a:r>
              <a:rPr lang="en" sz="2500">
                <a:highlight>
                  <a:srgbClr val="FFFFFF"/>
                </a:highlight>
              </a:rPr>
              <a:t>xponential prior on observation parameters</a:t>
            </a:r>
            <a:endParaRPr sz="2500">
              <a:highlight>
                <a:srgbClr val="FFFFFF"/>
              </a:highlight>
            </a:endParaRPr>
          </a:p>
          <a:p>
            <a:pPr indent="0" lvl="0" marL="0" rtl="0" algn="l">
              <a:spcBef>
                <a:spcPts val="0"/>
              </a:spcBef>
              <a:spcAft>
                <a:spcPts val="0"/>
              </a:spcAft>
              <a:buNone/>
            </a:pPr>
            <a:r>
              <a:rPr lang="en" sz="2500">
                <a:highlight>
                  <a:srgbClr val="FFFFFF"/>
                </a:highlight>
              </a:rPr>
              <a:t>n</a:t>
            </a:r>
            <a:r>
              <a:rPr lang="en" sz="2500">
                <a:highlight>
                  <a:srgbClr val="FFFFFF"/>
                </a:highlight>
              </a:rPr>
              <a:t>eural network observation model</a:t>
            </a:r>
            <a:endParaRPr sz="2500">
              <a:highlight>
                <a:srgbClr val="FFFFFF"/>
              </a:highlight>
            </a:endParaRPr>
          </a:p>
          <a:p>
            <a:pPr indent="0" lvl="0" marL="0" rtl="0" algn="l">
              <a:spcBef>
                <a:spcPts val="0"/>
              </a:spcBef>
              <a:spcAft>
                <a:spcPts val="0"/>
              </a:spcAft>
              <a:buNone/>
            </a:pPr>
            <a:r>
              <a:t/>
            </a:r>
            <a:endParaRPr sz="2500">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1-dimensional GMM with K clusters</a:t>
            </a:r>
            <a:endParaRPr/>
          </a:p>
        </p:txBody>
      </p:sp>
      <p:pic>
        <p:nvPicPr>
          <p:cNvPr id="184" name="Google Shape;184;p34"/>
          <p:cNvPicPr preferRelativeResize="0"/>
          <p:nvPr/>
        </p:nvPicPr>
        <p:blipFill>
          <a:blip r:embed="rId3">
            <a:alphaModFix/>
          </a:blip>
          <a:stretch>
            <a:fillRect/>
          </a:stretch>
        </p:blipFill>
        <p:spPr>
          <a:xfrm>
            <a:off x="311700" y="1912600"/>
            <a:ext cx="4914424" cy="2656275"/>
          </a:xfrm>
          <a:prstGeom prst="rect">
            <a:avLst/>
          </a:prstGeom>
          <a:noFill/>
          <a:ln>
            <a:noFill/>
          </a:ln>
        </p:spPr>
      </p:pic>
      <p:pic>
        <p:nvPicPr>
          <p:cNvPr id="185" name="Google Shape;185;p34"/>
          <p:cNvPicPr preferRelativeResize="0"/>
          <p:nvPr/>
        </p:nvPicPr>
        <p:blipFill>
          <a:blip r:embed="rId4">
            <a:alphaModFix/>
          </a:blip>
          <a:stretch>
            <a:fillRect/>
          </a:stretch>
        </p:blipFill>
        <p:spPr>
          <a:xfrm>
            <a:off x="5562700" y="1237500"/>
            <a:ext cx="3269601" cy="28237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are these exponential distributions?</a:t>
            </a:r>
            <a:endParaRPr/>
          </a:p>
        </p:txBody>
      </p:sp>
      <p:pic>
        <p:nvPicPr>
          <p:cNvPr id="191" name="Google Shape;191;p35"/>
          <p:cNvPicPr preferRelativeResize="0"/>
          <p:nvPr/>
        </p:nvPicPr>
        <p:blipFill>
          <a:blip r:embed="rId3">
            <a:alphaModFix/>
          </a:blip>
          <a:stretch>
            <a:fillRect/>
          </a:stretch>
        </p:blipFill>
        <p:spPr>
          <a:xfrm>
            <a:off x="2308275" y="1170125"/>
            <a:ext cx="4527451" cy="1648075"/>
          </a:xfrm>
          <a:prstGeom prst="rect">
            <a:avLst/>
          </a:prstGeom>
          <a:noFill/>
          <a:ln>
            <a:noFill/>
          </a:ln>
        </p:spPr>
      </p:pic>
      <p:pic>
        <p:nvPicPr>
          <p:cNvPr id="192" name="Google Shape;192;p35"/>
          <p:cNvPicPr preferRelativeResize="0"/>
          <p:nvPr/>
        </p:nvPicPr>
        <p:blipFill>
          <a:blip r:embed="rId4">
            <a:alphaModFix/>
          </a:blip>
          <a:stretch>
            <a:fillRect/>
          </a:stretch>
        </p:blipFill>
        <p:spPr>
          <a:xfrm>
            <a:off x="458375" y="3198624"/>
            <a:ext cx="8227229" cy="1336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Generalizing to all graphical models</a:t>
            </a:r>
            <a:endParaRPr/>
          </a:p>
        </p:txBody>
      </p:sp>
      <p:pic>
        <p:nvPicPr>
          <p:cNvPr id="198" name="Google Shape;198;p36"/>
          <p:cNvPicPr preferRelativeResize="0"/>
          <p:nvPr/>
        </p:nvPicPr>
        <p:blipFill>
          <a:blip r:embed="rId3">
            <a:alphaModFix/>
          </a:blip>
          <a:stretch>
            <a:fillRect/>
          </a:stretch>
        </p:blipFill>
        <p:spPr>
          <a:xfrm>
            <a:off x="698825" y="3369775"/>
            <a:ext cx="4128425" cy="287125"/>
          </a:xfrm>
          <a:prstGeom prst="rect">
            <a:avLst/>
          </a:prstGeom>
          <a:noFill/>
          <a:ln>
            <a:noFill/>
          </a:ln>
        </p:spPr>
      </p:pic>
      <p:pic>
        <p:nvPicPr>
          <p:cNvPr id="199" name="Google Shape;199;p36"/>
          <p:cNvPicPr preferRelativeResize="0"/>
          <p:nvPr/>
        </p:nvPicPr>
        <p:blipFill>
          <a:blip r:embed="rId4">
            <a:alphaModFix/>
          </a:blip>
          <a:stretch>
            <a:fillRect/>
          </a:stretch>
        </p:blipFill>
        <p:spPr>
          <a:xfrm>
            <a:off x="674916" y="3022233"/>
            <a:ext cx="4056445" cy="287112"/>
          </a:xfrm>
          <a:prstGeom prst="rect">
            <a:avLst/>
          </a:prstGeom>
          <a:noFill/>
          <a:ln>
            <a:noFill/>
          </a:ln>
        </p:spPr>
      </p:pic>
      <p:pic>
        <p:nvPicPr>
          <p:cNvPr id="200" name="Google Shape;200;p36"/>
          <p:cNvPicPr preferRelativeResize="0"/>
          <p:nvPr/>
        </p:nvPicPr>
        <p:blipFill>
          <a:blip r:embed="rId5">
            <a:alphaModFix/>
          </a:blip>
          <a:stretch>
            <a:fillRect/>
          </a:stretch>
        </p:blipFill>
        <p:spPr>
          <a:xfrm>
            <a:off x="698825" y="3670475"/>
            <a:ext cx="4858926" cy="318215"/>
          </a:xfrm>
          <a:prstGeom prst="rect">
            <a:avLst/>
          </a:prstGeom>
          <a:noFill/>
          <a:ln>
            <a:noFill/>
          </a:ln>
        </p:spPr>
      </p:pic>
      <p:pic>
        <p:nvPicPr>
          <p:cNvPr id="201" name="Google Shape;201;p36"/>
          <p:cNvPicPr preferRelativeResize="0"/>
          <p:nvPr/>
        </p:nvPicPr>
        <p:blipFill>
          <a:blip r:embed="rId6">
            <a:alphaModFix/>
          </a:blip>
          <a:stretch>
            <a:fillRect/>
          </a:stretch>
        </p:blipFill>
        <p:spPr>
          <a:xfrm>
            <a:off x="698827" y="3988675"/>
            <a:ext cx="3205139" cy="244305"/>
          </a:xfrm>
          <a:prstGeom prst="rect">
            <a:avLst/>
          </a:prstGeom>
          <a:noFill/>
          <a:ln>
            <a:noFill/>
          </a:ln>
        </p:spPr>
      </p:pic>
      <p:pic>
        <p:nvPicPr>
          <p:cNvPr id="202" name="Google Shape;202;p36"/>
          <p:cNvPicPr preferRelativeResize="0"/>
          <p:nvPr/>
        </p:nvPicPr>
        <p:blipFill>
          <a:blip r:embed="rId7">
            <a:alphaModFix/>
          </a:blip>
          <a:stretch>
            <a:fillRect/>
          </a:stretch>
        </p:blipFill>
        <p:spPr>
          <a:xfrm>
            <a:off x="698826" y="4289574"/>
            <a:ext cx="3699626" cy="271802"/>
          </a:xfrm>
          <a:prstGeom prst="rect">
            <a:avLst/>
          </a:prstGeom>
          <a:noFill/>
          <a:ln>
            <a:noFill/>
          </a:ln>
        </p:spPr>
      </p:pic>
      <p:pic>
        <p:nvPicPr>
          <p:cNvPr id="203" name="Google Shape;203;p36"/>
          <p:cNvPicPr preferRelativeResize="0"/>
          <p:nvPr/>
        </p:nvPicPr>
        <p:blipFill rotWithShape="1">
          <a:blip r:embed="rId8">
            <a:alphaModFix/>
          </a:blip>
          <a:srcRect b="0" l="0" r="62473" t="56018"/>
          <a:stretch/>
        </p:blipFill>
        <p:spPr>
          <a:xfrm>
            <a:off x="828561" y="1278175"/>
            <a:ext cx="2501125" cy="1607425"/>
          </a:xfrm>
          <a:prstGeom prst="rect">
            <a:avLst/>
          </a:prstGeom>
          <a:noFill/>
          <a:ln>
            <a:noFill/>
          </a:ln>
        </p:spPr>
      </p:pic>
      <p:sp>
        <p:nvSpPr>
          <p:cNvPr id="204" name="Google Shape;204;p36"/>
          <p:cNvSpPr txBox="1"/>
          <p:nvPr/>
        </p:nvSpPr>
        <p:spPr>
          <a:xfrm>
            <a:off x="5997273" y="3098773"/>
            <a:ext cx="1956900" cy="7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exponential families</a:t>
            </a:r>
            <a:endParaRPr sz="2400"/>
          </a:p>
        </p:txBody>
      </p:sp>
      <p:pic>
        <p:nvPicPr>
          <p:cNvPr id="205" name="Google Shape;205;p36"/>
          <p:cNvPicPr preferRelativeResize="0"/>
          <p:nvPr/>
        </p:nvPicPr>
        <p:blipFill>
          <a:blip r:embed="rId9">
            <a:alphaModFix/>
          </a:blip>
          <a:stretch>
            <a:fillRect/>
          </a:stretch>
        </p:blipFill>
        <p:spPr>
          <a:xfrm>
            <a:off x="5662900" y="2949338"/>
            <a:ext cx="172732" cy="1070750"/>
          </a:xfrm>
          <a:prstGeom prst="rect">
            <a:avLst/>
          </a:prstGeom>
          <a:noFill/>
          <a:ln>
            <a:noFill/>
          </a:ln>
        </p:spPr>
      </p:pic>
      <p:cxnSp>
        <p:nvCxnSpPr>
          <p:cNvPr id="206" name="Google Shape;206;p36"/>
          <p:cNvCxnSpPr>
            <a:stCxn id="207" idx="1"/>
            <a:endCxn id="208" idx="2"/>
          </p:cNvCxnSpPr>
          <p:nvPr/>
        </p:nvCxnSpPr>
        <p:spPr>
          <a:xfrm rot="10800000">
            <a:off x="3116467" y="4561470"/>
            <a:ext cx="157800" cy="273900"/>
          </a:xfrm>
          <a:prstGeom prst="straightConnector1">
            <a:avLst/>
          </a:prstGeom>
          <a:noFill/>
          <a:ln cap="flat" cmpd="sng" w="28575">
            <a:solidFill>
              <a:schemeClr val="dk2"/>
            </a:solidFill>
            <a:prstDash val="solid"/>
            <a:round/>
            <a:headEnd len="med" w="med" type="none"/>
            <a:tailEnd len="med" w="med" type="triangle"/>
          </a:ln>
        </p:spPr>
      </p:cxnSp>
      <p:sp>
        <p:nvSpPr>
          <p:cNvPr id="207" name="Google Shape;207;p36"/>
          <p:cNvSpPr txBox="1"/>
          <p:nvPr/>
        </p:nvSpPr>
        <p:spPr>
          <a:xfrm>
            <a:off x="3274267" y="4663170"/>
            <a:ext cx="31122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recognition network</a:t>
            </a:r>
            <a:endParaRPr sz="2400"/>
          </a:p>
        </p:txBody>
      </p:sp>
      <p:sp>
        <p:nvSpPr>
          <p:cNvPr id="209" name="Google Shape;209;p36"/>
          <p:cNvSpPr txBox="1"/>
          <p:nvPr/>
        </p:nvSpPr>
        <p:spPr>
          <a:xfrm>
            <a:off x="3903975" y="2093950"/>
            <a:ext cx="58695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conjugate prior of p(x|θ)</a:t>
            </a:r>
            <a:endParaRPr sz="2400"/>
          </a:p>
        </p:txBody>
      </p:sp>
      <p:cxnSp>
        <p:nvCxnSpPr>
          <p:cNvPr id="210" name="Google Shape;210;p36"/>
          <p:cNvCxnSpPr/>
          <p:nvPr/>
        </p:nvCxnSpPr>
        <p:spPr>
          <a:xfrm flipH="1">
            <a:off x="4850725" y="2567550"/>
            <a:ext cx="336600" cy="9045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Generalizing to all graphical models</a:t>
            </a:r>
            <a:endParaRPr/>
          </a:p>
        </p:txBody>
      </p:sp>
      <p:pic>
        <p:nvPicPr>
          <p:cNvPr id="216" name="Google Shape;216;p37"/>
          <p:cNvPicPr preferRelativeResize="0"/>
          <p:nvPr/>
        </p:nvPicPr>
        <p:blipFill>
          <a:blip r:embed="rId3">
            <a:alphaModFix/>
          </a:blip>
          <a:stretch>
            <a:fillRect/>
          </a:stretch>
        </p:blipFill>
        <p:spPr>
          <a:xfrm>
            <a:off x="698825" y="3369775"/>
            <a:ext cx="4128425" cy="287125"/>
          </a:xfrm>
          <a:prstGeom prst="rect">
            <a:avLst/>
          </a:prstGeom>
          <a:noFill/>
          <a:ln>
            <a:noFill/>
          </a:ln>
        </p:spPr>
      </p:pic>
      <p:pic>
        <p:nvPicPr>
          <p:cNvPr id="217" name="Google Shape;217;p37"/>
          <p:cNvPicPr preferRelativeResize="0"/>
          <p:nvPr/>
        </p:nvPicPr>
        <p:blipFill>
          <a:blip r:embed="rId4">
            <a:alphaModFix/>
          </a:blip>
          <a:stretch>
            <a:fillRect/>
          </a:stretch>
        </p:blipFill>
        <p:spPr>
          <a:xfrm>
            <a:off x="674916" y="3022233"/>
            <a:ext cx="4056445" cy="287112"/>
          </a:xfrm>
          <a:prstGeom prst="rect">
            <a:avLst/>
          </a:prstGeom>
          <a:noFill/>
          <a:ln>
            <a:noFill/>
          </a:ln>
        </p:spPr>
      </p:pic>
      <p:pic>
        <p:nvPicPr>
          <p:cNvPr id="218" name="Google Shape;218;p37"/>
          <p:cNvPicPr preferRelativeResize="0"/>
          <p:nvPr/>
        </p:nvPicPr>
        <p:blipFill>
          <a:blip r:embed="rId5">
            <a:alphaModFix/>
          </a:blip>
          <a:stretch>
            <a:fillRect/>
          </a:stretch>
        </p:blipFill>
        <p:spPr>
          <a:xfrm>
            <a:off x="698825" y="3670475"/>
            <a:ext cx="4858926" cy="318215"/>
          </a:xfrm>
          <a:prstGeom prst="rect">
            <a:avLst/>
          </a:prstGeom>
          <a:noFill/>
          <a:ln>
            <a:noFill/>
          </a:ln>
        </p:spPr>
      </p:pic>
      <p:pic>
        <p:nvPicPr>
          <p:cNvPr id="219" name="Google Shape;219;p37"/>
          <p:cNvPicPr preferRelativeResize="0"/>
          <p:nvPr/>
        </p:nvPicPr>
        <p:blipFill>
          <a:blip r:embed="rId6">
            <a:alphaModFix/>
          </a:blip>
          <a:stretch>
            <a:fillRect/>
          </a:stretch>
        </p:blipFill>
        <p:spPr>
          <a:xfrm>
            <a:off x="698827" y="3988675"/>
            <a:ext cx="3205139" cy="244305"/>
          </a:xfrm>
          <a:prstGeom prst="rect">
            <a:avLst/>
          </a:prstGeom>
          <a:noFill/>
          <a:ln>
            <a:noFill/>
          </a:ln>
        </p:spPr>
      </p:pic>
      <p:pic>
        <p:nvPicPr>
          <p:cNvPr id="220" name="Google Shape;220;p37"/>
          <p:cNvPicPr preferRelativeResize="0"/>
          <p:nvPr/>
        </p:nvPicPr>
        <p:blipFill>
          <a:blip r:embed="rId7">
            <a:alphaModFix/>
          </a:blip>
          <a:stretch>
            <a:fillRect/>
          </a:stretch>
        </p:blipFill>
        <p:spPr>
          <a:xfrm>
            <a:off x="698826" y="4289574"/>
            <a:ext cx="3699626" cy="271802"/>
          </a:xfrm>
          <a:prstGeom prst="rect">
            <a:avLst/>
          </a:prstGeom>
          <a:noFill/>
          <a:ln>
            <a:noFill/>
          </a:ln>
        </p:spPr>
      </p:pic>
      <p:sp>
        <p:nvSpPr>
          <p:cNvPr id="221" name="Google Shape;221;p37"/>
          <p:cNvSpPr/>
          <p:nvPr/>
        </p:nvSpPr>
        <p:spPr>
          <a:xfrm>
            <a:off x="674925" y="3309350"/>
            <a:ext cx="4882800" cy="1252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7"/>
          <p:cNvSpPr txBox="1"/>
          <p:nvPr/>
        </p:nvSpPr>
        <p:spPr>
          <a:xfrm>
            <a:off x="5557725" y="4082575"/>
            <a:ext cx="12063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FF0000"/>
                </a:solidFill>
              </a:rPr>
              <a:t>Why?</a:t>
            </a:r>
            <a:endParaRPr>
              <a:solidFill>
                <a:srgbClr val="FF0000"/>
              </a:solidFill>
            </a:endParaRPr>
          </a:p>
        </p:txBody>
      </p:sp>
      <p:pic>
        <p:nvPicPr>
          <p:cNvPr id="223" name="Google Shape;223;p37"/>
          <p:cNvPicPr preferRelativeResize="0"/>
          <p:nvPr/>
        </p:nvPicPr>
        <p:blipFill rotWithShape="1">
          <a:blip r:embed="rId8">
            <a:alphaModFix/>
          </a:blip>
          <a:srcRect b="0" l="0" r="62473" t="56018"/>
          <a:stretch/>
        </p:blipFill>
        <p:spPr>
          <a:xfrm>
            <a:off x="828561" y="1278175"/>
            <a:ext cx="2501125" cy="1607425"/>
          </a:xfrm>
          <a:prstGeom prst="rect">
            <a:avLst/>
          </a:prstGeom>
          <a:noFill/>
          <a:ln>
            <a:noFill/>
          </a:ln>
        </p:spPr>
      </p:pic>
      <p:sp>
        <p:nvSpPr>
          <p:cNvPr id="224" name="Google Shape;224;p37"/>
          <p:cNvSpPr txBox="1"/>
          <p:nvPr/>
        </p:nvSpPr>
        <p:spPr>
          <a:xfrm>
            <a:off x="5997273" y="3098773"/>
            <a:ext cx="1956900" cy="7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exponential families</a:t>
            </a:r>
            <a:endParaRPr sz="2400"/>
          </a:p>
        </p:txBody>
      </p:sp>
      <p:pic>
        <p:nvPicPr>
          <p:cNvPr id="225" name="Google Shape;225;p37"/>
          <p:cNvPicPr preferRelativeResize="0"/>
          <p:nvPr/>
        </p:nvPicPr>
        <p:blipFill>
          <a:blip r:embed="rId9">
            <a:alphaModFix/>
          </a:blip>
          <a:stretch>
            <a:fillRect/>
          </a:stretch>
        </p:blipFill>
        <p:spPr>
          <a:xfrm>
            <a:off x="5662900" y="2949338"/>
            <a:ext cx="172732" cy="1070750"/>
          </a:xfrm>
          <a:prstGeom prst="rect">
            <a:avLst/>
          </a:prstGeom>
          <a:noFill/>
          <a:ln>
            <a:noFill/>
          </a:ln>
        </p:spPr>
      </p:pic>
      <p:cxnSp>
        <p:nvCxnSpPr>
          <p:cNvPr id="226" name="Google Shape;226;p37"/>
          <p:cNvCxnSpPr>
            <a:stCxn id="227" idx="1"/>
            <a:endCxn id="221" idx="2"/>
          </p:cNvCxnSpPr>
          <p:nvPr/>
        </p:nvCxnSpPr>
        <p:spPr>
          <a:xfrm rot="10800000">
            <a:off x="3116467" y="4561470"/>
            <a:ext cx="157800" cy="273900"/>
          </a:xfrm>
          <a:prstGeom prst="straightConnector1">
            <a:avLst/>
          </a:prstGeom>
          <a:noFill/>
          <a:ln cap="flat" cmpd="sng" w="28575">
            <a:solidFill>
              <a:schemeClr val="dk2"/>
            </a:solidFill>
            <a:prstDash val="solid"/>
            <a:round/>
            <a:headEnd len="med" w="med" type="none"/>
            <a:tailEnd len="med" w="med" type="triangle"/>
          </a:ln>
        </p:spPr>
      </p:cxnSp>
      <p:sp>
        <p:nvSpPr>
          <p:cNvPr id="227" name="Google Shape;227;p37"/>
          <p:cNvSpPr txBox="1"/>
          <p:nvPr/>
        </p:nvSpPr>
        <p:spPr>
          <a:xfrm>
            <a:off x="3274267" y="4663170"/>
            <a:ext cx="31122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recognition network</a:t>
            </a:r>
            <a:endParaRPr sz="2400"/>
          </a:p>
        </p:txBody>
      </p:sp>
      <p:sp>
        <p:nvSpPr>
          <p:cNvPr id="228" name="Google Shape;228;p37"/>
          <p:cNvSpPr txBox="1"/>
          <p:nvPr/>
        </p:nvSpPr>
        <p:spPr>
          <a:xfrm>
            <a:off x="3903975" y="2093950"/>
            <a:ext cx="58695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conjugate prior of p(x|θ)</a:t>
            </a:r>
            <a:endParaRPr sz="2400"/>
          </a:p>
        </p:txBody>
      </p:sp>
      <p:cxnSp>
        <p:nvCxnSpPr>
          <p:cNvPr id="229" name="Google Shape;229;p37"/>
          <p:cNvCxnSpPr/>
          <p:nvPr/>
        </p:nvCxnSpPr>
        <p:spPr>
          <a:xfrm flipH="1">
            <a:off x="4850725" y="2567550"/>
            <a:ext cx="336600" cy="9045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Inference and Learning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Inference and Learning</a:t>
            </a:r>
            <a:endParaRPr/>
          </a:p>
        </p:txBody>
      </p:sp>
      <p:sp>
        <p:nvSpPr>
          <p:cNvPr id="240" name="Google Shape;24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Variational inference does not work because of the nonlinearities introduced by generalizing p(y|</a:t>
            </a:r>
            <a:r>
              <a:rPr b="1" lang="en"/>
              <a:t>x,γ), which is assumed to be an arbitrary distribution, causes difficulties in finding the other distributions.</a:t>
            </a:r>
            <a:endParaRPr b="1"/>
          </a:p>
          <a:p>
            <a:pPr indent="0" lvl="0" marL="0" rtl="0" algn="l">
              <a:spcBef>
                <a:spcPts val="1600"/>
              </a:spcBef>
              <a:spcAft>
                <a:spcPts val="0"/>
              </a:spcAft>
              <a:buNone/>
            </a:pPr>
            <a:r>
              <a:t/>
            </a:r>
            <a:endParaRPr b="1" sz="100"/>
          </a:p>
          <a:p>
            <a:pPr indent="-342900" lvl="0" marL="457200" rtl="0" algn="l">
              <a:spcBef>
                <a:spcPts val="1600"/>
              </a:spcBef>
              <a:spcAft>
                <a:spcPts val="0"/>
              </a:spcAft>
              <a:buSzPts val="1800"/>
              <a:buChar char="-"/>
            </a:pPr>
            <a:r>
              <a:rPr lang="en"/>
              <a:t>Mean-field </a:t>
            </a:r>
            <a:r>
              <a:rPr lang="en"/>
              <a:t>Variational Inference Objective (ELBO):</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Questions:</a:t>
            </a:r>
            <a:endParaRPr/>
          </a:p>
          <a:p>
            <a:pPr indent="-342900" lvl="1" marL="914400" rtl="0" algn="l">
              <a:spcBef>
                <a:spcPts val="0"/>
              </a:spcBef>
              <a:spcAft>
                <a:spcPts val="0"/>
              </a:spcAft>
              <a:buClr>
                <a:srgbClr val="6AA84F"/>
              </a:buClr>
              <a:buSzPts val="1800"/>
              <a:buAutoNum type="arabicPeriod"/>
            </a:pPr>
            <a:r>
              <a:rPr b="1" lang="en" sz="1800">
                <a:solidFill>
                  <a:srgbClr val="6AA84F"/>
                </a:solidFill>
              </a:rPr>
              <a:t>How can we find p(y|x,γ), if it is any general distribution?</a:t>
            </a:r>
            <a:endParaRPr b="1" sz="1800">
              <a:solidFill>
                <a:srgbClr val="6AA84F"/>
              </a:solidFill>
            </a:endParaRPr>
          </a:p>
          <a:p>
            <a:pPr indent="-342900" lvl="1" marL="914400" rtl="0" algn="l">
              <a:spcBef>
                <a:spcPts val="0"/>
              </a:spcBef>
              <a:spcAft>
                <a:spcPts val="0"/>
              </a:spcAft>
              <a:buClr>
                <a:srgbClr val="0000FF"/>
              </a:buClr>
              <a:buSzPts val="1800"/>
              <a:buAutoNum type="arabicPeriod"/>
            </a:pPr>
            <a:r>
              <a:rPr b="1" lang="en" sz="1800">
                <a:solidFill>
                  <a:srgbClr val="0000FF"/>
                </a:solidFill>
              </a:rPr>
              <a:t>How can we exploit p(x|θ), </a:t>
            </a:r>
            <a:r>
              <a:rPr b="1" lang="en" sz="1800">
                <a:solidFill>
                  <a:srgbClr val="0000FF"/>
                </a:solidFill>
              </a:rPr>
              <a:t>p(y|x,γ)</a:t>
            </a:r>
            <a:r>
              <a:rPr b="1" lang="en" sz="1800">
                <a:solidFill>
                  <a:srgbClr val="0000FF"/>
                </a:solidFill>
              </a:rPr>
              <a:t> to improve variational inference?</a:t>
            </a:r>
            <a:endParaRPr b="1" sz="1800">
              <a:solidFill>
                <a:srgbClr val="0000FF"/>
              </a:solidFill>
            </a:endParaRPr>
          </a:p>
        </p:txBody>
      </p:sp>
      <p:pic>
        <p:nvPicPr>
          <p:cNvPr id="241" name="Google Shape;241;p39"/>
          <p:cNvPicPr preferRelativeResize="0"/>
          <p:nvPr/>
        </p:nvPicPr>
        <p:blipFill>
          <a:blip r:embed="rId3">
            <a:alphaModFix/>
          </a:blip>
          <a:stretch>
            <a:fillRect/>
          </a:stretch>
        </p:blipFill>
        <p:spPr>
          <a:xfrm>
            <a:off x="761963" y="2954600"/>
            <a:ext cx="6848475" cy="685800"/>
          </a:xfrm>
          <a:prstGeom prst="rect">
            <a:avLst/>
          </a:prstGeom>
          <a:noFill/>
          <a:ln>
            <a:noFill/>
          </a:ln>
        </p:spPr>
      </p:pic>
      <p:sp>
        <p:nvSpPr>
          <p:cNvPr id="242" name="Google Shape;242;p39"/>
          <p:cNvSpPr/>
          <p:nvPr/>
        </p:nvSpPr>
        <p:spPr>
          <a:xfrm>
            <a:off x="6375925" y="2961950"/>
            <a:ext cx="1041300" cy="315600"/>
          </a:xfrm>
          <a:prstGeom prst="rect">
            <a:avLst/>
          </a:prstGeom>
          <a:noFill/>
          <a:ln cap="flat" cmpd="sng" w="1905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Overview</a:t>
            </a:r>
            <a:endParaRPr/>
          </a:p>
        </p:txBody>
      </p:sp>
      <p:sp>
        <p:nvSpPr>
          <p:cNvPr id="248" name="Google Shape;24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en" sz="1600">
                <a:solidFill>
                  <a:srgbClr val="FF0000"/>
                </a:solidFill>
              </a:rPr>
              <a:t>“</a:t>
            </a:r>
            <a:r>
              <a:rPr b="1" lang="en" sz="1600">
                <a:solidFill>
                  <a:srgbClr val="FF0000"/>
                </a:solidFill>
              </a:rPr>
              <a:t>Why?”</a:t>
            </a:r>
            <a:r>
              <a:rPr b="1" lang="en">
                <a:solidFill>
                  <a:srgbClr val="FF0000"/>
                </a:solidFill>
              </a:rPr>
              <a:t> </a:t>
            </a:r>
            <a:r>
              <a:rPr lang="en"/>
              <a:t>is answered by how we perform inference and learning</a:t>
            </a:r>
            <a:endParaRPr/>
          </a:p>
          <a:p>
            <a:pPr indent="-330200" lvl="1" marL="914400" rtl="0" algn="l">
              <a:spcBef>
                <a:spcPts val="0"/>
              </a:spcBef>
              <a:spcAft>
                <a:spcPts val="0"/>
              </a:spcAft>
              <a:buSzPts val="1600"/>
              <a:buChar char="-"/>
            </a:pPr>
            <a:r>
              <a:rPr b="1" lang="en" sz="1600">
                <a:solidFill>
                  <a:srgbClr val="6AA84F"/>
                </a:solidFill>
              </a:rPr>
              <a:t>“How can we find p(y|x,γ), if it is any general distribution?”</a:t>
            </a:r>
            <a:endParaRPr b="1" sz="1600">
              <a:solidFill>
                <a:srgbClr val="6AA84F"/>
              </a:solidFill>
            </a:endParaRPr>
          </a:p>
          <a:p>
            <a:pPr indent="-330200" lvl="1" marL="914400" rtl="0" algn="l">
              <a:spcBef>
                <a:spcPts val="0"/>
              </a:spcBef>
              <a:spcAft>
                <a:spcPts val="0"/>
              </a:spcAft>
              <a:buSzPts val="1600"/>
              <a:buChar char="-"/>
            </a:pPr>
            <a:r>
              <a:rPr lang="en" sz="1600"/>
              <a:t>Extension of </a:t>
            </a:r>
            <a:r>
              <a:rPr lang="en" sz="1600"/>
              <a:t>Variational Autoencoder (VAE)</a:t>
            </a:r>
            <a:endParaRPr sz="1600"/>
          </a:p>
          <a:p>
            <a:pPr indent="-330200" lvl="2" marL="1371600" rtl="0" algn="l">
              <a:spcBef>
                <a:spcPts val="0"/>
              </a:spcBef>
              <a:spcAft>
                <a:spcPts val="0"/>
              </a:spcAft>
              <a:buSzPts val="1600"/>
              <a:buChar char="-"/>
            </a:pPr>
            <a:r>
              <a:rPr lang="en" sz="1600"/>
              <a:t>Conclusion:</a:t>
            </a:r>
            <a:endParaRPr sz="1600"/>
          </a:p>
          <a:p>
            <a:pPr indent="0" lvl="0" marL="0" rtl="0" algn="l">
              <a:spcBef>
                <a:spcPts val="1600"/>
              </a:spcBef>
              <a:spcAft>
                <a:spcPts val="0"/>
              </a:spcAft>
              <a:buNone/>
            </a:pPr>
            <a:r>
              <a:t/>
            </a:r>
            <a:endParaRPr sz="1600"/>
          </a:p>
          <a:p>
            <a:pPr indent="-330200" lvl="1" marL="914400" rtl="0" algn="l">
              <a:spcBef>
                <a:spcPts val="1600"/>
              </a:spcBef>
              <a:spcAft>
                <a:spcPts val="0"/>
              </a:spcAft>
              <a:buSzPts val="1600"/>
              <a:buChar char="-"/>
            </a:pPr>
            <a:r>
              <a:rPr b="1" lang="en" sz="1600">
                <a:solidFill>
                  <a:srgbClr val="0000FF"/>
                </a:solidFill>
              </a:rPr>
              <a:t>“</a:t>
            </a:r>
            <a:r>
              <a:rPr b="1" lang="en" sz="1600">
                <a:solidFill>
                  <a:srgbClr val="0000FF"/>
                </a:solidFill>
              </a:rPr>
              <a:t>How can we exploit p(x|θ), p(y|x,γ) to improve variational inference?”</a:t>
            </a:r>
            <a:endParaRPr b="1" sz="1600">
              <a:solidFill>
                <a:srgbClr val="0000FF"/>
              </a:solidFill>
            </a:endParaRPr>
          </a:p>
          <a:p>
            <a:pPr indent="-330200" lvl="1" marL="914400" rtl="0" algn="l">
              <a:spcBef>
                <a:spcPts val="0"/>
              </a:spcBef>
              <a:spcAft>
                <a:spcPts val="0"/>
              </a:spcAft>
              <a:buSzPts val="1600"/>
              <a:buChar char="-"/>
            </a:pPr>
            <a:r>
              <a:rPr lang="en" sz="1600"/>
              <a:t>Extension of </a:t>
            </a:r>
            <a:r>
              <a:rPr lang="en" sz="1600"/>
              <a:t>Variational Inference (VI)</a:t>
            </a:r>
            <a:endParaRPr sz="1600"/>
          </a:p>
          <a:p>
            <a:pPr indent="-330200" lvl="2" marL="1371600" rtl="0" algn="l">
              <a:spcBef>
                <a:spcPts val="0"/>
              </a:spcBef>
              <a:spcAft>
                <a:spcPts val="0"/>
              </a:spcAft>
              <a:buSzPts val="1600"/>
              <a:buChar char="-"/>
            </a:pPr>
            <a:r>
              <a:rPr lang="en" sz="1600"/>
              <a:t>Conclusion:</a:t>
            </a:r>
            <a:endParaRPr sz="1600"/>
          </a:p>
          <a:p>
            <a:pPr indent="0" lvl="0" marL="0" rtl="0" algn="l">
              <a:spcBef>
                <a:spcPts val="1600"/>
              </a:spcBef>
              <a:spcAft>
                <a:spcPts val="1600"/>
              </a:spcAft>
              <a:buNone/>
            </a:pPr>
            <a:r>
              <a:t/>
            </a:r>
            <a:endParaRPr/>
          </a:p>
        </p:txBody>
      </p:sp>
      <p:grpSp>
        <p:nvGrpSpPr>
          <p:cNvPr id="249" name="Google Shape;249;p40"/>
          <p:cNvGrpSpPr/>
          <p:nvPr/>
        </p:nvGrpSpPr>
        <p:grpSpPr>
          <a:xfrm>
            <a:off x="1796174" y="2472675"/>
            <a:ext cx="3683301" cy="637625"/>
            <a:chOff x="1522699" y="1828925"/>
            <a:chExt cx="3683301" cy="637625"/>
          </a:xfrm>
        </p:grpSpPr>
        <p:pic>
          <p:nvPicPr>
            <p:cNvPr id="250" name="Google Shape;250;p40"/>
            <p:cNvPicPr preferRelativeResize="0"/>
            <p:nvPr/>
          </p:nvPicPr>
          <p:blipFill>
            <a:blip r:embed="rId3">
              <a:alphaModFix/>
            </a:blip>
            <a:stretch>
              <a:fillRect/>
            </a:stretch>
          </p:blipFill>
          <p:spPr>
            <a:xfrm>
              <a:off x="1569291" y="1828925"/>
              <a:ext cx="3138363" cy="244610"/>
            </a:xfrm>
            <a:prstGeom prst="rect">
              <a:avLst/>
            </a:prstGeom>
            <a:noFill/>
            <a:ln>
              <a:noFill/>
            </a:ln>
          </p:spPr>
        </p:pic>
        <p:pic>
          <p:nvPicPr>
            <p:cNvPr id="251" name="Google Shape;251;p40"/>
            <p:cNvPicPr preferRelativeResize="0"/>
            <p:nvPr/>
          </p:nvPicPr>
          <p:blipFill>
            <a:blip r:embed="rId4">
              <a:alphaModFix/>
            </a:blip>
            <a:stretch>
              <a:fillRect/>
            </a:stretch>
          </p:blipFill>
          <p:spPr>
            <a:xfrm>
              <a:off x="1522699" y="2144484"/>
              <a:ext cx="3622549" cy="272141"/>
            </a:xfrm>
            <a:prstGeom prst="rect">
              <a:avLst/>
            </a:prstGeom>
            <a:noFill/>
            <a:ln>
              <a:noFill/>
            </a:ln>
          </p:spPr>
        </p:pic>
        <p:sp>
          <p:nvSpPr>
            <p:cNvPr id="252" name="Google Shape;252;p40"/>
            <p:cNvSpPr/>
            <p:nvPr/>
          </p:nvSpPr>
          <p:spPr>
            <a:xfrm>
              <a:off x="4629850" y="2119450"/>
              <a:ext cx="441900" cy="347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3" name="Google Shape;253;p40"/>
            <p:cNvPicPr preferRelativeResize="0"/>
            <p:nvPr/>
          </p:nvPicPr>
          <p:blipFill>
            <a:blip r:embed="rId5">
              <a:alphaModFix/>
            </a:blip>
            <a:stretch>
              <a:fillRect/>
            </a:stretch>
          </p:blipFill>
          <p:spPr>
            <a:xfrm>
              <a:off x="4764100" y="2126250"/>
              <a:ext cx="441900" cy="333500"/>
            </a:xfrm>
            <a:prstGeom prst="rect">
              <a:avLst/>
            </a:prstGeom>
            <a:noFill/>
            <a:ln>
              <a:noFill/>
            </a:ln>
          </p:spPr>
        </p:pic>
        <p:sp>
          <p:nvSpPr>
            <p:cNvPr id="254" name="Google Shape;254;p40"/>
            <p:cNvSpPr/>
            <p:nvPr/>
          </p:nvSpPr>
          <p:spPr>
            <a:xfrm>
              <a:off x="4493100" y="2137000"/>
              <a:ext cx="284100" cy="287100"/>
            </a:xfrm>
            <a:prstGeom prst="smileyFace">
              <a:avLst>
                <a:gd fmla="val 4653" name="adj"/>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40"/>
          <p:cNvGrpSpPr/>
          <p:nvPr/>
        </p:nvGrpSpPr>
        <p:grpSpPr>
          <a:xfrm>
            <a:off x="1796175" y="4291225"/>
            <a:ext cx="4593911" cy="704075"/>
            <a:chOff x="1522700" y="2807075"/>
            <a:chExt cx="4593911" cy="704075"/>
          </a:xfrm>
        </p:grpSpPr>
        <p:pic>
          <p:nvPicPr>
            <p:cNvPr id="256" name="Google Shape;256;p40"/>
            <p:cNvPicPr preferRelativeResize="0"/>
            <p:nvPr/>
          </p:nvPicPr>
          <p:blipFill>
            <a:blip r:embed="rId6">
              <a:alphaModFix/>
            </a:blip>
            <a:stretch>
              <a:fillRect/>
            </a:stretch>
          </p:blipFill>
          <p:spPr>
            <a:xfrm>
              <a:off x="1522700" y="2807075"/>
              <a:ext cx="4593911" cy="287119"/>
            </a:xfrm>
            <a:prstGeom prst="rect">
              <a:avLst/>
            </a:prstGeom>
            <a:noFill/>
            <a:ln>
              <a:noFill/>
            </a:ln>
          </p:spPr>
        </p:pic>
        <p:grpSp>
          <p:nvGrpSpPr>
            <p:cNvPr id="257" name="Google Shape;257;p40"/>
            <p:cNvGrpSpPr/>
            <p:nvPr/>
          </p:nvGrpSpPr>
          <p:grpSpPr>
            <a:xfrm>
              <a:off x="1664550" y="3094200"/>
              <a:ext cx="949345" cy="416950"/>
              <a:chOff x="3758300" y="3543375"/>
              <a:chExt cx="949345" cy="416950"/>
            </a:xfrm>
          </p:grpSpPr>
          <p:pic>
            <p:nvPicPr>
              <p:cNvPr id="258" name="Google Shape;258;p40"/>
              <p:cNvPicPr preferRelativeResize="0"/>
              <p:nvPr/>
            </p:nvPicPr>
            <p:blipFill>
              <a:blip r:embed="rId7">
                <a:alphaModFix/>
              </a:blip>
              <a:stretch>
                <a:fillRect/>
              </a:stretch>
            </p:blipFill>
            <p:spPr>
              <a:xfrm>
                <a:off x="3758300" y="3543375"/>
                <a:ext cx="879369" cy="416950"/>
              </a:xfrm>
              <a:prstGeom prst="rect">
                <a:avLst/>
              </a:prstGeom>
              <a:noFill/>
              <a:ln>
                <a:noFill/>
              </a:ln>
            </p:spPr>
          </p:pic>
          <p:pic>
            <p:nvPicPr>
              <p:cNvPr id="259" name="Google Shape;259;p40"/>
              <p:cNvPicPr preferRelativeResize="0"/>
              <p:nvPr/>
            </p:nvPicPr>
            <p:blipFill>
              <a:blip r:embed="rId8">
                <a:alphaModFix/>
              </a:blip>
              <a:stretch>
                <a:fillRect/>
              </a:stretch>
            </p:blipFill>
            <p:spPr>
              <a:xfrm>
                <a:off x="4211750" y="3669513"/>
                <a:ext cx="495895" cy="269825"/>
              </a:xfrm>
              <a:prstGeom prst="rect">
                <a:avLst/>
              </a:prstGeom>
              <a:noFill/>
              <a:ln>
                <a:noFill/>
              </a:ln>
            </p:spPr>
          </p:pic>
        </p:grpSp>
        <p:sp>
          <p:nvSpPr>
            <p:cNvPr id="260" name="Google Shape;260;p40"/>
            <p:cNvSpPr/>
            <p:nvPr/>
          </p:nvSpPr>
          <p:spPr>
            <a:xfrm>
              <a:off x="1522700" y="3159125"/>
              <a:ext cx="284100" cy="287100"/>
            </a:xfrm>
            <a:prstGeom prst="smileyFace">
              <a:avLst>
                <a:gd fmla="val 4653" name="adj"/>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1" name="Google Shape;261;p40"/>
          <p:cNvPicPr preferRelativeResize="0"/>
          <p:nvPr/>
        </p:nvPicPr>
        <p:blipFill>
          <a:blip r:embed="rId9">
            <a:alphaModFix/>
          </a:blip>
          <a:stretch>
            <a:fillRect/>
          </a:stretch>
        </p:blipFill>
        <p:spPr>
          <a:xfrm>
            <a:off x="1796175" y="3927900"/>
            <a:ext cx="4128425" cy="287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Intuition:</a:t>
            </a:r>
            <a:endParaRPr/>
          </a:p>
        </p:txBody>
      </p:sp>
      <p:pic>
        <p:nvPicPr>
          <p:cNvPr id="267" name="Google Shape;267;p41"/>
          <p:cNvPicPr preferRelativeResize="0"/>
          <p:nvPr/>
        </p:nvPicPr>
        <p:blipFill>
          <a:blip r:embed="rId3">
            <a:alphaModFix/>
          </a:blip>
          <a:stretch>
            <a:fillRect/>
          </a:stretch>
        </p:blipFill>
        <p:spPr>
          <a:xfrm>
            <a:off x="4222583" y="2888075"/>
            <a:ext cx="3378413" cy="1949338"/>
          </a:xfrm>
          <a:prstGeom prst="rect">
            <a:avLst/>
          </a:prstGeom>
          <a:noFill/>
          <a:ln>
            <a:noFill/>
          </a:ln>
        </p:spPr>
      </p:pic>
      <p:sp>
        <p:nvSpPr>
          <p:cNvPr id="268" name="Google Shape;26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VAE Recognition Networks</a:t>
            </a:r>
            <a:endParaRPr/>
          </a:p>
        </p:txBody>
      </p:sp>
      <p:pic>
        <p:nvPicPr>
          <p:cNvPr id="269" name="Google Shape;269;p41"/>
          <p:cNvPicPr preferRelativeResize="0"/>
          <p:nvPr/>
        </p:nvPicPr>
        <p:blipFill>
          <a:blip r:embed="rId4">
            <a:alphaModFix/>
          </a:blip>
          <a:stretch>
            <a:fillRect/>
          </a:stretch>
        </p:blipFill>
        <p:spPr>
          <a:xfrm>
            <a:off x="1343163" y="1826800"/>
            <a:ext cx="2305050" cy="3105150"/>
          </a:xfrm>
          <a:prstGeom prst="rect">
            <a:avLst/>
          </a:prstGeom>
          <a:noFill/>
          <a:ln>
            <a:noFill/>
          </a:ln>
        </p:spPr>
      </p:pic>
      <p:pic>
        <p:nvPicPr>
          <p:cNvPr id="270" name="Google Shape;270;p41"/>
          <p:cNvPicPr preferRelativeResize="0"/>
          <p:nvPr/>
        </p:nvPicPr>
        <p:blipFill>
          <a:blip r:embed="rId5">
            <a:alphaModFix/>
          </a:blip>
          <a:stretch>
            <a:fillRect/>
          </a:stretch>
        </p:blipFill>
        <p:spPr>
          <a:xfrm>
            <a:off x="5897762" y="1292238"/>
            <a:ext cx="1377138" cy="1321300"/>
          </a:xfrm>
          <a:prstGeom prst="rect">
            <a:avLst/>
          </a:prstGeom>
          <a:noFill/>
          <a:ln>
            <a:noFill/>
          </a:ln>
        </p:spPr>
      </p:pic>
      <p:pic>
        <p:nvPicPr>
          <p:cNvPr id="271" name="Google Shape;271;p41"/>
          <p:cNvPicPr preferRelativeResize="0"/>
          <p:nvPr/>
        </p:nvPicPr>
        <p:blipFill>
          <a:blip r:embed="rId6">
            <a:alphaModFix/>
          </a:blip>
          <a:stretch>
            <a:fillRect/>
          </a:stretch>
        </p:blipFill>
        <p:spPr>
          <a:xfrm>
            <a:off x="4266683" y="1364000"/>
            <a:ext cx="1449750" cy="132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Fitting Spiral Data</a:t>
            </a:r>
            <a:endParaRPr/>
          </a:p>
        </p:txBody>
      </p:sp>
      <p:pic>
        <p:nvPicPr>
          <p:cNvPr id="67" name="Google Shape;67;p15"/>
          <p:cNvPicPr preferRelativeResize="0"/>
          <p:nvPr/>
        </p:nvPicPr>
        <p:blipFill>
          <a:blip r:embed="rId3">
            <a:alphaModFix/>
          </a:blip>
          <a:stretch>
            <a:fillRect/>
          </a:stretch>
        </p:blipFill>
        <p:spPr>
          <a:xfrm>
            <a:off x="311700" y="1126325"/>
            <a:ext cx="8653201" cy="2890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VAE Recognition Networks</a:t>
            </a:r>
            <a:endParaRPr/>
          </a:p>
        </p:txBody>
      </p:sp>
      <p:sp>
        <p:nvSpPr>
          <p:cNvPr id="277" name="Google Shape;277;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a recognition network to estimate the solution to the problem</a:t>
            </a:r>
            <a:endParaRPr/>
          </a:p>
          <a:p>
            <a:pPr indent="-317500" lvl="1" marL="914400" rtl="0" algn="l">
              <a:spcBef>
                <a:spcPts val="0"/>
              </a:spcBef>
              <a:spcAft>
                <a:spcPts val="0"/>
              </a:spcAft>
              <a:buSzPts val="1400"/>
              <a:buChar char="-"/>
            </a:pPr>
            <a:r>
              <a:rPr lang="en"/>
              <a:t>Estimate this complicated p(y|x,gamma) with a “simpler” exponential distribution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Formally: estimate using a </a:t>
            </a:r>
            <a:r>
              <a:rPr lang="en">
                <a:solidFill>
                  <a:srgbClr val="0000FF"/>
                </a:solidFill>
              </a:rPr>
              <a:t>CRF with same sufficient statistics as x</a:t>
            </a:r>
            <a:r>
              <a:rPr lang="en"/>
              <a:t>:</a:t>
            </a:r>
            <a:endParaRPr/>
          </a:p>
          <a:p>
            <a:pPr indent="0" lvl="0" marL="0" rtl="0" algn="l">
              <a:spcBef>
                <a:spcPts val="1600"/>
              </a:spcBef>
              <a:spcAft>
                <a:spcPts val="1600"/>
              </a:spcAft>
              <a:buNone/>
            </a:pPr>
            <a:r>
              <a:t/>
            </a:r>
            <a:endParaRPr/>
          </a:p>
        </p:txBody>
      </p:sp>
      <p:pic>
        <p:nvPicPr>
          <p:cNvPr id="278" name="Google Shape;278;p42"/>
          <p:cNvPicPr preferRelativeResize="0"/>
          <p:nvPr/>
        </p:nvPicPr>
        <p:blipFill>
          <a:blip r:embed="rId3">
            <a:alphaModFix/>
          </a:blip>
          <a:stretch>
            <a:fillRect/>
          </a:stretch>
        </p:blipFill>
        <p:spPr>
          <a:xfrm>
            <a:off x="1017850" y="1885950"/>
            <a:ext cx="6343650" cy="685800"/>
          </a:xfrm>
          <a:prstGeom prst="rect">
            <a:avLst/>
          </a:prstGeom>
          <a:noFill/>
          <a:ln>
            <a:noFill/>
          </a:ln>
        </p:spPr>
      </p:pic>
      <p:pic>
        <p:nvPicPr>
          <p:cNvPr id="279" name="Google Shape;279;p42"/>
          <p:cNvPicPr preferRelativeResize="0"/>
          <p:nvPr/>
        </p:nvPicPr>
        <p:blipFill>
          <a:blip r:embed="rId4">
            <a:alphaModFix/>
          </a:blip>
          <a:stretch>
            <a:fillRect/>
          </a:stretch>
        </p:blipFill>
        <p:spPr>
          <a:xfrm>
            <a:off x="1017850" y="2680963"/>
            <a:ext cx="7353300" cy="714375"/>
          </a:xfrm>
          <a:prstGeom prst="rect">
            <a:avLst/>
          </a:prstGeom>
          <a:noFill/>
          <a:ln>
            <a:noFill/>
          </a:ln>
        </p:spPr>
      </p:pic>
      <p:pic>
        <p:nvPicPr>
          <p:cNvPr id="280" name="Google Shape;280;p42"/>
          <p:cNvPicPr preferRelativeResize="0"/>
          <p:nvPr/>
        </p:nvPicPr>
        <p:blipFill>
          <a:blip r:embed="rId5">
            <a:alphaModFix/>
          </a:blip>
          <a:stretch>
            <a:fillRect/>
          </a:stretch>
        </p:blipFill>
        <p:spPr>
          <a:xfrm>
            <a:off x="1017849" y="3900425"/>
            <a:ext cx="3592225" cy="480150"/>
          </a:xfrm>
          <a:prstGeom prst="rect">
            <a:avLst/>
          </a:prstGeom>
          <a:noFill/>
          <a:ln cap="flat" cmpd="sng" w="19050">
            <a:solidFill>
              <a:srgbClr val="0000FF"/>
            </a:solidFill>
            <a:prstDash val="solid"/>
            <a:round/>
            <a:headEnd len="sm" w="sm" type="none"/>
            <a:tailEnd len="sm" w="sm" type="none"/>
          </a:ln>
        </p:spPr>
      </p:pic>
      <p:sp>
        <p:nvSpPr>
          <p:cNvPr id="281" name="Google Shape;281;p42"/>
          <p:cNvSpPr/>
          <p:nvPr/>
        </p:nvSpPr>
        <p:spPr>
          <a:xfrm>
            <a:off x="6197100" y="1885950"/>
            <a:ext cx="1041300" cy="3177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2"/>
          <p:cNvSpPr/>
          <p:nvPr/>
        </p:nvSpPr>
        <p:spPr>
          <a:xfrm>
            <a:off x="6496775" y="2701825"/>
            <a:ext cx="1677900" cy="3177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VAE Recognition Networks</a:t>
            </a:r>
            <a:endParaRPr/>
          </a:p>
        </p:txBody>
      </p:sp>
      <p:sp>
        <p:nvSpPr>
          <p:cNvPr id="288" name="Google Shape;288;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a recognition network to estimate the solution to the problem</a:t>
            </a:r>
            <a:endParaRPr/>
          </a:p>
          <a:p>
            <a:pPr indent="-317500" lvl="1" marL="914400" rtl="0" algn="l">
              <a:spcBef>
                <a:spcPts val="0"/>
              </a:spcBef>
              <a:spcAft>
                <a:spcPts val="0"/>
              </a:spcAft>
              <a:buSzPts val="1400"/>
              <a:buChar char="-"/>
            </a:pPr>
            <a:r>
              <a:rPr lang="en"/>
              <a:t>Estimate this complicated p(y|x,gamma) with a “simpler” exponential distribution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Formally: estimate using a </a:t>
            </a:r>
            <a:r>
              <a:rPr lang="en">
                <a:solidFill>
                  <a:srgbClr val="0000FF"/>
                </a:solidFill>
              </a:rPr>
              <a:t>CRF with same sufficient statistics as x</a:t>
            </a:r>
            <a:r>
              <a:rPr lang="en"/>
              <a:t>:</a:t>
            </a:r>
            <a:endParaRPr/>
          </a:p>
          <a:p>
            <a:pPr indent="0" lvl="0" marL="0" rtl="0" algn="l">
              <a:spcBef>
                <a:spcPts val="1600"/>
              </a:spcBef>
              <a:spcAft>
                <a:spcPts val="1600"/>
              </a:spcAft>
              <a:buNone/>
            </a:pPr>
            <a:r>
              <a:t/>
            </a:r>
            <a:endParaRPr/>
          </a:p>
        </p:txBody>
      </p:sp>
      <p:pic>
        <p:nvPicPr>
          <p:cNvPr id="289" name="Google Shape;289;p43"/>
          <p:cNvPicPr preferRelativeResize="0"/>
          <p:nvPr/>
        </p:nvPicPr>
        <p:blipFill>
          <a:blip r:embed="rId3">
            <a:alphaModFix/>
          </a:blip>
          <a:stretch>
            <a:fillRect/>
          </a:stretch>
        </p:blipFill>
        <p:spPr>
          <a:xfrm>
            <a:off x="1017850" y="1885950"/>
            <a:ext cx="6343650" cy="685800"/>
          </a:xfrm>
          <a:prstGeom prst="rect">
            <a:avLst/>
          </a:prstGeom>
          <a:noFill/>
          <a:ln>
            <a:noFill/>
          </a:ln>
        </p:spPr>
      </p:pic>
      <p:pic>
        <p:nvPicPr>
          <p:cNvPr id="290" name="Google Shape;290;p43"/>
          <p:cNvPicPr preferRelativeResize="0"/>
          <p:nvPr/>
        </p:nvPicPr>
        <p:blipFill>
          <a:blip r:embed="rId4">
            <a:alphaModFix/>
          </a:blip>
          <a:stretch>
            <a:fillRect/>
          </a:stretch>
        </p:blipFill>
        <p:spPr>
          <a:xfrm>
            <a:off x="1017850" y="2680963"/>
            <a:ext cx="7353300" cy="714375"/>
          </a:xfrm>
          <a:prstGeom prst="rect">
            <a:avLst/>
          </a:prstGeom>
          <a:noFill/>
          <a:ln>
            <a:noFill/>
          </a:ln>
        </p:spPr>
      </p:pic>
      <p:pic>
        <p:nvPicPr>
          <p:cNvPr id="291" name="Google Shape;291;p43"/>
          <p:cNvPicPr preferRelativeResize="0"/>
          <p:nvPr/>
        </p:nvPicPr>
        <p:blipFill>
          <a:blip r:embed="rId5">
            <a:alphaModFix/>
          </a:blip>
          <a:stretch>
            <a:fillRect/>
          </a:stretch>
        </p:blipFill>
        <p:spPr>
          <a:xfrm>
            <a:off x="1017849" y="3900425"/>
            <a:ext cx="3592225" cy="480150"/>
          </a:xfrm>
          <a:prstGeom prst="rect">
            <a:avLst/>
          </a:prstGeom>
          <a:noFill/>
          <a:ln cap="flat" cmpd="sng" w="19050">
            <a:solidFill>
              <a:srgbClr val="0000FF"/>
            </a:solidFill>
            <a:prstDash val="solid"/>
            <a:round/>
            <a:headEnd len="sm" w="sm" type="none"/>
            <a:tailEnd len="sm" w="sm" type="none"/>
          </a:ln>
        </p:spPr>
      </p:pic>
      <p:sp>
        <p:nvSpPr>
          <p:cNvPr id="292" name="Google Shape;292;p43"/>
          <p:cNvSpPr/>
          <p:nvPr/>
        </p:nvSpPr>
        <p:spPr>
          <a:xfrm>
            <a:off x="6197100" y="1885950"/>
            <a:ext cx="1041300" cy="3177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3"/>
          <p:cNvSpPr/>
          <p:nvPr/>
        </p:nvSpPr>
        <p:spPr>
          <a:xfrm>
            <a:off x="6496775" y="2701825"/>
            <a:ext cx="1677900" cy="3177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3"/>
          <p:cNvSpPr txBox="1"/>
          <p:nvPr/>
        </p:nvSpPr>
        <p:spPr>
          <a:xfrm>
            <a:off x="4769975" y="4168550"/>
            <a:ext cx="1206300" cy="6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FF"/>
                </a:solidFill>
              </a:rPr>
              <a:t>Why?</a:t>
            </a:r>
            <a:endParaRPr>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Solution: VI Extension</a:t>
            </a:r>
            <a:endParaRPr/>
          </a:p>
          <a:p>
            <a:pPr indent="0" lvl="0" marL="0" rtl="0" algn="l">
              <a:spcBef>
                <a:spcPts val="0"/>
              </a:spcBef>
              <a:spcAft>
                <a:spcPts val="0"/>
              </a:spcAft>
              <a:buNone/>
            </a:pPr>
            <a:r>
              <a:t/>
            </a:r>
            <a:endParaRPr/>
          </a:p>
        </p:txBody>
      </p:sp>
      <p:sp>
        <p:nvSpPr>
          <p:cNvPr id="300" name="Google Shape;300;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Intuition: </a:t>
            </a:r>
            <a:endParaRPr/>
          </a:p>
          <a:p>
            <a:pPr indent="-330200" lvl="1" marL="914400" rtl="0" algn="l">
              <a:spcBef>
                <a:spcPts val="0"/>
              </a:spcBef>
              <a:spcAft>
                <a:spcPts val="0"/>
              </a:spcAft>
              <a:buSzPts val="1600"/>
              <a:buChar char="-"/>
            </a:pPr>
            <a:r>
              <a:rPr i="1" lang="en" sz="1600"/>
              <a:t>The local variational parameters have a closed-form solution; the global variational parameters have a natural gradient (which can be computed from the optimal local variational parameters)</a:t>
            </a:r>
            <a:endParaRPr/>
          </a:p>
        </p:txBody>
      </p:sp>
      <p:pic>
        <p:nvPicPr>
          <p:cNvPr id="301" name="Google Shape;301;p44"/>
          <p:cNvPicPr preferRelativeResize="0"/>
          <p:nvPr/>
        </p:nvPicPr>
        <p:blipFill rotWithShape="1">
          <a:blip r:embed="rId3">
            <a:alphaModFix/>
          </a:blip>
          <a:srcRect b="0" l="0" r="62473" t="56018"/>
          <a:stretch/>
        </p:blipFill>
        <p:spPr>
          <a:xfrm>
            <a:off x="1280836" y="2785963"/>
            <a:ext cx="2501125" cy="1607425"/>
          </a:xfrm>
          <a:prstGeom prst="rect">
            <a:avLst/>
          </a:prstGeom>
          <a:noFill/>
          <a:ln>
            <a:noFill/>
          </a:ln>
        </p:spPr>
      </p:pic>
      <p:pic>
        <p:nvPicPr>
          <p:cNvPr id="302" name="Google Shape;302;p44"/>
          <p:cNvPicPr preferRelativeResize="0"/>
          <p:nvPr/>
        </p:nvPicPr>
        <p:blipFill>
          <a:blip r:embed="rId4">
            <a:alphaModFix/>
          </a:blip>
          <a:stretch>
            <a:fillRect/>
          </a:stretch>
        </p:blipFill>
        <p:spPr>
          <a:xfrm>
            <a:off x="4091525" y="2498125"/>
            <a:ext cx="4211001" cy="21831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VI Extension</a:t>
            </a:r>
            <a:endParaRPr/>
          </a:p>
          <a:p>
            <a:pPr indent="0" lvl="0" marL="0" rtl="0" algn="l">
              <a:spcBef>
                <a:spcPts val="0"/>
              </a:spcBef>
              <a:spcAft>
                <a:spcPts val="0"/>
              </a:spcAft>
              <a:buNone/>
            </a:pPr>
            <a:r>
              <a:t/>
            </a:r>
            <a:endParaRPr/>
          </a:p>
        </p:txBody>
      </p:sp>
      <p:sp>
        <p:nvSpPr>
          <p:cNvPr id="308" name="Google Shape;308;p45"/>
          <p:cNvSpPr txBox="1"/>
          <p:nvPr>
            <p:ph idx="1" type="body"/>
          </p:nvPr>
        </p:nvSpPr>
        <p:spPr>
          <a:xfrm>
            <a:off x="311700" y="1152475"/>
            <a:ext cx="8520600" cy="267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Concretely:</a:t>
            </a:r>
            <a:endParaRPr/>
          </a:p>
          <a:p>
            <a:pPr indent="-317500" lvl="1" marL="914400" rtl="0" algn="l">
              <a:spcBef>
                <a:spcPts val="0"/>
              </a:spcBef>
              <a:spcAft>
                <a:spcPts val="0"/>
              </a:spcAft>
              <a:buSzPts val="1400"/>
              <a:buChar char="-"/>
            </a:pPr>
            <a:r>
              <a:rPr lang="en"/>
              <a:t>Step 1: find optimal local variational parameters</a:t>
            </a:r>
            <a:endParaRPr/>
          </a:p>
          <a:p>
            <a:pPr indent="0" lvl="0" marL="0" rtl="0" algn="l">
              <a:spcBef>
                <a:spcPts val="1600"/>
              </a:spcBef>
              <a:spcAft>
                <a:spcPts val="0"/>
              </a:spcAft>
              <a:buNone/>
            </a:pPr>
            <a:r>
              <a:t/>
            </a:r>
            <a:endParaRPr/>
          </a:p>
          <a:p>
            <a:pPr indent="-317500" lvl="1" marL="914400" rtl="0" algn="l">
              <a:spcBef>
                <a:spcPts val="1600"/>
              </a:spcBef>
              <a:spcAft>
                <a:spcPts val="0"/>
              </a:spcAft>
              <a:buSzPts val="1400"/>
              <a:buChar char="-"/>
            </a:pPr>
            <a:r>
              <a:rPr lang="en"/>
              <a:t>Step 2: find natural gradients of global variational parameters </a:t>
            </a:r>
            <a:r>
              <a:rPr b="1" lang="en"/>
              <a:t>(Newton’s Method)</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09" name="Google Shape;309;p45"/>
          <p:cNvPicPr preferRelativeResize="0"/>
          <p:nvPr/>
        </p:nvPicPr>
        <p:blipFill>
          <a:blip r:embed="rId3">
            <a:alphaModFix/>
          </a:blip>
          <a:stretch>
            <a:fillRect/>
          </a:stretch>
        </p:blipFill>
        <p:spPr>
          <a:xfrm>
            <a:off x="1487550" y="1850550"/>
            <a:ext cx="3581400" cy="590550"/>
          </a:xfrm>
          <a:prstGeom prst="rect">
            <a:avLst/>
          </a:prstGeom>
          <a:noFill/>
          <a:ln>
            <a:noFill/>
          </a:ln>
        </p:spPr>
      </p:pic>
      <p:pic>
        <p:nvPicPr>
          <p:cNvPr id="310" name="Google Shape;310;p45"/>
          <p:cNvPicPr preferRelativeResize="0"/>
          <p:nvPr/>
        </p:nvPicPr>
        <p:blipFill>
          <a:blip r:embed="rId4">
            <a:alphaModFix/>
          </a:blip>
          <a:stretch>
            <a:fillRect/>
          </a:stretch>
        </p:blipFill>
        <p:spPr>
          <a:xfrm>
            <a:off x="1487550" y="2896400"/>
            <a:ext cx="3801875" cy="353875"/>
          </a:xfrm>
          <a:prstGeom prst="rect">
            <a:avLst/>
          </a:prstGeom>
          <a:noFill/>
          <a:ln>
            <a:noFill/>
          </a:ln>
        </p:spPr>
      </p:pic>
      <p:pic>
        <p:nvPicPr>
          <p:cNvPr id="311" name="Google Shape;311;p45"/>
          <p:cNvPicPr preferRelativeResize="0"/>
          <p:nvPr/>
        </p:nvPicPr>
        <p:blipFill>
          <a:blip r:embed="rId5">
            <a:alphaModFix/>
          </a:blip>
          <a:stretch>
            <a:fillRect/>
          </a:stretch>
        </p:blipFill>
        <p:spPr>
          <a:xfrm>
            <a:off x="1487550" y="3369725"/>
            <a:ext cx="3152650" cy="353875"/>
          </a:xfrm>
          <a:prstGeom prst="rect">
            <a:avLst/>
          </a:prstGeom>
          <a:noFill/>
          <a:ln>
            <a:noFill/>
          </a:ln>
        </p:spPr>
      </p:pic>
      <p:sp>
        <p:nvSpPr>
          <p:cNvPr id="312" name="Google Shape;312;p45"/>
          <p:cNvSpPr txBox="1"/>
          <p:nvPr/>
        </p:nvSpPr>
        <p:spPr>
          <a:xfrm>
            <a:off x="4640200" y="4254575"/>
            <a:ext cx="4035600" cy="69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a:solidFill>
                  <a:schemeClr val="dk2"/>
                </a:solidFill>
              </a:rPr>
              <a:t>“Hold my beer as we do some optimization.”</a:t>
            </a:r>
            <a:endParaRPr i="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Proof</a:t>
            </a:r>
            <a:r>
              <a:rPr lang="en"/>
              <a:t>: How can we find the optimal q(x)? [1/2]</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18" name="Google Shape;318;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VI Extension (Step 1)</a:t>
            </a:r>
            <a:endParaRPr/>
          </a:p>
        </p:txBody>
      </p:sp>
      <p:pic>
        <p:nvPicPr>
          <p:cNvPr id="319" name="Google Shape;319;p46"/>
          <p:cNvPicPr preferRelativeResize="0"/>
          <p:nvPr/>
        </p:nvPicPr>
        <p:blipFill>
          <a:blip r:embed="rId3">
            <a:alphaModFix/>
          </a:blip>
          <a:stretch>
            <a:fillRect/>
          </a:stretch>
        </p:blipFill>
        <p:spPr>
          <a:xfrm>
            <a:off x="685800" y="1591025"/>
            <a:ext cx="4091985" cy="572700"/>
          </a:xfrm>
          <a:prstGeom prst="rect">
            <a:avLst/>
          </a:prstGeom>
          <a:noFill/>
          <a:ln>
            <a:noFill/>
          </a:ln>
        </p:spPr>
      </p:pic>
      <p:pic>
        <p:nvPicPr>
          <p:cNvPr id="320" name="Google Shape;320;p46"/>
          <p:cNvPicPr preferRelativeResize="0"/>
          <p:nvPr/>
        </p:nvPicPr>
        <p:blipFill>
          <a:blip r:embed="rId4">
            <a:alphaModFix/>
          </a:blip>
          <a:stretch>
            <a:fillRect/>
          </a:stretch>
        </p:blipFill>
        <p:spPr>
          <a:xfrm>
            <a:off x="625300" y="4213650"/>
            <a:ext cx="4753975" cy="343650"/>
          </a:xfrm>
          <a:prstGeom prst="rect">
            <a:avLst/>
          </a:prstGeom>
          <a:noFill/>
          <a:ln>
            <a:noFill/>
          </a:ln>
        </p:spPr>
      </p:pic>
      <p:pic>
        <p:nvPicPr>
          <p:cNvPr id="321" name="Google Shape;321;p46"/>
          <p:cNvPicPr preferRelativeResize="0"/>
          <p:nvPr/>
        </p:nvPicPr>
        <p:blipFill>
          <a:blip r:embed="rId5">
            <a:alphaModFix/>
          </a:blip>
          <a:stretch>
            <a:fillRect/>
          </a:stretch>
        </p:blipFill>
        <p:spPr>
          <a:xfrm>
            <a:off x="625300" y="2212600"/>
            <a:ext cx="6918149" cy="1870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7"/>
          <p:cNvSpPr txBox="1"/>
          <p:nvPr>
            <p:ph idx="1" type="body"/>
          </p:nvPr>
        </p:nvSpPr>
        <p:spPr>
          <a:xfrm>
            <a:off x="311700" y="1152475"/>
            <a:ext cx="8520600" cy="202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Proof</a:t>
            </a:r>
            <a:r>
              <a:rPr lang="en"/>
              <a:t>: How can we find the optimal q(x)? [2/2]</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27" name="Google Shape;32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VI Extension (Step 1)</a:t>
            </a:r>
            <a:endParaRPr/>
          </a:p>
        </p:txBody>
      </p:sp>
      <p:pic>
        <p:nvPicPr>
          <p:cNvPr id="328" name="Google Shape;328;p47"/>
          <p:cNvPicPr preferRelativeResize="0"/>
          <p:nvPr/>
        </p:nvPicPr>
        <p:blipFill>
          <a:blip r:embed="rId3">
            <a:alphaModFix/>
          </a:blip>
          <a:stretch>
            <a:fillRect/>
          </a:stretch>
        </p:blipFill>
        <p:spPr>
          <a:xfrm>
            <a:off x="783050" y="2146825"/>
            <a:ext cx="3930174" cy="284100"/>
          </a:xfrm>
          <a:prstGeom prst="rect">
            <a:avLst/>
          </a:prstGeom>
          <a:noFill/>
          <a:ln>
            <a:noFill/>
          </a:ln>
        </p:spPr>
      </p:pic>
      <p:pic>
        <p:nvPicPr>
          <p:cNvPr id="329" name="Google Shape;329;p47"/>
          <p:cNvPicPr preferRelativeResize="0"/>
          <p:nvPr/>
        </p:nvPicPr>
        <p:blipFill>
          <a:blip r:embed="rId4">
            <a:alphaModFix/>
          </a:blip>
          <a:stretch>
            <a:fillRect/>
          </a:stretch>
        </p:blipFill>
        <p:spPr>
          <a:xfrm>
            <a:off x="461313" y="3072763"/>
            <a:ext cx="7783300" cy="284125"/>
          </a:xfrm>
          <a:prstGeom prst="rect">
            <a:avLst/>
          </a:prstGeom>
          <a:noFill/>
          <a:ln cap="flat" cmpd="sng" w="19050">
            <a:solidFill>
              <a:srgbClr val="000000"/>
            </a:solidFill>
            <a:prstDash val="solid"/>
            <a:round/>
            <a:headEnd len="sm" w="sm" type="none"/>
            <a:tailEnd len="sm" w="sm" type="none"/>
          </a:ln>
        </p:spPr>
      </p:pic>
      <p:pic>
        <p:nvPicPr>
          <p:cNvPr id="330" name="Google Shape;330;p47"/>
          <p:cNvPicPr preferRelativeResize="0"/>
          <p:nvPr/>
        </p:nvPicPr>
        <p:blipFill>
          <a:blip r:embed="rId5">
            <a:alphaModFix/>
          </a:blip>
          <a:stretch>
            <a:fillRect/>
          </a:stretch>
        </p:blipFill>
        <p:spPr>
          <a:xfrm>
            <a:off x="311700" y="2479850"/>
            <a:ext cx="8250824" cy="484862"/>
          </a:xfrm>
          <a:prstGeom prst="rect">
            <a:avLst/>
          </a:prstGeom>
          <a:noFill/>
          <a:ln>
            <a:noFill/>
          </a:ln>
        </p:spPr>
      </p:pic>
      <p:pic>
        <p:nvPicPr>
          <p:cNvPr id="331" name="Google Shape;331;p47"/>
          <p:cNvPicPr preferRelativeResize="0"/>
          <p:nvPr/>
        </p:nvPicPr>
        <p:blipFill>
          <a:blip r:embed="rId6">
            <a:alphaModFix/>
          </a:blip>
          <a:stretch>
            <a:fillRect/>
          </a:stretch>
        </p:blipFill>
        <p:spPr>
          <a:xfrm>
            <a:off x="733125" y="1574124"/>
            <a:ext cx="5026083" cy="572700"/>
          </a:xfrm>
          <a:prstGeom prst="rect">
            <a:avLst/>
          </a:prstGeom>
          <a:noFill/>
          <a:ln>
            <a:noFill/>
          </a:ln>
        </p:spPr>
      </p:pic>
      <p:sp>
        <p:nvSpPr>
          <p:cNvPr id="332" name="Google Shape;332;p47"/>
          <p:cNvSpPr txBox="1"/>
          <p:nvPr/>
        </p:nvSpPr>
        <p:spPr>
          <a:xfrm>
            <a:off x="311700" y="3472175"/>
            <a:ext cx="4982400" cy="48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2"/>
                </a:solidFill>
              </a:rPr>
              <a:t>In our case,</a:t>
            </a:r>
            <a:endParaRPr/>
          </a:p>
        </p:txBody>
      </p:sp>
      <p:pic>
        <p:nvPicPr>
          <p:cNvPr id="333" name="Google Shape;333;p47"/>
          <p:cNvPicPr preferRelativeResize="0"/>
          <p:nvPr/>
        </p:nvPicPr>
        <p:blipFill>
          <a:blip r:embed="rId7">
            <a:alphaModFix/>
          </a:blip>
          <a:stretch>
            <a:fillRect/>
          </a:stretch>
        </p:blipFill>
        <p:spPr>
          <a:xfrm>
            <a:off x="1775175" y="3560013"/>
            <a:ext cx="6387976" cy="613667"/>
          </a:xfrm>
          <a:prstGeom prst="rect">
            <a:avLst/>
          </a:prstGeom>
          <a:noFill/>
          <a:ln>
            <a:noFill/>
          </a:ln>
        </p:spPr>
      </p:pic>
      <p:pic>
        <p:nvPicPr>
          <p:cNvPr id="334" name="Google Shape;334;p47"/>
          <p:cNvPicPr preferRelativeResize="0"/>
          <p:nvPr/>
        </p:nvPicPr>
        <p:blipFill>
          <a:blip r:embed="rId8">
            <a:alphaModFix/>
          </a:blip>
          <a:stretch>
            <a:fillRect/>
          </a:stretch>
        </p:blipFill>
        <p:spPr>
          <a:xfrm>
            <a:off x="2609085" y="4246061"/>
            <a:ext cx="2671489" cy="250551"/>
          </a:xfrm>
          <a:prstGeom prst="rect">
            <a:avLst/>
          </a:prstGeom>
          <a:noFill/>
          <a:ln>
            <a:noFill/>
          </a:ln>
        </p:spPr>
      </p:pic>
      <p:pic>
        <p:nvPicPr>
          <p:cNvPr id="335" name="Google Shape;335;p47"/>
          <p:cNvPicPr preferRelativeResize="0"/>
          <p:nvPr/>
        </p:nvPicPr>
        <p:blipFill>
          <a:blip r:embed="rId9">
            <a:alphaModFix/>
          </a:blip>
          <a:stretch>
            <a:fillRect/>
          </a:stretch>
        </p:blipFill>
        <p:spPr>
          <a:xfrm>
            <a:off x="1775175" y="4554250"/>
            <a:ext cx="3170225" cy="423750"/>
          </a:xfrm>
          <a:prstGeom prst="rect">
            <a:avLst/>
          </a:prstGeom>
          <a:noFill/>
          <a:ln>
            <a:noFill/>
          </a:ln>
        </p:spPr>
      </p:pic>
      <p:sp>
        <p:nvSpPr>
          <p:cNvPr id="336" name="Google Shape;336;p47"/>
          <p:cNvSpPr/>
          <p:nvPr/>
        </p:nvSpPr>
        <p:spPr>
          <a:xfrm>
            <a:off x="1758325" y="3528925"/>
            <a:ext cx="6437400" cy="1451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Proof</a:t>
            </a:r>
            <a:r>
              <a:rPr lang="en"/>
              <a:t>: Why does partial optimization give us the natural gradients? [</a:t>
            </a:r>
            <a:r>
              <a:rPr lang="en"/>
              <a:t>1/2</a:t>
            </a:r>
            <a:r>
              <a:rPr lang="en"/>
              <a: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42" name="Google Shape;342;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VI Extension (Step 2)</a:t>
            </a:r>
            <a:endParaRPr/>
          </a:p>
        </p:txBody>
      </p:sp>
      <p:pic>
        <p:nvPicPr>
          <p:cNvPr id="343" name="Google Shape;343;p48"/>
          <p:cNvPicPr preferRelativeResize="0"/>
          <p:nvPr/>
        </p:nvPicPr>
        <p:blipFill>
          <a:blip r:embed="rId3">
            <a:alphaModFix/>
          </a:blip>
          <a:stretch>
            <a:fillRect/>
          </a:stretch>
        </p:blipFill>
        <p:spPr>
          <a:xfrm>
            <a:off x="922300" y="1640825"/>
            <a:ext cx="6343650" cy="685800"/>
          </a:xfrm>
          <a:prstGeom prst="rect">
            <a:avLst/>
          </a:prstGeom>
          <a:noFill/>
          <a:ln>
            <a:noFill/>
          </a:ln>
        </p:spPr>
      </p:pic>
      <p:pic>
        <p:nvPicPr>
          <p:cNvPr id="344" name="Google Shape;344;p48"/>
          <p:cNvPicPr preferRelativeResize="0"/>
          <p:nvPr/>
        </p:nvPicPr>
        <p:blipFill>
          <a:blip r:embed="rId4">
            <a:alphaModFix/>
          </a:blip>
          <a:stretch>
            <a:fillRect/>
          </a:stretch>
        </p:blipFill>
        <p:spPr>
          <a:xfrm>
            <a:off x="922300" y="3514188"/>
            <a:ext cx="7753350" cy="1114425"/>
          </a:xfrm>
          <a:prstGeom prst="rect">
            <a:avLst/>
          </a:prstGeom>
          <a:noFill/>
          <a:ln>
            <a:noFill/>
          </a:ln>
        </p:spPr>
      </p:pic>
      <p:pic>
        <p:nvPicPr>
          <p:cNvPr id="345" name="Google Shape;345;p48"/>
          <p:cNvPicPr preferRelativeResize="0"/>
          <p:nvPr/>
        </p:nvPicPr>
        <p:blipFill>
          <a:blip r:embed="rId5">
            <a:alphaModFix/>
          </a:blip>
          <a:stretch>
            <a:fillRect/>
          </a:stretch>
        </p:blipFill>
        <p:spPr>
          <a:xfrm>
            <a:off x="922300" y="2517775"/>
            <a:ext cx="4514850" cy="685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Proof</a:t>
            </a:r>
            <a:r>
              <a:rPr lang="en"/>
              <a:t>: Why does partial optimization give us the natural gradients? [2/2]</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51" name="Google Shape;35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a:t>
            </a:r>
            <a:r>
              <a:rPr lang="en"/>
              <a:t>VI Extension (Step 2)</a:t>
            </a:r>
            <a:endParaRPr/>
          </a:p>
        </p:txBody>
      </p:sp>
      <p:pic>
        <p:nvPicPr>
          <p:cNvPr id="352" name="Google Shape;352;p49"/>
          <p:cNvPicPr preferRelativeResize="0"/>
          <p:nvPr/>
        </p:nvPicPr>
        <p:blipFill>
          <a:blip r:embed="rId3">
            <a:alphaModFix/>
          </a:blip>
          <a:stretch>
            <a:fillRect/>
          </a:stretch>
        </p:blipFill>
        <p:spPr>
          <a:xfrm>
            <a:off x="770525" y="1619900"/>
            <a:ext cx="7183149" cy="1030488"/>
          </a:xfrm>
          <a:prstGeom prst="rect">
            <a:avLst/>
          </a:prstGeom>
          <a:noFill/>
          <a:ln>
            <a:noFill/>
          </a:ln>
        </p:spPr>
      </p:pic>
      <p:pic>
        <p:nvPicPr>
          <p:cNvPr id="353" name="Google Shape;353;p49"/>
          <p:cNvPicPr preferRelativeResize="0"/>
          <p:nvPr/>
        </p:nvPicPr>
        <p:blipFill>
          <a:blip r:embed="rId4">
            <a:alphaModFix/>
          </a:blip>
          <a:stretch>
            <a:fillRect/>
          </a:stretch>
        </p:blipFill>
        <p:spPr>
          <a:xfrm>
            <a:off x="828340" y="2732888"/>
            <a:ext cx="5101970" cy="1030488"/>
          </a:xfrm>
          <a:prstGeom prst="rect">
            <a:avLst/>
          </a:prstGeom>
          <a:noFill/>
          <a:ln>
            <a:noFill/>
          </a:ln>
        </p:spPr>
      </p:pic>
      <p:pic>
        <p:nvPicPr>
          <p:cNvPr id="354" name="Google Shape;354;p49"/>
          <p:cNvPicPr preferRelativeResize="0"/>
          <p:nvPr/>
        </p:nvPicPr>
        <p:blipFill>
          <a:blip r:embed="rId5">
            <a:alphaModFix/>
          </a:blip>
          <a:stretch>
            <a:fillRect/>
          </a:stretch>
        </p:blipFill>
        <p:spPr>
          <a:xfrm>
            <a:off x="828340" y="3912049"/>
            <a:ext cx="3537604" cy="402027"/>
          </a:xfrm>
          <a:prstGeom prst="rect">
            <a:avLst/>
          </a:prstGeom>
          <a:noFill/>
          <a:ln>
            <a:noFill/>
          </a:ln>
        </p:spPr>
      </p:pic>
      <p:pic>
        <p:nvPicPr>
          <p:cNvPr id="355" name="Google Shape;355;p49"/>
          <p:cNvPicPr preferRelativeResize="0"/>
          <p:nvPr/>
        </p:nvPicPr>
        <p:blipFill>
          <a:blip r:embed="rId6">
            <a:alphaModFix/>
          </a:blip>
          <a:stretch>
            <a:fillRect/>
          </a:stretch>
        </p:blipFill>
        <p:spPr>
          <a:xfrm>
            <a:off x="828340" y="4462748"/>
            <a:ext cx="3839404" cy="402027"/>
          </a:xfrm>
          <a:prstGeom prst="rect">
            <a:avLst/>
          </a:prstGeom>
          <a:noFill/>
          <a:ln cap="flat" cmpd="sng" w="19050">
            <a:solidFill>
              <a:schemeClr val="dk2"/>
            </a:solidFill>
            <a:prstDash val="solid"/>
            <a:round/>
            <a:headEnd len="sm" w="sm" type="none"/>
            <a:tailEnd len="sm" w="sm" type="none"/>
          </a:ln>
        </p:spPr>
      </p:pic>
      <p:sp>
        <p:nvSpPr>
          <p:cNvPr id="356" name="Google Shape;356;p49"/>
          <p:cNvSpPr txBox="1"/>
          <p:nvPr/>
        </p:nvSpPr>
        <p:spPr>
          <a:xfrm>
            <a:off x="4365950" y="3904113"/>
            <a:ext cx="3537600" cy="41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i.e. Newton’s Method</a:t>
            </a:r>
            <a:endParaRPr sz="2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VI Extension (Step 2)</a:t>
            </a:r>
            <a:endParaRPr/>
          </a:p>
          <a:p>
            <a:pPr indent="0" lvl="0" marL="0" rtl="0" algn="l">
              <a:spcBef>
                <a:spcPts val="0"/>
              </a:spcBef>
              <a:spcAft>
                <a:spcPts val="0"/>
              </a:spcAft>
              <a:buNone/>
            </a:pPr>
            <a:r>
              <a:t/>
            </a:r>
            <a:endParaRPr/>
          </a:p>
        </p:txBody>
      </p:sp>
      <p:sp>
        <p:nvSpPr>
          <p:cNvPr id="362" name="Google Shape;362;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Reparameterization trick to find the recognition model parameters: [1/1]</a:t>
            </a:r>
            <a:endParaRPr/>
          </a:p>
        </p:txBody>
      </p:sp>
      <p:pic>
        <p:nvPicPr>
          <p:cNvPr id="363" name="Google Shape;363;p50"/>
          <p:cNvPicPr preferRelativeResize="0"/>
          <p:nvPr/>
        </p:nvPicPr>
        <p:blipFill>
          <a:blip r:embed="rId3">
            <a:alphaModFix/>
          </a:blip>
          <a:stretch>
            <a:fillRect/>
          </a:stretch>
        </p:blipFill>
        <p:spPr>
          <a:xfrm>
            <a:off x="0" y="1911855"/>
            <a:ext cx="9143999" cy="1572190"/>
          </a:xfrm>
          <a:prstGeom prst="rect">
            <a:avLst/>
          </a:prstGeom>
          <a:noFill/>
          <a:ln>
            <a:noFill/>
          </a:ln>
        </p:spPr>
      </p:pic>
      <p:sp>
        <p:nvSpPr>
          <p:cNvPr id="364" name="Google Shape;364;p50"/>
          <p:cNvSpPr/>
          <p:nvPr/>
        </p:nvSpPr>
        <p:spPr>
          <a:xfrm>
            <a:off x="801150" y="2771600"/>
            <a:ext cx="7510200" cy="712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Algorithm</a:t>
            </a:r>
            <a:endParaRPr/>
          </a:p>
        </p:txBody>
      </p:sp>
      <p:pic>
        <p:nvPicPr>
          <p:cNvPr id="370" name="Google Shape;370;p51"/>
          <p:cNvPicPr preferRelativeResize="0"/>
          <p:nvPr/>
        </p:nvPicPr>
        <p:blipFill>
          <a:blip r:embed="rId3">
            <a:alphaModFix/>
          </a:blip>
          <a:stretch>
            <a:fillRect/>
          </a:stretch>
        </p:blipFill>
        <p:spPr>
          <a:xfrm>
            <a:off x="523725" y="1258351"/>
            <a:ext cx="8096551" cy="328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Compare two approaches</a:t>
            </a:r>
            <a:endParaRPr/>
          </a:p>
        </p:txBody>
      </p:sp>
      <p:sp>
        <p:nvSpPr>
          <p:cNvPr id="73" name="Google Shape;73;p16"/>
          <p:cNvSpPr txBox="1"/>
          <p:nvPr>
            <p:ph idx="1" type="body"/>
          </p:nvPr>
        </p:nvSpPr>
        <p:spPr>
          <a:xfrm>
            <a:off x="311700" y="1152475"/>
            <a:ext cx="4451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Probabilistic Graphical Models</a:t>
            </a:r>
            <a:endParaRPr u="sng"/>
          </a:p>
          <a:p>
            <a:pPr indent="-342900" lvl="0" marL="457200" rtl="0" algn="l">
              <a:spcBef>
                <a:spcPts val="1600"/>
              </a:spcBef>
              <a:spcAft>
                <a:spcPts val="0"/>
              </a:spcAft>
              <a:buSzPts val="1800"/>
              <a:buChar char="●"/>
            </a:pPr>
            <a:r>
              <a:rPr lang="en">
                <a:solidFill>
                  <a:srgbClr val="00FF00"/>
                </a:solidFill>
              </a:rPr>
              <a:t>+</a:t>
            </a:r>
            <a:r>
              <a:rPr lang="en"/>
              <a:t> Structured representations</a:t>
            </a:r>
            <a:endParaRPr/>
          </a:p>
          <a:p>
            <a:pPr indent="-342900" lvl="0" marL="457200" rtl="0" algn="l">
              <a:spcBef>
                <a:spcPts val="0"/>
              </a:spcBef>
              <a:spcAft>
                <a:spcPts val="0"/>
              </a:spcAft>
              <a:buSzPts val="1800"/>
              <a:buChar char="●"/>
            </a:pPr>
            <a:r>
              <a:rPr lang="en">
                <a:solidFill>
                  <a:srgbClr val="00FF00"/>
                </a:solidFill>
              </a:rPr>
              <a:t>+</a:t>
            </a:r>
            <a:r>
              <a:rPr lang="en"/>
              <a:t> Priors and uncertainty</a:t>
            </a:r>
            <a:endParaRPr/>
          </a:p>
          <a:p>
            <a:pPr indent="-342900" lvl="0" marL="457200" rtl="0" algn="l">
              <a:spcBef>
                <a:spcPts val="0"/>
              </a:spcBef>
              <a:spcAft>
                <a:spcPts val="0"/>
              </a:spcAft>
              <a:buSzPts val="1800"/>
              <a:buChar char="●"/>
            </a:pPr>
            <a:r>
              <a:rPr lang="en">
                <a:solidFill>
                  <a:srgbClr val="00FF00"/>
                </a:solidFill>
              </a:rPr>
              <a:t>+</a:t>
            </a:r>
            <a:r>
              <a:rPr lang="en"/>
              <a:t> Data and computational efficiency</a:t>
            </a:r>
            <a:endParaRPr/>
          </a:p>
          <a:p>
            <a:pPr indent="-342900" lvl="0" marL="457200" rtl="0" algn="l">
              <a:spcBef>
                <a:spcPts val="0"/>
              </a:spcBef>
              <a:spcAft>
                <a:spcPts val="0"/>
              </a:spcAft>
              <a:buSzPts val="1800"/>
              <a:buChar char="●"/>
            </a:pPr>
            <a:r>
              <a:rPr lang="en">
                <a:solidFill>
                  <a:srgbClr val="FF0000"/>
                </a:solidFill>
              </a:rPr>
              <a:t>- </a:t>
            </a:r>
            <a:r>
              <a:rPr lang="en"/>
              <a:t>Rigid assumptions</a:t>
            </a:r>
            <a:endParaRPr/>
          </a:p>
          <a:p>
            <a:pPr indent="-342900" lvl="0" marL="457200" rtl="0" algn="l">
              <a:spcBef>
                <a:spcPts val="0"/>
              </a:spcBef>
              <a:spcAft>
                <a:spcPts val="0"/>
              </a:spcAft>
              <a:buSzPts val="1800"/>
              <a:buChar char="●"/>
            </a:pPr>
            <a:r>
              <a:rPr lang="en">
                <a:solidFill>
                  <a:srgbClr val="FF0000"/>
                </a:solidFill>
              </a:rPr>
              <a:t>- </a:t>
            </a:r>
            <a:r>
              <a:rPr lang="en"/>
              <a:t>Feature engineering</a:t>
            </a:r>
            <a:endParaRPr/>
          </a:p>
          <a:p>
            <a:pPr indent="0" lvl="0" marL="457200" rtl="0" algn="l">
              <a:spcBef>
                <a:spcPts val="1600"/>
              </a:spcBef>
              <a:spcAft>
                <a:spcPts val="1600"/>
              </a:spcAft>
              <a:buNone/>
            </a:pPr>
            <a:r>
              <a:t/>
            </a:r>
            <a:endParaRPr/>
          </a:p>
        </p:txBody>
      </p:sp>
      <p:sp>
        <p:nvSpPr>
          <p:cNvPr id="74" name="Google Shape;74;p16"/>
          <p:cNvSpPr txBox="1"/>
          <p:nvPr>
            <p:ph idx="1" type="body"/>
          </p:nvPr>
        </p:nvSpPr>
        <p:spPr>
          <a:xfrm>
            <a:off x="4876800" y="1152475"/>
            <a:ext cx="3704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Deep Learning</a:t>
            </a:r>
            <a:endParaRPr u="sng"/>
          </a:p>
          <a:p>
            <a:pPr indent="-342900" lvl="0" marL="457200" rtl="0" algn="l">
              <a:spcBef>
                <a:spcPts val="1600"/>
              </a:spcBef>
              <a:spcAft>
                <a:spcPts val="0"/>
              </a:spcAft>
              <a:buSzPts val="1800"/>
              <a:buChar char="●"/>
            </a:pPr>
            <a:r>
              <a:rPr lang="en">
                <a:solidFill>
                  <a:srgbClr val="00FF00"/>
                </a:solidFill>
              </a:rPr>
              <a:t>+</a:t>
            </a:r>
            <a:r>
              <a:rPr lang="en"/>
              <a:t> Flexible</a:t>
            </a:r>
            <a:endParaRPr/>
          </a:p>
          <a:p>
            <a:pPr indent="-342900" lvl="0" marL="457200" rtl="0" algn="l">
              <a:spcBef>
                <a:spcPts val="0"/>
              </a:spcBef>
              <a:spcAft>
                <a:spcPts val="0"/>
              </a:spcAft>
              <a:buSzPts val="1800"/>
              <a:buChar char="●"/>
            </a:pPr>
            <a:r>
              <a:rPr lang="en">
                <a:solidFill>
                  <a:srgbClr val="00FF00"/>
                </a:solidFill>
              </a:rPr>
              <a:t>+</a:t>
            </a:r>
            <a:r>
              <a:rPr lang="en"/>
              <a:t> Feature learning</a:t>
            </a:r>
            <a:endParaRPr/>
          </a:p>
          <a:p>
            <a:pPr indent="-342900" lvl="0" marL="457200" rtl="0" algn="l">
              <a:spcBef>
                <a:spcPts val="0"/>
              </a:spcBef>
              <a:spcAft>
                <a:spcPts val="0"/>
              </a:spcAft>
              <a:buSzPts val="1800"/>
              <a:buChar char="●"/>
            </a:pPr>
            <a:r>
              <a:rPr lang="en">
                <a:solidFill>
                  <a:srgbClr val="FF0000"/>
                </a:solidFill>
              </a:rPr>
              <a:t>- </a:t>
            </a:r>
            <a:r>
              <a:rPr lang="en"/>
              <a:t>Not interpretable</a:t>
            </a:r>
            <a:endParaRPr/>
          </a:p>
          <a:p>
            <a:pPr indent="-342900" lvl="0" marL="457200" rtl="0" algn="l">
              <a:spcBef>
                <a:spcPts val="0"/>
              </a:spcBef>
              <a:spcAft>
                <a:spcPts val="0"/>
              </a:spcAft>
              <a:buSzPts val="1800"/>
              <a:buChar char="●"/>
            </a:pPr>
            <a:r>
              <a:rPr lang="en">
                <a:solidFill>
                  <a:srgbClr val="FF0000"/>
                </a:solidFill>
              </a:rPr>
              <a:t>- </a:t>
            </a:r>
            <a:r>
              <a:rPr lang="en"/>
              <a:t>Difficult parameterization</a:t>
            </a:r>
            <a:endParaRPr/>
          </a:p>
          <a:p>
            <a:pPr indent="-342900" lvl="0" marL="457200" rtl="0" algn="l">
              <a:spcBef>
                <a:spcPts val="0"/>
              </a:spcBef>
              <a:spcAft>
                <a:spcPts val="0"/>
              </a:spcAft>
              <a:buSzPts val="1800"/>
              <a:buChar char="●"/>
            </a:pPr>
            <a:r>
              <a:rPr lang="en">
                <a:solidFill>
                  <a:srgbClr val="FF0000"/>
                </a:solidFill>
              </a:rPr>
              <a:t>- </a:t>
            </a:r>
            <a:r>
              <a:rPr lang="en"/>
              <a:t>Requires a lot of data</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Experiments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Modelling behaviour of mice</a:t>
            </a:r>
            <a:endParaRPr/>
          </a:p>
        </p:txBody>
      </p:sp>
      <p:sp>
        <p:nvSpPr>
          <p:cNvPr id="381" name="Google Shape;381;p53"/>
          <p:cNvSpPr txBox="1"/>
          <p:nvPr>
            <p:ph idx="1" type="body"/>
          </p:nvPr>
        </p:nvSpPr>
        <p:spPr>
          <a:xfrm>
            <a:off x="311700" y="1017725"/>
            <a:ext cx="8520600" cy="110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Discrete latent variables z</a:t>
            </a:r>
            <a:r>
              <a:rPr baseline="-25000" lang="en"/>
              <a:t>n</a:t>
            </a:r>
            <a:r>
              <a:rPr lang="en"/>
              <a:t>: MC to describe the “state”, eg dart/pause/rear</a:t>
            </a:r>
            <a:endParaRPr/>
          </a:p>
          <a:p>
            <a:pPr indent="-342900" lvl="0" marL="457200" rtl="0" algn="l">
              <a:spcBef>
                <a:spcPts val="0"/>
              </a:spcBef>
              <a:spcAft>
                <a:spcPts val="0"/>
              </a:spcAft>
              <a:buSzPts val="1800"/>
              <a:buChar char="●"/>
            </a:pPr>
            <a:r>
              <a:rPr lang="en"/>
              <a:t>Continuous latent variables </a:t>
            </a:r>
            <a:r>
              <a:rPr lang="en"/>
              <a:t>x</a:t>
            </a:r>
            <a:r>
              <a:rPr baseline="-25000" lang="en"/>
              <a:t>n</a:t>
            </a:r>
            <a:r>
              <a:rPr lang="en"/>
              <a:t>: LDS to describe motion in a particular state</a:t>
            </a:r>
            <a:endParaRPr/>
          </a:p>
          <a:p>
            <a:pPr indent="-342900" lvl="0" marL="457200" rtl="0" algn="l">
              <a:spcBef>
                <a:spcPts val="0"/>
              </a:spcBef>
              <a:spcAft>
                <a:spcPts val="0"/>
              </a:spcAft>
              <a:buSzPts val="1800"/>
              <a:buChar char="●"/>
            </a:pPr>
            <a:r>
              <a:rPr lang="en"/>
              <a:t>Observed </a:t>
            </a:r>
            <a:r>
              <a:rPr lang="en"/>
              <a:t>y</a:t>
            </a:r>
            <a:r>
              <a:rPr baseline="-25000" lang="en"/>
              <a:t>n</a:t>
            </a:r>
            <a:r>
              <a:rPr lang="en"/>
              <a:t>: Depth images of the mouse</a:t>
            </a:r>
            <a:endParaRPr/>
          </a:p>
        </p:txBody>
      </p:sp>
      <p:pic>
        <p:nvPicPr>
          <p:cNvPr id="382" name="Google Shape;382;p53"/>
          <p:cNvPicPr preferRelativeResize="0"/>
          <p:nvPr/>
        </p:nvPicPr>
        <p:blipFill rotWithShape="1">
          <a:blip r:embed="rId3">
            <a:alphaModFix/>
          </a:blip>
          <a:srcRect b="0" l="0" r="54716" t="0"/>
          <a:stretch/>
        </p:blipFill>
        <p:spPr>
          <a:xfrm>
            <a:off x="409325" y="2429300"/>
            <a:ext cx="2524660" cy="1363650"/>
          </a:xfrm>
          <a:prstGeom prst="rect">
            <a:avLst/>
          </a:prstGeom>
          <a:noFill/>
          <a:ln>
            <a:noFill/>
          </a:ln>
        </p:spPr>
      </p:pic>
      <p:pic>
        <p:nvPicPr>
          <p:cNvPr id="383" name="Google Shape;383;p53"/>
          <p:cNvPicPr preferRelativeResize="0"/>
          <p:nvPr/>
        </p:nvPicPr>
        <p:blipFill rotWithShape="1">
          <a:blip r:embed="rId4">
            <a:alphaModFix/>
          </a:blip>
          <a:srcRect b="0" l="0" r="60425" t="0"/>
          <a:stretch/>
        </p:blipFill>
        <p:spPr>
          <a:xfrm>
            <a:off x="3354000" y="2729325"/>
            <a:ext cx="2494338" cy="2106175"/>
          </a:xfrm>
          <a:prstGeom prst="rect">
            <a:avLst/>
          </a:prstGeom>
          <a:noFill/>
          <a:ln>
            <a:noFill/>
          </a:ln>
        </p:spPr>
      </p:pic>
      <p:pic>
        <p:nvPicPr>
          <p:cNvPr id="384" name="Google Shape;384;p53"/>
          <p:cNvPicPr preferRelativeResize="0"/>
          <p:nvPr/>
        </p:nvPicPr>
        <p:blipFill>
          <a:blip r:embed="rId5">
            <a:alphaModFix/>
          </a:blip>
          <a:stretch>
            <a:fillRect/>
          </a:stretch>
        </p:blipFill>
        <p:spPr>
          <a:xfrm>
            <a:off x="257199" y="3842924"/>
            <a:ext cx="2828900" cy="1223200"/>
          </a:xfrm>
          <a:prstGeom prst="rect">
            <a:avLst/>
          </a:prstGeom>
          <a:noFill/>
          <a:ln>
            <a:noFill/>
          </a:ln>
        </p:spPr>
      </p:pic>
      <p:pic>
        <p:nvPicPr>
          <p:cNvPr id="385" name="Google Shape;385;p53"/>
          <p:cNvPicPr preferRelativeResize="0"/>
          <p:nvPr/>
        </p:nvPicPr>
        <p:blipFill rotWithShape="1">
          <a:blip r:embed="rId4">
            <a:alphaModFix/>
          </a:blip>
          <a:srcRect b="0" l="66711" r="0" t="0"/>
          <a:stretch/>
        </p:blipFill>
        <p:spPr>
          <a:xfrm>
            <a:off x="6667193" y="2729325"/>
            <a:ext cx="2098209" cy="2106175"/>
          </a:xfrm>
          <a:prstGeom prst="rect">
            <a:avLst/>
          </a:prstGeom>
          <a:noFill/>
          <a:ln>
            <a:noFill/>
          </a:ln>
        </p:spPr>
      </p:pic>
      <p:cxnSp>
        <p:nvCxnSpPr>
          <p:cNvPr id="386" name="Google Shape;386;p53"/>
          <p:cNvCxnSpPr>
            <a:stCxn id="383" idx="3"/>
            <a:endCxn id="385" idx="1"/>
          </p:cNvCxnSpPr>
          <p:nvPr/>
        </p:nvCxnSpPr>
        <p:spPr>
          <a:xfrm>
            <a:off x="5848338" y="3782413"/>
            <a:ext cx="8190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Latent switching linear dynamic system (SLDS)</a:t>
            </a:r>
            <a:endParaRPr/>
          </a:p>
        </p:txBody>
      </p:sp>
      <p:pic>
        <p:nvPicPr>
          <p:cNvPr id="392" name="Google Shape;392;p54"/>
          <p:cNvPicPr preferRelativeResize="0"/>
          <p:nvPr/>
        </p:nvPicPr>
        <p:blipFill>
          <a:blip r:embed="rId3">
            <a:alphaModFix/>
          </a:blip>
          <a:stretch>
            <a:fillRect/>
          </a:stretch>
        </p:blipFill>
        <p:spPr>
          <a:xfrm>
            <a:off x="203525" y="1862275"/>
            <a:ext cx="5710475" cy="2357325"/>
          </a:xfrm>
          <a:prstGeom prst="rect">
            <a:avLst/>
          </a:prstGeom>
          <a:noFill/>
          <a:ln>
            <a:noFill/>
          </a:ln>
        </p:spPr>
      </p:pic>
      <p:pic>
        <p:nvPicPr>
          <p:cNvPr id="393" name="Google Shape;393;p54"/>
          <p:cNvPicPr preferRelativeResize="0"/>
          <p:nvPr/>
        </p:nvPicPr>
        <p:blipFill>
          <a:blip r:embed="rId4">
            <a:alphaModFix/>
          </a:blip>
          <a:stretch>
            <a:fillRect/>
          </a:stretch>
        </p:blipFill>
        <p:spPr>
          <a:xfrm>
            <a:off x="5914000" y="2304200"/>
            <a:ext cx="2250301" cy="289025"/>
          </a:xfrm>
          <a:prstGeom prst="rect">
            <a:avLst/>
          </a:prstGeom>
          <a:noFill/>
          <a:ln>
            <a:noFill/>
          </a:ln>
        </p:spPr>
      </p:pic>
      <p:pic>
        <p:nvPicPr>
          <p:cNvPr id="394" name="Google Shape;394;p54"/>
          <p:cNvPicPr preferRelativeResize="0"/>
          <p:nvPr/>
        </p:nvPicPr>
        <p:blipFill>
          <a:blip r:embed="rId5">
            <a:alphaModFix/>
          </a:blip>
          <a:stretch>
            <a:fillRect/>
          </a:stretch>
        </p:blipFill>
        <p:spPr>
          <a:xfrm>
            <a:off x="5914007" y="2998325"/>
            <a:ext cx="3026467" cy="289025"/>
          </a:xfrm>
          <a:prstGeom prst="rect">
            <a:avLst/>
          </a:prstGeom>
          <a:noFill/>
          <a:ln>
            <a:noFill/>
          </a:ln>
        </p:spPr>
      </p:pic>
      <p:pic>
        <p:nvPicPr>
          <p:cNvPr id="395" name="Google Shape;395;p54"/>
          <p:cNvPicPr preferRelativeResize="0"/>
          <p:nvPr/>
        </p:nvPicPr>
        <p:blipFill>
          <a:blip r:embed="rId6">
            <a:alphaModFix/>
          </a:blip>
          <a:stretch>
            <a:fillRect/>
          </a:stretch>
        </p:blipFill>
        <p:spPr>
          <a:xfrm>
            <a:off x="5914000" y="3558290"/>
            <a:ext cx="2076449" cy="43628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Generating new frames</a:t>
            </a:r>
            <a:endParaRPr/>
          </a:p>
        </p:txBody>
      </p:sp>
      <p:pic>
        <p:nvPicPr>
          <p:cNvPr id="401" name="Google Shape;401;p55"/>
          <p:cNvPicPr preferRelativeResize="0"/>
          <p:nvPr/>
        </p:nvPicPr>
        <p:blipFill>
          <a:blip r:embed="rId3">
            <a:alphaModFix/>
          </a:blip>
          <a:stretch>
            <a:fillRect/>
          </a:stretch>
        </p:blipFill>
        <p:spPr>
          <a:xfrm>
            <a:off x="253600" y="1531575"/>
            <a:ext cx="8636798" cy="2824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Predicting frames corresponding to a given state</a:t>
            </a:r>
            <a:endParaRPr/>
          </a:p>
        </p:txBody>
      </p:sp>
      <p:sp>
        <p:nvSpPr>
          <p:cNvPr id="407" name="Google Shape;407;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8" name="Google Shape;408;p56"/>
          <p:cNvPicPr preferRelativeResize="0"/>
          <p:nvPr/>
        </p:nvPicPr>
        <p:blipFill>
          <a:blip r:embed="rId3">
            <a:alphaModFix/>
          </a:blip>
          <a:stretch>
            <a:fillRect/>
          </a:stretch>
        </p:blipFill>
        <p:spPr>
          <a:xfrm>
            <a:off x="311700" y="1226360"/>
            <a:ext cx="8520601" cy="313489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414" name="Google Shape;414;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Structured variational autoencoders provide a general framework that combines some of the strengths of probabilistic graphical models and deep learning methods.</a:t>
            </a:r>
            <a:endParaRPr/>
          </a:p>
          <a:p>
            <a:pPr indent="-342900" lvl="0" marL="457200" rtl="0" algn="l">
              <a:spcBef>
                <a:spcPts val="0"/>
              </a:spcBef>
              <a:spcAft>
                <a:spcPts val="0"/>
              </a:spcAft>
              <a:buSzPts val="1800"/>
              <a:buChar char="●"/>
            </a:pPr>
            <a:r>
              <a:rPr lang="en"/>
              <a:t>Graphical models for latent structure and fast inference.</a:t>
            </a:r>
            <a:endParaRPr/>
          </a:p>
          <a:p>
            <a:pPr indent="-342900" lvl="0" marL="457200" rtl="0" algn="l">
              <a:spcBef>
                <a:spcPts val="0"/>
              </a:spcBef>
              <a:spcAft>
                <a:spcPts val="0"/>
              </a:spcAft>
              <a:buSzPts val="1800"/>
              <a:buChar char="●"/>
            </a:pPr>
            <a:r>
              <a:rPr lang="en"/>
              <a:t>Neural networks for non-linear observation models.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5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25" name="Google Shape;425;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 sz="2000"/>
              <a:t>Why do we want to combine probabilistic graphical models and variational autoencoders?</a:t>
            </a:r>
            <a:endParaRPr sz="2000"/>
          </a:p>
          <a:p>
            <a:pPr indent="-355600" lvl="0" marL="457200" rtl="0" algn="l">
              <a:spcBef>
                <a:spcPts val="0"/>
              </a:spcBef>
              <a:spcAft>
                <a:spcPts val="0"/>
              </a:spcAft>
              <a:buSzPts val="2000"/>
              <a:buAutoNum type="arabicPeriod"/>
            </a:pPr>
            <a:r>
              <a:rPr lang="en" sz="2000"/>
              <a:t>How many neural networks does SVAE have?</a:t>
            </a:r>
            <a:endParaRPr sz="2000"/>
          </a:p>
          <a:p>
            <a:pPr indent="-355600" lvl="0" marL="457200" rtl="0" algn="l">
              <a:spcBef>
                <a:spcPts val="0"/>
              </a:spcBef>
              <a:spcAft>
                <a:spcPts val="0"/>
              </a:spcAft>
              <a:buSzPts val="2000"/>
              <a:buAutoNum type="arabicPeriod"/>
            </a:pPr>
            <a:r>
              <a:rPr lang="en" sz="2000"/>
              <a:t>Why can we not just use variational inference for the model?</a:t>
            </a: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431" name="Google Shape;431;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100" u="sng">
                <a:solidFill>
                  <a:schemeClr val="hlink"/>
                </a:solidFill>
                <a:hlinkClick r:id="rId3"/>
              </a:rPr>
              <a:t>https://towardsdatascience.com/understanding-variational-autoencoders-vaes-f70510919f73</a:t>
            </a:r>
            <a:endParaRPr/>
          </a:p>
          <a:p>
            <a:pPr indent="-304800" lvl="0" marL="457200" rtl="0" algn="l">
              <a:spcBef>
                <a:spcPts val="0"/>
              </a:spcBef>
              <a:spcAft>
                <a:spcPts val="0"/>
              </a:spcAft>
              <a:buSzPts val="1200"/>
              <a:buChar char="●"/>
            </a:pPr>
            <a:r>
              <a:rPr lang="en" sz="1200"/>
              <a:t>Blei, David M., Alp Kucukelbir, and Jon D. McAuliffe. “Variational Inference: A Review for Statisticians.” Journal of the American Statistical Association 112.518 (2017): 859–877. Crossref. Web.</a:t>
            </a:r>
            <a:endParaRPr sz="1200"/>
          </a:p>
          <a:p>
            <a:pPr indent="-342900" lvl="0" marL="457200" rtl="0" algn="l">
              <a:spcBef>
                <a:spcPts val="0"/>
              </a:spcBef>
              <a:spcAft>
                <a:spcPts val="0"/>
              </a:spcAft>
              <a:buSzPts val="1800"/>
              <a:buChar char="●"/>
            </a:pPr>
            <a:r>
              <a:rPr lang="en" sz="1100" u="sng">
                <a:solidFill>
                  <a:schemeClr val="hlink"/>
                </a:solidFill>
                <a:hlinkClick r:id="rId4"/>
              </a:rPr>
              <a:t>https://simons.berkeley.edu/sites/default/files/docs/6626/berkeley.pdf</a:t>
            </a:r>
            <a:endParaRPr/>
          </a:p>
          <a:p>
            <a:pPr indent="-342900" lvl="0" marL="457200" marR="152400" rtl="0" algn="l">
              <a:lnSpc>
                <a:spcPct val="100000"/>
              </a:lnSpc>
              <a:spcBef>
                <a:spcPts val="0"/>
              </a:spcBef>
              <a:spcAft>
                <a:spcPts val="0"/>
              </a:spcAft>
              <a:buSzPts val="1800"/>
              <a:buChar char="●"/>
            </a:pPr>
            <a:r>
              <a:rPr lang="en" sz="1000">
                <a:solidFill>
                  <a:srgbClr val="222222"/>
                </a:solidFill>
                <a:highlight>
                  <a:srgbClr val="FFFFFF"/>
                </a:highlight>
              </a:rPr>
              <a:t>Johnson, Matthew J., et al. "Composing graphical models with neural networks for structured representations and fast inference." </a:t>
            </a:r>
            <a:r>
              <a:rPr i="1" lang="en" sz="1000">
                <a:solidFill>
                  <a:srgbClr val="222222"/>
                </a:solidFill>
                <a:highlight>
                  <a:srgbClr val="FFFFFF"/>
                </a:highlight>
              </a:rPr>
              <a:t>Advances in neural information processing systems</a:t>
            </a:r>
            <a:r>
              <a:rPr lang="en" sz="1000">
                <a:solidFill>
                  <a:srgbClr val="222222"/>
                </a:solidFill>
                <a:highlight>
                  <a:srgbClr val="FFFFFF"/>
                </a:highlight>
              </a:rPr>
              <a:t>. 2016.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301475" y="1326350"/>
            <a:ext cx="8541051" cy="249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850725" y="313037"/>
            <a:ext cx="7084875" cy="46698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1454550" y="213575"/>
            <a:ext cx="6488451" cy="485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Proposal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SVAE: Combining PGMs with VAEs</a:t>
            </a:r>
            <a:endParaRPr/>
          </a:p>
        </p:txBody>
      </p:sp>
      <p:sp>
        <p:nvSpPr>
          <p:cNvPr id="100" name="Google Shape;10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probabilistic graphical models (PGMs) for representing structured probability distributions over latent variables.</a:t>
            </a:r>
            <a:endParaRPr/>
          </a:p>
          <a:p>
            <a:pPr indent="-342900" lvl="0" marL="457200" rtl="0" algn="l">
              <a:spcBef>
                <a:spcPts val="0"/>
              </a:spcBef>
              <a:spcAft>
                <a:spcPts val="0"/>
              </a:spcAft>
              <a:buSzPts val="1800"/>
              <a:buChar char="●"/>
            </a:pPr>
            <a:r>
              <a:rPr lang="en"/>
              <a:t>Use variational autoencoders (VAEs) to learn the non-linear observations.</a:t>
            </a:r>
            <a:endParaRPr/>
          </a:p>
          <a:p>
            <a:pPr indent="-342900" lvl="0" marL="457200" rtl="0" algn="l">
              <a:spcBef>
                <a:spcPts val="0"/>
              </a:spcBef>
              <a:spcAft>
                <a:spcPts val="0"/>
              </a:spcAft>
              <a:buSzPts val="1800"/>
              <a:buChar char="●"/>
            </a:pPr>
            <a:r>
              <a:rPr lang="en"/>
              <a:t>Thoroughly describe the inference and learning procedures for these models.</a:t>
            </a:r>
            <a:endParaRPr/>
          </a:p>
        </p:txBody>
      </p:sp>
      <p:pic>
        <p:nvPicPr>
          <p:cNvPr id="101" name="Google Shape;101;p21"/>
          <p:cNvPicPr preferRelativeResize="0"/>
          <p:nvPr/>
        </p:nvPicPr>
        <p:blipFill>
          <a:blip r:embed="rId3">
            <a:alphaModFix/>
          </a:blip>
          <a:stretch>
            <a:fillRect/>
          </a:stretch>
        </p:blipFill>
        <p:spPr>
          <a:xfrm>
            <a:off x="0" y="2533896"/>
            <a:ext cx="9144000" cy="22480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