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36"/>
  </p:notesMasterIdLst>
  <p:handoutMasterIdLst>
    <p:handoutMasterId r:id="rId37"/>
  </p:handoutMasterIdLst>
  <p:sldIdLst>
    <p:sldId id="834" r:id="rId2"/>
    <p:sldId id="835" r:id="rId3"/>
    <p:sldId id="841" r:id="rId4"/>
    <p:sldId id="836" r:id="rId5"/>
    <p:sldId id="837" r:id="rId6"/>
    <p:sldId id="842" r:id="rId7"/>
    <p:sldId id="838" r:id="rId8"/>
    <p:sldId id="843" r:id="rId9"/>
    <p:sldId id="888" r:id="rId10"/>
    <p:sldId id="845" r:id="rId11"/>
    <p:sldId id="885" r:id="rId12"/>
    <p:sldId id="847" r:id="rId13"/>
    <p:sldId id="869" r:id="rId14"/>
    <p:sldId id="870" r:id="rId15"/>
    <p:sldId id="871" r:id="rId16"/>
    <p:sldId id="860" r:id="rId17"/>
    <p:sldId id="865" r:id="rId18"/>
    <p:sldId id="866" r:id="rId19"/>
    <p:sldId id="886" r:id="rId20"/>
    <p:sldId id="872" r:id="rId21"/>
    <p:sldId id="855" r:id="rId22"/>
    <p:sldId id="876" r:id="rId23"/>
    <p:sldId id="868" r:id="rId24"/>
    <p:sldId id="877" r:id="rId25"/>
    <p:sldId id="878" r:id="rId26"/>
    <p:sldId id="879" r:id="rId27"/>
    <p:sldId id="887" r:id="rId28"/>
    <p:sldId id="873" r:id="rId29"/>
    <p:sldId id="874" r:id="rId30"/>
    <p:sldId id="875" r:id="rId31"/>
    <p:sldId id="881" r:id="rId32"/>
    <p:sldId id="655" r:id="rId33"/>
    <p:sldId id="839" r:id="rId34"/>
    <p:sldId id="889" r:id="rId35"/>
  </p:sldIdLst>
  <p:sldSz cx="12192000" cy="6858000"/>
  <p:notesSz cx="6881813" cy="9296400"/>
  <p:custDataLst>
    <p:tags r:id="rId38"/>
  </p:custDataLst>
  <p:defaultTextStyle>
    <a:defPPr>
      <a:defRPr lang="en-US"/>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0000"/>
    <a:srgbClr val="3E6A54"/>
    <a:srgbClr val="000099"/>
    <a:srgbClr val="000066"/>
    <a:srgbClr val="003300"/>
    <a:srgbClr val="28462B"/>
    <a:srgbClr val="5FA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6" autoAdjust="0"/>
    <p:restoredTop sz="90385" autoAdjust="0"/>
  </p:normalViewPr>
  <p:slideViewPr>
    <p:cSldViewPr>
      <p:cViewPr varScale="1">
        <p:scale>
          <a:sx n="85" d="100"/>
          <a:sy n="85" d="100"/>
        </p:scale>
        <p:origin x="100" y="8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04"/>
    </p:cViewPr>
  </p:sorterViewPr>
  <p:notesViewPr>
    <p:cSldViewPr>
      <p:cViewPr varScale="1">
        <p:scale>
          <a:sx n="58" d="100"/>
          <a:sy n="58" d="100"/>
        </p:scale>
        <p:origin x="-1770"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898" name="Rectangle 2"/>
          <p:cNvSpPr>
            <a:spLocks noGrp="1" noChangeArrowheads="1"/>
          </p:cNvSpPr>
          <p:nvPr>
            <p:ph type="hdr" sz="quarter"/>
          </p:nvPr>
        </p:nvSpPr>
        <p:spPr bwMode="auto">
          <a:xfrm>
            <a:off x="0" y="0"/>
            <a:ext cx="2994025" cy="466725"/>
          </a:xfrm>
          <a:prstGeom prst="rect">
            <a:avLst/>
          </a:prstGeom>
          <a:noFill/>
          <a:ln w="28575">
            <a:noFill/>
            <a:miter lim="800000"/>
            <a:headEnd/>
            <a:tailEnd/>
          </a:ln>
          <a:effectLst/>
        </p:spPr>
        <p:txBody>
          <a:bodyPr vert="horz" wrap="none" lIns="93488" tIns="46744" rIns="93488" bIns="46744" numCol="1" anchor="t" anchorCtr="0" compatLnSpc="1">
            <a:prstTxWarp prst="textNoShape">
              <a:avLst/>
            </a:prstTxWarp>
          </a:bodyPr>
          <a:lstStyle>
            <a:lvl1pPr defTabSz="935038">
              <a:defRPr sz="1200"/>
            </a:lvl1pPr>
          </a:lstStyle>
          <a:p>
            <a:endParaRPr lang="en-US"/>
          </a:p>
        </p:txBody>
      </p:sp>
      <p:sp>
        <p:nvSpPr>
          <p:cNvPr id="464899" name="Rectangle 3"/>
          <p:cNvSpPr>
            <a:spLocks noGrp="1" noChangeArrowheads="1"/>
          </p:cNvSpPr>
          <p:nvPr>
            <p:ph type="dt" sz="quarter" idx="1"/>
          </p:nvPr>
        </p:nvSpPr>
        <p:spPr bwMode="auto">
          <a:xfrm>
            <a:off x="3914775" y="0"/>
            <a:ext cx="2994025" cy="466725"/>
          </a:xfrm>
          <a:prstGeom prst="rect">
            <a:avLst/>
          </a:prstGeom>
          <a:noFill/>
          <a:ln w="28575">
            <a:noFill/>
            <a:miter lim="800000"/>
            <a:headEnd/>
            <a:tailEnd/>
          </a:ln>
          <a:effectLst/>
        </p:spPr>
        <p:txBody>
          <a:bodyPr vert="horz" wrap="none" lIns="93488" tIns="46744" rIns="93488" bIns="46744" numCol="1" anchor="t" anchorCtr="0" compatLnSpc="1">
            <a:prstTxWarp prst="textNoShape">
              <a:avLst/>
            </a:prstTxWarp>
          </a:bodyPr>
          <a:lstStyle>
            <a:lvl1pPr algn="r" defTabSz="935038">
              <a:defRPr sz="1200"/>
            </a:lvl1pPr>
          </a:lstStyle>
          <a:p>
            <a:endParaRPr lang="en-US"/>
          </a:p>
        </p:txBody>
      </p:sp>
      <p:sp>
        <p:nvSpPr>
          <p:cNvPr id="464900" name="Rectangle 4"/>
          <p:cNvSpPr>
            <a:spLocks noGrp="1" noChangeArrowheads="1"/>
          </p:cNvSpPr>
          <p:nvPr>
            <p:ph type="ftr" sz="quarter" idx="2"/>
          </p:nvPr>
        </p:nvSpPr>
        <p:spPr bwMode="auto">
          <a:xfrm>
            <a:off x="0" y="8858250"/>
            <a:ext cx="2994025" cy="465138"/>
          </a:xfrm>
          <a:prstGeom prst="rect">
            <a:avLst/>
          </a:prstGeom>
          <a:noFill/>
          <a:ln w="28575">
            <a:noFill/>
            <a:miter lim="800000"/>
            <a:headEnd/>
            <a:tailEnd/>
          </a:ln>
          <a:effectLst/>
        </p:spPr>
        <p:txBody>
          <a:bodyPr vert="horz" wrap="none" lIns="93488" tIns="46744" rIns="93488" bIns="46744" numCol="1" anchor="b" anchorCtr="0" compatLnSpc="1">
            <a:prstTxWarp prst="textNoShape">
              <a:avLst/>
            </a:prstTxWarp>
          </a:bodyPr>
          <a:lstStyle>
            <a:lvl1pPr defTabSz="935038">
              <a:defRPr sz="1200"/>
            </a:lvl1pPr>
          </a:lstStyle>
          <a:p>
            <a:endParaRPr lang="en-US"/>
          </a:p>
        </p:txBody>
      </p:sp>
      <p:sp>
        <p:nvSpPr>
          <p:cNvPr id="464901" name="Rectangle 5"/>
          <p:cNvSpPr>
            <a:spLocks noGrp="1" noChangeArrowheads="1"/>
          </p:cNvSpPr>
          <p:nvPr>
            <p:ph type="sldNum" sz="quarter" idx="3"/>
          </p:nvPr>
        </p:nvSpPr>
        <p:spPr bwMode="auto">
          <a:xfrm>
            <a:off x="3914775" y="8858250"/>
            <a:ext cx="2994025" cy="465138"/>
          </a:xfrm>
          <a:prstGeom prst="rect">
            <a:avLst/>
          </a:prstGeom>
          <a:noFill/>
          <a:ln w="28575">
            <a:noFill/>
            <a:miter lim="800000"/>
            <a:headEnd/>
            <a:tailEnd/>
          </a:ln>
          <a:effectLst/>
        </p:spPr>
        <p:txBody>
          <a:bodyPr vert="horz" wrap="none" lIns="93488" tIns="46744" rIns="93488" bIns="46744" numCol="1" anchor="b" anchorCtr="0" compatLnSpc="1">
            <a:prstTxWarp prst="textNoShape">
              <a:avLst/>
            </a:prstTxWarp>
          </a:bodyPr>
          <a:lstStyle>
            <a:lvl1pPr algn="r" defTabSz="935038">
              <a:defRPr sz="1200"/>
            </a:lvl1pPr>
          </a:lstStyle>
          <a:p>
            <a:fld id="{1197E602-76F4-417E-9E28-29EB8D6B1ACB}" type="slidenum">
              <a:rPr lang="en-US"/>
              <a:pPr/>
              <a:t>‹#›</a:t>
            </a:fld>
            <a:endParaRPr lang="en-US"/>
          </a:p>
        </p:txBody>
      </p:sp>
    </p:spTree>
    <p:extLst>
      <p:ext uri="{BB962C8B-B14F-4D97-AF65-F5344CB8AC3E}">
        <p14:creationId xmlns:p14="http://schemas.microsoft.com/office/powerpoint/2010/main" val="395465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vl1pPr>
          </a:lstStyle>
          <a:p>
            <a:endParaRPr lang="en-US"/>
          </a:p>
        </p:txBody>
      </p:sp>
      <p:sp>
        <p:nvSpPr>
          <p:cNvPr id="43011" name="Rectangle 3"/>
          <p:cNvSpPr>
            <a:spLocks noGrp="1" noChangeArrowheads="1"/>
          </p:cNvSpPr>
          <p:nvPr>
            <p:ph type="dt"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vl1pPr>
          </a:lstStyle>
          <a:p>
            <a:endParaRPr lang="en-US"/>
          </a:p>
        </p:txBody>
      </p:sp>
      <p:sp>
        <p:nvSpPr>
          <p:cNvPr id="51204" name="Rectangle 4"/>
          <p:cNvSpPr>
            <a:spLocks noGrp="1" noRot="1" noChangeAspect="1" noChangeArrowheads="1" noTextEdit="1"/>
          </p:cNvSpPr>
          <p:nvPr>
            <p:ph type="sldImg" idx="2"/>
          </p:nvPr>
        </p:nvSpPr>
        <p:spPr bwMode="auto">
          <a:xfrm>
            <a:off x="342900" y="696913"/>
            <a:ext cx="61960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vl1pPr>
          </a:lstStyle>
          <a:p>
            <a:endParaRPr lang="en-US"/>
          </a:p>
        </p:txBody>
      </p:sp>
      <p:sp>
        <p:nvSpPr>
          <p:cNvPr id="43015"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vl1pPr>
          </a:lstStyle>
          <a:p>
            <a:fld id="{F28CCC0E-D319-4925-87BE-FC7EA0A555B1}" type="slidenum">
              <a:rPr lang="en-US"/>
              <a:pPr/>
              <a:t>‹#›</a:t>
            </a:fld>
            <a:endParaRPr lang="en-US"/>
          </a:p>
        </p:txBody>
      </p:sp>
    </p:spTree>
    <p:extLst>
      <p:ext uri="{BB962C8B-B14F-4D97-AF65-F5344CB8AC3E}">
        <p14:creationId xmlns:p14="http://schemas.microsoft.com/office/powerpoint/2010/main" val="1668622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6F175-4865-435D-BB34-64C925A08DB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6354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Google ads</a:t>
            </a:r>
          </a:p>
        </p:txBody>
      </p:sp>
      <p:sp>
        <p:nvSpPr>
          <p:cNvPr id="4" name="Slide Number Placeholder 3"/>
          <p:cNvSpPr>
            <a:spLocks noGrp="1"/>
          </p:cNvSpPr>
          <p:nvPr>
            <p:ph type="sldNum" sz="quarter" idx="10"/>
          </p:nvPr>
        </p:nvSpPr>
        <p:spPr/>
        <p:txBody>
          <a:bodyPr/>
          <a:lstStyle/>
          <a:p>
            <a:fld id="{F28CCC0E-D319-4925-87BE-FC7EA0A555B1}" type="slidenum">
              <a:rPr lang="en-US" smtClean="0"/>
              <a:pPr/>
              <a:t>18</a:t>
            </a:fld>
            <a:endParaRPr lang="en-US"/>
          </a:p>
        </p:txBody>
      </p:sp>
    </p:spTree>
    <p:extLst>
      <p:ext uri="{BB962C8B-B14F-4D97-AF65-F5344CB8AC3E}">
        <p14:creationId xmlns:p14="http://schemas.microsoft.com/office/powerpoint/2010/main" val="262635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Source: http://www.thenetworkthinkers.com/2008/06/birds-of-feather-grow-fat-together.html</a:t>
            </a:r>
          </a:p>
        </p:txBody>
      </p:sp>
      <p:sp>
        <p:nvSpPr>
          <p:cNvPr id="4" name="Slide Number Placeholder 3"/>
          <p:cNvSpPr>
            <a:spLocks noGrp="1"/>
          </p:cNvSpPr>
          <p:nvPr>
            <p:ph type="sldNum" sz="quarter" idx="10"/>
          </p:nvPr>
        </p:nvSpPr>
        <p:spPr/>
        <p:txBody>
          <a:bodyPr/>
          <a:lstStyle/>
          <a:p>
            <a:fld id="{F28CCC0E-D319-4925-87BE-FC7EA0A555B1}" type="slidenum">
              <a:rPr lang="en-US" smtClean="0"/>
              <a:pPr/>
              <a:t>21</a:t>
            </a:fld>
            <a:endParaRPr lang="en-US"/>
          </a:p>
        </p:txBody>
      </p:sp>
    </p:spTree>
    <p:extLst>
      <p:ext uri="{BB962C8B-B14F-4D97-AF65-F5344CB8AC3E}">
        <p14:creationId xmlns:p14="http://schemas.microsoft.com/office/powerpoint/2010/main" val="9021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Source: </a:t>
            </a:r>
            <a:r>
              <a:rPr lang="en-US" dirty="0" err="1"/>
              <a:t>wikipedia</a:t>
            </a:r>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22</a:t>
            </a:fld>
            <a:endParaRPr lang="en-US"/>
          </a:p>
        </p:txBody>
      </p:sp>
    </p:spTree>
    <p:extLst>
      <p:ext uri="{BB962C8B-B14F-4D97-AF65-F5344CB8AC3E}">
        <p14:creationId xmlns:p14="http://schemas.microsoft.com/office/powerpoint/2010/main" val="50434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25</a:t>
            </a:fld>
            <a:endParaRPr lang="en-US"/>
          </a:p>
        </p:txBody>
      </p:sp>
    </p:spTree>
    <p:extLst>
      <p:ext uri="{BB962C8B-B14F-4D97-AF65-F5344CB8AC3E}">
        <p14:creationId xmlns:p14="http://schemas.microsoft.com/office/powerpoint/2010/main" val="298906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800">
                <a:solidFill>
                  <a:schemeClr val="tx1"/>
                </a:solidFill>
                <a:latin typeface="Tahoma" pitchFamily="34" charset="0"/>
              </a:defRPr>
            </a:lvl1pPr>
            <a:lvl2pPr marL="742950" indent="-285750" defTabSz="931863" eaLnBrk="0" hangingPunct="0">
              <a:defRPr sz="2800">
                <a:solidFill>
                  <a:schemeClr val="tx1"/>
                </a:solidFill>
                <a:latin typeface="Tahoma" pitchFamily="34" charset="0"/>
              </a:defRPr>
            </a:lvl2pPr>
            <a:lvl3pPr marL="1143000" indent="-228600" defTabSz="931863" eaLnBrk="0" hangingPunct="0">
              <a:defRPr sz="2800">
                <a:solidFill>
                  <a:schemeClr val="tx1"/>
                </a:solidFill>
                <a:latin typeface="Tahoma" pitchFamily="34" charset="0"/>
              </a:defRPr>
            </a:lvl3pPr>
            <a:lvl4pPr marL="1600200" indent="-228600" defTabSz="931863" eaLnBrk="0" hangingPunct="0">
              <a:defRPr sz="2800">
                <a:solidFill>
                  <a:schemeClr val="tx1"/>
                </a:solidFill>
                <a:latin typeface="Tahoma" pitchFamily="34" charset="0"/>
              </a:defRPr>
            </a:lvl4pPr>
            <a:lvl5pPr marL="2057400" indent="-228600" defTabSz="931863" eaLnBrk="0" hangingPunct="0">
              <a:defRPr sz="2800">
                <a:solidFill>
                  <a:schemeClr val="tx1"/>
                </a:solidFill>
                <a:latin typeface="Tahoma" pitchFamily="34" charset="0"/>
              </a:defRPr>
            </a:lvl5pPr>
            <a:lvl6pPr marL="2514600" indent="-228600" defTabSz="931863" eaLnBrk="0" fontAlgn="base" hangingPunct="0">
              <a:spcBef>
                <a:spcPct val="0"/>
              </a:spcBef>
              <a:spcAft>
                <a:spcPct val="0"/>
              </a:spcAft>
              <a:defRPr sz="2800">
                <a:solidFill>
                  <a:schemeClr val="tx1"/>
                </a:solidFill>
                <a:latin typeface="Tahoma" pitchFamily="34" charset="0"/>
              </a:defRPr>
            </a:lvl6pPr>
            <a:lvl7pPr marL="2971800" indent="-228600" defTabSz="931863" eaLnBrk="0" fontAlgn="base" hangingPunct="0">
              <a:spcBef>
                <a:spcPct val="0"/>
              </a:spcBef>
              <a:spcAft>
                <a:spcPct val="0"/>
              </a:spcAft>
              <a:defRPr sz="2800">
                <a:solidFill>
                  <a:schemeClr val="tx1"/>
                </a:solidFill>
                <a:latin typeface="Tahoma" pitchFamily="34" charset="0"/>
              </a:defRPr>
            </a:lvl7pPr>
            <a:lvl8pPr marL="3429000" indent="-228600" defTabSz="931863" eaLnBrk="0" fontAlgn="base" hangingPunct="0">
              <a:spcBef>
                <a:spcPct val="0"/>
              </a:spcBef>
              <a:spcAft>
                <a:spcPct val="0"/>
              </a:spcAft>
              <a:defRPr sz="2800">
                <a:solidFill>
                  <a:schemeClr val="tx1"/>
                </a:solidFill>
                <a:latin typeface="Tahoma" pitchFamily="34" charset="0"/>
              </a:defRPr>
            </a:lvl8pPr>
            <a:lvl9pPr marL="3886200" indent="-228600" defTabSz="931863" eaLnBrk="0" fontAlgn="base" hangingPunct="0">
              <a:spcBef>
                <a:spcPct val="0"/>
              </a:spcBef>
              <a:spcAft>
                <a:spcPct val="0"/>
              </a:spcAft>
              <a:defRPr sz="2800">
                <a:solidFill>
                  <a:schemeClr val="tx1"/>
                </a:solidFill>
                <a:latin typeface="Tahoma" pitchFamily="34" charset="0"/>
              </a:defRPr>
            </a:lvl9pPr>
          </a:lstStyle>
          <a:p>
            <a:pPr eaLnBrk="1" hangingPunct="1"/>
            <a:fld id="{E89B498F-311F-481B-B88A-B11E8D6F190D}" type="slidenum">
              <a:rPr lang="en-US" sz="1200"/>
              <a:pPr eaLnBrk="1" hangingPunct="1"/>
              <a:t>32</a:t>
            </a:fld>
            <a:endParaRPr lang="en-US" sz="1200"/>
          </a:p>
        </p:txBody>
      </p:sp>
      <p:sp>
        <p:nvSpPr>
          <p:cNvPr id="95235" name="Rectangle 2"/>
          <p:cNvSpPr>
            <a:spLocks noGrp="1" noRot="1" noChangeAspect="1" noChangeArrowheads="1" noTextEdit="1"/>
          </p:cNvSpPr>
          <p:nvPr>
            <p:ph type="sldImg"/>
          </p:nvPr>
        </p:nvSpPr>
        <p:spPr>
          <a:xfrm>
            <a:off x="342900" y="696913"/>
            <a:ext cx="6196013" cy="348615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365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1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39788"/>
          </a:xfrm>
        </p:spPr>
        <p:txBody>
          <a:bodyPr>
            <a:normAutofit/>
          </a:bodyPr>
          <a:lstStyle>
            <a:lvl1pPr algn="ctr">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09600" y="1143000"/>
            <a:ext cx="10972800" cy="5334000"/>
          </a:xfrm>
        </p:spPr>
        <p:txBody>
          <a:bodyPr>
            <a:normAutofit/>
          </a:bodyPr>
          <a:lstStyle>
            <a:lvl1pPr>
              <a:defRPr sz="3200"/>
            </a:lvl1pPr>
            <a:lvl2pPr>
              <a:defRPr sz="2800">
                <a:latin typeface="Tahoma" pitchFamily="34" charset="0"/>
                <a:ea typeface="Tahoma" pitchFamily="34" charset="0"/>
                <a:cs typeface="Tahoma" pitchFamily="34" charset="0"/>
              </a:defRPr>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p:cNvCxnSpPr/>
          <p:nvPr userDrawn="1"/>
        </p:nvCxnSpPr>
        <p:spPr>
          <a:xfrm>
            <a:off x="304800" y="992188"/>
            <a:ext cx="11582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a:t>
            </a:fld>
            <a:endParaRPr lang="en-US" dirty="0">
              <a:solidFill>
                <a:prstClr val="black"/>
              </a:solidFill>
              <a:latin typeface="Calibri"/>
            </a:endParaRPr>
          </a:p>
        </p:txBody>
      </p:sp>
    </p:spTree>
    <p:extLst>
      <p:ext uri="{BB962C8B-B14F-4D97-AF65-F5344CB8AC3E}">
        <p14:creationId xmlns:p14="http://schemas.microsoft.com/office/powerpoint/2010/main" val="217415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744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6450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Lst>
  <p:hf hdr="0" ftr="0" dt="0"/>
  <p:txStyles>
    <p:titleStyle>
      <a:lvl1pPr algn="l" defTabSz="914400" rtl="0" eaLnBrk="1" latinLnBrk="0" hangingPunct="1">
        <a:spcBef>
          <a:spcPct val="0"/>
        </a:spcBef>
        <a:buNone/>
        <a:defRPr sz="4400" kern="1200" spc="-100" baseline="0">
          <a:solidFill>
            <a:srgbClr val="002060"/>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002060"/>
          </a:solidFill>
          <a:effectLst/>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zsun@cs.ucl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azza.com/ucla/winter2024/cs247" TargetMode="External"/><Relationship Id="rId2" Type="http://schemas.openxmlformats.org/officeDocument/2006/relationships/hyperlink" Target="https://github.com/yichousun/Winter2024_CS247_AdvD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wiley.com/WileyCDA/WileyTitle/productCd-0471056693.html" TargetMode="External"/><Relationship Id="rId3" Type="http://schemas.openxmlformats.org/officeDocument/2006/relationships/hyperlink" Target="http://www.charuaggarwal.net/Data-Mining.htm" TargetMode="External"/><Relationship Id="rId7" Type="http://schemas.openxmlformats.org/officeDocument/2006/relationships/hyperlink" Target="http://www.cmpe.boun.edu.tr/~ethem/i2ml/" TargetMode="External"/><Relationship Id="rId2" Type="http://schemas.openxmlformats.org/officeDocument/2006/relationships/hyperlink" Target="http://www.cs.uiuc.edu/~hanj/bk3/" TargetMode="External"/><Relationship Id="rId1" Type="http://schemas.openxmlformats.org/officeDocument/2006/relationships/slideLayout" Target="../slideLayouts/slideLayout2.xml"/><Relationship Id="rId6" Type="http://schemas.openxmlformats.org/officeDocument/2006/relationships/hyperlink" Target="http://www.cs.cmu.edu/~tom/mlbook.html" TargetMode="External"/><Relationship Id="rId5" Type="http://schemas.openxmlformats.org/officeDocument/2006/relationships/hyperlink" Target="http://www-users.cs.umn.edu/~kumar/dmbook/index.php" TargetMode="External"/><Relationship Id="rId10" Type="http://schemas.openxmlformats.org/officeDocument/2006/relationships/hyperlink" Target="http://research.microsoft.com/en-us/um/people/cmbishop/prml/" TargetMode="External"/><Relationship Id="rId4" Type="http://schemas.openxmlformats.org/officeDocument/2006/relationships/hyperlink" Target="https://www.springer.com/us/book/9783319944623" TargetMode="External"/><Relationship Id="rId9" Type="http://schemas.openxmlformats.org/officeDocument/2006/relationships/hyperlink" Target="http://www-stat.stanford.edu/~tibs/ElemStatLear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cs.neu.edu/home/yzsu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codecogs.com/eqnedit.php?latex=\mathbf%7b1%7d(t%3c=24)e%5e%7b-(ln(2)/12)*t%7d"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
            <a:ext cx="8991600" cy="1927225"/>
          </a:xfrm>
        </p:spPr>
        <p:txBody>
          <a:bodyPr>
            <a:noAutofit/>
          </a:bodyPr>
          <a:lstStyle/>
          <a:p>
            <a:pPr algn="ctr"/>
            <a:r>
              <a:rPr lang="en-US" sz="4800" dirty="0"/>
              <a:t>CS247: Advanced Data Mining</a:t>
            </a:r>
          </a:p>
        </p:txBody>
      </p:sp>
      <p:sp>
        <p:nvSpPr>
          <p:cNvPr id="3" name="Subtitle 2"/>
          <p:cNvSpPr>
            <a:spLocks noGrp="1"/>
          </p:cNvSpPr>
          <p:nvPr>
            <p:ph type="subTitle" idx="1"/>
          </p:nvPr>
        </p:nvSpPr>
        <p:spPr>
          <a:xfrm>
            <a:off x="2819400" y="3581400"/>
            <a:ext cx="6400800" cy="2895600"/>
          </a:xfrm>
        </p:spPr>
        <p:txBody>
          <a:bodyPr>
            <a:normAutofit/>
          </a:bodyPr>
          <a:lstStyle/>
          <a:p>
            <a:pPr algn="ctr"/>
            <a:endParaRPr lang="en-US" sz="3000" b="1" dirty="0"/>
          </a:p>
          <a:p>
            <a:pPr algn="ctr"/>
            <a:r>
              <a:rPr lang="en-US" sz="3000" b="1" dirty="0"/>
              <a:t>Instructor: </a:t>
            </a:r>
            <a:r>
              <a:rPr lang="en-US" sz="3000" b="1" dirty="0" err="1"/>
              <a:t>Yizhou</a:t>
            </a:r>
            <a:r>
              <a:rPr lang="en-US" sz="3000" b="1" dirty="0"/>
              <a:t> Sun</a:t>
            </a:r>
          </a:p>
          <a:p>
            <a:pPr algn="ctr"/>
            <a:r>
              <a:rPr lang="en-US" sz="2400" dirty="0">
                <a:hlinkClick r:id="rId3"/>
              </a:rPr>
              <a:t>yzsun@cs.ucla.edu</a:t>
            </a:r>
            <a:endParaRPr lang="en-US" sz="2400" dirty="0"/>
          </a:p>
          <a:p>
            <a:pPr algn="ctr"/>
            <a:endParaRPr lang="en-US" sz="2400" dirty="0"/>
          </a:p>
          <a:p>
            <a:pPr algn="ctr"/>
            <a:fld id="{1913F476-D1F9-4A8A-AA0B-77B35B937DF8}" type="datetime4">
              <a:rPr lang="en-US" sz="2400"/>
              <a:pPr algn="ctr"/>
              <a:t>January 6, 2024</a:t>
            </a:fld>
            <a:endParaRPr lang="en-US" sz="2400" dirty="0"/>
          </a:p>
        </p:txBody>
      </p:sp>
      <p:sp>
        <p:nvSpPr>
          <p:cNvPr id="5" name="Rectangle 2"/>
          <p:cNvSpPr txBox="1">
            <a:spLocks noChangeArrowheads="1"/>
          </p:cNvSpPr>
          <p:nvPr/>
        </p:nvSpPr>
        <p:spPr bwMode="auto">
          <a:xfrm>
            <a:off x="1524000" y="2286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pPr eaLnBrk="1" hangingPunct="1"/>
            <a:r>
              <a:rPr lang="en-US" sz="4000" dirty="0"/>
              <a:t>1: Introduction</a:t>
            </a:r>
          </a:p>
        </p:txBody>
      </p:sp>
    </p:spTree>
    <p:extLst>
      <p:ext uri="{BB962C8B-B14F-4D97-AF65-F5344CB8AC3E}">
        <p14:creationId xmlns:p14="http://schemas.microsoft.com/office/powerpoint/2010/main" val="115406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Participation</a:t>
            </a:r>
          </a:p>
        </p:txBody>
      </p:sp>
      <p:sp>
        <p:nvSpPr>
          <p:cNvPr id="3" name="Content Placeholder 2"/>
          <p:cNvSpPr>
            <a:spLocks noGrp="1"/>
          </p:cNvSpPr>
          <p:nvPr>
            <p:ph idx="1"/>
          </p:nvPr>
        </p:nvSpPr>
        <p:spPr/>
        <p:txBody>
          <a:bodyPr/>
          <a:lstStyle/>
          <a:p>
            <a:r>
              <a:rPr lang="en-US" dirty="0"/>
              <a:t>Participation: 5%</a:t>
            </a:r>
          </a:p>
          <a:p>
            <a:pPr lvl="1"/>
            <a:r>
              <a:rPr lang="en-US" dirty="0"/>
              <a:t>Popup In-class quizzes</a:t>
            </a:r>
          </a:p>
          <a:p>
            <a:pPr lvl="2"/>
            <a:r>
              <a:rPr lang="en-US" dirty="0"/>
              <a:t>For Session LEC 1:</a:t>
            </a:r>
          </a:p>
          <a:p>
            <a:pPr lvl="3"/>
            <a:r>
              <a:rPr lang="en-US" dirty="0"/>
              <a:t>In Class</a:t>
            </a:r>
          </a:p>
          <a:p>
            <a:pPr lvl="2"/>
            <a:r>
              <a:rPr lang="en-US" dirty="0"/>
              <a:t>For Session LEC 80:</a:t>
            </a:r>
          </a:p>
          <a:p>
            <a:pPr lvl="3"/>
            <a:r>
              <a:rPr lang="en-US" dirty="0"/>
              <a:t>No</a:t>
            </a:r>
          </a:p>
          <a:p>
            <a:pPr lvl="1"/>
            <a:r>
              <a:rPr lang="en-US" dirty="0"/>
              <a:t>Piazza</a:t>
            </a:r>
          </a:p>
          <a:p>
            <a:pPr lvl="2"/>
            <a:r>
              <a:rPr lang="en-US" dirty="0"/>
              <a:t>Bonus if you are very active</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10</a:t>
            </a:fld>
            <a:endParaRPr lang="en-US" dirty="0">
              <a:solidFill>
                <a:prstClr val="black"/>
              </a:solidFill>
              <a:latin typeface="Calibri"/>
            </a:endParaRPr>
          </a:p>
        </p:txBody>
      </p:sp>
    </p:spTree>
    <p:extLst>
      <p:ext uri="{BB962C8B-B14F-4D97-AF65-F5344CB8AC3E}">
        <p14:creationId xmlns:p14="http://schemas.microsoft.com/office/powerpoint/2010/main" val="358003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C348-2666-54B0-CA45-7A0CC523D344}"/>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DEA24823-9030-1C6E-684F-0A10738535A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BD1586-E490-C9A0-3AE5-927B83DC838E}"/>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11</a:t>
            </a:fld>
            <a:endParaRPr lang="en-US" dirty="0">
              <a:solidFill>
                <a:prstClr val="black"/>
              </a:solidFill>
              <a:latin typeface="Calibri"/>
            </a:endParaRPr>
          </a:p>
        </p:txBody>
      </p:sp>
    </p:spTree>
    <p:extLst>
      <p:ext uri="{BB962C8B-B14F-4D97-AF65-F5344CB8AC3E}">
        <p14:creationId xmlns:p14="http://schemas.microsoft.com/office/powerpoint/2010/main" val="123757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a:t>
            </a:r>
          </a:p>
        </p:txBody>
      </p:sp>
      <p:sp>
        <p:nvSpPr>
          <p:cNvPr id="3" name="Content Placeholder 2"/>
          <p:cNvSpPr>
            <a:spLocks noGrp="1"/>
          </p:cNvSpPr>
          <p:nvPr>
            <p:ph idx="1"/>
          </p:nvPr>
        </p:nvSpPr>
        <p:spPr/>
        <p:txBody>
          <a:bodyPr/>
          <a:lstStyle/>
          <a:p>
            <a:pPr marL="182880" lvl="1"/>
            <a:r>
              <a:rPr lang="en-US" dirty="0"/>
              <a:t>Review and understand fundamentals of basic data mining techniques</a:t>
            </a:r>
          </a:p>
          <a:p>
            <a:pPr marL="182880" lvl="1"/>
            <a:r>
              <a:rPr lang="en-US" dirty="0"/>
              <a:t>Learn recent data mining techniques on several advanced data types</a:t>
            </a:r>
          </a:p>
          <a:p>
            <a:pPr marL="182880" lvl="1"/>
            <a:r>
              <a:rPr lang="en-US" dirty="0"/>
              <a:t>Develop skills to apply data mining algorithms to solve real-world applications</a:t>
            </a:r>
          </a:p>
          <a:p>
            <a:pPr marL="182880" lvl="1"/>
            <a:r>
              <a:rPr lang="en-US" dirty="0"/>
              <a:t>Gain initial experience in conducting research on data mining</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12</a:t>
            </a:fld>
            <a:endParaRPr lang="en-US" dirty="0">
              <a:solidFill>
                <a:prstClr val="black"/>
              </a:solidFill>
              <a:latin typeface="Calibri"/>
            </a:endParaRPr>
          </a:p>
        </p:txBody>
      </p:sp>
    </p:spTree>
    <p:extLst>
      <p:ext uri="{BB962C8B-B14F-4D97-AF65-F5344CB8AC3E}">
        <p14:creationId xmlns:p14="http://schemas.microsoft.com/office/powerpoint/2010/main" val="158036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to be Covered</a:t>
            </a:r>
          </a:p>
        </p:txBody>
      </p:sp>
      <p:sp>
        <p:nvSpPr>
          <p:cNvPr id="3" name="Content Placeholder 2"/>
          <p:cNvSpPr>
            <a:spLocks noGrp="1"/>
          </p:cNvSpPr>
          <p:nvPr>
            <p:ph idx="1"/>
          </p:nvPr>
        </p:nvSpPr>
        <p:spPr/>
        <p:txBody>
          <a:bodyPr/>
          <a:lstStyle/>
          <a:p>
            <a:r>
              <a:rPr lang="en-US" dirty="0"/>
              <a:t>Part I: Basics of data mining</a:t>
            </a:r>
          </a:p>
          <a:p>
            <a:r>
              <a:rPr lang="en-US" dirty="0"/>
              <a:t>Part II: Text mining</a:t>
            </a:r>
          </a:p>
          <a:p>
            <a:r>
              <a:rPr lang="en-US" dirty="0"/>
              <a:t>Part III: Graphs/Network mining</a:t>
            </a:r>
          </a:p>
          <a:p>
            <a:r>
              <a:rPr lang="en-US" dirty="0"/>
              <a:t>Part IV: Recommender systems</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13</a:t>
            </a:fld>
            <a:endParaRPr lang="en-US" dirty="0">
              <a:solidFill>
                <a:prstClr val="black"/>
              </a:solidFill>
              <a:latin typeface="Calibri"/>
            </a:endParaRPr>
          </a:p>
        </p:txBody>
      </p:sp>
    </p:spTree>
    <p:extLst>
      <p:ext uri="{BB962C8B-B14F-4D97-AF65-F5344CB8AC3E}">
        <p14:creationId xmlns:p14="http://schemas.microsoft.com/office/powerpoint/2010/main" val="131046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I: Basics of data mining (~2 weeks)</a:t>
            </a:r>
          </a:p>
        </p:txBody>
      </p:sp>
      <p:sp>
        <p:nvSpPr>
          <p:cNvPr id="3" name="Content Placeholder 2"/>
          <p:cNvSpPr>
            <a:spLocks noGrp="1"/>
          </p:cNvSpPr>
          <p:nvPr>
            <p:ph idx="1"/>
          </p:nvPr>
        </p:nvSpPr>
        <p:spPr/>
        <p:txBody>
          <a:bodyPr/>
          <a:lstStyle/>
          <a:p>
            <a:r>
              <a:rPr lang="en-US" dirty="0"/>
              <a:t>Basics of Probabilistic Models</a:t>
            </a:r>
          </a:p>
          <a:p>
            <a:r>
              <a:rPr lang="en-US" dirty="0"/>
              <a:t>K-means and mixture models</a:t>
            </a:r>
          </a:p>
          <a:p>
            <a:r>
              <a:rPr lang="en-US" dirty="0"/>
              <a:t>Neural networks and deep learning</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14</a:t>
            </a:fld>
            <a:endParaRPr lang="en-US" dirty="0">
              <a:solidFill>
                <a:prstClr val="black"/>
              </a:solidFill>
              <a:latin typeface="Calibri"/>
            </a:endParaRPr>
          </a:p>
        </p:txBody>
      </p:sp>
    </p:spTree>
    <p:extLst>
      <p:ext uri="{BB962C8B-B14F-4D97-AF65-F5344CB8AC3E}">
        <p14:creationId xmlns:p14="http://schemas.microsoft.com/office/powerpoint/2010/main" val="409592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II: Text mining (~2 weeks)</a:t>
            </a:r>
          </a:p>
        </p:txBody>
      </p:sp>
      <p:sp>
        <p:nvSpPr>
          <p:cNvPr id="3" name="Content Placeholder 2"/>
          <p:cNvSpPr>
            <a:spLocks noGrp="1"/>
          </p:cNvSpPr>
          <p:nvPr>
            <p:ph idx="1"/>
          </p:nvPr>
        </p:nvSpPr>
        <p:spPr/>
        <p:txBody>
          <a:bodyPr/>
          <a:lstStyle/>
          <a:p>
            <a:r>
              <a:rPr lang="en-US" dirty="0"/>
              <a:t>Topic Models</a:t>
            </a:r>
          </a:p>
          <a:p>
            <a:r>
              <a:rPr lang="en-US" dirty="0"/>
              <a:t>Word Embedding</a:t>
            </a:r>
          </a:p>
          <a:p>
            <a:r>
              <a:rPr lang="en-US" dirty="0"/>
              <a:t>Transformers</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15</a:t>
            </a:fld>
            <a:endParaRPr lang="en-US" dirty="0">
              <a:solidFill>
                <a:prstClr val="black"/>
              </a:solidFill>
              <a:latin typeface="Calibri"/>
            </a:endParaRPr>
          </a:p>
        </p:txBody>
      </p:sp>
    </p:spTree>
    <p:extLst>
      <p:ext uri="{BB962C8B-B14F-4D97-AF65-F5344CB8AC3E}">
        <p14:creationId xmlns:p14="http://schemas.microsoft.com/office/powerpoint/2010/main" val="5151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Data</a:t>
            </a:r>
          </a:p>
        </p:txBody>
      </p:sp>
      <p:sp>
        <p:nvSpPr>
          <p:cNvPr id="3" name="Content Placeholder 2"/>
          <p:cNvSpPr>
            <a:spLocks noGrp="1"/>
          </p:cNvSpPr>
          <p:nvPr>
            <p:ph idx="1"/>
          </p:nvPr>
        </p:nvSpPr>
        <p:spPr/>
        <p:txBody>
          <a:bodyPr>
            <a:normAutofit fontScale="85000" lnSpcReduction="10000"/>
          </a:bodyPr>
          <a:lstStyle/>
          <a:p>
            <a:r>
              <a:rPr lang="en-US" dirty="0"/>
              <a:t>“Text mining, also referred to as text data mining, roughly equivalent to text analytics, refers to the process of deriving high-quality information from text. High-quality information is typically derived through the devising of patterns and trends through means such as statistical pattern learning. Text mining usually involves the process of structuring the input text (usually parsing, along with the addition of some derived linguistic features and the removal of others, and subsequent insertion into a database), deriving patterns within the structured data, and finally evaluation and interpretation of the output. 'High quality' in text mining usually refers to some combination of relevance, novelty, and interestingness. Typical text mining tasks include text categorization, text clustering, concept/entity extraction, production of granular taxonomies, sentiment analysis, document summarization, and entity relation modeling (i.e., learning relations between named entities).” –from wiki</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16</a:t>
            </a:fld>
            <a:endParaRPr lang="en-US" dirty="0">
              <a:solidFill>
                <a:prstClr val="black"/>
              </a:solidFill>
              <a:latin typeface="Calibri"/>
            </a:endParaRPr>
          </a:p>
        </p:txBody>
      </p:sp>
    </p:spTree>
    <p:extLst>
      <p:ext uri="{BB962C8B-B14F-4D97-AF65-F5344CB8AC3E}">
        <p14:creationId xmlns:p14="http://schemas.microsoft.com/office/powerpoint/2010/main" val="3833151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Data </a:t>
            </a:r>
            <a:r>
              <a:rPr lang="mr-IN" dirty="0"/>
              <a:t>–</a:t>
            </a:r>
            <a:r>
              <a:rPr lang="en-US" dirty="0"/>
              <a:t> Topic Modeling</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17</a:t>
            </a:fld>
            <a:endParaRPr lang="en-US" dirty="0">
              <a:solidFill>
                <a:prstClr val="black"/>
              </a:solidFill>
              <a:latin typeface="Calibri"/>
            </a:endParaRPr>
          </a:p>
        </p:txBody>
      </p:sp>
      <p:pic>
        <p:nvPicPr>
          <p:cNvPr id="5" name="Picture 4"/>
          <p:cNvPicPr>
            <a:picLocks noChangeAspect="1"/>
          </p:cNvPicPr>
          <p:nvPr/>
        </p:nvPicPr>
        <p:blipFill>
          <a:blip r:embed="rId2"/>
          <a:stretch>
            <a:fillRect/>
          </a:stretch>
        </p:blipFill>
        <p:spPr>
          <a:xfrm>
            <a:off x="1676400" y="1524000"/>
            <a:ext cx="8686800" cy="4571500"/>
          </a:xfrm>
          <a:prstGeom prst="rect">
            <a:avLst/>
          </a:prstGeom>
        </p:spPr>
      </p:pic>
    </p:spTree>
    <p:extLst>
      <p:ext uri="{BB962C8B-B14F-4D97-AF65-F5344CB8AC3E}">
        <p14:creationId xmlns:p14="http://schemas.microsoft.com/office/powerpoint/2010/main" val="160014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Data </a:t>
            </a:r>
            <a:r>
              <a:rPr lang="mr-IN" dirty="0"/>
              <a:t>–</a:t>
            </a:r>
            <a:r>
              <a:rPr lang="en-US" dirty="0"/>
              <a:t> Word Embedding</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18</a:t>
            </a:fld>
            <a:endParaRPr lang="en-US"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1600200" y="1711078"/>
            <a:ext cx="4797328" cy="3927722"/>
          </a:xfrm>
          <a:prstGeom prst="rect">
            <a:avLst/>
          </a:prstGeom>
        </p:spPr>
      </p:pic>
      <p:pic>
        <p:nvPicPr>
          <p:cNvPr id="6" name="Picture 5"/>
          <p:cNvPicPr>
            <a:picLocks noChangeAspect="1"/>
          </p:cNvPicPr>
          <p:nvPr/>
        </p:nvPicPr>
        <p:blipFill>
          <a:blip r:embed="rId4"/>
          <a:stretch>
            <a:fillRect/>
          </a:stretch>
        </p:blipFill>
        <p:spPr>
          <a:xfrm>
            <a:off x="6463129" y="1780114"/>
            <a:ext cx="4105480" cy="3196212"/>
          </a:xfrm>
          <a:prstGeom prst="rect">
            <a:avLst/>
          </a:prstGeom>
        </p:spPr>
      </p:pic>
      <p:sp>
        <p:nvSpPr>
          <p:cNvPr id="7" name="Rectangle 6"/>
          <p:cNvSpPr/>
          <p:nvPr/>
        </p:nvSpPr>
        <p:spPr>
          <a:xfrm>
            <a:off x="6777819" y="5162490"/>
            <a:ext cx="3611886" cy="400110"/>
          </a:xfrm>
          <a:prstGeom prst="rect">
            <a:avLst/>
          </a:prstGeom>
        </p:spPr>
        <p:txBody>
          <a:bodyPr wrap="none">
            <a:spAutoFit/>
          </a:bodyPr>
          <a:lstStyle/>
          <a:p>
            <a:r>
              <a:rPr lang="en-US" sz="2000" dirty="0"/>
              <a:t>king - man + woman = queen</a:t>
            </a:r>
          </a:p>
        </p:txBody>
      </p:sp>
    </p:spTree>
    <p:extLst>
      <p:ext uri="{BB962C8B-B14F-4D97-AF65-F5344CB8AC3E}">
        <p14:creationId xmlns:p14="http://schemas.microsoft.com/office/powerpoint/2010/main" val="71288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8538-2C88-3F87-965B-854A3AB6138C}"/>
              </a:ext>
            </a:extLst>
          </p:cNvPr>
          <p:cNvSpPr>
            <a:spLocks noGrp="1"/>
          </p:cNvSpPr>
          <p:nvPr>
            <p:ph type="title"/>
          </p:nvPr>
        </p:nvSpPr>
        <p:spPr/>
        <p:txBody>
          <a:bodyPr/>
          <a:lstStyle/>
          <a:p>
            <a:r>
              <a:rPr lang="en-US" dirty="0"/>
              <a:t>Text Data - Transformers</a:t>
            </a:r>
          </a:p>
        </p:txBody>
      </p:sp>
      <p:sp>
        <p:nvSpPr>
          <p:cNvPr id="3" name="Content Placeholder 2">
            <a:extLst>
              <a:ext uri="{FF2B5EF4-FFF2-40B4-BE49-F238E27FC236}">
                <a16:creationId xmlns:a16="http://schemas.microsoft.com/office/drawing/2014/main" id="{68C7EDAA-B52C-9722-B968-F3025EFB55C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2780AAE-E29E-8DF3-04BA-E7B36F6560A0}"/>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19</a:t>
            </a:fld>
            <a:endParaRPr lang="en-US" dirty="0">
              <a:solidFill>
                <a:prstClr val="black"/>
              </a:solidFill>
              <a:latin typeface="Calibri"/>
            </a:endParaRPr>
          </a:p>
        </p:txBody>
      </p:sp>
      <p:pic>
        <p:nvPicPr>
          <p:cNvPr id="6" name="Picture 5">
            <a:extLst>
              <a:ext uri="{FF2B5EF4-FFF2-40B4-BE49-F238E27FC236}">
                <a16:creationId xmlns:a16="http://schemas.microsoft.com/office/drawing/2014/main" id="{209E75A8-97DC-1703-4A86-71AB53BDAF48}"/>
              </a:ext>
            </a:extLst>
          </p:cNvPr>
          <p:cNvPicPr>
            <a:picLocks noChangeAspect="1"/>
          </p:cNvPicPr>
          <p:nvPr/>
        </p:nvPicPr>
        <p:blipFill>
          <a:blip r:embed="rId2"/>
          <a:stretch>
            <a:fillRect/>
          </a:stretch>
        </p:blipFill>
        <p:spPr>
          <a:xfrm>
            <a:off x="3886200" y="1143000"/>
            <a:ext cx="3886200" cy="5421086"/>
          </a:xfrm>
          <a:prstGeom prst="rect">
            <a:avLst/>
          </a:prstGeom>
        </p:spPr>
      </p:pic>
    </p:spTree>
    <p:extLst>
      <p:ext uri="{BB962C8B-B14F-4D97-AF65-F5344CB8AC3E}">
        <p14:creationId xmlns:p14="http://schemas.microsoft.com/office/powerpoint/2010/main" val="293591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p:txBody>
          <a:bodyPr>
            <a:normAutofit/>
          </a:bodyPr>
          <a:lstStyle/>
          <a:p>
            <a:r>
              <a:rPr lang="en-US" dirty="0"/>
              <a:t>Course homepage: </a:t>
            </a:r>
            <a:r>
              <a:rPr lang="en-US" dirty="0">
                <a:hlinkClick r:id="rId2"/>
              </a:rPr>
              <a:t>https://github.com/yichousun/Winter2024_CS247_AdvDM/</a:t>
            </a:r>
            <a:endParaRPr lang="en-US" dirty="0"/>
          </a:p>
          <a:p>
            <a:r>
              <a:rPr lang="en-US" dirty="0"/>
              <a:t>Class Schedule</a:t>
            </a:r>
          </a:p>
          <a:p>
            <a:pPr lvl="1"/>
            <a:r>
              <a:rPr lang="en-US" dirty="0"/>
              <a:t>Slides</a:t>
            </a:r>
          </a:p>
          <a:p>
            <a:pPr lvl="1"/>
            <a:r>
              <a:rPr lang="en-US" dirty="0"/>
              <a:t>Assignments</a:t>
            </a:r>
          </a:p>
          <a:p>
            <a:pPr lvl="1"/>
            <a:r>
              <a:rPr lang="en-US" dirty="0"/>
              <a:t>Course projects</a:t>
            </a:r>
          </a:p>
          <a:p>
            <a:pPr lvl="1"/>
            <a:r>
              <a:rPr lang="en-US" dirty="0"/>
              <a:t>… </a:t>
            </a:r>
          </a:p>
          <a:p>
            <a:r>
              <a:rPr lang="en-US" dirty="0"/>
              <a:t>Piazza: </a:t>
            </a:r>
            <a:r>
              <a:rPr lang="en-US" dirty="0">
                <a:hlinkClick r:id="rId3"/>
              </a:rPr>
              <a:t>https://piazza.com/ucla/winter2024/cs247</a:t>
            </a:r>
            <a:endParaRPr lang="en-US" dirty="0"/>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a:t>
            </a:fld>
            <a:endParaRPr lang="en-US" dirty="0">
              <a:solidFill>
                <a:prstClr val="black"/>
              </a:solidFill>
              <a:latin typeface="Calibri"/>
            </a:endParaRPr>
          </a:p>
        </p:txBody>
      </p:sp>
    </p:spTree>
    <p:extLst>
      <p:ext uri="{BB962C8B-B14F-4D97-AF65-F5344CB8AC3E}">
        <p14:creationId xmlns:p14="http://schemas.microsoft.com/office/powerpoint/2010/main" val="413528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III: Graphs/Network mining (~2.5 weeks)</a:t>
            </a:r>
          </a:p>
        </p:txBody>
      </p:sp>
      <p:sp>
        <p:nvSpPr>
          <p:cNvPr id="3" name="Content Placeholder 2"/>
          <p:cNvSpPr>
            <a:spLocks noGrp="1"/>
          </p:cNvSpPr>
          <p:nvPr>
            <p:ph idx="1"/>
          </p:nvPr>
        </p:nvSpPr>
        <p:spPr/>
        <p:txBody>
          <a:bodyPr/>
          <a:lstStyle/>
          <a:p>
            <a:r>
              <a:rPr lang="en-US" dirty="0"/>
              <a:t>Spectral clustering</a:t>
            </a:r>
          </a:p>
          <a:p>
            <a:r>
              <a:rPr lang="en-US" dirty="0"/>
              <a:t>Label propagation</a:t>
            </a:r>
          </a:p>
          <a:p>
            <a:r>
              <a:rPr lang="en-US" dirty="0"/>
              <a:t>Graph/Network shallow embedding</a:t>
            </a:r>
          </a:p>
          <a:p>
            <a:r>
              <a:rPr lang="en-US" dirty="0"/>
              <a:t>Knowledge graph embedding</a:t>
            </a:r>
          </a:p>
          <a:p>
            <a:r>
              <a:rPr lang="en-US" dirty="0"/>
              <a:t>Graph Neural Networks</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20</a:t>
            </a:fld>
            <a:endParaRPr lang="en-US" dirty="0">
              <a:solidFill>
                <a:prstClr val="black"/>
              </a:solidFill>
              <a:latin typeface="Calibri"/>
            </a:endParaRPr>
          </a:p>
        </p:txBody>
      </p:sp>
    </p:spTree>
    <p:extLst>
      <p:ext uri="{BB962C8B-B14F-4D97-AF65-F5344CB8AC3E}">
        <p14:creationId xmlns:p14="http://schemas.microsoft.com/office/powerpoint/2010/main" val="118767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 Network</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21</a:t>
            </a:fld>
            <a:endParaRPr lang="en-US" dirty="0">
              <a:solidFill>
                <a:prstClr val="black"/>
              </a:solidFill>
              <a:latin typeface="Calibri"/>
            </a:endParaRPr>
          </a:p>
        </p:txBody>
      </p:sp>
      <p:pic>
        <p:nvPicPr>
          <p:cNvPr id="20482" name="Picture 2" descr="http://www.networkweaving.com/blog/uploaded_images/contagion-7163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066800"/>
            <a:ext cx="6096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4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PageRank</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88079" y="1143000"/>
            <a:ext cx="7415843" cy="5334000"/>
          </a:xfrm>
        </p:spPr>
      </p:pic>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22</a:t>
            </a:fld>
            <a:endParaRPr lang="en-US" dirty="0">
              <a:solidFill>
                <a:prstClr val="black"/>
              </a:solidFill>
              <a:latin typeface="Calibri"/>
            </a:endParaRPr>
          </a:p>
        </p:txBody>
      </p:sp>
      <p:sp>
        <p:nvSpPr>
          <p:cNvPr id="6" name="Rectangle 5"/>
          <p:cNvSpPr/>
          <p:nvPr/>
        </p:nvSpPr>
        <p:spPr>
          <a:xfrm>
            <a:off x="7086601" y="6090001"/>
            <a:ext cx="2969659" cy="523220"/>
          </a:xfrm>
          <a:prstGeom prst="rect">
            <a:avLst/>
          </a:prstGeom>
        </p:spPr>
        <p:txBody>
          <a:bodyPr wrap="none">
            <a:spAutoFit/>
          </a:bodyPr>
          <a:lstStyle/>
          <a:p>
            <a:r>
              <a:rPr lang="en-US" dirty="0"/>
              <a:t>Source: </a:t>
            </a:r>
            <a:r>
              <a:rPr lang="en-US" dirty="0" err="1"/>
              <a:t>wikipedia</a:t>
            </a:r>
            <a:endParaRPr lang="en-US" dirty="0"/>
          </a:p>
        </p:txBody>
      </p:sp>
    </p:spTree>
    <p:extLst>
      <p:ext uri="{BB962C8B-B14F-4D97-AF65-F5344CB8AC3E}">
        <p14:creationId xmlns:p14="http://schemas.microsoft.com/office/powerpoint/2010/main" val="1163062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Detection</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23</a:t>
            </a:fld>
            <a:endParaRPr lang="en-US" dirty="0">
              <a:solidFill>
                <a:prstClr val="black"/>
              </a:solidFill>
              <a:latin typeface="Calibri"/>
            </a:endParaRPr>
          </a:p>
        </p:txBody>
      </p:sp>
      <p:pic>
        <p:nvPicPr>
          <p:cNvPr id="5" name="Picture 4"/>
          <p:cNvPicPr>
            <a:picLocks noChangeAspect="1"/>
          </p:cNvPicPr>
          <p:nvPr/>
        </p:nvPicPr>
        <p:blipFill>
          <a:blip r:embed="rId2"/>
          <a:stretch>
            <a:fillRect/>
          </a:stretch>
        </p:blipFill>
        <p:spPr>
          <a:xfrm>
            <a:off x="3276600" y="1447800"/>
            <a:ext cx="4876800" cy="4167448"/>
          </a:xfrm>
          <a:prstGeom prst="rect">
            <a:avLst/>
          </a:prstGeom>
        </p:spPr>
      </p:pic>
    </p:spTree>
    <p:extLst>
      <p:ext uri="{BB962C8B-B14F-4D97-AF65-F5344CB8AC3E}">
        <p14:creationId xmlns:p14="http://schemas.microsoft.com/office/powerpoint/2010/main" val="65571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 Propagation</a:t>
            </a:r>
          </a:p>
        </p:txBody>
      </p:sp>
      <p:pic>
        <p:nvPicPr>
          <p:cNvPr id="12" name="Content Placeholder 11"/>
          <p:cNvPicPr>
            <a:picLocks noGrp="1" noChangeAspect="1"/>
          </p:cNvPicPr>
          <p:nvPr>
            <p:ph idx="1"/>
          </p:nvPr>
        </p:nvPicPr>
        <p:blipFill rotWithShape="1">
          <a:blip r:embed="rId2">
            <a:extLst>
              <a:ext uri="{28A0092B-C50C-407E-A947-70E740481C1C}">
                <a14:useLocalDpi xmlns:a14="http://schemas.microsoft.com/office/drawing/2010/main" val="0"/>
              </a:ext>
            </a:extLst>
          </a:blip>
          <a:srcRect t="31629" b="23277"/>
          <a:stretch/>
        </p:blipFill>
        <p:spPr>
          <a:xfrm>
            <a:off x="1828800" y="1752600"/>
            <a:ext cx="8552744" cy="2895600"/>
          </a:xfrm>
        </p:spPr>
      </p:pic>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24</a:t>
            </a:fld>
            <a:endParaRPr lang="en-US" dirty="0">
              <a:solidFill>
                <a:prstClr val="black"/>
              </a:solidFill>
              <a:latin typeface="Calibri"/>
            </a:endParaRPr>
          </a:p>
        </p:txBody>
      </p:sp>
      <p:sp>
        <p:nvSpPr>
          <p:cNvPr id="13" name="Rectangle 12"/>
          <p:cNvSpPr/>
          <p:nvPr/>
        </p:nvSpPr>
        <p:spPr>
          <a:xfrm>
            <a:off x="2743200" y="5085447"/>
            <a:ext cx="7086600" cy="646331"/>
          </a:xfrm>
          <a:prstGeom prst="rect">
            <a:avLst/>
          </a:prstGeom>
        </p:spPr>
        <p:txBody>
          <a:bodyPr wrap="square">
            <a:spAutoFit/>
          </a:bodyPr>
          <a:lstStyle/>
          <a:p>
            <a:r>
              <a:rPr lang="en-US" sz="1800" dirty="0"/>
              <a:t>Source: https://www.slideshare.net/yamaguchiyuto/when-does-label-propagation-fail-a-view-from-a-network-generative-model</a:t>
            </a:r>
          </a:p>
        </p:txBody>
      </p:sp>
      <p:sp>
        <p:nvSpPr>
          <p:cNvPr id="14" name="Rectangle 13"/>
          <p:cNvSpPr/>
          <p:nvPr/>
        </p:nvSpPr>
        <p:spPr>
          <a:xfrm>
            <a:off x="4648200" y="3962400"/>
            <a:ext cx="1219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50"/>
                </a:solidFill>
              </a:rPr>
              <a:t>Baseball</a:t>
            </a:r>
            <a:endParaRPr lang="en-US" b="1" dirty="0">
              <a:solidFill>
                <a:srgbClr val="00B050"/>
              </a:solidFill>
            </a:endParaRPr>
          </a:p>
        </p:txBody>
      </p:sp>
      <p:sp>
        <p:nvSpPr>
          <p:cNvPr id="21" name="Rectangle 20"/>
          <p:cNvSpPr/>
          <p:nvPr/>
        </p:nvSpPr>
        <p:spPr>
          <a:xfrm>
            <a:off x="9012677" y="3972128"/>
            <a:ext cx="1219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50"/>
                </a:solidFill>
              </a:rPr>
              <a:t>Baseball</a:t>
            </a:r>
            <a:endParaRPr lang="en-US" b="1" dirty="0">
              <a:solidFill>
                <a:srgbClr val="00B050"/>
              </a:solidFill>
            </a:endParaRPr>
          </a:p>
        </p:txBody>
      </p:sp>
    </p:spTree>
    <p:extLst>
      <p:ext uri="{BB962C8B-B14F-4D97-AF65-F5344CB8AC3E}">
        <p14:creationId xmlns:p14="http://schemas.microsoft.com/office/powerpoint/2010/main" val="69598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Embedding</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093502"/>
            <a:ext cx="3461870" cy="5334000"/>
          </a:xfrm>
        </p:spPr>
      </p:pic>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25</a:t>
            </a:fld>
            <a:endParaRPr lang="en-US" dirty="0">
              <a:solidFill>
                <a:prstClr val="black"/>
              </a:solidFill>
              <a:latin typeface="Calibri"/>
            </a:endParaRPr>
          </a:p>
        </p:txBody>
      </p:sp>
      <p:sp>
        <p:nvSpPr>
          <p:cNvPr id="8" name="TextBox 7"/>
          <p:cNvSpPr txBox="1"/>
          <p:nvPr/>
        </p:nvSpPr>
        <p:spPr>
          <a:xfrm flipH="1">
            <a:off x="7162800" y="3810000"/>
            <a:ext cx="2667000" cy="400110"/>
          </a:xfrm>
          <a:prstGeom prst="rect">
            <a:avLst/>
          </a:prstGeom>
          <a:noFill/>
        </p:spPr>
        <p:txBody>
          <a:bodyPr wrap="square" rtlCol="0">
            <a:spAutoFit/>
          </a:bodyPr>
          <a:lstStyle/>
          <a:p>
            <a:r>
              <a:rPr lang="en-US" sz="2000" dirty="0"/>
              <a:t>Source: </a:t>
            </a:r>
            <a:r>
              <a:rPr lang="en-US" sz="2000" dirty="0" err="1"/>
              <a:t>DeepWalk</a:t>
            </a:r>
            <a:endParaRPr lang="en-US" sz="2000" dirty="0"/>
          </a:p>
        </p:txBody>
      </p:sp>
    </p:spTree>
    <p:extLst>
      <p:ext uri="{BB962C8B-B14F-4D97-AF65-F5344CB8AC3E}">
        <p14:creationId xmlns:p14="http://schemas.microsoft.com/office/powerpoint/2010/main" val="105768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Graph</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453" y="1066801"/>
            <a:ext cx="8497901" cy="5056251"/>
          </a:xfrm>
        </p:spPr>
      </p:pic>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26</a:t>
            </a:fld>
            <a:endParaRPr lang="en-US" dirty="0">
              <a:solidFill>
                <a:prstClr val="black"/>
              </a:solidFill>
              <a:latin typeface="Calibri"/>
            </a:endParaRPr>
          </a:p>
        </p:txBody>
      </p:sp>
      <p:sp>
        <p:nvSpPr>
          <p:cNvPr id="6" name="Rectangle 5"/>
          <p:cNvSpPr/>
          <p:nvPr/>
        </p:nvSpPr>
        <p:spPr>
          <a:xfrm>
            <a:off x="2000655" y="5943600"/>
            <a:ext cx="8229600" cy="707886"/>
          </a:xfrm>
          <a:prstGeom prst="rect">
            <a:avLst/>
          </a:prstGeom>
        </p:spPr>
        <p:txBody>
          <a:bodyPr wrap="square">
            <a:spAutoFit/>
          </a:bodyPr>
          <a:lstStyle/>
          <a:p>
            <a:r>
              <a:rPr lang="en-US" sz="2000" dirty="0"/>
              <a:t>https://geomarketing.com/amazons-neptune-database-will-expand-the-knowledge-graph-heres-how/amazon-neptune-knowledge-graph</a:t>
            </a:r>
          </a:p>
        </p:txBody>
      </p:sp>
    </p:spTree>
    <p:extLst>
      <p:ext uri="{BB962C8B-B14F-4D97-AF65-F5344CB8AC3E}">
        <p14:creationId xmlns:p14="http://schemas.microsoft.com/office/powerpoint/2010/main" val="607863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A97E-4193-4652-526B-411D64AFC034}"/>
              </a:ext>
            </a:extLst>
          </p:cNvPr>
          <p:cNvSpPr>
            <a:spLocks noGrp="1"/>
          </p:cNvSpPr>
          <p:nvPr>
            <p:ph type="title"/>
          </p:nvPr>
        </p:nvSpPr>
        <p:spPr/>
        <p:txBody>
          <a:bodyPr/>
          <a:lstStyle/>
          <a:p>
            <a:r>
              <a:rPr lang="en-US" dirty="0"/>
              <a:t>Graph Neural Networks</a:t>
            </a:r>
          </a:p>
        </p:txBody>
      </p:sp>
      <p:pic>
        <p:nvPicPr>
          <p:cNvPr id="6" name="Content Placeholder 5" descr="A diagram of a network&#10;&#10;Description automatically generated">
            <a:extLst>
              <a:ext uri="{FF2B5EF4-FFF2-40B4-BE49-F238E27FC236}">
                <a16:creationId xmlns:a16="http://schemas.microsoft.com/office/drawing/2014/main" id="{45BE16FE-B78E-6663-715E-9FAA0063D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50324"/>
            <a:ext cx="10972800" cy="5119351"/>
          </a:xfrm>
        </p:spPr>
      </p:pic>
      <p:sp>
        <p:nvSpPr>
          <p:cNvPr id="4" name="Slide Number Placeholder 3">
            <a:extLst>
              <a:ext uri="{FF2B5EF4-FFF2-40B4-BE49-F238E27FC236}">
                <a16:creationId xmlns:a16="http://schemas.microsoft.com/office/drawing/2014/main" id="{E2E56332-0026-D1DF-E5A1-198F6EA90935}"/>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27</a:t>
            </a:fld>
            <a:endParaRPr lang="en-US" dirty="0">
              <a:solidFill>
                <a:prstClr val="black"/>
              </a:solidFill>
              <a:latin typeface="Calibri"/>
            </a:endParaRPr>
          </a:p>
        </p:txBody>
      </p:sp>
    </p:spTree>
    <p:extLst>
      <p:ext uri="{BB962C8B-B14F-4D97-AF65-F5344CB8AC3E}">
        <p14:creationId xmlns:p14="http://schemas.microsoft.com/office/powerpoint/2010/main" val="2980770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IV: Recommender systems (~2 weeks)</a:t>
            </a:r>
          </a:p>
        </p:txBody>
      </p:sp>
      <p:sp>
        <p:nvSpPr>
          <p:cNvPr id="3" name="Content Placeholder 2"/>
          <p:cNvSpPr>
            <a:spLocks noGrp="1"/>
          </p:cNvSpPr>
          <p:nvPr>
            <p:ph idx="1"/>
          </p:nvPr>
        </p:nvSpPr>
        <p:spPr/>
        <p:txBody>
          <a:bodyPr/>
          <a:lstStyle/>
          <a:p>
            <a:r>
              <a:rPr lang="en-US" dirty="0"/>
              <a:t>Collaborative filtering, matrix factorization, Bayesian personalized ranking</a:t>
            </a:r>
          </a:p>
          <a:p>
            <a:r>
              <a:rPr lang="en-US" dirty="0"/>
              <a:t>Factorization machine and deep collaborative filtering</a:t>
            </a:r>
          </a:p>
          <a:p>
            <a:r>
              <a:rPr lang="en-US" dirty="0"/>
              <a:t>Recommendation from graph perspective</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28</a:t>
            </a:fld>
            <a:endParaRPr lang="en-US" dirty="0">
              <a:solidFill>
                <a:prstClr val="black"/>
              </a:solidFill>
              <a:latin typeface="Calibri"/>
            </a:endParaRPr>
          </a:p>
        </p:txBody>
      </p:sp>
    </p:spTree>
    <p:extLst>
      <p:ext uri="{BB962C8B-B14F-4D97-AF65-F5344CB8AC3E}">
        <p14:creationId xmlns:p14="http://schemas.microsoft.com/office/powerpoint/2010/main" val="2708974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Recommender systems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29</a:t>
            </a:fld>
            <a:endParaRPr lang="en-US" dirty="0">
              <a:solidFill>
                <a:prstClr val="black"/>
              </a:solidFill>
              <a:latin typeface="Calibri"/>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091184"/>
            <a:ext cx="2133600" cy="308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60834"/>
            <a:ext cx="5257800" cy="230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91185"/>
            <a:ext cx="2514600" cy="326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06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Prerequisites</a:t>
            </a:r>
          </a:p>
          <a:p>
            <a:pPr lvl="1"/>
            <a:r>
              <a:rPr lang="en-US" dirty="0"/>
              <a:t>Required prerequisite courses: CS 145 or CS 146 or equivalent.</a:t>
            </a:r>
          </a:p>
          <a:p>
            <a:pPr lvl="1"/>
            <a:r>
              <a:rPr lang="en-US" dirty="0"/>
              <a:t>You are expected to have background knowledge in data structures, algorithms, basic linear algebra, and basic statistics.</a:t>
            </a:r>
          </a:p>
          <a:p>
            <a:pPr lvl="1"/>
            <a:r>
              <a:rPr lang="en-US" dirty="0"/>
              <a:t>You are expected to know basic knowledge in data mining and machine learning.</a:t>
            </a:r>
          </a:p>
          <a:p>
            <a:pPr lvl="1"/>
            <a:r>
              <a:rPr lang="en-US" dirty="0"/>
              <a:t>You will also need to be familiar with at least one programming language, and have programming experiences.</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a:t>
            </a:fld>
            <a:endParaRPr lang="en-US" dirty="0">
              <a:solidFill>
                <a:prstClr val="black"/>
              </a:solidFill>
              <a:latin typeface="Calibri"/>
            </a:endParaRPr>
          </a:p>
        </p:txBody>
      </p:sp>
    </p:spTree>
    <p:extLst>
      <p:ext uri="{BB962C8B-B14F-4D97-AF65-F5344CB8AC3E}">
        <p14:creationId xmlns:p14="http://schemas.microsoft.com/office/powerpoint/2010/main" val="1519472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Matrix Representation View</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30</a:t>
            </a:fld>
            <a:endParaRPr lang="en-US" dirty="0">
              <a:solidFill>
                <a:prstClr val="black"/>
              </a:solidFill>
              <a:latin typeface="Calibri"/>
            </a:endParaRPr>
          </a:p>
        </p:txBody>
      </p:sp>
      <p:pic>
        <p:nvPicPr>
          <p:cNvPr id="5" name="Picture 2" descr="http://sites.psu.edu/szw184/wp-content/uploads/sites/18953/2014/12/movie-us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143001"/>
            <a:ext cx="61722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limn.it/wp-content/uploads/Netflix-latentfactor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676"/>
          <a:stretch/>
        </p:blipFill>
        <p:spPr bwMode="auto">
          <a:xfrm>
            <a:off x="3962400" y="3970337"/>
            <a:ext cx="4038600" cy="280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36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29AA-D4D9-4F79-8FFA-1B2AB23C4974}"/>
              </a:ext>
            </a:extLst>
          </p:cNvPr>
          <p:cNvSpPr>
            <a:spLocks noGrp="1"/>
          </p:cNvSpPr>
          <p:nvPr>
            <p:ph type="title"/>
          </p:nvPr>
        </p:nvSpPr>
        <p:spPr/>
        <p:txBody>
          <a:bodyPr/>
          <a:lstStyle/>
          <a:p>
            <a:r>
              <a:rPr lang="en-US" dirty="0"/>
              <a:t>Summary: Methods to Learn</a:t>
            </a:r>
          </a:p>
        </p:txBody>
      </p:sp>
      <p:sp>
        <p:nvSpPr>
          <p:cNvPr id="3" name="Content Placeholder 2">
            <a:extLst>
              <a:ext uri="{FF2B5EF4-FFF2-40B4-BE49-F238E27FC236}">
                <a16:creationId xmlns:a16="http://schemas.microsoft.com/office/drawing/2014/main" id="{E7A24FD3-162C-4E83-BFC8-9FB4B5411347}"/>
              </a:ext>
            </a:extLst>
          </p:cNvPr>
          <p:cNvSpPr>
            <a:spLocks noGrp="1"/>
          </p:cNvSpPr>
          <p:nvPr>
            <p:ph idx="1"/>
          </p:nvPr>
        </p:nvSpPr>
        <p:spPr/>
        <p:txBody>
          <a:bodyPr>
            <a:normAutofit fontScale="85000" lnSpcReduction="20000"/>
          </a:bodyPr>
          <a:lstStyle/>
          <a:p>
            <a:r>
              <a:rPr lang="en-US" dirty="0"/>
              <a:t>Part I: Basics of data mining (~2 weeks)</a:t>
            </a:r>
          </a:p>
          <a:p>
            <a:pPr lvl="1"/>
            <a:r>
              <a:rPr lang="en-US" dirty="0"/>
              <a:t>Naïve Bayes, Logistic regression, K-Means, mixture models, ANN</a:t>
            </a:r>
          </a:p>
          <a:p>
            <a:r>
              <a:rPr lang="en-US" dirty="0"/>
              <a:t>Part II: Text mining (~ 2 weeks)</a:t>
            </a:r>
          </a:p>
          <a:p>
            <a:pPr lvl="1"/>
            <a:r>
              <a:rPr lang="en-US" dirty="0"/>
              <a:t>Topic Models: </a:t>
            </a:r>
            <a:r>
              <a:rPr lang="en-US" dirty="0" err="1"/>
              <a:t>pLSA</a:t>
            </a:r>
            <a:r>
              <a:rPr lang="en-US" dirty="0"/>
              <a:t>, LDA</a:t>
            </a:r>
          </a:p>
          <a:p>
            <a:pPr lvl="1"/>
            <a:r>
              <a:rPr lang="en-US" dirty="0"/>
              <a:t>Word embedding</a:t>
            </a:r>
          </a:p>
          <a:p>
            <a:pPr lvl="1"/>
            <a:r>
              <a:rPr lang="en-US" dirty="0"/>
              <a:t>Transformers</a:t>
            </a:r>
          </a:p>
          <a:p>
            <a:r>
              <a:rPr lang="en-US" dirty="0"/>
              <a:t>Part III: Graphs/Network mining (~2.5 weeks)</a:t>
            </a:r>
          </a:p>
          <a:p>
            <a:pPr lvl="1"/>
            <a:r>
              <a:rPr lang="en-US" dirty="0"/>
              <a:t>spectral clustering, graph embedding, label propagation, knowledge graph embedding, GNNs</a:t>
            </a:r>
          </a:p>
          <a:p>
            <a:r>
              <a:rPr lang="en-US" dirty="0"/>
              <a:t>Part IV: Recommender systems (~ 2 weeks)</a:t>
            </a:r>
          </a:p>
          <a:p>
            <a:pPr lvl="1"/>
            <a:r>
              <a:rPr lang="en-US" dirty="0"/>
              <a:t>Collaborative filtering, matrix factorization, Bayesian personalized ranking</a:t>
            </a:r>
          </a:p>
          <a:p>
            <a:pPr lvl="1"/>
            <a:r>
              <a:rPr lang="en-US" dirty="0"/>
              <a:t>Factorization machine, neural collaborative filtering</a:t>
            </a:r>
          </a:p>
          <a:p>
            <a:pPr lvl="1"/>
            <a:r>
              <a:rPr lang="en-US" dirty="0"/>
              <a:t>Recommendation as link prediction</a:t>
            </a:r>
          </a:p>
          <a:p>
            <a:endParaRPr lang="en-US" dirty="0"/>
          </a:p>
        </p:txBody>
      </p:sp>
      <p:sp>
        <p:nvSpPr>
          <p:cNvPr id="4" name="Slide Number Placeholder 3">
            <a:extLst>
              <a:ext uri="{FF2B5EF4-FFF2-40B4-BE49-F238E27FC236}">
                <a16:creationId xmlns:a16="http://schemas.microsoft.com/office/drawing/2014/main" id="{37F8DC69-DF1E-4965-B516-227F8EAF9F1A}"/>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31</a:t>
            </a:fld>
            <a:endParaRPr lang="en-US" dirty="0">
              <a:solidFill>
                <a:prstClr val="black"/>
              </a:solidFill>
              <a:latin typeface="Calibri"/>
            </a:endParaRPr>
          </a:p>
        </p:txBody>
      </p:sp>
    </p:spTree>
    <p:extLst>
      <p:ext uri="{BB962C8B-B14F-4D97-AF65-F5344CB8AC3E}">
        <p14:creationId xmlns:p14="http://schemas.microsoft.com/office/powerpoint/2010/main" val="1322147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295400" y="152400"/>
            <a:ext cx="9525000" cy="838200"/>
          </a:xfrm>
          <a:noFill/>
        </p:spPr>
        <p:txBody>
          <a:bodyPr vert="horz" lIns="92075" tIns="46038" rIns="92075" bIns="46038" rtlCol="0" anchor="ctr">
            <a:normAutofit/>
          </a:bodyPr>
          <a:lstStyle/>
          <a:p>
            <a:pPr eaLnBrk="1" hangingPunct="1"/>
            <a:r>
              <a:rPr lang="en-US" sz="2800"/>
              <a:t>Where to Find References? DBLP, CiteSeer, Google</a:t>
            </a:r>
            <a:endParaRPr lang="en-US" sz="2800" b="0"/>
          </a:p>
        </p:txBody>
      </p:sp>
      <p:sp>
        <p:nvSpPr>
          <p:cNvPr id="46084" name="Rectangle 3"/>
          <p:cNvSpPr>
            <a:spLocks noGrp="1" noChangeArrowheads="1"/>
          </p:cNvSpPr>
          <p:nvPr>
            <p:ph idx="1"/>
          </p:nvPr>
        </p:nvSpPr>
        <p:spPr>
          <a:xfrm>
            <a:off x="1905000" y="1219200"/>
            <a:ext cx="8229600" cy="5257800"/>
          </a:xfrm>
          <a:noFill/>
        </p:spPr>
        <p:txBody>
          <a:bodyPr vert="horz" lIns="92075" tIns="46038" rIns="92075" bIns="46038" rtlCol="0">
            <a:normAutofit fontScale="92500" lnSpcReduction="10000"/>
          </a:bodyPr>
          <a:lstStyle/>
          <a:p>
            <a:pPr eaLnBrk="1" hangingPunct="1">
              <a:lnSpc>
                <a:spcPct val="100000"/>
              </a:lnSpc>
            </a:pPr>
            <a:r>
              <a:rPr lang="en-US" sz="1800" u="sng" dirty="0"/>
              <a:t>Data mining and KDD (SIGKDD: CDROM)</a:t>
            </a:r>
          </a:p>
          <a:p>
            <a:pPr lvl="1" eaLnBrk="1" hangingPunct="1">
              <a:lnSpc>
                <a:spcPct val="100000"/>
              </a:lnSpc>
            </a:pPr>
            <a:r>
              <a:rPr lang="en-US" sz="1400" dirty="0"/>
              <a:t>Conferences: ACM-SIGKDD, IEEE-ICDM, SIAM-DM, PKDD, PAKDD, etc.</a:t>
            </a:r>
          </a:p>
          <a:p>
            <a:pPr lvl="1" eaLnBrk="1" hangingPunct="1">
              <a:lnSpc>
                <a:spcPct val="100000"/>
              </a:lnSpc>
            </a:pPr>
            <a:r>
              <a:rPr lang="en-US" sz="1400" dirty="0"/>
              <a:t>Journal: Data Mining and Knowledge Discovery, KDD Explorations, ACM TKDD</a:t>
            </a:r>
            <a:endParaRPr lang="en-US" sz="1400" u="sng" dirty="0"/>
          </a:p>
          <a:p>
            <a:pPr eaLnBrk="1" hangingPunct="1">
              <a:lnSpc>
                <a:spcPct val="100000"/>
              </a:lnSpc>
            </a:pPr>
            <a:r>
              <a:rPr lang="en-US" sz="1800" u="sng" dirty="0"/>
              <a:t>Database systems (SIGMOD: ACM SIGMOD Anthology</a:t>
            </a:r>
            <a:r>
              <a:rPr lang="en-US" sz="1600" u="sng" dirty="0"/>
              <a:t>—</a:t>
            </a:r>
            <a:r>
              <a:rPr lang="en-US" sz="1800" u="sng" dirty="0"/>
              <a:t>CD ROM)</a:t>
            </a:r>
          </a:p>
          <a:p>
            <a:pPr lvl="1" eaLnBrk="1" hangingPunct="1">
              <a:lnSpc>
                <a:spcPct val="100000"/>
              </a:lnSpc>
            </a:pPr>
            <a:r>
              <a:rPr lang="en-US" sz="1400" dirty="0"/>
              <a:t>Conferences: ACM-SIGMOD, ACM-PODS, VLDB, IEEE-ICDE, EDBT, ICDT, DASFAA</a:t>
            </a:r>
          </a:p>
          <a:p>
            <a:pPr lvl="1" eaLnBrk="1" hangingPunct="1">
              <a:lnSpc>
                <a:spcPct val="100000"/>
              </a:lnSpc>
            </a:pPr>
            <a:r>
              <a:rPr lang="en-US" sz="1400" dirty="0"/>
              <a:t>Journals: IEEE-TKDE, ACM-TODS/TOIS, JIIS, J. ACM, VLDB J., Info. Sys., etc.</a:t>
            </a:r>
            <a:endParaRPr lang="en-US" sz="1400" u="sng" dirty="0"/>
          </a:p>
          <a:p>
            <a:pPr eaLnBrk="1" hangingPunct="1">
              <a:lnSpc>
                <a:spcPct val="100000"/>
              </a:lnSpc>
            </a:pPr>
            <a:r>
              <a:rPr lang="en-US" sz="1800" u="sng" dirty="0"/>
              <a:t>AI &amp; Machine Learning</a:t>
            </a:r>
          </a:p>
          <a:p>
            <a:pPr lvl="1" eaLnBrk="1" hangingPunct="1">
              <a:lnSpc>
                <a:spcPct val="100000"/>
              </a:lnSpc>
            </a:pPr>
            <a:r>
              <a:rPr lang="en-US" sz="1400" dirty="0"/>
              <a:t>Conferences: AAAI, IJCAI, COLT (Learning Theory), CVPR, ICML, NIPS, ICLR etc.</a:t>
            </a:r>
          </a:p>
          <a:p>
            <a:pPr lvl="1" eaLnBrk="1" hangingPunct="1">
              <a:lnSpc>
                <a:spcPct val="100000"/>
              </a:lnSpc>
            </a:pPr>
            <a:r>
              <a:rPr lang="en-US" sz="1400" dirty="0"/>
              <a:t>Journals: Machine Learning, Artificial Intelligence, Knowledge and Information Systems, IEEE-PAMI, etc.</a:t>
            </a:r>
          </a:p>
          <a:p>
            <a:r>
              <a:rPr lang="en-US" sz="1800" u="sng" dirty="0"/>
              <a:t>NLP</a:t>
            </a:r>
          </a:p>
          <a:p>
            <a:pPr lvl="1"/>
            <a:r>
              <a:rPr lang="en-US" sz="1400" dirty="0"/>
              <a:t>ACL, EMNLP, NAACL, etc.</a:t>
            </a:r>
          </a:p>
          <a:p>
            <a:pPr eaLnBrk="1" hangingPunct="1">
              <a:lnSpc>
                <a:spcPct val="100000"/>
              </a:lnSpc>
            </a:pPr>
            <a:r>
              <a:rPr lang="en-US" sz="1800" u="sng" dirty="0"/>
              <a:t>Web and IR</a:t>
            </a:r>
            <a:r>
              <a:rPr lang="en-US" sz="1600" b="1" u="sng" dirty="0"/>
              <a:t> </a:t>
            </a:r>
          </a:p>
          <a:p>
            <a:pPr lvl="1" eaLnBrk="1" hangingPunct="1">
              <a:lnSpc>
                <a:spcPct val="100000"/>
              </a:lnSpc>
            </a:pPr>
            <a:r>
              <a:rPr lang="en-US" sz="1400" dirty="0"/>
              <a:t>Conferences: SIGIR, WWW, CIKM, etc.</a:t>
            </a:r>
          </a:p>
          <a:p>
            <a:pPr lvl="1" eaLnBrk="1" hangingPunct="1">
              <a:lnSpc>
                <a:spcPct val="100000"/>
              </a:lnSpc>
            </a:pPr>
            <a:r>
              <a:rPr lang="en-US" sz="1400" dirty="0"/>
              <a:t>Journals: WWW: Internet and Web Information Systems, </a:t>
            </a:r>
          </a:p>
          <a:p>
            <a:pPr eaLnBrk="1" hangingPunct="1">
              <a:lnSpc>
                <a:spcPct val="100000"/>
              </a:lnSpc>
            </a:pPr>
            <a:r>
              <a:rPr lang="en-US" sz="1800" u="sng" dirty="0"/>
              <a:t>Statistics</a:t>
            </a:r>
          </a:p>
          <a:p>
            <a:pPr lvl="1" eaLnBrk="1" hangingPunct="1">
              <a:lnSpc>
                <a:spcPct val="100000"/>
              </a:lnSpc>
            </a:pPr>
            <a:r>
              <a:rPr lang="en-US" sz="1400" dirty="0"/>
              <a:t>Conferences: Joint Stat. Meeting, etc.</a:t>
            </a:r>
          </a:p>
          <a:p>
            <a:pPr lvl="1" eaLnBrk="1" hangingPunct="1">
              <a:lnSpc>
                <a:spcPct val="100000"/>
              </a:lnSpc>
            </a:pPr>
            <a:r>
              <a:rPr lang="en-US" sz="1400" dirty="0"/>
              <a:t>Journals: Annals of statistics, etc.</a:t>
            </a:r>
          </a:p>
          <a:p>
            <a:pPr eaLnBrk="1" hangingPunct="1">
              <a:lnSpc>
                <a:spcPct val="100000"/>
              </a:lnSpc>
            </a:pPr>
            <a:r>
              <a:rPr lang="en-US" sz="1800" u="sng" dirty="0"/>
              <a:t>Visualization</a:t>
            </a:r>
          </a:p>
          <a:p>
            <a:pPr lvl="1" eaLnBrk="1" hangingPunct="1">
              <a:lnSpc>
                <a:spcPct val="100000"/>
              </a:lnSpc>
            </a:pPr>
            <a:r>
              <a:rPr lang="en-US" sz="1400" dirty="0"/>
              <a:t>Conference proceedings: CHI, ACM-</a:t>
            </a:r>
            <a:r>
              <a:rPr lang="en-US" sz="1400" dirty="0" err="1"/>
              <a:t>SIGGraph</a:t>
            </a:r>
            <a:r>
              <a:rPr lang="en-US" sz="1400" dirty="0"/>
              <a:t>, etc.</a:t>
            </a:r>
          </a:p>
          <a:p>
            <a:pPr lvl="1" eaLnBrk="1" hangingPunct="1">
              <a:lnSpc>
                <a:spcPct val="100000"/>
              </a:lnSpc>
            </a:pPr>
            <a:r>
              <a:rPr lang="en-US" sz="1400" dirty="0"/>
              <a:t>Journals: IEEE Trans. visualization and computer graphics, etc.</a:t>
            </a:r>
          </a:p>
        </p:txBody>
      </p:sp>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eaLnBrk="1" hangingPunct="1"/>
            <a:fld id="{3A166D18-5C48-43F7-BEE2-23822F69CFA5}" type="slidenum">
              <a:rPr lang="en-US" sz="1400"/>
              <a:pPr eaLnBrk="1" hangingPunct="1"/>
              <a:t>32</a:t>
            </a:fld>
            <a:endParaRPr 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a:t>
            </a:r>
          </a:p>
        </p:txBody>
      </p:sp>
      <p:sp>
        <p:nvSpPr>
          <p:cNvPr id="3" name="Content Placeholder 2"/>
          <p:cNvSpPr>
            <a:spLocks noGrp="1"/>
          </p:cNvSpPr>
          <p:nvPr>
            <p:ph idx="1"/>
          </p:nvPr>
        </p:nvSpPr>
        <p:spPr/>
        <p:txBody>
          <a:bodyPr>
            <a:normAutofit fontScale="70000" lnSpcReduction="20000"/>
          </a:bodyPr>
          <a:lstStyle/>
          <a:p>
            <a:r>
              <a:rPr lang="en-US" dirty="0"/>
              <a:t>Recommended: Jiawei Han, Micheline </a:t>
            </a:r>
            <a:r>
              <a:rPr lang="en-US" dirty="0" err="1"/>
              <a:t>Kamber</a:t>
            </a:r>
            <a:r>
              <a:rPr lang="en-US" dirty="0"/>
              <a:t>, and Jian Pei. </a:t>
            </a:r>
            <a:r>
              <a:rPr lang="en-US" dirty="0">
                <a:hlinkClick r:id="rId2"/>
              </a:rPr>
              <a:t>Data Mining: Concepts and Techniques</a:t>
            </a:r>
            <a:r>
              <a:rPr lang="en-US" dirty="0"/>
              <a:t>, </a:t>
            </a:r>
            <a:r>
              <a:rPr lang="en-US" dirty="0">
                <a:solidFill>
                  <a:srgbClr val="FF0000"/>
                </a:solidFill>
              </a:rPr>
              <a:t>3rd edition</a:t>
            </a:r>
            <a:r>
              <a:rPr lang="en-US" dirty="0"/>
              <a:t>, Morgan Kaufmann, 2011</a:t>
            </a:r>
          </a:p>
          <a:p>
            <a:r>
              <a:rPr lang="en-US" dirty="0"/>
              <a:t>References</a:t>
            </a:r>
          </a:p>
          <a:p>
            <a:pPr lvl="1"/>
            <a:r>
              <a:rPr lang="en-US" dirty="0"/>
              <a:t>"Data Mining: The Textbook" by </a:t>
            </a:r>
            <a:r>
              <a:rPr lang="en-US" dirty="0" err="1"/>
              <a:t>Charu</a:t>
            </a:r>
            <a:r>
              <a:rPr lang="en-US" dirty="0"/>
              <a:t> Aggarwal (</a:t>
            </a:r>
            <a:r>
              <a:rPr lang="en-US" dirty="0">
                <a:hlinkClick r:id="rId3"/>
              </a:rPr>
              <a:t>http://www.charuaggarwal.net/Data-Mining.htm</a:t>
            </a:r>
            <a:r>
              <a:rPr lang="en-US" dirty="0"/>
              <a:t>)</a:t>
            </a:r>
          </a:p>
          <a:p>
            <a:pPr lvl="1"/>
            <a:r>
              <a:rPr lang="en-US" sz="2900" dirty="0"/>
              <a:t>“Neural Networks and Deep Learning” (</a:t>
            </a:r>
            <a:r>
              <a:rPr lang="en-US" sz="2900" dirty="0">
                <a:hlinkClick r:id="rId4"/>
              </a:rPr>
              <a:t>https://www.springer.com/us/book/9783319944623</a:t>
            </a:r>
            <a:r>
              <a:rPr lang="en-US" sz="2900" dirty="0"/>
              <a:t>)</a:t>
            </a:r>
          </a:p>
          <a:p>
            <a:pPr lvl="1"/>
            <a:r>
              <a:rPr lang="en-US" dirty="0"/>
              <a:t>"Data Mining" by Pang-Ning Tan, Michael Steinbach, and </a:t>
            </a:r>
            <a:r>
              <a:rPr lang="en-US" dirty="0" err="1"/>
              <a:t>Vipin</a:t>
            </a:r>
            <a:r>
              <a:rPr lang="en-US" dirty="0"/>
              <a:t> Kumar (</a:t>
            </a:r>
            <a:r>
              <a:rPr lang="en-US" dirty="0">
                <a:hlinkClick r:id="rId5"/>
              </a:rPr>
              <a:t>http://www-users.cs.umn.edu/~kumar/dmbook/index.php</a:t>
            </a:r>
            <a:r>
              <a:rPr lang="en-US" dirty="0"/>
              <a:t>)</a:t>
            </a:r>
          </a:p>
          <a:p>
            <a:pPr lvl="1"/>
            <a:r>
              <a:rPr lang="en-US" dirty="0"/>
              <a:t>"Machine Learning" by Tom Mitchell (</a:t>
            </a:r>
            <a:r>
              <a:rPr lang="en-US" dirty="0">
                <a:hlinkClick r:id="rId6"/>
              </a:rPr>
              <a:t>http://www.cs.cmu.edu/~tom/mlbook.html</a:t>
            </a:r>
            <a:r>
              <a:rPr lang="en-US" dirty="0"/>
              <a:t>)</a:t>
            </a:r>
          </a:p>
          <a:p>
            <a:pPr lvl="1"/>
            <a:r>
              <a:rPr lang="en-US" dirty="0"/>
              <a:t>"Introduction to Machine Learning" by </a:t>
            </a:r>
            <a:r>
              <a:rPr lang="en-US" dirty="0" err="1"/>
              <a:t>Ethem</a:t>
            </a:r>
            <a:r>
              <a:rPr lang="en-US" dirty="0"/>
              <a:t> ALPAYDIN (</a:t>
            </a:r>
            <a:r>
              <a:rPr lang="en-US" dirty="0">
                <a:hlinkClick r:id="rId7"/>
              </a:rPr>
              <a:t>http://www.cmpe.boun.edu.tr/~ethem/i2ml/</a:t>
            </a:r>
            <a:r>
              <a:rPr lang="en-US" dirty="0"/>
              <a:t>)</a:t>
            </a:r>
          </a:p>
          <a:p>
            <a:pPr lvl="1"/>
            <a:r>
              <a:rPr lang="en-US" dirty="0"/>
              <a:t>"Pattern Classification" by Richard O. </a:t>
            </a:r>
            <a:r>
              <a:rPr lang="en-US" dirty="0" err="1"/>
              <a:t>Duda</a:t>
            </a:r>
            <a:r>
              <a:rPr lang="en-US" dirty="0"/>
              <a:t>, Peter E. Hart, David G. Stork (</a:t>
            </a:r>
            <a:r>
              <a:rPr lang="en-US" dirty="0">
                <a:hlinkClick r:id="rId8"/>
              </a:rPr>
              <a:t>http://www.wiley.com/WileyCDA/WileyTitle/productCd-0471056693.html</a:t>
            </a:r>
            <a:r>
              <a:rPr lang="en-US" dirty="0"/>
              <a:t>)</a:t>
            </a:r>
          </a:p>
          <a:p>
            <a:pPr lvl="1"/>
            <a:r>
              <a:rPr lang="en-US" dirty="0"/>
              <a:t>"The Elements of Statistical Learning: Data Mining, Inference, and Prediction" by Trevor Hastie, Robert </a:t>
            </a:r>
            <a:r>
              <a:rPr lang="en-US" dirty="0" err="1"/>
              <a:t>Tibshirani</a:t>
            </a:r>
            <a:r>
              <a:rPr lang="en-US" dirty="0"/>
              <a:t>, and Jerome Friedman (</a:t>
            </a:r>
            <a:r>
              <a:rPr lang="en-US" dirty="0">
                <a:hlinkClick r:id="rId9"/>
              </a:rPr>
              <a:t>http://www-stat.stanford.edu/~tibs/ElemStatLearn/</a:t>
            </a:r>
            <a:r>
              <a:rPr lang="en-US" dirty="0"/>
              <a:t>)</a:t>
            </a:r>
          </a:p>
          <a:p>
            <a:pPr lvl="1"/>
            <a:r>
              <a:rPr lang="en-US" dirty="0"/>
              <a:t>"Pattern Recognition and Machine Learning" by Christopher M. Bishop (</a:t>
            </a:r>
            <a:r>
              <a:rPr lang="en-US" dirty="0">
                <a:hlinkClick r:id="rId10"/>
              </a:rPr>
              <a:t>http://research.microsoft.com/en-us/um/people/cmbishop/prml/</a:t>
            </a:r>
            <a:r>
              <a:rPr lang="en-US" dirty="0"/>
              <a:t>)</a:t>
            </a:r>
          </a:p>
          <a:p>
            <a:pPr lvl="1"/>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33</a:t>
            </a:fld>
            <a:endParaRPr lang="en-US" dirty="0">
              <a:solidFill>
                <a:prstClr val="black"/>
              </a:solidFill>
              <a:latin typeface="Calibri"/>
            </a:endParaRPr>
          </a:p>
        </p:txBody>
      </p:sp>
    </p:spTree>
    <p:extLst>
      <p:ext uri="{BB962C8B-B14F-4D97-AF65-F5344CB8AC3E}">
        <p14:creationId xmlns:p14="http://schemas.microsoft.com/office/powerpoint/2010/main" val="1914327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9F-9162-2CC7-A3D0-3CD62591E5AC}"/>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77248406-12D4-7C04-2449-E12C2D6DA3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CDFDB6A-8B1B-E952-EABF-36DF8BED3BF5}"/>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34</a:t>
            </a:fld>
            <a:endParaRPr lang="en-US" dirty="0">
              <a:solidFill>
                <a:prstClr val="black"/>
              </a:solidFill>
              <a:latin typeface="Calibri"/>
            </a:endParaRPr>
          </a:p>
        </p:txBody>
      </p:sp>
    </p:spTree>
    <p:extLst>
      <p:ext uri="{BB962C8B-B14F-4D97-AF65-F5344CB8AC3E}">
        <p14:creationId xmlns:p14="http://schemas.microsoft.com/office/powerpoint/2010/main" val="726159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Time and Location</a:t>
            </a:r>
          </a:p>
        </p:txBody>
      </p:sp>
      <p:sp>
        <p:nvSpPr>
          <p:cNvPr id="3" name="Content Placeholder 2"/>
          <p:cNvSpPr>
            <a:spLocks noGrp="1"/>
          </p:cNvSpPr>
          <p:nvPr>
            <p:ph idx="1"/>
          </p:nvPr>
        </p:nvSpPr>
        <p:spPr/>
        <p:txBody>
          <a:bodyPr/>
          <a:lstStyle/>
          <a:p>
            <a:r>
              <a:rPr lang="en-US" dirty="0"/>
              <a:t>When</a:t>
            </a:r>
          </a:p>
          <a:p>
            <a:pPr lvl="1"/>
            <a:r>
              <a:rPr lang="en-US" dirty="0"/>
              <a:t>M&amp;W, 10-11:50pm</a:t>
            </a:r>
          </a:p>
          <a:p>
            <a:r>
              <a:rPr lang="en-US" dirty="0"/>
              <a:t>Where</a:t>
            </a:r>
          </a:p>
          <a:p>
            <a:pPr lvl="1"/>
            <a:r>
              <a:rPr lang="en-US" dirty="0"/>
              <a:t>BOELTER 4760</a:t>
            </a:r>
            <a:endParaRPr lang="nl-NL" dirty="0"/>
          </a:p>
          <a:p>
            <a:pPr lvl="1"/>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4</a:t>
            </a:fld>
            <a:endParaRPr lang="en-US" dirty="0">
              <a:solidFill>
                <a:prstClr val="black"/>
              </a:solidFill>
              <a:latin typeface="Calibri"/>
            </a:endParaRPr>
          </a:p>
        </p:txBody>
      </p:sp>
    </p:spTree>
    <p:extLst>
      <p:ext uri="{BB962C8B-B14F-4D97-AF65-F5344CB8AC3E}">
        <p14:creationId xmlns:p14="http://schemas.microsoft.com/office/powerpoint/2010/main" val="20476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and TA Information</a:t>
            </a:r>
          </a:p>
        </p:txBody>
      </p:sp>
      <p:sp>
        <p:nvSpPr>
          <p:cNvPr id="3" name="Content Placeholder 2"/>
          <p:cNvSpPr>
            <a:spLocks noGrp="1"/>
          </p:cNvSpPr>
          <p:nvPr>
            <p:ph idx="1"/>
          </p:nvPr>
        </p:nvSpPr>
        <p:spPr/>
        <p:txBody>
          <a:bodyPr>
            <a:normAutofit lnSpcReduction="10000"/>
          </a:bodyPr>
          <a:lstStyle/>
          <a:p>
            <a:r>
              <a:rPr lang="en-US" dirty="0"/>
              <a:t>Instructor: </a:t>
            </a:r>
            <a:r>
              <a:rPr lang="en-US" dirty="0" err="1"/>
              <a:t>Yizhou</a:t>
            </a:r>
            <a:r>
              <a:rPr lang="en-US" dirty="0"/>
              <a:t> Sun</a:t>
            </a:r>
          </a:p>
          <a:p>
            <a:pPr lvl="1"/>
            <a:r>
              <a:rPr lang="en-US" dirty="0"/>
              <a:t>Homepage: </a:t>
            </a:r>
            <a:r>
              <a:rPr lang="en-US" dirty="0">
                <a:hlinkClick r:id="rId2"/>
              </a:rPr>
              <a:t>http://web.cs.ucla.edu/~yzsun/</a:t>
            </a:r>
            <a:endParaRPr lang="en-US" dirty="0"/>
          </a:p>
          <a:p>
            <a:pPr lvl="1"/>
            <a:r>
              <a:rPr lang="en-US" dirty="0"/>
              <a:t>Email: yzsun@cs.ucla.edu</a:t>
            </a:r>
          </a:p>
          <a:p>
            <a:pPr lvl="1"/>
            <a:r>
              <a:rPr lang="en-US" dirty="0"/>
              <a:t>Office: 3531F</a:t>
            </a:r>
          </a:p>
          <a:p>
            <a:pPr lvl="1"/>
            <a:r>
              <a:rPr lang="en-US" dirty="0"/>
              <a:t>Office hour: Tuesdays 4:45-6:15pm</a:t>
            </a:r>
          </a:p>
          <a:p>
            <a:pPr marL="182880" lvl="1"/>
            <a:r>
              <a:rPr lang="en-US" sz="3200" dirty="0">
                <a:solidFill>
                  <a:schemeClr val="tx1"/>
                </a:solidFill>
                <a:latin typeface="+mn-lt"/>
                <a:ea typeface="+mn-ea"/>
                <a:cs typeface="+mn-cs"/>
              </a:rPr>
              <a:t>TA: </a:t>
            </a:r>
          </a:p>
          <a:p>
            <a:pPr marL="457200" lvl="2"/>
            <a:r>
              <a:rPr lang="en-US" sz="2800" dirty="0">
                <a:solidFill>
                  <a:schemeClr val="tx1"/>
                </a:solidFill>
                <a:latin typeface="+mn-lt"/>
                <a:ea typeface="+mn-ea"/>
                <a:cs typeface="+mn-cs"/>
              </a:rPr>
              <a:t>Fred Xu (</a:t>
            </a:r>
            <a:r>
              <a:rPr lang="en-US" sz="2800" dirty="0" err="1">
                <a:solidFill>
                  <a:schemeClr val="tx1"/>
                </a:solidFill>
                <a:latin typeface="+mn-lt"/>
                <a:ea typeface="+mn-ea"/>
                <a:cs typeface="+mn-cs"/>
              </a:rPr>
              <a:t>fredxu</a:t>
            </a:r>
            <a:r>
              <a:rPr lang="en-US" sz="2800" dirty="0">
                <a:solidFill>
                  <a:schemeClr val="tx1"/>
                </a:solidFill>
                <a:latin typeface="+mn-lt"/>
                <a:ea typeface="+mn-ea"/>
                <a:cs typeface="+mn-cs"/>
              </a:rPr>
              <a:t> at cs.ucla.edu), office hours: Monday 4-5PM and Wednesday 4-5PM</a:t>
            </a:r>
          </a:p>
          <a:p>
            <a:pPr marL="457200" lvl="2"/>
            <a:r>
              <a:rPr lang="en-US" sz="2800" dirty="0" err="1">
                <a:solidFill>
                  <a:schemeClr val="tx1"/>
                </a:solidFill>
                <a:latin typeface="+mn-lt"/>
                <a:ea typeface="+mn-ea"/>
                <a:cs typeface="+mn-cs"/>
              </a:rPr>
              <a:t>Yanqiao</a:t>
            </a:r>
            <a:r>
              <a:rPr lang="en-US" sz="2800" dirty="0">
                <a:solidFill>
                  <a:schemeClr val="tx1"/>
                </a:solidFill>
                <a:latin typeface="+mn-lt"/>
                <a:ea typeface="+mn-ea"/>
                <a:cs typeface="+mn-cs"/>
              </a:rPr>
              <a:t> Zhu (</a:t>
            </a:r>
            <a:r>
              <a:rPr lang="en-US" sz="2800" dirty="0" err="1">
                <a:solidFill>
                  <a:schemeClr val="tx1"/>
                </a:solidFill>
                <a:latin typeface="+mn-lt"/>
                <a:ea typeface="+mn-ea"/>
                <a:cs typeface="+mn-cs"/>
              </a:rPr>
              <a:t>yzhu</a:t>
            </a:r>
            <a:r>
              <a:rPr lang="en-US" sz="2800" dirty="0">
                <a:solidFill>
                  <a:schemeClr val="tx1"/>
                </a:solidFill>
                <a:latin typeface="+mn-lt"/>
                <a:ea typeface="+mn-ea"/>
                <a:cs typeface="+mn-cs"/>
              </a:rPr>
              <a:t> at cs.ucla.edu), office hours: Monday 8-9PM (Zoom) and Tuesday in person 10-11am</a:t>
            </a:r>
          </a:p>
          <a:p>
            <a:pPr marL="457200" lvl="2"/>
            <a:r>
              <a:rPr lang="en-US" sz="2800" dirty="0">
                <a:solidFill>
                  <a:schemeClr val="tx1"/>
                </a:solidFill>
                <a:latin typeface="+mn-lt"/>
                <a:ea typeface="+mn-ea"/>
                <a:cs typeface="+mn-cs"/>
              </a:rPr>
              <a:t>TA Office: BH 3256S</a:t>
            </a:r>
          </a:p>
          <a:p>
            <a:pPr marL="457200" lvl="2"/>
            <a:endParaRPr lang="en-US" sz="2800" dirty="0" err="1">
              <a:solidFill>
                <a:schemeClr val="tx1"/>
              </a:solidFill>
              <a:latin typeface="+mn-lt"/>
              <a:ea typeface="+mn-ea"/>
              <a:cs typeface="+mn-cs"/>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a:t>
            </a:fld>
            <a:endParaRPr lang="en-US" dirty="0">
              <a:solidFill>
                <a:prstClr val="black"/>
              </a:solidFill>
              <a:latin typeface="Calibri"/>
            </a:endParaRPr>
          </a:p>
        </p:txBody>
      </p:sp>
    </p:spTree>
    <p:extLst>
      <p:ext uri="{BB962C8B-B14F-4D97-AF65-F5344CB8AC3E}">
        <p14:creationId xmlns:p14="http://schemas.microsoft.com/office/powerpoint/2010/main" val="122780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p:txBody>
          <a:bodyPr/>
          <a:lstStyle/>
          <a:p>
            <a:r>
              <a:rPr lang="en-US" dirty="0"/>
              <a:t>Homework: 40%</a:t>
            </a:r>
          </a:p>
          <a:p>
            <a:r>
              <a:rPr lang="en-US" dirty="0"/>
              <a:t>Course project: 30%</a:t>
            </a:r>
          </a:p>
          <a:p>
            <a:r>
              <a:rPr lang="en-US" dirty="0"/>
              <a:t>Exam:25%</a:t>
            </a:r>
          </a:p>
          <a:p>
            <a:r>
              <a:rPr lang="en-US" dirty="0"/>
              <a:t>Participation: 5%</a:t>
            </a:r>
          </a:p>
          <a:p>
            <a:endParaRPr lang="en-US" dirty="0"/>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6</a:t>
            </a:fld>
            <a:endParaRPr lang="en-US" dirty="0">
              <a:solidFill>
                <a:prstClr val="black"/>
              </a:solidFill>
              <a:latin typeface="Calibri"/>
            </a:endParaRPr>
          </a:p>
        </p:txBody>
      </p:sp>
    </p:spTree>
    <p:extLst>
      <p:ext uri="{BB962C8B-B14F-4D97-AF65-F5344CB8AC3E}">
        <p14:creationId xmlns:p14="http://schemas.microsoft.com/office/powerpoint/2010/main" val="415955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Homework</a:t>
            </a:r>
          </a:p>
        </p:txBody>
      </p:sp>
      <p:sp>
        <p:nvSpPr>
          <p:cNvPr id="3" name="Content Placeholder 2"/>
          <p:cNvSpPr>
            <a:spLocks noGrp="1"/>
          </p:cNvSpPr>
          <p:nvPr>
            <p:ph idx="1"/>
          </p:nvPr>
        </p:nvSpPr>
        <p:spPr/>
        <p:txBody>
          <a:bodyPr>
            <a:normAutofit lnSpcReduction="10000"/>
          </a:bodyPr>
          <a:lstStyle/>
          <a:p>
            <a:r>
              <a:rPr lang="en-US" dirty="0"/>
              <a:t>Homework: 40%</a:t>
            </a:r>
          </a:p>
          <a:p>
            <a:pPr lvl="1"/>
            <a:r>
              <a:rPr lang="en-US" dirty="0"/>
              <a:t>6 assignments (highest 5 scores will be picked)</a:t>
            </a:r>
          </a:p>
          <a:p>
            <a:pPr lvl="1"/>
            <a:r>
              <a:rPr lang="en-US" dirty="0"/>
              <a:t>Bonus questions might be included, which can be carried over to the final score</a:t>
            </a:r>
          </a:p>
          <a:p>
            <a:pPr lvl="1"/>
            <a:r>
              <a:rPr lang="en-US" dirty="0"/>
              <a:t>Deadline: 11:59pm of the indicated due date via </a:t>
            </a:r>
            <a:r>
              <a:rPr lang="en-US" i="1" dirty="0" err="1"/>
              <a:t>Bruinlearn</a:t>
            </a:r>
            <a:r>
              <a:rPr lang="en-US" i="1" dirty="0"/>
              <a:t> </a:t>
            </a:r>
            <a:r>
              <a:rPr lang="en-US" dirty="0"/>
              <a:t>system</a:t>
            </a:r>
          </a:p>
          <a:p>
            <a:pPr lvl="2"/>
            <a:r>
              <a:rPr lang="en-US" i="1" dirty="0">
                <a:solidFill>
                  <a:srgbClr val="FF0000"/>
                </a:solidFill>
              </a:rPr>
              <a:t>Late submission policy: </a:t>
            </a:r>
            <a:r>
              <a:rPr lang="en-US" altLang="en-US" dirty="0">
                <a:latin typeface="Arial" panose="020B0604020202020204" pitchFamily="34" charset="0"/>
              </a:rPr>
              <a:t>get original score*    </a:t>
            </a:r>
          </a:p>
          <a:p>
            <a:pPr marL="548640" lvl="2" indent="0">
              <a:buNone/>
            </a:pPr>
            <a:r>
              <a:rPr lang="en-US" altLang="en-US" dirty="0">
                <a:latin typeface="Arial" panose="020B0604020202020204" pitchFamily="34" charset="0"/>
              </a:rPr>
              <a:t>if you are t hours late. </a:t>
            </a:r>
          </a:p>
          <a:p>
            <a:pPr lvl="2"/>
            <a:endParaRPr lang="en-US" i="1" dirty="0">
              <a:solidFill>
                <a:srgbClr val="FF0000"/>
              </a:solidFill>
            </a:endParaRPr>
          </a:p>
          <a:p>
            <a:pPr lvl="1"/>
            <a:r>
              <a:rPr lang="en-US" dirty="0">
                <a:solidFill>
                  <a:srgbClr val="FF0000"/>
                </a:solidFill>
              </a:rPr>
              <a:t>No copying or sharing of homework!</a:t>
            </a:r>
          </a:p>
          <a:p>
            <a:pPr lvl="2"/>
            <a:r>
              <a:rPr lang="en-US" dirty="0"/>
              <a:t>But you can discuss general challenges and ideas with others</a:t>
            </a:r>
          </a:p>
          <a:p>
            <a:pPr lvl="2"/>
            <a:r>
              <a:rPr lang="en-US" i="1" dirty="0">
                <a:solidFill>
                  <a:srgbClr val="FF0000"/>
                </a:solidFill>
              </a:rPr>
              <a:t>Suspicious cases will be reported to The Office of the Dean of Students</a:t>
            </a:r>
          </a:p>
          <a:p>
            <a:pPr lvl="1"/>
            <a:endParaRPr lang="en-US" dirty="0"/>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7</a:t>
            </a:fld>
            <a:endParaRPr lang="en-US" dirty="0">
              <a:solidFill>
                <a:prstClr val="black"/>
              </a:solidFill>
              <a:latin typeface="Calibri"/>
            </a:endParaRPr>
          </a:p>
        </p:txBody>
      </p:sp>
      <p:pic>
        <p:nvPicPr>
          <p:cNvPr id="9" name="Picture 4" descr="https://latex.codecogs.com/gif.latex?%5Cmathbf%7B1%7D%28t%3C=24%29e%5E%7B-%28ln%282%29/12%29*t%7D">
            <a:hlinkClick r:id="rId2" invalidUrl="https://www.codecogs.com/eqnedit.php?latex=\mathbf{1}(t&lt;=24)e^{-(ln(2)/12)*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33567"/>
            <a:ext cx="2382981"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38DC8D2-84FE-972C-6C29-E24B1D843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3505200"/>
            <a:ext cx="2990850" cy="22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5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Course Project</a:t>
            </a:r>
          </a:p>
        </p:txBody>
      </p:sp>
      <p:sp>
        <p:nvSpPr>
          <p:cNvPr id="3" name="Content Placeholder 2"/>
          <p:cNvSpPr>
            <a:spLocks noGrp="1"/>
          </p:cNvSpPr>
          <p:nvPr>
            <p:ph idx="1"/>
          </p:nvPr>
        </p:nvSpPr>
        <p:spPr/>
        <p:txBody>
          <a:bodyPr>
            <a:normAutofit/>
          </a:bodyPr>
          <a:lstStyle/>
          <a:p>
            <a:r>
              <a:rPr lang="en-US" dirty="0"/>
              <a:t>Course project: 30%</a:t>
            </a:r>
          </a:p>
          <a:p>
            <a:pPr lvl="1"/>
            <a:r>
              <a:rPr lang="en-US" dirty="0"/>
              <a:t>Group project (4-5 people for one group)</a:t>
            </a:r>
          </a:p>
          <a:p>
            <a:pPr lvl="1"/>
            <a:r>
              <a:rPr lang="en-US" dirty="0"/>
              <a:t>Goal: Solve an open data mining problem, related to text, graph/networks, or recommender systems</a:t>
            </a:r>
          </a:p>
          <a:p>
            <a:pPr lvl="1"/>
            <a:r>
              <a:rPr lang="en-US" dirty="0"/>
              <a:t>You are expected to present your project to the class, and submit a project report and your code at the end of the quarter</a:t>
            </a:r>
          </a:p>
          <a:p>
            <a:pPr lvl="1"/>
            <a:r>
              <a:rPr lang="en-US" dirty="0">
                <a:solidFill>
                  <a:srgbClr val="FF0000"/>
                </a:solidFill>
              </a:rPr>
              <a:t>Warning: private peer review will be collected in the end, and free rider will receive a significant lower score</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8</a:t>
            </a:fld>
            <a:endParaRPr lang="en-US" dirty="0">
              <a:solidFill>
                <a:prstClr val="black"/>
              </a:solidFill>
              <a:latin typeface="Calibri"/>
            </a:endParaRPr>
          </a:p>
        </p:txBody>
      </p:sp>
    </p:spTree>
    <p:extLst>
      <p:ext uri="{BB962C8B-B14F-4D97-AF65-F5344CB8AC3E}">
        <p14:creationId xmlns:p14="http://schemas.microsoft.com/office/powerpoint/2010/main" val="187333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Exam</a:t>
            </a:r>
          </a:p>
        </p:txBody>
      </p:sp>
      <p:sp>
        <p:nvSpPr>
          <p:cNvPr id="3" name="Content Placeholder 2"/>
          <p:cNvSpPr>
            <a:spLocks noGrp="1"/>
          </p:cNvSpPr>
          <p:nvPr>
            <p:ph idx="1"/>
          </p:nvPr>
        </p:nvSpPr>
        <p:spPr/>
        <p:txBody>
          <a:bodyPr>
            <a:normAutofit/>
          </a:bodyPr>
          <a:lstStyle/>
          <a:p>
            <a:endParaRPr lang="en-US" dirty="0"/>
          </a:p>
          <a:p>
            <a:r>
              <a:rPr lang="en-US" dirty="0"/>
              <a:t>Midterm for in-person sessions: around the Evening of Feb. 22</a:t>
            </a:r>
          </a:p>
          <a:p>
            <a:r>
              <a:rPr lang="en-US" dirty="0"/>
              <a:t>Midterm for MSOL: Feb. 10</a:t>
            </a:r>
          </a:p>
          <a:p>
            <a:endParaRPr lang="en-US" dirty="0"/>
          </a:p>
          <a:p>
            <a:r>
              <a:rPr lang="en-US" dirty="0"/>
              <a:t>Optional Final: March 22, 2024 	Friday 	11:30am-2:30pm</a:t>
            </a:r>
          </a:p>
          <a:p>
            <a:r>
              <a:rPr lang="en-US" dirty="0"/>
              <a:t>Optional Final for MSOL: Saturday, March</a:t>
            </a:r>
          </a:p>
          <a:p>
            <a:endParaRPr lang="en-US" dirty="0"/>
          </a:p>
          <a:p>
            <a:r>
              <a:rPr lang="en-US" dirty="0"/>
              <a:t>Exam score = max(midterm, final)</a:t>
            </a:r>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9</a:t>
            </a:fld>
            <a:endParaRPr lang="en-US" dirty="0">
              <a:solidFill>
                <a:prstClr val="black"/>
              </a:solidFill>
              <a:latin typeface="Calibri"/>
            </a:endParaRPr>
          </a:p>
        </p:txBody>
      </p:sp>
    </p:spTree>
    <p:extLst>
      <p:ext uri="{BB962C8B-B14F-4D97-AF65-F5344CB8AC3E}">
        <p14:creationId xmlns:p14="http://schemas.microsoft.com/office/powerpoint/2010/main" val="307780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5bbdf946-284a-46bf-98f7-430d1a8edea1"/>
  <p:tag name="SLIDO_EVENT_SECTION_UUID" val="458c8506-df27-4743-a3be-024a0cd663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22443</TotalTime>
  <Words>1535</Words>
  <Application>Microsoft Office PowerPoint</Application>
  <PresentationFormat>Widescreen</PresentationFormat>
  <Paragraphs>213</Paragraphs>
  <Slides>34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Tahoma</vt:lpstr>
      <vt:lpstr>Times New Roman</vt:lpstr>
      <vt:lpstr>Clarity</vt:lpstr>
      <vt:lpstr>CS247: Advanced Data Mining</vt:lpstr>
      <vt:lpstr>Course Information</vt:lpstr>
      <vt:lpstr>PowerPoint Presentation</vt:lpstr>
      <vt:lpstr>Meeting Time and Location</vt:lpstr>
      <vt:lpstr>Instructor and TA Information</vt:lpstr>
      <vt:lpstr>Grading</vt:lpstr>
      <vt:lpstr>Grading: Homework</vt:lpstr>
      <vt:lpstr>Grading: Course Project</vt:lpstr>
      <vt:lpstr>Grading: Exam</vt:lpstr>
      <vt:lpstr>Grading: Participation</vt:lpstr>
      <vt:lpstr>Q&amp;A</vt:lpstr>
      <vt:lpstr>Goals of the Course</vt:lpstr>
      <vt:lpstr>Content to be Covered</vt:lpstr>
      <vt:lpstr>Part I: Basics of data mining (~2 weeks)</vt:lpstr>
      <vt:lpstr>Part II: Text mining (~2 weeks)</vt:lpstr>
      <vt:lpstr>Text Data</vt:lpstr>
      <vt:lpstr>Text Data – Topic Modeling</vt:lpstr>
      <vt:lpstr>Text Data – Word Embedding</vt:lpstr>
      <vt:lpstr>Text Data - Transformers</vt:lpstr>
      <vt:lpstr>Part III: Graphs/Network mining (~2.5 weeks)</vt:lpstr>
      <vt:lpstr>Graph / Network</vt:lpstr>
      <vt:lpstr>PageRank</vt:lpstr>
      <vt:lpstr>Community Detection</vt:lpstr>
      <vt:lpstr>Label Propagation</vt:lpstr>
      <vt:lpstr>Network Embedding</vt:lpstr>
      <vt:lpstr>Knowledge Graph</vt:lpstr>
      <vt:lpstr>Graph Neural Networks</vt:lpstr>
      <vt:lpstr>Part IV: Recommender systems (~2 weeks)</vt:lpstr>
      <vt:lpstr>Recommender systems</vt:lpstr>
      <vt:lpstr>A Matrix Representation View</vt:lpstr>
      <vt:lpstr>Summary: Methods to Learn</vt:lpstr>
      <vt:lpstr>Where to Find References? DBLP, CiteSeer, Google</vt:lpstr>
      <vt:lpstr>Textbook</vt:lpstr>
      <vt:lpstr>Q&amp;A</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CS247: Advanced Data Mining</dc:title>
  <dc:creator/>
  <cp:lastModifiedBy>Yizhou Sun</cp:lastModifiedBy>
  <cp:revision>654</cp:revision>
  <cp:lastPrinted>2012-08-31T14:51:33Z</cp:lastPrinted>
  <dcterms:created xsi:type="dcterms:W3CDTF">1999-12-01T22:01:55Z</dcterms:created>
  <dcterms:modified xsi:type="dcterms:W3CDTF">2024-01-08T08:33:33Z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1.0.1.2417</vt:lpwstr>
  </property>
</Properties>
</file>