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808" r:id="rId2"/>
    <p:sldMasterId id="2147483812" r:id="rId3"/>
  </p:sldMasterIdLst>
  <p:notesMasterIdLst>
    <p:notesMasterId r:id="rId71"/>
  </p:notesMasterIdLst>
  <p:handoutMasterIdLst>
    <p:handoutMasterId r:id="rId72"/>
  </p:handoutMasterIdLst>
  <p:sldIdLst>
    <p:sldId id="834" r:id="rId4"/>
    <p:sldId id="835" r:id="rId5"/>
    <p:sldId id="928" r:id="rId6"/>
    <p:sldId id="949" r:id="rId7"/>
    <p:sldId id="931" r:id="rId8"/>
    <p:sldId id="929" r:id="rId9"/>
    <p:sldId id="930" r:id="rId10"/>
    <p:sldId id="950" r:id="rId11"/>
    <p:sldId id="866" r:id="rId12"/>
    <p:sldId id="862" r:id="rId13"/>
    <p:sldId id="869" r:id="rId14"/>
    <p:sldId id="910" r:id="rId15"/>
    <p:sldId id="911" r:id="rId16"/>
    <p:sldId id="932" r:id="rId17"/>
    <p:sldId id="933" r:id="rId18"/>
    <p:sldId id="874" r:id="rId19"/>
    <p:sldId id="935" r:id="rId20"/>
    <p:sldId id="946" r:id="rId21"/>
    <p:sldId id="875" r:id="rId22"/>
    <p:sldId id="951" r:id="rId23"/>
    <p:sldId id="913" r:id="rId24"/>
    <p:sldId id="914" r:id="rId25"/>
    <p:sldId id="957" r:id="rId26"/>
    <p:sldId id="915" r:id="rId27"/>
    <p:sldId id="953" r:id="rId28"/>
    <p:sldId id="939" r:id="rId29"/>
    <p:sldId id="916" r:id="rId30"/>
    <p:sldId id="937" r:id="rId31"/>
    <p:sldId id="917" r:id="rId32"/>
    <p:sldId id="918" r:id="rId33"/>
    <p:sldId id="919" r:id="rId34"/>
    <p:sldId id="887" r:id="rId35"/>
    <p:sldId id="863" r:id="rId36"/>
    <p:sldId id="952" r:id="rId37"/>
    <p:sldId id="940" r:id="rId38"/>
    <p:sldId id="941" r:id="rId39"/>
    <p:sldId id="894" r:id="rId40"/>
    <p:sldId id="895" r:id="rId41"/>
    <p:sldId id="896" r:id="rId42"/>
    <p:sldId id="897" r:id="rId43"/>
    <p:sldId id="898" r:id="rId44"/>
    <p:sldId id="920" r:id="rId45"/>
    <p:sldId id="899" r:id="rId46"/>
    <p:sldId id="900" r:id="rId47"/>
    <p:sldId id="954" r:id="rId48"/>
    <p:sldId id="955" r:id="rId49"/>
    <p:sldId id="901" r:id="rId50"/>
    <p:sldId id="902" r:id="rId51"/>
    <p:sldId id="942" r:id="rId52"/>
    <p:sldId id="903" r:id="rId53"/>
    <p:sldId id="956" r:id="rId54"/>
    <p:sldId id="905" r:id="rId55"/>
    <p:sldId id="906" r:id="rId56"/>
    <p:sldId id="907" r:id="rId57"/>
    <p:sldId id="908" r:id="rId58"/>
    <p:sldId id="864" r:id="rId59"/>
    <p:sldId id="891" r:id="rId60"/>
    <p:sldId id="909" r:id="rId61"/>
    <p:sldId id="865" r:id="rId62"/>
    <p:sldId id="836" r:id="rId63"/>
    <p:sldId id="958" r:id="rId64"/>
    <p:sldId id="837" r:id="rId65"/>
    <p:sldId id="921" r:id="rId66"/>
    <p:sldId id="922" r:id="rId67"/>
    <p:sldId id="923" r:id="rId68"/>
    <p:sldId id="924" r:id="rId69"/>
    <p:sldId id="925" r:id="rId70"/>
  </p:sldIdLst>
  <p:sldSz cx="12192000" cy="6858000"/>
  <p:notesSz cx="6881813" cy="9296400"/>
  <p:custDataLst>
    <p:tags r:id="rId73"/>
  </p:custDataLst>
  <p:defaultTextStyle>
    <a:defPPr>
      <a:defRPr lang="en-US"/>
    </a:defPPr>
    <a:lvl1pPr algn="l" rtl="0" fontAlgn="base">
      <a:spcBef>
        <a:spcPct val="0"/>
      </a:spcBef>
      <a:spcAft>
        <a:spcPct val="0"/>
      </a:spcAft>
      <a:defRPr sz="2800" kern="1200">
        <a:solidFill>
          <a:schemeClr val="tx1"/>
        </a:solidFill>
        <a:latin typeface="Tahoma" pitchFamily="34" charset="0"/>
        <a:ea typeface="+mn-ea"/>
        <a:cs typeface="+mn-cs"/>
      </a:defRPr>
    </a:lvl1pPr>
    <a:lvl2pPr marL="457200" algn="l" rtl="0" fontAlgn="base">
      <a:spcBef>
        <a:spcPct val="0"/>
      </a:spcBef>
      <a:spcAft>
        <a:spcPct val="0"/>
      </a:spcAft>
      <a:defRPr sz="2800" kern="1200">
        <a:solidFill>
          <a:schemeClr val="tx1"/>
        </a:solidFill>
        <a:latin typeface="Tahoma" pitchFamily="34" charset="0"/>
        <a:ea typeface="+mn-ea"/>
        <a:cs typeface="+mn-cs"/>
      </a:defRPr>
    </a:lvl2pPr>
    <a:lvl3pPr marL="914400" algn="l" rtl="0" fontAlgn="base">
      <a:spcBef>
        <a:spcPct val="0"/>
      </a:spcBef>
      <a:spcAft>
        <a:spcPct val="0"/>
      </a:spcAft>
      <a:defRPr sz="2800" kern="1200">
        <a:solidFill>
          <a:schemeClr val="tx1"/>
        </a:solidFill>
        <a:latin typeface="Tahoma" pitchFamily="34" charset="0"/>
        <a:ea typeface="+mn-ea"/>
        <a:cs typeface="+mn-cs"/>
      </a:defRPr>
    </a:lvl3pPr>
    <a:lvl4pPr marL="1371600" algn="l" rtl="0" fontAlgn="base">
      <a:spcBef>
        <a:spcPct val="0"/>
      </a:spcBef>
      <a:spcAft>
        <a:spcPct val="0"/>
      </a:spcAft>
      <a:defRPr sz="2800" kern="1200">
        <a:solidFill>
          <a:schemeClr val="tx1"/>
        </a:solidFill>
        <a:latin typeface="Tahoma" pitchFamily="34" charset="0"/>
        <a:ea typeface="+mn-ea"/>
        <a:cs typeface="+mn-cs"/>
      </a:defRPr>
    </a:lvl4pPr>
    <a:lvl5pPr marL="1828800" algn="l"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DDDDDD"/>
    <a:srgbClr val="990000"/>
    <a:srgbClr val="3E6A54"/>
    <a:srgbClr val="000066"/>
    <a:srgbClr val="003300"/>
    <a:srgbClr val="28462B"/>
    <a:srgbClr val="5FA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8972" autoAdjust="0"/>
  </p:normalViewPr>
  <p:slideViewPr>
    <p:cSldViewPr>
      <p:cViewPr varScale="1">
        <p:scale>
          <a:sx n="84" d="100"/>
          <a:sy n="84" d="100"/>
        </p:scale>
        <p:origin x="836" y="6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04"/>
    </p:cViewPr>
  </p:sorterViewPr>
  <p:notesViewPr>
    <p:cSldViewPr>
      <p:cViewPr varScale="1">
        <p:scale>
          <a:sx n="58" d="100"/>
          <a:sy n="58" d="100"/>
        </p:scale>
        <p:origin x="-1770"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4898" name="Rectangle 2"/>
          <p:cNvSpPr>
            <a:spLocks noGrp="1" noChangeArrowheads="1"/>
          </p:cNvSpPr>
          <p:nvPr>
            <p:ph type="hdr" sz="quarter"/>
          </p:nvPr>
        </p:nvSpPr>
        <p:spPr bwMode="auto">
          <a:xfrm>
            <a:off x="0" y="0"/>
            <a:ext cx="2994025" cy="466725"/>
          </a:xfrm>
          <a:prstGeom prst="rect">
            <a:avLst/>
          </a:prstGeom>
          <a:noFill/>
          <a:ln w="28575">
            <a:noFill/>
            <a:miter lim="800000"/>
            <a:headEnd/>
            <a:tailEnd/>
          </a:ln>
          <a:effectLst/>
        </p:spPr>
        <p:txBody>
          <a:bodyPr vert="horz" wrap="none" lIns="93488" tIns="46744" rIns="93488" bIns="46744" numCol="1" anchor="t" anchorCtr="0" compatLnSpc="1">
            <a:prstTxWarp prst="textNoShape">
              <a:avLst/>
            </a:prstTxWarp>
          </a:bodyPr>
          <a:lstStyle>
            <a:lvl1pPr defTabSz="935038">
              <a:defRPr sz="1200"/>
            </a:lvl1pPr>
          </a:lstStyle>
          <a:p>
            <a:endParaRPr lang="en-US"/>
          </a:p>
        </p:txBody>
      </p:sp>
      <p:sp>
        <p:nvSpPr>
          <p:cNvPr id="464899" name="Rectangle 3"/>
          <p:cNvSpPr>
            <a:spLocks noGrp="1" noChangeArrowheads="1"/>
          </p:cNvSpPr>
          <p:nvPr>
            <p:ph type="dt" sz="quarter" idx="1"/>
          </p:nvPr>
        </p:nvSpPr>
        <p:spPr bwMode="auto">
          <a:xfrm>
            <a:off x="3914775" y="0"/>
            <a:ext cx="2994025" cy="466725"/>
          </a:xfrm>
          <a:prstGeom prst="rect">
            <a:avLst/>
          </a:prstGeom>
          <a:noFill/>
          <a:ln w="28575">
            <a:noFill/>
            <a:miter lim="800000"/>
            <a:headEnd/>
            <a:tailEnd/>
          </a:ln>
          <a:effectLst/>
        </p:spPr>
        <p:txBody>
          <a:bodyPr vert="horz" wrap="none" lIns="93488" tIns="46744" rIns="93488" bIns="46744" numCol="1" anchor="t" anchorCtr="0" compatLnSpc="1">
            <a:prstTxWarp prst="textNoShape">
              <a:avLst/>
            </a:prstTxWarp>
          </a:bodyPr>
          <a:lstStyle>
            <a:lvl1pPr algn="r" defTabSz="935038">
              <a:defRPr sz="1200"/>
            </a:lvl1pPr>
          </a:lstStyle>
          <a:p>
            <a:endParaRPr lang="en-US"/>
          </a:p>
        </p:txBody>
      </p:sp>
      <p:sp>
        <p:nvSpPr>
          <p:cNvPr id="464900" name="Rectangle 4"/>
          <p:cNvSpPr>
            <a:spLocks noGrp="1" noChangeArrowheads="1"/>
          </p:cNvSpPr>
          <p:nvPr>
            <p:ph type="ftr" sz="quarter" idx="2"/>
          </p:nvPr>
        </p:nvSpPr>
        <p:spPr bwMode="auto">
          <a:xfrm>
            <a:off x="0" y="8858250"/>
            <a:ext cx="2994025" cy="465138"/>
          </a:xfrm>
          <a:prstGeom prst="rect">
            <a:avLst/>
          </a:prstGeom>
          <a:noFill/>
          <a:ln w="28575">
            <a:noFill/>
            <a:miter lim="800000"/>
            <a:headEnd/>
            <a:tailEnd/>
          </a:ln>
          <a:effectLst/>
        </p:spPr>
        <p:txBody>
          <a:bodyPr vert="horz" wrap="none" lIns="93488" tIns="46744" rIns="93488" bIns="46744" numCol="1" anchor="b" anchorCtr="0" compatLnSpc="1">
            <a:prstTxWarp prst="textNoShape">
              <a:avLst/>
            </a:prstTxWarp>
          </a:bodyPr>
          <a:lstStyle>
            <a:lvl1pPr defTabSz="935038">
              <a:defRPr sz="1200"/>
            </a:lvl1pPr>
          </a:lstStyle>
          <a:p>
            <a:endParaRPr lang="en-US"/>
          </a:p>
        </p:txBody>
      </p:sp>
      <p:sp>
        <p:nvSpPr>
          <p:cNvPr id="464901" name="Rectangle 5"/>
          <p:cNvSpPr>
            <a:spLocks noGrp="1" noChangeArrowheads="1"/>
          </p:cNvSpPr>
          <p:nvPr>
            <p:ph type="sldNum" sz="quarter" idx="3"/>
          </p:nvPr>
        </p:nvSpPr>
        <p:spPr bwMode="auto">
          <a:xfrm>
            <a:off x="3914775" y="8858250"/>
            <a:ext cx="2994025" cy="465138"/>
          </a:xfrm>
          <a:prstGeom prst="rect">
            <a:avLst/>
          </a:prstGeom>
          <a:noFill/>
          <a:ln w="28575">
            <a:noFill/>
            <a:miter lim="800000"/>
            <a:headEnd/>
            <a:tailEnd/>
          </a:ln>
          <a:effectLst/>
        </p:spPr>
        <p:txBody>
          <a:bodyPr vert="horz" wrap="none" lIns="93488" tIns="46744" rIns="93488" bIns="46744" numCol="1" anchor="b" anchorCtr="0" compatLnSpc="1">
            <a:prstTxWarp prst="textNoShape">
              <a:avLst/>
            </a:prstTxWarp>
          </a:bodyPr>
          <a:lstStyle>
            <a:lvl1pPr algn="r" defTabSz="935038">
              <a:defRPr sz="1200"/>
            </a:lvl1pPr>
          </a:lstStyle>
          <a:p>
            <a:fld id="{1197E602-76F4-417E-9E28-29EB8D6B1ACB}" type="slidenum">
              <a:rPr lang="en-US"/>
              <a:pPr/>
              <a:t>‹#›</a:t>
            </a:fld>
            <a:endParaRPr lang="en-US"/>
          </a:p>
        </p:txBody>
      </p:sp>
    </p:spTree>
    <p:extLst>
      <p:ext uri="{BB962C8B-B14F-4D97-AF65-F5344CB8AC3E}">
        <p14:creationId xmlns:p14="http://schemas.microsoft.com/office/powerpoint/2010/main" val="395465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defTabSz="931863">
              <a:defRPr sz="1200"/>
            </a:lvl1pPr>
          </a:lstStyle>
          <a:p>
            <a:endParaRPr lang="en-US"/>
          </a:p>
        </p:txBody>
      </p:sp>
      <p:sp>
        <p:nvSpPr>
          <p:cNvPr id="43011"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lvl1pPr algn="r" defTabSz="931863">
              <a:defRPr sz="1200"/>
            </a:lvl1pPr>
          </a:lstStyle>
          <a:p>
            <a:endParaRPr lang="en-US"/>
          </a:p>
        </p:txBody>
      </p:sp>
      <p:sp>
        <p:nvSpPr>
          <p:cNvPr id="51204" name="Rectangle 4"/>
          <p:cNvSpPr>
            <a:spLocks noGrp="1" noRot="1" noChangeAspect="1" noChangeArrowheads="1" noTextEdit="1"/>
          </p:cNvSpPr>
          <p:nvPr>
            <p:ph type="sldImg" idx="2"/>
          </p:nvPr>
        </p:nvSpPr>
        <p:spPr bwMode="auto">
          <a:xfrm>
            <a:off x="342900" y="696913"/>
            <a:ext cx="61960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170" tIns="46586" rIns="93170"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defTabSz="931863">
              <a:defRPr sz="1200"/>
            </a:lvl1pPr>
          </a:lstStyle>
          <a:p>
            <a:endParaRPr lang="en-US"/>
          </a:p>
        </p:txBody>
      </p:sp>
      <p:sp>
        <p:nvSpPr>
          <p:cNvPr id="43015"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3170" tIns="46586" rIns="93170" bIns="46586" numCol="1" anchor="b" anchorCtr="0" compatLnSpc="1">
            <a:prstTxWarp prst="textNoShape">
              <a:avLst/>
            </a:prstTxWarp>
          </a:bodyPr>
          <a:lstStyle>
            <a:lvl1pPr algn="r" defTabSz="931863">
              <a:defRPr sz="1200"/>
            </a:lvl1pPr>
          </a:lstStyle>
          <a:p>
            <a:fld id="{F28CCC0E-D319-4925-87BE-FC7EA0A555B1}" type="slidenum">
              <a:rPr lang="en-US"/>
              <a:pPr/>
              <a:t>‹#›</a:t>
            </a:fld>
            <a:endParaRPr lang="en-US"/>
          </a:p>
        </p:txBody>
      </p:sp>
    </p:spTree>
    <p:extLst>
      <p:ext uri="{BB962C8B-B14F-4D97-AF65-F5344CB8AC3E}">
        <p14:creationId xmlns:p14="http://schemas.microsoft.com/office/powerpoint/2010/main" val="1668622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6F175-4865-435D-BB34-64C925A08DB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635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effectLst/>
              </a:rPr>
              <a:t>\</a:t>
            </a:r>
            <a:r>
              <a:rPr lang="en-US" dirty="0" err="1">
                <a:effectLst/>
              </a:rPr>
              <a:t>frac</a:t>
            </a:r>
            <a:r>
              <a:rPr lang="en-US" dirty="0">
                <a:effectLst/>
              </a:rPr>
              <a:t>{\partial </a:t>
            </a:r>
            <a:r>
              <a:rPr lang="en-US" dirty="0" err="1">
                <a:effectLst/>
              </a:rPr>
              <a:t>logL</a:t>
            </a:r>
            <a:r>
              <a:rPr lang="en-US" dirty="0">
                <a:effectLst/>
              </a:rPr>
              <a:t>(\beta)}{\partial \</a:t>
            </a:r>
            <a:r>
              <a:rPr lang="en-US" dirty="0" err="1">
                <a:effectLst/>
              </a:rPr>
              <a:t>beta_j</a:t>
            </a:r>
            <a:r>
              <a:rPr lang="en-US" dirty="0">
                <a:effectLst/>
              </a:rPr>
              <a:t>} &amp;= \sum_{</a:t>
            </a:r>
            <a:r>
              <a:rPr lang="en-US" dirty="0" err="1">
                <a:effectLst/>
              </a:rPr>
              <a:t>i</a:t>
            </a:r>
            <a:r>
              <a:rPr lang="en-US" dirty="0">
                <a:effectLst/>
              </a:rPr>
              <a:t>=1}^{N}</a:t>
            </a:r>
            <a:r>
              <a:rPr lang="en-US" dirty="0" err="1">
                <a:effectLst/>
              </a:rPr>
              <a:t>y_ix</a:t>
            </a:r>
            <a:r>
              <a:rPr lang="en-US" dirty="0">
                <a:effectLst/>
              </a:rPr>
              <a:t>_{</a:t>
            </a:r>
            <a:r>
              <a:rPr lang="en-US" dirty="0" err="1">
                <a:effectLst/>
              </a:rPr>
              <a:t>ij</a:t>
            </a:r>
            <a:r>
              <a:rPr lang="en-US" dirty="0">
                <a:effectLst/>
              </a:rPr>
              <a:t>}-\sum_{</a:t>
            </a:r>
            <a:r>
              <a:rPr lang="en-US" dirty="0" err="1">
                <a:effectLst/>
              </a:rPr>
              <a:t>i</a:t>
            </a:r>
            <a:r>
              <a:rPr lang="en-US" dirty="0">
                <a:effectLst/>
              </a:rPr>
              <a:t>=1}^N\</a:t>
            </a:r>
            <a:r>
              <a:rPr lang="en-US" dirty="0" err="1">
                <a:effectLst/>
              </a:rPr>
              <a:t>frac</a:t>
            </a:r>
            <a:r>
              <a:rPr lang="en-US" dirty="0">
                <a:effectLst/>
              </a:rPr>
              <a:t>{x_{</a:t>
            </a:r>
            <a:r>
              <a:rPr lang="en-US" dirty="0" err="1">
                <a:effectLst/>
              </a:rPr>
              <a:t>ij</a:t>
            </a:r>
            <a:r>
              <a:rPr lang="en-US" dirty="0">
                <a:effectLst/>
              </a:rPr>
              <a:t>}e^{\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}}{1+e^{\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a:t>
            </a:r>
          </a:p>
          <a:p>
            <a:r>
              <a:rPr lang="en-US" dirty="0">
                <a:effectLst/>
              </a:rPr>
              <a:t>&amp; = \sum_{</a:t>
            </a:r>
            <a:r>
              <a:rPr lang="en-US" dirty="0" err="1">
                <a:effectLst/>
              </a:rPr>
              <a:t>i</a:t>
            </a:r>
            <a:r>
              <a:rPr lang="en-US" dirty="0">
                <a:effectLst/>
              </a:rPr>
              <a:t>=1}^{N}</a:t>
            </a:r>
            <a:r>
              <a:rPr lang="en-US" dirty="0" err="1">
                <a:effectLst/>
              </a:rPr>
              <a:t>y_ix</a:t>
            </a:r>
            <a:r>
              <a:rPr lang="en-US" dirty="0">
                <a:effectLst/>
              </a:rPr>
              <a:t>_{</a:t>
            </a:r>
            <a:r>
              <a:rPr lang="en-US" dirty="0" err="1">
                <a:effectLst/>
              </a:rPr>
              <a:t>ij</a:t>
            </a:r>
            <a:r>
              <a:rPr lang="en-US" dirty="0">
                <a:effectLst/>
              </a:rPr>
              <a:t>}-\sum_{</a:t>
            </a:r>
            <a:r>
              <a:rPr lang="en-US" dirty="0" err="1">
                <a:effectLst/>
              </a:rPr>
              <a:t>i</a:t>
            </a:r>
            <a:r>
              <a:rPr lang="en-US" dirty="0">
                <a:effectLst/>
              </a:rPr>
              <a:t>=1}^{N}</a:t>
            </a:r>
            <a:r>
              <a:rPr lang="en-US" dirty="0" err="1">
                <a:effectLst/>
              </a:rPr>
              <a:t>p_i</a:t>
            </a:r>
            <a:r>
              <a:rPr lang="en-US" dirty="0">
                <a:effectLst/>
              </a:rPr>
              <a:t>(\beta)x_{</a:t>
            </a:r>
            <a:r>
              <a:rPr lang="en-US" dirty="0" err="1">
                <a:effectLst/>
              </a:rPr>
              <a:t>ij</a:t>
            </a:r>
            <a:r>
              <a:rPr lang="en-US" dirty="0">
                <a:effectLst/>
              </a:rPr>
              <a:t>}\\</a:t>
            </a:r>
          </a:p>
          <a:p>
            <a:r>
              <a:rPr lang="en-US" dirty="0">
                <a:effectLst/>
              </a:rPr>
              <a:t>&amp;= \sum_{</a:t>
            </a:r>
            <a:r>
              <a:rPr lang="en-US" dirty="0" err="1">
                <a:effectLst/>
              </a:rPr>
              <a:t>i</a:t>
            </a:r>
            <a:r>
              <a:rPr lang="en-US" dirty="0">
                <a:effectLst/>
              </a:rPr>
              <a:t>=1}^{N}x_{</a:t>
            </a:r>
            <a:r>
              <a:rPr lang="en-US" dirty="0" err="1">
                <a:effectLst/>
              </a:rPr>
              <a:t>ij</a:t>
            </a:r>
            <a:r>
              <a:rPr lang="en-US" dirty="0">
                <a:effectLst/>
              </a:rPr>
              <a:t>}(</a:t>
            </a:r>
            <a:r>
              <a:rPr lang="en-US" dirty="0" err="1">
                <a:effectLst/>
              </a:rPr>
              <a:t>y_i-p_i</a:t>
            </a:r>
            <a:r>
              <a:rPr lang="en-US" dirty="0">
                <a:effectLst/>
              </a:rPr>
              <a:t>(\beta))</a:t>
            </a:r>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47</a:t>
            </a:fld>
            <a:endParaRPr lang="en-US"/>
          </a:p>
        </p:txBody>
      </p:sp>
    </p:spTree>
    <p:extLst>
      <p:ext uri="{BB962C8B-B14F-4D97-AF65-F5344CB8AC3E}">
        <p14:creationId xmlns:p14="http://schemas.microsoft.com/office/powerpoint/2010/main" val="60192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For</a:t>
            </a:r>
            <a:r>
              <a:rPr lang="en-US" baseline="0" dirty="0"/>
              <a:t> an object </a:t>
            </a:r>
            <a:r>
              <a:rPr lang="en-US" baseline="0" dirty="0" err="1"/>
              <a:t>i</a:t>
            </a:r>
            <a:r>
              <a:rPr lang="en-US" baseline="0" dirty="0"/>
              <a:t>, the higher the variance (closer to 0.5), the bigger learning rate</a:t>
            </a:r>
          </a:p>
          <a:p>
            <a:endParaRPr lang="en-US" baseline="0" dirty="0"/>
          </a:p>
          <a:p>
            <a:r>
              <a:rPr lang="en-US" dirty="0">
                <a:effectLst/>
              </a:rPr>
              <a:t>\frac{\partial^2 </a:t>
            </a:r>
            <a:r>
              <a:rPr lang="en-US" dirty="0" err="1">
                <a:effectLst/>
              </a:rPr>
              <a:t>logL</a:t>
            </a:r>
            <a:r>
              <a:rPr lang="en-US" dirty="0">
                <a:effectLst/>
              </a:rPr>
              <a:t>(\beta)}{\partial \</a:t>
            </a:r>
            <a:r>
              <a:rPr lang="en-US" dirty="0" err="1">
                <a:effectLst/>
              </a:rPr>
              <a:t>beta_j</a:t>
            </a:r>
            <a:r>
              <a:rPr lang="en-US" dirty="0">
                <a:effectLst/>
              </a:rPr>
              <a:t>\partial \</a:t>
            </a:r>
            <a:r>
              <a:rPr lang="en-US" dirty="0" err="1">
                <a:effectLst/>
              </a:rPr>
              <a:t>beta_n</a:t>
            </a:r>
            <a:r>
              <a:rPr lang="en-US" dirty="0">
                <a:effectLst/>
              </a:rPr>
              <a:t>} &amp;= -\sum_{</a:t>
            </a:r>
            <a:r>
              <a:rPr lang="en-US" dirty="0" err="1">
                <a:effectLst/>
              </a:rPr>
              <a:t>i</a:t>
            </a:r>
            <a:r>
              <a:rPr lang="en-US" dirty="0">
                <a:effectLst/>
              </a:rPr>
              <a:t>=1}^{N}\frac{(1+e^{\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}x_{</a:t>
            </a:r>
            <a:r>
              <a:rPr lang="en-US" dirty="0" err="1">
                <a:effectLst/>
              </a:rPr>
              <a:t>ij</a:t>
            </a:r>
            <a:r>
              <a:rPr lang="en-US" dirty="0">
                <a:effectLst/>
              </a:rPr>
              <a:t>}x_{in}-(1+e^{\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})^2x_{</a:t>
            </a:r>
            <a:r>
              <a:rPr lang="en-US" dirty="0" err="1">
                <a:effectLst/>
              </a:rPr>
              <a:t>ij</a:t>
            </a:r>
            <a:r>
              <a:rPr lang="en-US" dirty="0">
                <a:effectLst/>
              </a:rPr>
              <a:t>}x_{in}}{(1+e^{\</a:t>
            </a:r>
            <a:r>
              <a:rPr lang="en-US" dirty="0" err="1">
                <a:effectLst/>
              </a:rPr>
              <a:t>beta^T</a:t>
            </a:r>
            <a:r>
              <a:rPr lang="en-US" dirty="0">
                <a:effectLst/>
              </a:rPr>
              <a:t>\</a:t>
            </a:r>
            <a:r>
              <a:rPr lang="en-US" dirty="0" err="1">
                <a:effectLst/>
              </a:rPr>
              <a:t>mathbf</a:t>
            </a:r>
            <a:r>
              <a:rPr lang="en-US" dirty="0">
                <a:effectLst/>
              </a:rPr>
              <a:t>{x}_</a:t>
            </a:r>
            <a:r>
              <a:rPr lang="en-US" dirty="0" err="1">
                <a:effectLst/>
              </a:rPr>
              <a:t>i</a:t>
            </a:r>
            <a:r>
              <a:rPr lang="en-US" dirty="0">
                <a:effectLst/>
              </a:rPr>
              <a:t>})^2}\\</a:t>
            </a:r>
          </a:p>
          <a:p>
            <a:r>
              <a:rPr lang="en-US" dirty="0">
                <a:effectLst/>
              </a:rPr>
              <a:t>&amp; = -\sum_{</a:t>
            </a:r>
            <a:r>
              <a:rPr lang="en-US" dirty="0" err="1">
                <a:effectLst/>
              </a:rPr>
              <a:t>i</a:t>
            </a:r>
            <a:r>
              <a:rPr lang="en-US" dirty="0">
                <a:effectLst/>
              </a:rPr>
              <a:t>=1}^{N}x_{</a:t>
            </a:r>
            <a:r>
              <a:rPr lang="en-US" dirty="0" err="1">
                <a:effectLst/>
              </a:rPr>
              <a:t>ij</a:t>
            </a:r>
            <a:r>
              <a:rPr lang="en-US" dirty="0">
                <a:effectLst/>
              </a:rPr>
              <a:t>}x_{in}</a:t>
            </a:r>
            <a:r>
              <a:rPr lang="en-US" dirty="0" err="1">
                <a:effectLst/>
              </a:rPr>
              <a:t>p_i</a:t>
            </a:r>
            <a:r>
              <a:rPr lang="en-US" dirty="0">
                <a:effectLst/>
              </a:rPr>
              <a:t>(\beta)-\sum_{</a:t>
            </a:r>
            <a:r>
              <a:rPr lang="en-US" dirty="0" err="1">
                <a:effectLst/>
              </a:rPr>
              <a:t>i</a:t>
            </a:r>
            <a:r>
              <a:rPr lang="en-US" dirty="0">
                <a:effectLst/>
              </a:rPr>
              <a:t>=1}^{N}x_{</a:t>
            </a:r>
            <a:r>
              <a:rPr lang="en-US" dirty="0" err="1">
                <a:effectLst/>
              </a:rPr>
              <a:t>ij</a:t>
            </a:r>
            <a:r>
              <a:rPr lang="en-US" dirty="0">
                <a:effectLst/>
              </a:rPr>
              <a:t>}x_{in}(</a:t>
            </a:r>
            <a:r>
              <a:rPr lang="en-US" dirty="0" err="1">
                <a:effectLst/>
              </a:rPr>
              <a:t>p_i</a:t>
            </a:r>
            <a:r>
              <a:rPr lang="en-US" dirty="0">
                <a:effectLst/>
              </a:rPr>
              <a:t>(\beta))^2\\</a:t>
            </a:r>
          </a:p>
          <a:p>
            <a:r>
              <a:rPr lang="en-US" dirty="0">
                <a:effectLst/>
              </a:rPr>
              <a:t>&amp;= -\sum_{</a:t>
            </a:r>
            <a:r>
              <a:rPr lang="en-US" dirty="0" err="1">
                <a:effectLst/>
              </a:rPr>
              <a:t>i</a:t>
            </a:r>
            <a:r>
              <a:rPr lang="en-US" dirty="0">
                <a:effectLst/>
              </a:rPr>
              <a:t>=1}^{N}x_{</a:t>
            </a:r>
            <a:r>
              <a:rPr lang="en-US" dirty="0" err="1">
                <a:effectLst/>
              </a:rPr>
              <a:t>ij</a:t>
            </a:r>
            <a:r>
              <a:rPr lang="en-US" dirty="0">
                <a:effectLst/>
              </a:rPr>
              <a:t>}x_{in}</a:t>
            </a:r>
            <a:r>
              <a:rPr lang="en-US" dirty="0" err="1">
                <a:effectLst/>
              </a:rPr>
              <a:t>p_i</a:t>
            </a:r>
            <a:r>
              <a:rPr lang="en-US" dirty="0">
                <a:effectLst/>
              </a:rPr>
              <a:t>(\beta)(1-p_i(\beta))</a:t>
            </a:r>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48</a:t>
            </a:fld>
            <a:endParaRPr lang="en-US"/>
          </a:p>
        </p:txBody>
      </p:sp>
    </p:spTree>
    <p:extLst>
      <p:ext uri="{BB962C8B-B14F-4D97-AF65-F5344CB8AC3E}">
        <p14:creationId xmlns:p14="http://schemas.microsoft.com/office/powerpoint/2010/main" val="429320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A1 + b1 &gt; a2 + b2 </a:t>
            </a:r>
          </a:p>
          <a:p>
            <a:r>
              <a:rPr lang="en-US" dirty="0"/>
              <a:t>2a1 + b1 ? 2a2 + b2? (a1, a2?)</a:t>
            </a:r>
          </a:p>
        </p:txBody>
      </p:sp>
      <p:sp>
        <p:nvSpPr>
          <p:cNvPr id="4" name="Slide Number Placeholder 3"/>
          <p:cNvSpPr>
            <a:spLocks noGrp="1"/>
          </p:cNvSpPr>
          <p:nvPr>
            <p:ph type="sldNum" sz="quarter" idx="10"/>
          </p:nvPr>
        </p:nvSpPr>
        <p:spPr/>
        <p:txBody>
          <a:bodyPr/>
          <a:lstStyle/>
          <a:p>
            <a:fld id="{F28CCC0E-D319-4925-87BE-FC7EA0A555B1}" type="slidenum">
              <a:rPr lang="en-US" smtClean="0"/>
              <a:pPr/>
              <a:t>22</a:t>
            </a:fld>
            <a:endParaRPr lang="en-US"/>
          </a:p>
        </p:txBody>
      </p:sp>
    </p:spTree>
    <p:extLst>
      <p:ext uri="{BB962C8B-B14F-4D97-AF65-F5344CB8AC3E}">
        <p14:creationId xmlns:p14="http://schemas.microsoft.com/office/powerpoint/2010/main" val="255371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B6C449-B012-4C6F-8CE2-36137D85BA2D}" type="slidenum">
              <a:rPr lang="en-US" smtClean="0"/>
              <a:t>24</a:t>
            </a:fld>
            <a:endParaRPr lang="en-US"/>
          </a:p>
        </p:txBody>
      </p:sp>
    </p:spTree>
    <p:extLst>
      <p:ext uri="{BB962C8B-B14F-4D97-AF65-F5344CB8AC3E}">
        <p14:creationId xmlns:p14="http://schemas.microsoft.com/office/powerpoint/2010/main" val="71399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29</a:t>
            </a:fld>
            <a:endParaRPr lang="en-US"/>
          </a:p>
        </p:txBody>
      </p:sp>
    </p:spTree>
    <p:extLst>
      <p:ext uri="{BB962C8B-B14F-4D97-AF65-F5344CB8AC3E}">
        <p14:creationId xmlns:p14="http://schemas.microsoft.com/office/powerpoint/2010/main" val="106451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37</a:t>
            </a:fld>
            <a:endParaRPr lang="en-US"/>
          </a:p>
        </p:txBody>
      </p:sp>
    </p:spTree>
    <p:extLst>
      <p:ext uri="{BB962C8B-B14F-4D97-AF65-F5344CB8AC3E}">
        <p14:creationId xmlns:p14="http://schemas.microsoft.com/office/powerpoint/2010/main" val="1853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Discussion session. Derivation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6C449-B012-4C6F-8CE2-36137D85BA2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15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t>http://faculty.cas.usf.edu/mbrannick/regression/Logistic.html</a:t>
            </a:r>
          </a:p>
          <a:p>
            <a:r>
              <a:rPr lang="en-US" dirty="0"/>
              <a:t>A: a negative value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F760A-A531-4690-9032-55872C47A1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073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effectLst/>
              </a:rPr>
              <a:t>\beta^{new}=\beta^{old}-\</a:t>
            </a:r>
            <a:r>
              <a:rPr lang="en-US" dirty="0" err="1">
                <a:effectLst/>
              </a:rPr>
              <a:t>biggl</a:t>
            </a:r>
            <a:r>
              <a:rPr lang="en-US" dirty="0">
                <a:effectLst/>
              </a:rPr>
              <a:t>(\</a:t>
            </a:r>
            <a:r>
              <a:rPr lang="en-US" dirty="0" err="1">
                <a:effectLst/>
              </a:rPr>
              <a:t>frac</a:t>
            </a:r>
            <a:r>
              <a:rPr lang="en-US" dirty="0">
                <a:effectLst/>
              </a:rPr>
              <a:t>{\partial^2logL(\beta)}{\partial\beta\partial\</a:t>
            </a:r>
            <a:r>
              <a:rPr lang="en-US" dirty="0" err="1">
                <a:effectLst/>
              </a:rPr>
              <a:t>beta^T</a:t>
            </a:r>
            <a:r>
              <a:rPr lang="en-US" dirty="0">
                <a:effectLst/>
              </a:rPr>
              <a:t>}\</a:t>
            </a:r>
            <a:r>
              <a:rPr lang="en-US" dirty="0" err="1">
                <a:effectLst/>
              </a:rPr>
              <a:t>biggr</a:t>
            </a:r>
            <a:r>
              <a:rPr lang="en-US" dirty="0">
                <a:effectLst/>
              </a:rPr>
              <a:t>)^{-1}\</a:t>
            </a:r>
            <a:r>
              <a:rPr lang="en-US" dirty="0" err="1">
                <a:effectLst/>
              </a:rPr>
              <a:t>frac</a:t>
            </a:r>
            <a:r>
              <a:rPr lang="en-US" dirty="0">
                <a:effectLst/>
              </a:rPr>
              <a:t>{\partial </a:t>
            </a:r>
            <a:r>
              <a:rPr lang="en-US" dirty="0" err="1">
                <a:effectLst/>
              </a:rPr>
              <a:t>logL</a:t>
            </a:r>
            <a:r>
              <a:rPr lang="en-US" dirty="0">
                <a:effectLst/>
              </a:rPr>
              <a:t>(\beta)}{\partial\beta}</a:t>
            </a:r>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44</a:t>
            </a:fld>
            <a:endParaRPr lang="en-US"/>
          </a:p>
        </p:txBody>
      </p:sp>
    </p:spTree>
    <p:extLst>
      <p:ext uri="{BB962C8B-B14F-4D97-AF65-F5344CB8AC3E}">
        <p14:creationId xmlns:p14="http://schemas.microsoft.com/office/powerpoint/2010/main" val="101428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r>
              <a:rPr lang="en-US" dirty="0">
                <a:effectLst/>
              </a:rPr>
              <a:t>\beta^{new}=\beta^{old}-\</a:t>
            </a:r>
            <a:r>
              <a:rPr lang="en-US" dirty="0" err="1">
                <a:effectLst/>
              </a:rPr>
              <a:t>biggl</a:t>
            </a:r>
            <a:r>
              <a:rPr lang="en-US" dirty="0">
                <a:effectLst/>
              </a:rPr>
              <a:t>(\</a:t>
            </a:r>
            <a:r>
              <a:rPr lang="en-US" dirty="0" err="1">
                <a:effectLst/>
              </a:rPr>
              <a:t>frac</a:t>
            </a:r>
            <a:r>
              <a:rPr lang="en-US" dirty="0">
                <a:effectLst/>
              </a:rPr>
              <a:t>{\partial^2logL(\beta)}{\partial\beta\partial\</a:t>
            </a:r>
            <a:r>
              <a:rPr lang="en-US" dirty="0" err="1">
                <a:effectLst/>
              </a:rPr>
              <a:t>beta^T</a:t>
            </a:r>
            <a:r>
              <a:rPr lang="en-US" dirty="0">
                <a:effectLst/>
              </a:rPr>
              <a:t>}\</a:t>
            </a:r>
            <a:r>
              <a:rPr lang="en-US" dirty="0" err="1">
                <a:effectLst/>
              </a:rPr>
              <a:t>biggr</a:t>
            </a:r>
            <a:r>
              <a:rPr lang="en-US" dirty="0">
                <a:effectLst/>
              </a:rPr>
              <a:t>)^{-1}\</a:t>
            </a:r>
            <a:r>
              <a:rPr lang="en-US" dirty="0" err="1">
                <a:effectLst/>
              </a:rPr>
              <a:t>frac</a:t>
            </a:r>
            <a:r>
              <a:rPr lang="en-US" dirty="0">
                <a:effectLst/>
              </a:rPr>
              <a:t>{\partial </a:t>
            </a:r>
            <a:r>
              <a:rPr lang="en-US" dirty="0" err="1">
                <a:effectLst/>
              </a:rPr>
              <a:t>logL</a:t>
            </a:r>
            <a:r>
              <a:rPr lang="en-US" dirty="0">
                <a:effectLst/>
              </a:rPr>
              <a:t>(\beta)}{\partial\beta}</a:t>
            </a:r>
            <a:endParaRPr lang="en-US" dirty="0"/>
          </a:p>
        </p:txBody>
      </p:sp>
      <p:sp>
        <p:nvSpPr>
          <p:cNvPr id="4" name="Slide Number Placeholder 3"/>
          <p:cNvSpPr>
            <a:spLocks noGrp="1"/>
          </p:cNvSpPr>
          <p:nvPr>
            <p:ph type="sldNum" sz="quarter" idx="10"/>
          </p:nvPr>
        </p:nvSpPr>
        <p:spPr/>
        <p:txBody>
          <a:bodyPr/>
          <a:lstStyle/>
          <a:p>
            <a:fld id="{F28CCC0E-D319-4925-87BE-FC7EA0A555B1}" type="slidenum">
              <a:rPr lang="en-US" smtClean="0"/>
              <a:pPr/>
              <a:t>45</a:t>
            </a:fld>
            <a:endParaRPr lang="en-US"/>
          </a:p>
        </p:txBody>
      </p:sp>
    </p:spTree>
    <p:extLst>
      <p:ext uri="{BB962C8B-B14F-4D97-AF65-F5344CB8AC3E}">
        <p14:creationId xmlns:p14="http://schemas.microsoft.com/office/powerpoint/2010/main" val="371975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41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3091567979"/>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582400" y="6528816"/>
            <a:ext cx="609600" cy="329184"/>
          </a:xfrm>
          <a:prstGeom prst="rect">
            <a:avLst/>
          </a:prstGeom>
        </p:spPr>
        <p:txBody>
          <a:bodyPr/>
          <a:lstStyle>
            <a:defPPr>
              <a:defRPr lang="en-US"/>
            </a:defPPr>
            <a:lvl1pPr marL="0" algn="l" defTabSz="914400" rtl="0" eaLnBrk="1" latinLnBrk="0" hangingPunct="1">
              <a:defRPr sz="1400"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9913601-2E22-4589-A394-4D3650FFD697}" type="slidenum">
              <a:rPr kumimoji="0" lang="en-US" sz="1400" b="0"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4157883037"/>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1366984055"/>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3716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40005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2022125525"/>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Text Placeholder 2"/>
          <p:cNvSpPr>
            <a:spLocks noGrp="1"/>
          </p:cNvSpPr>
          <p:nvPr>
            <p:ph type="body" sz="half" idx="1"/>
          </p:nvPr>
        </p:nvSpPr>
        <p:spPr>
          <a:xfrm>
            <a:off x="4064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5372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3692316898"/>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381000"/>
            <a:ext cx="11203517" cy="609600"/>
          </a:xfrm>
        </p:spPr>
        <p:txBody>
          <a:bodyPr/>
          <a:lstStyle/>
          <a:p>
            <a:r>
              <a:rPr lang="en-US"/>
              <a:t>Click to edit Master title style</a:t>
            </a:r>
          </a:p>
        </p:txBody>
      </p:sp>
      <p:sp>
        <p:nvSpPr>
          <p:cNvPr id="3" name="Content Placeholder 2"/>
          <p:cNvSpPr>
            <a:spLocks noGrp="1"/>
          </p:cNvSpPr>
          <p:nvPr>
            <p:ph sz="quarter" idx="1"/>
          </p:nvPr>
        </p:nvSpPr>
        <p:spPr>
          <a:xfrm>
            <a:off x="406400" y="13716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3716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6400" y="40005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40005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4086405424"/>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1203517" cy="609600"/>
          </a:xfrm>
        </p:spPr>
        <p:txBody>
          <a:bodyPr/>
          <a:lstStyle/>
          <a:p>
            <a:r>
              <a:rPr lang="en-US"/>
              <a:t>Click to edit Master title style</a:t>
            </a:r>
          </a:p>
        </p:txBody>
      </p:sp>
      <p:sp>
        <p:nvSpPr>
          <p:cNvPr id="3" name="Content Placeholder 2"/>
          <p:cNvSpPr>
            <a:spLocks noGrp="1"/>
          </p:cNvSpPr>
          <p:nvPr>
            <p:ph sz="half" idx="1"/>
          </p:nvPr>
        </p:nvSpPr>
        <p:spPr>
          <a:xfrm>
            <a:off x="406400" y="1371600"/>
            <a:ext cx="112776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06400" y="4000500"/>
            <a:ext cx="112776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2744158017"/>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9788"/>
          </a:xfrm>
        </p:spPr>
        <p:txBody>
          <a:bodyPr>
            <a:normAutofit/>
          </a:bodyPr>
          <a:lstStyle>
            <a:lvl1pPr algn="ctr">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09600" y="1143000"/>
            <a:ext cx="10972800" cy="5334000"/>
          </a:xfrm>
        </p:spPr>
        <p:txBody>
          <a:bodyPr>
            <a:normAutofit/>
          </a:bodyPr>
          <a:lstStyle>
            <a:lvl1pPr>
              <a:defRPr sz="3200"/>
            </a:lvl1pPr>
            <a:lvl2pPr>
              <a:defRPr sz="2800">
                <a:latin typeface="Tahoma" pitchFamily="34" charset="0"/>
                <a:ea typeface="Tahoma" pitchFamily="34" charset="0"/>
                <a:cs typeface="Tahoma" pitchFamily="34" charset="0"/>
              </a:defRPr>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p:cNvCxnSpPr/>
          <p:nvPr userDrawn="1"/>
        </p:nvCxnSpPr>
        <p:spPr>
          <a:xfrm>
            <a:off x="304800" y="992188"/>
            <a:ext cx="11582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21741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6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9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9788"/>
          </a:xfrm>
        </p:spPr>
        <p:txBody>
          <a:bodyPr>
            <a:normAutofit/>
          </a:bodyPr>
          <a:lstStyle>
            <a:lvl1pPr algn="ctr">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09600" y="1143000"/>
            <a:ext cx="10972800" cy="5334000"/>
          </a:xfrm>
        </p:spPr>
        <p:txBody>
          <a:bodyPr>
            <a:normAutofit/>
          </a:bodyPr>
          <a:lstStyle>
            <a:lvl1pPr>
              <a:defRPr sz="3600"/>
            </a:lvl1pPr>
            <a:lvl2pPr>
              <a:defRPr sz="3200">
                <a:latin typeface="Baskerville Old Face" pitchFamily="18" charset="0"/>
                <a:cs typeface="Arial" pitchFamily="34" charset="0"/>
              </a:defRPr>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p:cNvCxnSpPr/>
          <p:nvPr userDrawn="1"/>
        </p:nvCxnSpPr>
        <p:spPr>
          <a:xfrm>
            <a:off x="304800" y="992188"/>
            <a:ext cx="11582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287725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06400" y="381000"/>
            <a:ext cx="11203517" cy="609600"/>
          </a:xfrm>
        </p:spPr>
        <p:txBody>
          <a:bodyPr/>
          <a:lstStyle/>
          <a:p>
            <a:r>
              <a:rPr lang="en-US"/>
              <a:t>Click to edit Master title style</a:t>
            </a:r>
          </a:p>
        </p:txBody>
      </p:sp>
      <p:sp>
        <p:nvSpPr>
          <p:cNvPr id="3" name="Content Placeholder 2"/>
          <p:cNvSpPr>
            <a:spLocks noGrp="1"/>
          </p:cNvSpPr>
          <p:nvPr>
            <p:ph sz="quarter" idx="1"/>
          </p:nvPr>
        </p:nvSpPr>
        <p:spPr>
          <a:xfrm>
            <a:off x="406400" y="13716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3716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06400" y="40005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4000500"/>
            <a:ext cx="55372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384745690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6F37F2-EE71-449F-AEFE-BF76AA5CBF88}"/>
              </a:ext>
            </a:extLst>
          </p:cNvPr>
          <p:cNvSpPr>
            <a:spLocks noGrp="1"/>
          </p:cNvSpPr>
          <p:nvPr>
            <p:ph type="sldNum" sz="quarter" idx="10"/>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191377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3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839788"/>
          </a:xfrm>
        </p:spPr>
        <p:txBody>
          <a:bodyPr>
            <a:normAutofit/>
          </a:bodyPr>
          <a:lstStyle>
            <a:lvl1pPr algn="ctr">
              <a:defRPr sz="44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09600" y="1143000"/>
            <a:ext cx="10972800" cy="5334000"/>
          </a:xfrm>
        </p:spPr>
        <p:txBody>
          <a:bodyPr>
            <a:normAutofit/>
          </a:bodyPr>
          <a:lstStyle>
            <a:lvl1pPr>
              <a:defRPr sz="3600"/>
            </a:lvl1pPr>
            <a:lvl2pPr>
              <a:defRPr sz="3200">
                <a:latin typeface="Baskerville Old Face" pitchFamily="18" charset="0"/>
                <a:cs typeface="Arial" pitchFamily="34" charset="0"/>
              </a:defRPr>
            </a:lvl2pPr>
            <a:lvl3pPr>
              <a:defRPr sz="28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p:cNvCxnSpPr/>
          <p:nvPr userDrawn="1"/>
        </p:nvCxnSpPr>
        <p:spPr>
          <a:xfrm>
            <a:off x="304800" y="992188"/>
            <a:ext cx="115824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2786212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6450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22" r:id="rId3"/>
  </p:sldLayoutIdLst>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334534472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23" r:id="rId4"/>
  </p:sldLayoutIdLst>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1582400" y="6528816"/>
            <a:ext cx="609600" cy="329184"/>
          </a:xfrm>
          <a:prstGeom prst="rect">
            <a:avLst/>
          </a:prstGeom>
        </p:spPr>
        <p:txBody>
          <a:bodyPr/>
          <a:lstStyle>
            <a:lvl1pPr>
              <a:defRPr sz="1400">
                <a:effectLst>
                  <a:outerShdw blurRad="38100" dist="38100" dir="2700000" algn="tl">
                    <a:srgbClr val="000000">
                      <a:alpha val="43137"/>
                    </a:srgbClr>
                  </a:outerShdw>
                </a:effectLst>
              </a:defRPr>
            </a:lvl1p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a:t>
            </a:fld>
            <a:endParaRPr lang="en-US" dirty="0">
              <a:solidFill>
                <a:prstClr val="black"/>
              </a:solidFill>
              <a:latin typeface="Calibri"/>
            </a:endParaRPr>
          </a:p>
        </p:txBody>
      </p:sp>
    </p:spTree>
    <p:extLst>
      <p:ext uri="{BB962C8B-B14F-4D97-AF65-F5344CB8AC3E}">
        <p14:creationId xmlns:p14="http://schemas.microsoft.com/office/powerpoint/2010/main" val="150837713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hf hdr="0" ftr="0" dt="0"/>
  <p:txStyles>
    <p:titleStyle>
      <a:lvl1pPr algn="l" defTabSz="914400" rtl="0" eaLnBrk="1" latinLnBrk="0" hangingPunct="1">
        <a:spcBef>
          <a:spcPct val="0"/>
        </a:spcBef>
        <a:buNone/>
        <a:defRPr sz="4400" kern="1200" spc="-100" baseline="0">
          <a:solidFill>
            <a:srgbClr val="002060"/>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rgbClr val="002060"/>
          </a:solidFill>
          <a:effectLst/>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zsun@cs.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irak@medicana.com.t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3.xml"/><Relationship Id="rId5" Type="http://schemas.openxmlformats.org/officeDocument/2006/relationships/tags" Target="../tags/tag21.xml"/><Relationship Id="rId4"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emf"/><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3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irak@medicana.com.tr"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5.png"/><Relationship Id="rId7" Type="http://schemas.openxmlformats.org/officeDocument/2006/relationships/image" Target="../media/image54.emf"/><Relationship Id="rId2" Type="http://schemas.openxmlformats.org/officeDocument/2006/relationships/image" Target="../media/image380.png"/><Relationship Id="rId1" Type="http://schemas.openxmlformats.org/officeDocument/2006/relationships/slideLayout" Target="../slideLayouts/slideLayout9.xml"/><Relationship Id="rId6" Type="http://schemas.openxmlformats.org/officeDocument/2006/relationships/image" Target="../media/image58.png"/><Relationship Id="rId5" Type="http://schemas.openxmlformats.org/officeDocument/2006/relationships/image" Target="../media/image53.emf"/><Relationship Id="rId4" Type="http://schemas.openxmlformats.org/officeDocument/2006/relationships/image" Target="../media/image52.emf"/></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hyperlink" Target="https://ai.stanford.edu/~ang/papers/nips01-discriminativegenerative.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cs229.stanford.edu/notes/cs229-notes1.pdf" TargetMode="External"/><Relationship Id="rId2" Type="http://schemas.openxmlformats.org/officeDocument/2006/relationships/hyperlink" Target="http://pages.cs.wisc.edu/~jerryzhu/cs769/nb.pdf" TargetMode="External"/><Relationship Id="rId1" Type="http://schemas.openxmlformats.org/officeDocument/2006/relationships/slideLayout" Target="../slideLayouts/slideLayout2.xml"/><Relationship Id="rId4" Type="http://schemas.openxmlformats.org/officeDocument/2006/relationships/hyperlink" Target="https://ai.stanford.edu/~ang/papers/nips01-discriminativegenerative.pdf"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s.stanford.edu/people/davidknowles/lagrangian_duality.pdf" TargetMode="External"/><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3.xml"/><Relationship Id="rId5" Type="http://schemas.openxmlformats.org/officeDocument/2006/relationships/tags" Target="../tags/tag11.xml"/><Relationship Id="rId4"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
            <a:ext cx="8991600" cy="1927225"/>
          </a:xfrm>
        </p:spPr>
        <p:txBody>
          <a:bodyPr>
            <a:noAutofit/>
          </a:bodyPr>
          <a:lstStyle/>
          <a:p>
            <a:pPr algn="ctr"/>
            <a:r>
              <a:rPr lang="en-US" sz="4800" dirty="0"/>
              <a:t>CS247: Advanced Data Mining</a:t>
            </a:r>
          </a:p>
        </p:txBody>
      </p:sp>
      <p:sp>
        <p:nvSpPr>
          <p:cNvPr id="3" name="Subtitle 2"/>
          <p:cNvSpPr>
            <a:spLocks noGrp="1"/>
          </p:cNvSpPr>
          <p:nvPr>
            <p:ph type="subTitle" idx="1"/>
          </p:nvPr>
        </p:nvSpPr>
        <p:spPr>
          <a:xfrm>
            <a:off x="2819400" y="3581400"/>
            <a:ext cx="6400800" cy="2895600"/>
          </a:xfrm>
        </p:spPr>
        <p:txBody>
          <a:bodyPr>
            <a:normAutofit/>
          </a:bodyPr>
          <a:lstStyle/>
          <a:p>
            <a:pPr algn="ctr"/>
            <a:endParaRPr lang="en-US" sz="3000" b="1" dirty="0"/>
          </a:p>
          <a:p>
            <a:pPr algn="ctr"/>
            <a:r>
              <a:rPr lang="en-US" sz="3000" b="1" dirty="0"/>
              <a:t>Instructor: </a:t>
            </a:r>
            <a:r>
              <a:rPr lang="en-US" sz="3000" b="1" dirty="0" err="1"/>
              <a:t>Yizhou</a:t>
            </a:r>
            <a:r>
              <a:rPr lang="en-US" sz="3000" b="1" dirty="0"/>
              <a:t> Sun</a:t>
            </a:r>
          </a:p>
          <a:p>
            <a:pPr algn="ctr"/>
            <a:r>
              <a:rPr lang="en-US" sz="2400" dirty="0">
                <a:hlinkClick r:id="rId3"/>
              </a:rPr>
              <a:t>yzsun@cs.ucla.edu</a:t>
            </a:r>
            <a:endParaRPr lang="en-US" sz="2400" dirty="0"/>
          </a:p>
          <a:p>
            <a:pPr algn="ctr"/>
            <a:endParaRPr lang="en-US" sz="2400" dirty="0"/>
          </a:p>
          <a:p>
            <a:pPr algn="ctr"/>
            <a:fld id="{1913F476-D1F9-4A8A-AA0B-77B35B937DF8}" type="datetime4">
              <a:rPr lang="en-US" sz="2400"/>
              <a:pPr algn="ctr"/>
              <a:t>January 9, 2024</a:t>
            </a:fld>
            <a:endParaRPr lang="en-US" sz="2400" dirty="0"/>
          </a:p>
        </p:txBody>
      </p:sp>
      <p:sp>
        <p:nvSpPr>
          <p:cNvPr id="5" name="Rectangle 2"/>
          <p:cNvSpPr txBox="1">
            <a:spLocks noChangeArrowheads="1"/>
          </p:cNvSpPr>
          <p:nvPr/>
        </p:nvSpPr>
        <p:spPr bwMode="auto">
          <a:xfrm>
            <a:off x="1524000" y="2286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ahoma" pitchFamily="34" charset="0"/>
              </a:defRPr>
            </a:lvl2pPr>
            <a:lvl3pPr algn="ctr" rtl="0" eaLnBrk="0" fontAlgn="base" hangingPunct="0">
              <a:spcBef>
                <a:spcPct val="0"/>
              </a:spcBef>
              <a:spcAft>
                <a:spcPct val="0"/>
              </a:spcAft>
              <a:defRPr sz="3600" b="1">
                <a:solidFill>
                  <a:schemeClr val="tx2"/>
                </a:solidFill>
                <a:latin typeface="Tahoma" pitchFamily="34" charset="0"/>
              </a:defRPr>
            </a:lvl3pPr>
            <a:lvl4pPr algn="ctr" rtl="0" eaLnBrk="0" fontAlgn="base" hangingPunct="0">
              <a:spcBef>
                <a:spcPct val="0"/>
              </a:spcBef>
              <a:spcAft>
                <a:spcPct val="0"/>
              </a:spcAft>
              <a:defRPr sz="3600" b="1">
                <a:solidFill>
                  <a:schemeClr val="tx2"/>
                </a:solidFill>
                <a:latin typeface="Tahoma" pitchFamily="34" charset="0"/>
              </a:defRPr>
            </a:lvl4pPr>
            <a:lvl5pPr algn="ctr" rtl="0" eaLnBrk="0" fontAlgn="base" hangingPunct="0">
              <a:spcBef>
                <a:spcPct val="0"/>
              </a:spcBef>
              <a:spcAft>
                <a:spcPct val="0"/>
              </a:spcAft>
              <a:defRPr sz="3600" b="1">
                <a:solidFill>
                  <a:schemeClr val="tx2"/>
                </a:solidFill>
                <a:latin typeface="Tahoma" pitchFamily="34" charset="0"/>
              </a:defRPr>
            </a:lvl5pPr>
            <a:lvl6pPr marL="457200" algn="ctr" rtl="0" fontAlgn="base">
              <a:spcBef>
                <a:spcPct val="0"/>
              </a:spcBef>
              <a:spcAft>
                <a:spcPct val="0"/>
              </a:spcAft>
              <a:defRPr sz="3600" b="1">
                <a:solidFill>
                  <a:schemeClr val="tx2"/>
                </a:solidFill>
                <a:latin typeface="Tahoma" pitchFamily="34" charset="0"/>
              </a:defRPr>
            </a:lvl6pPr>
            <a:lvl7pPr marL="914400" algn="ctr" rtl="0" fontAlgn="base">
              <a:spcBef>
                <a:spcPct val="0"/>
              </a:spcBef>
              <a:spcAft>
                <a:spcPct val="0"/>
              </a:spcAft>
              <a:defRPr sz="3600" b="1">
                <a:solidFill>
                  <a:schemeClr val="tx2"/>
                </a:solidFill>
                <a:latin typeface="Tahoma" pitchFamily="34" charset="0"/>
              </a:defRPr>
            </a:lvl7pPr>
            <a:lvl8pPr marL="1371600" algn="ctr" rtl="0" fontAlgn="base">
              <a:spcBef>
                <a:spcPct val="0"/>
              </a:spcBef>
              <a:spcAft>
                <a:spcPct val="0"/>
              </a:spcAft>
              <a:defRPr sz="3600" b="1">
                <a:solidFill>
                  <a:schemeClr val="tx2"/>
                </a:solidFill>
                <a:latin typeface="Tahoma" pitchFamily="34" charset="0"/>
              </a:defRPr>
            </a:lvl8pPr>
            <a:lvl9pPr marL="1828800" algn="ctr" rtl="0" fontAlgn="base">
              <a:spcBef>
                <a:spcPct val="0"/>
              </a:spcBef>
              <a:spcAft>
                <a:spcPct val="0"/>
              </a:spcAft>
              <a:defRPr sz="3600" b="1">
                <a:solidFill>
                  <a:schemeClr val="tx2"/>
                </a:solidFill>
                <a:latin typeface="Tahoma" pitchFamily="34" charset="0"/>
              </a:defRPr>
            </a:lvl9pPr>
          </a:lstStyle>
          <a:p>
            <a:pPr eaLnBrk="1" hangingPunct="1"/>
            <a:r>
              <a:rPr lang="en-US" sz="4000" dirty="0"/>
              <a:t>02: Basics: Probabilistic Classifiers</a:t>
            </a:r>
          </a:p>
        </p:txBody>
      </p:sp>
    </p:spTree>
    <p:extLst>
      <p:ext uri="{BB962C8B-B14F-4D97-AF65-F5344CB8AC3E}">
        <p14:creationId xmlns:p14="http://schemas.microsoft.com/office/powerpoint/2010/main" val="115406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Probabilistic Models</a:t>
            </a:r>
          </a:p>
          <a:p>
            <a:endParaRPr lang="en-US" dirty="0"/>
          </a:p>
          <a:p>
            <a:r>
              <a:rPr lang="en-US" dirty="0"/>
              <a:t>Naïve Bayes</a:t>
            </a:r>
          </a:p>
          <a:p>
            <a:endParaRPr lang="en-US" dirty="0"/>
          </a:p>
          <a:p>
            <a:r>
              <a:rPr lang="en-US" dirty="0"/>
              <a:t>Logistic Regression</a:t>
            </a:r>
          </a:p>
          <a:p>
            <a:endParaRPr lang="en-US" dirty="0"/>
          </a:p>
          <a:p>
            <a:r>
              <a:rPr lang="en-US" dirty="0"/>
              <a:t>Generative Models and Discriminative Models</a:t>
            </a:r>
          </a:p>
          <a:p>
            <a:endParaRPr lang="en-US" dirty="0"/>
          </a:p>
          <a:p>
            <a:r>
              <a:rPr lang="en-US" dirty="0"/>
              <a:t>Summary</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10</a:t>
            </a:fld>
            <a:endParaRPr lang="en-US" dirty="0">
              <a:solidFill>
                <a:prstClr val="black"/>
              </a:solidFill>
              <a:latin typeface="Calibri"/>
            </a:endParaRPr>
          </a:p>
        </p:txBody>
      </p:sp>
      <p:sp>
        <p:nvSpPr>
          <p:cNvPr id="6" name="Down Arrow 5"/>
          <p:cNvSpPr/>
          <p:nvPr/>
        </p:nvSpPr>
        <p:spPr>
          <a:xfrm rot="3945604">
            <a:off x="3201253" y="2029961"/>
            <a:ext cx="455493" cy="79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73429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text classification as an example</a:t>
            </a:r>
          </a:p>
        </p:txBody>
      </p:sp>
      <p:sp>
        <p:nvSpPr>
          <p:cNvPr id="3" name="Content Placeholder 2"/>
          <p:cNvSpPr>
            <a:spLocks noGrp="1"/>
          </p:cNvSpPr>
          <p:nvPr>
            <p:ph idx="1"/>
          </p:nvPr>
        </p:nvSpPr>
        <p:spPr/>
        <p:txBody>
          <a:bodyPr/>
          <a:lstStyle/>
          <a:p>
            <a:r>
              <a:rPr lang="en-US" dirty="0"/>
              <a:t>Spam detection</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11</a:t>
            </a:fld>
            <a:endParaRPr lang="en-US" dirty="0">
              <a:solidFill>
                <a:prstClr val="black"/>
              </a:solidFill>
              <a:latin typeface="Calibri"/>
            </a:endParaRPr>
          </a:p>
        </p:txBody>
      </p:sp>
      <p:sp>
        <p:nvSpPr>
          <p:cNvPr id="5" name="TextBox 4"/>
          <p:cNvSpPr txBox="1"/>
          <p:nvPr/>
        </p:nvSpPr>
        <p:spPr>
          <a:xfrm>
            <a:off x="1981200" y="1676401"/>
            <a:ext cx="8077200" cy="2031325"/>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latin typeface="Calibri"/>
              </a:rPr>
              <a:t>From: </a:t>
            </a:r>
            <a:r>
              <a:rPr lang="en-US" sz="1800" dirty="0">
                <a:solidFill>
                  <a:prstClr val="black"/>
                </a:solidFill>
                <a:latin typeface="Calibri"/>
                <a:hlinkClick r:id="rId2"/>
              </a:rPr>
              <a:t>airak@medicana.com.tr</a:t>
            </a:r>
            <a:endParaRPr lang="en-US" sz="1800" dirty="0">
              <a:solidFill>
                <a:prstClr val="black"/>
              </a:solidFill>
              <a:latin typeface="Calibri"/>
            </a:endParaRPr>
          </a:p>
          <a:p>
            <a:pPr fontAlgn="auto">
              <a:spcBef>
                <a:spcPts val="0"/>
              </a:spcBef>
              <a:spcAft>
                <a:spcPts val="0"/>
              </a:spcAft>
              <a:defRPr/>
            </a:pPr>
            <a:r>
              <a:rPr lang="en-US" sz="1800" dirty="0">
                <a:solidFill>
                  <a:prstClr val="black"/>
                </a:solidFill>
                <a:latin typeface="Calibri"/>
              </a:rPr>
              <a:t>Subject: Loan Offer</a:t>
            </a:r>
          </a:p>
          <a:p>
            <a:pPr fontAlgn="auto">
              <a:spcBef>
                <a:spcPts val="0"/>
              </a:spcBef>
              <a:spcAft>
                <a:spcPts val="0"/>
              </a:spcAft>
              <a:defRPr/>
            </a:pPr>
            <a:r>
              <a:rPr lang="en-US" sz="1800" dirty="0">
                <a:solidFill>
                  <a:prstClr val="black"/>
                </a:solidFill>
                <a:latin typeface="Calibri"/>
              </a:rPr>
              <a:t>Do you need a personal or business loan urgent that can be process within 2 to 3 working days? Have you been frustrated so many times by your banks and other loan firm and you don't know what to do? Here comes the Good news Deutsche Bank Financial Business and Home Loan is here to offer you any kind of loan you need at an affordable interest rate of 3% If you are interested let us know.</a:t>
            </a:r>
          </a:p>
        </p:txBody>
      </p:sp>
    </p:spTree>
    <p:extLst>
      <p:ext uri="{BB962C8B-B14F-4D97-AF65-F5344CB8AC3E}">
        <p14:creationId xmlns:p14="http://schemas.microsoft.com/office/powerpoint/2010/main" val="388904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 A Document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95400"/>
                <a:ext cx="11125200" cy="5181600"/>
              </a:xfrm>
            </p:spPr>
            <p:txBody>
              <a:bodyPr>
                <a:normAutofit fontScale="92500" lnSpcReduction="10000"/>
              </a:bodyPr>
              <a:lstStyle/>
              <a:p>
                <a:pPr marL="0" indent="0">
                  <a:buNone/>
                </a:pPr>
                <a:endParaRPr lang="en-US" dirty="0"/>
              </a:p>
              <a:p>
                <a:r>
                  <a:rPr lang="en-US" dirty="0"/>
                  <a:t>A document d is represented by a sequence of words selected from a </a:t>
                </a:r>
                <a:r>
                  <a:rPr lang="en-US" dirty="0">
                    <a:solidFill>
                      <a:srgbClr val="00B050"/>
                    </a:solidFill>
                  </a:rPr>
                  <a:t>vocabulary </a:t>
                </a:r>
                <a:r>
                  <a:rPr lang="en-US" dirty="0"/>
                  <a:t>with </a:t>
                </a:r>
                <a14:m>
                  <m:oMath xmlns:m="http://schemas.openxmlformats.org/officeDocument/2006/math">
                    <m:r>
                      <a:rPr lang="en-US" b="0" i="1" smtClean="0">
                        <a:latin typeface="Cambria Math" panose="02040503050406030204" pitchFamily="18" charset="0"/>
                      </a:rPr>
                      <m:t>𝑁</m:t>
                    </m:r>
                  </m:oMath>
                </a14:m>
                <a:r>
                  <a:rPr lang="en-US" i="1" dirty="0">
                    <a:solidFill>
                      <a:srgbClr val="00B050"/>
                    </a:solidFill>
                    <a:latin typeface="Cambria Math" panose="02040503050406030204" pitchFamily="18" charset="0"/>
                  </a:rPr>
                  <a:t> </a:t>
                </a:r>
                <a:r>
                  <a:rPr lang="en-US" dirty="0">
                    <a:solidFill>
                      <a:srgbClr val="00B050"/>
                    </a:solidFill>
                    <a:latin typeface="Cambria Math" panose="02040503050406030204" pitchFamily="18" charset="0"/>
                  </a:rPr>
                  <a:t>words/tokens</a:t>
                </a: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𝒘</m:t>
                        </m:r>
                      </m:e>
                      <m:sub>
                        <m:r>
                          <a:rPr lang="en-US" i="1">
                            <a:latin typeface="Cambria Math" panose="02040503050406030204" pitchFamily="18" charset="0"/>
                          </a:rPr>
                          <m:t>𝑑</m:t>
                        </m:r>
                      </m:sub>
                    </m:sSub>
                    <m:r>
                      <a:rPr lang="en-US">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𝑑</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𝑑</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𝑑</m:t>
                                </m:r>
                              </m:sub>
                            </m:sSub>
                          </m:sub>
                        </m:sSub>
                      </m:e>
                    </m:d>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𝑑𝑖</m:t>
                        </m:r>
                      </m:sub>
                    </m:sSub>
                  </m:oMath>
                </a14:m>
                <a:r>
                  <a:rPr lang="en-US" dirty="0"/>
                  <a:t> is the id of </a:t>
                </a:r>
                <a:r>
                  <a:rPr lang="en-US" dirty="0" err="1"/>
                  <a:t>i-th</a:t>
                </a:r>
                <a:r>
                  <a:rPr lang="en-US" dirty="0"/>
                  <a:t> word in document </a:t>
                </a:r>
                <a14:m>
                  <m:oMath xmlns:m="http://schemas.openxmlformats.org/officeDocument/2006/math">
                    <m:r>
                      <a:rPr lang="en-US" i="1">
                        <a:latin typeface="Cambria Math" panose="02040503050406030204" pitchFamily="18" charset="0"/>
                      </a:rPr>
                      <m:t>𝑑</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𝑑</m:t>
                        </m:r>
                      </m:sub>
                    </m:sSub>
                  </m:oMath>
                </a14:m>
                <a:r>
                  <a:rPr lang="en-US" dirty="0"/>
                  <a:t> is the length of document </a:t>
                </a:r>
                <a14:m>
                  <m:oMath xmlns:m="http://schemas.openxmlformats.org/officeDocument/2006/math">
                    <m:r>
                      <a:rPr lang="en-US" i="1">
                        <a:latin typeface="Cambria Math" panose="02040503050406030204" pitchFamily="18" charset="0"/>
                      </a:rPr>
                      <m:t>𝑑</m:t>
                    </m:r>
                  </m:oMath>
                </a14:m>
                <a:endParaRPr lang="en-US" dirty="0"/>
              </a:p>
              <a:p>
                <a:r>
                  <a:rPr lang="en-US" dirty="0"/>
                  <a:t>A bag-of-words representation</a:t>
                </a:r>
              </a:p>
              <a:p>
                <a:pPr lvl="1"/>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𝑑𝑁</m:t>
                        </m:r>
                      </m:sub>
                    </m:sSub>
                    <m:r>
                      <a:rPr lang="en-US">
                        <a:latin typeface="Cambria Math" panose="02040503050406030204" pitchFamily="18" charset="0"/>
                      </a:rPr>
                      <m:t>)</m:t>
                    </m:r>
                  </m:oMath>
                </a14:m>
                <a:r>
                  <a:rPr lang="en-US" dirty="0"/>
                  <a:t>, </a:t>
                </a:r>
                <a14:m>
                  <m:oMath xmlns:m="http://schemas.openxmlformats.org/officeDocument/2006/math">
                    <m:r>
                      <m:rPr>
                        <m:sty m:val="p"/>
                      </m:rPr>
                      <a:rPr lang="en-US">
                        <a:latin typeface="Cambria Math" panose="02040503050406030204" pitchFamily="18" charset="0"/>
                      </a:rPr>
                      <m:t>where</m:t>
                    </m:r>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oMath>
                </a14:m>
                <a:r>
                  <a:rPr lang="en-US" dirty="0"/>
                  <a:t> is the number of words for n-</a:t>
                </a:r>
                <a:r>
                  <a:rPr lang="en-US" dirty="0" err="1"/>
                  <a:t>th</a:t>
                </a:r>
                <a:r>
                  <a:rPr lang="en-US" dirty="0"/>
                  <a:t> word in the vocabulary and </a:t>
                </a:r>
                <a14:m>
                  <m:oMath xmlns:m="http://schemas.openxmlformats.org/officeDocument/2006/math">
                    <m:r>
                      <a:rPr lang="en-US" i="1">
                        <a:latin typeface="Cambria Math" panose="02040503050406030204" pitchFamily="18" charset="0"/>
                      </a:rPr>
                      <m:t>𝑁</m:t>
                    </m:r>
                  </m:oMath>
                </a14:m>
                <a:r>
                  <a:rPr lang="en-US" dirty="0"/>
                  <a:t> is the total number of words in the vocabulary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r>
                          <a:rPr lang="en-US" b="0" i="1" smtClean="0">
                            <a:latin typeface="Cambria Math" panose="02040503050406030204" pitchFamily="18" charset="0"/>
                          </a:rPr>
                          <m:t>𝑛</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𝑑𝑖</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95400"/>
                <a:ext cx="11125200" cy="5181600"/>
              </a:xfrm>
              <a:blipFill>
                <a:blip r:embed="rId2"/>
                <a:stretch>
                  <a:fillRect l="-986" r="-4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12</a:t>
            </a:fld>
            <a:endParaRPr lang="en-US" dirty="0">
              <a:solidFill>
                <a:prstClr val="black"/>
              </a:solidFill>
            </a:endParaRPr>
          </a:p>
        </p:txBody>
      </p:sp>
      <p:sp>
        <p:nvSpPr>
          <p:cNvPr id="5" name="Rectangle 4"/>
          <p:cNvSpPr/>
          <p:nvPr/>
        </p:nvSpPr>
        <p:spPr>
          <a:xfrm>
            <a:off x="2667000" y="1091184"/>
            <a:ext cx="7162800" cy="523220"/>
          </a:xfrm>
          <a:prstGeom prst="rect">
            <a:avLst/>
          </a:prstGeom>
        </p:spPr>
        <p:txBody>
          <a:bodyPr wrap="square">
            <a:spAutoFit/>
          </a:bodyPr>
          <a:lstStyle/>
          <a:p>
            <a:r>
              <a:rPr lang="en-US" b="1" dirty="0">
                <a:solidFill>
                  <a:srgbClr val="000099"/>
                </a:solidFill>
                <a:latin typeface="Bodoni MT Condensed" panose="02070606080606020203" pitchFamily="18" charset="0"/>
              </a:rPr>
              <a:t>Ex: “Do you need a personal or business loan urgent?” </a:t>
            </a:r>
          </a:p>
        </p:txBody>
      </p:sp>
    </p:spTree>
    <p:extLst>
      <p:ext uri="{BB962C8B-B14F-4D97-AF65-F5344CB8AC3E}">
        <p14:creationId xmlns:p14="http://schemas.microsoft.com/office/powerpoint/2010/main" val="14558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Bag-of-Words Representation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13</a:t>
            </a:fld>
            <a:endParaRPr lang="en-US" dirty="0">
              <a:solidFill>
                <a:prstClr val="black"/>
              </a:solidFill>
            </a:endParaRPr>
          </a:p>
        </p:txBody>
      </p:sp>
      <p:pic>
        <p:nvPicPr>
          <p:cNvPr id="5" name="Picture 4" descr="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1" y="2362201"/>
            <a:ext cx="3723199" cy="16235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ight Arrow 5"/>
          <p:cNvSpPr/>
          <p:nvPr/>
        </p:nvSpPr>
        <p:spPr>
          <a:xfrm>
            <a:off x="5339823" y="3021918"/>
            <a:ext cx="272105" cy="304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350">
              <a:solidFill>
                <a:prstClr val="white"/>
              </a:solidFill>
              <a:latin typeface="Calibri"/>
            </a:endParaRPr>
          </a:p>
        </p:txBody>
      </p:sp>
      <p:grpSp>
        <p:nvGrpSpPr>
          <p:cNvPr id="7" name="Group 6"/>
          <p:cNvGrpSpPr/>
          <p:nvPr/>
        </p:nvGrpSpPr>
        <p:grpSpPr>
          <a:xfrm>
            <a:off x="5659057" y="1822733"/>
            <a:ext cx="4907705" cy="2886324"/>
            <a:chOff x="5634522" y="2536466"/>
            <a:chExt cx="6543606" cy="3848432"/>
          </a:xfrm>
        </p:grpSpPr>
        <p:pic>
          <p:nvPicPr>
            <p:cNvPr id="8" name="Picture 1028" descr="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634522" y="2855181"/>
              <a:ext cx="6497022" cy="35297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6774511" y="2536466"/>
              <a:ext cx="5403617" cy="400109"/>
            </a:xfrm>
            <a:prstGeom prst="rect">
              <a:avLst/>
            </a:prstGeom>
            <a:noFill/>
          </p:spPr>
          <p:txBody>
            <a:bodyPr wrap="none" rtlCol="0">
              <a:spAutoFit/>
            </a:bodyPr>
            <a:lstStyle/>
            <a:p>
              <a:pPr fontAlgn="auto">
                <a:spcBef>
                  <a:spcPts val="0"/>
                </a:spcBef>
                <a:spcAft>
                  <a:spcPts val="0"/>
                </a:spcAft>
                <a:defRPr/>
              </a:pPr>
              <a:r>
                <a:rPr lang="en-US" sz="1350" dirty="0">
                  <a:solidFill>
                    <a:prstClr val="black"/>
                  </a:solidFill>
                  <a:latin typeface="Calibri"/>
                </a:rPr>
                <a:t>c1        c2       c3       c4       c5        m1       m2       m3     m4</a:t>
              </a:r>
            </a:p>
          </p:txBody>
        </p:sp>
      </p:grpSp>
      <p:sp>
        <p:nvSpPr>
          <p:cNvPr id="10" name="Rectangle 9"/>
          <p:cNvSpPr/>
          <p:nvPr/>
        </p:nvSpPr>
        <p:spPr>
          <a:xfrm>
            <a:off x="6514049" y="2061769"/>
            <a:ext cx="253117" cy="2647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a:endParaRPr>
          </a:p>
        </p:txBody>
      </p:sp>
      <mc:AlternateContent xmlns:mc="http://schemas.openxmlformats.org/markup-compatibility/2006" xmlns:a14="http://schemas.microsoft.com/office/drawing/2010/main">
        <mc:Choice Requires="a14">
          <p:sp>
            <p:nvSpPr>
              <p:cNvPr id="11" name="Rectangle 10"/>
              <p:cNvSpPr/>
              <p:nvPr/>
            </p:nvSpPr>
            <p:spPr>
              <a:xfrm>
                <a:off x="6394161" y="4859869"/>
                <a:ext cx="69512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394161" y="4859869"/>
                <a:ext cx="695127"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071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formalization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Data: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e>
                            </m:d>
                          </m:e>
                        </m:d>
                      </m:e>
                      <m:sub>
                        <m:r>
                          <a:rPr lang="en-US" b="0" i="1" smtClean="0">
                            <a:latin typeface="Cambria Math" panose="02040503050406030204" pitchFamily="18" charset="0"/>
                          </a:rPr>
                          <m:t>𝑑</m:t>
                        </m:r>
                        <m:r>
                          <a:rPr lang="en-US" i="1">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sup>
                    </m:sSubSup>
                  </m:oMath>
                </a14:m>
                <a:endParaRPr lang="en-US" dirty="0"/>
              </a:p>
              <a:p>
                <a:pPr lvl="1"/>
                <a:r>
                  <a:rPr lang="en-US" dirty="0"/>
                  <a:t>A data point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e>
                    </m:d>
                  </m:oMath>
                </a14:m>
                <a:r>
                  <a:rPr lang="en-US" dirty="0"/>
                  <a:t> contains a document vector and its label</a:t>
                </a:r>
              </a:p>
              <a:p>
                <a:pPr lvl="1"/>
                <a:r>
                  <a:rPr lang="en-US" dirty="0"/>
                  <a:t>|D|: number of documents</a:t>
                </a:r>
              </a:p>
              <a:p>
                <a:pPr marL="182880" lvl="1"/>
                <a:r>
                  <a:rPr lang="en-US" dirty="0">
                    <a:solidFill>
                      <a:schemeClr val="tx1"/>
                    </a:solidFill>
                    <a:latin typeface="+mn-lt"/>
                    <a:cs typeface="+mn-cs"/>
                  </a:rPr>
                  <a:t>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e>
                      <m:e>
                        <m:r>
                          <a:rPr lang="en-US" i="1">
                            <a:latin typeface="Cambria Math" panose="02040503050406030204" pitchFamily="18" charset="0"/>
                          </a:rPr>
                          <m:t>𝜃</m:t>
                        </m:r>
                      </m:e>
                    </m:d>
                  </m:oMath>
                </a14:m>
                <a:endParaRPr lang="en-US" dirty="0">
                  <a:solidFill>
                    <a:schemeClr val="tx1"/>
                  </a:solidFill>
                  <a:latin typeface="+mn-lt"/>
                  <a:cs typeface="+mn-cs"/>
                </a:endParaRPr>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𝑑</m:t>
                        </m:r>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a14:m>
                <a:r>
                  <a:rPr lang="en-US" dirty="0"/>
                  <a:t> (modeling </a:t>
                </a:r>
                <a:r>
                  <a:rPr lang="en-US" dirty="0">
                    <a:solidFill>
                      <a:srgbClr val="FF0000"/>
                    </a:solidFill>
                  </a:rPr>
                  <a:t>joint</a:t>
                </a:r>
                <a:r>
                  <a:rPr lang="en-US" dirty="0"/>
                  <a:t> distribution)</a:t>
                </a:r>
              </a:p>
              <a:p>
                <a:r>
                  <a:rPr lang="en-US" dirty="0"/>
                  <a:t>Classification Inference: query the model</a:t>
                </a:r>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e>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i="1">
                            <a:latin typeface="Cambria Math" panose="02040503050406030204" pitchFamily="18" charset="0"/>
                          </a:rPr>
                          <m:t>𝜃</m:t>
                        </m:r>
                      </m:e>
                    </m:d>
                    <m:r>
                      <a:rPr lang="en-US" b="0" i="0" smtClean="0">
                        <a:latin typeface="Cambria Math" panose="02040503050406030204" pitchFamily="18" charset="0"/>
                      </a:rPr>
                      <m:t>=?</m:t>
                    </m:r>
                  </m:oMath>
                </a14:m>
                <a:endParaRPr lang="en-US" dirty="0"/>
              </a:p>
              <a:p>
                <a:r>
                  <a:rPr lang="en-US" dirty="0"/>
                  <a:t>Learning: </a:t>
                </a:r>
                <a14:m>
                  <m:oMath xmlns:m="http://schemas.openxmlformats.org/officeDocument/2006/math">
                    <m:acc>
                      <m:accPr>
                        <m:chr m:val="̂"/>
                        <m:ctrlPr>
                          <a:rPr lang="en-US" b="0" i="1" dirty="0" smtClean="0">
                            <a:latin typeface="Cambria Math" panose="02040503050406030204" pitchFamily="18" charset="0"/>
                          </a:rPr>
                        </m:ctrlPr>
                      </m:accPr>
                      <m:e>
                        <m:r>
                          <a:rPr lang="en-US" i="1">
                            <a:latin typeface="Cambria Math" panose="02040503050406030204" pitchFamily="18" charset="0"/>
                          </a:rPr>
                          <m:t>𝜃</m:t>
                        </m:r>
                      </m:e>
                    </m:acc>
                    <m:r>
                      <a:rPr lang="en-US" b="0"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14</a:t>
            </a:fld>
            <a:endParaRPr lang="en-US" dirty="0">
              <a:solidFill>
                <a:prstClr val="black"/>
              </a:solidFill>
              <a:latin typeface="Calibri"/>
            </a:endParaRPr>
          </a:p>
        </p:txBody>
      </p:sp>
    </p:spTree>
    <p:extLst>
      <p:ext uri="{BB962C8B-B14F-4D97-AF65-F5344CB8AC3E}">
        <p14:creationId xmlns:p14="http://schemas.microsoft.com/office/powerpoint/2010/main" val="86837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42AC-6291-40C0-B5ED-A60D5A7E533E}"/>
              </a:ext>
            </a:extLst>
          </p:cNvPr>
          <p:cNvSpPr>
            <a:spLocks noGrp="1"/>
          </p:cNvSpPr>
          <p:nvPr>
            <p:ph type="title"/>
          </p:nvPr>
        </p:nvSpPr>
        <p:spPr/>
        <p:txBody>
          <a:bodyPr/>
          <a:lstStyle/>
          <a:p>
            <a:r>
              <a:rPr lang="en-US" dirty="0"/>
              <a:t>The Key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F80430-5B98-4D13-B017-1806207596FA}"/>
                  </a:ext>
                </a:extLst>
              </p:cNvPr>
              <p:cNvSpPr>
                <a:spLocks noGrp="1"/>
              </p:cNvSpPr>
              <p:nvPr>
                <p:ph idx="1"/>
              </p:nvPr>
            </p:nvSpPr>
            <p:spPr>
              <a:xfrm>
                <a:off x="457200" y="1219200"/>
                <a:ext cx="11277600" cy="5257800"/>
              </a:xfrm>
            </p:spPr>
            <p:txBody>
              <a:bodyPr/>
              <a:lstStyle/>
              <a:p>
                <a:r>
                  <a:rPr lang="en-US" dirty="0"/>
                  <a:t>How to model </a:t>
                </a:r>
                <a14:m>
                  <m:oMath xmlns:m="http://schemas.openxmlformats.org/officeDocument/2006/math">
                    <m:r>
                      <a:rPr lang="en-US" i="1" smtClean="0">
                        <a:latin typeface="Cambria Math" panose="02040503050406030204" pitchFamily="18" charset="0"/>
                      </a:rPr>
                      <m:t>𝑝</m:t>
                    </m:r>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e>
                      <m:e>
                        <m:r>
                          <a:rPr lang="en-US" i="1">
                            <a:latin typeface="Cambria Math" panose="02040503050406030204" pitchFamily="18" charset="0"/>
                          </a:rPr>
                          <m:t>𝜃</m:t>
                        </m:r>
                      </m:e>
                    </m:d>
                    <m:r>
                      <a:rPr lang="en-US" b="0" i="1" smtClean="0">
                        <a:latin typeface="Cambria Math" panose="02040503050406030204" pitchFamily="18" charset="0"/>
                      </a:rPr>
                      <m:t>?</m:t>
                    </m:r>
                  </m:oMath>
                </a14:m>
                <a:endParaRPr lang="en-US" b="0" i="1" dirty="0">
                  <a:latin typeface="Cambria Math" panose="02040503050406030204" pitchFamily="18" charset="0"/>
                </a:endParaRPr>
              </a:p>
              <a:p>
                <a:endParaRPr lang="en-US" b="0"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e>
                      <m:e>
                        <m:r>
                          <a:rPr lang="en-US" i="1">
                            <a:latin typeface="Cambria Math" panose="02040503050406030204" pitchFamily="18" charset="0"/>
                          </a:rPr>
                          <m:t>𝜃</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e>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𝜃</m:t>
                        </m:r>
                      </m:e>
                    </m:d>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𝜃</m:t>
                        </m:r>
                      </m:e>
                    </m:d>
                  </m:oMath>
                </a14:m>
                <a:endParaRPr lang="en-US" dirty="0"/>
              </a:p>
              <a:p>
                <a:pPr lvl="1"/>
                <a14:m>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e>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how to generate a document given its class label</a:t>
                </a:r>
              </a:p>
              <a:p>
                <a:pPr lvl="2"/>
                <a:r>
                  <a:rPr lang="en-US" dirty="0"/>
                  <a:t>E.g.,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m:rPr>
                        <m:nor/>
                      </m:rPr>
                      <a:rPr lang="en-US" b="1" dirty="0">
                        <a:solidFill>
                          <a:srgbClr val="000099"/>
                        </a:solidFill>
                        <a:latin typeface="Bodoni MT Condensed" panose="02070606080606020203" pitchFamily="18" charset="0"/>
                      </a:rPr>
                      <m:t>Do</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you</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need</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a</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personal</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or</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business</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loan</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urgent</m:t>
                    </m:r>
                    <m:r>
                      <a:rPr lang="en-US" b="0" i="1" smtClean="0">
                        <a:latin typeface="Cambria Math" panose="02040503050406030204" pitchFamily="18" charset="0"/>
                      </a:rPr>
                      <m:t>"|</m:t>
                    </m:r>
                    <m:r>
                      <a:rPr lang="en-US" b="0" i="1" smtClean="0">
                        <a:latin typeface="Cambria Math" panose="02040503050406030204" pitchFamily="18" charset="0"/>
                      </a:rPr>
                      <m:t>𝑠𝑝𝑎𝑚</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a:p>
                <a:pPr lvl="1"/>
                <a14:m>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𝜃</m:t>
                        </m:r>
                      </m:e>
                    </m:d>
                  </m:oMath>
                </a14:m>
                <a:r>
                  <a:rPr lang="en-US" dirty="0"/>
                  <a:t>: what is the distribution for class labels?</a:t>
                </a:r>
              </a:p>
              <a:p>
                <a:pPr lvl="2"/>
                <a:r>
                  <a:rPr lang="en-US" dirty="0"/>
                  <a:t>E.g.,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𝑠𝑝𝑎𝑚</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9F80430-5B98-4D13-B017-1806207596FA}"/>
                  </a:ext>
                </a:extLst>
              </p:cNvPr>
              <p:cNvSpPr>
                <a:spLocks noGrp="1" noRot="1" noChangeAspect="1" noMove="1" noResize="1" noEditPoints="1" noAdjustHandles="1" noChangeArrowheads="1" noChangeShapeType="1" noTextEdit="1"/>
              </p:cNvSpPr>
              <p:nvPr>
                <p:ph idx="1"/>
              </p:nvPr>
            </p:nvSpPr>
            <p:spPr>
              <a:xfrm>
                <a:off x="457200" y="1219200"/>
                <a:ext cx="11277600" cy="5257800"/>
              </a:xfrm>
              <a:blipFill>
                <a:blip r:embed="rId2"/>
                <a:stretch>
                  <a:fillRect l="-1135" t="-162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CAD0BB6-4CEB-49FB-8ADA-C232D8BFEDFE}"/>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15</a:t>
            </a:fld>
            <a:endParaRPr lang="en-US" dirty="0">
              <a:solidFill>
                <a:prstClr val="black"/>
              </a:solidFill>
              <a:latin typeface="Calibri"/>
            </a:endParaRPr>
          </a:p>
        </p:txBody>
      </p:sp>
    </p:spTree>
    <p:extLst>
      <p:ext uri="{BB962C8B-B14F-4D97-AF65-F5344CB8AC3E}">
        <p14:creationId xmlns:p14="http://schemas.microsoft.com/office/powerpoint/2010/main" val="142312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Recap: Bernoulli and Categorical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Bernoulli distribution</a:t>
                </a:r>
              </a:p>
              <a:p>
                <a:pPr lvl="1"/>
                <a:r>
                  <a:rPr lang="en-US" dirty="0"/>
                  <a:t>Discrete distribution that takes two values </a:t>
                </a:r>
                <a14:m>
                  <m:oMath xmlns:m="http://schemas.openxmlformats.org/officeDocument/2006/math">
                    <m:r>
                      <a:rPr lang="en-US" b="0" i="1" smtClean="0">
                        <a:latin typeface="Cambria Math" panose="02040503050406030204" pitchFamily="18" charset="0"/>
                      </a:rPr>
                      <m:t>{0,1}</m:t>
                    </m:r>
                  </m:oMath>
                </a14:m>
                <a:endParaRPr lang="en-US" dirty="0"/>
              </a:p>
              <a:p>
                <a:pPr lvl="2"/>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a:rPr lang="en-US" i="1">
                        <a:latin typeface="Cambria Math" panose="02040503050406030204" pitchFamily="18" charset="0"/>
                      </a:rPr>
                      <m:t>𝑃</m:t>
                    </m:r>
                    <m:d>
                      <m:dPr>
                        <m:ctrlPr>
                          <a:rPr lang="en-US" i="1">
                            <a:latin typeface="Cambria Math" panose="02040503050406030204" pitchFamily="18" charset="0"/>
                          </a:rPr>
                        </m:ctrlPr>
                      </m:dPr>
                      <m:e>
                        <m:r>
                          <a:rPr lang="en-US" b="0" i="1" smtClean="0">
                            <a:latin typeface="Cambria Math" panose="02040503050406030204" pitchFamily="18" charset="0"/>
                          </a:rPr>
                          <m:t>𝑋</m:t>
                        </m:r>
                        <m:r>
                          <a:rPr lang="en-US" i="1">
                            <a:latin typeface="Cambria Math" panose="02040503050406030204" pitchFamily="18" charset="0"/>
                          </a:rPr>
                          <m:t>=</m:t>
                        </m:r>
                        <m:r>
                          <a:rPr lang="en-US" b="0" i="1" smtClean="0">
                            <a:latin typeface="Cambria Math" panose="02040503050406030204" pitchFamily="18" charset="0"/>
                          </a:rPr>
                          <m:t>0</m:t>
                        </m:r>
                      </m:e>
                    </m:d>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𝑝</m:t>
                    </m:r>
                  </m:oMath>
                </a14:m>
                <a:endParaRPr lang="en-US" dirty="0"/>
              </a:p>
              <a:p>
                <a:pPr lvl="2"/>
                <a:r>
                  <a:rPr lang="en-US" dirty="0"/>
                  <a:t>E.g., toss a coin with head and tail</a:t>
                </a:r>
              </a:p>
              <a:p>
                <a:r>
                  <a:rPr lang="en-US" dirty="0"/>
                  <a:t>Categorical distribution</a:t>
                </a:r>
              </a:p>
              <a:p>
                <a:pPr lvl="1"/>
                <a:r>
                  <a:rPr lang="en-US" dirty="0"/>
                  <a:t>Discrete distribution that takes more than two values, i.e., </a:t>
                </a:r>
                <a14:m>
                  <m:oMath xmlns:m="http://schemas.openxmlformats.org/officeDocument/2006/math">
                    <m:r>
                      <a:rPr lang="en-US" b="0" i="1" smtClean="0">
                        <a:latin typeface="Cambria Math" panose="02040503050406030204" pitchFamily="18" charset="0"/>
                      </a:rPr>
                      <m:t>𝑥</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𝐾</m:t>
                        </m:r>
                      </m:e>
                    </m:d>
                  </m:oMath>
                </a14:m>
                <a:endParaRPr lang="en-US" dirty="0"/>
              </a:p>
              <a:p>
                <a:pPr lvl="2"/>
                <a:r>
                  <a:rPr lang="en-US" dirty="0"/>
                  <a:t>Also called generalized Bernoulli distribution, </a:t>
                </a:r>
                <a:r>
                  <a:rPr lang="en-US" dirty="0" err="1"/>
                  <a:t>multinoulli</a:t>
                </a:r>
                <a:r>
                  <a:rPr lang="en-US" dirty="0"/>
                  <a:t> distribution</a:t>
                </a:r>
              </a:p>
              <a:p>
                <a:pPr lvl="2"/>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=1</m:t>
                    </m:r>
                  </m:oMath>
                </a14:m>
                <a:r>
                  <a:rPr lang="en-US" dirty="0"/>
                  <a:t> </a:t>
                </a:r>
              </a:p>
              <a:p>
                <a:pPr lvl="2"/>
                <a:r>
                  <a:rPr lang="en-US" dirty="0"/>
                  <a:t>E.g., get 1-6 from a dice with 1/6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7" t="-28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16</a:t>
            </a:fld>
            <a:endParaRPr lang="en-US" dirty="0">
              <a:solidFill>
                <a:prstClr val="black"/>
              </a:solidFill>
              <a:latin typeface="Calibri"/>
            </a:endParaRPr>
          </a:p>
        </p:txBody>
      </p:sp>
      <p:pic>
        <p:nvPicPr>
          <p:cNvPr id="5" name="Picture 4" descr="https://encrypted-tbn3.gstatic.com/images?q=tbn:ANd9GcQTiyVBs5UIDvLKyC1WYpGSjOWtt_daO8hvW41xIoMUq2qz-kFk_uSoFtJ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362201"/>
            <a:ext cx="990600" cy="1142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multinomial distrib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9706" y="5331863"/>
            <a:ext cx="1042988" cy="119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68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B77F7-00C7-496A-A248-50480D0733BE}"/>
              </a:ext>
            </a:extLst>
          </p:cNvPr>
          <p:cNvSpPr>
            <a:spLocks noGrp="1"/>
          </p:cNvSpPr>
          <p:nvPr>
            <p:ph type="sldNum" sz="quarter" idx="10"/>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17</a:t>
            </a:fld>
            <a:endParaRPr lang="en-US" dirty="0">
              <a:solidFill>
                <a:prstClr val="black"/>
              </a:solidFill>
              <a:latin typeface="Calibri"/>
            </a:endParaRPr>
          </a:p>
        </p:txBody>
      </p:sp>
      <p:pic>
        <p:nvPicPr>
          <p:cNvPr id="4" name="Picture 3">
            <a:extLst>
              <a:ext uri="{FF2B5EF4-FFF2-40B4-BE49-F238E27FC236}">
                <a16:creationId xmlns:a16="http://schemas.microsoft.com/office/drawing/2014/main" id="{9125098F-82F1-4BF2-BD0E-EF49E3C1466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6070" y="508000"/>
            <a:ext cx="914400" cy="382594"/>
          </a:xfrm>
          <a:prstGeom prst="rect">
            <a:avLst/>
          </a:prstGeom>
        </p:spPr>
      </p:pic>
      <p:pic>
        <p:nvPicPr>
          <p:cNvPr id="6" name="Picture 5">
            <a:extLst>
              <a:ext uri="{FF2B5EF4-FFF2-40B4-BE49-F238E27FC236}">
                <a16:creationId xmlns:a16="http://schemas.microsoft.com/office/drawing/2014/main" id="{6631C433-0429-4464-B2B7-03EEDCFADA9E}"/>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32000" y="2514600"/>
            <a:ext cx="1828800" cy="1828800"/>
          </a:xfrm>
          <a:prstGeom prst="rect">
            <a:avLst/>
          </a:prstGeom>
        </p:spPr>
      </p:pic>
      <p:sp>
        <p:nvSpPr>
          <p:cNvPr id="7" name="Rectangle 6">
            <a:extLst>
              <a:ext uri="{FF2B5EF4-FFF2-40B4-BE49-F238E27FC236}">
                <a16:creationId xmlns:a16="http://schemas.microsoft.com/office/drawing/2014/main" id="{33006B7D-CAD3-42C6-9ECB-512703F7DDEC}"/>
              </a:ext>
            </a:extLst>
          </p:cNvPr>
          <p:cNvSpPr/>
          <p:nvPr>
            <p:custDataLst>
              <p:tags r:id="rId4"/>
            </p:custDataLst>
          </p:nvPr>
        </p:nvSpPr>
        <p:spPr>
          <a:xfrm>
            <a:off x="4114800" y="2571750"/>
            <a:ext cx="6045200" cy="1714500"/>
          </a:xfrm>
          <a:prstGeom prst="rect">
            <a:avLst/>
          </a:prstGeom>
          <a:noFill/>
          <a:ln w="2642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5B5B5B"/>
                </a:solidFill>
              </a:rPr>
              <a:t>Please write down words that you are going to use for a healthcare article. (write down one word each time)</a:t>
            </a:r>
          </a:p>
        </p:txBody>
      </p:sp>
      <p:sp>
        <p:nvSpPr>
          <p:cNvPr id="8" name="Rectangle 7">
            <a:extLst>
              <a:ext uri="{FF2B5EF4-FFF2-40B4-BE49-F238E27FC236}">
                <a16:creationId xmlns:a16="http://schemas.microsoft.com/office/drawing/2014/main" id="{7CEF2ACA-163C-4A3E-BBC6-8986940E6799}"/>
              </a:ext>
            </a:extLst>
          </p:cNvPr>
          <p:cNvSpPr/>
          <p:nvPr>
            <p:custDataLst>
              <p:tags r:id="rId5"/>
            </p:custDataLst>
          </p:nvPr>
        </p:nvSpPr>
        <p:spPr>
          <a:xfrm>
            <a:off x="4114800" y="6096000"/>
            <a:ext cx="6299200" cy="382594"/>
          </a:xfrm>
          <a:prstGeom prst="rect">
            <a:avLst/>
          </a:prstGeom>
          <a:noFill/>
          <a:ln w="264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66019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5B8805-329F-4AE7-96FF-548FE9851308}"/>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6070" y="508000"/>
            <a:ext cx="914400" cy="382594"/>
          </a:xfrm>
          <a:prstGeom prst="rect">
            <a:avLst/>
          </a:prstGeom>
        </p:spPr>
      </p:pic>
      <p:pic>
        <p:nvPicPr>
          <p:cNvPr id="5" name="Picture 4">
            <a:extLst>
              <a:ext uri="{FF2B5EF4-FFF2-40B4-BE49-F238E27FC236}">
                <a16:creationId xmlns:a16="http://schemas.microsoft.com/office/drawing/2014/main" id="{029205CD-F4DD-47F3-B700-92E498A72C89}"/>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32000" y="2514600"/>
            <a:ext cx="1828800" cy="1828800"/>
          </a:xfrm>
          <a:prstGeom prst="rect">
            <a:avLst/>
          </a:prstGeom>
        </p:spPr>
      </p:pic>
      <p:sp>
        <p:nvSpPr>
          <p:cNvPr id="6" name="Rectangle 5">
            <a:extLst>
              <a:ext uri="{FF2B5EF4-FFF2-40B4-BE49-F238E27FC236}">
                <a16:creationId xmlns:a16="http://schemas.microsoft.com/office/drawing/2014/main" id="{89DC0E00-844C-418F-B481-39D07478CB3E}"/>
              </a:ext>
            </a:extLst>
          </p:cNvPr>
          <p:cNvSpPr/>
          <p:nvPr>
            <p:custDataLst>
              <p:tags r:id="rId4"/>
            </p:custDataLst>
          </p:nvPr>
        </p:nvSpPr>
        <p:spPr>
          <a:xfrm>
            <a:off x="4114800" y="2571750"/>
            <a:ext cx="6045200" cy="1714500"/>
          </a:xfrm>
          <a:prstGeom prst="rect">
            <a:avLst/>
          </a:prstGeom>
          <a:noFill/>
          <a:ln w="2642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Please write down words that you are going to use for a sports article. (write down one word each time)
</a:t>
            </a:r>
          </a:p>
        </p:txBody>
      </p:sp>
      <p:sp>
        <p:nvSpPr>
          <p:cNvPr id="7" name="Rectangle 6">
            <a:extLst>
              <a:ext uri="{FF2B5EF4-FFF2-40B4-BE49-F238E27FC236}">
                <a16:creationId xmlns:a16="http://schemas.microsoft.com/office/drawing/2014/main" id="{33146512-2889-4C51-A493-45B77F32901B}"/>
              </a:ext>
            </a:extLst>
          </p:cNvPr>
          <p:cNvSpPr/>
          <p:nvPr>
            <p:custDataLst>
              <p:tags r:id="rId5"/>
            </p:custDataLst>
          </p:nvPr>
        </p:nvSpPr>
        <p:spPr>
          <a:xfrm>
            <a:off x="4114800" y="6096000"/>
            <a:ext cx="6299200" cy="382594"/>
          </a:xfrm>
          <a:prstGeom prst="rect">
            <a:avLst/>
          </a:prstGeom>
          <a:noFill/>
          <a:ln w="264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04374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Binomial and Multinomial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10820400" cy="5385816"/>
              </a:xfrm>
            </p:spPr>
            <p:txBody>
              <a:bodyPr>
                <a:normAutofit fontScale="92500" lnSpcReduction="10000"/>
              </a:bodyPr>
              <a:lstStyle/>
              <a:p>
                <a:r>
                  <a:rPr lang="en-US" dirty="0"/>
                  <a:t>Binomial distribution</a:t>
                </a:r>
              </a:p>
              <a:p>
                <a:pPr lvl="1"/>
                <a:r>
                  <a:rPr lang="en-US" dirty="0"/>
                  <a:t>Number of successes (i.e., total number of 1’s) by repeating n trials of independent Bernoulli distribution with probability </a:t>
                </a:r>
                <a14:m>
                  <m:oMath xmlns:m="http://schemas.openxmlformats.org/officeDocument/2006/math">
                    <m:r>
                      <a:rPr lang="en-US" b="0" i="1" smtClean="0">
                        <a:latin typeface="Cambria Math" panose="02040503050406030204" pitchFamily="18" charset="0"/>
                      </a:rPr>
                      <m:t>𝑝</m:t>
                    </m:r>
                  </m:oMath>
                </a14:m>
                <a:endParaRPr lang="en-US" dirty="0"/>
              </a:p>
              <a:p>
                <a:pPr lvl="2"/>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𝑠𝑢𝑐𝑐𝑒𝑠𝑠𝑒𝑠</m:t>
                    </m:r>
                  </m:oMath>
                </a14:m>
                <a:endParaRPr lang="en-US" b="0" i="1" dirty="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𝑛</m:t>
                              </m:r>
                            </m:e>
                          </m:mr>
                          <m:mr>
                            <m:e>
                              <m:r>
                                <a:rPr lang="en-US" b="0" i="1" smtClean="0">
                                  <a:latin typeface="Cambria Math" panose="02040503050406030204" pitchFamily="18" charset="0"/>
                                </a:rPr>
                                <m:t>𝑥</m:t>
                              </m:r>
                            </m:e>
                          </m:mr>
                        </m:m>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𝑥</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𝑥</m:t>
                        </m:r>
                      </m:sup>
                    </m:sSup>
                  </m:oMath>
                </a14:m>
                <a:endParaRPr lang="en-US" dirty="0"/>
              </a:p>
              <a:p>
                <a:r>
                  <a:rPr lang="en-US" dirty="0"/>
                  <a:t>Multinomial distribution (multivariate random variable)</a:t>
                </a:r>
              </a:p>
              <a:p>
                <a:pPr lvl="1"/>
                <a:r>
                  <a:rPr lang="en-US" dirty="0"/>
                  <a:t>Repeat n trials of independent categorical distribution</a:t>
                </a:r>
              </a:p>
              <a:p>
                <a:pPr lvl="2"/>
                <a:r>
                  <a:rPr lang="en-US" b="0"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 be the number of times value </a:t>
                </a:r>
                <a14:m>
                  <m:oMath xmlns:m="http://schemas.openxmlformats.org/officeDocument/2006/math">
                    <m:r>
                      <a:rPr lang="en-US" b="0" i="1" smtClean="0">
                        <a:latin typeface="Cambria Math" panose="02040503050406030204" pitchFamily="18" charset="0"/>
                      </a:rPr>
                      <m:t>𝑘</m:t>
                    </m:r>
                  </m:oMath>
                </a14:m>
                <a:r>
                  <a:rPr lang="en-US" dirty="0"/>
                  <a:t> has been observed, note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nary>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2"/>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𝐾</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𝐾</m:t>
                            </m:r>
                          </m:sub>
                        </m:sSub>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𝐾</m:t>
                            </m:r>
                          </m:sub>
                        </m:sSub>
                        <m:r>
                          <a:rPr lang="en-US" b="0" i="1" smtClean="0">
                            <a:latin typeface="Cambria Math" panose="02040503050406030204" pitchFamily="18" charset="0"/>
                          </a:rPr>
                          <m:t>!</m:t>
                        </m:r>
                      </m:den>
                    </m:f>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𝑘</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𝑘</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sup>
                        </m:sSubSup>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10820400" cy="5385816"/>
              </a:xfrm>
              <a:blipFill>
                <a:blip r:embed="rId2"/>
                <a:stretch>
                  <a:fillRect l="-1014" t="-2492" r="-5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19</a:t>
            </a:fld>
            <a:endParaRPr lang="en-US" dirty="0">
              <a:solidFill>
                <a:prstClr val="black"/>
              </a:solidFill>
              <a:latin typeface="Calibri"/>
            </a:endParaRPr>
          </a:p>
        </p:txBody>
      </p:sp>
    </p:spTree>
    <p:extLst>
      <p:ext uri="{BB962C8B-B14F-4D97-AF65-F5344CB8AC3E}">
        <p14:creationId xmlns:p14="http://schemas.microsoft.com/office/powerpoint/2010/main" val="220454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normAutofit/>
          </a:bodyPr>
          <a:lstStyle/>
          <a:p>
            <a:r>
              <a:rPr lang="en-US" dirty="0"/>
              <a:t>Probabilistic Models</a:t>
            </a:r>
          </a:p>
          <a:p>
            <a:endParaRPr lang="en-US" dirty="0"/>
          </a:p>
          <a:p>
            <a:r>
              <a:rPr lang="en-US" dirty="0"/>
              <a:t>Naïve Bayes</a:t>
            </a:r>
          </a:p>
          <a:p>
            <a:pPr marL="0" indent="0">
              <a:buNone/>
            </a:pPr>
            <a:endParaRPr lang="en-US" dirty="0"/>
          </a:p>
          <a:p>
            <a:r>
              <a:rPr lang="en-US" dirty="0"/>
              <a:t>Logistic Regression</a:t>
            </a:r>
          </a:p>
          <a:p>
            <a:endParaRPr lang="en-US" dirty="0"/>
          </a:p>
          <a:p>
            <a:r>
              <a:rPr lang="en-US" dirty="0"/>
              <a:t>Generative Models and Discriminative Models</a:t>
            </a:r>
          </a:p>
          <a:p>
            <a:endParaRPr lang="en-US" dirty="0"/>
          </a:p>
          <a:p>
            <a:r>
              <a:rPr lang="en-US" dirty="0"/>
              <a:t>Summary</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2</a:t>
            </a:fld>
            <a:endParaRPr lang="en-US" dirty="0">
              <a:solidFill>
                <a:prstClr val="black"/>
              </a:solidFill>
              <a:latin typeface="Calibri"/>
            </a:endParaRPr>
          </a:p>
        </p:txBody>
      </p:sp>
      <p:sp>
        <p:nvSpPr>
          <p:cNvPr id="5" name="Down Arrow 4"/>
          <p:cNvSpPr/>
          <p:nvPr/>
        </p:nvSpPr>
        <p:spPr>
          <a:xfrm rot="3945604">
            <a:off x="4725253" y="886961"/>
            <a:ext cx="455493" cy="79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424164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BFA7-EC96-53F9-18FF-1466D6918DF9}"/>
              </a:ext>
            </a:extLst>
          </p:cNvPr>
          <p:cNvSpPr>
            <a:spLocks noGrp="1"/>
          </p:cNvSpPr>
          <p:nvPr>
            <p:ph type="title"/>
          </p:nvPr>
        </p:nvSpPr>
        <p:spPr/>
        <p:txBody>
          <a:bodyPr/>
          <a:lstStyle/>
          <a:p>
            <a:r>
              <a:rPr lang="en-US" dirty="0"/>
              <a:t>Conditional Independence 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B3DDD7-9C0E-9216-7C0C-8DD33626BEEA}"/>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m:rPr>
                            <m:nor/>
                          </m:rPr>
                          <a:rPr lang="en-US" b="1" dirty="0">
                            <a:solidFill>
                              <a:srgbClr val="000099"/>
                            </a:solidFill>
                            <a:latin typeface="Bodoni MT Condensed" panose="02070606080606020203" pitchFamily="18" charset="0"/>
                          </a:rPr>
                          <m:t>Do</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you</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need</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a</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personal</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or</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business</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loan</m:t>
                        </m:r>
                        <m:r>
                          <m:rPr>
                            <m:nor/>
                          </m:rPr>
                          <a:rPr lang="en-US" b="1" dirty="0">
                            <a:solidFill>
                              <a:srgbClr val="000099"/>
                            </a:solidFill>
                            <a:latin typeface="Bodoni MT Condensed" panose="02070606080606020203" pitchFamily="18" charset="0"/>
                          </a:rPr>
                          <m:t> </m:t>
                        </m:r>
                        <m:r>
                          <m:rPr>
                            <m:nor/>
                          </m:rPr>
                          <a:rPr lang="en-US" b="1" dirty="0">
                            <a:solidFill>
                              <a:srgbClr val="000099"/>
                            </a:solidFill>
                            <a:latin typeface="Bodoni MT Condensed" panose="02070606080606020203" pitchFamily="18" charset="0"/>
                          </a:rPr>
                          <m:t>urgent</m:t>
                        </m:r>
                      </m:e>
                      <m:e>
                        <m:r>
                          <a:rPr lang="en-US" b="0" i="1" smtClean="0">
                            <a:latin typeface="Cambria Math" panose="02040503050406030204" pitchFamily="18" charset="0"/>
                          </a:rPr>
                          <m:t>𝑠𝑝𝑎𝑚</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m:rPr>
                            <m:nor/>
                          </m:rPr>
                          <a:rPr lang="en-US" b="1" dirty="0">
                            <a:solidFill>
                              <a:srgbClr val="000099"/>
                            </a:solidFill>
                            <a:latin typeface="Bodoni MT Condensed" panose="02070606080606020203" pitchFamily="18" charset="0"/>
                          </a:rPr>
                          <m:t>Do</m:t>
                        </m:r>
                      </m:e>
                      <m:e>
                        <m:r>
                          <a:rPr lang="en-US" b="0" i="1" smtClean="0">
                            <a:latin typeface="Cambria Math" panose="02040503050406030204" pitchFamily="18" charset="0"/>
                          </a:rPr>
                          <m:t>𝑠𝑝𝑎𝑚</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m:rPr>
                            <m:nor/>
                          </m:rPr>
                          <a:rPr lang="en-US" b="1" dirty="0">
                            <a:solidFill>
                              <a:srgbClr val="000099"/>
                            </a:solidFill>
                            <a:latin typeface="Bodoni MT Condensed" panose="02070606080606020203" pitchFamily="18" charset="0"/>
                          </a:rPr>
                          <m:t>you</m:t>
                        </m:r>
                      </m:e>
                      <m:e>
                        <m:r>
                          <a:rPr lang="en-US" i="1">
                            <a:latin typeface="Cambria Math" panose="02040503050406030204" pitchFamily="18" charset="0"/>
                          </a:rPr>
                          <m:t>𝑠𝑝𝑎𝑚</m:t>
                        </m:r>
                        <m:r>
                          <a:rPr lang="en-US" i="1">
                            <a:latin typeface="Cambria Math" panose="02040503050406030204" pitchFamily="18" charset="0"/>
                          </a:rPr>
                          <m:t>,</m:t>
                        </m:r>
                        <m:r>
                          <a:rPr lang="en-US" i="1">
                            <a:latin typeface="Cambria Math" panose="02040503050406030204" pitchFamily="18" charset="0"/>
                          </a:rPr>
                          <m:t>𝜃</m:t>
                        </m:r>
                      </m:e>
                    </m:d>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m:rPr>
                            <m:nor/>
                          </m:rPr>
                          <a:rPr lang="en-US" b="1" dirty="0">
                            <a:solidFill>
                              <a:srgbClr val="000099"/>
                            </a:solidFill>
                            <a:latin typeface="Bodoni MT Condensed" panose="02070606080606020203" pitchFamily="18" charset="0"/>
                          </a:rPr>
                          <m:t>urgent</m:t>
                        </m:r>
                      </m:e>
                      <m:e>
                        <m:r>
                          <a:rPr lang="en-US" i="1">
                            <a:latin typeface="Cambria Math" panose="02040503050406030204" pitchFamily="18" charset="0"/>
                          </a:rPr>
                          <m:t>𝑠𝑝𝑎𝑚</m:t>
                        </m:r>
                        <m:r>
                          <a:rPr lang="en-US" i="1">
                            <a:latin typeface="Cambria Math" panose="02040503050406030204" pitchFamily="18" charset="0"/>
                          </a:rPr>
                          <m:t>,</m:t>
                        </m:r>
                        <m:r>
                          <a:rPr lang="en-US" i="1">
                            <a:latin typeface="Cambria Math" panose="02040503050406030204" pitchFamily="18" charset="0"/>
                          </a:rPr>
                          <m:t>𝜃</m:t>
                        </m:r>
                      </m:e>
                    </m:d>
                  </m:oMath>
                </a14:m>
                <a:endParaRPr lang="en-US" dirty="0"/>
              </a:p>
              <a:p>
                <a:r>
                  <a:rPr lang="en-US" b="0" dirty="0"/>
                  <a:t>Each token is sampled from a categorical distribution</a:t>
                </a:r>
              </a:p>
              <a:p>
                <a:pPr lvl="1"/>
                <a14:m>
                  <m:oMath xmlns:m="http://schemas.openxmlformats.org/officeDocument/2006/math">
                    <m:r>
                      <a:rPr lang="en-US" i="1" smtClean="0">
                        <a:latin typeface="Cambria Math" panose="02040503050406030204" pitchFamily="18" charset="0"/>
                      </a:rPr>
                      <m:t>𝑝</m:t>
                    </m:r>
                    <m:d>
                      <m:dPr>
                        <m:ctrlPr>
                          <a:rPr lang="en-US" i="1">
                            <a:latin typeface="Cambria Math" panose="02040503050406030204" pitchFamily="18" charset="0"/>
                          </a:rPr>
                        </m:ctrlPr>
                      </m:dPr>
                      <m:e>
                        <m:r>
                          <m:rPr>
                            <m:nor/>
                          </m:rPr>
                          <a:rPr lang="en-US" b="1" dirty="0">
                            <a:solidFill>
                              <a:srgbClr val="000099"/>
                            </a:solidFill>
                            <a:latin typeface="Bodoni MT Condensed" panose="02070606080606020203" pitchFamily="18" charset="0"/>
                          </a:rPr>
                          <m:t>urgent</m:t>
                        </m:r>
                      </m:e>
                      <m:e>
                        <m:r>
                          <a:rPr lang="en-US" i="1">
                            <a:latin typeface="Cambria Math" panose="02040503050406030204" pitchFamily="18" charset="0"/>
                          </a:rPr>
                          <m:t>𝑠𝑝𝑎𝑚</m:t>
                        </m:r>
                        <m:r>
                          <a:rPr lang="en-US" i="1">
                            <a:latin typeface="Cambria Math" panose="02040503050406030204" pitchFamily="18" charset="0"/>
                          </a:rPr>
                          <m:t>,</m:t>
                        </m:r>
                        <m:r>
                          <a:rPr lang="en-US" i="1">
                            <a:latin typeface="Cambria Math" panose="02040503050406030204" pitchFamily="18" charset="0"/>
                          </a:rPr>
                          <m:t>𝜃</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𝑠𝑝𝑎𝑚</m:t>
                        </m:r>
                        <m:r>
                          <a:rPr lang="en-US" b="0" i="1" smtClean="0">
                            <a:latin typeface="Cambria Math" panose="02040503050406030204" pitchFamily="18" charset="0"/>
                          </a:rPr>
                          <m:t>,</m:t>
                        </m:r>
                        <m:r>
                          <m:rPr>
                            <m:nor/>
                          </m:rPr>
                          <a:rPr lang="en-US" b="1" dirty="0">
                            <a:solidFill>
                              <a:srgbClr val="000099"/>
                            </a:solidFill>
                            <a:latin typeface="Bodoni MT Condensed" panose="02070606080606020203" pitchFamily="18" charset="0"/>
                          </a:rPr>
                          <m:t>urgent</m:t>
                        </m:r>
                      </m:sub>
                    </m:sSub>
                  </m:oMath>
                </a14:m>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1B3DDD7-9C0E-9216-7C0C-8DD33626BEEA}"/>
                  </a:ext>
                </a:extLst>
              </p:cNvPr>
              <p:cNvSpPr>
                <a:spLocks noGrp="1" noRot="1" noChangeAspect="1" noMove="1" noResize="1" noEditPoints="1" noAdjustHandles="1" noChangeArrowheads="1" noChangeShapeType="1" noTextEdit="1"/>
              </p:cNvSpPr>
              <p:nvPr>
                <p:ph idx="1"/>
              </p:nvPr>
            </p:nvSpPr>
            <p:spPr>
              <a:blipFill>
                <a:blip r:embed="rId2"/>
                <a:stretch>
                  <a:fillRect l="-11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AAFA69E-69E9-9F03-5F23-F20DB5BEC0C6}"/>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20</a:t>
            </a:fld>
            <a:endParaRPr lang="en-US" dirty="0">
              <a:solidFill>
                <a:prstClr val="black"/>
              </a:solidFill>
              <a:latin typeface="Calibri"/>
            </a:endParaRPr>
          </a:p>
        </p:txBody>
      </p:sp>
    </p:spTree>
    <p:extLst>
      <p:ext uri="{BB962C8B-B14F-4D97-AF65-F5344CB8AC3E}">
        <p14:creationId xmlns:p14="http://schemas.microsoft.com/office/powerpoint/2010/main" val="342985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Come to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Model </a:t>
                </a:r>
                <a14:m>
                  <m:oMath xmlns:m="http://schemas.openxmlformats.org/officeDocument/2006/math">
                    <m:r>
                      <a:rPr lang="en-US" i="1">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e>
                    </m:d>
                    <m:r>
                      <a:rPr lang="en-US" b="0" i="0"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e>
                    </m:d>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oMath>
                </a14:m>
                <a:endParaRPr lang="en-US" i="1" dirty="0"/>
              </a:p>
              <a:p>
                <a:pPr lvl="1"/>
                <a:r>
                  <a:rPr lang="en-US" dirty="0"/>
                  <a:t>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𝒘</m:t>
                            </m:r>
                          </m:e>
                          <m:sub>
                            <m:r>
                              <a:rPr lang="en-US" i="1">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or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smtClean="0">
                                <a:latin typeface="Cambria Math" panose="02040503050406030204" pitchFamily="18" charset="0"/>
                              </a:rPr>
                              <m:t>𝒙</m:t>
                            </m:r>
                          </m:e>
                          <m:sub>
                            <m:r>
                              <a:rPr lang="en-US" i="1">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for class </a:t>
                </a:r>
                <a14:m>
                  <m:oMath xmlns:m="http://schemas.openxmlformats.org/officeDocument/2006/math">
                    <m:r>
                      <a:rPr lang="en-US" b="0" i="1" smtClean="0">
                        <a:latin typeface="Cambria Math" panose="02040503050406030204" pitchFamily="18" charset="0"/>
                      </a:rPr>
                      <m:t>𝑗</m:t>
                    </m:r>
                  </m:oMath>
                </a14:m>
                <a:r>
                  <a:rPr lang="en-US" dirty="0"/>
                  <a:t> </a:t>
                </a:r>
              </a:p>
              <a:p>
                <a:pPr lvl="2"/>
                <a:r>
                  <a:rPr lang="en-US" dirty="0">
                    <a:latin typeface="Cambria Math" panose="02040503050406030204" pitchFamily="18" charset="0"/>
                  </a:rPr>
                  <a:t>Each word in the sequence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𝑑𝑖</m:t>
                        </m:r>
                      </m:sub>
                    </m:sSub>
                  </m:oMath>
                </a14:m>
                <a:r>
                  <a:rPr lang="en-US" dirty="0">
                    <a:latin typeface="Cambria Math" panose="02040503050406030204" pitchFamily="18" charset="0"/>
                  </a:rPr>
                  <a:t> is sampled from categorical distribution with parameter vector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𝜷</m:t>
                        </m:r>
                      </m:e>
                      <m:sub>
                        <m:r>
                          <a:rPr lang="en-US" b="0" i="1" smtClean="0">
                            <a:latin typeface="Cambria Math" panose="02040503050406030204" pitchFamily="18" charset="0"/>
                          </a:rPr>
                          <m:t>𝑗</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𝑁</m:t>
                        </m:r>
                      </m:sub>
                    </m:sSub>
                    <m:r>
                      <a:rPr lang="en-US">
                        <a:latin typeface="Cambria Math" panose="02040503050406030204" pitchFamily="18" charset="0"/>
                      </a:rPr>
                      <m:t>)</m:t>
                    </m:r>
                  </m:oMath>
                </a14:m>
                <a:r>
                  <a:rPr lang="en-US" dirty="0">
                    <a:latin typeface="Cambria Math" panose="02040503050406030204" pitchFamily="18" charset="0"/>
                  </a:rPr>
                  <a:t> independently</a:t>
                </a:r>
              </a:p>
              <a:p>
                <a:pPr lvl="3"/>
                <a14:m>
                  <m:oMath xmlns:m="http://schemas.openxmlformats.org/officeDocument/2006/math">
                    <m:r>
                      <a:rPr lang="en-US" sz="1800" i="1">
                        <a:latin typeface="Cambria Math" panose="02040503050406030204" pitchFamily="18" charset="0"/>
                      </a:rPr>
                      <m:t>𝑝</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𝑑𝑖</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𝑑</m:t>
                            </m:r>
                          </m:sub>
                        </m:sSub>
                        <m:r>
                          <a:rPr lang="en-US" sz="1800" i="1">
                            <a:latin typeface="Cambria Math" panose="02040503050406030204" pitchFamily="18" charset="0"/>
                          </a:rPr>
                          <m:t>=</m:t>
                        </m:r>
                        <m:r>
                          <a:rPr lang="en-US" sz="1800" i="1">
                            <a:latin typeface="Cambria Math" panose="02040503050406030204" pitchFamily="18" charset="0"/>
                          </a:rPr>
                          <m:t>𝑗</m:t>
                        </m:r>
                      </m:e>
                    </m:d>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𝑗</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𝑑𝑖</m:t>
                            </m:r>
                          </m:sub>
                        </m:sSub>
                      </m:sub>
                    </m:sSub>
                  </m:oMath>
                </a14:m>
                <a:r>
                  <a:rPr lang="en-US" sz="1800" dirty="0">
                    <a:latin typeface="Cambria Math" panose="02040503050406030204" pitchFamily="18" charset="0"/>
                  </a:rPr>
                  <a:t> and </a:t>
                </a:r>
                <a14:m>
                  <m:oMath xmlns:m="http://schemas.openxmlformats.org/officeDocument/2006/math">
                    <m:r>
                      <a:rPr lang="en-US" sz="1800" i="1">
                        <a:latin typeface="Cambria Math" panose="02040503050406030204" pitchFamily="18" charset="0"/>
                      </a:rPr>
                      <m:t>𝑝</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1" i="1">
                                <a:latin typeface="Cambria Math" panose="02040503050406030204" pitchFamily="18" charset="0"/>
                              </a:rPr>
                              <m:t>𝒘</m:t>
                            </m:r>
                          </m:e>
                          <m:sub>
                            <m:r>
                              <a:rPr lang="en-US" sz="1800" i="1">
                                <a:latin typeface="Cambria Math" panose="02040503050406030204" pitchFamily="18" charset="0"/>
                              </a:rPr>
                              <m:t>𝑑</m:t>
                            </m:r>
                          </m:sub>
                        </m:sSub>
                      </m:e>
                      <m:e>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𝑑</m:t>
                            </m:r>
                          </m:sub>
                        </m:sSub>
                        <m:r>
                          <a:rPr lang="en-US" sz="1800" i="1">
                            <a:latin typeface="Cambria Math" panose="02040503050406030204" pitchFamily="18" charset="0"/>
                          </a:rPr>
                          <m:t>=</m:t>
                        </m:r>
                        <m:r>
                          <a:rPr lang="en-US" sz="1800" i="1">
                            <a:latin typeface="Cambria Math" panose="02040503050406030204" pitchFamily="18" charset="0"/>
                          </a:rPr>
                          <m:t>𝑗</m:t>
                        </m:r>
                      </m:e>
                    </m:d>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𝑖</m:t>
                        </m:r>
                      </m:sub>
                      <m:sup/>
                      <m:e>
                        <m:sSub>
                          <m:sSubPr>
                            <m:ctrlPr>
                              <a:rPr lang="en-US" sz="1800" i="1">
                                <a:latin typeface="Cambria Math" panose="02040503050406030204" pitchFamily="18" charset="0"/>
                              </a:rPr>
                            </m:ctrlPr>
                          </m:sSubPr>
                          <m:e>
                            <m:r>
                              <a:rPr lang="en-US" sz="1800" i="1">
                                <a:latin typeface="Cambria Math" panose="02040503050406030204" pitchFamily="18" charset="0"/>
                              </a:rPr>
                              <m:t>𝛽</m:t>
                            </m:r>
                          </m:e>
                          <m:sub>
                            <m:r>
                              <a:rPr lang="en-US" sz="1800" i="1">
                                <a:latin typeface="Cambria Math" panose="02040503050406030204" pitchFamily="18" charset="0"/>
                              </a:rPr>
                              <m:t>𝑗</m:t>
                            </m:r>
                            <m:sSub>
                              <m:sSubPr>
                                <m:ctrlPr>
                                  <a:rPr lang="en-US" sz="1800" i="1">
                                    <a:latin typeface="Cambria Math" panose="02040503050406030204" pitchFamily="18" charset="0"/>
                                  </a:rPr>
                                </m:ctrlPr>
                              </m:sSubPr>
                              <m:e>
                                <m:r>
                                  <a:rPr lang="en-US" sz="1800" i="1">
                                    <a:latin typeface="Cambria Math" panose="02040503050406030204" pitchFamily="18" charset="0"/>
                                  </a:rPr>
                                  <m:t>𝑤</m:t>
                                </m:r>
                              </m:e>
                              <m:sub>
                                <m:r>
                                  <a:rPr lang="en-US" sz="1800" i="1">
                                    <a:latin typeface="Cambria Math" panose="02040503050406030204" pitchFamily="18" charset="0"/>
                                  </a:rPr>
                                  <m:t>𝑑𝑖</m:t>
                                </m:r>
                              </m:sub>
                            </m:sSub>
                          </m:sub>
                        </m:sSub>
                      </m:e>
                    </m:nary>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𝑛</m:t>
                        </m:r>
                      </m:sub>
                      <m:sup/>
                      <m:e>
                        <m:sSubSup>
                          <m:sSubSupPr>
                            <m:ctrlPr>
                              <a:rPr lang="en-US" sz="1800" i="1">
                                <a:latin typeface="Cambria Math" panose="02040503050406030204" pitchFamily="18" charset="0"/>
                              </a:rPr>
                            </m:ctrlPr>
                          </m:sSubSupPr>
                          <m:e>
                            <m:r>
                              <a:rPr lang="en-US" sz="1800" i="1">
                                <a:latin typeface="Cambria Math" panose="02040503050406030204" pitchFamily="18" charset="0"/>
                              </a:rPr>
                              <m:t>𝛽</m:t>
                            </m:r>
                          </m:e>
                          <m:sub>
                            <m:r>
                              <a:rPr lang="en-US" sz="1800" i="1">
                                <a:latin typeface="Cambria Math" panose="02040503050406030204" pitchFamily="18" charset="0"/>
                              </a:rPr>
                              <m:t>𝑗𝑛</m:t>
                            </m:r>
                          </m:sub>
                          <m:sup>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𝑑𝑛</m:t>
                                </m:r>
                              </m:sub>
                            </m:sSub>
                          </m:sup>
                        </m:sSubSup>
                      </m:e>
                    </m:nary>
                  </m:oMath>
                </a14:m>
                <a:endParaRPr lang="en-US" dirty="0">
                  <a:latin typeface="Cambria Math" panose="02040503050406030204" pitchFamily="18" charset="0"/>
                </a:endParaRPr>
              </a:p>
              <a:p>
                <a:pPr lvl="3"/>
                <a:r>
                  <a:rPr lang="en-US" dirty="0">
                    <a:latin typeface="Cambria Math" panose="02040503050406030204" pitchFamily="18" charset="0"/>
                  </a:rPr>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oMath>
                </a14:m>
                <a:r>
                  <a:rPr lang="en-US" dirty="0"/>
                  <a:t> is the number of words for nth word in the vocabulary</a:t>
                </a:r>
                <a:endParaRPr lang="en-US" dirty="0">
                  <a:latin typeface="Cambria Math" panose="02040503050406030204" pitchFamily="18" charset="0"/>
                </a:endParaRPr>
              </a:p>
              <a:p>
                <a:pPr lvl="1"/>
                <a:r>
                  <a:rPr lang="en-US" dirty="0"/>
                  <a:t>Model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a14:m>
                <a:endParaRPr lang="en-US" b="0" dirty="0"/>
              </a:p>
              <a:p>
                <a:pPr lvl="2"/>
                <a:r>
                  <a:rPr lang="en-US" dirty="0"/>
                  <a:t>Follow categorical distribution with parameter vector </a:t>
                </a:r>
                <a14:m>
                  <m:oMath xmlns:m="http://schemas.openxmlformats.org/officeDocument/2006/math">
                    <m:r>
                      <a:rPr lang="en-US" b="1" i="1" smtClean="0">
                        <a:latin typeface="Cambria Math" panose="02040503050406030204" pitchFamily="18" charset="0"/>
                      </a:rPr>
                      <m:t>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i.e.,</a:t>
                </a:r>
              </a:p>
              <a:p>
                <a:pPr lvl="3"/>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𝑗</m:t>
                        </m:r>
                      </m:sub>
                    </m:sSub>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7" t="-1829" b="-10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6340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Process Assuming Parameters are Given: Inference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066800"/>
                <a:ext cx="11125200" cy="5389055"/>
              </a:xfrm>
            </p:spPr>
            <p:txBody>
              <a:bodyPr>
                <a:normAutofit/>
              </a:bodyPr>
              <a:lstStyle/>
              <a:p>
                <a:r>
                  <a:rPr lang="en-US" dirty="0"/>
                  <a:t>Find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that maximizes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e>
                    </m:d>
                  </m:oMath>
                </a14:m>
                <a:r>
                  <a:rPr lang="en-US" dirty="0"/>
                  <a:t>, which is equivalently to maximize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𝑑</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𝑎𝑟𝑔</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𝑗</m:t>
                          </m:r>
                        </m:lim>
                      </m:limLow>
                      <m:r>
                        <a:rPr lang="en-US" b="0" i="1" smtClean="0">
                          <a:latin typeface="Cambria Math" panose="02040503050406030204" pitchFamily="18" charset="0"/>
                        </a:rPr>
                        <m:t>  </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m:oMathPara>
                </a14:m>
                <a:endParaRPr lang="en-US" b="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𝑎𝑟𝑔𝑚𝑎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  </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oMath>
                  </m:oMathPara>
                </a14:m>
                <a:endParaRPr lang="en-US" b="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𝑎𝑟𝑔𝑚𝑎</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nary>
                        <m:naryPr>
                          <m:chr m:val="∏"/>
                          <m:supHide m:val="on"/>
                          <m:ctrlPr>
                            <a:rPr lang="en-US" i="1">
                              <a:latin typeface="Cambria Math" panose="02040503050406030204" pitchFamily="18" charset="0"/>
                            </a:rPr>
                          </m:ctrlPr>
                        </m:naryPr>
                        <m:sub>
                          <m:r>
                            <a:rPr lang="en-US" i="1">
                              <a:latin typeface="Cambria Math" panose="02040503050406030204" pitchFamily="18" charset="0"/>
                            </a:rPr>
                            <m:t>𝑛</m:t>
                          </m:r>
                        </m:sub>
                        <m:sup/>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𝑛</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sup>
                          </m:sSubSup>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𝑗</m:t>
                          </m:r>
                        </m:sub>
                      </m:sSub>
                    </m:oMath>
                  </m:oMathPara>
                </a14:m>
                <a:endParaRPr lang="en-US"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𝑎𝑟𝑔𝑚𝑎</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𝑛</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r>
                            <a:rPr lang="en-US" i="1">
                              <a:latin typeface="Cambria Math" panose="02040503050406030204" pitchFamily="18" charset="0"/>
                            </a:rPr>
                            <m:t>𝑙𝑜𝑔</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𝑛</m:t>
                              </m:r>
                            </m:sub>
                          </m:sSub>
                        </m:e>
                      </m:nary>
                      <m:r>
                        <a:rPr lang="en-US" b="0" i="1" smtClean="0">
                          <a:latin typeface="Cambria Math" panose="02040503050406030204" pitchFamily="18" charset="0"/>
                        </a:rPr>
                        <m:t>+</m:t>
                      </m:r>
                      <m:r>
                        <a:rPr lang="en-US" b="0" i="1" smtClean="0">
                          <a:latin typeface="Cambria Math" panose="02040503050406030204" pitchFamily="18" charset="0"/>
                        </a:rPr>
                        <m:t>𝑙𝑜𝑔</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𝑗</m:t>
                          </m:r>
                        </m:sub>
                      </m:sSub>
                    </m:oMath>
                  </m:oMathPara>
                </a14:m>
                <a:endParaRPr lang="en-US" b="0" dirty="0"/>
              </a:p>
              <a:p>
                <a:pPr marL="274320" lvl="1" indent="0">
                  <a:buNone/>
                </a:pPr>
                <a:endParaRPr lang="en-US" b="0" dirty="0"/>
              </a:p>
              <a:p>
                <a:pPr marL="274320" lvl="1" indent="0">
                  <a:buNone/>
                </a:pPr>
                <a:endParaRPr lang="en-US" b="0" dirty="0"/>
              </a:p>
              <a:p>
                <a:pPr marL="274320" lvl="1" indent="0">
                  <a:buNone/>
                </a:pPr>
                <a:endParaRPr lang="en-US" b="0" dirty="0"/>
              </a:p>
              <a:p>
                <a:pPr lvl="1"/>
                <a:endParaRPr lang="en-US" b="0" dirty="0"/>
              </a:p>
              <a:p>
                <a:pPr lvl="1"/>
                <a:endParaRPr lang="en-US" b="0" dirty="0"/>
              </a:p>
              <a:p>
                <a:pPr lvl="1"/>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066800"/>
                <a:ext cx="11125200" cy="5389055"/>
              </a:xfrm>
              <a:blipFill>
                <a:blip r:embed="rId3"/>
                <a:stretch>
                  <a:fillRect l="-1151" t="-16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286914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E70F-FD40-6B62-1876-60A3CDEA7689}"/>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F506749C-85D0-BB5F-A936-1A339BBDA463}"/>
              </a:ext>
            </a:extLst>
          </p:cNvPr>
          <p:cNvSpPr>
            <a:spLocks noGrp="1"/>
          </p:cNvSpPr>
          <p:nvPr>
            <p:ph idx="1"/>
          </p:nvPr>
        </p:nvSpPr>
        <p:spPr/>
        <p:txBody>
          <a:bodyPr>
            <a:normAutofit/>
          </a:bodyPr>
          <a:lstStyle/>
          <a:p>
            <a:r>
              <a:rPr lang="en-US" dirty="0"/>
              <a:t>Three sessions have been combined in </a:t>
            </a:r>
            <a:r>
              <a:rPr lang="en-US" dirty="0" err="1"/>
              <a:t>BruinLearn</a:t>
            </a:r>
            <a:endParaRPr lang="en-US" dirty="0"/>
          </a:p>
          <a:p>
            <a:pPr lvl="1"/>
            <a:r>
              <a:rPr lang="en-US" dirty="0"/>
              <a:t>Everyone could access Echo360 for recordings</a:t>
            </a:r>
          </a:p>
          <a:p>
            <a:r>
              <a:rPr lang="en-US" dirty="0"/>
              <a:t>Slides will be updated in course website</a:t>
            </a:r>
          </a:p>
          <a:p>
            <a:r>
              <a:rPr lang="en-US" dirty="0"/>
              <a:t>Please join Piazza if not yet</a:t>
            </a:r>
          </a:p>
          <a:p>
            <a:r>
              <a:rPr lang="en-US" dirty="0"/>
              <a:t>About PTE</a:t>
            </a:r>
          </a:p>
          <a:p>
            <a:pPr lvl="1"/>
            <a:r>
              <a:rPr lang="en-US" dirty="0"/>
              <a:t>I will enroll students in waitlist</a:t>
            </a:r>
          </a:p>
          <a:p>
            <a:pPr lvl="1"/>
            <a:r>
              <a:rPr lang="en-US" dirty="0"/>
              <a:t>Can at most give out 5 more PTEs if no one is dropping</a:t>
            </a:r>
          </a:p>
          <a:p>
            <a:pPr lvl="1"/>
            <a:r>
              <a:rPr lang="en-US" dirty="0"/>
              <a:t>Will keep monitoring the number of enrollment</a:t>
            </a:r>
          </a:p>
        </p:txBody>
      </p:sp>
      <p:sp>
        <p:nvSpPr>
          <p:cNvPr id="4" name="Slide Number Placeholder 3">
            <a:extLst>
              <a:ext uri="{FF2B5EF4-FFF2-40B4-BE49-F238E27FC236}">
                <a16:creationId xmlns:a16="http://schemas.microsoft.com/office/drawing/2014/main" id="{52A1D8CE-23CF-6A2B-2A53-482429614FF0}"/>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23</a:t>
            </a:fld>
            <a:endParaRPr lang="en-US" dirty="0">
              <a:solidFill>
                <a:prstClr val="black"/>
              </a:solidFill>
              <a:latin typeface="Calibri"/>
            </a:endParaRPr>
          </a:p>
        </p:txBody>
      </p:sp>
    </p:spTree>
    <p:extLst>
      <p:ext uri="{BB962C8B-B14F-4D97-AF65-F5344CB8AC3E}">
        <p14:creationId xmlns:p14="http://schemas.microsoft.com/office/powerpoint/2010/main" val="289679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Parameter Estimation via MLE: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2188"/>
                <a:ext cx="10972800" cy="5536628"/>
              </a:xfrm>
            </p:spPr>
            <p:txBody>
              <a:bodyPr>
                <a:noAutofit/>
              </a:bodyPr>
              <a:lstStyle/>
              <a:p>
                <a:r>
                  <a:rPr lang="en-US" sz="2400" dirty="0"/>
                  <a:t>Given a corpus and labels for each document</a:t>
                </a:r>
              </a:p>
              <a:p>
                <a:pPr lvl="1"/>
                <a14:m>
                  <m:oMath xmlns:m="http://schemas.openxmlformats.org/officeDocument/2006/math">
                    <m:r>
                      <a:rPr lang="en-US" sz="2000" i="1">
                        <a:latin typeface="Cambria Math"/>
                      </a:rPr>
                      <m:t>𝐷</m:t>
                    </m:r>
                    <m:r>
                      <a:rPr lang="en-US" sz="2000" i="1">
                        <a:latin typeface="Cambria Math"/>
                      </a:rPr>
                      <m:t>=</m:t>
                    </m:r>
                    <m:r>
                      <a:rPr lang="en-US" sz="2000">
                        <a:latin typeface="Cambria Math"/>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i="1">
                            <a:latin typeface="Cambria Math" panose="02040503050406030204" pitchFamily="18" charset="0"/>
                          </a:rPr>
                          <m:t>𝑑</m:t>
                        </m:r>
                      </m:sub>
                    </m:sSub>
                    <m:r>
                      <a:rPr lang="en-US" sz="2000">
                        <a:latin typeface="Cambria Math"/>
                      </a:rPr>
                      <m:t>, </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r>
                      <a:rPr lang="en-US" sz="2000">
                        <a:latin typeface="Cambria Math"/>
                      </a:rPr>
                      <m:t>)}</m:t>
                    </m:r>
                  </m:oMath>
                </a14:m>
                <a:endParaRPr lang="en-US" sz="2000" dirty="0"/>
              </a:p>
              <a:p>
                <a:pPr lvl="1"/>
                <a:r>
                  <a:rPr lang="en-US" sz="2000" dirty="0"/>
                  <a:t>Find the MLE estimators for </a:t>
                </a:r>
                <a14:m>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Θ</m:t>
                        </m:r>
                        <m:r>
                          <a:rPr lang="en-US" sz="2000" b="1">
                            <a:latin typeface="Cambria Math" panose="02040503050406030204" pitchFamily="18" charset="0"/>
                          </a:rPr>
                          <m:t>=(</m:t>
                        </m:r>
                        <m:r>
                          <a:rPr lang="en-US" sz="2000" b="1" i="1">
                            <a:latin typeface="Cambria Math" panose="02040503050406030204" pitchFamily="18" charset="0"/>
                          </a:rPr>
                          <m:t>𝜷</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𝜷</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𝜷</m:t>
                        </m:r>
                      </m:e>
                      <m:sub>
                        <m:r>
                          <a:rPr lang="en-US" sz="2000" i="1">
                            <a:latin typeface="Cambria Math" panose="02040503050406030204" pitchFamily="18" charset="0"/>
                          </a:rPr>
                          <m:t>𝑚</m:t>
                        </m:r>
                      </m:sub>
                    </m:sSub>
                    <m:r>
                      <a:rPr lang="en-US" sz="2000">
                        <a:latin typeface="Cambria Math" panose="02040503050406030204" pitchFamily="18" charset="0"/>
                      </a:rPr>
                      <m:t>,</m:t>
                    </m:r>
                    <m:r>
                      <a:rPr lang="en-US" sz="2000" b="1" i="1">
                        <a:latin typeface="Cambria Math" panose="02040503050406030204" pitchFamily="18" charset="0"/>
                      </a:rPr>
                      <m:t>𝝅</m:t>
                    </m:r>
                    <m:r>
                      <a:rPr lang="en-US" sz="2000" b="1">
                        <a:latin typeface="Cambria Math" panose="02040503050406030204" pitchFamily="18" charset="0"/>
                      </a:rPr>
                      <m:t>)</m:t>
                    </m:r>
                  </m:oMath>
                </a14:m>
                <a:endParaRPr lang="en-US" sz="2000" b="1" dirty="0"/>
              </a:p>
              <a:p>
                <a:r>
                  <a:rPr lang="en-US" sz="2400" dirty="0"/>
                  <a:t>The log likelihood function for the training dataset</a:t>
                </a:r>
              </a:p>
              <a:p>
                <a:pPr marL="27432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𝑙𝑜𝑔𝐿</m:t>
                      </m:r>
                      <m:r>
                        <a:rPr lang="en-US" sz="2000" i="1">
                          <a:latin typeface="Cambria Math" panose="02040503050406030204" pitchFamily="18" charset="0"/>
                        </a:rPr>
                        <m:t>(</m:t>
                      </m:r>
                      <m:r>
                        <m:rPr>
                          <m:sty m:val="p"/>
                        </m:rPr>
                        <a:rPr lang="en-US" sz="2000">
                          <a:latin typeface="Cambria Math" panose="02040503050406030204" pitchFamily="18" charset="0"/>
                        </a:rPr>
                        <m:t>Θ</m:t>
                      </m:r>
                      <m:r>
                        <a:rPr lang="en-US" sz="2000" i="1">
                          <a:latin typeface="Cambria Math" panose="02040503050406030204" pitchFamily="18" charset="0"/>
                        </a:rPr>
                        <m:t>)=</m:t>
                      </m:r>
                      <m:r>
                        <a:rPr lang="en-US" sz="2000" i="1">
                          <a:latin typeface="Cambria Math" panose="02040503050406030204" pitchFamily="18" charset="0"/>
                        </a:rPr>
                        <m:t>𝑙𝑜𝑔</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𝑑</m:t>
                          </m:r>
                        </m:sub>
                        <m:sup/>
                        <m:e>
                          <m:r>
                            <a:rPr lang="en-US" sz="2000" i="1">
                              <a:latin typeface="Cambria Math" panose="02040503050406030204" pitchFamily="18" charset="0"/>
                            </a:rPr>
                            <m:t>𝑝</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i="1">
                                  <a:latin typeface="Cambria Math" panose="02040503050406030204" pitchFamily="18" charset="0"/>
                                </a:rPr>
                                <m:t>𝑑</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r>
                            <a:rPr lang="en-US" sz="2000" i="1">
                              <a:latin typeface="Cambria Math" panose="02040503050406030204" pitchFamily="18" charset="0"/>
                            </a:rPr>
                            <m:t>|</m:t>
                          </m:r>
                          <m:r>
                            <m:rPr>
                              <m:sty m:val="p"/>
                            </m:rPr>
                            <a:rPr lang="en-US" sz="2000">
                              <a:latin typeface="Cambria Math" panose="02040503050406030204" pitchFamily="18" charset="0"/>
                            </a:rPr>
                            <m:t>Θ</m:t>
                          </m:r>
                          <m:r>
                            <a:rPr lang="en-US" sz="2000" i="1">
                              <a:latin typeface="Cambria Math" panose="02040503050406030204" pitchFamily="18" charset="0"/>
                            </a:rPr>
                            <m:t>)</m:t>
                          </m:r>
                        </m:e>
                      </m:nary>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𝑑</m:t>
                          </m:r>
                        </m:sub>
                        <m:sup/>
                        <m:e>
                          <m:r>
                            <a:rPr lang="en-US" sz="2000" i="1">
                              <a:latin typeface="Cambria Math" panose="02040503050406030204" pitchFamily="18" charset="0"/>
                            </a:rPr>
                            <m:t>𝑙𝑜𝑔</m:t>
                          </m:r>
                        </m:e>
                      </m:nary>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i="1">
                                  <a:latin typeface="Cambria Math" panose="02040503050406030204" pitchFamily="18" charset="0"/>
                                </a:rPr>
                                <m:t>𝑑</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e>
                        <m:e>
                          <m:r>
                            <m:rPr>
                              <m:sty m:val="p"/>
                            </m:rPr>
                            <a:rPr lang="en-US" sz="2000">
                              <a:latin typeface="Cambria Math" panose="02040503050406030204" pitchFamily="18" charset="0"/>
                            </a:rPr>
                            <m:t>Θ</m:t>
                          </m:r>
                        </m:e>
                      </m:d>
                    </m:oMath>
                  </m:oMathPara>
                </a14:m>
                <a:endParaRPr lang="en-US" sz="200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𝑑</m:t>
                          </m:r>
                        </m:sub>
                        <m:sup/>
                        <m:e>
                          <m:r>
                            <a:rPr lang="en-US" sz="2000" i="1">
                              <a:latin typeface="Cambria Math" panose="02040503050406030204" pitchFamily="18" charset="0"/>
                            </a:rPr>
                            <m:t>𝑙𝑜𝑔</m:t>
                          </m:r>
                        </m:e>
                      </m:nary>
                      <m:r>
                        <a:rPr lang="en-US" sz="2000" i="1">
                          <a:latin typeface="Cambria Math" panose="02040503050406030204" pitchFamily="18" charset="0"/>
                        </a:rPr>
                        <m:t>[</m:t>
                      </m:r>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i="1">
                                  <a:latin typeface="Cambria Math" panose="02040503050406030204" pitchFamily="18" charset="0"/>
                                </a:rPr>
                                <m:t>𝑑</m:t>
                              </m:r>
                            </m:sub>
                          </m:sSub>
                        </m:e>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e>
                      </m:d>
                      <m:r>
                        <a:rPr lang="en-US" sz="2000" i="1">
                          <a:latin typeface="Cambria Math" panose="02040503050406030204" pitchFamily="18" charset="0"/>
                        </a:rPr>
                        <m:t>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e>
                      </m:d>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𝑑</m:t>
                          </m:r>
                        </m:sub>
                        <m:sup/>
                        <m:e>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𝑛</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𝑑𝑛</m:t>
                                  </m:r>
                                </m:sub>
                              </m:sSub>
                              <m:r>
                                <a:rPr lang="en-US" sz="2000" i="1">
                                  <a:latin typeface="Cambria Math" panose="02040503050406030204" pitchFamily="18" charset="0"/>
                                </a:rPr>
                                <m:t>𝑙𝑜𝑔</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r>
                                    <a:rPr lang="en-US" sz="2000" i="1">
                                      <a:latin typeface="Cambria Math" panose="02040503050406030204" pitchFamily="18" charset="0"/>
                                    </a:rPr>
                                    <m:t>𝑛</m:t>
                                  </m:r>
                                </m:sub>
                              </m:sSub>
                            </m:e>
                          </m:nary>
                          <m:r>
                            <a:rPr lang="en-US" sz="2000" i="1">
                              <a:latin typeface="Cambria Math" panose="02040503050406030204" pitchFamily="18" charset="0"/>
                            </a:rPr>
                            <m:t>+</m:t>
                          </m:r>
                          <m:r>
                            <a:rPr lang="en-US" sz="2000" i="1">
                              <a:latin typeface="Cambria Math" panose="02040503050406030204" pitchFamily="18" charset="0"/>
                            </a:rPr>
                            <m:t>𝑙𝑜𝑔</m:t>
                          </m:r>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sub>
                          </m:sSub>
                          <m:r>
                            <a:rPr lang="en-US" sz="2000" i="1">
                              <a:latin typeface="Cambria Math" panose="02040503050406030204" pitchFamily="18" charset="0"/>
                            </a:rPr>
                            <m:t>)</m:t>
                          </m:r>
                        </m:e>
                      </m:nary>
                    </m:oMath>
                  </m:oMathPara>
                </a14:m>
                <a:endParaRPr lang="en-US" sz="2000" dirty="0"/>
              </a:p>
              <a:p>
                <a:r>
                  <a:rPr lang="en-US" sz="2400" dirty="0"/>
                  <a:t>The optimization problem</a:t>
                </a:r>
              </a:p>
              <a:p>
                <a:pPr marL="0" indent="0">
                  <a:buNone/>
                </a:pPr>
                <a14:m>
                  <m:oMathPara xmlns:m="http://schemas.openxmlformats.org/officeDocument/2006/math">
                    <m:oMathParaPr>
                      <m:jc m:val="centerGroup"/>
                    </m:oMathParaPr>
                    <m:oMath xmlns:m="http://schemas.openxmlformats.org/officeDocument/2006/math">
                      <m:func>
                        <m:funcPr>
                          <m:ctrlPr>
                            <a:rPr lang="en-US" sz="2000" i="1">
                              <a:solidFill>
                                <a:srgbClr val="002060"/>
                              </a:solidFill>
                              <a:latin typeface="Cambria Math" panose="02040503050406030204" pitchFamily="18" charset="0"/>
                              <a:cs typeface="Arial" pitchFamily="34" charset="0"/>
                            </a:rPr>
                          </m:ctrlPr>
                        </m:funcPr>
                        <m:fName>
                          <m:limLow>
                            <m:limLowPr>
                              <m:ctrlPr>
                                <a:rPr lang="en-US" sz="2000" i="1">
                                  <a:solidFill>
                                    <a:srgbClr val="002060"/>
                                  </a:solidFill>
                                  <a:latin typeface="Cambria Math" panose="02040503050406030204" pitchFamily="18" charset="0"/>
                                  <a:cs typeface="Arial" pitchFamily="34" charset="0"/>
                                </a:rPr>
                              </m:ctrlPr>
                            </m:limLowPr>
                            <m:e>
                              <m:r>
                                <m:rPr>
                                  <m:sty m:val="p"/>
                                </m:rPr>
                                <a:rPr lang="en-US" sz="2000" i="1">
                                  <a:solidFill>
                                    <a:srgbClr val="002060"/>
                                  </a:solidFill>
                                  <a:latin typeface="Cambria Math" panose="02040503050406030204" pitchFamily="18" charset="0"/>
                                  <a:cs typeface="Arial" pitchFamily="34" charset="0"/>
                                </a:rPr>
                                <m:t>max</m:t>
                              </m:r>
                            </m:e>
                            <m:lim>
                              <m:r>
                                <m:rPr>
                                  <m:sty m:val="p"/>
                                </m:rPr>
                                <a:rPr lang="en-US" sz="2000" i="1">
                                  <a:solidFill>
                                    <a:srgbClr val="002060"/>
                                  </a:solidFill>
                                  <a:latin typeface="Cambria Math" panose="02040503050406030204" pitchFamily="18" charset="0"/>
                                  <a:cs typeface="Arial" pitchFamily="34" charset="0"/>
                                </a:rPr>
                                <m:t>Θ</m:t>
                              </m:r>
                            </m:lim>
                          </m:limLow>
                        </m:fName>
                        <m:e>
                          <m:func>
                            <m:funcPr>
                              <m:ctrlPr>
                                <a:rPr lang="en-US" sz="2000" i="1">
                                  <a:solidFill>
                                    <a:srgbClr val="002060"/>
                                  </a:solidFill>
                                  <a:latin typeface="Cambria Math" panose="02040503050406030204" pitchFamily="18" charset="0"/>
                                  <a:cs typeface="Arial" pitchFamily="34" charset="0"/>
                                </a:rPr>
                              </m:ctrlPr>
                            </m:funcPr>
                            <m:fName>
                              <m:r>
                                <m:rPr>
                                  <m:sty m:val="p"/>
                                </m:rPr>
                                <a:rPr lang="en-US" sz="2000">
                                  <a:solidFill>
                                    <a:srgbClr val="002060"/>
                                  </a:solidFill>
                                  <a:latin typeface="Cambria Math" panose="02040503050406030204" pitchFamily="18" charset="0"/>
                                  <a:cs typeface="Arial" pitchFamily="34" charset="0"/>
                                </a:rPr>
                                <m:t>log</m:t>
                              </m:r>
                            </m:fName>
                            <m:e>
                              <m:r>
                                <a:rPr lang="en-US" sz="2000" i="1">
                                  <a:solidFill>
                                    <a:srgbClr val="002060"/>
                                  </a:solidFill>
                                  <a:latin typeface="Cambria Math" panose="02040503050406030204" pitchFamily="18" charset="0"/>
                                  <a:cs typeface="Arial" pitchFamily="34" charset="0"/>
                                </a:rPr>
                                <m:t>𝐿</m:t>
                              </m:r>
                            </m:e>
                          </m:func>
                        </m:e>
                      </m:func>
                      <m:r>
                        <a:rPr lang="en-US" sz="2000" i="1">
                          <a:solidFill>
                            <a:srgbClr val="002060"/>
                          </a:solidFill>
                          <a:latin typeface="Cambria Math" panose="02040503050406030204" pitchFamily="18" charset="0"/>
                          <a:cs typeface="Arial" pitchFamily="34" charset="0"/>
                        </a:rPr>
                        <m:t>(</m:t>
                      </m:r>
                      <m:r>
                        <m:rPr>
                          <m:sty m:val="p"/>
                        </m:rPr>
                        <a:rPr lang="en-US" sz="2000">
                          <a:solidFill>
                            <a:srgbClr val="002060"/>
                          </a:solidFill>
                          <a:latin typeface="Cambria Math" panose="02040503050406030204" pitchFamily="18" charset="0"/>
                          <a:cs typeface="Arial" pitchFamily="34" charset="0"/>
                        </a:rPr>
                        <m:t>Θ</m:t>
                      </m:r>
                      <m:r>
                        <a:rPr lang="en-US" sz="2000" i="1">
                          <a:solidFill>
                            <a:srgbClr val="002060"/>
                          </a:solidFill>
                          <a:latin typeface="Cambria Math" panose="02040503050406030204" pitchFamily="18" charset="0"/>
                          <a:cs typeface="Arial" pitchFamily="34" charset="0"/>
                        </a:rPr>
                        <m:t>)</m:t>
                      </m:r>
                    </m:oMath>
                  </m:oMathPara>
                </a14:m>
                <a:endParaRPr lang="en-US" sz="2000" i="1" dirty="0">
                  <a:solidFill>
                    <a:srgbClr val="002060"/>
                  </a:solidFill>
                  <a:latin typeface="Cambria Math" panose="02040503050406030204" pitchFamily="18" charset="0"/>
                  <a:cs typeface="Arial" pitchFamily="34"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m:oMathPara>
                </a14:m>
                <a:endParaRPr lang="en-US" sz="2400" dirty="0"/>
              </a:p>
              <a:p>
                <a:pPr marL="27432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r>
                            <a:rPr lang="en-US" sz="2000" i="1">
                              <a:latin typeface="Cambria Math" panose="02040503050406030204" pitchFamily="18" charset="0"/>
                            </a:rPr>
                            <m:t>𝑗</m:t>
                          </m:r>
                        </m:sub>
                      </m:sSub>
                      <m:r>
                        <a:rPr lang="en-US" sz="2000" i="1">
                          <a:latin typeface="Cambria Math" panose="02040503050406030204" pitchFamily="18" charset="0"/>
                        </a:rPr>
                        <m:t>≥0 </m:t>
                      </m:r>
                      <m:r>
                        <a:rPr lang="en-US" sz="2000" i="1">
                          <a:latin typeface="Cambria Math" panose="02040503050406030204" pitchFamily="18" charset="0"/>
                        </a:rPr>
                        <m:t>𝑎𝑛𝑑</m:t>
                      </m:r>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𝑗</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r>
                                <a:rPr lang="en-US" sz="2000" i="1">
                                  <a:latin typeface="Cambria Math" panose="02040503050406030204" pitchFamily="18" charset="0"/>
                                </a:rPr>
                                <m:t>𝑗</m:t>
                              </m:r>
                            </m:sub>
                          </m:sSub>
                          <m:r>
                            <a:rPr lang="en-US" sz="2000" i="1">
                              <a:latin typeface="Cambria Math" panose="02040503050406030204" pitchFamily="18" charset="0"/>
                            </a:rPr>
                            <m:t>=1</m:t>
                          </m:r>
                        </m:e>
                      </m:nary>
                    </m:oMath>
                  </m:oMathPara>
                </a14:m>
                <a:endParaRPr lang="en-US" sz="2000" dirty="0"/>
              </a:p>
              <a:p>
                <a:pPr marL="27432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𝑗𝑛</m:t>
                          </m:r>
                        </m:sub>
                      </m:sSub>
                      <m:r>
                        <a:rPr lang="en-US" sz="2000" i="1">
                          <a:latin typeface="Cambria Math" panose="02040503050406030204" pitchFamily="18" charset="0"/>
                        </a:rPr>
                        <m:t>≥0 </m:t>
                      </m:r>
                      <m:r>
                        <a:rPr lang="en-US" sz="2000" i="1">
                          <a:latin typeface="Cambria Math" panose="02040503050406030204" pitchFamily="18" charset="0"/>
                        </a:rPr>
                        <m:t>𝑎𝑛𝑑</m:t>
                      </m:r>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𝑛</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𝑗𝑛</m:t>
                              </m:r>
                            </m:sub>
                          </m:sSub>
                        </m:e>
                      </m:nary>
                      <m:r>
                        <a:rPr lang="en-US" sz="2000" i="1">
                          <a:latin typeface="Cambria Math" panose="02040503050406030204" pitchFamily="18" charset="0"/>
                        </a:rPr>
                        <m:t>=1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𝑎𝑙𝑙</m:t>
                      </m:r>
                      <m:r>
                        <a:rPr lang="en-US" sz="2000" i="1">
                          <a:latin typeface="Cambria Math" panose="02040503050406030204" pitchFamily="18" charset="0"/>
                        </a:rPr>
                        <m:t> </m:t>
                      </m:r>
                      <m:r>
                        <a:rPr lang="en-US" sz="2000" i="1">
                          <a:latin typeface="Cambria Math" panose="02040503050406030204" pitchFamily="18" charset="0"/>
                        </a:rPr>
                        <m:t>𝑗</m:t>
                      </m:r>
                    </m:oMath>
                  </m:oMathPara>
                </a14:m>
                <a:endParaRPr lang="en-US" sz="2000" dirty="0"/>
              </a:p>
              <a:p>
                <a:pPr marL="274320" lvl="1"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2188"/>
                <a:ext cx="10972800" cy="5536628"/>
              </a:xfrm>
              <a:blipFill>
                <a:blip r:embed="rId3"/>
                <a:stretch>
                  <a:fillRect l="-500" t="-881" b="-42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5973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DA72-A500-EDC1-DE25-EAB97E34B7F7}"/>
              </a:ext>
            </a:extLst>
          </p:cNvPr>
          <p:cNvSpPr>
            <a:spLocks noGrp="1"/>
          </p:cNvSpPr>
          <p:nvPr>
            <p:ph type="title"/>
          </p:nvPr>
        </p:nvSpPr>
        <p:spPr/>
        <p:txBody>
          <a:bodyPr/>
          <a:lstStyle/>
          <a:p>
            <a:r>
              <a:rPr lang="en-US" dirty="0"/>
              <a:t>Question from </a:t>
            </a:r>
            <a:r>
              <a:rPr lang="en-US" dirty="0" err="1"/>
              <a:t>Baotao</a:t>
            </a:r>
            <a:r>
              <a:rPr lang="en-US" dirty="0"/>
              <a:t> from last lecture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34763E-84EB-2C8F-AE29-4FDC5DEB0D4F}"/>
                  </a:ext>
                </a:extLst>
              </p:cNvPr>
              <p:cNvSpPr>
                <a:spLocks noGrp="1"/>
              </p:cNvSpPr>
              <p:nvPr>
                <p:ph idx="1"/>
              </p:nvPr>
            </p:nvSpPr>
            <p:spPr/>
            <p:txBody>
              <a:bodyPr/>
              <a:lstStyle/>
              <a:p>
                <a:r>
                  <a:rPr lang="en-US" dirty="0"/>
                  <a:t>How the length of the document affect the parameter learning?</a:t>
                </a:r>
              </a:p>
              <a:p>
                <a:pPr lvl="1"/>
                <a:r>
                  <a:rPr lang="en-US" dirty="0"/>
                  <a:t>Hint: repeating a document 10 times =&gt;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𝑑</m:t>
                        </m:r>
                      </m:sub>
                    </m:sSub>
                  </m:oMath>
                </a14:m>
                <a:r>
                  <a:rPr lang="en-US" dirty="0"/>
                  <a:t> becomes ?</a:t>
                </a:r>
              </a:p>
            </p:txBody>
          </p:sp>
        </mc:Choice>
        <mc:Fallback>
          <p:sp>
            <p:nvSpPr>
              <p:cNvPr id="3" name="Content Placeholder 2">
                <a:extLst>
                  <a:ext uri="{FF2B5EF4-FFF2-40B4-BE49-F238E27FC236}">
                    <a16:creationId xmlns:a16="http://schemas.microsoft.com/office/drawing/2014/main" id="{F334763E-84EB-2C8F-AE29-4FDC5DEB0D4F}"/>
                  </a:ext>
                </a:extLst>
              </p:cNvPr>
              <p:cNvSpPr>
                <a:spLocks noGrp="1" noRot="1" noChangeAspect="1" noMove="1" noResize="1" noEditPoints="1" noAdjustHandles="1" noChangeArrowheads="1" noChangeShapeType="1" noTextEdit="1"/>
              </p:cNvSpPr>
              <p:nvPr>
                <p:ph idx="1"/>
              </p:nvPr>
            </p:nvSpPr>
            <p:spPr>
              <a:blipFill>
                <a:blip r:embed="rId2"/>
                <a:stretch>
                  <a:fillRect l="-1167" t="-18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F1ABBF2-0834-1FEC-25F8-60F58A1E136A}"/>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25</a:t>
            </a:fld>
            <a:endParaRPr lang="en-US" dirty="0">
              <a:solidFill>
                <a:prstClr val="black"/>
              </a:solidFill>
              <a:latin typeface="Calibri"/>
            </a:endParaRPr>
          </a:p>
        </p:txBody>
      </p:sp>
    </p:spTree>
    <p:extLst>
      <p:ext uri="{BB962C8B-B14F-4D97-AF65-F5344CB8AC3E}">
        <p14:creationId xmlns:p14="http://schemas.microsoft.com/office/powerpoint/2010/main" val="291943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t>
            </a:r>
            <a:r>
              <a:rPr lang="en-US" dirty="0" err="1"/>
              <a:t>Lagrangian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Objective with equality constraints</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𝑤</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func>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=0,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𝑙</m:t>
                      </m:r>
                    </m:oMath>
                  </m:oMathPara>
                </a14:m>
                <a:endParaRPr lang="en-US" dirty="0"/>
              </a:p>
              <a:p>
                <a:r>
                  <a:rPr lang="en-US" dirty="0" err="1"/>
                  <a:t>Lagrangian</a:t>
                </a:r>
                <a:r>
                  <a:rPr lang="en-US" dirty="0"/>
                  <a:t>:</a:t>
                </a:r>
              </a:p>
              <a:p>
                <a:pPr lvl="1"/>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r>
                          <a:rPr lang="en-US" b="0" i="1" smtClean="0">
                            <a:latin typeface="Cambria Math" panose="02040503050406030204" pitchFamily="18" charset="0"/>
                          </a:rPr>
                          <m:t>,</m:t>
                        </m:r>
                        <m:r>
                          <a:rPr lang="en-US" b="1" i="1" smtClean="0">
                            <a:latin typeface="Cambria Math" panose="02040503050406030204" pitchFamily="18" charset="0"/>
                          </a:rPr>
                          <m:t>𝜶</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oMath>
                </a14:m>
                <a:endParaRPr lang="en-US" b="0"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oMath>
                </a14:m>
                <a:r>
                  <a:rPr lang="en-US" dirty="0"/>
                  <a:t>: </a:t>
                </a:r>
                <a:r>
                  <a:rPr lang="en-US" dirty="0" err="1"/>
                  <a:t>Lagrangian</a:t>
                </a:r>
                <a:r>
                  <a:rPr lang="en-US" dirty="0"/>
                  <a:t> multipliers</a:t>
                </a:r>
              </a:p>
              <a:p>
                <a:r>
                  <a:rPr lang="en-US" dirty="0"/>
                  <a:t>Solution: setting the derivatives of </a:t>
                </a:r>
                <a:r>
                  <a:rPr lang="en-US" dirty="0" err="1"/>
                  <a:t>Lagrangian</a:t>
                </a:r>
                <a:r>
                  <a:rPr lang="en-US" dirty="0"/>
                  <a:t> to be 0</a:t>
                </a: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𝐿</m:t>
                        </m:r>
                      </m:num>
                      <m:den>
                        <m:r>
                          <a:rPr lang="en-US" b="0" i="1" smtClean="0">
                            <a:latin typeface="Cambria Math" panose="02040503050406030204" pitchFamily="18" charset="0"/>
                          </a:rPr>
                          <m:t>𝜕</m:t>
                        </m:r>
                        <m:r>
                          <a:rPr lang="en-US" b="0" i="1" smtClean="0">
                            <a:latin typeface="Cambria Math" panose="02040503050406030204" pitchFamily="18" charset="0"/>
                          </a:rPr>
                          <m:t>𝑤</m:t>
                        </m:r>
                      </m:den>
                    </m:f>
                    <m:r>
                      <a:rPr lang="en-US" b="0" i="1" smtClean="0">
                        <a:latin typeface="Cambria Math" panose="02040503050406030204" pitchFamily="18" charset="0"/>
                      </a:rPr>
                      <m:t>=0 </m:t>
                    </m:r>
                    <m:r>
                      <a:rPr lang="en-US" b="0" i="1" smtClean="0">
                        <a:latin typeface="Cambria Math" panose="02040503050406030204" pitchFamily="18" charset="0"/>
                      </a:rPr>
                      <m:t>𝑎𝑛𝑑</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en>
                    </m:f>
                    <m:r>
                      <a:rPr lang="en-US" i="1">
                        <a:latin typeface="Cambria Math" panose="02040503050406030204" pitchFamily="18" charset="0"/>
                      </a:rPr>
                      <m:t>=0</m:t>
                    </m:r>
                  </m:oMath>
                </a14:m>
                <a:r>
                  <a:rPr lang="en-US" dirty="0"/>
                  <a:t> for every </a:t>
                </a:r>
                <a:r>
                  <a:rPr lang="en-US" dirty="0" err="1"/>
                  <a:t>i</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25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6917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 the Optimization Problem</a:t>
            </a:r>
          </a:p>
        </p:txBody>
      </p:sp>
      <p:sp>
        <p:nvSpPr>
          <p:cNvPr id="3" name="Content Placeholder 2"/>
          <p:cNvSpPr>
            <a:spLocks noGrp="1"/>
          </p:cNvSpPr>
          <p:nvPr>
            <p:ph idx="1"/>
          </p:nvPr>
        </p:nvSpPr>
        <p:spPr/>
        <p:txBody>
          <a:bodyPr>
            <a:normAutofit/>
          </a:bodyPr>
          <a:lstStyle/>
          <a:p>
            <a:r>
              <a:rPr lang="en-US" dirty="0"/>
              <a:t>Use the Lagrange multiplier method</a:t>
            </a:r>
          </a:p>
          <a:p>
            <a:endParaRPr lang="en-US"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27</a:t>
            </a:fld>
            <a:endParaRPr lang="en-US" dirty="0">
              <a:solidFill>
                <a:prstClr val="black"/>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93F902B-25D3-DC68-D027-850CEE17DAE9}"/>
                  </a:ext>
                </a:extLst>
              </p:cNvPr>
              <p:cNvSpPr txBox="1"/>
              <p:nvPr/>
            </p:nvSpPr>
            <p:spPr>
              <a:xfrm>
                <a:off x="7239000" y="992188"/>
                <a:ext cx="5411164" cy="2737224"/>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sz="2000" i="1" smtClean="0">
                              <a:solidFill>
                                <a:srgbClr val="002060"/>
                              </a:solidFill>
                              <a:latin typeface="Cambria Math" panose="02040503050406030204" pitchFamily="18" charset="0"/>
                              <a:cs typeface="Arial" pitchFamily="34" charset="0"/>
                            </a:rPr>
                          </m:ctrlPr>
                        </m:funcPr>
                        <m:fName>
                          <m:limLow>
                            <m:limLowPr>
                              <m:ctrlPr>
                                <a:rPr lang="en-US" sz="2000" i="1">
                                  <a:solidFill>
                                    <a:srgbClr val="002060"/>
                                  </a:solidFill>
                                  <a:latin typeface="Cambria Math" panose="02040503050406030204" pitchFamily="18" charset="0"/>
                                  <a:cs typeface="Arial" pitchFamily="34" charset="0"/>
                                </a:rPr>
                              </m:ctrlPr>
                            </m:limLowPr>
                            <m:e>
                              <m:r>
                                <m:rPr>
                                  <m:sty m:val="p"/>
                                </m:rPr>
                                <a:rPr lang="en-US" sz="2000" i="1">
                                  <a:solidFill>
                                    <a:srgbClr val="002060"/>
                                  </a:solidFill>
                                  <a:latin typeface="Cambria Math" panose="02040503050406030204" pitchFamily="18" charset="0"/>
                                  <a:cs typeface="Arial" pitchFamily="34" charset="0"/>
                                </a:rPr>
                                <m:t>max</m:t>
                              </m:r>
                            </m:e>
                            <m:lim>
                              <m:r>
                                <m:rPr>
                                  <m:sty m:val="p"/>
                                </m:rPr>
                                <a:rPr lang="en-US" sz="2000" i="1">
                                  <a:solidFill>
                                    <a:srgbClr val="002060"/>
                                  </a:solidFill>
                                  <a:latin typeface="Cambria Math" panose="02040503050406030204" pitchFamily="18" charset="0"/>
                                  <a:cs typeface="Arial" pitchFamily="34" charset="0"/>
                                </a:rPr>
                                <m:t>Θ</m:t>
                              </m:r>
                            </m:lim>
                          </m:limLow>
                        </m:fName>
                        <m:e>
                          <m:func>
                            <m:funcPr>
                              <m:ctrlPr>
                                <a:rPr lang="en-US" sz="2000" i="1">
                                  <a:solidFill>
                                    <a:srgbClr val="002060"/>
                                  </a:solidFill>
                                  <a:latin typeface="Cambria Math" panose="02040503050406030204" pitchFamily="18" charset="0"/>
                                  <a:cs typeface="Arial" pitchFamily="34" charset="0"/>
                                </a:rPr>
                              </m:ctrlPr>
                            </m:funcPr>
                            <m:fName>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𝑑</m:t>
                                  </m:r>
                                </m:sub>
                                <m:sup/>
                                <m:e>
                                  <m:r>
                                    <a:rPr lang="en-US" sz="2000" i="1">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𝑛</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𝑑𝑛</m:t>
                                          </m:r>
                                        </m:sub>
                                      </m:sSub>
                                      <m:r>
                                        <a:rPr lang="en-US" sz="2000" i="1">
                                          <a:latin typeface="Cambria Math" panose="02040503050406030204" pitchFamily="18" charset="0"/>
                                        </a:rPr>
                                        <m:t>𝑙𝑜𝑔</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r>
                                            <a:rPr lang="en-US" sz="2000" i="1">
                                              <a:latin typeface="Cambria Math" panose="02040503050406030204" pitchFamily="18" charset="0"/>
                                            </a:rPr>
                                            <m:t>𝑛</m:t>
                                          </m:r>
                                        </m:sub>
                                      </m:sSub>
                                    </m:e>
                                  </m:nary>
                                  <m:r>
                                    <a:rPr lang="en-US" sz="2000" i="1">
                                      <a:latin typeface="Cambria Math" panose="02040503050406030204" pitchFamily="18" charset="0"/>
                                    </a:rPr>
                                    <m:t>+</m:t>
                                  </m:r>
                                  <m:r>
                                    <a:rPr lang="en-US" sz="2000" i="1">
                                      <a:latin typeface="Cambria Math" panose="02040503050406030204" pitchFamily="18" charset="0"/>
                                    </a:rPr>
                                    <m:t>𝑙𝑜𝑔</m:t>
                                  </m:r>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𝑑</m:t>
                                          </m:r>
                                        </m:sub>
                                      </m:sSub>
                                    </m:sub>
                                  </m:sSub>
                                  <m:r>
                                    <a:rPr lang="en-US" sz="2000" i="1">
                                      <a:latin typeface="Cambria Math" panose="02040503050406030204" pitchFamily="18" charset="0"/>
                                    </a:rPr>
                                    <m:t>)</m:t>
                                  </m:r>
                                </m:e>
                              </m:nary>
                            </m:fName>
                            <m:e/>
                          </m:func>
                        </m:e>
                      </m:func>
                    </m:oMath>
                  </m:oMathPara>
                </a14:m>
                <a:endParaRPr lang="en-US" sz="2000" i="1" dirty="0">
                  <a:solidFill>
                    <a:srgbClr val="002060"/>
                  </a:solidFill>
                  <a:latin typeface="Cambria Math" panose="02040503050406030204" pitchFamily="18" charset="0"/>
                  <a:cs typeface="Arial" pitchFamily="34" charset="0"/>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𝑡</m:t>
                      </m:r>
                      <m:r>
                        <a:rPr lang="en-US" sz="2400" i="1">
                          <a:latin typeface="Cambria Math" panose="02040503050406030204" pitchFamily="18" charset="0"/>
                        </a:rPr>
                        <m:t>.</m:t>
                      </m:r>
                    </m:oMath>
                  </m:oMathPara>
                </a14:m>
                <a:endParaRPr lang="en-US" sz="2400" dirty="0"/>
              </a:p>
              <a:p>
                <a:pPr marL="27432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r>
                            <a:rPr lang="en-US" sz="2000" i="1">
                              <a:latin typeface="Cambria Math" panose="02040503050406030204" pitchFamily="18" charset="0"/>
                            </a:rPr>
                            <m:t>𝑗</m:t>
                          </m:r>
                        </m:sub>
                      </m:sSub>
                      <m:r>
                        <a:rPr lang="en-US" sz="2000" i="1">
                          <a:latin typeface="Cambria Math" panose="02040503050406030204" pitchFamily="18" charset="0"/>
                        </a:rPr>
                        <m:t>≥0 </m:t>
                      </m:r>
                      <m:r>
                        <a:rPr lang="en-US" sz="2000" i="1">
                          <a:latin typeface="Cambria Math" panose="02040503050406030204" pitchFamily="18" charset="0"/>
                        </a:rPr>
                        <m:t>𝑎𝑛𝑑</m:t>
                      </m:r>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𝑗</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𝜋</m:t>
                              </m:r>
                            </m:e>
                            <m:sub>
                              <m:r>
                                <a:rPr lang="en-US" sz="2000" i="1">
                                  <a:latin typeface="Cambria Math" panose="02040503050406030204" pitchFamily="18" charset="0"/>
                                </a:rPr>
                                <m:t>𝑗</m:t>
                              </m:r>
                            </m:sub>
                          </m:sSub>
                          <m:r>
                            <a:rPr lang="en-US" sz="2000" i="1">
                              <a:latin typeface="Cambria Math" panose="02040503050406030204" pitchFamily="18" charset="0"/>
                            </a:rPr>
                            <m:t>=1</m:t>
                          </m:r>
                        </m:e>
                      </m:nary>
                    </m:oMath>
                  </m:oMathPara>
                </a14:m>
                <a:endParaRPr lang="en-US" sz="2000" dirty="0"/>
              </a:p>
              <a:p>
                <a:pPr marL="27432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𝑗𝑛</m:t>
                          </m:r>
                        </m:sub>
                      </m:sSub>
                      <m:r>
                        <a:rPr lang="en-US" sz="2000" i="1">
                          <a:latin typeface="Cambria Math" panose="02040503050406030204" pitchFamily="18" charset="0"/>
                        </a:rPr>
                        <m:t>≥0 </m:t>
                      </m:r>
                      <m:r>
                        <a:rPr lang="en-US" sz="2000" i="1">
                          <a:latin typeface="Cambria Math" panose="02040503050406030204" pitchFamily="18" charset="0"/>
                        </a:rPr>
                        <m:t>𝑎𝑛𝑑</m:t>
                      </m:r>
                      <m:r>
                        <a:rPr lang="en-US" sz="2000" i="1">
                          <a:latin typeface="Cambria Math" panose="02040503050406030204" pitchFamily="18" charset="0"/>
                        </a:rPr>
                        <m:t> </m:t>
                      </m:r>
                      <m:nary>
                        <m:naryPr>
                          <m:chr m:val="∑"/>
                          <m:supHide m:val="on"/>
                          <m:ctrlPr>
                            <a:rPr lang="en-US" sz="2000" i="1">
                              <a:latin typeface="Cambria Math" panose="02040503050406030204" pitchFamily="18" charset="0"/>
                            </a:rPr>
                          </m:ctrlPr>
                        </m:naryPr>
                        <m:sub>
                          <m:r>
                            <m:rPr>
                              <m:brk m:alnAt="7"/>
                            </m:rPr>
                            <a:rPr lang="en-US" sz="2000" i="1">
                              <a:latin typeface="Cambria Math" panose="02040503050406030204" pitchFamily="18" charset="0"/>
                            </a:rPr>
                            <m:t>𝑛</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𝑗𝑛</m:t>
                              </m:r>
                            </m:sub>
                          </m:sSub>
                        </m:e>
                      </m:nary>
                      <m:r>
                        <a:rPr lang="en-US" sz="2000" i="1">
                          <a:latin typeface="Cambria Math" panose="02040503050406030204" pitchFamily="18" charset="0"/>
                        </a:rPr>
                        <m:t>=1 </m:t>
                      </m:r>
                      <m:r>
                        <a:rPr lang="en-US" sz="2000" i="1">
                          <a:latin typeface="Cambria Math" panose="02040503050406030204" pitchFamily="18" charset="0"/>
                        </a:rPr>
                        <m:t>𝑓𝑜𝑟</m:t>
                      </m:r>
                      <m:r>
                        <a:rPr lang="en-US" sz="2000" i="1">
                          <a:latin typeface="Cambria Math" panose="02040503050406030204" pitchFamily="18" charset="0"/>
                        </a:rPr>
                        <m:t> </m:t>
                      </m:r>
                      <m:r>
                        <a:rPr lang="en-US" sz="2000" i="1">
                          <a:latin typeface="Cambria Math" panose="02040503050406030204" pitchFamily="18" charset="0"/>
                        </a:rPr>
                        <m:t>𝑎𝑙𝑙</m:t>
                      </m:r>
                      <m:r>
                        <a:rPr lang="en-US" sz="2000" i="1">
                          <a:latin typeface="Cambria Math" panose="02040503050406030204" pitchFamily="18" charset="0"/>
                        </a:rPr>
                        <m:t> </m:t>
                      </m:r>
                      <m:r>
                        <a:rPr lang="en-US" sz="2000" i="1">
                          <a:latin typeface="Cambria Math" panose="02040503050406030204" pitchFamily="18" charset="0"/>
                        </a:rPr>
                        <m:t>𝑗</m:t>
                      </m:r>
                    </m:oMath>
                  </m:oMathPara>
                </a14:m>
                <a:endParaRPr lang="en-US" sz="2000" dirty="0"/>
              </a:p>
            </p:txBody>
          </p:sp>
        </mc:Choice>
        <mc:Fallback xmlns="">
          <p:sp>
            <p:nvSpPr>
              <p:cNvPr id="6" name="TextBox 5">
                <a:extLst>
                  <a:ext uri="{FF2B5EF4-FFF2-40B4-BE49-F238E27FC236}">
                    <a16:creationId xmlns:a16="http://schemas.microsoft.com/office/drawing/2014/main" id="{193F902B-25D3-DC68-D027-850CEE17DAE9}"/>
                  </a:ext>
                </a:extLst>
              </p:cNvPr>
              <p:cNvSpPr txBox="1">
                <a:spLocks noRot="1" noChangeAspect="1" noMove="1" noResize="1" noEditPoints="1" noAdjustHandles="1" noChangeArrowheads="1" noChangeShapeType="1" noTextEdit="1"/>
              </p:cNvSpPr>
              <p:nvPr/>
            </p:nvSpPr>
            <p:spPr>
              <a:xfrm>
                <a:off x="7239000" y="992188"/>
                <a:ext cx="5411164" cy="273722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514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9354-53E3-4DA0-AE25-B2A5CE72C05B}"/>
              </a:ext>
            </a:extLst>
          </p:cNvPr>
          <p:cNvSpPr>
            <a:spLocks noGrp="1"/>
          </p:cNvSpPr>
          <p:nvPr>
            <p:ph type="title"/>
          </p:nvPr>
        </p:nvSpPr>
        <p:spPr/>
        <p:txBody>
          <a:bodyPr/>
          <a:lstStyle/>
          <a:p>
            <a:r>
              <a:rPr lang="en-US" dirty="0"/>
              <a:t>Solve the Optimization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F43DCA-42C7-497F-B116-F4434906763E}"/>
                  </a:ext>
                </a:extLst>
              </p:cNvPr>
              <p:cNvSpPr>
                <a:spLocks noGrp="1"/>
              </p:cNvSpPr>
              <p:nvPr>
                <p:ph idx="1"/>
              </p:nvPr>
            </p:nvSpPr>
            <p:spPr/>
            <p:txBody>
              <a:bodyPr>
                <a:normAutofit/>
              </a:bodyPr>
              <a:lstStyle/>
              <a:p>
                <a:r>
                  <a:rPr lang="en-US" dirty="0"/>
                  <a:t>Solution</a:t>
                </a:r>
              </a:p>
              <a:p>
                <a:pPr lvl="1"/>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𝛽</m:t>
                            </m:r>
                          </m:e>
                        </m:acc>
                      </m:e>
                      <m:sub>
                        <m:r>
                          <a:rPr lang="en-US" b="0" i="1" smtClean="0">
                            <a:latin typeface="Cambria Math" panose="02040503050406030204" pitchFamily="18" charset="0"/>
                          </a:rPr>
                          <m:t>𝑗𝑛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𝑑𝑛</m:t>
                                </m:r>
                              </m:sub>
                            </m:sSub>
                          </m:e>
                        </m:nary>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𝑑</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sub>
                          <m:sup/>
                          <m:e>
                            <m:nary>
                              <m:naryPr>
                                <m:chr m:val="∑"/>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m:t>
                                        </m:r>
                                      </m:sup>
                                    </m:sSup>
                                  </m:sub>
                                </m:sSub>
                              </m:e>
                            </m:nary>
                          </m:e>
                        </m:nary>
                      </m:den>
                    </m:f>
                  </m:oMath>
                </a14:m>
                <a:endParaRPr lang="en-US" dirty="0"/>
              </a:p>
              <a:p>
                <a:pPr lvl="2"/>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e>
                    </m:nary>
                  </m:oMath>
                </a14:m>
                <a:r>
                  <a:rPr lang="en-US" dirty="0"/>
                  <a:t>: total count of word n in class j</a:t>
                </a:r>
              </a:p>
              <a:p>
                <a:pPr lvl="2"/>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Sub>
                          </m:e>
                        </m:nary>
                      </m:e>
                    </m:nary>
                  </m:oMath>
                </a14:m>
                <a:r>
                  <a:rPr lang="en-US" dirty="0"/>
                  <a:t>: total count of words in class j</a:t>
                </a:r>
              </a:p>
              <a:p>
                <a:pPr lvl="1"/>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i="1">
                                <a:latin typeface="Cambria Math" panose="02040503050406030204" pitchFamily="18" charset="0"/>
                              </a:rPr>
                              <m:t>𝜋</m:t>
                            </m:r>
                          </m:e>
                        </m:acc>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𝑑</m:t>
                            </m:r>
                          </m:sub>
                          <m:sup/>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e>
                        </m:nary>
                      </m:num>
                      <m:den>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den>
                    </m:f>
                  </m:oMath>
                </a14:m>
                <a:endParaRPr lang="en-US" dirty="0"/>
              </a:p>
              <a:p>
                <a:pPr lvl="2"/>
                <a14:m>
                  <m:oMath xmlns:m="http://schemas.openxmlformats.org/officeDocument/2006/math">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is the indicator function, which equals to 1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oMath>
                </a14:m>
                <a:r>
                  <a:rPr lang="en-US" dirty="0"/>
                  <a:t> holds</a:t>
                </a:r>
              </a:p>
              <a:p>
                <a:pPr lvl="2"/>
                <a:r>
                  <a:rPr lang="en-US" dirty="0"/>
                  <a:t>|D|: total number of documents</a:t>
                </a:r>
              </a:p>
            </p:txBody>
          </p:sp>
        </mc:Choice>
        <mc:Fallback xmlns="">
          <p:sp>
            <p:nvSpPr>
              <p:cNvPr id="3" name="Content Placeholder 2">
                <a:extLst>
                  <a:ext uri="{FF2B5EF4-FFF2-40B4-BE49-F238E27FC236}">
                    <a16:creationId xmlns:a16="http://schemas.microsoft.com/office/drawing/2014/main" id="{9EF43DCA-42C7-497F-B116-F4434906763E}"/>
                  </a:ext>
                </a:extLst>
              </p:cNvPr>
              <p:cNvSpPr>
                <a:spLocks noGrp="1" noRot="1" noChangeAspect="1" noMove="1" noResize="1" noEditPoints="1" noAdjustHandles="1" noChangeArrowheads="1" noChangeShapeType="1" noTextEdit="1"/>
              </p:cNvSpPr>
              <p:nvPr>
                <p:ph idx="1"/>
              </p:nvPr>
            </p:nvSpPr>
            <p:spPr>
              <a:blipFill>
                <a:blip r:embed="rId2"/>
                <a:stretch>
                  <a:fillRect l="-1167" t="-18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08918D1-3054-43F8-962F-4D8ECD8FF426}"/>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28</a:t>
            </a:fld>
            <a:endParaRPr lang="en-US" dirty="0">
              <a:solidFill>
                <a:prstClr val="black"/>
              </a:solidFill>
              <a:latin typeface="Calibri"/>
            </a:endParaRPr>
          </a:p>
        </p:txBody>
      </p:sp>
    </p:spTree>
    <p:extLst>
      <p:ext uri="{BB962C8B-B14F-4D97-AF65-F5344CB8AC3E}">
        <p14:creationId xmlns:p14="http://schemas.microsoft.com/office/powerpoint/2010/main" val="4275928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Smoothing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What if some word n does not appear in some class j in training dataset?</a:t>
                </a:r>
              </a:p>
              <a:p>
                <a:pPr lvl="1"/>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𝑗𝑛</m:t>
                        </m:r>
                      </m:sub>
                    </m:sSub>
                    <m:r>
                      <a:rPr lang="en-US" i="1">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e>
                        </m:nary>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Sub>
                              </m:e>
                            </m:nary>
                          </m:e>
                        </m:nary>
                      </m:den>
                    </m:f>
                    <m:r>
                      <a:rPr lang="en-US" b="0" i="0" smtClean="0">
                        <a:latin typeface="Cambria Math" panose="02040503050406030204" pitchFamily="18" charset="0"/>
                      </a:rPr>
                      <m:t>=0</m:t>
                    </m:r>
                  </m:oMath>
                </a14:m>
                <a:endParaRPr lang="en-US" b="0" dirty="0"/>
              </a:p>
              <a:p>
                <a:pPr lvl="1"/>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𝑑</m:t>
                            </m:r>
                          </m:sub>
                        </m:sSub>
                      </m:e>
                      <m:e>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𝑛</m:t>
                        </m:r>
                      </m:sub>
                      <m:sup/>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𝑛</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sup>
                        </m:sSubSup>
                      </m:e>
                    </m:nary>
                    <m:r>
                      <a:rPr lang="en-US" b="0" i="0" smtClean="0">
                        <a:latin typeface="Cambria Math" panose="02040503050406030204" pitchFamily="18" charset="0"/>
                      </a:rPr>
                      <m:t>=0</m:t>
                    </m:r>
                  </m:oMath>
                </a14:m>
                <a:endParaRPr lang="en-US" b="0" dirty="0"/>
              </a:p>
              <a:p>
                <a:pPr lvl="1"/>
                <a:r>
                  <a:rPr lang="en-US" dirty="0"/>
                  <a:t>But other words may have a strong indication the document belongs to class j</a:t>
                </a:r>
              </a:p>
              <a:p>
                <a:r>
                  <a:rPr lang="en-US" dirty="0"/>
                  <a:t>Solution: add-1 smoothing or Laplace smoothing</a:t>
                </a:r>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𝑗𝑛</m:t>
                        </m:r>
                      </m:sub>
                    </m:sSub>
                    <m:r>
                      <a:rPr lang="en-US" i="1">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𝑑𝑛</m:t>
                                </m:r>
                              </m:sub>
                            </m:sSub>
                          </m:e>
                        </m:nary>
                        <m:r>
                          <a:rPr lang="en-US" b="0" i="1" smtClean="0">
                            <a:latin typeface="Cambria Math" panose="02040503050406030204" pitchFamily="18" charset="0"/>
                          </a:rPr>
                          <m:t>+1</m:t>
                        </m:r>
                      </m:num>
                      <m:den>
                        <m:nary>
                          <m:naryPr>
                            <m:chr m:val="∑"/>
                            <m:supHide m:val="on"/>
                            <m:ctrlPr>
                              <a:rPr lang="en-US" i="1">
                                <a:latin typeface="Cambria Math" panose="02040503050406030204" pitchFamily="18" charset="0"/>
                              </a:rPr>
                            </m:ctrlPr>
                          </m:naryPr>
                          <m:sub>
                            <m:r>
                              <a:rPr lang="en-US" i="1">
                                <a:latin typeface="Cambria Math" panose="02040503050406030204" pitchFamily="18" charset="0"/>
                              </a:rPr>
                              <m:t>𝑑</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𝑑</m:t>
                                </m:r>
                              </m:sub>
                            </m:sSub>
                            <m:r>
                              <a:rPr lang="en-US" i="1">
                                <a:latin typeface="Cambria Math" panose="02040503050406030204" pitchFamily="18" charset="0"/>
                              </a:rPr>
                              <m:t>=</m:t>
                            </m:r>
                            <m:r>
                              <a:rPr lang="en-US" i="1">
                                <a:latin typeface="Cambria Math" panose="02040503050406030204" pitchFamily="18" charset="0"/>
                              </a:rPr>
                              <m:t>𝑗</m:t>
                            </m:r>
                          </m:sub>
                          <m:sup/>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m:t>
                                        </m:r>
                                      </m:sup>
                                    </m:sSup>
                                  </m:sub>
                                </m:sSub>
                                <m:r>
                                  <a:rPr lang="en-US" b="0" i="1" smtClean="0">
                                    <a:latin typeface="Cambria Math" panose="02040503050406030204" pitchFamily="18" charset="0"/>
                                  </a:rPr>
                                  <m:t>+</m:t>
                                </m:r>
                                <m:r>
                                  <a:rPr lang="en-US" b="0" i="1" smtClean="0">
                                    <a:latin typeface="Cambria Math" panose="02040503050406030204" pitchFamily="18" charset="0"/>
                                  </a:rPr>
                                  <m:t>𝑁</m:t>
                                </m:r>
                              </m:e>
                            </m:nary>
                          </m:e>
                        </m:nary>
                      </m:den>
                    </m:f>
                  </m:oMath>
                </a14:m>
                <a:endParaRPr lang="en-US" dirty="0"/>
              </a:p>
              <a:p>
                <a:pPr lvl="1"/>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𝑤𝑜𝑟𝑑𝑠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𝑣𝑜𝑐𝑎𝑏𝑢𝑙𝑎𝑟𝑦</m:t>
                    </m:r>
                  </m:oMath>
                </a14:m>
                <a:endParaRPr lang="en-US" dirty="0"/>
              </a:p>
              <a:p>
                <a:pPr lvl="1"/>
                <a:r>
                  <a:rPr lang="en-US" dirty="0"/>
                  <a:t>Check: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𝑛</m:t>
                        </m:r>
                      </m:sub>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𝑗𝑛</m:t>
                            </m:r>
                          </m:sub>
                        </m:sSub>
                      </m:e>
                    </m:nary>
                    <m:r>
                      <a:rPr lang="en-US" b="0" i="1" smtClean="0">
                        <a:latin typeface="Cambria Math" panose="02040503050406030204" pitchFamily="18" charset="0"/>
                      </a:rPr>
                      <m:t>=1?</m:t>
                    </m:r>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63" t="-2629" r="-9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7984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AC3D7-8EE0-4659-9EE5-E169CBA57E8F}"/>
              </a:ext>
            </a:extLst>
          </p:cNvPr>
          <p:cNvSpPr>
            <a:spLocks noGrp="1"/>
          </p:cNvSpPr>
          <p:nvPr>
            <p:ph type="title"/>
          </p:nvPr>
        </p:nvSpPr>
        <p:spPr/>
        <p:txBody>
          <a:bodyPr/>
          <a:lstStyle/>
          <a:p>
            <a:r>
              <a:rPr lang="en-US" dirty="0"/>
              <a:t>Recap: Classification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CC3BC9-05F3-4D83-93DC-8D58817C7282}"/>
                  </a:ext>
                </a:extLst>
              </p:cNvPr>
              <p:cNvSpPr>
                <a:spLocks noGrp="1"/>
              </p:cNvSpPr>
              <p:nvPr>
                <p:ph idx="1"/>
              </p:nvPr>
            </p:nvSpPr>
            <p:spPr/>
            <p:txBody>
              <a:bodyPr/>
              <a:lstStyle/>
              <a:p>
                <a:r>
                  <a:rPr lang="en-US" dirty="0"/>
                  <a:t>Given a training dataset </a:t>
                </a:r>
                <a14:m>
                  <m:oMath xmlns:m="http://schemas.openxmlformats.org/officeDocument/2006/math">
                    <m:r>
                      <a:rPr lang="en-US" i="1" smtClean="0">
                        <a:latin typeface="Cambria Math" panose="02040503050406030204" pitchFamily="18" charset="0"/>
                      </a:rPr>
                      <m:t>𝐷</m:t>
                    </m:r>
                    <m:r>
                      <a:rPr lang="en-US" i="1" smtClean="0">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r>
                  <a:rPr lang="en-US" dirty="0"/>
                  <a:t> with categorical labels</a:t>
                </a:r>
              </a:p>
              <a:p>
                <a:pPr lvl="1"/>
                <a:r>
                  <a:rPr lang="en-US" dirty="0"/>
                  <a:t>Training stage: Construct a model</a:t>
                </a:r>
              </a:p>
              <a:p>
                <a:pPr lvl="1"/>
                <a:r>
                  <a:rPr lang="en-US" dirty="0"/>
                  <a:t>Test stage: apply the model to an unseen data point</a:t>
                </a:r>
              </a:p>
            </p:txBody>
          </p:sp>
        </mc:Choice>
        <mc:Fallback xmlns="">
          <p:sp>
            <p:nvSpPr>
              <p:cNvPr id="3" name="Content Placeholder 2">
                <a:extLst>
                  <a:ext uri="{FF2B5EF4-FFF2-40B4-BE49-F238E27FC236}">
                    <a16:creationId xmlns:a16="http://schemas.microsoft.com/office/drawing/2014/main" id="{5ACC3BC9-05F3-4D83-93DC-8D58817C7282}"/>
                  </a:ext>
                </a:extLst>
              </p:cNvPr>
              <p:cNvSpPr>
                <a:spLocks noGrp="1" noRot="1" noChangeAspect="1" noMove="1" noResize="1" noEditPoints="1" noAdjustHandles="1" noChangeArrowheads="1" noChangeShapeType="1" noTextEdit="1"/>
              </p:cNvSpPr>
              <p:nvPr>
                <p:ph idx="1"/>
              </p:nvPr>
            </p:nvSpPr>
            <p:spPr>
              <a:blipFill>
                <a:blip r:embed="rId2"/>
                <a:stretch>
                  <a:fillRect l="-1259" t="-1371" r="-9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1C552BC-72E4-479C-97B8-67457650945B}"/>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a:t>
            </a:fld>
            <a:endParaRPr lang="en-US" dirty="0">
              <a:solidFill>
                <a:prstClr val="black"/>
              </a:solidFill>
              <a:latin typeface="Calibri"/>
            </a:endParaRPr>
          </a:p>
        </p:txBody>
      </p:sp>
    </p:spTree>
    <p:extLst>
      <p:ext uri="{BB962C8B-B14F-4D97-AF65-F5344CB8AC3E}">
        <p14:creationId xmlns:p14="http://schemas.microsoft.com/office/powerpoint/2010/main" val="3118338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1981200" y="1081097"/>
            <a:ext cx="8229600" cy="5334000"/>
          </a:xfrm>
        </p:spPr>
        <p:txBody>
          <a:bodyPr>
            <a:normAutofit/>
          </a:bodyPr>
          <a:lstStyle/>
          <a:p>
            <a:r>
              <a:rPr lang="en-US" sz="2800" dirty="0"/>
              <a:t>Data:</a:t>
            </a:r>
          </a:p>
          <a:p>
            <a:endParaRPr lang="en-US" sz="2800" dirty="0"/>
          </a:p>
          <a:p>
            <a:pPr marL="0" indent="0">
              <a:buNone/>
            </a:pPr>
            <a:endParaRPr lang="en-US" sz="2800" dirty="0"/>
          </a:p>
          <a:p>
            <a:r>
              <a:rPr lang="en-US" sz="2800" dirty="0"/>
              <a:t>Vocabulary: </a:t>
            </a:r>
          </a:p>
          <a:p>
            <a:pPr marL="0" indent="0">
              <a:buNone/>
            </a:pPr>
            <a:endParaRPr lang="en-US" sz="2800" dirty="0"/>
          </a:p>
          <a:p>
            <a:r>
              <a:rPr lang="en-US" sz="2800" dirty="0"/>
              <a:t>Learned parameters (with smoothing):</a:t>
            </a:r>
          </a:p>
          <a:p>
            <a:pPr lvl="1"/>
            <a:endParaRPr lang="en-US" sz="2400" dirty="0"/>
          </a:p>
          <a:p>
            <a:pPr lvl="1"/>
            <a:endParaRPr lang="en-US" sz="2400" dirty="0"/>
          </a:p>
        </p:txBody>
      </p:sp>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30</a:t>
            </a:fld>
            <a:endParaRPr lang="en-US" dirty="0">
              <a:solidFill>
                <a:prstClr val="black"/>
              </a:solidFill>
            </a:endParaRPr>
          </a:p>
        </p:txBody>
      </p:sp>
      <p:pic>
        <p:nvPicPr>
          <p:cNvPr id="6" name="Picture 5"/>
          <p:cNvPicPr>
            <a:picLocks noChangeAspect="1"/>
          </p:cNvPicPr>
          <p:nvPr/>
        </p:nvPicPr>
        <p:blipFill>
          <a:blip r:embed="rId2"/>
          <a:stretch>
            <a:fillRect/>
          </a:stretch>
        </p:blipFill>
        <p:spPr>
          <a:xfrm>
            <a:off x="3810001" y="1051892"/>
            <a:ext cx="6052897" cy="1788469"/>
          </a:xfrm>
          <a:prstGeom prst="rect">
            <a:avLst/>
          </a:prstGeom>
        </p:spPr>
      </p:pic>
      <p:graphicFrame>
        <p:nvGraphicFramePr>
          <p:cNvPr id="7" name="Table 6"/>
          <p:cNvGraphicFramePr>
            <a:graphicFrameLocks noGrp="1"/>
          </p:cNvGraphicFramePr>
          <p:nvPr/>
        </p:nvGraphicFramePr>
        <p:xfrm>
          <a:off x="2590800" y="3053845"/>
          <a:ext cx="7682150" cy="731520"/>
        </p:xfrm>
        <a:graphic>
          <a:graphicData uri="http://schemas.openxmlformats.org/drawingml/2006/table">
            <a:tbl>
              <a:tblPr firstRow="1" bandRow="1">
                <a:tableStyleId>{5C22544A-7EE6-4342-B048-85BDC9FD1C3A}</a:tableStyleId>
              </a:tblPr>
              <a:tblGrid>
                <a:gridCol w="1097450">
                  <a:extLst>
                    <a:ext uri="{9D8B030D-6E8A-4147-A177-3AD203B41FA5}">
                      <a16:colId xmlns:a16="http://schemas.microsoft.com/office/drawing/2014/main" val="1277387077"/>
                    </a:ext>
                  </a:extLst>
                </a:gridCol>
                <a:gridCol w="1097450">
                  <a:extLst>
                    <a:ext uri="{9D8B030D-6E8A-4147-A177-3AD203B41FA5}">
                      <a16:colId xmlns:a16="http://schemas.microsoft.com/office/drawing/2014/main" val="195756888"/>
                    </a:ext>
                  </a:extLst>
                </a:gridCol>
                <a:gridCol w="1097450">
                  <a:extLst>
                    <a:ext uri="{9D8B030D-6E8A-4147-A177-3AD203B41FA5}">
                      <a16:colId xmlns:a16="http://schemas.microsoft.com/office/drawing/2014/main" val="1221073643"/>
                    </a:ext>
                  </a:extLst>
                </a:gridCol>
                <a:gridCol w="1097450">
                  <a:extLst>
                    <a:ext uri="{9D8B030D-6E8A-4147-A177-3AD203B41FA5}">
                      <a16:colId xmlns:a16="http://schemas.microsoft.com/office/drawing/2014/main" val="2068166335"/>
                    </a:ext>
                  </a:extLst>
                </a:gridCol>
                <a:gridCol w="1097450">
                  <a:extLst>
                    <a:ext uri="{9D8B030D-6E8A-4147-A177-3AD203B41FA5}">
                      <a16:colId xmlns:a16="http://schemas.microsoft.com/office/drawing/2014/main" val="2439377300"/>
                    </a:ext>
                  </a:extLst>
                </a:gridCol>
                <a:gridCol w="1097450">
                  <a:extLst>
                    <a:ext uri="{9D8B030D-6E8A-4147-A177-3AD203B41FA5}">
                      <a16:colId xmlns:a16="http://schemas.microsoft.com/office/drawing/2014/main" val="2921303526"/>
                    </a:ext>
                  </a:extLst>
                </a:gridCol>
                <a:gridCol w="1097450">
                  <a:extLst>
                    <a:ext uri="{9D8B030D-6E8A-4147-A177-3AD203B41FA5}">
                      <a16:colId xmlns:a16="http://schemas.microsoft.com/office/drawing/2014/main" val="435129083"/>
                    </a:ext>
                  </a:extLst>
                </a:gridCol>
              </a:tblGrid>
              <a:tr h="314133">
                <a:tc>
                  <a:txBody>
                    <a:bodyPr/>
                    <a:lstStyle/>
                    <a:p>
                      <a:r>
                        <a:rPr lang="en-US" dirty="0"/>
                        <a:t>Index</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extLst>
                  <a:ext uri="{0D108BD9-81ED-4DB2-BD59-A6C34878D82A}">
                    <a16:rowId xmlns:a16="http://schemas.microsoft.com/office/drawing/2014/main" val="1295848220"/>
                  </a:ext>
                </a:extLst>
              </a:tr>
              <a:tr h="314133">
                <a:tc>
                  <a:txBody>
                    <a:bodyPr/>
                    <a:lstStyle/>
                    <a:p>
                      <a:r>
                        <a:rPr lang="en-US" dirty="0"/>
                        <a:t>Word</a:t>
                      </a:r>
                    </a:p>
                  </a:txBody>
                  <a:tcPr/>
                </a:tc>
                <a:tc>
                  <a:txBody>
                    <a:bodyPr/>
                    <a:lstStyle/>
                    <a:p>
                      <a:r>
                        <a:rPr lang="en-US" dirty="0"/>
                        <a:t>Chinese</a:t>
                      </a:r>
                    </a:p>
                  </a:txBody>
                  <a:tcPr/>
                </a:tc>
                <a:tc>
                  <a:txBody>
                    <a:bodyPr/>
                    <a:lstStyle/>
                    <a:p>
                      <a:r>
                        <a:rPr lang="en-US" dirty="0"/>
                        <a:t>Beijing</a:t>
                      </a:r>
                    </a:p>
                  </a:txBody>
                  <a:tcPr/>
                </a:tc>
                <a:tc>
                  <a:txBody>
                    <a:bodyPr/>
                    <a:lstStyle/>
                    <a:p>
                      <a:r>
                        <a:rPr lang="en-US" dirty="0"/>
                        <a:t>Shanghai</a:t>
                      </a:r>
                    </a:p>
                  </a:txBody>
                  <a:tcPr/>
                </a:tc>
                <a:tc>
                  <a:txBody>
                    <a:bodyPr/>
                    <a:lstStyle/>
                    <a:p>
                      <a:r>
                        <a:rPr lang="en-US" dirty="0"/>
                        <a:t>Macao</a:t>
                      </a:r>
                    </a:p>
                  </a:txBody>
                  <a:tcPr/>
                </a:tc>
                <a:tc>
                  <a:txBody>
                    <a:bodyPr/>
                    <a:lstStyle/>
                    <a:p>
                      <a:r>
                        <a:rPr lang="en-US" dirty="0"/>
                        <a:t>Tokyo</a:t>
                      </a:r>
                    </a:p>
                  </a:txBody>
                  <a:tcPr/>
                </a:tc>
                <a:tc>
                  <a:txBody>
                    <a:bodyPr/>
                    <a:lstStyle/>
                    <a:p>
                      <a:r>
                        <a:rPr lang="en-US" dirty="0"/>
                        <a:t>Japan</a:t>
                      </a:r>
                    </a:p>
                  </a:txBody>
                  <a:tcPr/>
                </a:tc>
                <a:extLst>
                  <a:ext uri="{0D108BD9-81ED-4DB2-BD59-A6C34878D82A}">
                    <a16:rowId xmlns:a16="http://schemas.microsoft.com/office/drawing/2014/main" val="1004629075"/>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2133600" y="4191001"/>
                <a:ext cx="2209800" cy="2551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1</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5+1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7</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2</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7</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3</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7</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4</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7</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5</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0+1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14</m:t>
                          </m:r>
                        </m:den>
                      </m:f>
                      <m:r>
                        <a:rPr lang="en-US" sz="1400" i="1">
                          <a:latin typeface="Cambria Math" panose="02040503050406030204" pitchFamily="18" charset="0"/>
                        </a:rPr>
                        <m:t> </m:t>
                      </m:r>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𝑐</m:t>
                          </m:r>
                          <m:r>
                            <a:rPr lang="en-US" sz="1400" i="1">
                              <a:latin typeface="Cambria Math" panose="02040503050406030204" pitchFamily="18" charset="0"/>
                            </a:rPr>
                            <m:t>6</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0+1</m:t>
                          </m:r>
                        </m:num>
                        <m:den>
                          <m:r>
                            <a:rPr lang="en-US" sz="1400" i="1">
                              <a:latin typeface="Cambria Math" panose="02040503050406030204" pitchFamily="18" charset="0"/>
                            </a:rPr>
                            <m:t>8+6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14</m:t>
                          </m:r>
                        </m:den>
                      </m:f>
                    </m:oMath>
                  </m:oMathPara>
                </a14:m>
                <a:endParaRPr lang="en-US" sz="1400" i="1"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3600" y="4191001"/>
                <a:ext cx="2209800" cy="25511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69488" y="4161727"/>
                <a:ext cx="2209800" cy="2551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1</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num>
                        <m:den>
                          <m:r>
                            <a:rPr lang="en-US" sz="1400" i="1">
                              <a:latin typeface="Cambria Math" panose="02040503050406030204" pitchFamily="18" charset="0"/>
                            </a:rPr>
                            <m:t>9</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2</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0+1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9</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3</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0+1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9</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4</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0+1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9</m:t>
                          </m:r>
                        </m:den>
                      </m:f>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5</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num>
                        <m:den>
                          <m:r>
                            <a:rPr lang="en-US" sz="1400" i="1">
                              <a:latin typeface="Cambria Math" panose="02040503050406030204" pitchFamily="18" charset="0"/>
                            </a:rPr>
                            <m:t>9</m:t>
                          </m:r>
                        </m:den>
                      </m:f>
                      <m:r>
                        <a:rPr lang="en-US" sz="1400" i="1">
                          <a:latin typeface="Cambria Math" panose="02040503050406030204" pitchFamily="18" charset="0"/>
                        </a:rPr>
                        <m:t> </m:t>
                      </m:r>
                    </m:oMath>
                  </m:oMathPara>
                </a14:m>
                <a:endParaRPr lang="en-U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𝛽</m:t>
                              </m:r>
                            </m:e>
                          </m:acc>
                        </m:e>
                        <m:sub>
                          <m:r>
                            <a:rPr lang="en-US" sz="1400" i="1">
                              <a:latin typeface="Cambria Math" panose="02040503050406030204" pitchFamily="18" charset="0"/>
                            </a:rPr>
                            <m:t>𝑗</m:t>
                          </m:r>
                          <m:r>
                            <a:rPr lang="en-US" sz="1400" i="1">
                              <a:latin typeface="Cambria Math" panose="02040503050406030204" pitchFamily="18" charset="0"/>
                            </a:rPr>
                            <m:t>6</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1+1</m:t>
                          </m:r>
                        </m:num>
                        <m:den>
                          <m:r>
                            <a:rPr lang="en-US" sz="1400" i="1">
                              <a:latin typeface="Cambria Math" panose="02040503050406030204" pitchFamily="18" charset="0"/>
                            </a:rPr>
                            <m:t>3+6</m:t>
                          </m:r>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num>
                        <m:den>
                          <m:r>
                            <a:rPr lang="en-US" sz="1400" i="1">
                              <a:latin typeface="Cambria Math" panose="02040503050406030204" pitchFamily="18" charset="0"/>
                            </a:rPr>
                            <m:t>9</m:t>
                          </m:r>
                        </m:den>
                      </m:f>
                    </m:oMath>
                  </m:oMathPara>
                </a14:m>
                <a:endParaRPr lang="en-US" sz="1400" i="1"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69488" y="4161727"/>
                <a:ext cx="2209800" cy="25511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913028" y="4659952"/>
                <a:ext cx="1846840" cy="2136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𝜋</m:t>
                              </m:r>
                            </m:e>
                          </m:acc>
                        </m:e>
                        <m:sub>
                          <m:r>
                            <a:rPr lang="en-US" i="1">
                              <a:latin typeface="Cambria Math" panose="02040503050406030204" pitchFamily="18" charset="0"/>
                            </a:rPr>
                            <m:t>𝑐</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4</m:t>
                          </m:r>
                        </m:den>
                      </m:f>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𝜋</m:t>
                              </m:r>
                            </m:e>
                          </m:acc>
                        </m:e>
                        <m:sub>
                          <m:r>
                            <a:rPr lang="en-US" i="1">
                              <a:latin typeface="Cambria Math" panose="02040503050406030204" pitchFamily="18" charset="0"/>
                            </a:rPr>
                            <m:t>𝑗</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m:oMathPara>
                </a14:m>
                <a:endParaRPr lang="en-US" i="1" dirty="0">
                  <a:latin typeface="Cambria Math" panose="02040503050406030204" pitchFamily="18" charset="0"/>
                </a:endParaRPr>
              </a:p>
              <a:p>
                <a:endParaRPr lang="en-US" i="1"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913028" y="4659952"/>
                <a:ext cx="1846840" cy="213648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65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Classification stage</a:t>
                </a:r>
              </a:p>
              <a:p>
                <a:pPr lvl="1"/>
                <a:r>
                  <a:rPr lang="en-US" dirty="0"/>
                  <a:t>For the test document d=5, compute</a:t>
                </a:r>
              </a:p>
              <a:p>
                <a:pPr lvl="1"/>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𝑐</m:t>
                        </m:r>
                      </m:e>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5</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𝑛</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𝑐𝑛</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r>
                                  <a:rPr lang="en-US" b="0" i="1" smtClean="0">
                                    <a:latin typeface="Cambria Math" panose="02040503050406030204" pitchFamily="18" charset="0"/>
                                  </a:rPr>
                                  <m:t>𝑛</m:t>
                                </m:r>
                              </m:sub>
                            </m:sSub>
                          </m:sup>
                        </m:sSubSup>
                      </m:e>
                    </m:nary>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3</m:t>
                        </m:r>
                      </m:num>
                      <m:den>
                        <m:r>
                          <a:rPr lang="en-US" b="0" i="0" smtClean="0">
                            <a:latin typeface="Cambria Math" panose="02040503050406030204" pitchFamily="18" charset="0"/>
                          </a:rPr>
                          <m:t>4</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7</m:t>
                                </m:r>
                              </m:den>
                            </m:f>
                          </m:e>
                        </m:d>
                      </m:e>
                      <m:sup>
                        <m:r>
                          <a:rPr lang="en-US" b="0" i="1" smtClean="0">
                            <a:latin typeface="Cambria Math" panose="02040503050406030204" pitchFamily="18" charset="0"/>
                          </a:rPr>
                          <m:t>3</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14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14</m:t>
                            </m:r>
                          </m:den>
                        </m:f>
                      </m:e>
                    </m:d>
                    <m:r>
                      <a:rPr lang="en-US" b="0" i="1" smtClean="0">
                        <a:latin typeface="Cambria Math" panose="02040503050406030204" pitchFamily="18" charset="0"/>
                      </a:rPr>
                      <m:t>≈0.0003</m:t>
                    </m:r>
                  </m:oMath>
                </a14:m>
                <a:endParaRPr lang="en-US" b="0" dirty="0"/>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𝑗</m:t>
                        </m:r>
                      </m:e>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5</m:t>
                            </m:r>
                          </m:sub>
                        </m:sSub>
                      </m:e>
                    </m:d>
                  </m:oMath>
                </a14:m>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5</m:t>
                            </m:r>
                          </m:sub>
                        </m:sSub>
                        <m:r>
                          <a:rPr lang="en-US" i="1">
                            <a:latin typeface="Cambria Math" panose="02040503050406030204" pitchFamily="18" charset="0"/>
                          </a:rPr>
                          <m:t>=</m:t>
                        </m:r>
                        <m:r>
                          <a:rPr lang="en-US" b="0" i="1" smtClean="0">
                            <a:latin typeface="Cambria Math" panose="02040503050406030204" pitchFamily="18" charset="0"/>
                          </a:rPr>
                          <m:t>𝑗</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𝑛</m:t>
                        </m:r>
                      </m:sub>
                      <m:sup/>
                      <m:e>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b="0" i="1" smtClean="0">
                                <a:latin typeface="Cambria Math" panose="02040503050406030204" pitchFamily="18" charset="0"/>
                              </a:rPr>
                              <m:t>𝑗</m:t>
                            </m:r>
                            <m:r>
                              <a:rPr lang="en-US" i="1">
                                <a:latin typeface="Cambria Math" panose="02040503050406030204" pitchFamily="18" charset="0"/>
                              </a:rPr>
                              <m:t>𝑛</m:t>
                            </m:r>
                          </m:sub>
                          <m: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5</m:t>
                                </m:r>
                                <m:r>
                                  <a:rPr lang="en-US" i="1">
                                    <a:latin typeface="Cambria Math" panose="02040503050406030204" pitchFamily="18" charset="0"/>
                                  </a:rPr>
                                  <m:t>𝑛</m:t>
                                </m:r>
                              </m:sub>
                            </m:sSub>
                          </m:sup>
                        </m:sSubSup>
                      </m:e>
                    </m:nary>
                    <m:r>
                      <a:rPr lang="en-US">
                        <a:latin typeface="Cambria Math" panose="02040503050406030204" pitchFamily="18" charset="0"/>
                      </a:rPr>
                      <m:t>=</m:t>
                    </m:r>
                    <m:f>
                      <m:fPr>
                        <m:ctrlPr>
                          <a:rPr lang="en-US" i="1">
                            <a:latin typeface="Cambria Math" panose="02040503050406030204" pitchFamily="18" charset="0"/>
                          </a:rPr>
                        </m:ctrlPr>
                      </m:fPr>
                      <m:num>
                        <m:r>
                          <a:rPr lang="en-US" b="0" i="0" smtClean="0">
                            <a:latin typeface="Cambria Math" panose="02040503050406030204" pitchFamily="18" charset="0"/>
                          </a:rPr>
                          <m:t>1</m:t>
                        </m:r>
                      </m:num>
                      <m:den>
                        <m:r>
                          <a:rPr lang="en-US">
                            <a:latin typeface="Cambria Math" panose="02040503050406030204" pitchFamily="18" charset="0"/>
                          </a:rPr>
                          <m:t>4</m:t>
                        </m:r>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e>
                        </m:d>
                      </m:e>
                      <m:sup>
                        <m:r>
                          <a:rPr lang="en-US" i="1">
                            <a:latin typeface="Cambria Math" panose="02040503050406030204" pitchFamily="18" charset="0"/>
                          </a:rPr>
                          <m:t>3</m:t>
                        </m:r>
                      </m:sup>
                    </m:s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0" smtClean="0">
                                <a:latin typeface="Cambria Math" panose="02040503050406030204" pitchFamily="18" charset="0"/>
                              </a:rPr>
                              <m:t>2</m:t>
                            </m:r>
                          </m:num>
                          <m:den>
                            <m:r>
                              <a:rPr lang="en-US" b="0" i="0" smtClean="0">
                                <a:latin typeface="Cambria Math" panose="02040503050406030204" pitchFamily="18" charset="0"/>
                              </a:rPr>
                              <m:t>9</m:t>
                            </m:r>
                          </m:den>
                        </m:f>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e>
                    </m:d>
                    <m:r>
                      <a:rPr lang="en-US" i="1">
                        <a:latin typeface="Cambria Math" panose="02040503050406030204" pitchFamily="18" charset="0"/>
                      </a:rPr>
                      <m:t>≈0.000</m:t>
                    </m:r>
                    <m:r>
                      <a:rPr lang="en-US" b="0" i="1" smtClean="0">
                        <a:latin typeface="Cambria Math" panose="02040503050406030204" pitchFamily="18" charset="0"/>
                      </a:rPr>
                      <m:t>1</m:t>
                    </m:r>
                  </m:oMath>
                </a14:m>
                <a:endParaRPr lang="en-US" dirty="0"/>
              </a:p>
              <a:p>
                <a:pPr lvl="1"/>
                <a:r>
                  <a:rPr lang="en-US" dirty="0"/>
                  <a:t>Conclusion: which class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5</m:t>
                        </m:r>
                      </m:sub>
                    </m:sSub>
                  </m:oMath>
                </a14:m>
                <a:r>
                  <a:rPr lang="en-US" dirty="0"/>
                  <a:t> should be classified into?</a:t>
                </a:r>
              </a:p>
              <a:p>
                <a:pPr lvl="2"/>
                <a:r>
                  <a:rPr lang="en-US" dirty="0"/>
                  <a:t> c class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16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209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More General Naïve Bayes Framework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D be a training set of tuples and their class labels, and each tuple is represented by an p-D attribute vector </a:t>
                </a:r>
                <a:r>
                  <a:rPr lang="en-US" b="1" dirty="0"/>
                  <a:t>x</a:t>
                </a:r>
                <a:r>
                  <a:rPr lang="en-US" dirty="0"/>
                  <a:t> = (x</a:t>
                </a:r>
                <a:r>
                  <a:rPr lang="en-US" baseline="-25000" dirty="0"/>
                  <a:t>1</a:t>
                </a:r>
                <a:r>
                  <a:rPr lang="en-US" dirty="0"/>
                  <a:t>, x</a:t>
                </a:r>
                <a:r>
                  <a:rPr lang="en-US" baseline="-25000" dirty="0"/>
                  <a:t>2</a:t>
                </a:r>
                <a:r>
                  <a:rPr lang="en-US" dirty="0"/>
                  <a:t>, …, </a:t>
                </a:r>
                <a:r>
                  <a:rPr lang="en-US" dirty="0" err="1"/>
                  <a:t>x</a:t>
                </a:r>
                <a:r>
                  <a:rPr lang="en-US" baseline="-25000" dirty="0" err="1"/>
                  <a:t>p</a:t>
                </a:r>
                <a:r>
                  <a:rPr lang="en-US" dirty="0"/>
                  <a:t>)</a:t>
                </a:r>
              </a:p>
              <a:p>
                <a:r>
                  <a:rPr lang="en-US" dirty="0"/>
                  <a:t>Suppose there are </a:t>
                </a:r>
                <a:r>
                  <a:rPr lang="en-US" i="1" dirty="0"/>
                  <a:t>m</a:t>
                </a:r>
                <a:r>
                  <a:rPr lang="en-US" dirty="0"/>
                  <a:t> classes y</a:t>
                </a:r>
                <a14:m>
                  <m:oMath xmlns:m="http://schemas.openxmlformats.org/officeDocument/2006/math">
                    <m:r>
                      <a:rPr lang="en-US" i="1">
                        <a:latin typeface="Cambria Math"/>
                        <a:ea typeface="Cambria Math"/>
                      </a:rPr>
                      <m:t>∈</m:t>
                    </m:r>
                  </m:oMath>
                </a14:m>
                <a:r>
                  <a:rPr lang="en-US" dirty="0"/>
                  <a:t>{1, 2, …, m}</a:t>
                </a:r>
              </a:p>
              <a:p>
                <a:r>
                  <a:rPr lang="en-US" dirty="0"/>
                  <a:t>Goal: Find </a:t>
                </a:r>
                <a14:m>
                  <m:oMath xmlns:m="http://schemas.openxmlformats.org/officeDocument/2006/math">
                    <m:r>
                      <m:rPr>
                        <m:sty m:val="p"/>
                      </m:rPr>
                      <a:rPr lang="en-US" sz="2600">
                        <a:latin typeface="Cambria Math" panose="02040503050406030204" pitchFamily="18" charset="0"/>
                      </a:rPr>
                      <m:t>y</m:t>
                    </m:r>
                    <m:r>
                      <a:rPr lang="en-US" sz="2600">
                        <a:latin typeface="Cambria Math" panose="02040503050406030204" pitchFamily="18" charset="0"/>
                      </a:rPr>
                      <m:t>=</m:t>
                    </m:r>
                    <m:r>
                      <m:rPr>
                        <m:sty m:val="p"/>
                      </m:rPr>
                      <a:rPr lang="en-US" sz="2600">
                        <a:latin typeface="Cambria Math" panose="02040503050406030204" pitchFamily="18" charset="0"/>
                      </a:rPr>
                      <m:t>arg</m:t>
                    </m:r>
                    <m:func>
                      <m:funcPr>
                        <m:ctrlPr>
                          <a:rPr lang="en-US" sz="2600" i="1">
                            <a:latin typeface="Cambria Math" panose="02040503050406030204" pitchFamily="18" charset="0"/>
                          </a:rPr>
                        </m:ctrlPr>
                      </m:funcPr>
                      <m:fName>
                        <m:limLow>
                          <m:limLowPr>
                            <m:ctrlPr>
                              <a:rPr lang="en-US" sz="2600" i="1">
                                <a:latin typeface="Cambria Math" panose="02040503050406030204" pitchFamily="18" charset="0"/>
                              </a:rPr>
                            </m:ctrlPr>
                          </m:limLowPr>
                          <m:e>
                            <m:r>
                              <m:rPr>
                                <m:sty m:val="p"/>
                              </m:rPr>
                              <a:rPr lang="en-US" sz="2600">
                                <a:latin typeface="Cambria Math" panose="02040503050406030204" pitchFamily="18" charset="0"/>
                              </a:rPr>
                              <m:t>max</m:t>
                            </m:r>
                          </m:e>
                          <m:lim>
                            <m:r>
                              <a:rPr lang="en-US" sz="2600" i="1">
                                <a:latin typeface="Cambria Math" panose="02040503050406030204" pitchFamily="18" charset="0"/>
                              </a:rPr>
                              <m:t>𝑦</m:t>
                            </m:r>
                          </m:lim>
                        </m:limLow>
                      </m:fName>
                      <m:e>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i="1">
                                <a:latin typeface="Cambria Math" panose="02040503050406030204" pitchFamily="18" charset="0"/>
                              </a:rPr>
                              <m:t>𝑦</m:t>
                            </m:r>
                          </m:e>
                          <m:e>
                            <m:r>
                              <a:rPr lang="en-US" sz="2600" b="1" i="1">
                                <a:latin typeface="Cambria Math" panose="02040503050406030204" pitchFamily="18" charset="0"/>
                              </a:rPr>
                              <m:t>𝒙</m:t>
                            </m:r>
                          </m:e>
                        </m:d>
                        <m:r>
                          <a:rPr lang="en-US" sz="2600" i="1">
                            <a:latin typeface="Cambria Math"/>
                          </a:rPr>
                          <m:t>=</m:t>
                        </m:r>
                        <m:r>
                          <a:rPr lang="en-US" sz="2600" i="1">
                            <a:latin typeface="Cambria Math" panose="02040503050406030204" pitchFamily="18" charset="0"/>
                          </a:rPr>
                          <m:t>𝑝</m:t>
                        </m:r>
                        <m:r>
                          <a:rPr lang="en-US" sz="2600" i="1">
                            <a:latin typeface="Cambria Math"/>
                          </a:rPr>
                          <m:t>(</m:t>
                        </m:r>
                        <m:r>
                          <a:rPr lang="en-US" sz="2600" i="1">
                            <a:latin typeface="Cambria Math" panose="02040503050406030204" pitchFamily="18" charset="0"/>
                          </a:rPr>
                          <m:t>𝑦</m:t>
                        </m:r>
                        <m:r>
                          <a:rPr lang="en-US" sz="2600" i="1">
                            <a:latin typeface="Cambria Math"/>
                          </a:rPr>
                          <m:t>,</m:t>
                        </m:r>
                        <m:r>
                          <a:rPr lang="en-US" sz="2600" b="1" i="1">
                            <a:latin typeface="Cambria Math" panose="02040503050406030204" pitchFamily="18" charset="0"/>
                          </a:rPr>
                          <m:t>𝒙</m:t>
                        </m:r>
                        <m:r>
                          <a:rPr lang="en-US" sz="2600" i="1">
                            <a:latin typeface="Cambria Math"/>
                          </a:rPr>
                          <m:t>)/</m:t>
                        </m:r>
                        <m:r>
                          <a:rPr lang="en-US" sz="2600" i="1">
                            <a:latin typeface="Cambria Math" panose="02040503050406030204" pitchFamily="18" charset="0"/>
                          </a:rPr>
                          <m:t>𝑝</m:t>
                        </m:r>
                        <m:r>
                          <a:rPr lang="en-US" sz="2600" i="1">
                            <a:latin typeface="Cambria Math"/>
                          </a:rPr>
                          <m:t>(</m:t>
                        </m:r>
                        <m:r>
                          <a:rPr lang="en-US" sz="2600" b="1" i="1">
                            <a:latin typeface="Cambria Math" panose="02040503050406030204" pitchFamily="18" charset="0"/>
                          </a:rPr>
                          <m:t>𝒙</m:t>
                        </m:r>
                        <m:r>
                          <a:rPr lang="en-US" sz="2600" i="1">
                            <a:latin typeface="Cambria Math"/>
                          </a:rPr>
                          <m:t>)∝</m:t>
                        </m:r>
                        <m:r>
                          <a:rPr lang="en-US" sz="2600" i="1">
                            <a:latin typeface="Cambria Math" panose="02040503050406030204" pitchFamily="18" charset="0"/>
                          </a:rPr>
                          <m:t>𝑝</m:t>
                        </m:r>
                        <m:d>
                          <m:dPr>
                            <m:ctrlPr>
                              <a:rPr lang="en-US" sz="2600" i="1">
                                <a:latin typeface="Cambria Math" panose="02040503050406030204" pitchFamily="18" charset="0"/>
                              </a:rPr>
                            </m:ctrlPr>
                          </m:dPr>
                          <m:e>
                            <m:r>
                              <a:rPr lang="en-US" sz="2600" b="1" i="1">
                                <a:latin typeface="Cambria Math" panose="02040503050406030204" pitchFamily="18" charset="0"/>
                              </a:rPr>
                              <m:t>𝒙</m:t>
                            </m:r>
                          </m:e>
                          <m:e>
                            <m:r>
                              <a:rPr lang="en-US" sz="2600" i="1">
                                <a:latin typeface="Cambria Math" panose="02040503050406030204" pitchFamily="18" charset="0"/>
                              </a:rPr>
                              <m:t>𝑦</m:t>
                            </m:r>
                          </m:e>
                        </m:d>
                        <m:r>
                          <a:rPr lang="en-US" sz="2600" i="1">
                            <a:latin typeface="Cambria Math" panose="02040503050406030204" pitchFamily="18" charset="0"/>
                          </a:rPr>
                          <m:t>𝑝</m:t>
                        </m:r>
                        <m:r>
                          <a:rPr lang="en-US" sz="2600" i="1">
                            <a:latin typeface="Cambria Math"/>
                          </a:rPr>
                          <m:t>(</m:t>
                        </m:r>
                        <m:r>
                          <a:rPr lang="en-US" sz="2600" i="1">
                            <a:latin typeface="Cambria Math" panose="02040503050406030204" pitchFamily="18" charset="0"/>
                          </a:rPr>
                          <m:t>𝑦</m:t>
                        </m:r>
                        <m:r>
                          <a:rPr lang="en-US" sz="2600" i="1">
                            <a:latin typeface="Cambria Math"/>
                          </a:rPr>
                          <m:t>)</m:t>
                        </m:r>
                      </m:e>
                    </m:func>
                  </m:oMath>
                </a14:m>
                <a:endParaRPr lang="en-US" dirty="0"/>
              </a:p>
              <a:p>
                <a:r>
                  <a:rPr lang="en-US" dirty="0"/>
                  <a:t>A simplified assumption: attributes are </a:t>
                </a:r>
                <a:r>
                  <a:rPr lang="en-US" dirty="0">
                    <a:solidFill>
                      <a:srgbClr val="FF0000"/>
                    </a:solidFill>
                  </a:rPr>
                  <a:t>conditionally independent given the class</a:t>
                </a:r>
                <a:r>
                  <a:rPr lang="en-US" dirty="0"/>
                  <a:t> (class conditional independency):</a:t>
                </a:r>
              </a:p>
              <a:p>
                <a:pPr lvl="1"/>
                <a14:m>
                  <m:oMath xmlns:m="http://schemas.openxmlformats.org/officeDocument/2006/math">
                    <m:r>
                      <a:rPr lang="en-US" b="0" i="1" smtClean="0">
                        <a:latin typeface="Cambria Math" panose="02040503050406030204" pitchFamily="18" charset="0"/>
                      </a:rPr>
                      <m:t>𝑝</m:t>
                    </m:r>
                    <m:d>
                      <m:dPr>
                        <m:ctrlPr>
                          <a:rPr lang="en-US" i="1">
                            <a:latin typeface="Cambria Math" panose="02040503050406030204" pitchFamily="18" charset="0"/>
                          </a:rPr>
                        </m:ctrlPr>
                      </m:dPr>
                      <m:e>
                        <m:r>
                          <a:rPr lang="en-US" b="1" i="1" smtClean="0">
                            <a:latin typeface="Cambria Math" panose="02040503050406030204" pitchFamily="18" charset="0"/>
                          </a:rPr>
                          <m:t>𝒙</m:t>
                        </m:r>
                      </m:e>
                      <m:e>
                        <m:r>
                          <a:rPr lang="en-US" b="0" i="1" smtClean="0">
                            <a:latin typeface="Cambria Math" panose="02040503050406030204" pitchFamily="18" charset="0"/>
                          </a:rPr>
                          <m:t>𝑦</m:t>
                        </m:r>
                      </m:e>
                    </m:d>
                    <m:r>
                      <a:rPr lang="en-US" i="1">
                        <a:latin typeface="Cambria Math" panose="02040503050406030204" pitchFamily="18" charset="0"/>
                      </a:rPr>
                      <m:t>=</m:t>
                    </m:r>
                    <m:r>
                      <m:rPr>
                        <m:lit/>
                      </m:rP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𝑘</m:t>
                        </m:r>
                      </m:sub>
                      <m:sup/>
                      <m:e>
                        <m:r>
                          <a:rPr lang="en-US" b="0" i="1" smtClean="0">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e>
                    </m:nary>
                  </m:oMath>
                </a14:m>
                <a:endParaRPr lang="en-US" dirty="0"/>
              </a:p>
              <a:p>
                <a:pPr lvl="1"/>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can follow any distribution,</a:t>
                </a:r>
              </a:p>
              <a:p>
                <a:pPr lvl="2"/>
                <a:r>
                  <a:rPr lang="en-US" dirty="0"/>
                  <a:t>e.g., Gaussian, Bernoulli, categorical,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2514" r="-18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32</a:t>
            </a:fld>
            <a:endParaRPr lang="en-US" dirty="0">
              <a:solidFill>
                <a:prstClr val="black"/>
              </a:solidFill>
              <a:latin typeface="Calibri"/>
            </a:endParaRPr>
          </a:p>
        </p:txBody>
      </p:sp>
      <p:pic>
        <p:nvPicPr>
          <p:cNvPr id="6" name="Picture 5"/>
          <p:cNvPicPr>
            <a:picLocks noChangeAspect="1"/>
          </p:cNvPicPr>
          <p:nvPr/>
        </p:nvPicPr>
        <p:blipFill>
          <a:blip r:embed="rId3"/>
          <a:stretch>
            <a:fillRect/>
          </a:stretch>
        </p:blipFill>
        <p:spPr>
          <a:xfrm>
            <a:off x="7543800" y="4862104"/>
            <a:ext cx="3276600" cy="1614896"/>
          </a:xfrm>
          <a:prstGeom prst="rect">
            <a:avLst/>
          </a:prstGeom>
        </p:spPr>
      </p:pic>
    </p:spTree>
    <p:extLst>
      <p:ext uri="{BB962C8B-B14F-4D97-AF65-F5344CB8AC3E}">
        <p14:creationId xmlns:p14="http://schemas.microsoft.com/office/powerpoint/2010/main" val="405761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Probabilistic Models for I.I.D. Data</a:t>
            </a:r>
          </a:p>
          <a:p>
            <a:endParaRPr lang="en-US" dirty="0"/>
          </a:p>
          <a:p>
            <a:r>
              <a:rPr lang="en-US" dirty="0"/>
              <a:t>Naïve Bayes</a:t>
            </a:r>
          </a:p>
          <a:p>
            <a:endParaRPr lang="en-US" dirty="0"/>
          </a:p>
          <a:p>
            <a:r>
              <a:rPr lang="en-US" dirty="0"/>
              <a:t>Logistic Regression</a:t>
            </a:r>
          </a:p>
          <a:p>
            <a:endParaRPr lang="en-US" dirty="0"/>
          </a:p>
          <a:p>
            <a:r>
              <a:rPr lang="en-US" dirty="0"/>
              <a:t>Generative Models and Discriminative Models</a:t>
            </a:r>
          </a:p>
          <a:p>
            <a:endParaRPr lang="en-US" dirty="0"/>
          </a:p>
          <a:p>
            <a:r>
              <a:rPr lang="en-US" dirty="0"/>
              <a:t>Summary</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33</a:t>
            </a:fld>
            <a:endParaRPr lang="en-US" dirty="0">
              <a:solidFill>
                <a:prstClr val="black"/>
              </a:solidFill>
              <a:latin typeface="Calibri"/>
            </a:endParaRPr>
          </a:p>
        </p:txBody>
      </p:sp>
      <p:sp>
        <p:nvSpPr>
          <p:cNvPr id="6" name="Down Arrow 5"/>
          <p:cNvSpPr/>
          <p:nvPr/>
        </p:nvSpPr>
        <p:spPr>
          <a:xfrm rot="3945604">
            <a:off x="4496654" y="3249160"/>
            <a:ext cx="455493" cy="79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931219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DB60-2F78-B2A3-1B70-932939EC983E}"/>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E556B237-F744-1B32-4D1B-E2B43556EEF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9A30041-646E-AA8F-D3AE-E2CDB1A646C5}"/>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34</a:t>
            </a:fld>
            <a:endParaRPr lang="en-US" dirty="0">
              <a:solidFill>
                <a:prstClr val="black"/>
              </a:solidFill>
              <a:latin typeface="Calibri"/>
            </a:endParaRPr>
          </a:p>
        </p:txBody>
      </p:sp>
    </p:spTree>
    <p:extLst>
      <p:ext uri="{BB962C8B-B14F-4D97-AF65-F5344CB8AC3E}">
        <p14:creationId xmlns:p14="http://schemas.microsoft.com/office/powerpoint/2010/main" val="1977252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Formalization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Data: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endParaRPr lang="en-US" dirty="0"/>
              </a:p>
              <a:p>
                <a:pPr lvl="1"/>
                <a:r>
                  <a:rPr lang="en-US" dirty="0"/>
                  <a:t>A data point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oMath>
                </a14:m>
                <a:r>
                  <a:rPr lang="en-US" dirty="0"/>
                  <a:t> contains a feature vector and a discrete label</a:t>
                </a:r>
              </a:p>
              <a:p>
                <a:pPr lvl="1"/>
                <a:r>
                  <a:rPr lang="en-US" dirty="0"/>
                  <a:t>n: number of data points</a:t>
                </a:r>
              </a:p>
              <a:p>
                <a:pPr marL="182880" lvl="1"/>
                <a:r>
                  <a:rPr lang="en-US" sz="3200" dirty="0">
                    <a:solidFill>
                      <a:schemeClr val="tx1"/>
                    </a:solidFill>
                    <a:latin typeface="+mn-lt"/>
                    <a:ea typeface="+mn-ea"/>
                    <a:cs typeface="+mn-cs"/>
                  </a:rPr>
                  <a:t>Model: </a:t>
                </a:r>
                <a14:m>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i="1">
                            <a:latin typeface="Cambria Math" panose="02040503050406030204" pitchFamily="18" charset="0"/>
                          </a:rPr>
                          <m:t>𝐷</m:t>
                        </m:r>
                      </m:e>
                      <m:e>
                        <m:r>
                          <a:rPr lang="en-US" sz="3200" i="1">
                            <a:latin typeface="Cambria Math" panose="02040503050406030204" pitchFamily="18" charset="0"/>
                          </a:rPr>
                          <m:t>𝜃</m:t>
                        </m:r>
                      </m:e>
                    </m:d>
                  </m:oMath>
                </a14:m>
                <a:endParaRPr lang="en-US" sz="3200" dirty="0">
                  <a:solidFill>
                    <a:schemeClr val="tx1"/>
                  </a:solidFill>
                  <a:latin typeface="+mn-lt"/>
                  <a:ea typeface="+mn-ea"/>
                  <a:cs typeface="+mn-cs"/>
                </a:endParaRPr>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a14:m>
                <a:r>
                  <a:rPr lang="en-US" dirty="0"/>
                  <a:t> (modeling </a:t>
                </a:r>
                <a:r>
                  <a:rPr lang="en-US" dirty="0">
                    <a:solidFill>
                      <a:srgbClr val="FF0000"/>
                    </a:solidFill>
                  </a:rPr>
                  <a:t>conditional</a:t>
                </a:r>
                <a:r>
                  <a:rPr lang="en-US" dirty="0"/>
                  <a:t> distribution, conditional </a:t>
                </a:r>
                <a:r>
                  <a:rPr lang="en-US" dirty="0" err="1"/>
                  <a:t>i.i.d.</a:t>
                </a:r>
                <a:r>
                  <a:rPr lang="en-US" dirty="0"/>
                  <a:t>)</a:t>
                </a:r>
              </a:p>
              <a:p>
                <a:r>
                  <a:rPr lang="en-US" dirty="0"/>
                  <a:t>Inference: query the model</a:t>
                </a:r>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𝜃</m:t>
                        </m:r>
                      </m:e>
                    </m:d>
                    <m:r>
                      <a:rPr lang="en-US" b="0" i="0" smtClean="0">
                        <a:latin typeface="Cambria Math" panose="02040503050406030204" pitchFamily="18" charset="0"/>
                      </a:rPr>
                      <m:t>=?</m:t>
                    </m:r>
                  </m:oMath>
                </a14:m>
                <a:endParaRPr lang="en-US" dirty="0"/>
              </a:p>
              <a:p>
                <a:r>
                  <a:rPr lang="en-US" dirty="0"/>
                  <a:t>Learning: </a:t>
                </a:r>
                <a14:m>
                  <m:oMath xmlns:m="http://schemas.openxmlformats.org/officeDocument/2006/math">
                    <m:acc>
                      <m:accPr>
                        <m:chr m:val="̂"/>
                        <m:ctrlPr>
                          <a:rPr lang="en-US" b="0" i="1" dirty="0" smtClean="0">
                            <a:latin typeface="Cambria Math" panose="02040503050406030204" pitchFamily="18" charset="0"/>
                          </a:rPr>
                        </m:ctrlPr>
                      </m:accPr>
                      <m:e>
                        <m:r>
                          <a:rPr lang="en-US" i="1">
                            <a:latin typeface="Cambria Math" panose="02040503050406030204" pitchFamily="18" charset="0"/>
                          </a:rPr>
                          <m:t>𝜃</m:t>
                        </m:r>
                      </m:e>
                    </m:acc>
                    <m:r>
                      <a:rPr lang="en-US" b="0"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44" t="-1371" r="-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35</a:t>
            </a:fld>
            <a:endParaRPr lang="en-US" dirty="0">
              <a:solidFill>
                <a:prstClr val="black"/>
              </a:solidFill>
              <a:latin typeface="Calibri"/>
            </a:endParaRPr>
          </a:p>
        </p:txBody>
      </p:sp>
    </p:spTree>
    <p:extLst>
      <p:ext uri="{BB962C8B-B14F-4D97-AF65-F5344CB8AC3E}">
        <p14:creationId xmlns:p14="http://schemas.microsoft.com/office/powerpoint/2010/main" val="314352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42AC-6291-40C0-B5ED-A60D5A7E533E}"/>
              </a:ext>
            </a:extLst>
          </p:cNvPr>
          <p:cNvSpPr>
            <a:spLocks noGrp="1"/>
          </p:cNvSpPr>
          <p:nvPr>
            <p:ph type="title"/>
          </p:nvPr>
        </p:nvSpPr>
        <p:spPr/>
        <p:txBody>
          <a:bodyPr/>
          <a:lstStyle/>
          <a:p>
            <a:r>
              <a:rPr lang="en-US" dirty="0"/>
              <a:t>The Key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F80430-5B98-4D13-B017-1806207596FA}"/>
                  </a:ext>
                </a:extLst>
              </p:cNvPr>
              <p:cNvSpPr>
                <a:spLocks noGrp="1"/>
              </p:cNvSpPr>
              <p:nvPr>
                <p:ph idx="1"/>
              </p:nvPr>
            </p:nvSpPr>
            <p:spPr>
              <a:xfrm>
                <a:off x="609600" y="1143000"/>
                <a:ext cx="9906000" cy="5334000"/>
              </a:xfrm>
            </p:spPr>
            <p:txBody>
              <a:bodyPr/>
              <a:lstStyle/>
              <a:p>
                <a:r>
                  <a:rPr lang="en-US" dirty="0"/>
                  <a:t>How to model </a:t>
                </a:r>
                <a14:m>
                  <m:oMath xmlns:m="http://schemas.openxmlformats.org/officeDocument/2006/math">
                    <m:r>
                      <a:rPr lang="en-US" i="1" smtClean="0">
                        <a:latin typeface="Cambria Math" panose="02040503050406030204" pitchFamily="18" charset="0"/>
                      </a:rPr>
                      <m:t>𝑝</m:t>
                    </m:r>
                    <m:d>
                      <m:dPr>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i="1" smtClean="0">
                            <a:latin typeface="Cambria Math" panose="02040503050406030204" pitchFamily="18" charset="0"/>
                          </a:rPr>
                          <m:t> </m:t>
                        </m:r>
                      </m:e>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𝜃</m:t>
                        </m:r>
                      </m:e>
                    </m:d>
                    <m:r>
                      <a:rPr lang="en-US" b="0" i="1" smtClean="0">
                        <a:latin typeface="Cambria Math" panose="02040503050406030204" pitchFamily="18" charset="0"/>
                      </a:rPr>
                      <m:t>?</m:t>
                    </m:r>
                  </m:oMath>
                </a14:m>
                <a:endParaRPr lang="en-US" b="0" i="1" dirty="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 </m:t>
                        </m:r>
                      </m:e>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e>
                    </m:d>
                    <m:r>
                      <a:rPr lang="en-US" b="0" i="1" smtClean="0">
                        <a:latin typeface="Cambria Math" panose="02040503050406030204" pitchFamily="18" charset="0"/>
                      </a:rPr>
                      <m:t>:</m:t>
                    </m:r>
                    <m:r>
                      <a:rPr lang="en-US" i="1">
                        <a:latin typeface="Cambria Math" panose="02040503050406030204" pitchFamily="18" charset="0"/>
                      </a:rPr>
                      <m:t> </m:t>
                    </m:r>
                  </m:oMath>
                </a14:m>
                <a:r>
                  <a:rPr lang="en-US" dirty="0"/>
                  <a:t>what is the distribution for class labels given the current feature vector?</a:t>
                </a:r>
              </a:p>
              <a:p>
                <a:pPr lvl="1"/>
                <a:endParaRPr lang="en-US" dirty="0"/>
              </a:p>
            </p:txBody>
          </p:sp>
        </mc:Choice>
        <mc:Fallback xmlns="">
          <p:sp>
            <p:nvSpPr>
              <p:cNvPr id="3" name="Content Placeholder 2">
                <a:extLst>
                  <a:ext uri="{FF2B5EF4-FFF2-40B4-BE49-F238E27FC236}">
                    <a16:creationId xmlns:a16="http://schemas.microsoft.com/office/drawing/2014/main" id="{B9F80430-5B98-4D13-B017-1806207596FA}"/>
                  </a:ext>
                </a:extLst>
              </p:cNvPr>
              <p:cNvSpPr>
                <a:spLocks noGrp="1" noRot="1" noChangeAspect="1" noMove="1" noResize="1" noEditPoints="1" noAdjustHandles="1" noChangeArrowheads="1" noChangeShapeType="1" noTextEdit="1"/>
              </p:cNvSpPr>
              <p:nvPr>
                <p:ph idx="1"/>
              </p:nvPr>
            </p:nvSpPr>
            <p:spPr>
              <a:xfrm>
                <a:off x="609600" y="1143000"/>
                <a:ext cx="9906000" cy="5334000"/>
              </a:xfrm>
              <a:blipFill>
                <a:blip r:embed="rId2"/>
                <a:stretch>
                  <a:fillRect l="-1046" t="-13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CAD0BB6-4CEB-49FB-8ADA-C232D8BFEDFE}"/>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36</a:t>
            </a:fld>
            <a:endParaRPr lang="en-US" dirty="0">
              <a:solidFill>
                <a:prstClr val="black"/>
              </a:solidFill>
              <a:latin typeface="Calibri"/>
            </a:endParaRPr>
          </a:p>
        </p:txBody>
      </p:sp>
    </p:spTree>
    <p:extLst>
      <p:ext uri="{BB962C8B-B14F-4D97-AF65-F5344CB8AC3E}">
        <p14:creationId xmlns:p14="http://schemas.microsoft.com/office/powerpoint/2010/main" val="369504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Linear Regression VS. 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latin typeface="Cambria Math"/>
                  </a:rPr>
                  <a:t>Linear Regression (prediction)</a:t>
                </a:r>
              </a:p>
              <a:p>
                <a:pPr lvl="1"/>
                <a:r>
                  <a:rPr lang="en-US" b="0" dirty="0"/>
                  <a:t>Y</a:t>
                </a:r>
                <a14:m>
                  <m:oMath xmlns:m="http://schemas.openxmlformats.org/officeDocument/2006/math">
                    <m:r>
                      <a:rPr lang="en-US" b="0" i="1" smtClean="0">
                        <a:latin typeface="Cambria Math"/>
                      </a:rPr>
                      <m:t>:</m:t>
                    </m:r>
                    <m:r>
                      <a:rPr lang="en-US" b="0" i="1" smtClean="0">
                        <a:latin typeface="Cambria Math"/>
                      </a:rPr>
                      <m:t>𝑐𝑜𝑛𝑡𝑖𝑛𝑢𝑜𝑢𝑠</m:t>
                    </m:r>
                    <m:r>
                      <a:rPr lang="en-US" b="0" i="1" smtClean="0">
                        <a:latin typeface="Cambria Math"/>
                      </a:rPr>
                      <m:t> </m:t>
                    </m:r>
                    <m:r>
                      <a:rPr lang="en-US" b="0" i="1" smtClean="0">
                        <a:latin typeface="Cambria Math"/>
                      </a:rPr>
                      <m:t>𝑣𝑎𝑙𝑢𝑒</m:t>
                    </m:r>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m:t>
                        </m:r>
                      </m:e>
                    </m:d>
                  </m:oMath>
                </a14:m>
                <a:endParaRPr lang="en-US" b="0" dirty="0"/>
              </a:p>
              <a:p>
                <a:pPr lvl="2"/>
                <a14:m>
                  <m:oMath xmlns:m="http://schemas.openxmlformats.org/officeDocument/2006/math">
                    <m:r>
                      <m:rPr>
                        <m:sty m:val="p"/>
                      </m:rPr>
                      <a:rPr lang="en-US" b="0" i="0" smtClean="0">
                        <a:latin typeface="Cambria Math" panose="02040503050406030204" pitchFamily="18" charset="0"/>
                      </a:rPr>
                      <m:t>y</m:t>
                    </m:r>
                    <m:r>
                      <a:rPr lang="en-US" i="1">
                        <a:latin typeface="Cambria Math"/>
                      </a:rPr>
                      <m:t>=</m:t>
                    </m:r>
                    <m:sSup>
                      <m:sSupPr>
                        <m:ctrlPr>
                          <a:rPr lang="en-US" i="1">
                            <a:latin typeface="Cambria Math" panose="02040503050406030204" pitchFamily="18" charset="0"/>
                          </a:rPr>
                        </m:ctrlPr>
                      </m:sSupPr>
                      <m:e>
                        <m:r>
                          <a:rPr lang="en-US" b="1" i="1">
                            <a:latin typeface="Cambria Math"/>
                          </a:rPr>
                          <m:t>𝒙</m:t>
                        </m:r>
                      </m:e>
                      <m:sup>
                        <m:r>
                          <a:rPr lang="en-US" i="1">
                            <a:latin typeface="Cambria Math"/>
                          </a:rPr>
                          <m:t>𝑇</m:t>
                        </m:r>
                      </m:sup>
                    </m:sSup>
                    <m:r>
                      <a:rPr lang="en-US" b="1" i="1">
                        <a:latin typeface="Cambria Math"/>
                      </a:rPr>
                      <m:t>𝜷</m:t>
                    </m:r>
                    <m:r>
                      <a:rPr lang="en-US" b="1"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r>
                      <a:rPr lang="en-US" i="1">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a:rPr>
                              <m:t>𝛽</m:t>
                            </m:r>
                          </m:e>
                          <m:sub>
                            <m:r>
                              <a:rPr lang="en-US" i="1">
                                <a:latin typeface="Cambria Math"/>
                              </a:rPr>
                              <m:t>0</m:t>
                            </m:r>
                          </m:sub>
                        </m:sSub>
                        <m:r>
                          <a:rPr lang="en-US" i="1">
                            <a:latin typeface="Cambria Math"/>
                          </a:rPr>
                          <m:t>+</m:t>
                        </m:r>
                        <m:r>
                          <a:rPr lang="en-US" i="1">
                            <a:latin typeface="Cambria Math"/>
                          </a:rPr>
                          <m:t>𝑥</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𝛽</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sSub>
                      <m:sSubPr>
                        <m:ctrlPr>
                          <a:rPr lang="en-US" i="1">
                            <a:latin typeface="Cambria Math" panose="02040503050406030204" pitchFamily="18" charset="0"/>
                          </a:rPr>
                        </m:ctrlPr>
                      </m:sSubPr>
                      <m:e>
                        <m:r>
                          <a:rPr lang="en-US" i="1">
                            <a:latin typeface="Cambria Math"/>
                          </a:rPr>
                          <m:t>𝛽</m:t>
                        </m:r>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𝑝</m:t>
                        </m:r>
                      </m:sub>
                    </m:sSub>
                    <m:sSub>
                      <m:sSubPr>
                        <m:ctrlPr>
                          <a:rPr lang="en-US" i="1">
                            <a:latin typeface="Cambria Math" panose="02040503050406030204" pitchFamily="18" charset="0"/>
                          </a:rPr>
                        </m:ctrlPr>
                      </m:sSubPr>
                      <m:e>
                        <m:r>
                          <a:rPr lang="en-US" i="1">
                            <a:latin typeface="Cambria Math"/>
                          </a:rPr>
                          <m:t>𝛽</m:t>
                        </m:r>
                      </m:e>
                      <m:sub>
                        <m:r>
                          <a:rPr lang="en-US" i="1">
                            <a:latin typeface="Cambria Math"/>
                          </a:rPr>
                          <m:t>𝑝</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𝜀</m:t>
                    </m:r>
                  </m:oMath>
                </a14:m>
                <a:endParaRPr lang="en-US" dirty="0"/>
              </a:p>
              <a:p>
                <a:pPr lvl="3"/>
                <a14:m>
                  <m:oMath xmlns:m="http://schemas.openxmlformats.org/officeDocument/2006/math">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a:p>
              <a:p>
                <a:pPr lvl="2"/>
                <a14:m>
                  <m:oMath xmlns:m="http://schemas.openxmlformats.org/officeDocument/2006/math">
                    <m:r>
                      <m:rPr>
                        <m:sty m:val="p"/>
                      </m:rPr>
                      <a:rPr lang="en-US" b="0" i="0" smtClean="0">
                        <a:latin typeface="Cambria Math" panose="02040503050406030204" pitchFamily="18" charset="0"/>
                      </a:rPr>
                      <m:t>y</m:t>
                    </m:r>
                    <m:r>
                      <a:rPr lang="en-US" i="1">
                        <a:latin typeface="Cambria Math"/>
                      </a:rPr>
                      <m:t>|</m:t>
                    </m:r>
                    <m:r>
                      <a:rPr lang="en-US" b="1" i="1">
                        <a:latin typeface="Cambria Math"/>
                      </a:rPr>
                      <m:t>𝒙</m:t>
                    </m:r>
                    <m:r>
                      <a:rPr lang="en-US" i="1">
                        <a:latin typeface="Cambria Math"/>
                      </a:rPr>
                      <m:t>,</m:t>
                    </m:r>
                    <m:r>
                      <a:rPr lang="en-US" i="1">
                        <a:latin typeface="Cambria Math"/>
                      </a:rPr>
                      <m:t>𝛽</m:t>
                    </m:r>
                    <m:r>
                      <a:rPr lang="en-US" i="1">
                        <a:latin typeface="Cambria Math"/>
                      </a:rPr>
                      <m:t>~</m:t>
                    </m:r>
                    <m:r>
                      <a:rPr lang="en-US" i="1">
                        <a:latin typeface="Cambria Math"/>
                      </a:rPr>
                      <m:t>𝑁</m:t>
                    </m:r>
                    <m:r>
                      <a:rPr lang="en-US" i="1">
                        <a:latin typeface="Cambria Math"/>
                      </a:rPr>
                      <m:t>(</m:t>
                    </m:r>
                    <m:sSup>
                      <m:sSupPr>
                        <m:ctrlPr>
                          <a:rPr lang="en-US" b="0" i="1" smtClean="0">
                            <a:latin typeface="Cambria Math" panose="02040503050406030204" pitchFamily="18" charset="0"/>
                          </a:rPr>
                        </m:ctrlPr>
                      </m:sSupPr>
                      <m:e>
                        <m:r>
                          <a:rPr lang="en-US" b="1" i="1" smtClean="0">
                            <a:latin typeface="Cambria Math"/>
                          </a:rPr>
                          <m:t>𝒙</m:t>
                        </m:r>
                      </m:e>
                      <m:sup>
                        <m:r>
                          <a:rPr lang="en-US" b="0" i="1" smtClean="0">
                            <a:latin typeface="Cambria Math"/>
                          </a:rPr>
                          <m:t>𝑇</m:t>
                        </m:r>
                      </m:sup>
                    </m:sSup>
                    <m:r>
                      <a:rPr lang="en-US" i="1">
                        <a:latin typeface="Cambria Math"/>
                      </a:rPr>
                      <m:t>𝛽</m:t>
                    </m:r>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oMath>
                </a14:m>
                <a:endParaRPr lang="en-US" dirty="0"/>
              </a:p>
              <a:p>
                <a:pPr marL="548640" lvl="2" indent="0">
                  <a:buNone/>
                </a:pPr>
                <a:endParaRPr lang="en-US" dirty="0"/>
              </a:p>
              <a:p>
                <a:r>
                  <a:rPr lang="en-US" dirty="0"/>
                  <a:t>Logistic Regression (classification)</a:t>
                </a:r>
              </a:p>
              <a:p>
                <a:pPr lvl="1"/>
                <a:r>
                  <a:rPr lang="en-US" b="0" dirty="0"/>
                  <a:t>Y</a:t>
                </a:r>
                <a14:m>
                  <m:oMath xmlns:m="http://schemas.openxmlformats.org/officeDocument/2006/math">
                    <m:r>
                      <a:rPr lang="en-US" b="0" i="1" smtClean="0">
                        <a:latin typeface="Cambria Math"/>
                      </a:rPr>
                      <m:t>:</m:t>
                    </m:r>
                    <m:r>
                      <a:rPr lang="en-US" b="0" i="1" smtClean="0">
                        <a:latin typeface="Cambria Math"/>
                      </a:rPr>
                      <m:t>𝑑𝑖𝑠𝑐𝑟𝑒𝑡𝑒</m:t>
                    </m:r>
                    <m:r>
                      <a:rPr lang="en-US" b="0" i="1" smtClean="0">
                        <a:latin typeface="Cambria Math"/>
                      </a:rPr>
                      <m:t> </m:t>
                    </m:r>
                    <m:r>
                      <a:rPr lang="en-US" b="0" i="1" smtClean="0">
                        <a:latin typeface="Cambria Math"/>
                      </a:rPr>
                      <m:t>𝑣𝑎𝑙𝑢𝑒</m:t>
                    </m:r>
                    <m:r>
                      <a:rPr lang="en-US" b="0" i="1" smtClean="0">
                        <a:latin typeface="Cambria Math"/>
                      </a:rPr>
                      <m:t> </m:t>
                    </m:r>
                    <m:r>
                      <a:rPr lang="en-US" b="0" i="1" smtClean="0">
                        <a:latin typeface="Cambria Math"/>
                      </a:rPr>
                      <m:t>𝑓𝑟𝑜𝑚</m:t>
                    </m:r>
                    <m:r>
                      <a:rPr lang="en-US" b="0" i="1" smtClean="0">
                        <a:latin typeface="Cambria Math"/>
                      </a:rPr>
                      <m:t> </m:t>
                    </m:r>
                    <m:r>
                      <a:rPr lang="en-US" b="0" i="1" smtClean="0">
                        <a:latin typeface="Cambria Math"/>
                      </a:rPr>
                      <m:t>𝑚</m:t>
                    </m:r>
                    <m:r>
                      <a:rPr lang="en-US" b="0" i="1" smtClean="0">
                        <a:latin typeface="Cambria Math"/>
                      </a:rPr>
                      <m:t> </m:t>
                    </m:r>
                    <m:r>
                      <a:rPr lang="en-US" b="0" i="1" smtClean="0">
                        <a:latin typeface="Cambria Math"/>
                      </a:rPr>
                      <m:t>𝑐𝑙𝑎𝑠𝑠𝑒𝑠</m:t>
                    </m:r>
                  </m:oMath>
                </a14:m>
                <a:endParaRPr lang="en-US" dirty="0"/>
              </a:p>
              <a:p>
                <a:pPr lvl="2"/>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a:rPr>
                          <m:t>𝑌</m:t>
                        </m:r>
                        <m:r>
                          <a:rPr lang="en-US" b="0" i="1" smtClean="0">
                            <a:latin typeface="Cambria Math"/>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𝜷</m:t>
                        </m:r>
                      </m:e>
                    </m:d>
                    <m:r>
                      <a:rPr lang="en-US" b="0" i="1" smtClean="0">
                        <a:latin typeface="Cambria Math"/>
                      </a:rPr>
                      <m:t>∈</m:t>
                    </m:r>
                    <m:r>
                      <a:rPr lang="en-US" b="0" i="1" smtClean="0">
                        <a:latin typeface="Cambria Math" panose="02040503050406030204" pitchFamily="18" charset="0"/>
                      </a:rPr>
                      <m:t>[</m:t>
                    </m:r>
                    <m:r>
                      <a:rPr lang="en-US" b="0" i="1" smtClean="0">
                        <a:latin typeface="Cambria Math"/>
                      </a:rPr>
                      <m:t>0,1</m:t>
                    </m:r>
                    <m:r>
                      <a:rPr lang="en-US" b="0" i="1" smtClean="0">
                        <a:latin typeface="Cambria Math" panose="02040503050406030204" pitchFamily="18" charset="0"/>
                      </a:rPr>
                      <m:t>]</m:t>
                    </m:r>
                    <m:r>
                      <a:rPr lang="en-US" b="0" i="1" smtClean="0">
                        <a:latin typeface="Cambria Math"/>
                      </a:rPr>
                      <m:t> </m:t>
                    </m:r>
                    <m:r>
                      <a:rPr lang="en-US" b="0" i="1" smtClean="0">
                        <a:latin typeface="Cambria Math"/>
                      </a:rPr>
                      <m:t>𝑎𝑛𝑑</m:t>
                    </m:r>
                    <m:r>
                      <a:rPr lang="en-US" b="0" i="1" smtClean="0">
                        <a:latin typeface="Cambria Math"/>
                      </a:rPr>
                      <m:t> </m:t>
                    </m:r>
                    <m:nary>
                      <m:naryPr>
                        <m:chr m:val="∑"/>
                        <m:supHide m:val="on"/>
                        <m:ctrlPr>
                          <a:rPr lang="en-US" b="0" i="1" smtClean="0">
                            <a:latin typeface="Cambria Math" panose="02040503050406030204" pitchFamily="18" charset="0"/>
                          </a:rPr>
                        </m:ctrlPr>
                      </m:naryPr>
                      <m:sub>
                        <m:r>
                          <a:rPr lang="en-US" b="0" i="1" smtClean="0">
                            <a:latin typeface="Cambria Math"/>
                          </a:rPr>
                          <m:t>𝑗</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a:rPr>
                              <m:t>𝑌</m:t>
                            </m:r>
                            <m:r>
                              <a:rPr lang="en-US" b="0" i="1" smtClean="0">
                                <a:latin typeface="Cambria Math"/>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1" i="1" smtClean="0">
                                <a:latin typeface="Cambria Math" panose="02040503050406030204" pitchFamily="18" charset="0"/>
                              </a:rPr>
                              <m:t>𝒙</m:t>
                            </m:r>
                            <m:r>
                              <a:rPr lang="en-US" b="1" i="1" smtClean="0">
                                <a:latin typeface="Cambria Math" panose="02040503050406030204" pitchFamily="18" charset="0"/>
                              </a:rPr>
                              <m:t>,</m:t>
                            </m:r>
                            <m:r>
                              <a:rPr lang="en-US" b="1" i="1" smtClean="0">
                                <a:latin typeface="Cambria Math" panose="02040503050406030204" pitchFamily="18" charset="0"/>
                              </a:rPr>
                              <m:t>𝜷</m:t>
                            </m:r>
                          </m:e>
                        </m:d>
                      </m:e>
                    </m:nary>
                    <m:r>
                      <a:rPr lang="en-US" b="0" i="0" smtClean="0">
                        <a:latin typeface="Cambria Math"/>
                      </a:rPr>
                      <m:t>=1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67"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37</a:t>
            </a:fld>
            <a:endParaRPr lang="en-US" dirty="0">
              <a:solidFill>
                <a:prstClr val="black"/>
              </a:solidFill>
              <a:latin typeface="Calibri"/>
            </a:endParaRPr>
          </a:p>
        </p:txBody>
      </p:sp>
      <mc:AlternateContent xmlns:mc="http://schemas.openxmlformats.org/markup-compatibility/2006">
        <mc:Choice xmlns:a14="http://schemas.microsoft.com/office/drawing/2010/main" Requires="a14">
          <p:sp>
            <p:nvSpPr>
              <p:cNvPr id="5" name="Rectangle 4"/>
              <p:cNvSpPr/>
              <p:nvPr/>
            </p:nvSpPr>
            <p:spPr>
              <a:xfrm>
                <a:off x="7543800" y="3486834"/>
                <a:ext cx="4724400" cy="646331"/>
              </a:xfrm>
              <a:prstGeom prst="rect">
                <a:avLst/>
              </a:prstGeom>
            </p:spPr>
            <p:txBody>
              <a:bodyPr wrap="square">
                <a:spAutoFit/>
              </a:bodyPr>
              <a:lstStyle/>
              <a:p>
                <a:pPr lvl="1"/>
                <a:r>
                  <a:rPr lang="en-US" sz="1800" dirty="0"/>
                  <a:t>Note: add additional constant feature 1 to original </a:t>
                </a:r>
                <a14:m>
                  <m:oMath xmlns:m="http://schemas.openxmlformats.org/officeDocument/2006/math">
                    <m:r>
                      <a:rPr lang="en-US" sz="1800" b="0" i="1" dirty="0">
                        <a:latin typeface="Cambria Math" panose="02040503050406030204" pitchFamily="18" charset="0"/>
                      </a:rPr>
                      <m:t>𝑥</m:t>
                    </m:r>
                  </m:oMath>
                </a14:m>
                <a:r>
                  <a:rPr lang="en-US" sz="1800" dirty="0"/>
                  <a:t> to accommodate bias term</a:t>
                </a:r>
              </a:p>
            </p:txBody>
          </p:sp>
        </mc:Choice>
        <mc:Fallback>
          <p:sp>
            <p:nvSpPr>
              <p:cNvPr id="5" name="Rectangle 4"/>
              <p:cNvSpPr>
                <a:spLocks noRot="1" noChangeAspect="1" noMove="1" noResize="1" noEditPoints="1" noAdjustHandles="1" noChangeArrowheads="1" noChangeShapeType="1" noTextEdit="1"/>
              </p:cNvSpPr>
              <p:nvPr/>
            </p:nvSpPr>
            <p:spPr>
              <a:xfrm>
                <a:off x="7543800" y="3486834"/>
                <a:ext cx="4724400" cy="646331"/>
              </a:xfrm>
              <a:prstGeom prst="rect">
                <a:avLst/>
              </a:prstGeom>
              <a:blipFill>
                <a:blip r:embed="rId4"/>
                <a:stretch>
                  <a:fillRect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645561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Logistic Function / sigmoid function: </a:t>
                </a:r>
                <a14:m>
                  <m:oMath xmlns:m="http://schemas.openxmlformats.org/officeDocument/2006/math">
                    <m:r>
                      <a:rPr lang="en-US" b="0" i="1" smtClean="0">
                        <a:latin typeface="Cambria Math" panose="02040503050406030204" pitchFamily="18" charset="0"/>
                      </a:rPr>
                      <m:t>𝜎</m:t>
                    </m:r>
                    <m:d>
                      <m:dPr>
                        <m:ctrlPr>
                          <a:rPr lang="en-US" b="0" i="1" smtClean="0">
                            <a:latin typeface="Cambria Math" panose="02040503050406030204" pitchFamily="18" charset="0"/>
                          </a:rPr>
                        </m:ctrlPr>
                      </m:dPr>
                      <m:e>
                        <m:r>
                          <a:rPr lang="en-US" b="0" i="1" smtClean="0">
                            <a:latin typeface="Cambria Math"/>
                          </a:rPr>
                          <m:t>𝑥</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sSup>
                          <m:sSupPr>
                            <m:ctrlPr>
                              <a:rPr lang="en-US" b="0" i="1" smtClean="0">
                                <a:latin typeface="Cambria Math" panose="02040503050406030204" pitchFamily="18" charset="0"/>
                              </a:rPr>
                            </m:ctrlPr>
                          </m:sSupPr>
                          <m:e>
                            <m:r>
                              <a:rPr lang="en-US" b="0" i="1" smtClean="0">
                                <a:latin typeface="Cambria Math"/>
                              </a:rPr>
                              <m:t>𝑒</m:t>
                            </m:r>
                          </m:e>
                          <m:sup>
                            <m:r>
                              <a:rPr lang="en-US" b="0" i="1" smtClean="0">
                                <a:latin typeface="Cambria Math"/>
                              </a:rPr>
                              <m:t>−</m:t>
                            </m:r>
                            <m:r>
                              <a:rPr lang="en-US" b="0" i="1" smtClean="0">
                                <a:latin typeface="Cambria Math"/>
                              </a:rPr>
                              <m:t>𝑥</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56"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38</a:t>
            </a:fld>
            <a:endParaRPr lang="en-US" dirty="0">
              <a:solidFill>
                <a:prstClr val="black"/>
              </a:solidFill>
              <a:latin typeface="Calibri"/>
            </a:endParaRPr>
          </a:p>
        </p:txBody>
      </p:sp>
      <p:sp>
        <p:nvSpPr>
          <p:cNvPr id="5" name="AutoShape 2" descr="http://upload.wikimedia.org/wikipedia/commons/thumb/8/88/Logistic-curve.svg/320px-Logistic-curve.svg.png"/>
          <p:cNvSpPr>
            <a:spLocks noChangeAspect="1" noChangeArrowheads="1"/>
          </p:cNvSpPr>
          <p:nvPr/>
        </p:nvSpPr>
        <p:spPr bwMode="auto">
          <a:xfrm>
            <a:off x="1679575" y="-966788"/>
            <a:ext cx="3048000" cy="2028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a:solidFill>
                <a:prstClr val="black"/>
              </a:solidFill>
              <a:latin typeface="Calibri"/>
            </a:endParaRPr>
          </a:p>
        </p:txBody>
      </p:sp>
      <p:sp>
        <p:nvSpPr>
          <p:cNvPr id="6" name="AutoShape 5" descr="data:image/jpeg;base64,/9j/4AAQSkZJRgABAQAAAQABAAD/2wCEAAkGBhQGDxUQBxQQEBUQDRQREhISDRcUFRUQFBAVFBUVEhIaJygeGSUjJRIWHzIgJDMpLDgvFR4xNjAqNSYrLCkBCQoKDgwOGg8PGioiHiQsLDUrKSozKSksLSwpKSw1KTU1KSksNTQpNDUpNSkwMiwsLi0pLCk0NTYsKiw1KSwpLf/AABEIALcBEwMBIgACEQEDEQH/xAAbAAEBAQEBAQEBAAAAAAAAAAAABAMFBgIBB//EAEoQAAEDAgIFBQ0ECAMJAAAAAAEAAgMEEQUyEhMhc7MxQVJhkwYWIjNRU3F0lbTR0uEUcoGCFSU0QkNiY6EjkcEkNYOSo7GywsP/xAAXAQEBAQEAAAAAAAAAAAAAAAAAAQID/8QAJxEBAAECBAUEAwAAAAAAAAAAAAECERIhMfAiQVFhoTJxkbET0eH/2gAMAwEAAhEDEQA/AP7iiIgIpYy+e5Dg3w3NA0L7GvLeX8F9ap/THZj4oKEU+qf0x2Y+Kap/THZj4oKEU+qf0x2Y+KzgEkouXjO5vi+i8t8vUgsRT6p/THZj4pqn9MdmPigoRT6p/THZj4pqn9MdmPigoRSQCSUXLxnc3xY/deW+XqX3qn9MdmPigoWVVUtomOkqCGtY0uc48gA5SvjVP6Y7MfFfFRrIGOc0mQtaSGMjbpOsL6LbkC56yEH1h+IR4rE2aicHskF2uAIuLkch28xVK8n3I0NVFRsjn1lI6NzwWSQxPLtKRzw5pY9wt4dvSCuzhUktXHeZ7btmmjJEQF9VO+MG1+fQB/FB00U+qf0x2Y+Kap/THZj4oKEU+qf0x2Y+Kap/THZj4oKEUkAklFy8Z3DxY/deW+XqX3qn9MdmPigoRT6p/THZj4qerrW0H7ZPFHfk09Ft/QCdqsRM5QOgi4n6b1n7KZ5vIWUL9E+h7rN/uvmLEamcXjgkzOHhuhYNjiNtnOPN5Fr8dXPzl9peHdRcYurXZW0zfvTuP9gxBFXO5X0bf+DI7/2CYO8F3ZRcoU1Yc09KPRRPP/1T7JVnlqIPwoT/AKyFMMdY8/ou6qLCie57BriC4FzSQ2wJa8tvbba9r2W6woiIgIiIJ6LKd7JxXqhT0WU72TivVCAiIgLCjyneycVy3WFHlO9k4rkG6IiAiIgwo8p3snFct1hR5TvZOK5boCIiAVzsB8U71uq98mXRK52A+Kd63Ve+TIOiiIgIinrq9mHM06gnlDWgC7nPPI1jRtcT5ArETOUD9pDZpv5yTiuURxo1ZthDNftsZC7QhB3tjp/kDushT0eHOxYF2K7I9Y8tpgRo+Mcf9ocPGH+XL97lXba0MFm2AAsAOYdS3w0958f1NXMGFSVe3EZ3n+nBeFno0h/iH/mA6lTR4TDh+2kjjYedzWDSPpdyn8VWik11TkWFhR5TvZOK5brCjyneycVywrdERAREQT0WU72TivVCnosp3snFeqEBERAREQT0WU72TivVCnosp3snFeqEBERAWFHlO9k4rlusKPKd7JxXIN0REBERBhR5TvZOK5brCjyneycVy3QEREArnYD4p3rdV75MuiVzsB8U71uq98mQdFEXzLKIWl0pDQ0FziTYAAXJJ5kGNfXNw5hfNc7QGtaLuc8mzWMHOSdllLQUDnv+0YlYykEMYDdsLD+4zyk/vP5+oABfGHxHEniqqgQLEU8ZFiyMixkcOZzx/k3ZsJdfqrpPDlGvNNWFHlO9k4rlusKPKd7JxXLdc1EREBYUeU72TiuW6wo8p3snFcg3REQEREE9FlO9k4r1Qp6LKd7JxXqhAREQEREE9FlO9k4r1Qp6LKd7JxXqhAREQFhR5TvZOK5brCjyneycVyDdERAREQYUeU72TiuW6wo8p3snFct0BERAK52A+Kd63Ve+TLolc7AfFO9bqvfJkHRXJqv1xNqBtihLXT+R8mxzIfQNj3fkHISqcWrTRx2pwHSSOEcTTyGRwO13U0AuPU0rTD6EYdGI2Eutcuccz3uN3Pd1kkn8V0p4YxfG9+E1UoiLmrCjyneycVy3WFHlO9k4rlugIiICwo8p3snFct1hR5TvZOK5BuiIgIiIJ6LKd7JxXqhT0WU72TivVCAiIgIiIJ6LKd7JxXqhT0WU72TivVCAiIgLCjyneycVy3WFHlO9k4rkG6IiAiIgwo8p3snFct1hR5TvZOK5boCIiAVzsC8U71uq98mXQXnI5TNF9mpyQ6erqw5wO1kDayXWvB5jtDQfK8HmWqYvNiV+G/rOV1U7a0AxU/3L+HL+ctsP5WNP7xXVXxFEIGhsQDQ1oa0AWAAFgAF9pVN5SBERZVhR5TvZOK5brCjyneycVy3QEREBYUeU72TiuW6wo8p3snFcg3REQEREE9FlO9k4r1Qp6LKd7JxXqhAREQEREEVNI8A6DQRrZNust/FdzWWutk6De1+iUWU72TivVCCfWydBva/RNbJ0G9r9FQiCfWydBva/RY0kj9E2Y3xkn8T+q7qVywo8p3snFcg/NbJ0G9r9E1snQb2v0VCIJ9bJ0G9r9E1snQb2v0VCIIaSR+ibMb4yT+L/AFXdS21snQb2v0X7R5TvZOK5boPJ92T7ml/SzI/soq3faNY8GL9ml1WvuNHR09HNs0tDqXPo5W1eEGlxR4hbJTSODpH+GyidUObC9weOQNMY8L8ede8RB4zuNq3U0EzaCKldBFUuEdREGU8crNVG9z9FjdB2iXOYXtsDq+oqzuRDpo31OhczzzFoc+xZEKmUhlreVz3fm6l0sW/WD20rcrhrJ9wDYMP3yNH7rXrTAfFO9bqvfJl09NPv9Ip1snQb2v0TWydBva/RUIuap9bJ0G9r9E1snQb2v0VCIIaSR+ibMb4yT+L/AFXdS21snQb2v0X7R5TvZOK5boJ9bJ0G9r9E1snQb2v0VCIJ9bJ0G9r9FjSSP0TZjfGSfxf6rupXLCjyneycVyD81snQb2v0TWydBva/RUIgn1snQb2v0TWydBva/RUIgmoDdnhbDrJLi99utdzqlT0WU72TivVCAiIgIiIJ6LKd7JxXqhT0WU72TivVCAiIgLCjyneycVy3WFHlO9k4rkG6IiAiIgwo8p3snFct1hR5TvZOK5boCxrKttDG6Sc2axpcec7OYDnJ5AOtbLkyn9LVAYPFUzw6TyPqLBzGdehcPPWWeQrVMXnPRJbYRSOhY6SrFpZ3ayQXvo7LNjB8jQAOs6R51+YD4p3rdV75MuiVzsB8U71uq98mUqm83V0URFAREQYUeU72TiuW6wo8p3snFct0BERAWFHlO9k4rlusKPKd7JxXIN0REBERBPRZTvZOK9UKeiyneycV6oQEREBERBPRZTvZOK9UKeiyneycV6oQEREBYUeU72TiuW6wo8p3snFcg3REQEREGFHlO9k4rlusKPKd7JxXL9q6ptEx0lQdFrRcn4DnPNYeVIi4nxauNK0MpbGWV2hEDyaVrl7h0Wjwj6AOUhbUFEMPjbHHc2vdxzOcSS57jzkkknrKlwumdI41NaLSSN0WsP8AChvcM9JzOPlsNoaF0lurKMMJHUK52A+Kd63Ve+TLolc7AfFO9bqvfJlhXRREQEREGFHlO9k4rlusKPKd7JxXLdAREQFhR5TvZOK5brCjyneycVyDdERAREQT0WU72TivVCnosp3snFeqEBERAREQT0WU72TivVCnosp3snFeqEBERAWFHlO9k4rlusKPKd7JxXIN0REBEU9dXsw9ulUm1zotABLnOPI1jBtcT5BtViJnKB8wSiCNzpiGta+VznE2AAkeSSeZRU0Zxl4nqAWxMOlBG4WLnc00jTyfytPJynbYNzoaJ2Kf4mIjRjbM90dPsPhCVxD5yNjiDyNHgi19psR21v0aapqIiLmoVzsB8U71uq98mXRK52A+Kd63Ve+TIOiiIgIiIMKPKd7JxXLdYUeU72TiuW6AiIgLCjyneycVy3WFHlO9k4rkG6IiAiIgnosp3snFeqFPRZTvZOK9UICIiAiIUE9FlO9k4r1QuDSYwMOD2TRVRIqJz4FFK8EOqJHNIcBY3DhyL7f3VtbyQV59GHy/Bb/HV0S8O2i86/uzDeSkxN3ow9/+qwd3cOPi6HEvzUbh/wCOkmCe3zBd6lYUeU72TiuXnO++Z/JSzM+/T1Z/s2A/91Lh+MzRsIk10V55nWGC1chs+d7wQ42G3SuNnOLpg6zG/Yu9opa3E4sPt9re1hOVpPhO6msG13oF1577ayb9sfi0nUKCoib/ANKNp/zJVNHidLh/7JT1TCeVwwmp0j952hc/ilqY1m+98jNaa6av2UEeqb52oaQfyQCzj+Ys/FbUeENpXayUumlIsZZCC4DnDANjB1NA67qfvnj83W+zKn5F+Hunj83W+zKn5EmvlGRZ0aPKd7JxXLdecwrugZTRkTRVoJqJ3j9WVJ8F9TI9pyeRwKs754/N1vsyp+RYV10XI754/N1vsyp+Rc3uj7tBQUsj6KOqEngsY6TDagMa6SRsYc67QDbSva+21udB6krnYD4p3rdV75MvPYL3Y6mSeCv+2z6iVgjl/RU+mWPha+0rI4wAQS7mbcFuzlJqwHHm0sLhPFWguq6qQfqypySVk0jDk52vafxQeoRcjvnj83W+zKn5E754/N1vsyp+RB10XI754/N1vsyp+RO+ePzdb7MqfkQdCjyneycVy3Xm8K7oGU0ZE0VaCaid4/VlSfBfUyPacnkcCre+ePzdb7MqfkQddFyO+ePzdb7MqfkTvnj83W+zKn5EHXWFHlO9k4rlz++ePzdb7MqfkUeFd0DKaMiaKtBM87v92VJ8F9RI9pyeRwKD0aLkd88fm632ZU/InfPH5ut9mVPyIOui5HfPH5ut9mVPyL8754/N1vsyp+RB0KLKd7JxXqhc/AyXQ6Tg9unNM8B7Cx2i+okc3SY7aNjgbHbtXQQEREBEXPxHDJK1wdT1M9OA22hHHA4E3J0iZI3G+22w22ciD6xPGYsJ0RVF+lJfQZHDJM9wbbSIjjDnWGkLm1hpC/KFaDpC4514vum7mJaiWOVrZa3RoJqb9oZA9s73sfFO4t0G7NE3LRceCQ0nk9bh8T4IY21btY9sTGyPtbSeGgOdbrNz+KCiyWRECyixbGIcDj1uJPEbNNrLkE3c42ADWgk/hzAnkBWeIYZJWPDqeqqKcBttCOOBwJufCJkjcb7bcttnIvO92PcrVYrD/sUzJSyl1TWTU4LnSOkBfKHsfGxpLQG5dgDgLaZQeyX7ZfEQIaNaQXWGkQ2wJttIBJt6Ln0r7QLJZFzsQwySsfpU9VUU40QNCOOnc29ztvJG519vltsQfmKd0EGDECvc5l26RcIJHMY29tKWRrS2MdbiAujZeW7pYKidsdK2Koqqd0Z+1Sskp2SygbNSWudGGh+3Sc0cnggDSu31QQLLCsomYhG6KraHskYWPaRsLSLEFboghocOhwGN+p8BpcZZXyTOe4kNAL5JZCXGwYBcnYGgcgXzhOOw42HGgcXaGiXB0T43BrxpMdoPAOi4bQ7kNjYmyd0GHHGKOop4iGmellha48gMkbmAnq2qDAqeaeplqsQi+zadLT07YzKx5JifM977suLXnsOfwSSBeyDv2SyIgWWdRO2lY6SbY1jS5x0SfBAudg2n0BaLGtldBE91MwyvbG5zIw8NL3AEhuk7Y252XOzagnwzGYsY0vshdeNwa9j4XxPYS0OGlFIGuFwbgkbeZXWXnu5KnlaJZcWiljnme10rnuiLTZtmxwCN77MYNg0rEklx2uK9CgWSyIg/LKPDcXixfWfYHiTUzugkIaQBK0NLmgkbcw2i4619YrSvrYJI6OTUPfGWtl0NLQJFtINuLkekLjdx2CTYI6pbW6jQfUxmAQwmMatlHBFexe8gf4QbY7bsJuQ4AB6SyWRECy+XODBd1gALknkA619KHHMPOLUk9PGQwz00sQcRlMkbmA/hdAwvGY8ZBdRF5aLEOdBJG1zXAlro3PaBI02zNuOtXLy3cdhMuHPe6WN9NGaeBmqfUibSqWazWzAgusHBzBc2c7RuQLC/qUBERAREQEREBERAREQEREBERAREQEREBERAREQEREBERAREQEREBERAREQEREBERB//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sz="1800">
              <a:solidFill>
                <a:prstClr val="black"/>
              </a:solidFill>
              <a:latin typeface="Calibri"/>
            </a:endParaRPr>
          </a:p>
        </p:txBody>
      </p:sp>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2514600"/>
            <a:ext cx="4038599" cy="268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4114800" y="5562600"/>
                <a:ext cx="4016356" cy="369332"/>
              </a:xfrm>
              <a:prstGeom prst="rect">
                <a:avLst/>
              </a:prstGeom>
              <a:noFill/>
            </p:spPr>
            <p:txBody>
              <a:bodyPr wrap="none" lIns="0" tIns="0" rIns="0" bIns="0" rtlCol="0">
                <a:spAutoFit/>
              </a:bodyPr>
              <a:lstStyle/>
              <a:p>
                <a:pPr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2400" i="1">
                          <a:solidFill>
                            <a:prstClr val="black"/>
                          </a:solidFill>
                          <a:latin typeface="Cambria Math" panose="02040503050406030204" pitchFamily="18" charset="0"/>
                        </a:rPr>
                        <m:t>𝑁𝑜𝑡𝑒</m:t>
                      </m:r>
                      <m:r>
                        <a:rPr lang="en-US" sz="2400" i="1">
                          <a:solidFill>
                            <a:prstClr val="black"/>
                          </a:solidFill>
                          <a:latin typeface="Cambria Math" panose="02040503050406030204" pitchFamily="18" charset="0"/>
                        </a:rPr>
                        <m:t>:</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𝜎</m:t>
                          </m:r>
                        </m:e>
                        <m:sup>
                          <m:r>
                            <a:rPr lang="en-US" sz="2400" i="1">
                              <a:solidFill>
                                <a:prstClr val="black"/>
                              </a:solidFill>
                              <a:latin typeface="Cambria Math" panose="02040503050406030204" pitchFamily="18" charset="0"/>
                            </a:rPr>
                            <m:t>′</m:t>
                          </m:r>
                        </m:sup>
                      </m:sSup>
                      <m:d>
                        <m:dPr>
                          <m:ctrlPr>
                            <a:rPr lang="en-US" sz="2400" i="1">
                              <a:solidFill>
                                <a:prstClr val="black"/>
                              </a:solidFill>
                              <a:latin typeface="Cambria Math" panose="02040503050406030204" pitchFamily="18" charset="0"/>
                            </a:rPr>
                          </m:ctrlPr>
                        </m:dPr>
                        <m:e>
                          <m:r>
                            <a:rPr lang="en-US" sz="2400" i="1">
                              <a:solidFill>
                                <a:prstClr val="black"/>
                              </a:solidFill>
                              <a:latin typeface="Cambria Math" panose="02040503050406030204" pitchFamily="18" charset="0"/>
                            </a:rPr>
                            <m:t>𝑥</m:t>
                          </m:r>
                        </m:e>
                      </m:d>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𝜎</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)(1−</m:t>
                      </m:r>
                      <m:r>
                        <a:rPr lang="en-US" sz="2400" i="1">
                          <a:solidFill>
                            <a:prstClr val="black"/>
                          </a:solidFill>
                          <a:latin typeface="Cambria Math" panose="02040503050406030204" pitchFamily="18" charset="0"/>
                        </a:rPr>
                        <m:t>𝜎</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𝑥</m:t>
                      </m:r>
                      <m:r>
                        <a:rPr lang="en-US" sz="2400" i="1">
                          <a:solidFill>
                            <a:prstClr val="black"/>
                          </a:solidFill>
                          <a:latin typeface="Cambria Math" panose="02040503050406030204" pitchFamily="18" charset="0"/>
                        </a:rPr>
                        <m:t>))</m:t>
                      </m:r>
                    </m:oMath>
                  </m:oMathPara>
                </a14:m>
                <a:endParaRPr lang="en-US" sz="1800" dirty="0">
                  <a:solidFill>
                    <a:prstClr val="black"/>
                  </a:solidFill>
                  <a:latin typeface="Calibri"/>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14800" y="5562600"/>
                <a:ext cx="4016356" cy="369332"/>
              </a:xfrm>
              <a:prstGeom prst="rect">
                <a:avLst/>
              </a:prstGeom>
              <a:blipFill>
                <a:blip r:embed="rId5"/>
                <a:stretch>
                  <a:fillRect l="-1214" r="-2124" b="-35000"/>
                </a:stretch>
              </a:blipFill>
            </p:spPr>
            <p:txBody>
              <a:bodyPr/>
              <a:lstStyle/>
              <a:p>
                <a:r>
                  <a:rPr lang="en-US">
                    <a:noFill/>
                  </a:rPr>
                  <a:t> </a:t>
                </a:r>
              </a:p>
            </p:txBody>
          </p:sp>
        </mc:Fallback>
      </mc:AlternateContent>
    </p:spTree>
    <p:extLst>
      <p:ext uri="{BB962C8B-B14F-4D97-AF65-F5344CB8AC3E}">
        <p14:creationId xmlns:p14="http://schemas.microsoft.com/office/powerpoint/2010/main" val="1439320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Modeling Probabilities of Two Classes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143000"/>
                <a:ext cx="9601200" cy="5334000"/>
              </a:xfrm>
            </p:spPr>
            <p:txBody>
              <a:bodyPr>
                <a:normAutofit fontScale="77500" lnSpcReduction="20000"/>
              </a:bodyPr>
              <a:lstStyle/>
              <a:p>
                <a14:m>
                  <m:oMath xmlns:m="http://schemas.openxmlformats.org/officeDocument/2006/math">
                    <m:r>
                      <a:rPr lang="en-US" i="1" smtClean="0">
                        <a:latin typeface="Cambria Math"/>
                      </a:rPr>
                      <m:t>𝑃</m:t>
                    </m:r>
                    <m:d>
                      <m:dPr>
                        <m:ctrlPr>
                          <a:rPr lang="en-US" i="1">
                            <a:latin typeface="Cambria Math" panose="02040503050406030204" pitchFamily="18" charset="0"/>
                          </a:rPr>
                        </m:ctrlPr>
                      </m:dPr>
                      <m:e>
                        <m:r>
                          <a:rPr lang="en-US" i="1">
                            <a:latin typeface="Cambria Math"/>
                          </a:rPr>
                          <m:t>𝑌</m:t>
                        </m:r>
                        <m:r>
                          <a:rPr lang="en-US" i="1">
                            <a:latin typeface="Cambria Math"/>
                          </a:rPr>
                          <m:t>=1</m:t>
                        </m:r>
                      </m:e>
                      <m:e>
                        <m:r>
                          <a:rPr lang="en-US" b="1" i="1" smtClean="0">
                            <a:latin typeface="Cambria Math" panose="02040503050406030204" pitchFamily="18" charset="0"/>
                          </a:rPr>
                          <m:t>𝒙</m:t>
                        </m:r>
                        <m:r>
                          <a:rPr lang="en-US" i="1">
                            <a:latin typeface="Cambria Math"/>
                          </a:rPr>
                          <m:t>,</m:t>
                        </m:r>
                        <m:r>
                          <a:rPr lang="en-US" i="1">
                            <a:latin typeface="Cambria Math"/>
                          </a:rPr>
                          <m:t>𝛽</m:t>
                        </m:r>
                      </m:e>
                    </m:d>
                    <m:r>
                      <a:rPr lang="en-US" b="0" i="1" smtClean="0">
                        <a:latin typeface="Cambria Math"/>
                      </a:rPr>
                      <m:t>=</m:t>
                    </m:r>
                    <m:r>
                      <a:rPr lang="en-US" b="0" i="1" smtClean="0">
                        <a:latin typeface="Cambria Math" panose="02040503050406030204" pitchFamily="18" charset="0"/>
                      </a:rPr>
                      <m:t>𝜎</m:t>
                    </m:r>
                    <m:d>
                      <m:dPr>
                        <m:ctrlPr>
                          <a:rPr lang="en-US" b="0" i="1" smtClean="0">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1+</m:t>
                        </m:r>
                        <m:r>
                          <m:rPr>
                            <m:sty m:val="p"/>
                          </m:rPr>
                          <a:rPr lang="en-US" b="0" i="0" smtClean="0">
                            <a:latin typeface="Cambria Math"/>
                          </a:rPr>
                          <m:t>exp</m:t>
                        </m:r>
                        <m:r>
                          <a:rPr lang="en-US" b="0" i="1" smtClean="0">
                            <a:latin typeface="Cambria Math"/>
                          </a:rPr>
                          <m:t>⁡{</m:t>
                        </m:r>
                        <m:sSup>
                          <m:sSupPr>
                            <m:ctrlPr>
                              <a:rPr lang="en-US" b="0" i="1" smtClean="0">
                                <a:latin typeface="Cambria Math" panose="02040503050406030204" pitchFamily="18" charset="0"/>
                              </a:rPr>
                            </m:ctrlPr>
                          </m:sSupPr>
                          <m:e>
                            <m:r>
                              <a:rPr lang="en-US" b="0" i="1" smtClean="0">
                                <a:latin typeface="Cambria Math"/>
                              </a:rPr>
                              <m:t>−</m:t>
                            </m:r>
                            <m:r>
                              <a:rPr lang="en-US" b="1" i="1">
                                <a:latin typeface="Cambria Math" panose="02040503050406030204" pitchFamily="18" charset="0"/>
                              </a:rPr>
                              <m:t>𝒙</m:t>
                            </m:r>
                          </m:e>
                          <m:sup>
                            <m:r>
                              <a:rPr lang="en-US" b="0" i="1" smtClean="0">
                                <a:latin typeface="Cambria Math"/>
                              </a:rPr>
                              <m:t>𝑇</m:t>
                            </m:r>
                          </m:sup>
                        </m:sSup>
                        <m:r>
                          <a:rPr lang="en-US" b="0" i="1" smtClean="0">
                            <a:latin typeface="Cambria Math"/>
                          </a:rPr>
                          <m:t>𝛽</m:t>
                        </m:r>
                        <m:r>
                          <a:rPr lang="en-US" b="0" i="1" smtClean="0">
                            <a:latin typeface="Cambria Math"/>
                          </a:rPr>
                          <m:t>}</m:t>
                        </m:r>
                      </m:den>
                    </m:f>
                    <m:r>
                      <a:rPr lang="en-US" b="0" i="0" smtClean="0">
                        <a:latin typeface="Cambria Math"/>
                      </a:rPr>
                      <m:t>=</m:t>
                    </m:r>
                    <m:f>
                      <m:fPr>
                        <m:ctrlPr>
                          <a:rPr lang="en-US" i="1">
                            <a:latin typeface="Cambria Math" panose="02040503050406030204" pitchFamily="18" charset="0"/>
                          </a:rPr>
                        </m:ctrlPr>
                      </m:fPr>
                      <m:num>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r>
                          <a:rPr lang="en-US" i="1">
                            <a:latin typeface="Cambria Math"/>
                          </a:rPr>
                          <m:t>}</m:t>
                        </m:r>
                      </m:num>
                      <m:den>
                        <m:r>
                          <a:rPr lang="en-US" i="1">
                            <a:latin typeface="Cambria Math"/>
                          </a:rPr>
                          <m:t>1+</m:t>
                        </m:r>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r>
                          <a:rPr lang="en-US" i="1">
                            <a:latin typeface="Cambria Math"/>
                          </a:rPr>
                          <m:t>}</m:t>
                        </m:r>
                      </m:den>
                    </m:f>
                  </m:oMath>
                </a14:m>
                <a:endParaRPr lang="en-US" b="0" dirty="0"/>
              </a:p>
              <a:p>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𝑌</m:t>
                        </m:r>
                        <m:r>
                          <a:rPr lang="en-US" i="1">
                            <a:latin typeface="Cambria Math"/>
                          </a:rPr>
                          <m:t>=0</m:t>
                        </m:r>
                      </m:e>
                      <m:e>
                        <m:r>
                          <a:rPr lang="en-US" b="1" i="1">
                            <a:latin typeface="Cambria Math" panose="02040503050406030204" pitchFamily="18" charset="0"/>
                          </a:rPr>
                          <m:t>𝒙</m:t>
                        </m:r>
                        <m:r>
                          <a:rPr lang="en-US" i="1">
                            <a:latin typeface="Cambria Math"/>
                          </a:rPr>
                          <m:t>,</m:t>
                        </m:r>
                        <m:r>
                          <a:rPr lang="en-US" i="1">
                            <a:latin typeface="Cambria Math"/>
                          </a:rPr>
                          <m:t>𝛽</m:t>
                        </m:r>
                      </m:e>
                    </m:d>
                    <m:r>
                      <a:rPr lang="en-US" i="1">
                        <a:latin typeface="Cambria Math"/>
                      </a:rPr>
                      <m:t>=</m:t>
                    </m:r>
                    <m:r>
                      <a:rPr lang="en-US" i="1">
                        <a:latin typeface="Cambria Math" panose="02040503050406030204" pitchFamily="18" charset="0"/>
                      </a:rPr>
                      <m:t>1−</m:t>
                    </m:r>
                    <m:r>
                      <a:rPr lang="en-US" i="1">
                        <a:latin typeface="Cambria Math" panose="02040503050406030204" pitchFamily="18" charset="0"/>
                      </a:rPr>
                      <m:t>𝜎</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e>
                    </m:d>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i="1">
                                <a:latin typeface="Cambria Math"/>
                              </a:rPr>
                              <m:t>−</m:t>
                            </m:r>
                            <m:r>
                              <a:rPr lang="en-US" b="1" i="1">
                                <a:latin typeface="Cambria Math" panose="02040503050406030204" pitchFamily="18" charset="0"/>
                              </a:rPr>
                              <m:t>𝒙</m:t>
                            </m:r>
                          </m:e>
                          <m:sup>
                            <m:r>
                              <a:rPr lang="en-US" i="1">
                                <a:latin typeface="Cambria Math"/>
                              </a:rPr>
                              <m:t>𝑇</m:t>
                            </m:r>
                          </m:sup>
                        </m:sSup>
                        <m:r>
                          <a:rPr lang="en-US" i="1">
                            <a:latin typeface="Cambria Math"/>
                          </a:rPr>
                          <m:t>𝛽</m:t>
                        </m:r>
                        <m:r>
                          <a:rPr lang="en-US" i="1">
                            <a:latin typeface="Cambria Math"/>
                          </a:rPr>
                          <m:t>}</m:t>
                        </m:r>
                      </m:num>
                      <m:den>
                        <m:r>
                          <a:rPr lang="en-US" i="1">
                            <a:latin typeface="Cambria Math"/>
                          </a:rPr>
                          <m:t>1+</m:t>
                        </m:r>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0" i="1" smtClean="0">
                                <a:latin typeface="Cambria Math"/>
                              </a:rPr>
                              <m:t>−</m:t>
                            </m:r>
                            <m:r>
                              <a:rPr lang="en-US" b="1" i="1">
                                <a:latin typeface="Cambria Math" panose="02040503050406030204" pitchFamily="18" charset="0"/>
                              </a:rPr>
                              <m:t>𝒙</m:t>
                            </m:r>
                          </m:e>
                          <m:sup>
                            <m:r>
                              <a:rPr lang="en-US" i="1">
                                <a:latin typeface="Cambria Math"/>
                              </a:rPr>
                              <m:t>𝑇</m:t>
                            </m:r>
                          </m:sup>
                        </m:sSup>
                        <m:r>
                          <a:rPr lang="en-US" i="1">
                            <a:latin typeface="Cambria Math"/>
                          </a:rPr>
                          <m:t>𝛽</m:t>
                        </m:r>
                        <m:r>
                          <a:rPr lang="en-US" i="1">
                            <a:latin typeface="Cambria Math"/>
                          </a:rPr>
                          <m:t>}</m:t>
                        </m:r>
                      </m:den>
                    </m:f>
                    <m:r>
                      <a:rPr lang="en-US" b="0" i="1" smtClean="0">
                        <a:latin typeface="Cambria Math"/>
                      </a:rPr>
                      <m:t>=</m:t>
                    </m:r>
                    <m:f>
                      <m:fPr>
                        <m:ctrlPr>
                          <a:rPr lang="en-US" i="1">
                            <a:latin typeface="Cambria Math" panose="02040503050406030204" pitchFamily="18" charset="0"/>
                          </a:rPr>
                        </m:ctrlPr>
                      </m:fPr>
                      <m:num>
                        <m:r>
                          <a:rPr lang="en-US" b="0" i="1" smtClean="0">
                            <a:latin typeface="Cambria Math"/>
                          </a:rPr>
                          <m:t>1</m:t>
                        </m:r>
                      </m:num>
                      <m:den>
                        <m:r>
                          <a:rPr lang="en-US" i="1">
                            <a:latin typeface="Cambria Math"/>
                          </a:rPr>
                          <m:t>1+</m:t>
                        </m:r>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r>
                          <a:rPr lang="en-US" i="1">
                            <a:latin typeface="Cambria Math"/>
                          </a:rPr>
                          <m:t>}</m:t>
                        </m:r>
                      </m:den>
                    </m:f>
                  </m:oMath>
                </a14:m>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𝑝</m:t>
                                        </m:r>
                                      </m:sub>
                                    </m:sSub>
                                  </m:e>
                                </m:eqArr>
                              </m:e>
                            </m:mr>
                          </m:m>
                        </m:e>
                      </m:d>
                    </m:oMath>
                  </m:oMathPara>
                </a14:m>
                <a:endParaRPr lang="en-US" dirty="0"/>
              </a:p>
              <a:p>
                <a:endParaRPr lang="en-US" dirty="0"/>
              </a:p>
              <a:p>
                <a:r>
                  <a:rPr lang="en-US" dirty="0"/>
                  <a:t>In other words</a:t>
                </a:r>
              </a:p>
              <a:p>
                <a:pPr lvl="1"/>
                <a14:m>
                  <m:oMath xmlns:m="http://schemas.openxmlformats.org/officeDocument/2006/math">
                    <m:r>
                      <m:rPr>
                        <m:sty m:val="p"/>
                      </m:rPr>
                      <a:rPr lang="en-US" b="0" i="0" smtClean="0">
                        <a:latin typeface="Cambria Math" panose="02040503050406030204" pitchFamily="18" charset="0"/>
                      </a:rPr>
                      <m:t>y</m:t>
                    </m:r>
                    <m:r>
                      <a:rPr lang="en-US" b="0" i="0" smtClean="0">
                        <a:latin typeface="Cambria Math"/>
                      </a:rPr>
                      <m:t>|</m:t>
                    </m:r>
                    <m:r>
                      <a:rPr lang="en-US" b="1" i="1">
                        <a:latin typeface="Cambria Math" panose="02040503050406030204" pitchFamily="18" charset="0"/>
                      </a:rPr>
                      <m:t>𝒙</m:t>
                    </m:r>
                    <m:r>
                      <a:rPr lang="en-US" b="0" i="0" smtClean="0">
                        <a:latin typeface="Cambria Math"/>
                      </a:rPr>
                      <m:t>,</m:t>
                    </m:r>
                    <m:r>
                      <a:rPr lang="en-US" i="1">
                        <a:latin typeface="Cambria Math"/>
                      </a:rPr>
                      <m:t>𝛽</m:t>
                    </m:r>
                    <m:r>
                      <a:rPr lang="en-US" i="1">
                        <a:latin typeface="Cambria Math"/>
                      </a:rPr>
                      <m:t>~</m:t>
                    </m:r>
                    <m:r>
                      <a:rPr lang="en-US" b="0" i="1" smtClean="0">
                        <a:latin typeface="Cambria Math"/>
                      </a:rPr>
                      <m:t>𝐵</m:t>
                    </m:r>
                    <m:r>
                      <a:rPr lang="en-US" i="1">
                        <a:latin typeface="Cambria Math"/>
                      </a:rPr>
                      <m:t>𝑒𝑟𝑛𝑜𝑢𝑙𝑙𝑖</m:t>
                    </m:r>
                    <m:r>
                      <a:rPr lang="en-US" b="0" i="1" smtClean="0">
                        <a:latin typeface="Cambria Math"/>
                      </a:rPr>
                      <m:t>(</m:t>
                    </m:r>
                    <m:r>
                      <a:rPr lang="en-US" i="1">
                        <a:latin typeface="Cambria Math" panose="02040503050406030204" pitchFamily="18" charset="0"/>
                      </a:rPr>
                      <m:t>𝜎</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e>
                    </m:d>
                    <m:r>
                      <a:rPr lang="en-US" b="0" i="1" smtClean="0">
                        <a:latin typeface="Cambria Math"/>
                      </a:rPr>
                      <m:t>)</m:t>
                    </m:r>
                  </m:oMath>
                </a14:m>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143000"/>
                <a:ext cx="9601200" cy="5334000"/>
              </a:xfrm>
              <a:blipFill>
                <a:blip r:embed="rId2"/>
                <a:stretch>
                  <a:fillRect l="-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39</a:t>
            </a:fld>
            <a:endParaRPr lang="en-US" dirty="0">
              <a:solidFill>
                <a:prstClr val="black"/>
              </a:solidFill>
              <a:latin typeface="Calibri"/>
            </a:endParaRPr>
          </a:p>
        </p:txBody>
      </p:sp>
    </p:spTree>
    <p:extLst>
      <p:ext uri="{BB962C8B-B14F-4D97-AF65-F5344CB8AC3E}">
        <p14:creationId xmlns:p14="http://schemas.microsoft.com/office/powerpoint/2010/main" val="1787405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9C7F-E66C-4FAE-C1B1-E80ACDA1D394}"/>
              </a:ext>
            </a:extLst>
          </p:cNvPr>
          <p:cNvSpPr>
            <a:spLocks noGrp="1"/>
          </p:cNvSpPr>
          <p:nvPr>
            <p:ph type="title"/>
          </p:nvPr>
        </p:nvSpPr>
        <p:spPr/>
        <p:txBody>
          <a:bodyPr/>
          <a:lstStyle/>
          <a:p>
            <a:r>
              <a:rPr lang="en-US" dirty="0"/>
              <a:t>Example: Tabular data classification</a:t>
            </a:r>
          </a:p>
        </p:txBody>
      </p:sp>
      <p:sp>
        <p:nvSpPr>
          <p:cNvPr id="3" name="Content Placeholder 2">
            <a:extLst>
              <a:ext uri="{FF2B5EF4-FFF2-40B4-BE49-F238E27FC236}">
                <a16:creationId xmlns:a16="http://schemas.microsoft.com/office/drawing/2014/main" id="{31A5460A-9F50-8A6D-4C82-6280F9351BB2}"/>
              </a:ext>
            </a:extLst>
          </p:cNvPr>
          <p:cNvSpPr>
            <a:spLocks noGrp="1"/>
          </p:cNvSpPr>
          <p:nvPr>
            <p:ph idx="1"/>
          </p:nvPr>
        </p:nvSpPr>
        <p:spPr/>
        <p:txBody>
          <a:bodyPr/>
          <a:lstStyle/>
          <a:p>
            <a:r>
              <a:rPr lang="en-US" dirty="0"/>
              <a:t>Heart disease diagnosis</a:t>
            </a:r>
          </a:p>
        </p:txBody>
      </p:sp>
      <p:sp>
        <p:nvSpPr>
          <p:cNvPr id="4" name="Slide Number Placeholder 3">
            <a:extLst>
              <a:ext uri="{FF2B5EF4-FFF2-40B4-BE49-F238E27FC236}">
                <a16:creationId xmlns:a16="http://schemas.microsoft.com/office/drawing/2014/main" id="{9C7127C9-DB74-1F5D-2E42-FC9B973918CD}"/>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4</a:t>
            </a:fld>
            <a:endParaRPr lang="en-US" dirty="0">
              <a:solidFill>
                <a:prstClr val="black"/>
              </a:solidFill>
              <a:latin typeface="Calibri"/>
            </a:endParaRPr>
          </a:p>
        </p:txBody>
      </p:sp>
      <p:graphicFrame>
        <p:nvGraphicFramePr>
          <p:cNvPr id="5" name="Table 4">
            <a:extLst>
              <a:ext uri="{FF2B5EF4-FFF2-40B4-BE49-F238E27FC236}">
                <a16:creationId xmlns:a16="http://schemas.microsoft.com/office/drawing/2014/main" id="{DB5581A8-508B-2DFE-64EC-EB37ADD8CD56}"/>
              </a:ext>
            </a:extLst>
          </p:cNvPr>
          <p:cNvGraphicFramePr>
            <a:graphicFrameLocks noGrp="1"/>
          </p:cNvGraphicFramePr>
          <p:nvPr>
            <p:extLst>
              <p:ext uri="{D42A27DB-BD31-4B8C-83A1-F6EECF244321}">
                <p14:modId xmlns:p14="http://schemas.microsoft.com/office/powerpoint/2010/main" val="2508692792"/>
              </p:ext>
            </p:extLst>
          </p:nvPr>
        </p:nvGraphicFramePr>
        <p:xfrm>
          <a:off x="538856" y="2133600"/>
          <a:ext cx="11384033" cy="3694670"/>
        </p:xfrm>
        <a:graphic>
          <a:graphicData uri="http://schemas.openxmlformats.org/drawingml/2006/table">
            <a:tbl>
              <a:tblPr firstRow="1" bandRow="1">
                <a:tableStyleId>{9D7B26C5-4107-4FEC-AEDC-1716B250A1EF}</a:tableStyleId>
              </a:tblPr>
              <a:tblGrid>
                <a:gridCol w="805837">
                  <a:extLst>
                    <a:ext uri="{9D8B030D-6E8A-4147-A177-3AD203B41FA5}">
                      <a16:colId xmlns:a16="http://schemas.microsoft.com/office/drawing/2014/main" val="20000"/>
                    </a:ext>
                  </a:extLst>
                </a:gridCol>
                <a:gridCol w="805837">
                  <a:extLst>
                    <a:ext uri="{9D8B030D-6E8A-4147-A177-3AD203B41FA5}">
                      <a16:colId xmlns:a16="http://schemas.microsoft.com/office/drawing/2014/main" val="20001"/>
                    </a:ext>
                  </a:extLst>
                </a:gridCol>
                <a:gridCol w="1392301">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709455">
                  <a:extLst>
                    <a:ext uri="{9D8B030D-6E8A-4147-A177-3AD203B41FA5}">
                      <a16:colId xmlns:a16="http://schemas.microsoft.com/office/drawing/2014/main" val="20004"/>
                    </a:ext>
                  </a:extLst>
                </a:gridCol>
                <a:gridCol w="512255">
                  <a:extLst>
                    <a:ext uri="{9D8B030D-6E8A-4147-A177-3AD203B41FA5}">
                      <a16:colId xmlns:a16="http://schemas.microsoft.com/office/drawing/2014/main" val="20005"/>
                    </a:ext>
                  </a:extLst>
                </a:gridCol>
                <a:gridCol w="922846">
                  <a:extLst>
                    <a:ext uri="{9D8B030D-6E8A-4147-A177-3AD203B41FA5}">
                      <a16:colId xmlns:a16="http://schemas.microsoft.com/office/drawing/2014/main" val="20006"/>
                    </a:ext>
                  </a:extLst>
                </a:gridCol>
                <a:gridCol w="841439">
                  <a:extLst>
                    <a:ext uri="{9D8B030D-6E8A-4147-A177-3AD203B41FA5}">
                      <a16:colId xmlns:a16="http://schemas.microsoft.com/office/drawing/2014/main" val="20007"/>
                    </a:ext>
                  </a:extLst>
                </a:gridCol>
                <a:gridCol w="751205">
                  <a:extLst>
                    <a:ext uri="{9D8B030D-6E8A-4147-A177-3AD203B41FA5}">
                      <a16:colId xmlns:a16="http://schemas.microsoft.com/office/drawing/2014/main" val="20008"/>
                    </a:ext>
                  </a:extLst>
                </a:gridCol>
                <a:gridCol w="933768">
                  <a:extLst>
                    <a:ext uri="{9D8B030D-6E8A-4147-A177-3AD203B41FA5}">
                      <a16:colId xmlns:a16="http://schemas.microsoft.com/office/drawing/2014/main" val="20009"/>
                    </a:ext>
                  </a:extLst>
                </a:gridCol>
                <a:gridCol w="695643">
                  <a:extLst>
                    <a:ext uri="{9D8B030D-6E8A-4147-A177-3AD203B41FA5}">
                      <a16:colId xmlns:a16="http://schemas.microsoft.com/office/drawing/2014/main" val="20010"/>
                    </a:ext>
                  </a:extLst>
                </a:gridCol>
                <a:gridCol w="502212">
                  <a:extLst>
                    <a:ext uri="{9D8B030D-6E8A-4147-A177-3AD203B41FA5}">
                      <a16:colId xmlns:a16="http://schemas.microsoft.com/office/drawing/2014/main" val="20011"/>
                    </a:ext>
                  </a:extLst>
                </a:gridCol>
                <a:gridCol w="1088517">
                  <a:extLst>
                    <a:ext uri="{9D8B030D-6E8A-4147-A177-3AD203B41FA5}">
                      <a16:colId xmlns:a16="http://schemas.microsoft.com/office/drawing/2014/main" val="20012"/>
                    </a:ext>
                  </a:extLst>
                </a:gridCol>
                <a:gridCol w="609918">
                  <a:extLst>
                    <a:ext uri="{9D8B030D-6E8A-4147-A177-3AD203B41FA5}">
                      <a16:colId xmlns:a16="http://schemas.microsoft.com/office/drawing/2014/main" val="20013"/>
                    </a:ext>
                  </a:extLst>
                </a:gridCol>
              </a:tblGrid>
              <a:tr h="494270">
                <a:tc>
                  <a:txBody>
                    <a:bodyPr/>
                    <a:lstStyle/>
                    <a:p>
                      <a:r>
                        <a:rPr sz="1600" dirty="0">
                          <a:solidFill>
                            <a:srgbClr val="002060"/>
                          </a:solidFill>
                        </a:rPr>
                        <a:t>Age</a:t>
                      </a:r>
                    </a:p>
                  </a:txBody>
                  <a:tcPr/>
                </a:tc>
                <a:tc>
                  <a:txBody>
                    <a:bodyPr/>
                    <a:lstStyle/>
                    <a:p>
                      <a:r>
                        <a:rPr sz="1600" dirty="0">
                          <a:solidFill>
                            <a:srgbClr val="002060"/>
                          </a:solidFill>
                        </a:rPr>
                        <a:t>Sex</a:t>
                      </a:r>
                    </a:p>
                  </a:txBody>
                  <a:tcPr/>
                </a:tc>
                <a:tc>
                  <a:txBody>
                    <a:bodyPr/>
                    <a:lstStyle/>
                    <a:p>
                      <a:r>
                        <a:rPr sz="1600" dirty="0">
                          <a:solidFill>
                            <a:srgbClr val="002060"/>
                          </a:solidFill>
                        </a:rPr>
                        <a:t>ChestPain</a:t>
                      </a:r>
                    </a:p>
                  </a:txBody>
                  <a:tcPr/>
                </a:tc>
                <a:tc>
                  <a:txBody>
                    <a:bodyPr/>
                    <a:lstStyle/>
                    <a:p>
                      <a:r>
                        <a:rPr sz="1600" dirty="0">
                          <a:solidFill>
                            <a:srgbClr val="002060"/>
                          </a:solidFill>
                        </a:rPr>
                        <a:t>RestBP</a:t>
                      </a:r>
                    </a:p>
                  </a:txBody>
                  <a:tcPr/>
                </a:tc>
                <a:tc>
                  <a:txBody>
                    <a:bodyPr/>
                    <a:lstStyle/>
                    <a:p>
                      <a:r>
                        <a:rPr sz="1600" dirty="0">
                          <a:solidFill>
                            <a:srgbClr val="002060"/>
                          </a:solidFill>
                        </a:rPr>
                        <a:t>Chol</a:t>
                      </a:r>
                    </a:p>
                  </a:txBody>
                  <a:tcPr/>
                </a:tc>
                <a:tc>
                  <a:txBody>
                    <a:bodyPr/>
                    <a:lstStyle/>
                    <a:p>
                      <a:r>
                        <a:rPr sz="1600">
                          <a:solidFill>
                            <a:srgbClr val="002060"/>
                          </a:solidFill>
                        </a:rPr>
                        <a:t>Fbs</a:t>
                      </a:r>
                    </a:p>
                  </a:txBody>
                  <a:tcPr/>
                </a:tc>
                <a:tc>
                  <a:txBody>
                    <a:bodyPr/>
                    <a:lstStyle/>
                    <a:p>
                      <a:r>
                        <a:rPr sz="1600">
                          <a:solidFill>
                            <a:srgbClr val="002060"/>
                          </a:solidFill>
                        </a:rPr>
                        <a:t>RestECG</a:t>
                      </a:r>
                    </a:p>
                  </a:txBody>
                  <a:tcPr/>
                </a:tc>
                <a:tc>
                  <a:txBody>
                    <a:bodyPr/>
                    <a:lstStyle/>
                    <a:p>
                      <a:r>
                        <a:rPr sz="1600" dirty="0">
                          <a:solidFill>
                            <a:srgbClr val="002060"/>
                          </a:solidFill>
                        </a:rPr>
                        <a:t>MaxHR</a:t>
                      </a:r>
                    </a:p>
                  </a:txBody>
                  <a:tcPr/>
                </a:tc>
                <a:tc>
                  <a:txBody>
                    <a:bodyPr/>
                    <a:lstStyle/>
                    <a:p>
                      <a:r>
                        <a:rPr sz="1600" dirty="0">
                          <a:solidFill>
                            <a:srgbClr val="002060"/>
                          </a:solidFill>
                        </a:rPr>
                        <a:t>ExAng</a:t>
                      </a:r>
                    </a:p>
                  </a:txBody>
                  <a:tcPr/>
                </a:tc>
                <a:tc>
                  <a:txBody>
                    <a:bodyPr/>
                    <a:lstStyle/>
                    <a:p>
                      <a:r>
                        <a:rPr sz="1600" dirty="0">
                          <a:solidFill>
                            <a:srgbClr val="002060"/>
                          </a:solidFill>
                        </a:rPr>
                        <a:t>Oldpeak</a:t>
                      </a:r>
                    </a:p>
                  </a:txBody>
                  <a:tcPr/>
                </a:tc>
                <a:tc>
                  <a:txBody>
                    <a:bodyPr/>
                    <a:lstStyle/>
                    <a:p>
                      <a:r>
                        <a:rPr sz="1600" dirty="0">
                          <a:solidFill>
                            <a:srgbClr val="002060"/>
                          </a:solidFill>
                        </a:rPr>
                        <a:t>Slope</a:t>
                      </a:r>
                    </a:p>
                  </a:txBody>
                  <a:tcPr/>
                </a:tc>
                <a:tc>
                  <a:txBody>
                    <a:bodyPr/>
                    <a:lstStyle/>
                    <a:p>
                      <a:r>
                        <a:rPr sz="1600" dirty="0">
                          <a:solidFill>
                            <a:srgbClr val="002060"/>
                          </a:solidFill>
                        </a:rPr>
                        <a:t>Ca</a:t>
                      </a:r>
                    </a:p>
                  </a:txBody>
                  <a:tcPr/>
                </a:tc>
                <a:tc>
                  <a:txBody>
                    <a:bodyPr/>
                    <a:lstStyle/>
                    <a:p>
                      <a:r>
                        <a:rPr sz="1600" dirty="0">
                          <a:solidFill>
                            <a:srgbClr val="002060"/>
                          </a:solidFill>
                        </a:rPr>
                        <a:t>Thal</a:t>
                      </a:r>
                    </a:p>
                  </a:txBody>
                  <a:tcPr/>
                </a:tc>
                <a:tc>
                  <a:txBody>
                    <a:bodyPr/>
                    <a:lstStyle/>
                    <a:p>
                      <a:r>
                        <a:rPr sz="1600" dirty="0"/>
                        <a:t>AHD</a:t>
                      </a:r>
                    </a:p>
                  </a:txBody>
                  <a:tcPr>
                    <a:solidFill>
                      <a:schemeClr val="accent2">
                        <a:lumMod val="60000"/>
                        <a:lumOff val="40000"/>
                      </a:schemeClr>
                    </a:solidFill>
                  </a:tcPr>
                </a:tc>
                <a:extLst>
                  <a:ext uri="{0D108BD9-81ED-4DB2-BD59-A6C34878D82A}">
                    <a16:rowId xmlns:a16="http://schemas.microsoft.com/office/drawing/2014/main" val="10000"/>
                  </a:ext>
                </a:extLst>
              </a:tr>
              <a:tr h="647129">
                <a:tc>
                  <a:txBody>
                    <a:bodyPr/>
                    <a:lstStyle/>
                    <a:p>
                      <a:r>
                        <a:rPr sz="1800" dirty="0"/>
                        <a:t>63</a:t>
                      </a:r>
                    </a:p>
                  </a:txBody>
                  <a:tcPr/>
                </a:tc>
                <a:tc>
                  <a:txBody>
                    <a:bodyPr/>
                    <a:lstStyle/>
                    <a:p>
                      <a:r>
                        <a:rPr sz="1800"/>
                        <a:t>1</a:t>
                      </a:r>
                    </a:p>
                  </a:txBody>
                  <a:tcPr/>
                </a:tc>
                <a:tc>
                  <a:txBody>
                    <a:bodyPr/>
                    <a:lstStyle/>
                    <a:p>
                      <a:r>
                        <a:rPr sz="1600" dirty="0"/>
                        <a:t>typical</a:t>
                      </a:r>
                    </a:p>
                  </a:txBody>
                  <a:tcPr/>
                </a:tc>
                <a:tc>
                  <a:txBody>
                    <a:bodyPr/>
                    <a:lstStyle/>
                    <a:p>
                      <a:r>
                        <a:rPr sz="1800"/>
                        <a:t>145</a:t>
                      </a:r>
                    </a:p>
                  </a:txBody>
                  <a:tcPr/>
                </a:tc>
                <a:tc>
                  <a:txBody>
                    <a:bodyPr/>
                    <a:lstStyle/>
                    <a:p>
                      <a:r>
                        <a:rPr sz="1800"/>
                        <a:t>233</a:t>
                      </a:r>
                    </a:p>
                  </a:txBody>
                  <a:tcPr/>
                </a:tc>
                <a:tc>
                  <a:txBody>
                    <a:bodyPr/>
                    <a:lstStyle/>
                    <a:p>
                      <a:r>
                        <a:rPr sz="1800"/>
                        <a:t>1</a:t>
                      </a:r>
                    </a:p>
                  </a:txBody>
                  <a:tcPr/>
                </a:tc>
                <a:tc>
                  <a:txBody>
                    <a:bodyPr/>
                    <a:lstStyle/>
                    <a:p>
                      <a:r>
                        <a:rPr sz="1800"/>
                        <a:t>2</a:t>
                      </a:r>
                    </a:p>
                  </a:txBody>
                  <a:tcPr/>
                </a:tc>
                <a:tc>
                  <a:txBody>
                    <a:bodyPr/>
                    <a:lstStyle/>
                    <a:p>
                      <a:r>
                        <a:rPr sz="1800"/>
                        <a:t>150</a:t>
                      </a:r>
                    </a:p>
                  </a:txBody>
                  <a:tcPr/>
                </a:tc>
                <a:tc>
                  <a:txBody>
                    <a:bodyPr/>
                    <a:lstStyle/>
                    <a:p>
                      <a:r>
                        <a:rPr sz="1800" dirty="0"/>
                        <a:t>0</a:t>
                      </a:r>
                    </a:p>
                  </a:txBody>
                  <a:tcPr/>
                </a:tc>
                <a:tc>
                  <a:txBody>
                    <a:bodyPr/>
                    <a:lstStyle/>
                    <a:p>
                      <a:r>
                        <a:rPr sz="1800" dirty="0"/>
                        <a:t>2.3</a:t>
                      </a:r>
                    </a:p>
                  </a:txBody>
                  <a:tcPr/>
                </a:tc>
                <a:tc>
                  <a:txBody>
                    <a:bodyPr/>
                    <a:lstStyle/>
                    <a:p>
                      <a:r>
                        <a:rPr sz="1800" dirty="0"/>
                        <a:t>3</a:t>
                      </a:r>
                    </a:p>
                  </a:txBody>
                  <a:tcPr/>
                </a:tc>
                <a:tc>
                  <a:txBody>
                    <a:bodyPr/>
                    <a:lstStyle/>
                    <a:p>
                      <a:r>
                        <a:rPr sz="1800" dirty="0"/>
                        <a:t>0.0</a:t>
                      </a:r>
                    </a:p>
                  </a:txBody>
                  <a:tcPr/>
                </a:tc>
                <a:tc>
                  <a:txBody>
                    <a:bodyPr/>
                    <a:lstStyle/>
                    <a:p>
                      <a:r>
                        <a:rPr sz="1600" dirty="0"/>
                        <a:t>fixed</a:t>
                      </a:r>
                    </a:p>
                  </a:txBody>
                  <a:tcPr/>
                </a:tc>
                <a:tc>
                  <a:txBody>
                    <a:bodyPr/>
                    <a:lstStyle/>
                    <a:p>
                      <a:r>
                        <a:rPr sz="1800"/>
                        <a:t>No</a:t>
                      </a:r>
                    </a:p>
                  </a:txBody>
                  <a:tcPr>
                    <a:solidFill>
                      <a:schemeClr val="accent2">
                        <a:lumMod val="60000"/>
                        <a:lumOff val="40000"/>
                      </a:schemeClr>
                    </a:solidFill>
                  </a:tcPr>
                </a:tc>
                <a:extLst>
                  <a:ext uri="{0D108BD9-81ED-4DB2-BD59-A6C34878D82A}">
                    <a16:rowId xmlns:a16="http://schemas.microsoft.com/office/drawing/2014/main" val="10001"/>
                  </a:ext>
                </a:extLst>
              </a:tr>
              <a:tr h="699758">
                <a:tc>
                  <a:txBody>
                    <a:bodyPr/>
                    <a:lstStyle/>
                    <a:p>
                      <a:r>
                        <a:rPr sz="1800"/>
                        <a:t>67</a:t>
                      </a:r>
                    </a:p>
                  </a:txBody>
                  <a:tcPr/>
                </a:tc>
                <a:tc>
                  <a:txBody>
                    <a:bodyPr/>
                    <a:lstStyle/>
                    <a:p>
                      <a:r>
                        <a:rPr sz="1800"/>
                        <a:t>1</a:t>
                      </a:r>
                    </a:p>
                  </a:txBody>
                  <a:tcPr/>
                </a:tc>
                <a:tc>
                  <a:txBody>
                    <a:bodyPr/>
                    <a:lstStyle/>
                    <a:p>
                      <a:r>
                        <a:rPr sz="1600"/>
                        <a:t>asymptomatic</a:t>
                      </a:r>
                    </a:p>
                  </a:txBody>
                  <a:tcPr/>
                </a:tc>
                <a:tc>
                  <a:txBody>
                    <a:bodyPr/>
                    <a:lstStyle/>
                    <a:p>
                      <a:r>
                        <a:rPr sz="1800" dirty="0"/>
                        <a:t>160</a:t>
                      </a:r>
                    </a:p>
                  </a:txBody>
                  <a:tcPr/>
                </a:tc>
                <a:tc>
                  <a:txBody>
                    <a:bodyPr/>
                    <a:lstStyle/>
                    <a:p>
                      <a:r>
                        <a:rPr sz="1800" dirty="0"/>
                        <a:t>286</a:t>
                      </a:r>
                    </a:p>
                  </a:txBody>
                  <a:tcPr/>
                </a:tc>
                <a:tc>
                  <a:txBody>
                    <a:bodyPr/>
                    <a:lstStyle/>
                    <a:p>
                      <a:r>
                        <a:rPr sz="1800"/>
                        <a:t>0</a:t>
                      </a:r>
                    </a:p>
                  </a:txBody>
                  <a:tcPr/>
                </a:tc>
                <a:tc>
                  <a:txBody>
                    <a:bodyPr/>
                    <a:lstStyle/>
                    <a:p>
                      <a:r>
                        <a:rPr sz="1800"/>
                        <a:t>2</a:t>
                      </a:r>
                    </a:p>
                  </a:txBody>
                  <a:tcPr/>
                </a:tc>
                <a:tc>
                  <a:txBody>
                    <a:bodyPr/>
                    <a:lstStyle/>
                    <a:p>
                      <a:r>
                        <a:rPr sz="1800"/>
                        <a:t>108</a:t>
                      </a:r>
                    </a:p>
                  </a:txBody>
                  <a:tcPr/>
                </a:tc>
                <a:tc>
                  <a:txBody>
                    <a:bodyPr/>
                    <a:lstStyle/>
                    <a:p>
                      <a:r>
                        <a:rPr sz="1800"/>
                        <a:t>1</a:t>
                      </a:r>
                    </a:p>
                  </a:txBody>
                  <a:tcPr/>
                </a:tc>
                <a:tc>
                  <a:txBody>
                    <a:bodyPr/>
                    <a:lstStyle/>
                    <a:p>
                      <a:r>
                        <a:rPr sz="1800"/>
                        <a:t>1.5</a:t>
                      </a:r>
                    </a:p>
                  </a:txBody>
                  <a:tcPr/>
                </a:tc>
                <a:tc>
                  <a:txBody>
                    <a:bodyPr/>
                    <a:lstStyle/>
                    <a:p>
                      <a:r>
                        <a:rPr sz="1800"/>
                        <a:t>2</a:t>
                      </a:r>
                    </a:p>
                  </a:txBody>
                  <a:tcPr/>
                </a:tc>
                <a:tc>
                  <a:txBody>
                    <a:bodyPr/>
                    <a:lstStyle/>
                    <a:p>
                      <a:r>
                        <a:rPr sz="1800"/>
                        <a:t>3.0</a:t>
                      </a:r>
                    </a:p>
                  </a:txBody>
                  <a:tcPr/>
                </a:tc>
                <a:tc>
                  <a:txBody>
                    <a:bodyPr/>
                    <a:lstStyle/>
                    <a:p>
                      <a:r>
                        <a:rPr sz="1600"/>
                        <a:t>normal</a:t>
                      </a:r>
                    </a:p>
                  </a:txBody>
                  <a:tcPr/>
                </a:tc>
                <a:tc>
                  <a:txBody>
                    <a:bodyPr/>
                    <a:lstStyle/>
                    <a:p>
                      <a:r>
                        <a:rPr sz="1800"/>
                        <a:t>Yes</a:t>
                      </a:r>
                    </a:p>
                  </a:txBody>
                  <a:tcPr>
                    <a:solidFill>
                      <a:schemeClr val="accent2">
                        <a:lumMod val="60000"/>
                        <a:lumOff val="40000"/>
                      </a:schemeClr>
                    </a:solidFill>
                  </a:tcPr>
                </a:tc>
                <a:extLst>
                  <a:ext uri="{0D108BD9-81ED-4DB2-BD59-A6C34878D82A}">
                    <a16:rowId xmlns:a16="http://schemas.microsoft.com/office/drawing/2014/main" val="10002"/>
                  </a:ext>
                </a:extLst>
              </a:tr>
              <a:tr h="642551">
                <a:tc>
                  <a:txBody>
                    <a:bodyPr/>
                    <a:lstStyle/>
                    <a:p>
                      <a:r>
                        <a:rPr sz="1800"/>
                        <a:t>67</a:t>
                      </a:r>
                    </a:p>
                  </a:txBody>
                  <a:tcPr/>
                </a:tc>
                <a:tc>
                  <a:txBody>
                    <a:bodyPr/>
                    <a:lstStyle/>
                    <a:p>
                      <a:r>
                        <a:rPr sz="1800"/>
                        <a:t>1</a:t>
                      </a:r>
                    </a:p>
                  </a:txBody>
                  <a:tcPr/>
                </a:tc>
                <a:tc>
                  <a:txBody>
                    <a:bodyPr/>
                    <a:lstStyle/>
                    <a:p>
                      <a:r>
                        <a:rPr sz="1600"/>
                        <a:t>asymptomatic</a:t>
                      </a:r>
                    </a:p>
                  </a:txBody>
                  <a:tcPr/>
                </a:tc>
                <a:tc>
                  <a:txBody>
                    <a:bodyPr/>
                    <a:lstStyle/>
                    <a:p>
                      <a:r>
                        <a:rPr sz="1800"/>
                        <a:t>120</a:t>
                      </a:r>
                    </a:p>
                  </a:txBody>
                  <a:tcPr/>
                </a:tc>
                <a:tc>
                  <a:txBody>
                    <a:bodyPr/>
                    <a:lstStyle/>
                    <a:p>
                      <a:r>
                        <a:rPr sz="1800"/>
                        <a:t>229</a:t>
                      </a:r>
                    </a:p>
                  </a:txBody>
                  <a:tcPr/>
                </a:tc>
                <a:tc>
                  <a:txBody>
                    <a:bodyPr/>
                    <a:lstStyle/>
                    <a:p>
                      <a:r>
                        <a:rPr sz="1800"/>
                        <a:t>0</a:t>
                      </a:r>
                    </a:p>
                  </a:txBody>
                  <a:tcPr/>
                </a:tc>
                <a:tc>
                  <a:txBody>
                    <a:bodyPr/>
                    <a:lstStyle/>
                    <a:p>
                      <a:r>
                        <a:rPr sz="1800"/>
                        <a:t>2</a:t>
                      </a:r>
                    </a:p>
                  </a:txBody>
                  <a:tcPr/>
                </a:tc>
                <a:tc>
                  <a:txBody>
                    <a:bodyPr/>
                    <a:lstStyle/>
                    <a:p>
                      <a:r>
                        <a:rPr sz="1800"/>
                        <a:t>129</a:t>
                      </a:r>
                    </a:p>
                  </a:txBody>
                  <a:tcPr/>
                </a:tc>
                <a:tc>
                  <a:txBody>
                    <a:bodyPr/>
                    <a:lstStyle/>
                    <a:p>
                      <a:r>
                        <a:rPr sz="1800"/>
                        <a:t>1</a:t>
                      </a:r>
                    </a:p>
                  </a:txBody>
                  <a:tcPr/>
                </a:tc>
                <a:tc>
                  <a:txBody>
                    <a:bodyPr/>
                    <a:lstStyle/>
                    <a:p>
                      <a:r>
                        <a:rPr sz="1800"/>
                        <a:t>2.6</a:t>
                      </a:r>
                    </a:p>
                  </a:txBody>
                  <a:tcPr/>
                </a:tc>
                <a:tc>
                  <a:txBody>
                    <a:bodyPr/>
                    <a:lstStyle/>
                    <a:p>
                      <a:r>
                        <a:rPr sz="1800"/>
                        <a:t>2</a:t>
                      </a:r>
                    </a:p>
                  </a:txBody>
                  <a:tcPr/>
                </a:tc>
                <a:tc>
                  <a:txBody>
                    <a:bodyPr/>
                    <a:lstStyle/>
                    <a:p>
                      <a:r>
                        <a:rPr sz="1800" dirty="0"/>
                        <a:t>2.0</a:t>
                      </a:r>
                    </a:p>
                  </a:txBody>
                  <a:tcPr/>
                </a:tc>
                <a:tc>
                  <a:txBody>
                    <a:bodyPr/>
                    <a:lstStyle/>
                    <a:p>
                      <a:r>
                        <a:rPr sz="1600"/>
                        <a:t>reversable</a:t>
                      </a:r>
                    </a:p>
                  </a:txBody>
                  <a:tcPr/>
                </a:tc>
                <a:tc>
                  <a:txBody>
                    <a:bodyPr/>
                    <a:lstStyle/>
                    <a:p>
                      <a:r>
                        <a:rPr sz="1800"/>
                        <a:t>Yes</a:t>
                      </a:r>
                    </a:p>
                  </a:txBody>
                  <a:tcPr>
                    <a:solidFill>
                      <a:schemeClr val="accent2">
                        <a:lumMod val="60000"/>
                        <a:lumOff val="40000"/>
                      </a:schemeClr>
                    </a:solidFill>
                  </a:tcPr>
                </a:tc>
                <a:extLst>
                  <a:ext uri="{0D108BD9-81ED-4DB2-BD59-A6C34878D82A}">
                    <a16:rowId xmlns:a16="http://schemas.microsoft.com/office/drawing/2014/main" val="10003"/>
                  </a:ext>
                </a:extLst>
              </a:tr>
              <a:tr h="617838">
                <a:tc>
                  <a:txBody>
                    <a:bodyPr/>
                    <a:lstStyle/>
                    <a:p>
                      <a:r>
                        <a:rPr sz="1800"/>
                        <a:t>37</a:t>
                      </a:r>
                    </a:p>
                  </a:txBody>
                  <a:tcPr/>
                </a:tc>
                <a:tc>
                  <a:txBody>
                    <a:bodyPr/>
                    <a:lstStyle/>
                    <a:p>
                      <a:r>
                        <a:rPr sz="1800"/>
                        <a:t>1</a:t>
                      </a:r>
                    </a:p>
                  </a:txBody>
                  <a:tcPr/>
                </a:tc>
                <a:tc>
                  <a:txBody>
                    <a:bodyPr/>
                    <a:lstStyle/>
                    <a:p>
                      <a:r>
                        <a:rPr sz="1600"/>
                        <a:t>nonanginal</a:t>
                      </a:r>
                    </a:p>
                  </a:txBody>
                  <a:tcPr/>
                </a:tc>
                <a:tc>
                  <a:txBody>
                    <a:bodyPr/>
                    <a:lstStyle/>
                    <a:p>
                      <a:r>
                        <a:rPr sz="1800"/>
                        <a:t>130</a:t>
                      </a:r>
                    </a:p>
                  </a:txBody>
                  <a:tcPr/>
                </a:tc>
                <a:tc>
                  <a:txBody>
                    <a:bodyPr/>
                    <a:lstStyle/>
                    <a:p>
                      <a:r>
                        <a:rPr sz="1800"/>
                        <a:t>250</a:t>
                      </a:r>
                    </a:p>
                  </a:txBody>
                  <a:tcPr/>
                </a:tc>
                <a:tc>
                  <a:txBody>
                    <a:bodyPr/>
                    <a:lstStyle/>
                    <a:p>
                      <a:r>
                        <a:rPr sz="1800"/>
                        <a:t>0</a:t>
                      </a:r>
                    </a:p>
                  </a:txBody>
                  <a:tcPr/>
                </a:tc>
                <a:tc>
                  <a:txBody>
                    <a:bodyPr/>
                    <a:lstStyle/>
                    <a:p>
                      <a:r>
                        <a:rPr sz="1800"/>
                        <a:t>0</a:t>
                      </a:r>
                    </a:p>
                  </a:txBody>
                  <a:tcPr/>
                </a:tc>
                <a:tc>
                  <a:txBody>
                    <a:bodyPr/>
                    <a:lstStyle/>
                    <a:p>
                      <a:r>
                        <a:rPr sz="1800"/>
                        <a:t>187</a:t>
                      </a:r>
                    </a:p>
                  </a:txBody>
                  <a:tcPr/>
                </a:tc>
                <a:tc>
                  <a:txBody>
                    <a:bodyPr/>
                    <a:lstStyle/>
                    <a:p>
                      <a:r>
                        <a:rPr sz="1800"/>
                        <a:t>0</a:t>
                      </a:r>
                    </a:p>
                  </a:txBody>
                  <a:tcPr/>
                </a:tc>
                <a:tc>
                  <a:txBody>
                    <a:bodyPr/>
                    <a:lstStyle/>
                    <a:p>
                      <a:r>
                        <a:rPr sz="1800"/>
                        <a:t>3.5</a:t>
                      </a:r>
                    </a:p>
                  </a:txBody>
                  <a:tcPr/>
                </a:tc>
                <a:tc>
                  <a:txBody>
                    <a:bodyPr/>
                    <a:lstStyle/>
                    <a:p>
                      <a:r>
                        <a:rPr sz="1800"/>
                        <a:t>3</a:t>
                      </a:r>
                    </a:p>
                  </a:txBody>
                  <a:tcPr/>
                </a:tc>
                <a:tc>
                  <a:txBody>
                    <a:bodyPr/>
                    <a:lstStyle/>
                    <a:p>
                      <a:r>
                        <a:rPr sz="1800"/>
                        <a:t>0.0</a:t>
                      </a:r>
                    </a:p>
                  </a:txBody>
                  <a:tcPr/>
                </a:tc>
                <a:tc>
                  <a:txBody>
                    <a:bodyPr/>
                    <a:lstStyle/>
                    <a:p>
                      <a:r>
                        <a:rPr sz="1600"/>
                        <a:t>normal</a:t>
                      </a:r>
                    </a:p>
                  </a:txBody>
                  <a:tcPr/>
                </a:tc>
                <a:tc>
                  <a:txBody>
                    <a:bodyPr/>
                    <a:lstStyle/>
                    <a:p>
                      <a:r>
                        <a:rPr sz="1800"/>
                        <a:t>No</a:t>
                      </a:r>
                    </a:p>
                  </a:txBody>
                  <a:tcPr>
                    <a:solidFill>
                      <a:schemeClr val="accent2">
                        <a:lumMod val="60000"/>
                        <a:lumOff val="40000"/>
                      </a:schemeClr>
                    </a:solidFill>
                  </a:tcPr>
                </a:tc>
                <a:extLst>
                  <a:ext uri="{0D108BD9-81ED-4DB2-BD59-A6C34878D82A}">
                    <a16:rowId xmlns:a16="http://schemas.microsoft.com/office/drawing/2014/main" val="10004"/>
                  </a:ext>
                </a:extLst>
              </a:tr>
              <a:tr h="593124">
                <a:tc>
                  <a:txBody>
                    <a:bodyPr/>
                    <a:lstStyle/>
                    <a:p>
                      <a:r>
                        <a:rPr sz="1800" dirty="0"/>
                        <a:t>41</a:t>
                      </a:r>
                    </a:p>
                  </a:txBody>
                  <a:tcPr/>
                </a:tc>
                <a:tc>
                  <a:txBody>
                    <a:bodyPr/>
                    <a:lstStyle/>
                    <a:p>
                      <a:r>
                        <a:rPr sz="1800"/>
                        <a:t>0</a:t>
                      </a:r>
                    </a:p>
                  </a:txBody>
                  <a:tcPr/>
                </a:tc>
                <a:tc>
                  <a:txBody>
                    <a:bodyPr/>
                    <a:lstStyle/>
                    <a:p>
                      <a:r>
                        <a:rPr sz="1600" dirty="0"/>
                        <a:t>nontypical</a:t>
                      </a:r>
                    </a:p>
                  </a:txBody>
                  <a:tcPr/>
                </a:tc>
                <a:tc>
                  <a:txBody>
                    <a:bodyPr/>
                    <a:lstStyle/>
                    <a:p>
                      <a:r>
                        <a:rPr sz="1800"/>
                        <a:t>130</a:t>
                      </a:r>
                    </a:p>
                  </a:txBody>
                  <a:tcPr/>
                </a:tc>
                <a:tc>
                  <a:txBody>
                    <a:bodyPr/>
                    <a:lstStyle/>
                    <a:p>
                      <a:r>
                        <a:rPr sz="1800"/>
                        <a:t>204</a:t>
                      </a:r>
                    </a:p>
                  </a:txBody>
                  <a:tcPr/>
                </a:tc>
                <a:tc>
                  <a:txBody>
                    <a:bodyPr/>
                    <a:lstStyle/>
                    <a:p>
                      <a:r>
                        <a:rPr sz="1800"/>
                        <a:t>0</a:t>
                      </a:r>
                    </a:p>
                  </a:txBody>
                  <a:tcPr/>
                </a:tc>
                <a:tc>
                  <a:txBody>
                    <a:bodyPr/>
                    <a:lstStyle/>
                    <a:p>
                      <a:r>
                        <a:rPr sz="1800"/>
                        <a:t>2</a:t>
                      </a:r>
                    </a:p>
                  </a:txBody>
                  <a:tcPr/>
                </a:tc>
                <a:tc>
                  <a:txBody>
                    <a:bodyPr/>
                    <a:lstStyle/>
                    <a:p>
                      <a:r>
                        <a:rPr sz="1800"/>
                        <a:t>172</a:t>
                      </a:r>
                    </a:p>
                  </a:txBody>
                  <a:tcPr/>
                </a:tc>
                <a:tc>
                  <a:txBody>
                    <a:bodyPr/>
                    <a:lstStyle/>
                    <a:p>
                      <a:r>
                        <a:rPr sz="1800"/>
                        <a:t>0</a:t>
                      </a:r>
                    </a:p>
                  </a:txBody>
                  <a:tcPr/>
                </a:tc>
                <a:tc>
                  <a:txBody>
                    <a:bodyPr/>
                    <a:lstStyle/>
                    <a:p>
                      <a:r>
                        <a:rPr sz="1800"/>
                        <a:t>1.4</a:t>
                      </a:r>
                    </a:p>
                  </a:txBody>
                  <a:tcPr/>
                </a:tc>
                <a:tc>
                  <a:txBody>
                    <a:bodyPr/>
                    <a:lstStyle/>
                    <a:p>
                      <a:r>
                        <a:rPr sz="1800"/>
                        <a:t>1</a:t>
                      </a:r>
                    </a:p>
                  </a:txBody>
                  <a:tcPr/>
                </a:tc>
                <a:tc>
                  <a:txBody>
                    <a:bodyPr/>
                    <a:lstStyle/>
                    <a:p>
                      <a:r>
                        <a:rPr sz="1800"/>
                        <a:t>0.0</a:t>
                      </a:r>
                    </a:p>
                  </a:txBody>
                  <a:tcPr/>
                </a:tc>
                <a:tc>
                  <a:txBody>
                    <a:bodyPr/>
                    <a:lstStyle/>
                    <a:p>
                      <a:r>
                        <a:rPr sz="1600" dirty="0"/>
                        <a:t>normal</a:t>
                      </a:r>
                    </a:p>
                  </a:txBody>
                  <a:tcPr/>
                </a:tc>
                <a:tc>
                  <a:txBody>
                    <a:bodyPr/>
                    <a:lstStyle/>
                    <a:p>
                      <a:r>
                        <a:rPr sz="1800" dirty="0"/>
                        <a:t>No</a:t>
                      </a:r>
                    </a:p>
                  </a:txBody>
                  <a:tcP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824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1-d Situation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=1</m:t>
                        </m:r>
                      </m:e>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smtClean="0">
                        <a:latin typeface="Cambria Math" panose="02040503050406030204" pitchFamily="18" charset="0"/>
                      </a:rPr>
                      <m:t>𝜎</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e>
                    </m:d>
                  </m:oMath>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40</a:t>
            </a:fld>
            <a:endParaRPr lang="en-US"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1905001" y="2057400"/>
            <a:ext cx="7781053" cy="4138126"/>
          </a:xfrm>
          <a:prstGeom prst="rect">
            <a:avLst/>
          </a:prstGeom>
        </p:spPr>
      </p:pic>
    </p:spTree>
    <p:extLst>
      <p:ext uri="{BB962C8B-B14F-4D97-AF65-F5344CB8AC3E}">
        <p14:creationId xmlns:p14="http://schemas.microsoft.com/office/powerpoint/2010/main" val="27208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41</a:t>
            </a:fld>
            <a:endParaRPr lang="en-US" dirty="0">
              <a:solidFill>
                <a:prstClr val="black"/>
              </a:solidFill>
              <a:latin typeface="Calibri"/>
            </a:endParaRPr>
          </a:p>
        </p:txBody>
      </p:sp>
      <p:pic>
        <p:nvPicPr>
          <p:cNvPr id="41986" name="Picture 2" descr="http://faculty.cas.usf.edu/mbrannick/regression/gifs/l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95477"/>
            <a:ext cx="6858000" cy="49618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3448416" y="6210279"/>
                <a:ext cx="4574073" cy="461665"/>
              </a:xfrm>
              <a:prstGeom prst="rect">
                <a:avLst/>
              </a:prstGeom>
              <a:noFill/>
            </p:spPr>
            <p:txBody>
              <a:bodyPr wrap="none" rtlCol="0">
                <a:spAutoFit/>
              </a:bodyPr>
              <a:lstStyle/>
              <a:p>
                <a:pPr fontAlgn="auto">
                  <a:spcBef>
                    <a:spcPts val="0"/>
                  </a:spcBef>
                  <a:spcAft>
                    <a:spcPts val="0"/>
                  </a:spcAft>
                  <a:defRPr/>
                </a:pPr>
                <a:r>
                  <a:rPr lang="en-US" sz="2400" dirty="0">
                    <a:solidFill>
                      <a:prstClr val="black"/>
                    </a:solidFill>
                    <a:latin typeface="Calibri"/>
                  </a:rPr>
                  <a:t>Q: I</a:t>
                </a:r>
                <a14:m>
                  <m:oMath xmlns:m="http://schemas.openxmlformats.org/officeDocument/2006/math">
                    <m:r>
                      <m:rPr>
                        <m:sty m:val="p"/>
                      </m:rPr>
                      <a:rPr lang="en-US" sz="2400" b="0" i="0" smtClean="0">
                        <a:solidFill>
                          <a:prstClr val="black"/>
                        </a:solidFill>
                        <a:latin typeface="Cambria Math" panose="02040503050406030204" pitchFamily="18" charset="0"/>
                      </a:rPr>
                      <m:t>s</m:t>
                    </m:r>
                    <m:r>
                      <a:rPr lang="en-US" sz="2400" b="0" i="0" smtClean="0">
                        <a:solidFill>
                          <a:prstClr val="black"/>
                        </a:solidFill>
                        <a:latin typeface="Cambria Math" panose="02040503050406030204" pitchFamily="18" charset="0"/>
                      </a:rPr>
                      <m:t> </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𝛽</m:t>
                        </m:r>
                      </m:e>
                      <m:sub>
                        <m:r>
                          <a:rPr lang="en-US" sz="2400" i="1">
                            <a:solidFill>
                              <a:prstClr val="black"/>
                            </a:solidFill>
                            <a:latin typeface="Cambria Math" panose="02040503050406030204" pitchFamily="18" charset="0"/>
                          </a:rPr>
                          <m:t>0</m:t>
                        </m:r>
                      </m:sub>
                    </m:sSub>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positive</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or</m:t>
                    </m:r>
                    <m:r>
                      <a:rPr lang="en-US" sz="2400" b="0" i="0" smtClean="0">
                        <a:solidFill>
                          <a:prstClr val="black"/>
                        </a:solidFill>
                        <a:latin typeface="Cambria Math" panose="02040503050406030204" pitchFamily="18" charset="0"/>
                      </a:rPr>
                      <m:t> </m:t>
                    </m:r>
                    <m:r>
                      <m:rPr>
                        <m:sty m:val="p"/>
                      </m:rPr>
                      <a:rPr lang="en-US" sz="2400" b="0" i="0" smtClean="0">
                        <a:solidFill>
                          <a:prstClr val="black"/>
                        </a:solidFill>
                        <a:latin typeface="Cambria Math" panose="02040503050406030204" pitchFamily="18" charset="0"/>
                      </a:rPr>
                      <m:t>negative</m:t>
                    </m:r>
                  </m:oMath>
                </a14:m>
                <a:r>
                  <a:rPr lang="en-US" sz="2400" dirty="0">
                    <a:solidFill>
                      <a:prstClr val="black"/>
                    </a:solidFill>
                    <a:latin typeface="Calibri"/>
                  </a:rPr>
                  <a:t> here?</a:t>
                </a:r>
              </a:p>
            </p:txBody>
          </p:sp>
        </mc:Choice>
        <mc:Fallback xmlns="">
          <p:sp>
            <p:nvSpPr>
              <p:cNvPr id="5" name="TextBox 4"/>
              <p:cNvSpPr txBox="1">
                <a:spLocks noRot="1" noChangeAspect="1" noMove="1" noResize="1" noEditPoints="1" noAdjustHandles="1" noChangeArrowheads="1" noChangeShapeType="1" noTextEdit="1"/>
              </p:cNvSpPr>
              <p:nvPr/>
            </p:nvSpPr>
            <p:spPr>
              <a:xfrm>
                <a:off x="3448416" y="6210279"/>
                <a:ext cx="4574073" cy="461665"/>
              </a:xfrm>
              <a:prstGeom prst="rect">
                <a:avLst/>
              </a:prstGeom>
              <a:blipFill>
                <a:blip r:embed="rId4"/>
                <a:stretch>
                  <a:fillRect l="-2133" t="-10667" r="-933" b="-30667"/>
                </a:stretch>
              </a:blipFill>
            </p:spPr>
            <p:txBody>
              <a:bodyPr/>
              <a:lstStyle/>
              <a:p>
                <a:r>
                  <a:rPr lang="en-US">
                    <a:noFill/>
                  </a:rPr>
                  <a:t> </a:t>
                </a:r>
              </a:p>
            </p:txBody>
          </p:sp>
        </mc:Fallback>
      </mc:AlternateContent>
    </p:spTree>
    <p:extLst>
      <p:ext uri="{BB962C8B-B14F-4D97-AF65-F5344CB8AC3E}">
        <p14:creationId xmlns:p14="http://schemas.microsoft.com/office/powerpoint/2010/main" val="4226263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Assuming Parameters are Given: Inference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𝐼𝑓</m:t>
                    </m:r>
                    <m:r>
                      <a:rPr lang="en-US" b="0" i="1" smtClean="0">
                        <a:latin typeface="Cambria Math" panose="02040503050406030204" pitchFamily="18" charset="0"/>
                      </a:rPr>
                      <m:t> </m:t>
                    </m:r>
                    <m:r>
                      <a:rPr lang="en-US" i="1" smtClean="0">
                        <a:latin typeface="Cambria Math"/>
                      </a:rPr>
                      <m:t>𝑃</m:t>
                    </m:r>
                    <m:d>
                      <m:dPr>
                        <m:ctrlPr>
                          <a:rPr lang="en-US" i="1">
                            <a:latin typeface="Cambria Math" panose="02040503050406030204" pitchFamily="18" charset="0"/>
                          </a:rPr>
                        </m:ctrlPr>
                      </m:dPr>
                      <m:e>
                        <m:r>
                          <a:rPr lang="en-US" i="1">
                            <a:latin typeface="Cambria Math"/>
                          </a:rPr>
                          <m:t>𝑌</m:t>
                        </m:r>
                        <m:r>
                          <a:rPr lang="en-US" i="1">
                            <a:latin typeface="Cambria Math"/>
                          </a:rPr>
                          <m:t>=1</m:t>
                        </m:r>
                      </m:e>
                      <m:e>
                        <m:r>
                          <a:rPr lang="en-US" b="1" i="1">
                            <a:latin typeface="Cambria Math" panose="02040503050406030204" pitchFamily="18" charset="0"/>
                          </a:rPr>
                          <m:t>𝒙</m:t>
                        </m:r>
                        <m:r>
                          <a:rPr lang="en-US" i="1">
                            <a:latin typeface="Cambria Math"/>
                          </a:rPr>
                          <m:t>,</m:t>
                        </m:r>
                        <m:r>
                          <a:rPr lang="en-US" i="1">
                            <a:latin typeface="Cambria Math"/>
                          </a:rPr>
                          <m:t>𝛽</m:t>
                        </m:r>
                      </m:e>
                    </m:d>
                    <m:r>
                      <a:rPr lang="en-US" i="1">
                        <a:latin typeface="Cambria Math"/>
                      </a:rPr>
                      <m:t>=</m:t>
                    </m:r>
                    <m:r>
                      <a:rPr lang="en-US" i="1">
                        <a:latin typeface="Cambria Math" panose="02040503050406030204" pitchFamily="18" charset="0"/>
                      </a:rPr>
                      <m:t>𝜎</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panose="02040503050406030204" pitchFamily="18" charset="0"/>
                              </a:rPr>
                              <m:t>𝒙</m:t>
                            </m:r>
                          </m:e>
                          <m:sup>
                            <m:r>
                              <a:rPr lang="en-US" i="1">
                                <a:latin typeface="Cambria Math"/>
                              </a:rPr>
                              <m:t>𝑇</m:t>
                            </m:r>
                          </m:sup>
                        </m:sSup>
                        <m:r>
                          <a:rPr lang="en-US" i="1">
                            <a:latin typeface="Cambria Math"/>
                          </a:rPr>
                          <m:t>𝛽</m:t>
                        </m:r>
                      </m:e>
                    </m:d>
                    <m:r>
                      <a:rPr lang="en-US" b="0" i="0" smtClean="0">
                        <a:latin typeface="Cambria Math" panose="02040503050406030204" pitchFamily="18" charset="0"/>
                      </a:rPr>
                      <m:t>&gt;0.5</m:t>
                    </m:r>
                  </m:oMath>
                </a14:m>
                <a:endParaRPr dirty="0"/>
              </a:p>
              <a:p>
                <a:pPr lvl="1"/>
                <a:r>
                  <a:rPr lang="en-US" dirty="0"/>
                  <a:t>Class 1</a:t>
                </a:r>
              </a:p>
              <a:p>
                <a:r>
                  <a:rPr lang="en-US" dirty="0"/>
                  <a:t>Otherwise</a:t>
                </a:r>
              </a:p>
              <a:p>
                <a:pPr lvl="1"/>
                <a:r>
                  <a:rPr lang="en-US" dirty="0"/>
                  <a:t>Class 0</a:t>
                </a:r>
              </a:p>
              <a:p>
                <a:pPr lvl="1"/>
                <a:endParaRPr lang="en-US" dirty="0"/>
              </a:p>
              <a:p>
                <a:r>
                  <a:rPr lang="en-US" dirty="0"/>
                  <a:t>Question:</a:t>
                </a:r>
              </a:p>
              <a:p>
                <a:pPr lvl="1"/>
                <a:r>
                  <a:rPr lang="en-US" dirty="0"/>
                  <a:t>What is the decision boundary? (Hint: Decision boundary is the set of points where its probability going to 1 or 0 is equal.)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7" r="-2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42</a:t>
            </a:fld>
            <a:endParaRPr lang="en-US" dirty="0">
              <a:solidFill>
                <a:prstClr val="black"/>
              </a:solidFill>
              <a:latin typeface="Calibri"/>
            </a:endParaRPr>
          </a:p>
        </p:txBody>
      </p:sp>
    </p:spTree>
    <p:extLst>
      <p:ext uri="{BB962C8B-B14F-4D97-AF65-F5344CB8AC3E}">
        <p14:creationId xmlns:p14="http://schemas.microsoft.com/office/powerpoint/2010/main" val="3294664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Estimation: Learning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11125200" cy="5385816"/>
              </a:xfrm>
            </p:spPr>
            <p:txBody>
              <a:bodyPr>
                <a:normAutofit/>
              </a:bodyPr>
              <a:lstStyle/>
              <a:p>
                <a:r>
                  <a:rPr lang="en-US" dirty="0"/>
                  <a:t>MLE estimation</a:t>
                </a:r>
              </a:p>
              <a:p>
                <a:pPr lvl="1"/>
                <a:r>
                  <a:rPr lang="en-US" dirty="0">
                    <a:latin typeface="Cambria Math"/>
                  </a:rPr>
                  <a:t>Given a dataset </a:t>
                </a:r>
                <a14:m>
                  <m:oMath xmlns:m="http://schemas.openxmlformats.org/officeDocument/2006/math">
                    <m:r>
                      <a:rPr lang="en-US" b="0" i="1" smtClean="0">
                        <a:latin typeface="Cambria Math"/>
                      </a:rPr>
                      <m:t>𝐷</m:t>
                    </m:r>
                    <m:r>
                      <a:rPr lang="en-US" b="0" i="1" smtClean="0">
                        <a:latin typeface="Cambria Math"/>
                      </a:rPr>
                      <m:t>, </m:t>
                    </m:r>
                    <m:r>
                      <a:rPr lang="en-US" b="0" i="1" smtClean="0">
                        <a:latin typeface="Cambria Math"/>
                      </a:rPr>
                      <m:t>𝑤𝑖𝑡h</m:t>
                    </m:r>
                    <m:r>
                      <a:rPr lang="en-US" b="0" i="1" smtClean="0">
                        <a:latin typeface="Cambria Math"/>
                      </a:rPr>
                      <m:t> </m:t>
                    </m:r>
                    <m:r>
                      <a:rPr lang="en-US" b="0" i="1" smtClean="0">
                        <a:latin typeface="Cambria Math" panose="02040503050406030204" pitchFamily="18" charset="0"/>
                      </a:rPr>
                      <m:t>𝑁</m:t>
                    </m:r>
                    <m:r>
                      <a:rPr lang="en-US" b="0" i="1" smtClean="0">
                        <a:latin typeface="Cambria Math"/>
                      </a:rPr>
                      <m:t> </m:t>
                    </m:r>
                    <m:r>
                      <a:rPr lang="en-US" b="0" i="1" smtClean="0">
                        <a:latin typeface="Cambria Math"/>
                      </a:rPr>
                      <m:t>𝑑𝑎𝑡𝑎</m:t>
                    </m:r>
                    <m:r>
                      <a:rPr lang="en-US" b="0" i="1" smtClean="0">
                        <a:latin typeface="Cambria Math"/>
                      </a:rPr>
                      <m:t> </m:t>
                    </m:r>
                    <m:r>
                      <a:rPr lang="en-US" b="0" i="1" smtClean="0">
                        <a:latin typeface="Cambria Math"/>
                      </a:rPr>
                      <m:t>𝑝𝑜𝑖𝑛𝑡𝑠</m:t>
                    </m:r>
                  </m:oMath>
                </a14:m>
                <a:endParaRPr lang="en-US" b="0" dirty="0">
                  <a:latin typeface="Cambria Math"/>
                </a:endParaRPr>
              </a:p>
              <a:p>
                <a:pPr lvl="1"/>
                <a:r>
                  <a:rPr lang="en-US" dirty="0">
                    <a:latin typeface="Cambria Math"/>
                  </a:rPr>
                  <a:t>For a single data object with attributes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a:rPr>
                          <m:t>𝒙</m:t>
                        </m:r>
                      </m:e>
                      <m:sub>
                        <m:r>
                          <a:rPr lang="en-US" b="0" i="1" smtClean="0">
                            <a:latin typeface="Cambria Math"/>
                          </a:rPr>
                          <m:t>𝑖</m:t>
                        </m:r>
                      </m:sub>
                    </m:sSub>
                  </m:oMath>
                </a14:m>
                <a:r>
                  <a:rPr lang="en-US" b="0" dirty="0">
                    <a:latin typeface="Cambria Math"/>
                  </a:rPr>
                  <a:t>, class label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oMath>
                </a14:m>
                <a:endParaRPr lang="en-US" b="0" dirty="0">
                  <a:latin typeface="Cambria Math"/>
                </a:endParaRPr>
              </a:p>
              <a:p>
                <a:pPr lvl="2"/>
                <a:r>
                  <a:rPr lang="en-US" dirty="0">
                    <a:latin typeface="Cambria Math"/>
                  </a:rPr>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r>
                      <a:rPr lang="en-US" b="0" i="1" smtClean="0">
                        <a:latin typeface="Cambria Math"/>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a:rPr>
                          <m:t>=1</m:t>
                        </m:r>
                      </m:e>
                      <m:e>
                        <m:sSub>
                          <m:sSubPr>
                            <m:ctrlPr>
                              <a:rPr lang="en-US" i="1">
                                <a:latin typeface="Cambria Math" panose="02040503050406030204" pitchFamily="18" charset="0"/>
                              </a:rPr>
                            </m:ctrlPr>
                          </m:sSubPr>
                          <m:e>
                            <m:r>
                              <a:rPr lang="en-US" b="1" i="1">
                                <a:latin typeface="Cambria Math"/>
                              </a:rPr>
                              <m:t>𝒙</m:t>
                            </m:r>
                          </m:e>
                          <m:sub>
                            <m:r>
                              <a:rPr lang="en-US" i="1">
                                <a:latin typeface="Cambria Math"/>
                              </a:rPr>
                              <m:t>𝑖</m:t>
                            </m:r>
                          </m:sub>
                        </m:sSub>
                        <m:r>
                          <a:rPr lang="en-US" b="0" i="1" smtClean="0">
                            <a:latin typeface="Cambria Math"/>
                          </a:rPr>
                          <m:t>,</m:t>
                        </m:r>
                        <m:r>
                          <a:rPr lang="en-US" b="0" i="1" smtClean="0">
                            <a:latin typeface="Cambria Math"/>
                          </a:rPr>
                          <m:t>𝛽</m:t>
                        </m:r>
                      </m:e>
                    </m:d>
                    <m:r>
                      <a:rPr lang="en-US" b="0" i="1" smtClean="0">
                        <a:latin typeface="Cambria Math"/>
                      </a:rPr>
                      <m:t>, </m:t>
                    </m:r>
                    <m:r>
                      <a:rPr lang="en-US" i="1">
                        <a:latin typeface="Cambria Math"/>
                      </a:rPr>
                      <m:t>𝑡h𝑒</m:t>
                    </m:r>
                    <m:r>
                      <a:rPr lang="en-US" i="1">
                        <a:latin typeface="Cambria Math"/>
                      </a:rPr>
                      <m:t> </m:t>
                    </m:r>
                    <m:r>
                      <a:rPr lang="en-US" i="1">
                        <a:latin typeface="Cambria Math"/>
                      </a:rPr>
                      <m:t>𝑝𝑟𝑜𝑏</m:t>
                    </m:r>
                    <m:r>
                      <a:rPr lang="en-US" b="0" i="1" smtClean="0">
                        <a:latin typeface="Cambria Math"/>
                      </a:rPr>
                      <m:t>. </m:t>
                    </m:r>
                    <m:r>
                      <a:rPr lang="en-US" b="0" i="1" smtClean="0">
                        <a:latin typeface="Cambria Math"/>
                      </a:rPr>
                      <m:t>𝑜𝑓</m:t>
                    </m:r>
                    <m:r>
                      <a:rPr lang="en-US" b="0" i="1" smtClean="0">
                        <a:latin typeface="Cambria Math"/>
                      </a:rPr>
                      <m:t> </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a:rPr>
                      <m:t>𝑖𝑛</m:t>
                    </m:r>
                    <m:r>
                      <a:rPr lang="en-US" i="1">
                        <a:latin typeface="Cambria Math"/>
                      </a:rPr>
                      <m:t> </m:t>
                    </m:r>
                    <m:r>
                      <a:rPr lang="en-US" i="1">
                        <a:latin typeface="Cambria Math"/>
                      </a:rPr>
                      <m:t>𝑐𝑙𝑎𝑠𝑠</m:t>
                    </m:r>
                    <m:r>
                      <a:rPr lang="en-US" i="1">
                        <a:latin typeface="Cambria Math"/>
                      </a:rPr>
                      <m:t> 1</m:t>
                    </m:r>
                  </m:oMath>
                </a14:m>
                <a:endParaRPr lang="en-US" dirty="0">
                  <a:latin typeface="Cambria Math"/>
                </a:endParaRPr>
              </a:p>
              <a:p>
                <a:pPr lvl="2"/>
                <a:r>
                  <a:rPr lang="en-US" dirty="0">
                    <a:latin typeface="Cambria Math"/>
                  </a:rPr>
                  <a:t>The probability of observing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oMath>
                </a14:m>
                <a:r>
                  <a:rPr lang="en-US" b="0" dirty="0">
                    <a:latin typeface="Cambria Math"/>
                  </a:rPr>
                  <a:t> would be</a:t>
                </a:r>
              </a:p>
              <a:p>
                <a:pPr lvl="3"/>
                <a:r>
                  <a:rPr lang="en-US" dirty="0">
                    <a:latin typeface="Cambria Math"/>
                  </a:rPr>
                  <a:t>If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r>
                      <a:rPr lang="en-US" b="0" i="1" smtClean="0">
                        <a:latin typeface="Cambria Math"/>
                      </a:rPr>
                      <m:t>=1</m:t>
                    </m:r>
                    <m:r>
                      <a:rPr lang="en-US" b="0" i="0" smtClean="0">
                        <a:latin typeface="Cambria Math"/>
                      </a:rPr>
                      <m:t>, </m:t>
                    </m:r>
                    <m:r>
                      <a:rPr lang="en-US" b="0" i="1" smtClean="0">
                        <a:latin typeface="Cambria Math"/>
                      </a:rPr>
                      <m:t>𝑡h𝑒𝑛</m:t>
                    </m:r>
                  </m:oMath>
                </a14:m>
                <a:r>
                  <a:rPr lang="en-US" b="0" dirty="0">
                    <a:latin typeface="Cambria Math"/>
                  </a:rPr>
                  <a:t>  </a:t>
                </a:r>
                <a14:m>
                  <m:oMath xmlns:m="http://schemas.openxmlformats.org/officeDocument/2006/math">
                    <m:sSub>
                      <m:sSubPr>
                        <m:ctrlPr>
                          <a:rPr lang="en-US" i="1">
                            <a:latin typeface="Cambria Math" panose="02040503050406030204" pitchFamily="18" charset="0"/>
                          </a:rPr>
                        </m:ctrlPr>
                      </m:sSubPr>
                      <m:e>
                        <m:r>
                          <a:rPr lang="en-US" i="1">
                            <a:latin typeface="Cambria Math"/>
                          </a:rPr>
                          <m:t>𝑝</m:t>
                        </m:r>
                      </m:e>
                      <m:sub>
                        <m:r>
                          <a:rPr lang="en-US" i="1">
                            <a:latin typeface="Cambria Math"/>
                          </a:rPr>
                          <m:t>𝑖</m:t>
                        </m:r>
                      </m:sub>
                    </m:sSub>
                  </m:oMath>
                </a14:m>
                <a:endParaRPr lang="en-US" b="0" dirty="0">
                  <a:latin typeface="Cambria Math"/>
                </a:endParaRPr>
              </a:p>
              <a:p>
                <a:pPr lvl="3"/>
                <a:r>
                  <a:rPr lang="en-US" dirty="0">
                    <a:latin typeface="Cambria Math"/>
                  </a:rPr>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=0, </m:t>
                    </m:r>
                    <m:r>
                      <a:rPr lang="en-US" b="0" i="1" smtClean="0">
                        <a:latin typeface="Cambria Math"/>
                      </a:rPr>
                      <m:t>𝑡h𝑒𝑛</m:t>
                    </m:r>
                    <m:r>
                      <a:rPr lang="en-US" b="0" i="1" smtClean="0">
                        <a:latin typeface="Cambria Math"/>
                      </a:rPr>
                      <m:t> 1−</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oMath>
                </a14:m>
                <a:endParaRPr lang="en-US" b="0" dirty="0">
                  <a:latin typeface="Cambria Math"/>
                </a:endParaRPr>
              </a:p>
              <a:p>
                <a:pPr lvl="3"/>
                <a:r>
                  <a:rPr lang="en-US" b="0" dirty="0">
                    <a:latin typeface="Cambria Math"/>
                  </a:rPr>
                  <a:t>Combing the two cases: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a:rPr>
                          <m:t>𝑝</m:t>
                        </m:r>
                      </m:e>
                      <m:sub>
                        <m:r>
                          <a:rPr lang="en-US" i="1">
                            <a:latin typeface="Cambria Math"/>
                          </a:rPr>
                          <m:t>𝑖</m:t>
                        </m:r>
                      </m:sub>
                      <m:sup>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sup>
                    </m:sSub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𝑝</m:t>
                                </m:r>
                              </m:e>
                              <m:sub>
                                <m:r>
                                  <a:rPr lang="en-US" b="0" i="1" smtClean="0">
                                    <a:latin typeface="Cambria Math"/>
                                  </a:rPr>
                                  <m:t>𝑖</m:t>
                                </m:r>
                              </m:sub>
                            </m:sSub>
                          </m:e>
                        </m:d>
                      </m:e>
                      <m:sup>
                        <m:r>
                          <a:rPr lang="en-US" b="0" i="1" smtClean="0">
                            <a:latin typeface="Cambria Math"/>
                          </a:rPr>
                          <m:t>1−</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sup>
                    </m:sSup>
                  </m:oMath>
                </a14:m>
                <a:endParaRPr lang="en-US" b="0" dirty="0">
                  <a:latin typeface="Cambria Math"/>
                </a:endParaRPr>
              </a:p>
              <a:p>
                <a:pPr marL="548640" lvl="2" indent="0">
                  <a:buNone/>
                </a:pPr>
                <a:r>
                  <a:rPr lang="en-US" b="0" dirty="0"/>
                  <a:t> </a:t>
                </a:r>
                <a14:m>
                  <m:oMath xmlns:m="http://schemas.openxmlformats.org/officeDocument/2006/math">
                    <m:r>
                      <a:rPr lang="en-US" sz="2600" i="1">
                        <a:latin typeface="Cambria Math"/>
                      </a:rPr>
                      <m:t>𝐿</m:t>
                    </m:r>
                    <m:r>
                      <a:rPr lang="en-US" sz="2600" b="0" i="1" smtClean="0">
                        <a:latin typeface="Cambria Math" panose="02040503050406030204" pitchFamily="18" charset="0"/>
                      </a:rPr>
                      <m:t>(</m:t>
                    </m:r>
                    <m:r>
                      <a:rPr lang="en-US" sz="2600" b="0" i="1" smtClean="0">
                        <a:latin typeface="Cambria Math" panose="02040503050406030204" pitchFamily="18" charset="0"/>
                      </a:rPr>
                      <m:t>𝛽</m:t>
                    </m:r>
                    <m:r>
                      <a:rPr lang="en-US" sz="2600" b="0" i="1" smtClean="0">
                        <a:latin typeface="Cambria Math" panose="02040503050406030204" pitchFamily="18" charset="0"/>
                      </a:rPr>
                      <m:t>;</m:t>
                    </m:r>
                    <m:r>
                      <a:rPr lang="en-US" sz="2600" b="0" i="1" smtClean="0">
                        <a:latin typeface="Cambria Math" panose="02040503050406030204" pitchFamily="18" charset="0"/>
                      </a:rPr>
                      <m:t>𝐷</m:t>
                    </m:r>
                    <m:r>
                      <a:rPr lang="en-US" sz="2600" b="0" i="1" smtClean="0">
                        <a:latin typeface="Cambria Math" panose="02040503050406030204" pitchFamily="18" charset="0"/>
                      </a:rPr>
                      <m:t>)=</m:t>
                    </m:r>
                    <m:nary>
                      <m:naryPr>
                        <m:chr m:val="∏"/>
                        <m:supHide m:val="on"/>
                        <m:ctrlPr>
                          <a:rPr lang="en-US" sz="2600" i="1">
                            <a:latin typeface="Cambria Math" panose="02040503050406030204" pitchFamily="18" charset="0"/>
                          </a:rPr>
                        </m:ctrlPr>
                      </m:naryPr>
                      <m:sub>
                        <m:r>
                          <a:rPr lang="en-US" sz="2600" i="1">
                            <a:latin typeface="Cambria Math"/>
                          </a:rPr>
                          <m:t>𝑖</m:t>
                        </m:r>
                      </m:sub>
                      <m:sup/>
                      <m:e>
                        <m:sSubSup>
                          <m:sSubSupPr>
                            <m:ctrlPr>
                              <a:rPr lang="en-US" sz="2600" i="1">
                                <a:latin typeface="Cambria Math" panose="02040503050406030204" pitchFamily="18" charset="0"/>
                              </a:rPr>
                            </m:ctrlPr>
                          </m:sSubSupPr>
                          <m:e>
                            <m:r>
                              <a:rPr lang="en-US" sz="2600" i="1">
                                <a:latin typeface="Cambria Math"/>
                              </a:rPr>
                              <m:t>𝑝</m:t>
                            </m:r>
                          </m:e>
                          <m:sub>
                            <m:r>
                              <a:rPr lang="en-US" sz="2600" i="1">
                                <a:latin typeface="Cambria Math"/>
                              </a:rPr>
                              <m:t>𝑖</m:t>
                            </m:r>
                          </m:sub>
                          <m:sup>
                            <m:sSub>
                              <m:sSubPr>
                                <m:ctrlPr>
                                  <a:rPr lang="en-US" sz="2600" i="1">
                                    <a:latin typeface="Cambria Math" panose="02040503050406030204" pitchFamily="18" charset="0"/>
                                  </a:rPr>
                                </m:ctrlPr>
                              </m:sSubPr>
                              <m:e>
                                <m:r>
                                  <a:rPr lang="en-US" sz="2600" i="1">
                                    <a:latin typeface="Cambria Math"/>
                                  </a:rPr>
                                  <m:t>𝑦</m:t>
                                </m:r>
                              </m:e>
                              <m:sub>
                                <m:r>
                                  <a:rPr lang="en-US" sz="2600" i="1">
                                    <a:latin typeface="Cambria Math"/>
                                  </a:rPr>
                                  <m:t>𝑖</m:t>
                                </m:r>
                              </m:sub>
                            </m:sSub>
                          </m:sup>
                        </m:sSubSup>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r>
                                  <a:rPr lang="en-US" sz="2600" i="1">
                                    <a:latin typeface="Cambria Math"/>
                                  </a:rPr>
                                  <m:t>1−</m:t>
                                </m:r>
                                <m:sSub>
                                  <m:sSubPr>
                                    <m:ctrlPr>
                                      <a:rPr lang="en-US" sz="2600" i="1">
                                        <a:latin typeface="Cambria Math" panose="02040503050406030204" pitchFamily="18" charset="0"/>
                                      </a:rPr>
                                    </m:ctrlPr>
                                  </m:sSubPr>
                                  <m:e>
                                    <m:r>
                                      <a:rPr lang="en-US" sz="2600" i="1">
                                        <a:latin typeface="Cambria Math"/>
                                      </a:rPr>
                                      <m:t>𝑝</m:t>
                                    </m:r>
                                  </m:e>
                                  <m:sub>
                                    <m:r>
                                      <a:rPr lang="en-US" sz="2600" i="1">
                                        <a:latin typeface="Cambria Math"/>
                                      </a:rPr>
                                      <m:t>𝑖</m:t>
                                    </m:r>
                                  </m:sub>
                                </m:sSub>
                              </m:e>
                            </m:d>
                          </m:e>
                          <m:sup>
                            <m:r>
                              <a:rPr lang="en-US" sz="2600" i="1">
                                <a:latin typeface="Cambria Math"/>
                              </a:rPr>
                              <m:t>1−</m:t>
                            </m:r>
                            <m:sSub>
                              <m:sSubPr>
                                <m:ctrlPr>
                                  <a:rPr lang="en-US" sz="2600" i="1">
                                    <a:latin typeface="Cambria Math" panose="02040503050406030204" pitchFamily="18" charset="0"/>
                                  </a:rPr>
                                </m:ctrlPr>
                              </m:sSubPr>
                              <m:e>
                                <m:r>
                                  <a:rPr lang="en-US" sz="2600" i="1">
                                    <a:latin typeface="Cambria Math"/>
                                  </a:rPr>
                                  <m:t>𝑦</m:t>
                                </m:r>
                              </m:e>
                              <m:sub>
                                <m:r>
                                  <a:rPr lang="en-US" sz="2600" i="1">
                                    <a:latin typeface="Cambria Math"/>
                                  </a:rPr>
                                  <m:t>𝑖</m:t>
                                </m:r>
                              </m:sub>
                            </m:sSub>
                          </m:sup>
                        </m:sSup>
                      </m:e>
                    </m:nary>
                    <m:r>
                      <a:rPr lang="en-US" sz="2600">
                        <a:latin typeface="Cambria Math"/>
                      </a:rPr>
                      <m:t>=</m:t>
                    </m:r>
                    <m:nary>
                      <m:naryPr>
                        <m:chr m:val="∏"/>
                        <m:supHide m:val="on"/>
                        <m:ctrlPr>
                          <a:rPr lang="en-US" sz="2600" i="1">
                            <a:latin typeface="Cambria Math" panose="02040503050406030204" pitchFamily="18" charset="0"/>
                          </a:rPr>
                        </m:ctrlPr>
                      </m:naryPr>
                      <m:sub>
                        <m:r>
                          <a:rPr lang="en-US" sz="2600" i="1">
                            <a:latin typeface="Cambria Math"/>
                          </a:rPr>
                          <m:t>𝑖</m:t>
                        </m:r>
                      </m:sub>
                      <m:sup/>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func>
                                      <m:funcPr>
                                        <m:ctrlPr>
                                          <a:rPr lang="en-US" sz="2600" i="1">
                                            <a:latin typeface="Cambria Math" panose="02040503050406030204" pitchFamily="18" charset="0"/>
                                          </a:rPr>
                                        </m:ctrlPr>
                                      </m:funcPr>
                                      <m:fName>
                                        <m:r>
                                          <m:rPr>
                                            <m:sty m:val="p"/>
                                          </m:rPr>
                                          <a:rPr lang="en-US" sz="2600">
                                            <a:latin typeface="Cambria Math"/>
                                          </a:rPr>
                                          <m:t>exp</m:t>
                                        </m:r>
                                      </m:fName>
                                      <m:e>
                                        <m:d>
                                          <m:dPr>
                                            <m:begChr m:val="{"/>
                                            <m:endChr m:val="}"/>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400" b="1" i="1">
                                                    <a:latin typeface="Cambria Math" panose="02040503050406030204" pitchFamily="18" charset="0"/>
                                                  </a:rPr>
                                                  <m:t>𝒙</m:t>
                                                </m:r>
                                              </m:e>
                                              <m:sup>
                                                <m:r>
                                                  <a:rPr lang="en-US" sz="2600" i="1">
                                                    <a:latin typeface="Cambria Math"/>
                                                  </a:rPr>
                                                  <m:t>𝑇</m:t>
                                                </m:r>
                                              </m:sup>
                                            </m:sSup>
                                            <m:r>
                                              <a:rPr lang="en-US" sz="2600" i="1">
                                                <a:latin typeface="Cambria Math"/>
                                              </a:rPr>
                                              <m:t>𝛽</m:t>
                                            </m:r>
                                          </m:e>
                                        </m:d>
                                      </m:e>
                                    </m:func>
                                  </m:num>
                                  <m:den>
                                    <m:r>
                                      <a:rPr lang="en-US" sz="2600" i="1">
                                        <a:latin typeface="Cambria Math"/>
                                      </a:rPr>
                                      <m:t>1+</m:t>
                                    </m:r>
                                    <m:func>
                                      <m:funcPr>
                                        <m:ctrlPr>
                                          <a:rPr lang="en-US" sz="2600" i="1">
                                            <a:latin typeface="Cambria Math" panose="02040503050406030204" pitchFamily="18" charset="0"/>
                                          </a:rPr>
                                        </m:ctrlPr>
                                      </m:funcPr>
                                      <m:fName>
                                        <m:r>
                                          <m:rPr>
                                            <m:sty m:val="p"/>
                                          </m:rPr>
                                          <a:rPr lang="en-US" sz="2600">
                                            <a:latin typeface="Cambria Math"/>
                                          </a:rPr>
                                          <m:t>exp</m:t>
                                        </m:r>
                                      </m:fName>
                                      <m:e>
                                        <m:d>
                                          <m:dPr>
                                            <m:begChr m:val="{"/>
                                            <m:endChr m:val="}"/>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400" b="1" i="1">
                                                    <a:latin typeface="Cambria Math" panose="02040503050406030204" pitchFamily="18" charset="0"/>
                                                  </a:rPr>
                                                  <m:t>𝒙</m:t>
                                                </m:r>
                                              </m:e>
                                              <m:sup>
                                                <m:r>
                                                  <a:rPr lang="en-US" sz="2600" i="1">
                                                    <a:latin typeface="Cambria Math"/>
                                                  </a:rPr>
                                                  <m:t>𝑇</m:t>
                                                </m:r>
                                              </m:sup>
                                            </m:sSup>
                                            <m:r>
                                              <a:rPr lang="en-US" sz="2600" i="1">
                                                <a:latin typeface="Cambria Math"/>
                                              </a:rPr>
                                              <m:t>𝛽</m:t>
                                            </m:r>
                                          </m:e>
                                        </m:d>
                                      </m:e>
                                    </m:func>
                                  </m:den>
                                </m:f>
                              </m:e>
                            </m:d>
                          </m:e>
                          <m:sup>
                            <m:sSub>
                              <m:sSubPr>
                                <m:ctrlPr>
                                  <a:rPr lang="en-US" sz="2600" i="1">
                                    <a:latin typeface="Cambria Math" panose="02040503050406030204" pitchFamily="18" charset="0"/>
                                  </a:rPr>
                                </m:ctrlPr>
                              </m:sSubPr>
                              <m:e>
                                <m:r>
                                  <a:rPr lang="en-US" sz="2600" i="1">
                                    <a:latin typeface="Cambria Math"/>
                                  </a:rPr>
                                  <m:t>𝑦</m:t>
                                </m:r>
                              </m:e>
                              <m:sub>
                                <m:r>
                                  <a:rPr lang="en-US" sz="2600" i="1">
                                    <a:latin typeface="Cambria Math"/>
                                  </a:rPr>
                                  <m:t>𝑖</m:t>
                                </m:r>
                              </m:sub>
                            </m:sSub>
                          </m:sup>
                        </m:sSup>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f>
                                  <m:fPr>
                                    <m:ctrlPr>
                                      <a:rPr lang="en-US" sz="2600" i="1">
                                        <a:latin typeface="Cambria Math" panose="02040503050406030204" pitchFamily="18" charset="0"/>
                                      </a:rPr>
                                    </m:ctrlPr>
                                  </m:fPr>
                                  <m:num>
                                    <m:r>
                                      <a:rPr lang="en-US" sz="2600">
                                        <a:latin typeface="Cambria Math"/>
                                      </a:rPr>
                                      <m:t>1</m:t>
                                    </m:r>
                                  </m:num>
                                  <m:den>
                                    <m:r>
                                      <a:rPr lang="en-US" sz="2600" i="1">
                                        <a:latin typeface="Cambria Math"/>
                                      </a:rPr>
                                      <m:t>1+</m:t>
                                    </m:r>
                                    <m:func>
                                      <m:funcPr>
                                        <m:ctrlPr>
                                          <a:rPr lang="en-US" sz="2600" i="1">
                                            <a:latin typeface="Cambria Math" panose="02040503050406030204" pitchFamily="18" charset="0"/>
                                          </a:rPr>
                                        </m:ctrlPr>
                                      </m:funcPr>
                                      <m:fName>
                                        <m:r>
                                          <m:rPr>
                                            <m:sty m:val="p"/>
                                          </m:rPr>
                                          <a:rPr lang="en-US" sz="2600">
                                            <a:latin typeface="Cambria Math"/>
                                          </a:rPr>
                                          <m:t>exp</m:t>
                                        </m:r>
                                      </m:fName>
                                      <m:e>
                                        <m:d>
                                          <m:dPr>
                                            <m:begChr m:val="{"/>
                                            <m:endChr m:val="}"/>
                                            <m:ctrlPr>
                                              <a:rPr lang="en-US" sz="2600" i="1">
                                                <a:latin typeface="Cambria Math" panose="02040503050406030204" pitchFamily="18" charset="0"/>
                                              </a:rPr>
                                            </m:ctrlPr>
                                          </m:dPr>
                                          <m:e>
                                            <m:sSup>
                                              <m:sSupPr>
                                                <m:ctrlPr>
                                                  <a:rPr lang="en-US" sz="2600" i="1">
                                                    <a:latin typeface="Cambria Math" panose="02040503050406030204" pitchFamily="18" charset="0"/>
                                                  </a:rPr>
                                                </m:ctrlPr>
                                              </m:sSupPr>
                                              <m:e>
                                                <m:r>
                                                  <a:rPr lang="en-US" sz="2400" b="1" i="1">
                                                    <a:latin typeface="Cambria Math" panose="02040503050406030204" pitchFamily="18" charset="0"/>
                                                  </a:rPr>
                                                  <m:t>𝒙</m:t>
                                                </m:r>
                                              </m:e>
                                              <m:sup>
                                                <m:r>
                                                  <a:rPr lang="en-US" sz="2600" i="1">
                                                    <a:latin typeface="Cambria Math"/>
                                                  </a:rPr>
                                                  <m:t>𝑇</m:t>
                                                </m:r>
                                              </m:sup>
                                            </m:sSup>
                                            <m:r>
                                              <a:rPr lang="en-US" sz="2600" i="1">
                                                <a:latin typeface="Cambria Math"/>
                                              </a:rPr>
                                              <m:t>𝛽</m:t>
                                            </m:r>
                                          </m:e>
                                        </m:d>
                                      </m:e>
                                    </m:func>
                                  </m:den>
                                </m:f>
                              </m:e>
                            </m:d>
                          </m:e>
                          <m:sup>
                            <m:r>
                              <a:rPr lang="en-US" sz="2600" i="1">
                                <a:latin typeface="Cambria Math"/>
                              </a:rPr>
                              <m:t>1−</m:t>
                            </m:r>
                            <m:sSub>
                              <m:sSubPr>
                                <m:ctrlPr>
                                  <a:rPr lang="en-US" sz="2600" i="1">
                                    <a:latin typeface="Cambria Math" panose="02040503050406030204" pitchFamily="18" charset="0"/>
                                  </a:rPr>
                                </m:ctrlPr>
                              </m:sSubPr>
                              <m:e>
                                <m:r>
                                  <a:rPr lang="en-US" sz="2600" i="1">
                                    <a:latin typeface="Cambria Math"/>
                                  </a:rPr>
                                  <m:t>𝑦</m:t>
                                </m:r>
                              </m:e>
                              <m:sub>
                                <m:r>
                                  <a:rPr lang="en-US" sz="2600" i="1">
                                    <a:latin typeface="Cambria Math"/>
                                  </a:rPr>
                                  <m:t>𝑖</m:t>
                                </m:r>
                              </m:sub>
                            </m:sSub>
                          </m:sup>
                        </m:sSup>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11125200" cy="5385816"/>
              </a:xfrm>
              <a:blipFill>
                <a:blip r:embed="rId2"/>
                <a:stretch>
                  <a:fillRect l="-1151" t="-18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43</a:t>
            </a:fld>
            <a:endParaRPr lang="en-US" dirty="0">
              <a:solidFill>
                <a:prstClr val="black"/>
              </a:solidFill>
              <a:latin typeface="Calibri"/>
            </a:endParaRPr>
          </a:p>
        </p:txBody>
      </p:sp>
    </p:spTree>
    <p:extLst>
      <p:ext uri="{BB962C8B-B14F-4D97-AF65-F5344CB8AC3E}">
        <p14:creationId xmlns:p14="http://schemas.microsoft.com/office/powerpoint/2010/main" val="428613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a:t>Equivalent to maximize log likelihood</a:t>
                </a:r>
              </a:p>
              <a:p>
                <a:pPr lvl="1"/>
                <a14:m>
                  <m:oMath xmlns:m="http://schemas.openxmlformats.org/officeDocument/2006/math">
                    <m:r>
                      <a:rPr lang="en-US" b="0" i="1" smtClean="0">
                        <a:latin typeface="Cambria Math" panose="02040503050406030204" pitchFamily="18" charset="0"/>
                      </a:rPr>
                      <m:t>𝑙𝑜𝑔</m:t>
                    </m:r>
                    <m:r>
                      <a:rPr lang="en-US" b="0" i="1" smtClean="0">
                        <a:latin typeface="Cambria Math"/>
                      </a:rPr>
                      <m:t>𝐿</m:t>
                    </m:r>
                    <m:r>
                      <a:rPr lang="en-US" b="0" i="1" smtClean="0">
                        <a:latin typeface="Cambria Math"/>
                      </a:rPr>
                      <m:t>=</m:t>
                    </m:r>
                    <m:nary>
                      <m:naryPr>
                        <m:chr m:val="∑"/>
                        <m:supHide m:val="on"/>
                        <m:ctrlPr>
                          <a:rPr lang="en-US" i="1">
                            <a:latin typeface="Cambria Math" panose="02040503050406030204" pitchFamily="18" charset="0"/>
                          </a:rPr>
                        </m:ctrlPr>
                      </m:naryPr>
                      <m:sub>
                        <m:r>
                          <a:rPr lang="en-US" i="1">
                            <a:latin typeface="Cambria Math"/>
                          </a:rPr>
                          <m:t>𝑖</m:t>
                        </m:r>
                      </m:sub>
                      <m:sup/>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sSubSup>
                          <m:sSubSupPr>
                            <m:ctrlPr>
                              <a:rPr lang="en-US" b="0" i="1" smtClean="0">
                                <a:latin typeface="Cambria Math" panose="02040503050406030204" pitchFamily="18" charset="0"/>
                              </a:rPr>
                            </m:ctrlPr>
                          </m:sSubSupPr>
                          <m:e>
                            <m:r>
                              <a:rPr lang="en-US" b="1" i="1">
                                <a:latin typeface="Cambria Math"/>
                              </a:rPr>
                              <m:t>𝒙</m:t>
                            </m:r>
                          </m:e>
                          <m:sub>
                            <m:r>
                              <a:rPr lang="en-US" i="1">
                                <a:latin typeface="Cambria Math"/>
                              </a:rPr>
                              <m:t>𝑖</m:t>
                            </m:r>
                          </m:sub>
                          <m:sup>
                            <m:r>
                              <a:rPr lang="en-US" b="0" i="1" smtClean="0">
                                <a:latin typeface="Cambria Math"/>
                              </a:rPr>
                              <m:t>𝑇</m:t>
                            </m:r>
                          </m:sup>
                        </m:sSubSup>
                        <m:r>
                          <a:rPr lang="en-US" b="0" i="1" smtClean="0">
                            <a:latin typeface="Cambria Math"/>
                          </a:rPr>
                          <m:t>𝛽</m:t>
                        </m:r>
                      </m:e>
                    </m:nary>
                    <m:r>
                      <a:rPr lang="en-US" b="0" i="0"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m:rPr>
                            <m:sty m:val="p"/>
                          </m:rPr>
                          <a:rPr lang="en-US">
                            <a:latin typeface="Cambria Math"/>
                          </a:rPr>
                          <m:t>log</m:t>
                        </m:r>
                        <m:d>
                          <m:dPr>
                            <m:ctrlPr>
                              <a:rPr lang="en-US" i="1">
                                <a:latin typeface="Cambria Math" panose="02040503050406030204" pitchFamily="18" charset="0"/>
                              </a:rPr>
                            </m:ctrlPr>
                          </m:dPr>
                          <m:e>
                            <m:r>
                              <a:rPr lang="en-US">
                                <a:latin typeface="Cambria Math"/>
                              </a:rPr>
                              <m:t>1+</m:t>
                            </m:r>
                            <m:r>
                              <m:rPr>
                                <m:sty m:val="p"/>
                              </m:rPr>
                              <a:rPr lang="en-US">
                                <a:latin typeface="Cambria Math"/>
                              </a:rPr>
                              <m:t>exp</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1" i="1">
                                        <a:latin typeface="Cambria Math"/>
                                      </a:rPr>
                                      <m:t>𝒙</m:t>
                                    </m:r>
                                  </m:e>
                                  <m:sub>
                                    <m:r>
                                      <a:rPr lang="en-US" i="1">
                                        <a:latin typeface="Cambria Math"/>
                                      </a:rPr>
                                      <m:t>𝑖</m:t>
                                    </m:r>
                                  </m:sub>
                                  <m:sup>
                                    <m:r>
                                      <a:rPr lang="en-US" i="1">
                                        <a:latin typeface="Cambria Math"/>
                                      </a:rPr>
                                      <m:t>𝑇</m:t>
                                    </m:r>
                                  </m:sup>
                                </m:sSubSup>
                                <m:r>
                                  <a:rPr lang="en-US" i="1">
                                    <a:latin typeface="Cambria Math"/>
                                  </a:rPr>
                                  <m:t>𝛽</m:t>
                                </m:r>
                              </m:e>
                            </m:d>
                          </m:e>
                        </m:d>
                      </m:e>
                    </m:nary>
                  </m:oMath>
                </a14:m>
                <a:endParaRPr lang="en-US" dirty="0"/>
              </a:p>
              <a:p>
                <a:pPr lvl="1"/>
                <a:r>
                  <a:rPr lang="en-US" b="0" dirty="0"/>
                  <a:t>Show proof:</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67"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44</a:t>
            </a:fld>
            <a:endParaRPr lang="en-US" dirty="0">
              <a:solidFill>
                <a:prstClr val="black"/>
              </a:solidFill>
              <a:latin typeface="Calibri"/>
            </a:endParaRPr>
          </a:p>
        </p:txBody>
      </p:sp>
      <p:pic>
        <p:nvPicPr>
          <p:cNvPr id="13" name="Picture 12">
            <a:extLst>
              <a:ext uri="{FF2B5EF4-FFF2-40B4-BE49-F238E27FC236}">
                <a16:creationId xmlns:a16="http://schemas.microsoft.com/office/drawing/2014/main" id="{2AEE7BEB-031E-C521-CF02-2F73319336A8}"/>
              </a:ext>
            </a:extLst>
          </p:cNvPr>
          <p:cNvPicPr>
            <a:picLocks noChangeAspect="1"/>
          </p:cNvPicPr>
          <p:nvPr/>
        </p:nvPicPr>
        <p:blipFill>
          <a:blip r:embed="rId4"/>
          <a:stretch>
            <a:fillRect/>
          </a:stretch>
        </p:blipFill>
        <p:spPr>
          <a:xfrm>
            <a:off x="3283150" y="2514600"/>
            <a:ext cx="5625699" cy="457200"/>
          </a:xfrm>
          <a:prstGeom prst="rect">
            <a:avLst/>
          </a:prstGeom>
        </p:spPr>
      </p:pic>
    </p:spTree>
    <p:extLst>
      <p:ext uri="{BB962C8B-B14F-4D97-AF65-F5344CB8AC3E}">
        <p14:creationId xmlns:p14="http://schemas.microsoft.com/office/powerpoint/2010/main" val="2301142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Equivalent to maximize log likelihood</a:t>
                </a:r>
              </a:p>
              <a:p>
                <a:pPr lvl="1"/>
                <a14:m>
                  <m:oMath xmlns:m="http://schemas.openxmlformats.org/officeDocument/2006/math">
                    <m:r>
                      <a:rPr lang="en-US" b="0" i="1" smtClean="0">
                        <a:latin typeface="Cambria Math" panose="02040503050406030204" pitchFamily="18" charset="0"/>
                      </a:rPr>
                      <m:t>𝑙𝑜𝑔</m:t>
                    </m:r>
                    <m:r>
                      <a:rPr lang="en-US" b="0" i="1" smtClean="0">
                        <a:latin typeface="Cambria Math"/>
                      </a:rPr>
                      <m:t>𝐿</m:t>
                    </m:r>
                    <m:r>
                      <a:rPr lang="en-US" b="0" i="1" smtClean="0">
                        <a:latin typeface="Cambria Math"/>
                      </a:rPr>
                      <m:t>=</m:t>
                    </m:r>
                    <m:nary>
                      <m:naryPr>
                        <m:chr m:val="∑"/>
                        <m:supHide m:val="on"/>
                        <m:ctrlPr>
                          <a:rPr lang="en-US" i="1">
                            <a:latin typeface="Cambria Math" panose="02040503050406030204" pitchFamily="18" charset="0"/>
                          </a:rPr>
                        </m:ctrlPr>
                      </m:naryPr>
                      <m:sub>
                        <m:r>
                          <a:rPr lang="en-US" i="1">
                            <a:latin typeface="Cambria Math"/>
                          </a:rPr>
                          <m:t>𝑖</m:t>
                        </m:r>
                      </m:sub>
                      <m:sup/>
                      <m:e>
                        <m:sSub>
                          <m:sSubPr>
                            <m:ctrlPr>
                              <a:rPr lang="en-US" i="1">
                                <a:latin typeface="Cambria Math" panose="02040503050406030204" pitchFamily="18" charset="0"/>
                              </a:rPr>
                            </m:ctrlPr>
                          </m:sSubPr>
                          <m:e>
                            <m:r>
                              <a:rPr lang="en-US" i="1">
                                <a:latin typeface="Cambria Math"/>
                              </a:rPr>
                              <m:t>𝑦</m:t>
                            </m:r>
                          </m:e>
                          <m:sub>
                            <m:r>
                              <a:rPr lang="en-US" i="1">
                                <a:latin typeface="Cambria Math"/>
                              </a:rPr>
                              <m:t>𝑖</m:t>
                            </m:r>
                          </m:sub>
                        </m:sSub>
                        <m:sSubSup>
                          <m:sSubSupPr>
                            <m:ctrlPr>
                              <a:rPr lang="en-US" b="0" i="1" smtClean="0">
                                <a:latin typeface="Cambria Math" panose="02040503050406030204" pitchFamily="18" charset="0"/>
                              </a:rPr>
                            </m:ctrlPr>
                          </m:sSubSupPr>
                          <m:e>
                            <m:r>
                              <a:rPr lang="en-US" b="1" i="1">
                                <a:latin typeface="Cambria Math"/>
                              </a:rPr>
                              <m:t>𝒙</m:t>
                            </m:r>
                          </m:e>
                          <m:sub>
                            <m:r>
                              <a:rPr lang="en-US" i="1">
                                <a:latin typeface="Cambria Math"/>
                              </a:rPr>
                              <m:t>𝑖</m:t>
                            </m:r>
                          </m:sub>
                          <m:sup>
                            <m:r>
                              <a:rPr lang="en-US" b="0" i="1" smtClean="0">
                                <a:latin typeface="Cambria Math"/>
                              </a:rPr>
                              <m:t>𝑇</m:t>
                            </m:r>
                          </m:sup>
                        </m:sSubSup>
                        <m:r>
                          <a:rPr lang="en-US" b="0" i="1" smtClean="0">
                            <a:latin typeface="Cambria Math"/>
                          </a:rPr>
                          <m:t>𝛽</m:t>
                        </m:r>
                      </m:e>
                    </m:nary>
                    <m:r>
                      <a:rPr lang="en-US" b="0" i="0" smtClean="0">
                        <a:latin typeface="Cambria Math"/>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m:rPr>
                            <m:sty m:val="p"/>
                          </m:rPr>
                          <a:rPr lang="en-US">
                            <a:latin typeface="Cambria Math"/>
                          </a:rPr>
                          <m:t>log</m:t>
                        </m:r>
                        <m:d>
                          <m:dPr>
                            <m:ctrlPr>
                              <a:rPr lang="en-US" i="1">
                                <a:latin typeface="Cambria Math" panose="02040503050406030204" pitchFamily="18" charset="0"/>
                              </a:rPr>
                            </m:ctrlPr>
                          </m:dPr>
                          <m:e>
                            <m:r>
                              <a:rPr lang="en-US">
                                <a:latin typeface="Cambria Math"/>
                              </a:rPr>
                              <m:t>1+</m:t>
                            </m:r>
                            <m:r>
                              <m:rPr>
                                <m:sty m:val="p"/>
                              </m:rPr>
                              <a:rPr lang="en-US">
                                <a:latin typeface="Cambria Math"/>
                              </a:rPr>
                              <m:t>exp</m:t>
                            </m:r>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1" i="1">
                                        <a:latin typeface="Cambria Math"/>
                                      </a:rPr>
                                      <m:t>𝒙</m:t>
                                    </m:r>
                                  </m:e>
                                  <m:sub>
                                    <m:r>
                                      <a:rPr lang="en-US" i="1">
                                        <a:latin typeface="Cambria Math"/>
                                      </a:rPr>
                                      <m:t>𝑖</m:t>
                                    </m:r>
                                  </m:sub>
                                  <m:sup>
                                    <m:r>
                                      <a:rPr lang="en-US" i="1">
                                        <a:latin typeface="Cambria Math"/>
                                      </a:rPr>
                                      <m:t>𝑇</m:t>
                                    </m:r>
                                  </m:sup>
                                </m:sSubSup>
                                <m:r>
                                  <a:rPr lang="en-US" i="1">
                                    <a:latin typeface="Cambria Math"/>
                                  </a:rPr>
                                  <m:t>𝛽</m:t>
                                </m:r>
                              </m:e>
                            </m:d>
                          </m:e>
                        </m:d>
                      </m:e>
                    </m:nary>
                  </m:oMath>
                </a14:m>
                <a:endParaRPr lang="en-US" b="0" dirty="0"/>
              </a:p>
              <a:p>
                <a:r>
                  <a:rPr lang="en-US" dirty="0"/>
                  <a:t>Gradient </a:t>
                </a:r>
                <a:r>
                  <a:rPr lang="en-US" dirty="0">
                    <a:solidFill>
                      <a:srgbClr val="FF0000"/>
                    </a:solidFill>
                  </a:rPr>
                  <a:t>ascent</a:t>
                </a:r>
                <a:r>
                  <a:rPr lang="en-US" dirty="0"/>
                  <a:t> update:</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r>
                          <a:rPr lang="en-US" b="0" i="1" smtClean="0">
                            <a:latin typeface="Cambria Math" panose="02040503050406030204" pitchFamily="18" charset="0"/>
                          </a:rPr>
                          <m:t>𝛽</m:t>
                        </m:r>
                      </m:e>
                      <m:sup>
                        <m:r>
                          <a:rPr lang="en-US" b="0" i="1" smtClean="0">
                            <a:latin typeface="Cambria Math" panose="02040503050406030204" pitchFamily="18" charset="0"/>
                          </a:rPr>
                          <m:t>𝑛𝑒𝑤</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𝑜𝑙𝑑</m:t>
                        </m:r>
                      </m:sup>
                    </m:sSup>
                    <m:r>
                      <a:rPr lang="en-US" b="0" i="1" smtClean="0">
                        <a:latin typeface="Cambria Math" panose="02040503050406030204" pitchFamily="18" charset="0"/>
                      </a:rPr>
                      <m:t>+</m:t>
                    </m:r>
                    <m:r>
                      <a:rPr lang="en-US" b="0" i="1" smtClean="0">
                        <a:latin typeface="Cambria Math" panose="02040503050406030204" pitchFamily="18" charset="0"/>
                      </a:rPr>
                      <m:t>𝜂</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𝑙𝑜𝑔𝐿</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num>
                      <m:den>
                        <m:r>
                          <a:rPr lang="en-US" b="0" i="1" smtClean="0">
                            <a:latin typeface="Cambria Math" panose="02040503050406030204" pitchFamily="18" charset="0"/>
                          </a:rPr>
                          <m:t>𝜕𝛽</m:t>
                        </m:r>
                      </m:den>
                    </m:f>
                  </m:oMath>
                </a14:m>
                <a:endParaRPr lang="en-US" b="0" dirty="0"/>
              </a:p>
              <a:p>
                <a:r>
                  <a:rPr lang="en-US" dirty="0"/>
                  <a:t>Newton-</a:t>
                </a:r>
                <a:r>
                  <a:rPr lang="en-US" dirty="0" err="1"/>
                  <a:t>Raphson</a:t>
                </a:r>
                <a:r>
                  <a:rPr lang="en-US" dirty="0"/>
                  <a:t> update</a:t>
                </a:r>
              </a:p>
              <a:p>
                <a:pPr lvl="1"/>
                <a:r>
                  <a:rPr lang="en-US" dirty="0"/>
                  <a:t> </a:t>
                </a:r>
              </a:p>
              <a:p>
                <a:pPr lvl="1"/>
                <a:endParaRPr lang="en-US" b="0" dirty="0"/>
              </a:p>
              <a:p>
                <a:pPr lvl="1"/>
                <a:r>
                  <a:rPr lang="en-US" dirty="0"/>
                  <a:t>where derivatives are evaluated at </a:t>
                </a:r>
                <a14:m>
                  <m:oMath xmlns:m="http://schemas.openxmlformats.org/officeDocument/2006/math">
                    <m:sSup>
                      <m:sSupPr>
                        <m:ctrlPr>
                          <a:rPr lang="en-US" b="0" i="1" smtClean="0">
                            <a:latin typeface="Cambria Math" panose="02040503050406030204" pitchFamily="18" charset="0"/>
                          </a:rPr>
                        </m:ctrlPr>
                      </m:sSupPr>
                      <m:e>
                        <m:r>
                          <a:rPr lang="en-US" i="1">
                            <a:latin typeface="Cambria Math"/>
                          </a:rPr>
                          <m:t>𝛽</m:t>
                        </m:r>
                      </m:e>
                      <m:sup>
                        <m:r>
                          <m:rPr>
                            <m:sty m:val="p"/>
                          </m:rPr>
                          <a:rPr lang="en-US" b="0" i="0" smtClean="0">
                            <a:latin typeface="Cambria Math"/>
                          </a:rPr>
                          <m:t>old</m:t>
                        </m:r>
                      </m:sup>
                    </m:sSup>
                  </m:oMath>
                </a14:m>
                <a:endParaRPr lang="en-US" b="0"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00" t="-25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45</a:t>
            </a:fld>
            <a:endParaRPr lang="en-US" dirty="0">
              <a:solidFill>
                <a:prstClr val="black"/>
              </a:solidFill>
              <a:latin typeface="Calibri"/>
            </a:endParaRPr>
          </a:p>
        </p:txBody>
      </p:sp>
      <p:sp>
        <p:nvSpPr>
          <p:cNvPr id="5" name="Flowchart: Alternate Process 4"/>
          <p:cNvSpPr/>
          <p:nvPr/>
        </p:nvSpPr>
        <p:spPr>
          <a:xfrm>
            <a:off x="4724400" y="3200400"/>
            <a:ext cx="304800" cy="304800"/>
          </a:xfrm>
          <a:prstGeom prst="flowChartAlternateProcess">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defRPr/>
            </a:pPr>
            <a:endParaRPr lang="en-US" sz="1800">
              <a:solidFill>
                <a:prstClr val="black"/>
              </a:solidFill>
              <a:latin typeface="Calibri"/>
            </a:endParaRPr>
          </a:p>
        </p:txBody>
      </p:sp>
      <p:sp>
        <p:nvSpPr>
          <p:cNvPr id="6" name="TextBox 5"/>
          <p:cNvSpPr txBox="1"/>
          <p:nvPr/>
        </p:nvSpPr>
        <p:spPr>
          <a:xfrm>
            <a:off x="7602512" y="3795973"/>
            <a:ext cx="999313" cy="369332"/>
          </a:xfrm>
          <a:prstGeom prst="rect">
            <a:avLst/>
          </a:prstGeom>
          <a:noFill/>
        </p:spPr>
        <p:txBody>
          <a:bodyPr wrap="none" rtlCol="0">
            <a:spAutoFit/>
          </a:bodyPr>
          <a:lstStyle/>
          <a:p>
            <a:pPr fontAlgn="auto">
              <a:spcBef>
                <a:spcPts val="0"/>
              </a:spcBef>
              <a:spcAft>
                <a:spcPts val="0"/>
              </a:spcAft>
              <a:defRPr/>
            </a:pPr>
            <a:r>
              <a:rPr lang="en-US" sz="1800" dirty="0">
                <a:solidFill>
                  <a:srgbClr val="FF0000"/>
                </a:solidFill>
                <a:latin typeface="Calibri"/>
              </a:rPr>
              <a:t>Step size</a:t>
            </a:r>
          </a:p>
        </p:txBody>
      </p:sp>
      <p:cxnSp>
        <p:nvCxnSpPr>
          <p:cNvPr id="8" name="Straight Arrow Connector 7"/>
          <p:cNvCxnSpPr>
            <a:stCxn id="6" idx="1"/>
            <a:endCxn id="5" idx="2"/>
          </p:cNvCxnSpPr>
          <p:nvPr/>
        </p:nvCxnSpPr>
        <p:spPr>
          <a:xfrm flipH="1" flipV="1">
            <a:off x="4876800" y="3505200"/>
            <a:ext cx="2725712" cy="475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2250878" y="4294964"/>
            <a:ext cx="5251844" cy="954122"/>
          </a:xfrm>
          <a:prstGeom prst="rect">
            <a:avLst/>
          </a:prstGeom>
        </p:spPr>
      </p:pic>
    </p:spTree>
    <p:extLst>
      <p:ext uri="{BB962C8B-B14F-4D97-AF65-F5344CB8AC3E}">
        <p14:creationId xmlns:p14="http://schemas.microsoft.com/office/powerpoint/2010/main" val="702650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D567-515F-E76C-B8E4-E3078F0E2659}"/>
              </a:ext>
            </a:extLst>
          </p:cNvPr>
          <p:cNvSpPr>
            <a:spLocks noGrp="1"/>
          </p:cNvSpPr>
          <p:nvPr>
            <p:ph type="title"/>
          </p:nvPr>
        </p:nvSpPr>
        <p:spPr/>
        <p:txBody>
          <a:bodyPr/>
          <a:lstStyle/>
          <a:p>
            <a:r>
              <a:rPr lang="en-US" dirty="0"/>
              <a:t>Show calculation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357C54-E919-E273-C424-9D129DC630E5}"/>
                  </a:ext>
                </a:extLst>
              </p:cNvPr>
              <p:cNvSpPr>
                <a:spLocks noGrp="1"/>
              </p:cNvSpPr>
              <p:nvPr>
                <p:ph idx="1"/>
              </p:nvPr>
            </p:nvSpPr>
            <p:spPr/>
            <p:txBody>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𝑙𝑜𝑔𝐿</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num>
                      <m:den>
                        <m:r>
                          <a:rPr lang="en-US" b="0" i="1" smtClean="0">
                            <a:latin typeface="Cambria Math" panose="02040503050406030204" pitchFamily="18" charset="0"/>
                          </a:rPr>
                          <m:t>𝜕𝛽</m:t>
                        </m:r>
                      </m:den>
                    </m:f>
                  </m:oMath>
                </a14:m>
                <a:r>
                  <a:rPr lang="en-US" dirty="0"/>
                  <a:t>, </a:t>
                </a:r>
                <a:r>
                  <a:rPr lang="en-US" sz="3200" dirty="0"/>
                  <a:t>where </a:t>
                </a:r>
                <a14:m>
                  <m:oMath xmlns:m="http://schemas.openxmlformats.org/officeDocument/2006/math">
                    <m:r>
                      <a:rPr lang="en-US" sz="3200" i="1">
                        <a:latin typeface="Cambria Math" panose="02040503050406030204" pitchFamily="18" charset="0"/>
                      </a:rPr>
                      <m:t>𝑙𝑜𝑔</m:t>
                    </m:r>
                    <m:r>
                      <a:rPr lang="en-US" sz="3200" i="1">
                        <a:latin typeface="Cambria Math"/>
                      </a:rPr>
                      <m:t>𝐿</m:t>
                    </m:r>
                    <m:r>
                      <a:rPr lang="en-US" sz="3200" i="1">
                        <a:latin typeface="Cambria Math"/>
                      </a:rPr>
                      <m:t>=</m:t>
                    </m:r>
                    <m:nary>
                      <m:naryPr>
                        <m:chr m:val="∑"/>
                        <m:supHide m:val="on"/>
                        <m:ctrlPr>
                          <a:rPr lang="en-US" sz="3200" i="1">
                            <a:latin typeface="Cambria Math" panose="02040503050406030204" pitchFamily="18" charset="0"/>
                          </a:rPr>
                        </m:ctrlPr>
                      </m:naryPr>
                      <m:sub>
                        <m:r>
                          <a:rPr lang="en-US" sz="3200" i="1">
                            <a:latin typeface="Cambria Math"/>
                          </a:rPr>
                          <m:t>𝑖</m:t>
                        </m:r>
                      </m:sub>
                      <m:sup/>
                      <m:e>
                        <m:sSub>
                          <m:sSubPr>
                            <m:ctrlPr>
                              <a:rPr lang="en-US" sz="3200" i="1">
                                <a:latin typeface="Cambria Math" panose="02040503050406030204" pitchFamily="18" charset="0"/>
                              </a:rPr>
                            </m:ctrlPr>
                          </m:sSubPr>
                          <m:e>
                            <m:r>
                              <a:rPr lang="en-US" sz="3200" i="1">
                                <a:latin typeface="Cambria Math"/>
                              </a:rPr>
                              <m:t>𝑦</m:t>
                            </m:r>
                          </m:e>
                          <m:sub>
                            <m:r>
                              <a:rPr lang="en-US" sz="3200" i="1">
                                <a:latin typeface="Cambria Math"/>
                              </a:rPr>
                              <m:t>𝑖</m:t>
                            </m:r>
                          </m:sub>
                        </m:sSub>
                        <m:sSubSup>
                          <m:sSubSupPr>
                            <m:ctrlPr>
                              <a:rPr lang="en-US" sz="3200" i="1">
                                <a:latin typeface="Cambria Math" panose="02040503050406030204" pitchFamily="18" charset="0"/>
                              </a:rPr>
                            </m:ctrlPr>
                          </m:sSubSupPr>
                          <m:e>
                            <m:r>
                              <a:rPr lang="en-US" sz="3200" b="1" i="1">
                                <a:latin typeface="Cambria Math"/>
                              </a:rPr>
                              <m:t>𝒙</m:t>
                            </m:r>
                          </m:e>
                          <m:sub>
                            <m:r>
                              <a:rPr lang="en-US" sz="3200" i="1">
                                <a:latin typeface="Cambria Math"/>
                              </a:rPr>
                              <m:t>𝑖</m:t>
                            </m:r>
                          </m:sub>
                          <m:sup>
                            <m:r>
                              <a:rPr lang="en-US" sz="3200" i="1">
                                <a:latin typeface="Cambria Math"/>
                              </a:rPr>
                              <m:t>𝑇</m:t>
                            </m:r>
                          </m:sup>
                        </m:sSubSup>
                        <m:r>
                          <a:rPr lang="en-US" sz="3200" i="1">
                            <a:latin typeface="Cambria Math"/>
                          </a:rPr>
                          <m:t>𝛽</m:t>
                        </m:r>
                      </m:e>
                    </m:nary>
                    <m:r>
                      <a:rPr lang="en-US" sz="3200">
                        <a:latin typeface="Cambria Math"/>
                      </a:rPr>
                      <m:t>−</m:t>
                    </m:r>
                    <m:nary>
                      <m:naryPr>
                        <m:chr m:val="∑"/>
                        <m:supHide m:val="on"/>
                        <m:ctrlPr>
                          <a:rPr lang="en-US" sz="3200" i="1">
                            <a:latin typeface="Cambria Math" panose="02040503050406030204" pitchFamily="18" charset="0"/>
                          </a:rPr>
                        </m:ctrlPr>
                      </m:naryPr>
                      <m:sub>
                        <m:r>
                          <a:rPr lang="en-US" sz="3200" i="1">
                            <a:latin typeface="Cambria Math" panose="02040503050406030204" pitchFamily="18" charset="0"/>
                          </a:rPr>
                          <m:t>𝑖</m:t>
                        </m:r>
                      </m:sub>
                      <m:sup/>
                      <m:e>
                        <m:r>
                          <m:rPr>
                            <m:sty m:val="p"/>
                          </m:rPr>
                          <a:rPr lang="en-US" sz="3200">
                            <a:latin typeface="Cambria Math"/>
                          </a:rPr>
                          <m:t>log</m:t>
                        </m:r>
                        <m:d>
                          <m:dPr>
                            <m:ctrlPr>
                              <a:rPr lang="en-US" sz="3200" i="1">
                                <a:latin typeface="Cambria Math" panose="02040503050406030204" pitchFamily="18" charset="0"/>
                              </a:rPr>
                            </m:ctrlPr>
                          </m:dPr>
                          <m:e>
                            <m:r>
                              <a:rPr lang="en-US" sz="3200">
                                <a:latin typeface="Cambria Math"/>
                              </a:rPr>
                              <m:t>1+</m:t>
                            </m:r>
                            <m:r>
                              <m:rPr>
                                <m:sty m:val="p"/>
                              </m:rPr>
                              <a:rPr lang="en-US" sz="3200">
                                <a:latin typeface="Cambria Math"/>
                              </a:rPr>
                              <m:t>exp</m:t>
                            </m:r>
                            <m:d>
                              <m:dPr>
                                <m:begChr m:val="{"/>
                                <m:endChr m:val="}"/>
                                <m:ctrlPr>
                                  <a:rPr lang="en-US" sz="3200" i="1">
                                    <a:latin typeface="Cambria Math" panose="02040503050406030204" pitchFamily="18" charset="0"/>
                                  </a:rPr>
                                </m:ctrlPr>
                              </m:dPr>
                              <m:e>
                                <m:sSubSup>
                                  <m:sSubSupPr>
                                    <m:ctrlPr>
                                      <a:rPr lang="en-US" sz="3200" i="1">
                                        <a:latin typeface="Cambria Math" panose="02040503050406030204" pitchFamily="18" charset="0"/>
                                      </a:rPr>
                                    </m:ctrlPr>
                                  </m:sSubSupPr>
                                  <m:e>
                                    <m:r>
                                      <a:rPr lang="en-US" sz="3200" b="1" i="1">
                                        <a:latin typeface="Cambria Math"/>
                                      </a:rPr>
                                      <m:t>𝒙</m:t>
                                    </m:r>
                                  </m:e>
                                  <m:sub>
                                    <m:r>
                                      <a:rPr lang="en-US" sz="3200" i="1">
                                        <a:latin typeface="Cambria Math"/>
                                      </a:rPr>
                                      <m:t>𝑖</m:t>
                                    </m:r>
                                  </m:sub>
                                  <m:sup>
                                    <m:r>
                                      <a:rPr lang="en-US" sz="3200" i="1">
                                        <a:latin typeface="Cambria Math"/>
                                      </a:rPr>
                                      <m:t>𝑇</m:t>
                                    </m:r>
                                  </m:sup>
                                </m:sSubSup>
                                <m:r>
                                  <a:rPr lang="en-US" sz="3200" i="1">
                                    <a:latin typeface="Cambria Math"/>
                                  </a:rPr>
                                  <m:t>𝛽</m:t>
                                </m:r>
                              </m:e>
                            </m:d>
                          </m:e>
                        </m:d>
                      </m:e>
                    </m:nary>
                  </m:oMath>
                </a14:m>
                <a:endParaRPr lang="en-US" dirty="0"/>
              </a:p>
            </p:txBody>
          </p:sp>
        </mc:Choice>
        <mc:Fallback>
          <p:sp>
            <p:nvSpPr>
              <p:cNvPr id="3" name="Content Placeholder 2">
                <a:extLst>
                  <a:ext uri="{FF2B5EF4-FFF2-40B4-BE49-F238E27FC236}">
                    <a16:creationId xmlns:a16="http://schemas.microsoft.com/office/drawing/2014/main" id="{DA357C54-E919-E273-C424-9D129DC630E5}"/>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6A23685-66B8-0FFC-3954-3A552443841F}"/>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46</a:t>
            </a:fld>
            <a:endParaRPr lang="en-US" dirty="0">
              <a:solidFill>
                <a:prstClr val="black"/>
              </a:solidFill>
              <a:latin typeface="Calibri"/>
            </a:endParaRPr>
          </a:p>
        </p:txBody>
      </p:sp>
    </p:spTree>
    <p:extLst>
      <p:ext uri="{BB962C8B-B14F-4D97-AF65-F5344CB8AC3E}">
        <p14:creationId xmlns:p14="http://schemas.microsoft.com/office/powerpoint/2010/main" val="2977053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Derivative</a:t>
            </a:r>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47</a:t>
            </a:fld>
            <a:endParaRPr lang="en-US" dirty="0">
              <a:solidFill>
                <a:prstClr val="black"/>
              </a:solidFill>
              <a:latin typeface="Calibri"/>
            </a:endParaRPr>
          </a:p>
        </p:txBody>
      </p:sp>
      <p:sp>
        <p:nvSpPr>
          <p:cNvPr id="5" name="TextBox 4"/>
          <p:cNvSpPr txBox="1"/>
          <p:nvPr/>
        </p:nvSpPr>
        <p:spPr>
          <a:xfrm>
            <a:off x="7397758" y="4361783"/>
            <a:ext cx="2569806" cy="523220"/>
          </a:xfrm>
          <a:prstGeom prst="rect">
            <a:avLst/>
          </a:prstGeom>
          <a:noFill/>
        </p:spPr>
        <p:txBody>
          <a:bodyPr wrap="none" rtlCol="0">
            <a:spAutoFit/>
          </a:bodyPr>
          <a:lstStyle/>
          <a:p>
            <a:pPr fontAlgn="auto">
              <a:spcBef>
                <a:spcPts val="0"/>
              </a:spcBef>
              <a:spcAft>
                <a:spcPts val="0"/>
              </a:spcAft>
              <a:defRPr/>
            </a:pPr>
            <a:r>
              <a:rPr lang="en-US" dirty="0">
                <a:solidFill>
                  <a:prstClr val="black"/>
                </a:solidFill>
                <a:latin typeface="Calibri"/>
              </a:rPr>
              <a:t>For j = 0, 1, …, p </a:t>
            </a:r>
          </a:p>
        </p:txBody>
      </p:sp>
      <p:sp>
        <p:nvSpPr>
          <p:cNvPr id="12" name="Content Placeholder 2"/>
          <p:cNvSpPr txBox="1">
            <a:spLocks/>
          </p:cNvSpPr>
          <p:nvPr/>
        </p:nvSpPr>
        <p:spPr>
          <a:xfrm>
            <a:off x="609600" y="1143000"/>
            <a:ext cx="9601200" cy="5334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3600" kern="1200">
                <a:solidFill>
                  <a:schemeClr val="tx1"/>
                </a:solidFill>
                <a:effectLst/>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3200" kern="1200">
                <a:solidFill>
                  <a:srgbClr val="002060"/>
                </a:solidFill>
                <a:effectLst/>
                <a:latin typeface="Baskerville Old Face" pitchFamily="18" charset="0"/>
                <a:ea typeface="+mn-ea"/>
                <a:cs typeface="Arial"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800" kern="1200">
                <a:solidFill>
                  <a:schemeClr val="tx1"/>
                </a:solidFill>
                <a:effectLst/>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effectLst/>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effectLst/>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dirty="0"/>
              <a:t>It is a (p+1) vector, with </a:t>
            </a:r>
            <a:r>
              <a:rPr lang="en-US" dirty="0" err="1"/>
              <a:t>jth</a:t>
            </a:r>
            <a:r>
              <a:rPr lang="en-US" dirty="0"/>
              <a:t> element as</a:t>
            </a:r>
          </a:p>
          <a:p>
            <a:pPr fontAlgn="auto">
              <a:spcAft>
                <a:spcPts val="0"/>
              </a:spcAft>
            </a:pPr>
            <a:endParaRPr lang="en-US" dirty="0"/>
          </a:p>
          <a:p>
            <a:pPr fontAlgn="auto">
              <a:spcAft>
                <a:spcPts val="0"/>
              </a:spcAft>
            </a:pPr>
            <a:endParaRPr lang="en-US" dirty="0"/>
          </a:p>
        </p:txBody>
      </p:sp>
      <p:pic>
        <p:nvPicPr>
          <p:cNvPr id="13" name="Picture 12"/>
          <p:cNvPicPr>
            <a:picLocks noChangeAspect="1"/>
          </p:cNvPicPr>
          <p:nvPr/>
        </p:nvPicPr>
        <p:blipFill>
          <a:blip r:embed="rId3"/>
          <a:stretch>
            <a:fillRect/>
          </a:stretch>
        </p:blipFill>
        <p:spPr>
          <a:xfrm>
            <a:off x="2362201" y="1981201"/>
            <a:ext cx="5018195" cy="3206271"/>
          </a:xfrm>
          <a:prstGeom prst="rect">
            <a:avLst/>
          </a:prstGeom>
        </p:spPr>
      </p:pic>
      <p:sp>
        <p:nvSpPr>
          <p:cNvPr id="7" name="Freeform 6"/>
          <p:cNvSpPr/>
          <p:nvPr/>
        </p:nvSpPr>
        <p:spPr>
          <a:xfrm>
            <a:off x="6174377" y="2056463"/>
            <a:ext cx="1489166" cy="1162594"/>
          </a:xfrm>
          <a:custGeom>
            <a:avLst/>
            <a:gdLst>
              <a:gd name="connsiteX0" fmla="*/ 457200 w 1489166"/>
              <a:gd name="connsiteY0" fmla="*/ 0 h 1162594"/>
              <a:gd name="connsiteX1" fmla="*/ 457200 w 1489166"/>
              <a:gd name="connsiteY1" fmla="*/ 0 h 1162594"/>
              <a:gd name="connsiteX2" fmla="*/ 418012 w 1489166"/>
              <a:gd name="connsiteY2" fmla="*/ 104502 h 1162594"/>
              <a:gd name="connsiteX3" fmla="*/ 404949 w 1489166"/>
              <a:gd name="connsiteY3" fmla="*/ 444137 h 1162594"/>
              <a:gd name="connsiteX4" fmla="*/ 352697 w 1489166"/>
              <a:gd name="connsiteY4" fmla="*/ 509451 h 1162594"/>
              <a:gd name="connsiteX5" fmla="*/ 222069 w 1489166"/>
              <a:gd name="connsiteY5" fmla="*/ 548640 h 1162594"/>
              <a:gd name="connsiteX6" fmla="*/ 143692 w 1489166"/>
              <a:gd name="connsiteY6" fmla="*/ 561702 h 1162594"/>
              <a:gd name="connsiteX7" fmla="*/ 91440 w 1489166"/>
              <a:gd name="connsiteY7" fmla="*/ 574765 h 1162594"/>
              <a:gd name="connsiteX8" fmla="*/ 26126 w 1489166"/>
              <a:gd name="connsiteY8" fmla="*/ 679268 h 1162594"/>
              <a:gd name="connsiteX9" fmla="*/ 13063 w 1489166"/>
              <a:gd name="connsiteY9" fmla="*/ 718457 h 1162594"/>
              <a:gd name="connsiteX10" fmla="*/ 0 w 1489166"/>
              <a:gd name="connsiteY10" fmla="*/ 757645 h 1162594"/>
              <a:gd name="connsiteX11" fmla="*/ 26126 w 1489166"/>
              <a:gd name="connsiteY11" fmla="*/ 875211 h 1162594"/>
              <a:gd name="connsiteX12" fmla="*/ 52252 w 1489166"/>
              <a:gd name="connsiteY12" fmla="*/ 953588 h 1162594"/>
              <a:gd name="connsiteX13" fmla="*/ 65314 w 1489166"/>
              <a:gd name="connsiteY13" fmla="*/ 992777 h 1162594"/>
              <a:gd name="connsiteX14" fmla="*/ 169817 w 1489166"/>
              <a:gd name="connsiteY14" fmla="*/ 1031965 h 1162594"/>
              <a:gd name="connsiteX15" fmla="*/ 222069 w 1489166"/>
              <a:gd name="connsiteY15" fmla="*/ 1058091 h 1162594"/>
              <a:gd name="connsiteX16" fmla="*/ 287383 w 1489166"/>
              <a:gd name="connsiteY16" fmla="*/ 1071154 h 1162594"/>
              <a:gd name="connsiteX17" fmla="*/ 339634 w 1489166"/>
              <a:gd name="connsiteY17" fmla="*/ 1084217 h 1162594"/>
              <a:gd name="connsiteX18" fmla="*/ 404949 w 1489166"/>
              <a:gd name="connsiteY18" fmla="*/ 1097280 h 1162594"/>
              <a:gd name="connsiteX19" fmla="*/ 457200 w 1489166"/>
              <a:gd name="connsiteY19" fmla="*/ 1110342 h 1162594"/>
              <a:gd name="connsiteX20" fmla="*/ 587829 w 1489166"/>
              <a:gd name="connsiteY20" fmla="*/ 1123405 h 1162594"/>
              <a:gd name="connsiteX21" fmla="*/ 770709 w 1489166"/>
              <a:gd name="connsiteY21" fmla="*/ 1149531 h 1162594"/>
              <a:gd name="connsiteX22" fmla="*/ 888274 w 1489166"/>
              <a:gd name="connsiteY22" fmla="*/ 1162594 h 1162594"/>
              <a:gd name="connsiteX23" fmla="*/ 1240972 w 1489166"/>
              <a:gd name="connsiteY23" fmla="*/ 1149531 h 1162594"/>
              <a:gd name="connsiteX24" fmla="*/ 1280160 w 1489166"/>
              <a:gd name="connsiteY24" fmla="*/ 1136468 h 1162594"/>
              <a:gd name="connsiteX25" fmla="*/ 1332412 w 1489166"/>
              <a:gd name="connsiteY25" fmla="*/ 1084217 h 1162594"/>
              <a:gd name="connsiteX26" fmla="*/ 1371600 w 1489166"/>
              <a:gd name="connsiteY26" fmla="*/ 1031965 h 1162594"/>
              <a:gd name="connsiteX27" fmla="*/ 1410789 w 1489166"/>
              <a:gd name="connsiteY27" fmla="*/ 953588 h 1162594"/>
              <a:gd name="connsiteX28" fmla="*/ 1436914 w 1489166"/>
              <a:gd name="connsiteY28" fmla="*/ 875211 h 1162594"/>
              <a:gd name="connsiteX29" fmla="*/ 1463040 w 1489166"/>
              <a:gd name="connsiteY29" fmla="*/ 822960 h 1162594"/>
              <a:gd name="connsiteX30" fmla="*/ 1489166 w 1489166"/>
              <a:gd name="connsiteY30" fmla="*/ 744582 h 1162594"/>
              <a:gd name="connsiteX31" fmla="*/ 1463040 w 1489166"/>
              <a:gd name="connsiteY31" fmla="*/ 561702 h 1162594"/>
              <a:gd name="connsiteX32" fmla="*/ 1436914 w 1489166"/>
              <a:gd name="connsiteY32" fmla="*/ 522514 h 1162594"/>
              <a:gd name="connsiteX33" fmla="*/ 1423852 w 1489166"/>
              <a:gd name="connsiteY33" fmla="*/ 470262 h 1162594"/>
              <a:gd name="connsiteX34" fmla="*/ 1397726 w 1489166"/>
              <a:gd name="connsiteY34" fmla="*/ 431074 h 1162594"/>
              <a:gd name="connsiteX35" fmla="*/ 1345474 w 1489166"/>
              <a:gd name="connsiteY35" fmla="*/ 339634 h 1162594"/>
              <a:gd name="connsiteX36" fmla="*/ 1332412 w 1489166"/>
              <a:gd name="connsiteY36" fmla="*/ 300445 h 1162594"/>
              <a:gd name="connsiteX37" fmla="*/ 1280160 w 1489166"/>
              <a:gd name="connsiteY37" fmla="*/ 195942 h 1162594"/>
              <a:gd name="connsiteX38" fmla="*/ 1267097 w 1489166"/>
              <a:gd name="connsiteY38" fmla="*/ 156754 h 1162594"/>
              <a:gd name="connsiteX39" fmla="*/ 1214846 w 1489166"/>
              <a:gd name="connsiteY39" fmla="*/ 143691 h 1162594"/>
              <a:gd name="connsiteX40" fmla="*/ 1175657 w 1489166"/>
              <a:gd name="connsiteY40" fmla="*/ 117565 h 1162594"/>
              <a:gd name="connsiteX41" fmla="*/ 1123406 w 1489166"/>
              <a:gd name="connsiteY41" fmla="*/ 104502 h 1162594"/>
              <a:gd name="connsiteX42" fmla="*/ 1045029 w 1489166"/>
              <a:gd name="connsiteY42" fmla="*/ 78377 h 1162594"/>
              <a:gd name="connsiteX43" fmla="*/ 1005840 w 1489166"/>
              <a:gd name="connsiteY43" fmla="*/ 65314 h 1162594"/>
              <a:gd name="connsiteX44" fmla="*/ 966652 w 1489166"/>
              <a:gd name="connsiteY44" fmla="*/ 39188 h 1162594"/>
              <a:gd name="connsiteX45" fmla="*/ 862149 w 1489166"/>
              <a:gd name="connsiteY45" fmla="*/ 13062 h 1162594"/>
              <a:gd name="connsiteX46" fmla="*/ 822960 w 1489166"/>
              <a:gd name="connsiteY46" fmla="*/ 0 h 1162594"/>
              <a:gd name="connsiteX47" fmla="*/ 457200 w 1489166"/>
              <a:gd name="connsiteY47" fmla="*/ 0 h 116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89166" h="1162594">
                <a:moveTo>
                  <a:pt x="457200" y="0"/>
                </a:moveTo>
                <a:lnTo>
                  <a:pt x="457200" y="0"/>
                </a:lnTo>
                <a:cubicBezTo>
                  <a:pt x="444137" y="34834"/>
                  <a:pt x="422359" y="67554"/>
                  <a:pt x="418012" y="104502"/>
                </a:cubicBezTo>
                <a:cubicBezTo>
                  <a:pt x="404775" y="217021"/>
                  <a:pt x="412744" y="331110"/>
                  <a:pt x="404949" y="444137"/>
                </a:cubicBezTo>
                <a:cubicBezTo>
                  <a:pt x="402374" y="481481"/>
                  <a:pt x="385724" y="494772"/>
                  <a:pt x="352697" y="509451"/>
                </a:cubicBezTo>
                <a:cubicBezTo>
                  <a:pt x="325435" y="521568"/>
                  <a:pt x="256611" y="541732"/>
                  <a:pt x="222069" y="548640"/>
                </a:cubicBezTo>
                <a:cubicBezTo>
                  <a:pt x="196097" y="553834"/>
                  <a:pt x="169664" y="556508"/>
                  <a:pt x="143692" y="561702"/>
                </a:cubicBezTo>
                <a:cubicBezTo>
                  <a:pt x="126087" y="565223"/>
                  <a:pt x="108857" y="570411"/>
                  <a:pt x="91440" y="574765"/>
                </a:cubicBezTo>
                <a:cubicBezTo>
                  <a:pt x="29339" y="616167"/>
                  <a:pt x="57217" y="585997"/>
                  <a:pt x="26126" y="679268"/>
                </a:cubicBezTo>
                <a:lnTo>
                  <a:pt x="13063" y="718457"/>
                </a:lnTo>
                <a:lnTo>
                  <a:pt x="0" y="757645"/>
                </a:lnTo>
                <a:cubicBezTo>
                  <a:pt x="7458" y="794937"/>
                  <a:pt x="15057" y="838314"/>
                  <a:pt x="26126" y="875211"/>
                </a:cubicBezTo>
                <a:cubicBezTo>
                  <a:pt x="34039" y="901588"/>
                  <a:pt x="43544" y="927462"/>
                  <a:pt x="52252" y="953588"/>
                </a:cubicBezTo>
                <a:cubicBezTo>
                  <a:pt x="56606" y="966651"/>
                  <a:pt x="52998" y="986619"/>
                  <a:pt x="65314" y="992777"/>
                </a:cubicBezTo>
                <a:cubicBezTo>
                  <a:pt x="210803" y="1065519"/>
                  <a:pt x="27520" y="978603"/>
                  <a:pt x="169817" y="1031965"/>
                </a:cubicBezTo>
                <a:cubicBezTo>
                  <a:pt x="188050" y="1038803"/>
                  <a:pt x="203595" y="1051933"/>
                  <a:pt x="222069" y="1058091"/>
                </a:cubicBezTo>
                <a:cubicBezTo>
                  <a:pt x="243132" y="1065112"/>
                  <a:pt x="265709" y="1066338"/>
                  <a:pt x="287383" y="1071154"/>
                </a:cubicBezTo>
                <a:cubicBezTo>
                  <a:pt x="304909" y="1075049"/>
                  <a:pt x="322108" y="1080322"/>
                  <a:pt x="339634" y="1084217"/>
                </a:cubicBezTo>
                <a:cubicBezTo>
                  <a:pt x="361308" y="1089034"/>
                  <a:pt x="383275" y="1092464"/>
                  <a:pt x="404949" y="1097280"/>
                </a:cubicBezTo>
                <a:cubicBezTo>
                  <a:pt x="422474" y="1101174"/>
                  <a:pt x="439427" y="1107803"/>
                  <a:pt x="457200" y="1110342"/>
                </a:cubicBezTo>
                <a:cubicBezTo>
                  <a:pt x="500520" y="1116530"/>
                  <a:pt x="544407" y="1117977"/>
                  <a:pt x="587829" y="1123405"/>
                </a:cubicBezTo>
                <a:cubicBezTo>
                  <a:pt x="648932" y="1131043"/>
                  <a:pt x="709507" y="1142731"/>
                  <a:pt x="770709" y="1149531"/>
                </a:cubicBezTo>
                <a:lnTo>
                  <a:pt x="888274" y="1162594"/>
                </a:lnTo>
                <a:cubicBezTo>
                  <a:pt x="1005840" y="1158240"/>
                  <a:pt x="1123586" y="1157357"/>
                  <a:pt x="1240972" y="1149531"/>
                </a:cubicBezTo>
                <a:cubicBezTo>
                  <a:pt x="1254711" y="1148615"/>
                  <a:pt x="1268955" y="1144471"/>
                  <a:pt x="1280160" y="1136468"/>
                </a:cubicBezTo>
                <a:cubicBezTo>
                  <a:pt x="1300204" y="1122151"/>
                  <a:pt x="1316192" y="1102754"/>
                  <a:pt x="1332412" y="1084217"/>
                </a:cubicBezTo>
                <a:cubicBezTo>
                  <a:pt x="1346749" y="1067832"/>
                  <a:pt x="1358537" y="1049382"/>
                  <a:pt x="1371600" y="1031965"/>
                </a:cubicBezTo>
                <a:cubicBezTo>
                  <a:pt x="1419245" y="889034"/>
                  <a:pt x="1343256" y="1105539"/>
                  <a:pt x="1410789" y="953588"/>
                </a:cubicBezTo>
                <a:cubicBezTo>
                  <a:pt x="1421973" y="928423"/>
                  <a:pt x="1428206" y="901337"/>
                  <a:pt x="1436914" y="875211"/>
                </a:cubicBezTo>
                <a:cubicBezTo>
                  <a:pt x="1443072" y="856737"/>
                  <a:pt x="1455808" y="841040"/>
                  <a:pt x="1463040" y="822960"/>
                </a:cubicBezTo>
                <a:cubicBezTo>
                  <a:pt x="1473268" y="797391"/>
                  <a:pt x="1489166" y="744582"/>
                  <a:pt x="1489166" y="744582"/>
                </a:cubicBezTo>
                <a:cubicBezTo>
                  <a:pt x="1487258" y="727406"/>
                  <a:pt x="1476174" y="596725"/>
                  <a:pt x="1463040" y="561702"/>
                </a:cubicBezTo>
                <a:cubicBezTo>
                  <a:pt x="1457527" y="547002"/>
                  <a:pt x="1445623" y="535577"/>
                  <a:pt x="1436914" y="522514"/>
                </a:cubicBezTo>
                <a:cubicBezTo>
                  <a:pt x="1432560" y="505097"/>
                  <a:pt x="1430924" y="486764"/>
                  <a:pt x="1423852" y="470262"/>
                </a:cubicBezTo>
                <a:cubicBezTo>
                  <a:pt x="1417668" y="455832"/>
                  <a:pt x="1405515" y="444705"/>
                  <a:pt x="1397726" y="431074"/>
                </a:cubicBezTo>
                <a:cubicBezTo>
                  <a:pt x="1331432" y="315061"/>
                  <a:pt x="1409125" y="435109"/>
                  <a:pt x="1345474" y="339634"/>
                </a:cubicBezTo>
                <a:cubicBezTo>
                  <a:pt x="1341120" y="326571"/>
                  <a:pt x="1338110" y="312980"/>
                  <a:pt x="1332412" y="300445"/>
                </a:cubicBezTo>
                <a:cubicBezTo>
                  <a:pt x="1316296" y="264990"/>
                  <a:pt x="1292476" y="232889"/>
                  <a:pt x="1280160" y="195942"/>
                </a:cubicBezTo>
                <a:cubicBezTo>
                  <a:pt x="1275806" y="182879"/>
                  <a:pt x="1277849" y="165356"/>
                  <a:pt x="1267097" y="156754"/>
                </a:cubicBezTo>
                <a:cubicBezTo>
                  <a:pt x="1253078" y="145539"/>
                  <a:pt x="1232263" y="148045"/>
                  <a:pt x="1214846" y="143691"/>
                </a:cubicBezTo>
                <a:cubicBezTo>
                  <a:pt x="1201783" y="134982"/>
                  <a:pt x="1190087" y="123750"/>
                  <a:pt x="1175657" y="117565"/>
                </a:cubicBezTo>
                <a:cubicBezTo>
                  <a:pt x="1159156" y="110493"/>
                  <a:pt x="1140602" y="109661"/>
                  <a:pt x="1123406" y="104502"/>
                </a:cubicBezTo>
                <a:cubicBezTo>
                  <a:pt x="1097029" y="96589"/>
                  <a:pt x="1071155" y="87085"/>
                  <a:pt x="1045029" y="78377"/>
                </a:cubicBezTo>
                <a:lnTo>
                  <a:pt x="1005840" y="65314"/>
                </a:lnTo>
                <a:cubicBezTo>
                  <a:pt x="992777" y="56605"/>
                  <a:pt x="981406" y="44553"/>
                  <a:pt x="966652" y="39188"/>
                </a:cubicBezTo>
                <a:cubicBezTo>
                  <a:pt x="932907" y="26917"/>
                  <a:pt x="896213" y="24416"/>
                  <a:pt x="862149" y="13062"/>
                </a:cubicBezTo>
                <a:lnTo>
                  <a:pt x="822960" y="0"/>
                </a:lnTo>
                <a:cubicBezTo>
                  <a:pt x="553077" y="15874"/>
                  <a:pt x="518160" y="0"/>
                  <a:pt x="457200"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a:endParaRPr>
          </a:p>
        </p:txBody>
      </p:sp>
      <mc:AlternateContent xmlns:mc="http://schemas.openxmlformats.org/markup-compatibility/2006" xmlns:a14="http://schemas.microsoft.com/office/drawing/2010/main">
        <mc:Choice Requires="a14">
          <p:sp>
            <p:nvSpPr>
              <p:cNvPr id="8" name="TextBox 7"/>
              <p:cNvSpPr txBox="1"/>
              <p:nvPr/>
            </p:nvSpPr>
            <p:spPr>
              <a:xfrm>
                <a:off x="7848600" y="1955801"/>
                <a:ext cx="2451504"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fontAlgn="auto">
                  <a:spcBef>
                    <a:spcPts val="0"/>
                  </a:spcBef>
                  <a:spcAft>
                    <a:spcPts val="0"/>
                  </a:spcAft>
                  <a:defRPr/>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𝑝</m:t>
                          </m:r>
                        </m:e>
                        <m:sub>
                          <m:r>
                            <a:rPr lang="en-US" sz="2400" i="1">
                              <a:solidFill>
                                <a:prstClr val="black"/>
                              </a:solidFill>
                              <a:latin typeface="Cambria Math" panose="02040503050406030204" pitchFamily="18" charset="0"/>
                            </a:rPr>
                            <m:t>𝑖</m:t>
                          </m:r>
                        </m:sub>
                      </m:sSub>
                      <m:d>
                        <m:dPr>
                          <m:ctrlPr>
                            <a:rPr lang="en-US" sz="2400" i="1">
                              <a:solidFill>
                                <a:prstClr val="black"/>
                              </a:solidFill>
                              <a:latin typeface="Cambria Math" panose="02040503050406030204" pitchFamily="18" charset="0"/>
                            </a:rPr>
                          </m:ctrlPr>
                        </m:dPr>
                        <m:e>
                          <m:r>
                            <a:rPr lang="en-US" sz="2400" i="1">
                              <a:solidFill>
                                <a:prstClr val="black"/>
                              </a:solidFill>
                              <a:latin typeface="Cambria Math"/>
                            </a:rPr>
                            <m:t>𝛽</m:t>
                          </m:r>
                        </m:e>
                      </m:d>
                      <m:r>
                        <a:rPr lang="en-US" sz="2400">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𝜎</m:t>
                      </m:r>
                      <m:r>
                        <a:rPr lang="en-US" sz="2400" i="1">
                          <a:solidFill>
                            <a:prstClr val="black"/>
                          </a:solidFill>
                          <a:latin typeface="Cambria Math" panose="02040503050406030204" pitchFamily="18" charset="0"/>
                        </a:rPr>
                        <m:t>(</m:t>
                      </m:r>
                      <m:sSup>
                        <m:sSupPr>
                          <m:ctrlPr>
                            <a:rPr lang="en-US" sz="2400" i="1">
                              <a:solidFill>
                                <a:prstClr val="black"/>
                              </a:solidFill>
                              <a:latin typeface="Cambria Math" panose="02040503050406030204" pitchFamily="18" charset="0"/>
                            </a:rPr>
                          </m:ctrlPr>
                        </m:sSupPr>
                        <m:e>
                          <m:r>
                            <a:rPr lang="en-US" sz="2400" b="1" i="1">
                              <a:solidFill>
                                <a:prstClr val="black"/>
                              </a:solidFill>
                              <a:latin typeface="Cambria Math" panose="02040503050406030204" pitchFamily="18" charset="0"/>
                            </a:rPr>
                            <m:t>𝜷</m:t>
                          </m:r>
                        </m:e>
                        <m:sup>
                          <m:r>
                            <a:rPr lang="en-US" sz="2400" i="1">
                              <a:solidFill>
                                <a:prstClr val="black"/>
                              </a:solidFill>
                              <a:latin typeface="Cambria Math" panose="02040503050406030204" pitchFamily="18" charset="0"/>
                            </a:rPr>
                            <m:t>𝑇</m:t>
                          </m:r>
                        </m:sup>
                      </m:sSup>
                      <m:sSub>
                        <m:sSubPr>
                          <m:ctrlPr>
                            <a:rPr lang="en-US" sz="2400" i="1">
                              <a:solidFill>
                                <a:prstClr val="black"/>
                              </a:solidFill>
                              <a:latin typeface="Cambria Math" panose="02040503050406030204" pitchFamily="18" charset="0"/>
                            </a:rPr>
                          </m:ctrlPr>
                        </m:sSubPr>
                        <m:e>
                          <m:r>
                            <a:rPr lang="en-US" sz="2400" b="1" i="1">
                              <a:solidFill>
                                <a:prstClr val="black"/>
                              </a:solidFill>
                              <a:latin typeface="Cambria Math" panose="02040503050406030204" pitchFamily="18" charset="0"/>
                            </a:rPr>
                            <m:t>𝒙</m:t>
                          </m:r>
                        </m:e>
                        <m:sub>
                          <m:r>
                            <a:rPr lang="en-US" sz="2400" i="1">
                              <a:solidFill>
                                <a:prstClr val="black"/>
                              </a:solidFill>
                              <a:latin typeface="Cambria Math" panose="02040503050406030204" pitchFamily="18" charset="0"/>
                            </a:rPr>
                            <m:t>𝑖</m:t>
                          </m:r>
                        </m:sub>
                      </m:sSub>
                      <m:r>
                        <a:rPr lang="en-US" sz="2400" i="1">
                          <a:solidFill>
                            <a:prstClr val="black"/>
                          </a:solidFill>
                          <a:latin typeface="Cambria Math" panose="02040503050406030204" pitchFamily="18" charset="0"/>
                        </a:rPr>
                        <m:t>)</m:t>
                      </m:r>
                    </m:oMath>
                  </m:oMathPara>
                </a14:m>
                <a:endParaRPr lang="en-US" sz="24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848600" y="1955801"/>
                <a:ext cx="2451504" cy="461665"/>
              </a:xfrm>
              <a:prstGeom prst="rect">
                <a:avLst/>
              </a:prstGeom>
              <a:blipFill>
                <a:blip r:embed="rId4"/>
                <a:stretch>
                  <a:fillRect b="-13750"/>
                </a:stretch>
              </a:blipFill>
            </p:spPr>
            <p:txBody>
              <a:bodyPr/>
              <a:lstStyle/>
              <a:p>
                <a:r>
                  <a:rPr lang="en-US">
                    <a:noFill/>
                  </a:rPr>
                  <a:t> </a:t>
                </a:r>
              </a:p>
            </p:txBody>
          </p:sp>
        </mc:Fallback>
      </mc:AlternateContent>
      <p:cxnSp>
        <p:nvCxnSpPr>
          <p:cNvPr id="10" name="Straight Arrow Connector 9"/>
          <p:cNvCxnSpPr>
            <a:stCxn id="8" idx="1"/>
            <a:endCxn id="7" idx="34"/>
          </p:cNvCxnSpPr>
          <p:nvPr/>
        </p:nvCxnSpPr>
        <p:spPr>
          <a:xfrm flipH="1">
            <a:off x="7572104" y="2186633"/>
            <a:ext cx="276497" cy="3009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F22E73-4036-A154-D40C-A72785F9F80B}"/>
                  </a:ext>
                </a:extLst>
              </p:cNvPr>
              <p:cNvSpPr txBox="1"/>
              <p:nvPr/>
            </p:nvSpPr>
            <p:spPr>
              <a:xfrm>
                <a:off x="1828800" y="5585505"/>
                <a:ext cx="7007816" cy="1053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𝑙𝑜𝑔𝐿</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num>
                        <m:den>
                          <m:r>
                            <a:rPr lang="en-US" b="0" i="1" smtClean="0">
                              <a:latin typeface="Cambria Math" panose="02040503050406030204" pitchFamily="18" charset="0"/>
                            </a:rPr>
                            <m:t>𝜕𝛽</m:t>
                          </m:r>
                        </m:den>
                      </m:f>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𝑦</m:t>
                              </m:r>
                            </m:e>
                            <m:sub>
                              <m:r>
                                <a:rPr lang="en-US" b="0" i="1" smtClean="0">
                                  <a:latin typeface="Cambria Math" panose="02040503050406030204" pitchFamily="18" charset="0"/>
                                </a:rPr>
                                <m:t>𝑖</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r>
                                <a:rPr lang="en-US" b="1" i="1" smtClean="0">
                                  <a:latin typeface="Cambria Math" panose="02040503050406030204" pitchFamily="18" charset="0"/>
                                </a:rPr>
                                <m:t>𝒙</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r>
                            <a:rPr lang="en-US" b="0" i="1" smtClean="0">
                              <a:latin typeface="Cambria Math" panose="02040503050406030204" pitchFamily="18" charset="0"/>
                            </a:rPr>
                            <m:t>=</m:t>
                          </m:r>
                        </m:e>
                      </m:nary>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1" i="1" smtClean="0">
                                  <a:latin typeface="Cambria Math" panose="02040503050406030204" pitchFamily="18" charset="0"/>
                                </a:rPr>
                                <m:t>𝒚</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𝛽</m:t>
                                  </m:r>
                                </m:e>
                              </m:d>
                            </m:e>
                          </m:d>
                        </m:e>
                        <m:sup>
                          <m:r>
                            <a:rPr lang="en-US" b="0" i="1" smtClean="0">
                              <a:latin typeface="Cambria Math" panose="02040503050406030204" pitchFamily="18" charset="0"/>
                            </a:rPr>
                            <m:t>𝑇</m:t>
                          </m:r>
                        </m:sup>
                      </m:sSup>
                      <m:r>
                        <a:rPr lang="en-US" b="0" i="1" smtClean="0">
                          <a:latin typeface="Cambria Math" panose="02040503050406030204" pitchFamily="18" charset="0"/>
                        </a:rPr>
                        <m:t>𝑋</m:t>
                      </m:r>
                    </m:oMath>
                  </m:oMathPara>
                </a14:m>
                <a:endParaRPr lang="en-US" dirty="0"/>
              </a:p>
            </p:txBody>
          </p:sp>
        </mc:Choice>
        <mc:Fallback xmlns="">
          <p:sp>
            <p:nvSpPr>
              <p:cNvPr id="3" name="TextBox 2">
                <a:extLst>
                  <a:ext uri="{FF2B5EF4-FFF2-40B4-BE49-F238E27FC236}">
                    <a16:creationId xmlns:a16="http://schemas.microsoft.com/office/drawing/2014/main" id="{07F22E73-4036-A154-D40C-A72785F9F80B}"/>
                  </a:ext>
                </a:extLst>
              </p:cNvPr>
              <p:cNvSpPr txBox="1">
                <a:spLocks noRot="1" noChangeAspect="1" noMove="1" noResize="1" noEditPoints="1" noAdjustHandles="1" noChangeArrowheads="1" noChangeShapeType="1" noTextEdit="1"/>
              </p:cNvSpPr>
              <p:nvPr/>
            </p:nvSpPr>
            <p:spPr>
              <a:xfrm>
                <a:off x="1828800" y="5585505"/>
                <a:ext cx="7007816" cy="1053109"/>
              </a:xfrm>
              <a:prstGeom prst="rect">
                <a:avLst/>
              </a:prstGeom>
              <a:blipFill>
                <a:blip r:embed="rId5"/>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22BBFDC4-4CD0-9CD5-F536-4E358892CF5B}"/>
              </a:ext>
            </a:extLst>
          </p:cNvPr>
          <p:cNvSpPr txBox="1"/>
          <p:nvPr/>
        </p:nvSpPr>
        <p:spPr>
          <a:xfrm>
            <a:off x="5001852" y="5031901"/>
            <a:ext cx="1807354" cy="461665"/>
          </a:xfrm>
          <a:prstGeom prst="rect">
            <a:avLst/>
          </a:prstGeom>
          <a:noFill/>
        </p:spPr>
        <p:txBody>
          <a:bodyPr wrap="none" rtlCol="0">
            <a:spAutoFit/>
          </a:bodyPr>
          <a:lstStyle/>
          <a:p>
            <a:pPr fontAlgn="auto">
              <a:spcBef>
                <a:spcPts val="0"/>
              </a:spcBef>
              <a:spcAft>
                <a:spcPts val="0"/>
              </a:spcAft>
              <a:defRPr/>
            </a:pPr>
            <a:r>
              <a:rPr lang="en-US" sz="2400" b="1" dirty="0">
                <a:solidFill>
                  <a:srgbClr val="FF0000"/>
                </a:solidFill>
                <a:latin typeface="Calibri"/>
              </a:rPr>
              <a:t>Matrix form:</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18A90EC-0438-0B1C-C62D-CCEB825D0879}"/>
                  </a:ext>
                </a:extLst>
              </p:cNvPr>
              <p:cNvSpPr txBox="1"/>
              <p:nvPr/>
            </p:nvSpPr>
            <p:spPr>
              <a:xfrm>
                <a:off x="10043318" y="5867400"/>
                <a:ext cx="2102627"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𝑛𝑜𝑡𝑒</m:t>
                      </m:r>
                      <m:r>
                        <a:rPr lang="en-US" sz="2000" b="0" i="1" smtClean="0">
                          <a:latin typeface="Cambria Math" panose="02040503050406030204" pitchFamily="18" charset="0"/>
                        </a:rPr>
                        <m:t> </m:t>
                      </m:r>
                      <m:r>
                        <a:rPr lang="en-US" sz="2000" b="0" i="1" smtClean="0">
                          <a:latin typeface="Cambria Math" panose="02040503050406030204" pitchFamily="18" charset="0"/>
                        </a:rPr>
                        <m:t>𝑋</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𝑁</m:t>
                          </m:r>
                          <m:r>
                            <a:rPr lang="en-US" sz="2000" b="0" i="1" smtClean="0">
                              <a:latin typeface="Cambria Math" panose="02040503050406030204" pitchFamily="18" charset="0"/>
                            </a:rPr>
                            <m:t>×(</m:t>
                          </m:r>
                          <m:r>
                            <a:rPr lang="en-US" sz="2000" b="0" i="1" smtClean="0">
                              <a:latin typeface="Cambria Math" panose="02040503050406030204" pitchFamily="18" charset="0"/>
                            </a:rPr>
                            <m:t>𝑝</m:t>
                          </m:r>
                          <m:r>
                            <a:rPr lang="en-US" sz="2000" b="0" i="1" smtClean="0">
                              <a:latin typeface="Cambria Math" panose="02040503050406030204" pitchFamily="18" charset="0"/>
                            </a:rPr>
                            <m:t>+1)</m:t>
                          </m:r>
                        </m:sup>
                      </m:sSup>
                    </m:oMath>
                  </m:oMathPara>
                </a14:m>
                <a:endParaRPr lang="en-US" sz="2000" dirty="0"/>
              </a:p>
            </p:txBody>
          </p:sp>
        </mc:Choice>
        <mc:Fallback>
          <p:sp>
            <p:nvSpPr>
              <p:cNvPr id="9" name="TextBox 8">
                <a:extLst>
                  <a:ext uri="{FF2B5EF4-FFF2-40B4-BE49-F238E27FC236}">
                    <a16:creationId xmlns:a16="http://schemas.microsoft.com/office/drawing/2014/main" id="{F18A90EC-0438-0B1C-C62D-CCEB825D0879}"/>
                  </a:ext>
                </a:extLst>
              </p:cNvPr>
              <p:cNvSpPr txBox="1">
                <a:spLocks noRot="1" noChangeAspect="1" noMove="1" noResize="1" noEditPoints="1" noAdjustHandles="1" noChangeArrowheads="1" noChangeShapeType="1" noTextEdit="1"/>
              </p:cNvSpPr>
              <p:nvPr/>
            </p:nvSpPr>
            <p:spPr>
              <a:xfrm>
                <a:off x="10043318" y="5867400"/>
                <a:ext cx="2102627" cy="320601"/>
              </a:xfrm>
              <a:prstGeom prst="rect">
                <a:avLst/>
              </a:prstGeom>
              <a:blipFill>
                <a:blip r:embed="rId6"/>
                <a:stretch>
                  <a:fillRect l="-1453" t="-3846" r="-2035" b="-9615"/>
                </a:stretch>
              </a:blipFill>
            </p:spPr>
            <p:txBody>
              <a:bodyPr/>
              <a:lstStyle/>
              <a:p>
                <a:r>
                  <a:rPr lang="en-US">
                    <a:noFill/>
                  </a:rPr>
                  <a:t> </a:t>
                </a:r>
              </a:p>
            </p:txBody>
          </p:sp>
        </mc:Fallback>
      </mc:AlternateContent>
    </p:spTree>
    <p:extLst>
      <p:ext uri="{BB962C8B-B14F-4D97-AF65-F5344CB8AC3E}">
        <p14:creationId xmlns:p14="http://schemas.microsoft.com/office/powerpoint/2010/main" val="2439737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Derivative</a:t>
            </a:r>
          </a:p>
        </p:txBody>
      </p:sp>
      <p:sp>
        <p:nvSpPr>
          <p:cNvPr id="3" name="Content Placeholder 2"/>
          <p:cNvSpPr>
            <a:spLocks noGrp="1"/>
          </p:cNvSpPr>
          <p:nvPr>
            <p:ph idx="1"/>
          </p:nvPr>
        </p:nvSpPr>
        <p:spPr/>
        <p:txBody>
          <a:bodyPr/>
          <a:lstStyle/>
          <a:p>
            <a:r>
              <a:rPr lang="en-US" sz="2400" dirty="0"/>
              <a:t>It is a (p+1) by (p+1) matrix, </a:t>
            </a:r>
            <a:r>
              <a:rPr lang="en-US" sz="2400" b="1" dirty="0"/>
              <a:t>Hessian Matrix</a:t>
            </a:r>
            <a:r>
              <a:rPr lang="en-US" sz="2400" dirty="0"/>
              <a:t>, with </a:t>
            </a:r>
            <a:r>
              <a:rPr lang="en-US" sz="2400" dirty="0" err="1"/>
              <a:t>jth</a:t>
            </a:r>
            <a:r>
              <a:rPr lang="en-US" sz="2400" dirty="0"/>
              <a:t> row and nth column as</a:t>
            </a:r>
          </a:p>
          <a:p>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48</a:t>
            </a:fld>
            <a:endParaRPr lang="en-US" dirty="0">
              <a:solidFill>
                <a:prstClr val="black"/>
              </a:solidFill>
              <a:latin typeface="Calibri"/>
            </a:endParaRPr>
          </a:p>
        </p:txBody>
      </p:sp>
      <p:sp>
        <p:nvSpPr>
          <p:cNvPr id="8" name="TextBox 7"/>
          <p:cNvSpPr txBox="1"/>
          <p:nvPr/>
        </p:nvSpPr>
        <p:spPr>
          <a:xfrm>
            <a:off x="5177413" y="4271552"/>
            <a:ext cx="1807354" cy="461665"/>
          </a:xfrm>
          <a:prstGeom prst="rect">
            <a:avLst/>
          </a:prstGeom>
          <a:noFill/>
        </p:spPr>
        <p:txBody>
          <a:bodyPr wrap="none" rtlCol="0">
            <a:spAutoFit/>
          </a:bodyPr>
          <a:lstStyle/>
          <a:p>
            <a:pPr fontAlgn="auto">
              <a:spcBef>
                <a:spcPts val="0"/>
              </a:spcBef>
              <a:spcAft>
                <a:spcPts val="0"/>
              </a:spcAft>
              <a:defRPr/>
            </a:pPr>
            <a:r>
              <a:rPr lang="en-US" sz="2400" b="1" dirty="0">
                <a:solidFill>
                  <a:srgbClr val="FF0000"/>
                </a:solidFill>
                <a:latin typeface="Calibri"/>
              </a:rPr>
              <a:t>Matrix form:</a:t>
            </a:r>
          </a:p>
        </p:txBody>
      </p:sp>
      <p:pic>
        <p:nvPicPr>
          <p:cNvPr id="10" name="Picture 9">
            <a:extLst>
              <a:ext uri="{FF2B5EF4-FFF2-40B4-BE49-F238E27FC236}">
                <a16:creationId xmlns:a16="http://schemas.microsoft.com/office/drawing/2014/main" id="{D6643A2D-F144-4DD8-B5E4-787FED2EAAD7}"/>
              </a:ext>
            </a:extLst>
          </p:cNvPr>
          <p:cNvPicPr>
            <a:picLocks noChangeAspect="1"/>
          </p:cNvPicPr>
          <p:nvPr/>
        </p:nvPicPr>
        <p:blipFill>
          <a:blip r:embed="rId3"/>
          <a:stretch>
            <a:fillRect/>
          </a:stretch>
        </p:blipFill>
        <p:spPr>
          <a:xfrm>
            <a:off x="2852670" y="1825001"/>
            <a:ext cx="5959430" cy="2180279"/>
          </a:xfrm>
          <a:prstGeom prst="rect">
            <a:avLst/>
          </a:prstGeom>
        </p:spPr>
      </p:pic>
      <p:pic>
        <p:nvPicPr>
          <p:cNvPr id="14" name="Picture 13">
            <a:extLst>
              <a:ext uri="{FF2B5EF4-FFF2-40B4-BE49-F238E27FC236}">
                <a16:creationId xmlns:a16="http://schemas.microsoft.com/office/drawing/2014/main" id="{DD7F5DC4-14B9-497D-B9C9-6980EE06FF56}"/>
              </a:ext>
            </a:extLst>
          </p:cNvPr>
          <p:cNvPicPr>
            <a:picLocks noChangeAspect="1"/>
          </p:cNvPicPr>
          <p:nvPr/>
        </p:nvPicPr>
        <p:blipFill>
          <a:blip r:embed="rId4"/>
          <a:stretch>
            <a:fillRect/>
          </a:stretch>
        </p:blipFill>
        <p:spPr>
          <a:xfrm>
            <a:off x="2905244" y="4687281"/>
            <a:ext cx="6091120" cy="2050377"/>
          </a:xfrm>
          <a:prstGeom prst="rect">
            <a:avLst/>
          </a:prstGeom>
        </p:spPr>
      </p:pic>
      <p:sp>
        <p:nvSpPr>
          <p:cNvPr id="5" name="TextBox 4">
            <a:extLst>
              <a:ext uri="{FF2B5EF4-FFF2-40B4-BE49-F238E27FC236}">
                <a16:creationId xmlns:a16="http://schemas.microsoft.com/office/drawing/2014/main" id="{5C90DF87-533B-3CE5-149A-88FB772D4BED}"/>
              </a:ext>
            </a:extLst>
          </p:cNvPr>
          <p:cNvSpPr txBox="1"/>
          <p:nvPr/>
        </p:nvSpPr>
        <p:spPr>
          <a:xfrm>
            <a:off x="8305800" y="3429000"/>
            <a:ext cx="2848729" cy="523220"/>
          </a:xfrm>
          <a:prstGeom prst="rect">
            <a:avLst/>
          </a:prstGeom>
          <a:noFill/>
        </p:spPr>
        <p:txBody>
          <a:bodyPr wrap="none" rtlCol="0">
            <a:spAutoFit/>
          </a:bodyPr>
          <a:lstStyle/>
          <a:p>
            <a:pPr fontAlgn="auto">
              <a:spcBef>
                <a:spcPts val="0"/>
              </a:spcBef>
              <a:spcAft>
                <a:spcPts val="0"/>
              </a:spcAft>
              <a:defRPr/>
            </a:pPr>
            <a:r>
              <a:rPr lang="en-US" dirty="0">
                <a:solidFill>
                  <a:prstClr val="black"/>
                </a:solidFill>
                <a:latin typeface="Calibri"/>
              </a:rPr>
              <a:t>For </a:t>
            </a:r>
            <a:r>
              <a:rPr lang="en-US" dirty="0" err="1">
                <a:solidFill>
                  <a:prstClr val="black"/>
                </a:solidFill>
                <a:latin typeface="Calibri"/>
              </a:rPr>
              <a:t>j,n</a:t>
            </a:r>
            <a:r>
              <a:rPr lang="en-US" dirty="0">
                <a:solidFill>
                  <a:prstClr val="black"/>
                </a:solidFill>
                <a:latin typeface="Calibri"/>
              </a:rPr>
              <a:t> = 0, 1, …, p </a:t>
            </a:r>
          </a:p>
        </p:txBody>
      </p:sp>
    </p:spTree>
    <p:extLst>
      <p:ext uri="{BB962C8B-B14F-4D97-AF65-F5344CB8AC3E}">
        <p14:creationId xmlns:p14="http://schemas.microsoft.com/office/powerpoint/2010/main" val="2389508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A684-E727-4A0E-95AC-8C60FF367633}"/>
              </a:ext>
            </a:extLst>
          </p:cNvPr>
          <p:cNvSpPr>
            <a:spLocks noGrp="1"/>
          </p:cNvSpPr>
          <p:nvPr>
            <p:ph type="title"/>
          </p:nvPr>
        </p:nvSpPr>
        <p:spPr/>
        <p:txBody>
          <a:bodyPr/>
          <a:lstStyle/>
          <a:p>
            <a:r>
              <a:rPr lang="en-US" dirty="0"/>
              <a:t>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5DE677-F046-45A1-830E-FE264569009D}"/>
                  </a:ext>
                </a:extLst>
              </p:cNvPr>
              <p:cNvSpPr>
                <a:spLocks noGrp="1"/>
              </p:cNvSpPr>
              <p:nvPr>
                <p:ph idx="1"/>
              </p:nvPr>
            </p:nvSpPr>
            <p:spPr/>
            <p:txBody>
              <a:bodyPr/>
              <a:lstStyle/>
              <a:p>
                <a:r>
                  <a:rPr lang="en-US" dirty="0"/>
                  <a:t>Regularization is usually needed in logistic regression</a:t>
                </a:r>
              </a:p>
              <a:p>
                <a:pPr lvl="1"/>
                <a:r>
                  <a:rPr lang="en-US" dirty="0"/>
                  <a:t>L1 or l2 regularization</a:t>
                </a:r>
              </a:p>
              <a:p>
                <a:r>
                  <a:rPr lang="en-US" dirty="0"/>
                  <a:t>Think about a case where the two classes are linearly separable </a:t>
                </a:r>
              </a:p>
              <a:p>
                <a:pPr lvl="1"/>
                <a:r>
                  <a:rPr lang="en-US" dirty="0"/>
                  <a:t>Will scaling </a:t>
                </a:r>
                <a14:m>
                  <m:oMath xmlns:m="http://schemas.openxmlformats.org/officeDocument/2006/math">
                    <m:r>
                      <a:rPr lang="en-US" b="0" i="1" smtClean="0">
                        <a:latin typeface="Cambria Math" panose="02040503050406030204" pitchFamily="18" charset="0"/>
                      </a:rPr>
                      <m:t>𝛽</m:t>
                    </m:r>
                  </m:oMath>
                </a14:m>
                <a:r>
                  <a:rPr lang="en-US" dirty="0"/>
                  <a:t> into c</a:t>
                </a:r>
                <a14:m>
                  <m:oMath xmlns:m="http://schemas.openxmlformats.org/officeDocument/2006/math">
                    <m:r>
                      <a:rPr lang="en-US" i="1">
                        <a:latin typeface="Cambria Math" panose="02040503050406030204" pitchFamily="18" charset="0"/>
                      </a:rPr>
                      <m:t>𝛽</m:t>
                    </m:r>
                  </m:oMath>
                </a14:m>
                <a:r>
                  <a:rPr lang="en-US" dirty="0"/>
                  <a:t> (c&gt;1) affect the decision boundary?</a:t>
                </a:r>
              </a:p>
              <a:p>
                <a:pPr lvl="1"/>
                <a:r>
                  <a:rPr lang="en-US" dirty="0"/>
                  <a:t>Will scaling </a:t>
                </a:r>
                <a14:m>
                  <m:oMath xmlns:m="http://schemas.openxmlformats.org/officeDocument/2006/math">
                    <m:r>
                      <a:rPr lang="en-US" b="0" i="1" smtClean="0">
                        <a:latin typeface="Cambria Math" panose="02040503050406030204" pitchFamily="18" charset="0"/>
                      </a:rPr>
                      <m:t>𝛽</m:t>
                    </m:r>
                  </m:oMath>
                </a14:m>
                <a:r>
                  <a:rPr lang="en-US" dirty="0"/>
                  <a:t> into c</a:t>
                </a:r>
                <a14:m>
                  <m:oMath xmlns:m="http://schemas.openxmlformats.org/officeDocument/2006/math">
                    <m:r>
                      <a:rPr lang="en-US" i="1">
                        <a:latin typeface="Cambria Math" panose="02040503050406030204" pitchFamily="18" charset="0"/>
                      </a:rPr>
                      <m:t>𝛽</m:t>
                    </m:r>
                  </m:oMath>
                </a14:m>
                <a:r>
                  <a:rPr lang="en-US" dirty="0"/>
                  <a:t> (c&gt;1) affect the likelihood function?</a:t>
                </a:r>
              </a:p>
            </p:txBody>
          </p:sp>
        </mc:Choice>
        <mc:Fallback xmlns="">
          <p:sp>
            <p:nvSpPr>
              <p:cNvPr id="3" name="Content Placeholder 2">
                <a:extLst>
                  <a:ext uri="{FF2B5EF4-FFF2-40B4-BE49-F238E27FC236}">
                    <a16:creationId xmlns:a16="http://schemas.microsoft.com/office/drawing/2014/main" id="{AF5DE677-F046-45A1-830E-FE264569009D}"/>
                  </a:ext>
                </a:extLst>
              </p:cNvPr>
              <p:cNvSpPr>
                <a:spLocks noGrp="1" noRot="1" noChangeAspect="1" noMove="1" noResize="1" noEditPoints="1" noAdjustHandles="1" noChangeArrowheads="1" noChangeShapeType="1" noTextEdit="1"/>
              </p:cNvSpPr>
              <p:nvPr>
                <p:ph idx="1"/>
              </p:nvPr>
            </p:nvSpPr>
            <p:spPr>
              <a:blipFill>
                <a:blip r:embed="rId2"/>
                <a:stretch>
                  <a:fillRect l="-1556" t="-1829" r="-22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B7C2B66-D645-40C9-9249-B9E39E41E275}"/>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49</a:t>
            </a:fld>
            <a:endParaRPr lang="en-US" dirty="0">
              <a:solidFill>
                <a:prstClr val="black"/>
              </a:solidFill>
              <a:latin typeface="Calibri"/>
            </a:endParaRPr>
          </a:p>
        </p:txBody>
      </p:sp>
    </p:spTree>
    <p:extLst>
      <p:ext uri="{BB962C8B-B14F-4D97-AF65-F5344CB8AC3E}">
        <p14:creationId xmlns:p14="http://schemas.microsoft.com/office/powerpoint/2010/main" val="160821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Text Classification</a:t>
            </a:r>
          </a:p>
        </p:txBody>
      </p:sp>
      <p:sp>
        <p:nvSpPr>
          <p:cNvPr id="3" name="Content Placeholder 2"/>
          <p:cNvSpPr>
            <a:spLocks noGrp="1"/>
          </p:cNvSpPr>
          <p:nvPr>
            <p:ph idx="1"/>
          </p:nvPr>
        </p:nvSpPr>
        <p:spPr/>
        <p:txBody>
          <a:bodyPr/>
          <a:lstStyle/>
          <a:p>
            <a:r>
              <a:rPr lang="en-US" dirty="0"/>
              <a:t>Spam detection</a:t>
            </a:r>
          </a:p>
          <a:p>
            <a:endParaRPr lang="en-US" dirty="0"/>
          </a:p>
          <a:p>
            <a:endParaRPr lang="en-US" dirty="0"/>
          </a:p>
          <a:p>
            <a:endParaRPr lang="en-US" dirty="0"/>
          </a:p>
          <a:p>
            <a:r>
              <a:rPr lang="en-US" dirty="0"/>
              <a:t>Sentiment analysis</a:t>
            </a:r>
          </a:p>
        </p:txBody>
      </p:sp>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a:t>
            </a:fld>
            <a:endParaRPr lang="en-US" dirty="0">
              <a:solidFill>
                <a:prstClr val="black"/>
              </a:solidFill>
              <a:latin typeface="Calibri"/>
            </a:endParaRPr>
          </a:p>
        </p:txBody>
      </p:sp>
      <p:sp>
        <p:nvSpPr>
          <p:cNvPr id="5" name="TextBox 4"/>
          <p:cNvSpPr txBox="1"/>
          <p:nvPr/>
        </p:nvSpPr>
        <p:spPr>
          <a:xfrm>
            <a:off x="1981200" y="1676401"/>
            <a:ext cx="8077200" cy="2031325"/>
          </a:xfrm>
          <a:prstGeom prst="rect">
            <a:avLst/>
          </a:prstGeom>
          <a:noFill/>
        </p:spPr>
        <p:txBody>
          <a:bodyPr wrap="square" rtlCol="0">
            <a:spAutoFit/>
          </a:bodyPr>
          <a:lstStyle/>
          <a:p>
            <a:pPr fontAlgn="auto">
              <a:spcBef>
                <a:spcPts val="0"/>
              </a:spcBef>
              <a:spcAft>
                <a:spcPts val="0"/>
              </a:spcAft>
              <a:defRPr/>
            </a:pPr>
            <a:r>
              <a:rPr lang="en-US" sz="1800" dirty="0">
                <a:solidFill>
                  <a:prstClr val="black"/>
                </a:solidFill>
                <a:latin typeface="Calibri"/>
              </a:rPr>
              <a:t>From: </a:t>
            </a:r>
            <a:r>
              <a:rPr lang="en-US" sz="1800" dirty="0">
                <a:solidFill>
                  <a:prstClr val="black"/>
                </a:solidFill>
                <a:latin typeface="Calibri"/>
                <a:hlinkClick r:id="rId2"/>
              </a:rPr>
              <a:t>airak@medicana.com.tr</a:t>
            </a:r>
            <a:endParaRPr lang="en-US" sz="1800" dirty="0">
              <a:solidFill>
                <a:prstClr val="black"/>
              </a:solidFill>
              <a:latin typeface="Calibri"/>
            </a:endParaRPr>
          </a:p>
          <a:p>
            <a:pPr fontAlgn="auto">
              <a:spcBef>
                <a:spcPts val="0"/>
              </a:spcBef>
              <a:spcAft>
                <a:spcPts val="0"/>
              </a:spcAft>
              <a:defRPr/>
            </a:pPr>
            <a:r>
              <a:rPr lang="en-US" sz="1800" dirty="0">
                <a:solidFill>
                  <a:prstClr val="black"/>
                </a:solidFill>
                <a:latin typeface="Calibri"/>
              </a:rPr>
              <a:t>Subject: Loan Offer</a:t>
            </a:r>
          </a:p>
          <a:p>
            <a:pPr fontAlgn="auto">
              <a:spcBef>
                <a:spcPts val="0"/>
              </a:spcBef>
              <a:spcAft>
                <a:spcPts val="0"/>
              </a:spcAft>
              <a:defRPr/>
            </a:pPr>
            <a:r>
              <a:rPr lang="en-US" sz="1800" dirty="0">
                <a:solidFill>
                  <a:prstClr val="black"/>
                </a:solidFill>
                <a:latin typeface="Calibri"/>
              </a:rPr>
              <a:t>Do you need a personal or business loan urgent that can be process within 2 to 3 working days? Have you been frustrated so many times by your banks and other loan firm and you don't know what to do? Here comes the Good news Deutsche Bank Financial Business and Home Loan is here to offer you any kind of loan you need at an affordable interest rate of 3% If you are interested let us know.</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430376"/>
            <a:ext cx="6819900" cy="13239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419601"/>
            <a:ext cx="1135474" cy="1681163"/>
          </a:xfrm>
          <a:prstGeom prst="rect">
            <a:avLst/>
          </a:prstGeom>
        </p:spPr>
      </p:pic>
    </p:spTree>
    <p:extLst>
      <p:ext uri="{BB962C8B-B14F-4D97-AF65-F5344CB8AC3E}">
        <p14:creationId xmlns:p14="http://schemas.microsoft.com/office/powerpoint/2010/main" val="34784794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about Multiclass Classification?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It is easy to handle under logistic regression, say M classes, using </a:t>
                </a:r>
                <a:r>
                  <a:rPr lang="en-US" dirty="0" err="1"/>
                  <a:t>softmax</a:t>
                </a:r>
                <a:r>
                  <a:rPr lang="en-US" dirty="0"/>
                  <a:t> function</a:t>
                </a:r>
              </a:p>
              <a:p>
                <a:pPr lvl="1"/>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𝑌</m:t>
                        </m:r>
                        <m:r>
                          <a:rPr lang="en-US" i="1">
                            <a:latin typeface="Cambria Math"/>
                          </a:rPr>
                          <m:t>=</m:t>
                        </m:r>
                        <m:r>
                          <a:rPr lang="en-US" b="0" i="1" smtClean="0">
                            <a:latin typeface="Cambria Math"/>
                          </a:rPr>
                          <m:t>𝑗</m:t>
                        </m:r>
                      </m:e>
                      <m:e>
                        <m:r>
                          <a:rPr lang="en-US" b="0" i="1" smtClean="0">
                            <a:latin typeface="Cambria Math" panose="02040503050406030204" pitchFamily="18" charset="0"/>
                          </a:rPr>
                          <m:t>𝑥</m:t>
                        </m:r>
                      </m:e>
                    </m:d>
                    <m:r>
                      <a:rPr lang="en-US" i="1">
                        <a:latin typeface="Cambria Math"/>
                      </a:rPr>
                      <m:t>=</m:t>
                    </m:r>
                    <m:f>
                      <m:fPr>
                        <m:ctrlPr>
                          <a:rPr lang="en-US" i="1">
                            <a:latin typeface="Cambria Math" panose="02040503050406030204" pitchFamily="18" charset="0"/>
                          </a:rPr>
                        </m:ctrlPr>
                      </m:fPr>
                      <m:num>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a:rPr>
                              <m:t>𝑇</m:t>
                            </m:r>
                          </m:sup>
                        </m:sSup>
                        <m:sSub>
                          <m:sSubPr>
                            <m:ctrlPr>
                              <a:rPr lang="en-US" b="0" i="1" smtClean="0">
                                <a:latin typeface="Cambria Math" panose="02040503050406030204" pitchFamily="18" charset="0"/>
                              </a:rPr>
                            </m:ctrlPr>
                          </m:sSubPr>
                          <m:e>
                            <m:r>
                              <a:rPr lang="en-US" i="1">
                                <a:latin typeface="Cambria Math"/>
                              </a:rPr>
                              <m:t>𝛽</m:t>
                            </m:r>
                          </m:e>
                          <m:sub>
                            <m:r>
                              <a:rPr lang="en-US" b="0" i="1" smtClean="0">
                                <a:latin typeface="Cambria Math"/>
                              </a:rPr>
                              <m:t>𝑗</m:t>
                            </m:r>
                          </m:sub>
                        </m:sSub>
                        <m:r>
                          <a:rPr lang="en-US" i="1">
                            <a:latin typeface="Cambria Math"/>
                          </a:rPr>
                          <m:t>}</m:t>
                        </m:r>
                      </m:num>
                      <m:den>
                        <m:r>
                          <a:rPr lang="en-US" i="1">
                            <a:latin typeface="Cambria Math"/>
                          </a:rPr>
                          <m:t>1+</m:t>
                        </m:r>
                        <m:nary>
                          <m:naryPr>
                            <m:chr m:val="∑"/>
                            <m:ctrlPr>
                              <a:rPr lang="en-US" b="0" i="1" smtClean="0">
                                <a:latin typeface="Cambria Math" panose="02040503050406030204" pitchFamily="18" charset="0"/>
                              </a:rPr>
                            </m:ctrlPr>
                          </m:naryPr>
                          <m:sub>
                            <m:r>
                              <m:rPr>
                                <m:brk m:alnAt="23"/>
                              </m:rPr>
                              <a:rPr lang="en-US" b="0" i="1" smtClean="0">
                                <a:latin typeface="Cambria Math"/>
                              </a:rPr>
                              <m:t>𝑚</m:t>
                            </m:r>
                            <m:r>
                              <a:rPr lang="en-US" b="0" i="1" smtClean="0">
                                <a:latin typeface="Cambria Math"/>
                              </a:rPr>
                              <m:t>=1</m:t>
                            </m:r>
                          </m:sub>
                          <m:sup>
                            <m:r>
                              <a:rPr lang="en-US" b="0" i="1" smtClean="0">
                                <a:latin typeface="Cambria Math"/>
                              </a:rPr>
                              <m:t>𝑀</m:t>
                            </m:r>
                            <m:r>
                              <a:rPr lang="en-US" b="0" i="1" smtClean="0">
                                <a:latin typeface="Cambria Math"/>
                              </a:rPr>
                              <m:t>−1</m:t>
                            </m:r>
                          </m:sup>
                          <m:e>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a:rPr>
                                  <m:t>𝑇</m:t>
                                </m:r>
                              </m:sup>
                            </m:sSup>
                            <m:sSub>
                              <m:sSubPr>
                                <m:ctrlPr>
                                  <a:rPr lang="en-US" b="0" i="1" smtClean="0">
                                    <a:latin typeface="Cambria Math" panose="02040503050406030204" pitchFamily="18" charset="0"/>
                                  </a:rPr>
                                </m:ctrlPr>
                              </m:sSubPr>
                              <m:e>
                                <m:r>
                                  <a:rPr lang="en-US" i="1">
                                    <a:latin typeface="Cambria Math"/>
                                  </a:rPr>
                                  <m:t>𝛽</m:t>
                                </m:r>
                              </m:e>
                              <m:sub>
                                <m:r>
                                  <a:rPr lang="en-US" b="0" i="1" smtClean="0">
                                    <a:latin typeface="Cambria Math"/>
                                  </a:rPr>
                                  <m:t>𝑚</m:t>
                                </m:r>
                              </m:sub>
                            </m:sSub>
                            <m:r>
                              <a:rPr lang="en-US" i="1">
                                <a:latin typeface="Cambria Math"/>
                              </a:rPr>
                              <m:t>}</m:t>
                            </m:r>
                          </m:e>
                        </m:nary>
                      </m:den>
                    </m:f>
                    <m:r>
                      <a:rPr lang="en-US" b="0" i="0" smtClean="0">
                        <a:latin typeface="Cambria Math"/>
                      </a:rPr>
                      <m:t>, </m:t>
                    </m:r>
                    <m:r>
                      <m:rPr>
                        <m:sty m:val="p"/>
                      </m:rPr>
                      <a:rPr lang="en-US" b="0" i="0" smtClean="0">
                        <a:latin typeface="Cambria Math"/>
                      </a:rPr>
                      <m:t>for</m:t>
                    </m:r>
                    <m:r>
                      <a:rPr lang="en-US" b="0" i="0" smtClean="0">
                        <a:latin typeface="Cambria Math"/>
                      </a:rPr>
                      <m:t> </m:t>
                    </m:r>
                    <m:r>
                      <m:rPr>
                        <m:sty m:val="p"/>
                      </m:rPr>
                      <a:rPr lang="en-US" b="0" i="0" smtClean="0">
                        <a:latin typeface="Cambria Math"/>
                      </a:rPr>
                      <m:t>j</m:t>
                    </m:r>
                    <m:r>
                      <a:rPr lang="en-US" b="0" i="0" smtClean="0">
                        <a:latin typeface="Cambria Math"/>
                      </a:rPr>
                      <m:t>=1,</m:t>
                    </m:r>
                    <m:r>
                      <a:rPr lang="en-US" b="0" i="1" smtClean="0">
                        <a:latin typeface="Cambria Math"/>
                      </a:rPr>
                      <m:t>…,</m:t>
                    </m:r>
                    <m:r>
                      <a:rPr lang="en-US" b="0" i="1" smtClean="0">
                        <a:latin typeface="Cambria Math"/>
                      </a:rPr>
                      <m:t>𝑀</m:t>
                    </m:r>
                    <m:r>
                      <a:rPr lang="en-US" b="0" i="1" smtClean="0">
                        <a:latin typeface="Cambria Math"/>
                      </a:rPr>
                      <m:t>−1</m:t>
                    </m:r>
                  </m:oMath>
                </a14:m>
                <a:endParaRPr lang="en-US" dirty="0"/>
              </a:p>
              <a:p>
                <a:pPr lvl="1"/>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i="1">
                            <a:latin typeface="Cambria Math"/>
                          </a:rPr>
                          <m:t>𝑌</m:t>
                        </m:r>
                        <m:r>
                          <a:rPr lang="en-US" i="1">
                            <a:latin typeface="Cambria Math"/>
                          </a:rPr>
                          <m:t>=</m:t>
                        </m:r>
                        <m:r>
                          <a:rPr lang="en-US" b="0" i="1" smtClean="0">
                            <a:latin typeface="Cambria Math"/>
                          </a:rPr>
                          <m:t>𝑀</m:t>
                        </m:r>
                      </m:e>
                      <m:e>
                        <m:r>
                          <a:rPr lang="en-US" b="0" i="1" smtClean="0">
                            <a:latin typeface="Cambria Math" panose="02040503050406030204" pitchFamily="18" charset="0"/>
                          </a:rPr>
                          <m:t>𝑥</m:t>
                        </m:r>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1+</m:t>
                        </m:r>
                        <m:nary>
                          <m:naryPr>
                            <m:chr m:val="∑"/>
                            <m:ctrlPr>
                              <a:rPr lang="en-US" i="1">
                                <a:latin typeface="Cambria Math" panose="02040503050406030204" pitchFamily="18" charset="0"/>
                              </a:rPr>
                            </m:ctrlPr>
                          </m:naryPr>
                          <m:sub>
                            <m:r>
                              <m:rPr>
                                <m:brk m:alnAt="23"/>
                              </m:rPr>
                              <a:rPr lang="en-US" i="1">
                                <a:latin typeface="Cambria Math"/>
                              </a:rPr>
                              <m:t>𝑚</m:t>
                            </m:r>
                            <m:r>
                              <a:rPr lang="en-US" i="1">
                                <a:latin typeface="Cambria Math"/>
                              </a:rPr>
                              <m:t>=1</m:t>
                            </m:r>
                          </m:sub>
                          <m:sup>
                            <m:r>
                              <a:rPr lang="en-US" i="1">
                                <a:latin typeface="Cambria Math"/>
                              </a:rPr>
                              <m:t>𝑀</m:t>
                            </m:r>
                            <m:r>
                              <a:rPr lang="en-US" b="0" i="1" smtClean="0">
                                <a:latin typeface="Cambria Math"/>
                              </a:rPr>
                              <m:t>−1</m:t>
                            </m:r>
                          </m:sup>
                          <m:e>
                            <m:r>
                              <m:rPr>
                                <m:sty m:val="p"/>
                              </m:rPr>
                              <a:rPr lang="en-US">
                                <a:latin typeface="Cambria Math"/>
                              </a:rPr>
                              <m:t>exp</m:t>
                            </m:r>
                            <m:r>
                              <a:rPr lang="en-US" i="1">
                                <a:latin typeface="Cambria Math"/>
                              </a:rPr>
                              <m:t>⁡{</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a:rPr>
                                  <m:t>𝑇</m:t>
                                </m:r>
                              </m:sup>
                            </m:sSup>
                            <m:sSub>
                              <m:sSubPr>
                                <m:ctrlPr>
                                  <a:rPr lang="en-US" i="1">
                                    <a:latin typeface="Cambria Math" panose="02040503050406030204" pitchFamily="18" charset="0"/>
                                  </a:rPr>
                                </m:ctrlPr>
                              </m:sSubPr>
                              <m:e>
                                <m:r>
                                  <a:rPr lang="en-US" i="1">
                                    <a:latin typeface="Cambria Math"/>
                                  </a:rPr>
                                  <m:t>𝛽</m:t>
                                </m:r>
                              </m:e>
                              <m:sub>
                                <m:r>
                                  <a:rPr lang="en-US" i="1">
                                    <a:latin typeface="Cambria Math"/>
                                  </a:rPr>
                                  <m:t>𝑚</m:t>
                                </m:r>
                              </m:sub>
                            </m:sSub>
                            <m:r>
                              <a:rPr lang="en-US" i="1">
                                <a:latin typeface="Cambria Math"/>
                              </a:rPr>
                              <m:t>}</m:t>
                            </m:r>
                          </m:e>
                        </m:nary>
                      </m:den>
                    </m:f>
                  </m:oMath>
                </a14:m>
                <a:endParaRPr lang="en-US" dirty="0"/>
              </a:p>
              <a:p>
                <a:r>
                  <a:rPr lang="en-US" dirty="0"/>
                  <a:t>What’s the likelihood?</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67"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50</a:t>
            </a:fld>
            <a:endParaRPr lang="en-US" dirty="0">
              <a:solidFill>
                <a:prstClr val="black"/>
              </a:solidFill>
              <a:latin typeface="Calibri"/>
            </a:endParaRPr>
          </a:p>
        </p:txBody>
      </p:sp>
    </p:spTree>
    <p:extLst>
      <p:ext uri="{BB962C8B-B14F-4D97-AF65-F5344CB8AC3E}">
        <p14:creationId xmlns:p14="http://schemas.microsoft.com/office/powerpoint/2010/main" val="2165035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00BC-EC28-DC82-4F50-12F8B27E47EE}"/>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5B2DD9DC-683C-5849-6D7D-605A7E1981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480C29-46A0-D15D-5E69-70072F8A30E4}"/>
              </a:ext>
            </a:extLst>
          </p:cNvPr>
          <p:cNvSpPr>
            <a:spLocks noGrp="1"/>
          </p:cNvSpPr>
          <p:nvPr>
            <p:ph type="sldNum" sz="quarter" idx="12"/>
          </p:nvPr>
        </p:nvSpPr>
        <p:spPr/>
        <p:txBody>
          <a:bodyPr/>
          <a:lstStyle/>
          <a:p>
            <a:pPr fontAlgn="auto">
              <a:spcBef>
                <a:spcPts val="0"/>
              </a:spcBef>
              <a:spcAft>
                <a:spcPts val="0"/>
              </a:spcAft>
              <a:defRPr/>
            </a:pPr>
            <a:fld id="{F9913601-2E22-4589-A394-4D3650FFD697}" type="slidenum">
              <a:rPr lang="en-US" smtClean="0">
                <a:solidFill>
                  <a:prstClr val="black"/>
                </a:solidFill>
                <a:latin typeface="Calibri"/>
              </a:rPr>
              <a:pPr fontAlgn="auto">
                <a:spcBef>
                  <a:spcPts val="0"/>
                </a:spcBef>
                <a:spcAft>
                  <a:spcPts val="0"/>
                </a:spcAft>
                <a:defRPr/>
              </a:pPr>
              <a:t>51</a:t>
            </a:fld>
            <a:endParaRPr lang="en-US" dirty="0">
              <a:solidFill>
                <a:prstClr val="black"/>
              </a:solidFill>
              <a:latin typeface="Calibri"/>
            </a:endParaRPr>
          </a:p>
        </p:txBody>
      </p:sp>
    </p:spTree>
    <p:extLst>
      <p:ext uri="{BB962C8B-B14F-4D97-AF65-F5344CB8AC3E}">
        <p14:creationId xmlns:p14="http://schemas.microsoft.com/office/powerpoint/2010/main" val="2538915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Recall Linear Regression and Logistic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Linear Regression</a:t>
                </a:r>
              </a:p>
              <a:p>
                <a:pPr lvl="1"/>
                <a14:m>
                  <m:oMath xmlns:m="http://schemas.openxmlformats.org/officeDocument/2006/math">
                    <m:r>
                      <m:rPr>
                        <m:sty m:val="p"/>
                      </m:rPr>
                      <a:rPr lang="en-US" b="0" i="0" smtClean="0">
                        <a:latin typeface="Cambria Math" panose="02040503050406030204" pitchFamily="18" charset="0"/>
                      </a:rPr>
                      <m:t>y</m:t>
                    </m:r>
                    <m:r>
                      <a:rPr lang="en-US" i="1">
                        <a:latin typeface="Cambria Math"/>
                      </a:rPr>
                      <m:t>|</m:t>
                    </m:r>
                    <m:r>
                      <a:rPr lang="en-US" b="1" i="1">
                        <a:latin typeface="Cambria Math"/>
                      </a:rPr>
                      <m:t>𝒙</m:t>
                    </m:r>
                    <m:r>
                      <a:rPr lang="en-US" i="1">
                        <a:latin typeface="Cambria Math"/>
                      </a:rPr>
                      <m:t>,</m:t>
                    </m:r>
                    <m:r>
                      <a:rPr lang="en-US" i="1">
                        <a:latin typeface="Cambria Math"/>
                      </a:rPr>
                      <m:t>𝛽</m:t>
                    </m:r>
                    <m:r>
                      <a:rPr lang="en-US" i="1">
                        <a:latin typeface="Cambria Math"/>
                      </a:rPr>
                      <m:t>~</m:t>
                    </m:r>
                    <m:r>
                      <a:rPr lang="en-US" i="1">
                        <a:latin typeface="Cambria Math"/>
                      </a:rPr>
                      <m:t>𝑁</m:t>
                    </m:r>
                    <m:r>
                      <a:rPr lang="en-US" i="1">
                        <a:latin typeface="Cambria Math"/>
                      </a:rPr>
                      <m:t>(</m:t>
                    </m:r>
                    <m:sSup>
                      <m:sSupPr>
                        <m:ctrlPr>
                          <a:rPr lang="en-US" i="1">
                            <a:latin typeface="Cambria Math" panose="02040503050406030204" pitchFamily="18" charset="0"/>
                          </a:rPr>
                        </m:ctrlPr>
                      </m:sSupPr>
                      <m:e>
                        <m:r>
                          <a:rPr lang="en-US" b="1" i="1">
                            <a:latin typeface="Cambria Math"/>
                          </a:rPr>
                          <m:t>𝒙</m:t>
                        </m:r>
                      </m:e>
                      <m:sup>
                        <m:r>
                          <a:rPr lang="en-US" i="1">
                            <a:latin typeface="Cambria Math"/>
                          </a:rPr>
                          <m:t>𝑇</m:t>
                        </m:r>
                      </m:sup>
                    </m:sSup>
                    <m:r>
                      <a:rPr lang="en-US" i="1">
                        <a:latin typeface="Cambria Math"/>
                      </a:rPr>
                      <m:t>𝛽</m:t>
                    </m:r>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oMath>
                </a14:m>
                <a:endParaRPr lang="en-US" dirty="0"/>
              </a:p>
              <a:p>
                <a:r>
                  <a:rPr lang="en-US" dirty="0"/>
                  <a:t>Logistic Regression</a:t>
                </a:r>
              </a:p>
              <a:p>
                <a:pPr lvl="1"/>
                <a14:m>
                  <m:oMath xmlns:m="http://schemas.openxmlformats.org/officeDocument/2006/math">
                    <m:r>
                      <m:rPr>
                        <m:sty m:val="p"/>
                      </m:rPr>
                      <a:rPr lang="en-US" b="0" i="0" smtClean="0">
                        <a:latin typeface="Cambria Math" panose="02040503050406030204" pitchFamily="18" charset="0"/>
                      </a:rPr>
                      <m:t>y</m:t>
                    </m:r>
                    <m:r>
                      <a:rPr lang="en-US">
                        <a:latin typeface="Cambria Math"/>
                      </a:rPr>
                      <m:t>|</m:t>
                    </m:r>
                    <m:r>
                      <a:rPr lang="en-US" b="1" i="1">
                        <a:latin typeface="Cambria Math"/>
                      </a:rPr>
                      <m:t>𝒙</m:t>
                    </m:r>
                    <m:r>
                      <a:rPr lang="en-US">
                        <a:latin typeface="Cambria Math"/>
                      </a:rPr>
                      <m:t>,</m:t>
                    </m:r>
                    <m:r>
                      <a:rPr lang="en-US" i="1">
                        <a:latin typeface="Cambria Math"/>
                      </a:rPr>
                      <m:t>𝛽</m:t>
                    </m:r>
                    <m:r>
                      <a:rPr lang="en-US" i="1">
                        <a:latin typeface="Cambria Math"/>
                      </a:rPr>
                      <m:t>~</m:t>
                    </m:r>
                    <m:r>
                      <a:rPr lang="en-US" i="1">
                        <a:latin typeface="Cambria Math"/>
                      </a:rPr>
                      <m:t>𝐵𝑒𝑟𝑛𝑜𝑢𝑙𝑙𝑖</m:t>
                    </m:r>
                    <m:r>
                      <a:rPr lang="en-US" i="1">
                        <a:latin typeface="Cambria Math"/>
                      </a:rPr>
                      <m:t>(</m:t>
                    </m:r>
                    <m:r>
                      <a:rPr lang="en-US" i="1">
                        <a:latin typeface="Cambria Math" panose="02040503050406030204" pitchFamily="18" charset="0"/>
                      </a:rPr>
                      <m:t>𝜎</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b="1" i="1">
                                <a:latin typeface="Cambria Math"/>
                              </a:rPr>
                              <m:t>𝒙</m:t>
                            </m:r>
                          </m:e>
                          <m:sup>
                            <m:r>
                              <a:rPr lang="en-US" i="1">
                                <a:latin typeface="Cambria Math"/>
                              </a:rPr>
                              <m:t>𝑇</m:t>
                            </m:r>
                          </m:sup>
                        </m:sSup>
                        <m:r>
                          <a:rPr lang="en-US" i="1">
                            <a:latin typeface="Cambria Math"/>
                          </a:rPr>
                          <m:t>𝛽</m:t>
                        </m:r>
                      </m:e>
                    </m:d>
                    <m:r>
                      <a:rPr lang="en-US" i="1">
                        <a:latin typeface="Cambria Math"/>
                      </a:rPr>
                      <m:t>)</m:t>
                    </m:r>
                  </m:oMath>
                </a14:m>
                <a:endParaRPr lang="en-US" dirty="0"/>
              </a:p>
              <a:p>
                <a:pPr lvl="1"/>
                <a:endParaRPr lang="en-US" dirty="0"/>
              </a:p>
              <a:p>
                <a:r>
                  <a:rPr lang="en-US" dirty="0"/>
                  <a:t>How about other distributions?</a:t>
                </a:r>
              </a:p>
              <a:p>
                <a:pPr lvl="1"/>
                <a:r>
                  <a:rPr lang="en-US" dirty="0"/>
                  <a:t>Yes, generalized linear models for exponential family</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829"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52</a:t>
            </a:fld>
            <a:endParaRPr lang="en-US" dirty="0">
              <a:solidFill>
                <a:prstClr val="black"/>
              </a:solidFill>
              <a:latin typeface="Calibri"/>
            </a:endParaRPr>
          </a:p>
        </p:txBody>
      </p:sp>
    </p:spTree>
    <p:extLst>
      <p:ext uri="{BB962C8B-B14F-4D97-AF65-F5344CB8AC3E}">
        <p14:creationId xmlns:p14="http://schemas.microsoft.com/office/powerpoint/2010/main" val="2272801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*Exponential Family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Canonical Form</a:t>
                </a:r>
              </a:p>
              <a:p>
                <a:pPr lvl="1"/>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𝜂</m:t>
                        </m:r>
                      </m:e>
                    </m:d>
                    <m:r>
                      <a:rPr lang="en-US" b="0" i="1" smtClean="0">
                        <a:latin typeface="Cambria Math" panose="02040503050406030204" pitchFamily="18" charset="0"/>
                      </a:rPr>
                      <m:t>=</m:t>
                    </m:r>
                    <m:r>
                      <a:rPr lang="en-US" b="0" i="1" smtClean="0">
                        <a:latin typeface="Cambria Math" panose="02040503050406030204" pitchFamily="18" charset="0"/>
                      </a:rPr>
                      <m:t>𝑏</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𝜂</m:t>
                                </m:r>
                              </m:e>
                              <m:sup>
                                <m:r>
                                  <a:rPr lang="en-US" b="0" i="1" smtClean="0">
                                    <a:latin typeface="Cambria Math" panose="02040503050406030204" pitchFamily="18" charset="0"/>
                                  </a:rPr>
                                  <m:t>𝑇</m:t>
                                </m:r>
                              </m:sup>
                            </m:sSup>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US" b="0" i="1" smtClean="0">
                                    <a:latin typeface="Cambria Math" panose="02040503050406030204" pitchFamily="18" charset="0"/>
                                  </a:rPr>
                                  <m:t>𝜂</m:t>
                                </m:r>
                              </m:e>
                            </m:d>
                          </m:e>
                        </m:d>
                      </m:e>
                    </m:func>
                  </m:oMath>
                </a14:m>
                <a:endParaRPr lang="en-US" b="0" dirty="0"/>
              </a:p>
              <a:p>
                <a:pPr lvl="1"/>
                <a:endParaRPr lang="en-US" i="1" dirty="0">
                  <a:latin typeface="Cambria Math" panose="02040503050406030204" pitchFamily="18" charset="0"/>
                </a:endParaRPr>
              </a:p>
              <a:p>
                <a:pPr lvl="1"/>
                <a14:m>
                  <m:oMath xmlns:m="http://schemas.openxmlformats.org/officeDocument/2006/math">
                    <m:r>
                      <a:rPr lang="en-US" i="1">
                        <a:latin typeface="Cambria Math" panose="02040503050406030204" pitchFamily="18" charset="0"/>
                      </a:rPr>
                      <m:t>𝜂</m:t>
                    </m:r>
                  </m:oMath>
                </a14:m>
                <a:r>
                  <a:rPr lang="en-US" dirty="0"/>
                  <a:t>: natural parameter</a:t>
                </a:r>
              </a:p>
              <a:p>
                <a:pPr lvl="1"/>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 sufficient statistic</a:t>
                </a:r>
              </a:p>
              <a:p>
                <a:pPr lvl="1"/>
                <a14:m>
                  <m:oMath xmlns:m="http://schemas.openxmlformats.org/officeDocument/2006/math">
                    <m:r>
                      <a:rPr lang="en-US" i="1">
                        <a:latin typeface="Cambria Math" panose="02040503050406030204" pitchFamily="18" charset="0"/>
                      </a:rPr>
                      <m:t>𝑎</m:t>
                    </m:r>
                    <m:d>
                      <m:dPr>
                        <m:ctrlPr>
                          <a:rPr lang="en-US" i="1">
                            <a:latin typeface="Cambria Math" panose="02040503050406030204" pitchFamily="18" charset="0"/>
                          </a:rPr>
                        </m:ctrlPr>
                      </m:dPr>
                      <m:e>
                        <m:r>
                          <a:rPr lang="en-US" i="1">
                            <a:latin typeface="Cambria Math" panose="02040503050406030204" pitchFamily="18" charset="0"/>
                          </a:rPr>
                          <m:t>𝜂</m:t>
                        </m:r>
                      </m:e>
                    </m:d>
                  </m:oMath>
                </a14:m>
                <a:r>
                  <a:rPr lang="en-US" dirty="0"/>
                  <a:t>: log partition function for normalization</a:t>
                </a:r>
              </a:p>
              <a:p>
                <a:pPr lvl="1"/>
                <a14:m>
                  <m:oMath xmlns:m="http://schemas.openxmlformats.org/officeDocument/2006/math">
                    <m:r>
                      <a:rPr lang="en-US" i="1">
                        <a:latin typeface="Cambria Math" panose="02040503050406030204" pitchFamily="18" charset="0"/>
                      </a:rPr>
                      <m:t>𝑏</m:t>
                    </m:r>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 function that only dependent on </a:t>
                </a:r>
                <a14:m>
                  <m:oMath xmlns:m="http://schemas.openxmlformats.org/officeDocument/2006/math">
                    <m:r>
                      <a:rPr lang="en-US" i="1">
                        <a:latin typeface="Cambria Math" panose="02040503050406030204" pitchFamily="18" charset="0"/>
                      </a:rPr>
                      <m:t>𝑦</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56"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53</a:t>
            </a:fld>
            <a:endParaRPr lang="en-US" dirty="0">
              <a:solidFill>
                <a:prstClr val="black"/>
              </a:solidFill>
              <a:latin typeface="Calibri"/>
            </a:endParaRPr>
          </a:p>
        </p:txBody>
      </p:sp>
    </p:spTree>
    <p:extLst>
      <p:ext uri="{BB962C8B-B14F-4D97-AF65-F5344CB8AC3E}">
        <p14:creationId xmlns:p14="http://schemas.microsoft.com/office/powerpoint/2010/main" val="16885465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Exponential Family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Many:</a:t>
                </a:r>
              </a:p>
              <a:p>
                <a:pPr lvl="1"/>
                <a:r>
                  <a:rPr lang="en-US" sz="2400" dirty="0"/>
                  <a:t>Gaussian, Bernoulli, Poisson, beta, </a:t>
                </a:r>
                <a:r>
                  <a:rPr lang="en-US" sz="2400" dirty="0" err="1"/>
                  <a:t>Dirichlet</a:t>
                </a:r>
                <a:r>
                  <a:rPr lang="en-US" sz="2400" dirty="0"/>
                  <a:t>, categorical, …</a:t>
                </a:r>
              </a:p>
              <a:p>
                <a:r>
                  <a:rPr lang="en-US" dirty="0"/>
                  <a:t>For Gaussian (not interested in </a:t>
                </a:r>
                <a14:m>
                  <m:oMath xmlns:m="http://schemas.openxmlformats.org/officeDocument/2006/math">
                    <m:r>
                      <a:rPr lang="en-US" b="0" i="1" smtClean="0">
                        <a:latin typeface="Cambria Math" panose="02040503050406030204" pitchFamily="18" charset="0"/>
                      </a:rPr>
                      <m:t>𝜎</m:t>
                    </m:r>
                  </m:oMath>
                </a14:m>
                <a:r>
                  <a:rPr lang="en-US" dirty="0"/>
                  <a:t>)</a:t>
                </a:r>
              </a:p>
              <a:p>
                <a:pPr lvl="1"/>
                <a:endParaRPr lang="en-US" dirty="0"/>
              </a:p>
              <a:p>
                <a:endParaRPr lang="en-US" dirty="0"/>
              </a:p>
              <a:p>
                <a:r>
                  <a:rPr lang="en-US" dirty="0"/>
                  <a:t>For Bernoulli</a:t>
                </a:r>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56"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54</a:t>
            </a:fld>
            <a:endParaRPr lang="en-US" dirty="0">
              <a:solidFill>
                <a:prstClr val="black"/>
              </a:solidFill>
              <a:latin typeface="Calibri"/>
            </a:endParaRPr>
          </a:p>
        </p:txBody>
      </p:sp>
      <mc:AlternateContent xmlns:mc="http://schemas.openxmlformats.org/markup-compatibility/2006" xmlns:a14="http://schemas.microsoft.com/office/drawing/2010/main">
        <mc:Choice Requires="a14">
          <p:sp>
            <p:nvSpPr>
              <p:cNvPr id="5" name="Rectangle 4"/>
              <p:cNvSpPr/>
              <p:nvPr/>
            </p:nvSpPr>
            <p:spPr>
              <a:xfrm>
                <a:off x="5334000" y="1219201"/>
                <a:ext cx="3721210" cy="40498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1800" i="1">
                          <a:solidFill>
                            <a:prstClr val="black"/>
                          </a:solidFill>
                          <a:latin typeface="Cambria Math" panose="02040503050406030204" pitchFamily="18" charset="0"/>
                        </a:rPr>
                        <m:t>𝑝</m:t>
                      </m:r>
                      <m:d>
                        <m:dPr>
                          <m:ctrlPr>
                            <a:rPr lang="en-US" sz="1800" i="1">
                              <a:solidFill>
                                <a:prstClr val="black"/>
                              </a:solidFill>
                              <a:latin typeface="Cambria Math" panose="02040503050406030204" pitchFamily="18" charset="0"/>
                            </a:rPr>
                          </m:ctrlPr>
                        </m:dPr>
                        <m:e>
                          <m:r>
                            <a:rPr lang="en-US" sz="1800" i="1">
                              <a:solidFill>
                                <a:prstClr val="black"/>
                              </a:solidFill>
                              <a:latin typeface="Cambria Math" panose="02040503050406030204" pitchFamily="18" charset="0"/>
                            </a:rPr>
                            <m:t>𝑦</m:t>
                          </m:r>
                          <m:r>
                            <a:rPr lang="en-US" sz="1800" i="1">
                              <a:solidFill>
                                <a:prstClr val="black"/>
                              </a:solidFill>
                              <a:latin typeface="Cambria Math" panose="02040503050406030204" pitchFamily="18" charset="0"/>
                            </a:rPr>
                            <m:t>;</m:t>
                          </m:r>
                          <m:r>
                            <a:rPr lang="en-US" sz="1800" i="1">
                              <a:solidFill>
                                <a:prstClr val="black"/>
                              </a:solidFill>
                              <a:latin typeface="Cambria Math" panose="02040503050406030204" pitchFamily="18" charset="0"/>
                            </a:rPr>
                            <m:t>𝜂</m:t>
                          </m:r>
                        </m:e>
                      </m:d>
                      <m:r>
                        <a:rPr lang="en-US" sz="1800" i="1">
                          <a:solidFill>
                            <a:prstClr val="black"/>
                          </a:solidFill>
                          <a:latin typeface="Cambria Math" panose="02040503050406030204" pitchFamily="18" charset="0"/>
                        </a:rPr>
                        <m:t>=</m:t>
                      </m:r>
                      <m:r>
                        <a:rPr lang="en-US" sz="1800" i="1">
                          <a:solidFill>
                            <a:prstClr val="black"/>
                          </a:solidFill>
                          <a:latin typeface="Cambria Math" panose="02040503050406030204" pitchFamily="18" charset="0"/>
                        </a:rPr>
                        <m:t>𝑏</m:t>
                      </m:r>
                      <m:d>
                        <m:dPr>
                          <m:ctrlPr>
                            <a:rPr lang="en-US" sz="1800" i="1">
                              <a:solidFill>
                                <a:prstClr val="black"/>
                              </a:solidFill>
                              <a:latin typeface="Cambria Math" panose="02040503050406030204" pitchFamily="18" charset="0"/>
                            </a:rPr>
                          </m:ctrlPr>
                        </m:dPr>
                        <m:e>
                          <m:r>
                            <a:rPr lang="en-US" sz="1800" i="1">
                              <a:solidFill>
                                <a:prstClr val="black"/>
                              </a:solidFill>
                              <a:latin typeface="Cambria Math" panose="02040503050406030204" pitchFamily="18" charset="0"/>
                            </a:rPr>
                            <m:t>𝑦</m:t>
                          </m:r>
                        </m:e>
                      </m:d>
                      <m:func>
                        <m:funcPr>
                          <m:ctrlPr>
                            <a:rPr lang="en-US" sz="1800" i="1">
                              <a:solidFill>
                                <a:prstClr val="black"/>
                              </a:solidFill>
                              <a:latin typeface="Cambria Math" panose="02040503050406030204" pitchFamily="18" charset="0"/>
                            </a:rPr>
                          </m:ctrlPr>
                        </m:funcPr>
                        <m:fName>
                          <m:r>
                            <m:rPr>
                              <m:sty m:val="p"/>
                            </m:rPr>
                            <a:rPr lang="en-US" sz="1800">
                              <a:solidFill>
                                <a:prstClr val="black"/>
                              </a:solidFill>
                              <a:latin typeface="Cambria Math" panose="02040503050406030204" pitchFamily="18" charset="0"/>
                            </a:rPr>
                            <m:t>exp</m:t>
                          </m:r>
                        </m:fName>
                        <m:e>
                          <m:d>
                            <m:dPr>
                              <m:ctrlPr>
                                <a:rPr lang="en-US" sz="1800" i="1">
                                  <a:solidFill>
                                    <a:prstClr val="black"/>
                                  </a:solidFill>
                                  <a:latin typeface="Cambria Math" panose="02040503050406030204" pitchFamily="18" charset="0"/>
                                </a:rPr>
                              </m:ctrlPr>
                            </m:dPr>
                            <m:e>
                              <m:sSup>
                                <m:sSupPr>
                                  <m:ctrlPr>
                                    <a:rPr lang="en-US" sz="1800" i="1">
                                      <a:solidFill>
                                        <a:prstClr val="black"/>
                                      </a:solidFill>
                                      <a:latin typeface="Cambria Math" panose="02040503050406030204" pitchFamily="18" charset="0"/>
                                    </a:rPr>
                                  </m:ctrlPr>
                                </m:sSupPr>
                                <m:e>
                                  <m:r>
                                    <a:rPr lang="en-US" sz="1800" i="1">
                                      <a:solidFill>
                                        <a:prstClr val="black"/>
                                      </a:solidFill>
                                      <a:latin typeface="Cambria Math" panose="02040503050406030204" pitchFamily="18" charset="0"/>
                                    </a:rPr>
                                    <m:t>𝜂</m:t>
                                  </m:r>
                                </m:e>
                                <m:sup>
                                  <m:r>
                                    <a:rPr lang="en-US" sz="1800" i="1">
                                      <a:solidFill>
                                        <a:prstClr val="black"/>
                                      </a:solidFill>
                                      <a:latin typeface="Cambria Math" panose="02040503050406030204" pitchFamily="18" charset="0"/>
                                    </a:rPr>
                                    <m:t>𝑇</m:t>
                                  </m:r>
                                </m:sup>
                              </m:sSup>
                              <m:r>
                                <a:rPr lang="en-US" sz="1800" i="1">
                                  <a:solidFill>
                                    <a:prstClr val="black"/>
                                  </a:solidFill>
                                  <a:latin typeface="Cambria Math" panose="02040503050406030204" pitchFamily="18" charset="0"/>
                                </a:rPr>
                                <m:t>𝑇</m:t>
                              </m:r>
                              <m:d>
                                <m:dPr>
                                  <m:ctrlPr>
                                    <a:rPr lang="en-US" sz="1800" i="1">
                                      <a:solidFill>
                                        <a:prstClr val="black"/>
                                      </a:solidFill>
                                      <a:latin typeface="Cambria Math" panose="02040503050406030204" pitchFamily="18" charset="0"/>
                                    </a:rPr>
                                  </m:ctrlPr>
                                </m:dPr>
                                <m:e>
                                  <m:r>
                                    <a:rPr lang="en-US" sz="1800" i="1">
                                      <a:solidFill>
                                        <a:prstClr val="black"/>
                                      </a:solidFill>
                                      <a:latin typeface="Cambria Math" panose="02040503050406030204" pitchFamily="18" charset="0"/>
                                    </a:rPr>
                                    <m:t>𝑦</m:t>
                                  </m:r>
                                </m:e>
                              </m:d>
                              <m:r>
                                <a:rPr lang="en-US" sz="1800" i="1">
                                  <a:solidFill>
                                    <a:prstClr val="black"/>
                                  </a:solidFill>
                                  <a:latin typeface="Cambria Math" panose="02040503050406030204" pitchFamily="18" charset="0"/>
                                </a:rPr>
                                <m:t>−</m:t>
                              </m:r>
                              <m:r>
                                <a:rPr lang="en-US" sz="1800" i="1">
                                  <a:solidFill>
                                    <a:prstClr val="black"/>
                                  </a:solidFill>
                                  <a:latin typeface="Cambria Math" panose="02040503050406030204" pitchFamily="18" charset="0"/>
                                </a:rPr>
                                <m:t>𝑎</m:t>
                              </m:r>
                              <m:d>
                                <m:dPr>
                                  <m:ctrlPr>
                                    <a:rPr lang="en-US" sz="1800" i="1">
                                      <a:solidFill>
                                        <a:prstClr val="black"/>
                                      </a:solidFill>
                                      <a:latin typeface="Cambria Math" panose="02040503050406030204" pitchFamily="18" charset="0"/>
                                    </a:rPr>
                                  </m:ctrlPr>
                                </m:dPr>
                                <m:e>
                                  <m:r>
                                    <a:rPr lang="en-US" sz="1800" i="1">
                                      <a:solidFill>
                                        <a:prstClr val="black"/>
                                      </a:solidFill>
                                      <a:latin typeface="Cambria Math" panose="02040503050406030204" pitchFamily="18" charset="0"/>
                                    </a:rPr>
                                    <m:t>𝜂</m:t>
                                  </m:r>
                                </m:e>
                              </m:d>
                            </m:e>
                          </m:d>
                        </m:e>
                      </m:func>
                    </m:oMath>
                  </m:oMathPara>
                </a14:m>
                <a:endParaRPr lang="en-US" sz="1800" dirty="0">
                  <a:solidFill>
                    <a:prstClr val="black"/>
                  </a:solidFill>
                  <a:latin typeface="Calibri"/>
                </a:endParaRPr>
              </a:p>
            </p:txBody>
          </p:sp>
        </mc:Choice>
        <mc:Fallback xmlns="">
          <p:sp>
            <p:nvSpPr>
              <p:cNvPr id="5" name="Rectangle 4"/>
              <p:cNvSpPr>
                <a:spLocks noRot="1" noChangeAspect="1" noMove="1" noResize="1" noEditPoints="1" noAdjustHandles="1" noChangeArrowheads="1" noChangeShapeType="1" noTextEdit="1"/>
              </p:cNvSpPr>
              <p:nvPr/>
            </p:nvSpPr>
            <p:spPr>
              <a:xfrm>
                <a:off x="5334000" y="1219201"/>
                <a:ext cx="3721210" cy="404983"/>
              </a:xfrm>
              <a:prstGeom prst="rect">
                <a:avLst/>
              </a:prstGeom>
              <a:blipFill>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1905001" y="4898801"/>
            <a:ext cx="5469553" cy="1524000"/>
          </a:xfrm>
          <a:prstGeom prst="rect">
            <a:avLst/>
          </a:prstGeom>
        </p:spPr>
      </p:pic>
      <p:pic>
        <p:nvPicPr>
          <p:cNvPr id="7" name="Picture 6"/>
          <p:cNvPicPr>
            <a:picLocks noChangeAspect="1"/>
          </p:cNvPicPr>
          <p:nvPr/>
        </p:nvPicPr>
        <p:blipFill>
          <a:blip r:embed="rId5"/>
          <a:stretch>
            <a:fillRect/>
          </a:stretch>
        </p:blipFill>
        <p:spPr>
          <a:xfrm>
            <a:off x="7543800" y="4984125"/>
            <a:ext cx="2242102" cy="1353355"/>
          </a:xfrm>
          <a:prstGeom prst="rect">
            <a:avLst/>
          </a:prstGeom>
        </p:spPr>
      </p:pic>
      <p:sp>
        <p:nvSpPr>
          <p:cNvPr id="8" name="Rectangle 7"/>
          <p:cNvSpPr/>
          <p:nvPr/>
        </p:nvSpPr>
        <p:spPr>
          <a:xfrm>
            <a:off x="4038600" y="5660801"/>
            <a:ext cx="1371600" cy="676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1800">
              <a:solidFill>
                <a:prstClr val="white"/>
              </a:solidFill>
              <a:latin typeface="Calibri"/>
            </a:endParaRPr>
          </a:p>
        </p:txBody>
      </p:sp>
      <mc:AlternateContent xmlns:mc="http://schemas.openxmlformats.org/markup-compatibility/2006" xmlns:a14="http://schemas.microsoft.com/office/drawing/2010/main">
        <mc:Choice Requires="a14">
          <p:sp>
            <p:nvSpPr>
              <p:cNvPr id="9" name="Rectangle 8"/>
              <p:cNvSpPr/>
              <p:nvPr/>
            </p:nvSpPr>
            <p:spPr>
              <a:xfrm>
                <a:off x="4624751" y="6272077"/>
                <a:ext cx="424540" cy="461665"/>
              </a:xfrm>
              <a:prstGeom prst="rect">
                <a:avLst/>
              </a:prstGeom>
            </p:spPr>
            <p:txBody>
              <a:bodyPr wrap="none">
                <a:spAutoFit/>
              </a:bodyPr>
              <a:lstStyle/>
              <a:p>
                <a:pPr fontAlgn="auto">
                  <a:spcBef>
                    <a:spcPts val="0"/>
                  </a:spcBef>
                  <a:spcAft>
                    <a:spcPts val="0"/>
                  </a:spcAft>
                  <a:defRPr/>
                </a:pPr>
                <a14:m>
                  <m:oMathPara xmlns:m="http://schemas.openxmlformats.org/officeDocument/2006/math">
                    <m:oMathParaPr>
                      <m:jc m:val="centerGroup"/>
                    </m:oMathParaPr>
                    <m:oMath xmlns:m="http://schemas.openxmlformats.org/officeDocument/2006/math">
                      <m:r>
                        <a:rPr lang="en-US" sz="2400" i="1">
                          <a:ln w="0"/>
                          <a:solidFill>
                            <a:srgbClr val="D16349"/>
                          </a:solidFill>
                          <a:effectLst>
                            <a:outerShdw blurRad="38100" dist="25400" dir="5400000" algn="ctr" rotWithShape="0">
                              <a:srgbClr val="6E747A">
                                <a:alpha val="43000"/>
                              </a:srgbClr>
                            </a:outerShdw>
                          </a:effectLst>
                          <a:latin typeface="Cambria Math" panose="02040503050406030204" pitchFamily="18" charset="0"/>
                        </a:rPr>
                        <m:t>𝜂</m:t>
                      </m:r>
                    </m:oMath>
                  </m:oMathPara>
                </a14:m>
                <a:endParaRPr lang="en-US" sz="2400" dirty="0">
                  <a:ln w="0"/>
                  <a:solidFill>
                    <a:srgbClr val="D16349"/>
                  </a:solidFill>
                  <a:effectLst>
                    <a:outerShdw blurRad="38100" dist="25400" dir="5400000" algn="ctr" rotWithShape="0">
                      <a:srgbClr val="6E747A">
                        <a:alpha val="43000"/>
                      </a:srgbClr>
                    </a:outerShdw>
                  </a:effectLst>
                  <a:latin typeface="Calibri"/>
                </a:endParaRPr>
              </a:p>
            </p:txBody>
          </p:sp>
        </mc:Choice>
        <mc:Fallback xmlns="">
          <p:sp>
            <p:nvSpPr>
              <p:cNvPr id="9" name="Rectangle 8"/>
              <p:cNvSpPr>
                <a:spLocks noRot="1" noChangeAspect="1" noMove="1" noResize="1" noEditPoints="1" noAdjustHandles="1" noChangeArrowheads="1" noChangeShapeType="1" noTextEdit="1"/>
              </p:cNvSpPr>
              <p:nvPr/>
            </p:nvSpPr>
            <p:spPr>
              <a:xfrm>
                <a:off x="4624751" y="6272077"/>
                <a:ext cx="424540" cy="461665"/>
              </a:xfrm>
              <a:prstGeom prst="rect">
                <a:avLst/>
              </a:prstGeom>
              <a:blipFill>
                <a:blip r:embed="rId6"/>
                <a:stretch>
                  <a:fillRect b="-15789"/>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1905001" y="2819400"/>
            <a:ext cx="4854783" cy="1374880"/>
          </a:xfrm>
          <a:prstGeom prst="rect">
            <a:avLst/>
          </a:prstGeom>
        </p:spPr>
      </p:pic>
      <p:pic>
        <p:nvPicPr>
          <p:cNvPr id="11" name="Picture 10"/>
          <p:cNvPicPr>
            <a:picLocks noChangeAspect="1"/>
          </p:cNvPicPr>
          <p:nvPr/>
        </p:nvPicPr>
        <p:blipFill>
          <a:blip r:embed="rId8"/>
          <a:stretch>
            <a:fillRect/>
          </a:stretch>
        </p:blipFill>
        <p:spPr>
          <a:xfrm>
            <a:off x="7412116" y="2819400"/>
            <a:ext cx="2901395" cy="1532729"/>
          </a:xfrm>
          <a:prstGeom prst="rect">
            <a:avLst/>
          </a:prstGeom>
        </p:spPr>
      </p:pic>
    </p:spTree>
    <p:extLst>
      <p:ext uri="{BB962C8B-B14F-4D97-AF65-F5344CB8AC3E}">
        <p14:creationId xmlns:p14="http://schemas.microsoft.com/office/powerpoint/2010/main" val="285654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*Recipe of GLMs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Determines a distribution for y</a:t>
                </a:r>
              </a:p>
              <a:p>
                <a:pPr lvl="1"/>
                <a:r>
                  <a:rPr lang="en-US" dirty="0"/>
                  <a:t>E.g., Gaussian, Bernoulli, Poisson</a:t>
                </a:r>
              </a:p>
              <a:p>
                <a:pPr lvl="1"/>
                <a:endParaRPr lang="en-US" dirty="0"/>
              </a:p>
              <a:p>
                <a:r>
                  <a:rPr lang="en-US" dirty="0"/>
                  <a:t>Form the linear predictor for </a:t>
                </a:r>
                <a14:m>
                  <m:oMath xmlns:m="http://schemas.openxmlformats.org/officeDocument/2006/math">
                    <m:r>
                      <a:rPr lang="en-US" i="1">
                        <a:latin typeface="Cambria Math" panose="02040503050406030204" pitchFamily="18" charset="0"/>
                      </a:rPr>
                      <m:t>𝜂</m:t>
                    </m:r>
                  </m:oMath>
                </a14:m>
                <a:endParaRPr lang="en-US" dirty="0"/>
              </a:p>
              <a:p>
                <a:pPr lvl="1"/>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a:rPr>
                          <m:t>𝒙</m:t>
                        </m:r>
                      </m:e>
                      <m:sup>
                        <m:r>
                          <a:rPr lang="en-US" i="1">
                            <a:latin typeface="Cambria Math"/>
                          </a:rPr>
                          <m:t>𝑇</m:t>
                        </m:r>
                      </m:sup>
                    </m:sSup>
                    <m:r>
                      <a:rPr lang="en-US" i="1">
                        <a:latin typeface="Cambria Math"/>
                      </a:rPr>
                      <m:t>𝛽</m:t>
                    </m:r>
                  </m:oMath>
                </a14:m>
                <a:endParaRPr lang="en-US" dirty="0"/>
              </a:p>
              <a:p>
                <a:pPr lvl="1"/>
                <a:endParaRPr lang="en-US" dirty="0"/>
              </a:p>
              <a:p>
                <a:r>
                  <a:rPr lang="en-US" dirty="0"/>
                  <a:t>Determines a link function: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𝜂</m:t>
                    </m:r>
                    <m:r>
                      <a:rPr lang="en-US" b="0" i="1" smtClean="0">
                        <a:latin typeface="Cambria Math" panose="02040503050406030204" pitchFamily="18" charset="0"/>
                      </a:rPr>
                      <m:t>)</m:t>
                    </m:r>
                  </m:oMath>
                </a14:m>
                <a:endParaRPr lang="en-US" dirty="0"/>
              </a:p>
              <a:p>
                <a:pPr lvl="1"/>
                <a:r>
                  <a:rPr lang="en-US" dirty="0"/>
                  <a:t>Connects the linear predictor to the mean of the distribution</a:t>
                </a:r>
              </a:p>
              <a:p>
                <a:pPr lvl="1"/>
                <a:r>
                  <a:rPr lang="en-US" dirty="0"/>
                  <a:t>E.g.,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r>
                      <a:rPr lang="en-US" b="0" i="1" smtClean="0">
                        <a:latin typeface="Cambria Math" panose="02040503050406030204" pitchFamily="18" charset="0"/>
                      </a:rPr>
                      <m:t>𝜂</m:t>
                    </m:r>
                    <m:r>
                      <a:rPr lang="en-US" b="0" i="1" smtClean="0">
                        <a:latin typeface="Cambria Math" panose="02040503050406030204" pitchFamily="18" charset="0"/>
                      </a:rPr>
                      <m:t> </m:t>
                    </m:r>
                  </m:oMath>
                </a14:m>
                <a:r>
                  <a:rPr lang="en-US" dirty="0"/>
                  <a:t>for Gaussian, </a:t>
                </a:r>
                <a14:m>
                  <m:oMath xmlns:m="http://schemas.openxmlformats.org/officeDocument/2006/math">
                    <m:r>
                      <a:rPr lang="en-US" i="1" dirty="0" smtClean="0">
                        <a:latin typeface="Cambria Math" panose="02040503050406030204" pitchFamily="18" charset="0"/>
                      </a:rPr>
                      <m:t>𝜇</m:t>
                    </m:r>
                    <m:r>
                      <a:rPr lang="en-US" b="0" i="0" smtClean="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𝜂</m:t>
                        </m:r>
                      </m:e>
                    </m:d>
                  </m:oMath>
                </a14:m>
                <a:r>
                  <a:rPr lang="en-US" dirty="0"/>
                  <a:t> for Bernoulli, </a:t>
                </a:r>
                <a14:m>
                  <m:oMath xmlns:m="http://schemas.openxmlformats.org/officeDocument/2006/math">
                    <m:r>
                      <a:rPr lang="en-US" i="1" dirty="0">
                        <a:latin typeface="Cambria Math" panose="02040503050406030204" pitchFamily="18" charset="0"/>
                      </a:rPr>
                      <m:t>𝜇</m:t>
                    </m:r>
                    <m:r>
                      <a:rPr lang="en-US">
                        <a:latin typeface="Cambria Math" panose="02040503050406030204" pitchFamily="18" charset="0"/>
                      </a:rPr>
                      <m:t>=</m:t>
                    </m:r>
                    <m:r>
                      <a:rPr lang="en-US" b="0" i="1" smtClean="0">
                        <a:latin typeface="Cambria Math" panose="02040503050406030204" pitchFamily="18" charset="0"/>
                      </a:rPr>
                      <m:t>𝑒𝑥𝑝</m:t>
                    </m:r>
                    <m:d>
                      <m:dPr>
                        <m:ctrlPr>
                          <a:rPr lang="en-US" i="1">
                            <a:latin typeface="Cambria Math" panose="02040503050406030204" pitchFamily="18" charset="0"/>
                          </a:rPr>
                        </m:ctrlPr>
                      </m:dPr>
                      <m:e>
                        <m:r>
                          <a:rPr lang="en-US" i="1">
                            <a:latin typeface="Cambria Math" panose="02040503050406030204" pitchFamily="18" charset="0"/>
                          </a:rPr>
                          <m:t>𝜂</m:t>
                        </m:r>
                      </m:e>
                    </m:d>
                  </m:oMath>
                </a14:m>
                <a:r>
                  <a:rPr lang="en-US" dirty="0"/>
                  <a:t> for Poisson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00" t="-25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55</a:t>
            </a:fld>
            <a:endParaRPr lang="en-US" dirty="0">
              <a:solidFill>
                <a:prstClr val="black"/>
              </a:solidFill>
              <a:latin typeface="Calibri"/>
            </a:endParaRPr>
          </a:p>
        </p:txBody>
      </p:sp>
    </p:spTree>
    <p:extLst>
      <p:ext uri="{BB962C8B-B14F-4D97-AF65-F5344CB8AC3E}">
        <p14:creationId xmlns:p14="http://schemas.microsoft.com/office/powerpoint/2010/main" val="2670749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Probabilistic Models</a:t>
            </a:r>
          </a:p>
          <a:p>
            <a:endParaRPr lang="en-US" dirty="0"/>
          </a:p>
          <a:p>
            <a:r>
              <a:rPr lang="en-US" dirty="0"/>
              <a:t>Naïve Bayes</a:t>
            </a:r>
          </a:p>
          <a:p>
            <a:endParaRPr lang="en-US" dirty="0"/>
          </a:p>
          <a:p>
            <a:r>
              <a:rPr lang="en-US" dirty="0"/>
              <a:t>Logistic Regression</a:t>
            </a:r>
          </a:p>
          <a:p>
            <a:endParaRPr lang="en-US" dirty="0"/>
          </a:p>
          <a:p>
            <a:r>
              <a:rPr lang="en-US" dirty="0"/>
              <a:t>Generative Models and Discriminative Models</a:t>
            </a:r>
          </a:p>
          <a:p>
            <a:endParaRPr lang="en-US" dirty="0"/>
          </a:p>
          <a:p>
            <a:r>
              <a:rPr lang="en-US" dirty="0"/>
              <a:t>Summary</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56</a:t>
            </a:fld>
            <a:endParaRPr lang="en-US" dirty="0">
              <a:solidFill>
                <a:prstClr val="black"/>
              </a:solidFill>
              <a:latin typeface="Calibri"/>
            </a:endParaRPr>
          </a:p>
        </p:txBody>
      </p:sp>
      <p:sp>
        <p:nvSpPr>
          <p:cNvPr id="6" name="Down Arrow 5"/>
          <p:cNvSpPr/>
          <p:nvPr/>
        </p:nvSpPr>
        <p:spPr>
          <a:xfrm rot="3945604">
            <a:off x="8992454" y="4392162"/>
            <a:ext cx="455493" cy="79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8964968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Generative Models vs. Discriminative Models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Generative model</a:t>
                </a:r>
              </a:p>
              <a:p>
                <a:pPr lvl="1"/>
                <a14:m>
                  <m:oMath xmlns:m="http://schemas.openxmlformats.org/officeDocument/2006/math">
                    <m:r>
                      <a:rPr lang="en-US" b="0" i="1" smtClean="0">
                        <a:latin typeface="Cambria Math" panose="02040503050406030204" pitchFamily="18" charset="0"/>
                      </a:rPr>
                      <m:t>𝑚𝑜𝑑𝑒𝑙</m:t>
                    </m:r>
                    <m:r>
                      <a:rPr lang="en-US" b="0" i="1" smtClean="0">
                        <a:latin typeface="Cambria Math" panose="02040503050406030204" pitchFamily="18" charset="0"/>
                      </a:rPr>
                      <m:t> </m:t>
                    </m:r>
                    <m:r>
                      <a:rPr lang="en-US" b="0" i="1" smtClean="0">
                        <a:latin typeface="Cambria Math" panose="02040503050406030204" pitchFamily="18" charset="0"/>
                      </a:rPr>
                      <m:t>𝑗𝑜𝑖𝑛𝑡</m:t>
                    </m:r>
                    <m:r>
                      <a:rPr lang="en-US" b="0" i="1" smtClean="0">
                        <a:latin typeface="Cambria Math" panose="02040503050406030204" pitchFamily="18" charset="0"/>
                      </a:rPr>
                      <m:t> </m:t>
                    </m:r>
                    <m:r>
                      <a:rPr lang="en-US" b="0" i="1" smtClean="0">
                        <a:latin typeface="Cambria Math" panose="02040503050406030204" pitchFamily="18" charset="0"/>
                      </a:rPr>
                      <m:t>𝑝𝑟𝑜𝑏𝑎𝑏𝑖𝑙𝑖𝑡𝑦</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pPr lvl="1"/>
                <a:r>
                  <a:rPr lang="en-US" dirty="0"/>
                  <a:t>E.g., naïve Bayes</a:t>
                </a:r>
              </a:p>
              <a:p>
                <a:r>
                  <a:rPr lang="en-US" dirty="0"/>
                  <a:t>Discriminative model</a:t>
                </a:r>
              </a:p>
              <a:p>
                <a:pPr lvl="1"/>
                <a14:m>
                  <m:oMath xmlns:m="http://schemas.openxmlformats.org/officeDocument/2006/math">
                    <m:r>
                      <a:rPr lang="en-US" i="1">
                        <a:latin typeface="Cambria Math" panose="02040503050406030204" pitchFamily="18" charset="0"/>
                      </a:rPr>
                      <m:t>𝑚𝑜𝑑𝑒𝑙</m:t>
                    </m:r>
                    <m:r>
                      <a:rPr lang="en-US" i="1">
                        <a:latin typeface="Cambria Math" panose="02040503050406030204" pitchFamily="18" charset="0"/>
                      </a:rPr>
                      <m:t> </m:t>
                    </m:r>
                    <m:r>
                      <a:rPr lang="en-US" b="0" i="1" smtClean="0">
                        <a:latin typeface="Cambria Math" panose="02040503050406030204" pitchFamily="18" charset="0"/>
                      </a:rPr>
                      <m:t>𝑐𝑜𝑛𝑑𝑖𝑡𝑖𝑜𝑛𝑎𝑙</m:t>
                    </m:r>
                    <m:r>
                      <a:rPr lang="en-US" i="1">
                        <a:latin typeface="Cambria Math" panose="02040503050406030204" pitchFamily="18" charset="0"/>
                      </a:rPr>
                      <m:t> </m:t>
                    </m:r>
                    <m:r>
                      <a:rPr lang="en-US" i="1">
                        <a:latin typeface="Cambria Math" panose="02040503050406030204" pitchFamily="18" charset="0"/>
                      </a:rPr>
                      <m:t>𝑝𝑟𝑜𝑏𝑎𝑏𝑖𝑙𝑖𝑡𝑦</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𝑦</m:t>
                    </m:r>
                    <m:r>
                      <a:rPr lang="en-US" b="0" i="1" smtClean="0">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a:p>
              <a:p>
                <a:pPr lvl="1"/>
                <a:r>
                  <a:rPr lang="en-US" dirty="0"/>
                  <a:t>E.g., logistic regression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82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defRPr/>
            </a:pPr>
            <a:fld id="{F9913601-2E22-4589-A394-4D3650FFD697}" type="slidenum">
              <a:rPr lang="en-US">
                <a:solidFill>
                  <a:prstClr val="black"/>
                </a:solidFill>
                <a:latin typeface="Calibri"/>
              </a:rPr>
              <a:pPr fontAlgn="auto">
                <a:spcBef>
                  <a:spcPts val="0"/>
                </a:spcBef>
                <a:spcAft>
                  <a:spcPts val="0"/>
                </a:spcAft>
                <a:defRPr/>
              </a:pPr>
              <a:t>57</a:t>
            </a:fld>
            <a:endParaRPr lang="en-US" dirty="0">
              <a:solidFill>
                <a:prstClr val="black"/>
              </a:solidFill>
              <a:latin typeface="Calibri"/>
            </a:endParaRPr>
          </a:p>
        </p:txBody>
      </p:sp>
    </p:spTree>
    <p:extLst>
      <p:ext uri="{BB962C8B-B14F-4D97-AF65-F5344CB8AC3E}">
        <p14:creationId xmlns:p14="http://schemas.microsoft.com/office/powerpoint/2010/main" val="864941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is Better?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182880" lvl="1"/>
                <a:r>
                  <a:rPr lang="en-US" sz="3200" dirty="0">
                    <a:solidFill>
                      <a:schemeClr val="tx1"/>
                    </a:solidFill>
                    <a:latin typeface="+mn-lt"/>
                    <a:ea typeface="+mn-ea"/>
                    <a:cs typeface="+mn-cs"/>
                  </a:rPr>
                  <a:t>Consider </a:t>
                </a:r>
                <a14:m>
                  <m:oMath xmlns:m="http://schemas.openxmlformats.org/officeDocument/2006/math">
                    <m:r>
                      <a:rPr lang="en-US" sz="3200">
                        <a:solidFill>
                          <a:schemeClr val="tx1"/>
                        </a:solidFill>
                        <a:latin typeface="Cambria Math" panose="02040503050406030204" pitchFamily="18" charset="0"/>
                        <a:ea typeface="+mn-ea"/>
                        <a:cs typeface="+mn-cs"/>
                      </a:rPr>
                      <m:t>𝑝</m:t>
                    </m:r>
                    <m:d>
                      <m:dPr>
                        <m:ctrlPr>
                          <a:rPr lang="en-US" sz="3200" i="1">
                            <a:solidFill>
                              <a:schemeClr val="tx1"/>
                            </a:solidFill>
                            <a:latin typeface="Cambria Math" panose="02040503050406030204" pitchFamily="18" charset="0"/>
                            <a:ea typeface="+mn-ea"/>
                            <a:cs typeface="+mn-cs"/>
                          </a:rPr>
                        </m:ctrlPr>
                      </m:dPr>
                      <m:e>
                        <m:r>
                          <a:rPr lang="en-US" sz="3200">
                            <a:solidFill>
                              <a:schemeClr val="tx1"/>
                            </a:solidFill>
                            <a:latin typeface="Cambria Math" panose="02040503050406030204" pitchFamily="18" charset="0"/>
                            <a:ea typeface="+mn-ea"/>
                            <a:cs typeface="+mn-cs"/>
                          </a:rPr>
                          <m:t>𝒙</m:t>
                        </m:r>
                        <m:r>
                          <a:rPr lang="en-US" sz="3200">
                            <a:solidFill>
                              <a:schemeClr val="tx1"/>
                            </a:solidFill>
                            <a:latin typeface="Cambria Math" panose="02040503050406030204" pitchFamily="18" charset="0"/>
                            <a:ea typeface="+mn-ea"/>
                            <a:cs typeface="+mn-cs"/>
                          </a:rPr>
                          <m:t>,</m:t>
                        </m:r>
                        <m:r>
                          <a:rPr lang="en-US" sz="3200">
                            <a:solidFill>
                              <a:schemeClr val="tx1"/>
                            </a:solidFill>
                            <a:latin typeface="Cambria Math" panose="02040503050406030204" pitchFamily="18" charset="0"/>
                            <a:ea typeface="+mn-ea"/>
                            <a:cs typeface="+mn-cs"/>
                          </a:rPr>
                          <m:t>𝑦</m:t>
                        </m:r>
                      </m:e>
                    </m:d>
                    <m:r>
                      <a:rPr lang="en-US" sz="3200">
                        <a:solidFill>
                          <a:schemeClr val="tx1"/>
                        </a:solidFill>
                        <a:latin typeface="Cambria Math" panose="02040503050406030204" pitchFamily="18" charset="0"/>
                        <a:ea typeface="+mn-ea"/>
                        <a:cs typeface="+mn-cs"/>
                      </a:rPr>
                      <m:t>=</m:t>
                    </m:r>
                    <m:r>
                      <a:rPr lang="en-US" sz="3200">
                        <a:solidFill>
                          <a:schemeClr val="tx1"/>
                        </a:solidFill>
                        <a:latin typeface="Cambria Math" panose="02040503050406030204" pitchFamily="18" charset="0"/>
                        <a:ea typeface="+mn-ea"/>
                        <a:cs typeface="+mn-cs"/>
                      </a:rPr>
                      <m:t>𝑝</m:t>
                    </m:r>
                    <m:d>
                      <m:dPr>
                        <m:ctrlPr>
                          <a:rPr lang="en-US" sz="3200" i="1">
                            <a:solidFill>
                              <a:schemeClr val="tx1"/>
                            </a:solidFill>
                            <a:latin typeface="Cambria Math" panose="02040503050406030204" pitchFamily="18" charset="0"/>
                            <a:ea typeface="+mn-ea"/>
                            <a:cs typeface="+mn-cs"/>
                          </a:rPr>
                        </m:ctrlPr>
                      </m:dPr>
                      <m:e>
                        <m:r>
                          <a:rPr lang="en-US" sz="3200">
                            <a:solidFill>
                              <a:schemeClr val="tx1"/>
                            </a:solidFill>
                            <a:latin typeface="Cambria Math" panose="02040503050406030204" pitchFamily="18" charset="0"/>
                            <a:ea typeface="+mn-ea"/>
                            <a:cs typeface="+mn-cs"/>
                          </a:rPr>
                          <m:t>𝑦</m:t>
                        </m:r>
                      </m:e>
                      <m:e>
                        <m:r>
                          <a:rPr lang="en-US" sz="3200">
                            <a:solidFill>
                              <a:schemeClr val="tx1"/>
                            </a:solidFill>
                            <a:latin typeface="Cambria Math" panose="02040503050406030204" pitchFamily="18" charset="0"/>
                            <a:ea typeface="+mn-ea"/>
                            <a:cs typeface="+mn-cs"/>
                          </a:rPr>
                          <m:t>𝒙</m:t>
                        </m:r>
                      </m:e>
                    </m:d>
                    <m:r>
                      <a:rPr lang="en-US" sz="3200">
                        <a:solidFill>
                          <a:schemeClr val="tx1"/>
                        </a:solidFill>
                        <a:latin typeface="Cambria Math" panose="02040503050406030204" pitchFamily="18" charset="0"/>
                        <a:ea typeface="+mn-ea"/>
                        <a:cs typeface="+mn-cs"/>
                      </a:rPr>
                      <m:t>×</m:t>
                    </m:r>
                    <m:r>
                      <a:rPr lang="en-US" sz="3200">
                        <a:solidFill>
                          <a:schemeClr val="tx1"/>
                        </a:solidFill>
                        <a:latin typeface="Cambria Math" panose="02040503050406030204" pitchFamily="18" charset="0"/>
                        <a:ea typeface="+mn-ea"/>
                        <a:cs typeface="+mn-cs"/>
                      </a:rPr>
                      <m:t>𝑝</m:t>
                    </m:r>
                    <m:r>
                      <a:rPr lang="en-US" sz="3200">
                        <a:solidFill>
                          <a:schemeClr val="tx1"/>
                        </a:solidFill>
                        <a:latin typeface="Cambria Math" panose="02040503050406030204" pitchFamily="18" charset="0"/>
                        <a:ea typeface="+mn-ea"/>
                        <a:cs typeface="+mn-cs"/>
                      </a:rPr>
                      <m:t>(</m:t>
                    </m:r>
                    <m:r>
                      <a:rPr lang="en-US" sz="3200">
                        <a:solidFill>
                          <a:schemeClr val="tx1"/>
                        </a:solidFill>
                        <a:latin typeface="Cambria Math" panose="02040503050406030204" pitchFamily="18" charset="0"/>
                        <a:ea typeface="+mn-ea"/>
                        <a:cs typeface="+mn-cs"/>
                      </a:rPr>
                      <m:t>𝒙</m:t>
                    </m:r>
                    <m:r>
                      <a:rPr lang="en-US" sz="3200">
                        <a:solidFill>
                          <a:schemeClr val="tx1"/>
                        </a:solidFill>
                        <a:latin typeface="Cambria Math" panose="02040503050406030204" pitchFamily="18" charset="0"/>
                        <a:ea typeface="+mn-ea"/>
                        <a:cs typeface="+mn-cs"/>
                      </a:rPr>
                      <m:t>)</m:t>
                    </m:r>
                  </m:oMath>
                </a14:m>
                <a:endParaRPr lang="en-US" sz="3200" dirty="0">
                  <a:solidFill>
                    <a:schemeClr val="tx1"/>
                  </a:solidFill>
                  <a:latin typeface="+mn-lt"/>
                  <a:ea typeface="+mn-ea"/>
                  <a:cs typeface="+mn-cs"/>
                </a:endParaRPr>
              </a:p>
              <a:p>
                <a:pPr marL="457200" lvl="2"/>
                <a:r>
                  <a:rPr lang="en-US" sz="2800" dirty="0"/>
                  <a:t>Generative models require additional model of marginal distribution </a:t>
                </a:r>
                <a14:m>
                  <m:oMath xmlns:m="http://schemas.openxmlformats.org/officeDocument/2006/math">
                    <m:r>
                      <a:rPr lang="en-US" sz="2800">
                        <a:latin typeface="Cambria Math" panose="02040503050406030204" pitchFamily="18" charset="0"/>
                      </a:rPr>
                      <m:t>𝑝</m:t>
                    </m:r>
                    <m:r>
                      <a:rPr lang="en-US" sz="2800">
                        <a:latin typeface="Cambria Math" panose="02040503050406030204" pitchFamily="18" charset="0"/>
                      </a:rPr>
                      <m:t>(</m:t>
                    </m:r>
                    <m:r>
                      <a:rPr lang="en-US" sz="2800">
                        <a:latin typeface="Cambria Math" panose="02040503050406030204" pitchFamily="18" charset="0"/>
                      </a:rPr>
                      <m:t>𝒙</m:t>
                    </m:r>
                    <m:r>
                      <a:rPr lang="en-US" sz="2800">
                        <a:latin typeface="Cambria Math" panose="02040503050406030204" pitchFamily="18" charset="0"/>
                      </a:rPr>
                      <m:t>)</m:t>
                    </m:r>
                  </m:oMath>
                </a14:m>
                <a:endParaRPr lang="en-US" sz="2800" dirty="0"/>
              </a:p>
              <a:p>
                <a:pPr marL="731520" lvl="3"/>
                <a:r>
                  <a:rPr lang="en-US" sz="2400" dirty="0"/>
                  <a:t>Need more data to learn </a:t>
                </a:r>
                <a14:m>
                  <m:oMath xmlns:m="http://schemas.openxmlformats.org/officeDocument/2006/math">
                    <m:r>
                      <a:rPr lang="en-US" sz="2400">
                        <a:latin typeface="Cambria Math" panose="02040503050406030204" pitchFamily="18" charset="0"/>
                      </a:rPr>
                      <m:t>𝑝</m:t>
                    </m:r>
                    <m:r>
                      <a:rPr lang="en-US" sz="2400">
                        <a:latin typeface="Cambria Math" panose="02040503050406030204" pitchFamily="18" charset="0"/>
                      </a:rPr>
                      <m:t>(</m:t>
                    </m:r>
                    <m:r>
                      <a:rPr lang="en-US" sz="2400">
                        <a:latin typeface="Cambria Math" panose="02040503050406030204" pitchFamily="18" charset="0"/>
                      </a:rPr>
                      <m:t>𝒙</m:t>
                    </m:r>
                    <m:r>
                      <a:rPr lang="en-US" sz="2400">
                        <a:latin typeface="Cambria Math" panose="02040503050406030204" pitchFamily="18" charset="0"/>
                      </a:rPr>
                      <m:t>)</m:t>
                    </m:r>
                  </m:oMath>
                </a14:m>
                <a:endParaRPr lang="en-US" sz="2400" dirty="0"/>
              </a:p>
              <a:p>
                <a:pPr marL="731520" lvl="3"/>
                <a:r>
                  <a:rPr lang="en-US" sz="2400" dirty="0"/>
                  <a:t>Distribution assumption of </a:t>
                </a:r>
                <a14:m>
                  <m:oMath xmlns:m="http://schemas.openxmlformats.org/officeDocument/2006/math">
                    <m:r>
                      <a:rPr lang="en-US" sz="2400">
                        <a:latin typeface="Cambria Math" panose="02040503050406030204" pitchFamily="18" charset="0"/>
                      </a:rPr>
                      <m:t>𝑝</m:t>
                    </m:r>
                    <m:d>
                      <m:dPr>
                        <m:ctrlPr>
                          <a:rPr lang="en-US" sz="2400" i="1">
                            <a:latin typeface="Cambria Math" panose="02040503050406030204" pitchFamily="18" charset="0"/>
                          </a:rPr>
                        </m:ctrlPr>
                      </m:dPr>
                      <m:e>
                        <m:r>
                          <a:rPr lang="en-US" sz="2400">
                            <a:latin typeface="Cambria Math" panose="02040503050406030204" pitchFamily="18" charset="0"/>
                          </a:rPr>
                          <m:t>𝒙</m:t>
                        </m:r>
                      </m:e>
                    </m:d>
                  </m:oMath>
                </a14:m>
                <a:r>
                  <a:rPr lang="en-US" sz="2400" dirty="0"/>
                  <a:t> might be incorrect</a:t>
                </a:r>
                <a:endParaRPr lang="en-US" sz="3600" dirty="0"/>
              </a:p>
              <a:p>
                <a:pPr marL="274320" lvl="2" indent="0">
                  <a:buNone/>
                </a:pPr>
                <a:endParaRPr lang="en-US" sz="2800" dirty="0"/>
              </a:p>
              <a:p>
                <a:pPr marL="457200" lvl="2"/>
                <a:r>
                  <a:rPr lang="en-US" sz="2800" dirty="0"/>
                  <a:t>In practice, discriminative models work very well</a:t>
                </a:r>
              </a:p>
              <a:p>
                <a:pPr marL="457200" lvl="2"/>
                <a:endParaRPr lang="en-US" sz="2800" dirty="0"/>
              </a:p>
              <a:p>
                <a:pPr marL="0" lvl="1" indent="0">
                  <a:buNone/>
                </a:pPr>
                <a:r>
                  <a:rPr lang="en-US" sz="3200" dirty="0">
                    <a:solidFill>
                      <a:schemeClr val="tx1"/>
                    </a:solidFill>
                    <a:latin typeface="+mn-lt"/>
                    <a:ea typeface="+mn-ea"/>
                    <a:cs typeface="+mn-cs"/>
                    <a:hlinkClick r:id="rId2"/>
                  </a:rPr>
                  <a:t>https://ai.stanford.edu/~ang/papers/nips01-discriminativegenerative.pdf</a:t>
                </a:r>
                <a:endParaRPr lang="en-US" sz="3200" dirty="0">
                  <a:solidFill>
                    <a:schemeClr val="tx1"/>
                  </a:solidFill>
                  <a:latin typeface="+mn-lt"/>
                  <a:ea typeface="+mn-ea"/>
                  <a:cs typeface="+mn-cs"/>
                </a:endParaRPr>
              </a:p>
              <a:p>
                <a:pPr marL="0" lvl="1" indent="0">
                  <a:buNone/>
                </a:pPr>
                <a:r>
                  <a:rPr lang="en-US" sz="3200" dirty="0">
                    <a:solidFill>
                      <a:schemeClr val="tx1"/>
                    </a:solidFill>
                    <a:latin typeface="+mn-lt"/>
                    <a:ea typeface="+mn-ea"/>
                    <a:cs typeface="+mn-cs"/>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852" t="-22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58</a:t>
            </a:fld>
            <a:endParaRPr lang="en-US" dirty="0">
              <a:solidFill>
                <a:prstClr val="black"/>
              </a:solidFill>
              <a:latin typeface="Calibri"/>
            </a:endParaRPr>
          </a:p>
        </p:txBody>
      </p:sp>
    </p:spTree>
    <p:extLst>
      <p:ext uri="{BB962C8B-B14F-4D97-AF65-F5344CB8AC3E}">
        <p14:creationId xmlns:p14="http://schemas.microsoft.com/office/powerpoint/2010/main" val="414003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dirty="0"/>
              <a:t>Probabilistic Models for I.I.D. Data</a:t>
            </a:r>
          </a:p>
          <a:p>
            <a:endParaRPr lang="en-US" dirty="0"/>
          </a:p>
          <a:p>
            <a:r>
              <a:rPr lang="en-US" dirty="0"/>
              <a:t>Naïve Bayes</a:t>
            </a:r>
          </a:p>
          <a:p>
            <a:endParaRPr lang="en-US" dirty="0"/>
          </a:p>
          <a:p>
            <a:r>
              <a:rPr lang="en-US" dirty="0"/>
              <a:t>Logistic Regression</a:t>
            </a:r>
          </a:p>
          <a:p>
            <a:endParaRPr lang="en-US" dirty="0"/>
          </a:p>
          <a:p>
            <a:r>
              <a:rPr lang="en-US" dirty="0"/>
              <a:t>Generative Models and Discriminative Models</a:t>
            </a:r>
          </a:p>
          <a:p>
            <a:endParaRPr lang="en-US" dirty="0"/>
          </a:p>
          <a:p>
            <a:r>
              <a:rPr lang="en-US" dirty="0"/>
              <a:t>Summary</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59</a:t>
            </a:fld>
            <a:endParaRPr lang="en-US" dirty="0">
              <a:solidFill>
                <a:prstClr val="black"/>
              </a:solidFill>
              <a:latin typeface="Calibri"/>
            </a:endParaRPr>
          </a:p>
        </p:txBody>
      </p:sp>
      <p:sp>
        <p:nvSpPr>
          <p:cNvPr id="6" name="Down Arrow 5"/>
          <p:cNvSpPr/>
          <p:nvPr/>
        </p:nvSpPr>
        <p:spPr>
          <a:xfrm rot="3945604">
            <a:off x="2820253" y="5611361"/>
            <a:ext cx="455493" cy="79772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82606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46E8D-4E00-4457-B298-56D11F85BFE0}"/>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6070" y="508000"/>
            <a:ext cx="914400" cy="382594"/>
          </a:xfrm>
          <a:prstGeom prst="rect">
            <a:avLst/>
          </a:prstGeom>
        </p:spPr>
      </p:pic>
      <p:pic>
        <p:nvPicPr>
          <p:cNvPr id="5" name="Picture 4">
            <a:extLst>
              <a:ext uri="{FF2B5EF4-FFF2-40B4-BE49-F238E27FC236}">
                <a16:creationId xmlns:a16="http://schemas.microsoft.com/office/drawing/2014/main" id="{4CD3B7E2-B748-4476-8AA0-ED119E98FAD1}"/>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32000" y="2514600"/>
            <a:ext cx="1828800" cy="1828800"/>
          </a:xfrm>
          <a:prstGeom prst="rect">
            <a:avLst/>
          </a:prstGeom>
        </p:spPr>
      </p:pic>
      <p:sp>
        <p:nvSpPr>
          <p:cNvPr id="6" name="Rectangle 5">
            <a:extLst>
              <a:ext uri="{FF2B5EF4-FFF2-40B4-BE49-F238E27FC236}">
                <a16:creationId xmlns:a16="http://schemas.microsoft.com/office/drawing/2014/main" id="{64DEB891-C53A-4FB8-820D-77D3AB54C174}"/>
              </a:ext>
            </a:extLst>
          </p:cNvPr>
          <p:cNvSpPr/>
          <p:nvPr>
            <p:custDataLst>
              <p:tags r:id="rId4"/>
            </p:custDataLst>
          </p:nvPr>
        </p:nvSpPr>
        <p:spPr>
          <a:xfrm>
            <a:off x="4114800" y="2571750"/>
            <a:ext cx="6045200" cy="1714500"/>
          </a:xfrm>
          <a:prstGeom prst="rect">
            <a:avLst/>
          </a:prstGeom>
          <a:noFill/>
          <a:ln w="2642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#146811</a:t>
            </a:r>
            <a:endParaRPr lang="en-US" sz="3600" b="1">
              <a:solidFill>
                <a:srgbClr val="5B5B5B"/>
              </a:solidFill>
            </a:endParaRPr>
          </a:p>
        </p:txBody>
      </p:sp>
      <p:sp>
        <p:nvSpPr>
          <p:cNvPr id="7" name="Rectangle 6">
            <a:extLst>
              <a:ext uri="{FF2B5EF4-FFF2-40B4-BE49-F238E27FC236}">
                <a16:creationId xmlns:a16="http://schemas.microsoft.com/office/drawing/2014/main" id="{39B58854-56D2-4AF2-B953-E1767C9D96FF}"/>
              </a:ext>
            </a:extLst>
          </p:cNvPr>
          <p:cNvSpPr/>
          <p:nvPr>
            <p:custDataLst>
              <p:tags r:id="rId5"/>
            </p:custDataLst>
          </p:nvPr>
        </p:nvSpPr>
        <p:spPr>
          <a:xfrm>
            <a:off x="4114800" y="6096000"/>
            <a:ext cx="6299200" cy="382594"/>
          </a:xfrm>
          <a:prstGeom prst="rect">
            <a:avLst/>
          </a:prstGeom>
          <a:noFill/>
          <a:ln w="264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505903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Probabilistic Models</a:t>
            </a:r>
          </a:p>
          <a:p>
            <a:pPr lvl="1"/>
            <a:r>
              <a:rPr lang="en-US" dirty="0"/>
              <a:t>I.I.D. assumption enables joint distribution of data as a product of probability of single data points</a:t>
            </a:r>
          </a:p>
          <a:p>
            <a:r>
              <a:rPr lang="en-US" dirty="0"/>
              <a:t>Naïve Bayes</a:t>
            </a:r>
          </a:p>
          <a:p>
            <a:pPr lvl="1"/>
            <a:r>
              <a:rPr lang="en-US" dirty="0"/>
              <a:t>Assuming independence among features</a:t>
            </a:r>
          </a:p>
          <a:p>
            <a:r>
              <a:rPr lang="en-US" dirty="0"/>
              <a:t>Logistic Regression</a:t>
            </a:r>
          </a:p>
          <a:p>
            <a:pPr lvl="1"/>
            <a:r>
              <a:rPr lang="en-US" dirty="0"/>
              <a:t>Assuming conditional distribution follows Bernoulli distribution</a:t>
            </a:r>
          </a:p>
          <a:p>
            <a:r>
              <a:rPr lang="en-US" dirty="0"/>
              <a:t>Generative Models and Discriminative Models</a:t>
            </a:r>
          </a:p>
          <a:p>
            <a:pPr lvl="1"/>
            <a:r>
              <a:rPr lang="en-US" dirty="0"/>
              <a:t>Modeling joint distribution vs. conditional distribution</a:t>
            </a:r>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60</a:t>
            </a:fld>
            <a:endParaRPr lang="en-US" dirty="0">
              <a:solidFill>
                <a:prstClr val="black"/>
              </a:solidFill>
              <a:latin typeface="Calibri"/>
            </a:endParaRPr>
          </a:p>
        </p:txBody>
      </p:sp>
    </p:spTree>
    <p:extLst>
      <p:ext uri="{BB962C8B-B14F-4D97-AF65-F5344CB8AC3E}">
        <p14:creationId xmlns:p14="http://schemas.microsoft.com/office/powerpoint/2010/main" val="721111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B1CF-A2BE-BD94-7C28-113EAD40B58A}"/>
              </a:ext>
            </a:extLst>
          </p:cNvPr>
          <p:cNvSpPr>
            <a:spLocks noGrp="1"/>
          </p:cNvSpPr>
          <p:nvPr>
            <p:ph type="title"/>
          </p:nvPr>
        </p:nvSpPr>
        <p:spPr/>
        <p:txBody>
          <a:bodyPr/>
          <a:lstStyle/>
          <a:p>
            <a:r>
              <a:rPr lang="en-US" dirty="0"/>
              <a:t>Q&amp;A</a:t>
            </a:r>
          </a:p>
        </p:txBody>
      </p:sp>
      <p:sp>
        <p:nvSpPr>
          <p:cNvPr id="3" name="Content Placeholder 2">
            <a:extLst>
              <a:ext uri="{FF2B5EF4-FFF2-40B4-BE49-F238E27FC236}">
                <a16:creationId xmlns:a16="http://schemas.microsoft.com/office/drawing/2014/main" id="{9AC65FF8-F8ED-31CF-BB26-2DBDE47CC08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2FBB9B5-E8D0-9C6F-B14B-6DCE2E4EA7A6}"/>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61</a:t>
            </a:fld>
            <a:endParaRPr lang="en-US" dirty="0">
              <a:solidFill>
                <a:prstClr val="black"/>
              </a:solidFill>
              <a:latin typeface="Calibri"/>
            </a:endParaRPr>
          </a:p>
        </p:txBody>
      </p:sp>
    </p:spTree>
    <p:extLst>
      <p:ext uri="{BB962C8B-B14F-4D97-AF65-F5344CB8AC3E}">
        <p14:creationId xmlns:p14="http://schemas.microsoft.com/office/powerpoint/2010/main" val="2266272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hlinkClick r:id="rId2"/>
              </a:rPr>
              <a:t>http://pages.cs.wisc.edu/~jerryzhu/cs769/nb.pdf</a:t>
            </a:r>
            <a:endParaRPr lang="en-US" dirty="0"/>
          </a:p>
          <a:p>
            <a:r>
              <a:rPr lang="en-US" dirty="0">
                <a:hlinkClick r:id="rId3"/>
              </a:rPr>
              <a:t>http://cs229.stanford.edu/notes/cs229-notes1.pdf</a:t>
            </a:r>
            <a:endParaRPr lang="en-US" dirty="0"/>
          </a:p>
          <a:p>
            <a:r>
              <a:rPr lang="en-US" dirty="0">
                <a:hlinkClick r:id="rId4"/>
              </a:rPr>
              <a:t>https://ai.stanford.edu/~ang/papers/nips01-discriminativegenerative.pdf</a:t>
            </a:r>
            <a:endParaRPr lang="en-US" dirty="0"/>
          </a:p>
          <a:p>
            <a:endParaRPr lang="en-US" dirty="0"/>
          </a:p>
        </p:txBody>
      </p:sp>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62</a:t>
            </a:fld>
            <a:endParaRPr lang="en-US" dirty="0">
              <a:solidFill>
                <a:prstClr val="black"/>
              </a:solidFill>
              <a:latin typeface="Calibri"/>
            </a:endParaRPr>
          </a:p>
        </p:txBody>
      </p:sp>
    </p:spTree>
    <p:extLst>
      <p:ext uri="{BB962C8B-B14F-4D97-AF65-F5344CB8AC3E}">
        <p14:creationId xmlns:p14="http://schemas.microsoft.com/office/powerpoint/2010/main" val="311705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about </a:t>
            </a:r>
            <a:r>
              <a:rPr lang="en-US" dirty="0" err="1"/>
              <a:t>Lagrangian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Objective with equality constraints</a:t>
                </a:r>
              </a:p>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𝑤</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func>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h</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=0,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=1,2,…,</m:t>
                      </m:r>
                      <m:r>
                        <a:rPr lang="en-US" b="0" i="1" smtClean="0">
                          <a:latin typeface="Cambria Math" panose="02040503050406030204" pitchFamily="18" charset="0"/>
                        </a:rPr>
                        <m:t>𝑙</m:t>
                      </m:r>
                    </m:oMath>
                  </m:oMathPara>
                </a14:m>
                <a:endParaRPr lang="en-US" dirty="0"/>
              </a:p>
              <a:p>
                <a:r>
                  <a:rPr lang="en-US" dirty="0" err="1"/>
                  <a:t>Lagrangian</a:t>
                </a:r>
                <a:r>
                  <a:rPr lang="en-US" dirty="0"/>
                  <a:t>:</a:t>
                </a:r>
              </a:p>
              <a:p>
                <a:pPr lvl="1"/>
                <a14:m>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r>
                          <a:rPr lang="en-US" b="0" i="1" smtClean="0">
                            <a:latin typeface="Cambria Math" panose="02040503050406030204" pitchFamily="18" charset="0"/>
                          </a:rPr>
                          <m:t>,</m:t>
                        </m:r>
                        <m:r>
                          <a:rPr lang="en-US" b="1" i="1" smtClean="0">
                            <a:latin typeface="Cambria Math" panose="02040503050406030204" pitchFamily="18" charset="0"/>
                          </a:rPr>
                          <m:t>𝜶</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e>
                    </m:nary>
                  </m:oMath>
                </a14:m>
                <a:endParaRPr lang="en-US" b="0"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oMath>
                </a14:m>
                <a:r>
                  <a:rPr lang="en-US" dirty="0"/>
                  <a:t>: </a:t>
                </a:r>
                <a:r>
                  <a:rPr lang="en-US" dirty="0" err="1"/>
                  <a:t>Lagrangian</a:t>
                </a:r>
                <a:r>
                  <a:rPr lang="en-US" dirty="0"/>
                  <a:t> multipliers</a:t>
                </a:r>
              </a:p>
              <a:p>
                <a:r>
                  <a:rPr lang="en-US" dirty="0"/>
                  <a:t>Solution: setting the derivatives of </a:t>
                </a:r>
                <a:r>
                  <a:rPr lang="en-US" dirty="0" err="1"/>
                  <a:t>Lagrangian</a:t>
                </a:r>
                <a:r>
                  <a:rPr lang="en-US" dirty="0"/>
                  <a:t> to be 0</a:t>
                </a: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𝐿</m:t>
                        </m:r>
                      </m:num>
                      <m:den>
                        <m:r>
                          <a:rPr lang="en-US" b="0" i="1" smtClean="0">
                            <a:latin typeface="Cambria Math" panose="02040503050406030204" pitchFamily="18" charset="0"/>
                          </a:rPr>
                          <m:t>𝜕</m:t>
                        </m:r>
                        <m:r>
                          <a:rPr lang="en-US" b="0" i="1" smtClean="0">
                            <a:latin typeface="Cambria Math" panose="02040503050406030204" pitchFamily="18" charset="0"/>
                          </a:rPr>
                          <m:t>𝑤</m:t>
                        </m:r>
                      </m:den>
                    </m:f>
                    <m:r>
                      <a:rPr lang="en-US" b="0" i="1" smtClean="0">
                        <a:latin typeface="Cambria Math" panose="02040503050406030204" pitchFamily="18" charset="0"/>
                      </a:rPr>
                      <m:t>=0 </m:t>
                    </m:r>
                    <m:r>
                      <a:rPr lang="en-US" b="0" i="1" smtClean="0">
                        <a:latin typeface="Cambria Math" panose="02040503050406030204" pitchFamily="18" charset="0"/>
                      </a:rPr>
                      <m:t>𝑎𝑛𝑑</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𝐿</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den>
                    </m:f>
                    <m:r>
                      <a:rPr lang="en-US" i="1">
                        <a:latin typeface="Cambria Math" panose="02040503050406030204" pitchFamily="18" charset="0"/>
                      </a:rPr>
                      <m:t>=0</m:t>
                    </m:r>
                  </m:oMath>
                </a14:m>
                <a:r>
                  <a:rPr lang="en-US" dirty="0"/>
                  <a:t> for every </a:t>
                </a:r>
                <a:r>
                  <a:rPr lang="en-US" i="1" dirty="0" err="1"/>
                  <a:t>i</a:t>
                </a:r>
                <a:endParaRPr lang="en-US" i="1"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44" t="-14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68802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Generalized </a:t>
            </a:r>
            <a:r>
              <a:rPr lang="en-US" dirty="0" err="1"/>
              <a:t>Lagrangian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Objective with both equality and inequality constraints</a:t>
                </a:r>
              </a:p>
              <a:p>
                <a:pPr marL="0" indent="0">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𝑤</m:t>
                              </m:r>
                            </m:lim>
                          </m:limLow>
                        </m:fName>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func>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 </m:t>
                      </m:r>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h</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=0,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=1,2,…,</m:t>
                      </m:r>
                      <m:r>
                        <a:rPr lang="en-US" i="1">
                          <a:latin typeface="Cambria Math" panose="02040503050406030204" pitchFamily="18" charset="0"/>
                        </a:rPr>
                        <m:t>𝑙</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𝑔</m:t>
                          </m:r>
                        </m:e>
                        <m:sub>
                          <m:r>
                            <a:rPr lang="en-US" i="1">
                              <a:latin typeface="Cambria Math" panose="02040503050406030204" pitchFamily="18" charset="0"/>
                            </a:rPr>
                            <m:t>𝑗</m:t>
                          </m:r>
                        </m:sub>
                      </m:sSub>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≤0,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𝑗</m:t>
                      </m:r>
                      <m:r>
                        <a:rPr lang="en-US" i="1">
                          <a:latin typeface="Cambria Math" panose="02040503050406030204" pitchFamily="18" charset="0"/>
                        </a:rPr>
                        <m:t>=1,2,…,</m:t>
                      </m:r>
                      <m:r>
                        <a:rPr lang="en-US" i="1">
                          <a:latin typeface="Cambria Math" panose="02040503050406030204" pitchFamily="18" charset="0"/>
                        </a:rPr>
                        <m:t>𝑘</m:t>
                      </m:r>
                    </m:oMath>
                  </m:oMathPara>
                </a14:m>
                <a:endParaRPr lang="en-US" dirty="0"/>
              </a:p>
              <a:p>
                <a:r>
                  <a:rPr lang="en-US" dirty="0" err="1"/>
                  <a:t>Lagrangian</a:t>
                </a:r>
                <a:endParaRPr lang="en-US" dirty="0"/>
              </a:p>
              <a:p>
                <a:pPr lvl="1"/>
                <a14:m>
                  <m:oMath xmlns:m="http://schemas.openxmlformats.org/officeDocument/2006/math">
                    <m:r>
                      <a:rPr lang="en-US" i="1">
                        <a:latin typeface="Cambria Math" panose="02040503050406030204" pitchFamily="18" charset="0"/>
                      </a:rPr>
                      <m:t>𝐿</m:t>
                    </m:r>
                    <m:d>
                      <m:dPr>
                        <m:ctrlPr>
                          <a:rPr lang="en-US" i="1">
                            <a:latin typeface="Cambria Math" panose="02040503050406030204" pitchFamily="18" charset="0"/>
                          </a:rPr>
                        </m:ctrlPr>
                      </m:dPr>
                      <m:e>
                        <m:r>
                          <a:rPr lang="en-US" i="1">
                            <a:latin typeface="Cambria Math" panose="02040503050406030204" pitchFamily="18" charset="0"/>
                          </a:rPr>
                          <m:t>𝑤</m:t>
                        </m:r>
                        <m:r>
                          <a:rPr lang="en-US" i="1">
                            <a:latin typeface="Cambria Math" panose="02040503050406030204" pitchFamily="18" charset="0"/>
                          </a:rPr>
                          <m:t>,</m:t>
                        </m:r>
                        <m:r>
                          <a:rPr lang="en-US" b="1" i="1">
                            <a:latin typeface="Cambria Math" panose="02040503050406030204" pitchFamily="18" charset="0"/>
                          </a:rPr>
                          <m:t>𝜶</m:t>
                        </m:r>
                        <m:r>
                          <a:rPr lang="en-US" b="1" i="1">
                            <a:latin typeface="Cambria Math" panose="02040503050406030204" pitchFamily="18" charset="0"/>
                          </a:rPr>
                          <m:t>, </m:t>
                        </m:r>
                        <m:r>
                          <a:rPr lang="en-US" b="1" i="1">
                            <a:latin typeface="Cambria Math" panose="02040503050406030204" pitchFamily="18" charset="0"/>
                          </a:rPr>
                          <m:t>𝜷</m:t>
                        </m:r>
                      </m:e>
                    </m:d>
                    <m:r>
                      <a:rPr lang="en-US" i="1">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e>
                    </m:nary>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𝑖</m:t>
                        </m:r>
                      </m:sub>
                    </m:sSub>
                  </m:oMath>
                </a14:m>
                <a:r>
                  <a:rPr lang="en-US" dirty="0"/>
                  <a:t>: </a:t>
                </a:r>
                <a:r>
                  <a:rPr lang="en-US" dirty="0" err="1"/>
                  <a:t>Lagrangian</a:t>
                </a:r>
                <a:r>
                  <a:rPr lang="en-US" dirty="0"/>
                  <a:t> multipliers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r>
                      <a:rPr lang="en-US" i="1">
                        <a:latin typeface="Cambria Math" panose="02040503050406030204" pitchFamily="18" charset="0"/>
                      </a:rPr>
                      <m:t>≥0</m:t>
                    </m:r>
                  </m:oMath>
                </a14:m>
                <a:r>
                  <a:rPr lang="en-US" dirty="0"/>
                  <a:t>: </a:t>
                </a:r>
                <a:r>
                  <a:rPr lang="en-US" dirty="0" err="1"/>
                  <a:t>Lagrangian</a:t>
                </a:r>
                <a:r>
                  <a:rPr lang="en-US" dirty="0"/>
                  <a:t> multipliers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1486" b="-9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517549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It Works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Consider function </a:t>
                </a:r>
                <a:endParaRPr lang="en-US" b="0" i="1" dirty="0">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𝑝</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r>
                                <a:rPr lang="en-US" b="0" i="1" smtClean="0">
                                  <a:latin typeface="Cambria Math" panose="02040503050406030204" pitchFamily="18" charset="0"/>
                                </a:rPr>
                                <m:t>≥0</m:t>
                              </m:r>
                            </m:lim>
                          </m:limLow>
                        </m:fName>
                        <m:e>
                          <m:r>
                            <a:rPr lang="en-US" b="0" i="1" smtClean="0">
                              <a:latin typeface="Cambria Math" panose="02040503050406030204" pitchFamily="18" charset="0"/>
                            </a:rPr>
                            <m:t>𝐿</m:t>
                          </m:r>
                          <m:r>
                            <a:rPr lang="en-US" b="0" i="1" smtClean="0">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b="1" i="1">
                              <a:latin typeface="Cambria Math" panose="02040503050406030204" pitchFamily="18" charset="0"/>
                            </a:rPr>
                            <m:t>𝜶</m:t>
                          </m:r>
                          <m:r>
                            <a:rPr lang="en-US" b="1" i="1">
                              <a:latin typeface="Cambria Math" panose="02040503050406030204" pitchFamily="18" charset="0"/>
                            </a:rPr>
                            <m:t>, </m:t>
                          </m:r>
                          <m:r>
                            <a:rPr lang="en-US" b="1" i="1">
                              <a:latin typeface="Cambria Math" panose="02040503050406030204" pitchFamily="18" charset="0"/>
                            </a:rPr>
                            <m:t>𝜷</m:t>
                          </m:r>
                          <m:r>
                            <a:rPr lang="en-US" b="0" i="1" smtClean="0">
                              <a:latin typeface="Cambria Math" panose="02040503050406030204" pitchFamily="18" charset="0"/>
                            </a:rPr>
                            <m:t>)</m:t>
                          </m:r>
                        </m:e>
                      </m:func>
                    </m:oMath>
                  </m:oMathPara>
                </a14:m>
                <a:endParaRPr lang="en-US" dirty="0"/>
              </a:p>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𝜃</m:t>
                        </m:r>
                      </m:e>
                      <m:sub>
                        <m:r>
                          <a:rPr lang="en-US" sz="2800" i="1">
                            <a:latin typeface="Cambria Math" panose="02040503050406030204" pitchFamily="18" charset="0"/>
                          </a:rPr>
                          <m:t>𝑝</m:t>
                        </m:r>
                      </m:sub>
                    </m:sSub>
                    <m:d>
                      <m:dPr>
                        <m:ctrlPr>
                          <a:rPr lang="en-US" sz="2800" i="1">
                            <a:latin typeface="Cambria Math" panose="02040503050406030204" pitchFamily="18" charset="0"/>
                          </a:rPr>
                        </m:ctrlPr>
                      </m:dPr>
                      <m:e>
                        <m:r>
                          <a:rPr lang="en-US" sz="2800" i="1">
                            <a:latin typeface="Cambria Math" panose="02040503050406030204" pitchFamily="18" charset="0"/>
                          </a:rPr>
                          <m:t>𝑤</m:t>
                        </m:r>
                      </m:e>
                    </m:d>
                    <m:r>
                      <a:rPr lang="en-US" sz="2800" i="1">
                        <a:latin typeface="Cambria Math" panose="02040503050406030204" pitchFamily="18" charset="0"/>
                      </a:rPr>
                      <m:t>=</m:t>
                    </m:r>
                    <m:d>
                      <m:dPr>
                        <m:begChr m:val="{"/>
                        <m:endChr m:val=""/>
                        <m:ctrlPr>
                          <a:rPr lang="en-US" sz="2800" i="1">
                            <a:latin typeface="Cambria Math" panose="02040503050406030204" pitchFamily="18" charset="0"/>
                          </a:rPr>
                        </m:ctrlPr>
                      </m:dPr>
                      <m:e>
                        <m:eqArr>
                          <m:eqArrPr>
                            <m:ctrlPr>
                              <a:rPr lang="en-US" sz="2800" i="1">
                                <a:latin typeface="Cambria Math" panose="02040503050406030204" pitchFamily="18" charset="0"/>
                              </a:rPr>
                            </m:ctrlPr>
                          </m:eqArrPr>
                          <m:e>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𝑤</m:t>
                                </m:r>
                              </m:e>
                            </m:d>
                            <m:r>
                              <a:rPr lang="en-US" sz="2800" i="1">
                                <a:latin typeface="Cambria Math" panose="02040503050406030204" pitchFamily="18" charset="0"/>
                              </a:rPr>
                              <m:t>,       </m:t>
                            </m:r>
                            <m:r>
                              <a:rPr lang="en-US" sz="2800" i="1">
                                <a:latin typeface="Cambria Math" panose="02040503050406030204" pitchFamily="18" charset="0"/>
                              </a:rPr>
                              <m:t>𝑖𝑓</m:t>
                            </m:r>
                            <m:r>
                              <a:rPr lang="en-US" sz="2800" i="1">
                                <a:latin typeface="Cambria Math" panose="02040503050406030204" pitchFamily="18" charset="0"/>
                              </a:rPr>
                              <m:t> </m:t>
                            </m:r>
                            <m:r>
                              <a:rPr lang="en-US" sz="2800" i="1">
                                <a:latin typeface="Cambria Math" panose="02040503050406030204" pitchFamily="18" charset="0"/>
                              </a:rPr>
                              <m:t>𝑤</m:t>
                            </m:r>
                            <m:r>
                              <a:rPr lang="en-US" sz="2800" i="1">
                                <a:latin typeface="Cambria Math" panose="02040503050406030204" pitchFamily="18" charset="0"/>
                              </a:rPr>
                              <m:t> </m:t>
                            </m:r>
                            <m:r>
                              <a:rPr lang="en-US" sz="2800" i="1">
                                <a:latin typeface="Cambria Math" panose="02040503050406030204" pitchFamily="18" charset="0"/>
                              </a:rPr>
                              <m:t>𝑠𝑎𝑡𝑖𝑠𝑓𝑖𝑒𝑠</m:t>
                            </m:r>
                            <m:r>
                              <a:rPr lang="en-US" sz="2800" i="1">
                                <a:latin typeface="Cambria Math" panose="02040503050406030204" pitchFamily="18" charset="0"/>
                              </a:rPr>
                              <m:t> </m:t>
                            </m:r>
                            <m:r>
                              <a:rPr lang="en-US" sz="2800" i="1">
                                <a:latin typeface="Cambria Math" panose="02040503050406030204" pitchFamily="18" charset="0"/>
                              </a:rPr>
                              <m:t>𝑎𝑙𝑙</m:t>
                            </m:r>
                            <m:r>
                              <a:rPr lang="en-US" sz="2800" i="1">
                                <a:latin typeface="Cambria Math" panose="02040503050406030204" pitchFamily="18" charset="0"/>
                              </a:rPr>
                              <m:t> </m:t>
                            </m:r>
                            <m:r>
                              <a:rPr lang="en-US" sz="2800" i="1">
                                <a:latin typeface="Cambria Math" panose="02040503050406030204" pitchFamily="18" charset="0"/>
                              </a:rPr>
                              <m:t>𝑐𝑜𝑛𝑠𝑡𝑟𝑎𝑖𝑛𝑡𝑠</m:t>
                            </m:r>
                          </m:e>
                          <m:e>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𝑖𝑓</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𝑤</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𝑑𝑜𝑒𝑠</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i="1">
                                    <a:latin typeface="Cambria Math" panose="02040503050406030204" pitchFamily="18" charset="0"/>
                                    <a:ea typeface="Cambria Math" panose="02040503050406030204" pitchFamily="18" charset="0"/>
                                  </a:rPr>
                                  <m:t>′</m:t>
                                </m:r>
                              </m:sup>
                            </m:sSup>
                            <m: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𝑠𝑎𝑡𝑖𝑠𝑓𝑦</m:t>
                            </m:r>
                            <m:r>
                              <a:rPr lang="en-US" sz="2800" i="1">
                                <a:latin typeface="Cambria Math" panose="02040503050406030204" pitchFamily="18" charset="0"/>
                                <a:ea typeface="Cambria Math" panose="02040503050406030204" pitchFamily="18" charset="0"/>
                              </a:rPr>
                              <m:t> </m:t>
                            </m:r>
                            <m:r>
                              <a:rPr lang="en-US" sz="2800" i="1">
                                <a:latin typeface="Cambria Math" panose="02040503050406030204" pitchFamily="18" charset="0"/>
                                <a:ea typeface="Cambria Math" panose="02040503050406030204" pitchFamily="18" charset="0"/>
                              </a:rPr>
                              <m:t>𝑐𝑜𝑛𝑠𝑡𝑟𝑎𝑖𝑛𝑡𝑠</m:t>
                            </m:r>
                          </m:e>
                        </m:eqArr>
                      </m:e>
                    </m:d>
                  </m:oMath>
                </a14:m>
                <a:endParaRPr lang="en-US" dirty="0"/>
              </a:p>
              <a:p>
                <a:r>
                  <a:rPr lang="en-US" dirty="0"/>
                  <a:t>Therefore,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minimize</m:t>
                        </m:r>
                      </m:fName>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e>
                    </m:func>
                    <m:r>
                      <a:rPr lang="en-US" b="0" i="1" smtClean="0">
                        <a:latin typeface="Cambria Math" panose="02040503050406030204" pitchFamily="18" charset="0"/>
                      </a:rPr>
                      <m:t> </m:t>
                    </m:r>
                  </m:oMath>
                </a14:m>
                <a:r>
                  <a:rPr lang="en-US" dirty="0"/>
                  <a:t>with constraints is equivalent to minimize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𝑝</m:t>
                        </m:r>
                      </m:sub>
                    </m:sSub>
                    <m:d>
                      <m:dPr>
                        <m:ctrlPr>
                          <a:rPr lang="en-US" i="1">
                            <a:latin typeface="Cambria Math" panose="02040503050406030204" pitchFamily="18" charset="0"/>
                          </a:rPr>
                        </m:ctrlPr>
                      </m:dPr>
                      <m:e>
                        <m:r>
                          <a:rPr lang="en-US" i="1">
                            <a:latin typeface="Cambria Math" panose="02040503050406030204" pitchFamily="18" charset="0"/>
                          </a:rPr>
                          <m:t>𝑤</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56" t="-17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14472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Duality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primal problem</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𝑤</m:t>
                              </m:r>
                            </m:lim>
                          </m:limLow>
                        </m:fName>
                        <m:e>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r>
                                    <a:rPr lang="en-US" i="1">
                                      <a:latin typeface="Cambria Math" panose="02040503050406030204" pitchFamily="18" charset="0"/>
                                    </a:rPr>
                                    <m:t>≥0</m:t>
                                  </m:r>
                                </m:lim>
                              </m:limLow>
                            </m:fName>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b="1" i="1">
                                  <a:latin typeface="Cambria Math" panose="02040503050406030204" pitchFamily="18" charset="0"/>
                                </a:rPr>
                                <m:t>𝜶</m:t>
                              </m:r>
                              <m:r>
                                <a:rPr lang="en-US" b="1" i="1">
                                  <a:latin typeface="Cambria Math" panose="02040503050406030204" pitchFamily="18" charset="0"/>
                                </a:rPr>
                                <m:t>, </m:t>
                              </m:r>
                              <m:r>
                                <a:rPr lang="en-US" b="1" i="1">
                                  <a:latin typeface="Cambria Math" panose="02040503050406030204" pitchFamily="18" charset="0"/>
                                </a:rPr>
                                <m:t>𝜷</m:t>
                              </m:r>
                              <m:r>
                                <a:rPr lang="en-US" i="1">
                                  <a:latin typeface="Cambria Math" panose="02040503050406030204" pitchFamily="18" charset="0"/>
                                </a:rPr>
                                <m:t>)</m:t>
                              </m:r>
                            </m:e>
                          </m:func>
                        </m:e>
                      </m:func>
                    </m:oMath>
                  </m:oMathPara>
                </a14:m>
                <a:endParaRPr lang="en-US" dirty="0"/>
              </a:p>
              <a:p>
                <a:r>
                  <a:rPr lang="en-US" dirty="0"/>
                  <a:t>The dual problem</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𝑑</m:t>
                          </m:r>
                        </m:e>
                        <m:sup>
                          <m:r>
                            <a:rPr lang="en-US" i="1">
                              <a:latin typeface="Cambria Math" panose="02040503050406030204" pitchFamily="18" charset="0"/>
                            </a:rPr>
                            <m:t>∗</m:t>
                          </m:r>
                        </m:sup>
                      </m:sSup>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i="1">
                                      <a:latin typeface="Cambria Math" panose="02040503050406030204" pitchFamily="18" charset="0"/>
                                    </a:rPr>
                                    <m:t>𝑗</m:t>
                                  </m:r>
                                </m:sub>
                              </m:sSub>
                              <m:r>
                                <a:rPr lang="en-US" i="1">
                                  <a:latin typeface="Cambria Math" panose="02040503050406030204" pitchFamily="18" charset="0"/>
                                </a:rPr>
                                <m:t>≥0</m:t>
                              </m:r>
                            </m:lim>
                          </m:limLow>
                        </m:fName>
                        <m:e>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𝑤</m:t>
                                  </m:r>
                                </m:lim>
                              </m:limLow>
                            </m:fName>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b="1" i="1">
                                  <a:latin typeface="Cambria Math" panose="02040503050406030204" pitchFamily="18" charset="0"/>
                                </a:rPr>
                                <m:t>𝜶</m:t>
                              </m:r>
                              <m:r>
                                <a:rPr lang="en-US" b="1" i="1">
                                  <a:latin typeface="Cambria Math" panose="02040503050406030204" pitchFamily="18" charset="0"/>
                                </a:rPr>
                                <m:t>, </m:t>
                              </m:r>
                              <m:r>
                                <a:rPr lang="en-US" b="1" i="1">
                                  <a:latin typeface="Cambria Math" panose="02040503050406030204" pitchFamily="18" charset="0"/>
                                </a:rPr>
                                <m:t>𝜷</m:t>
                              </m:r>
                              <m:r>
                                <a:rPr lang="en-US" i="1">
                                  <a:latin typeface="Cambria Math" panose="02040503050406030204" pitchFamily="18" charset="0"/>
                                </a:rPr>
                                <m:t>)</m:t>
                              </m:r>
                            </m:e>
                          </m:func>
                        </m:e>
                      </m:func>
                    </m:oMath>
                  </m:oMathPara>
                </a14:m>
                <a:endParaRPr lang="en-US" dirty="0"/>
              </a:p>
              <a:p>
                <a:r>
                  <a:rPr lang="en-US" dirty="0">
                    <a:latin typeface="Cambria Math" panose="02040503050406030204" pitchFamily="18" charset="0"/>
                  </a:rPr>
                  <a:t>According to max-min inequality</a:t>
                </a:r>
                <a:endParaRPr lang="en-US" b="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m:t>
                          </m:r>
                        </m:sup>
                      </m:sSup>
                    </m:oMath>
                  </m:oMathPara>
                </a14:m>
                <a:endParaRPr lang="en-US" dirty="0"/>
              </a:p>
              <a:p>
                <a:pPr lvl="1"/>
                <a:r>
                  <a:rPr lang="en-US" dirty="0"/>
                  <a:t>When does equation hold?</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148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663527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Primal = Dual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m:t>
                        </m:r>
                      </m:sup>
                    </m:sSup>
                  </m:oMath>
                </a14:m>
                <a:r>
                  <a:rPr lang="en-US" dirty="0"/>
                  <a:t>, under some proper condition (Slater conditions)</a:t>
                </a:r>
              </a:p>
              <a:p>
                <a:pPr lvl="1"/>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𝑗</m:t>
                        </m:r>
                      </m:sub>
                    </m:sSub>
                  </m:oMath>
                </a14:m>
                <a:r>
                  <a:rPr lang="en-US" dirty="0"/>
                  <a:t> convex,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affine</a:t>
                </a:r>
              </a:p>
              <a:p>
                <a:pPr lvl="1"/>
                <a:r>
                  <a:rPr lang="en-US" dirty="0"/>
                  <a:t>Exists </a:t>
                </a:r>
                <a14:m>
                  <m:oMath xmlns:m="http://schemas.openxmlformats.org/officeDocument/2006/math">
                    <m:r>
                      <a:rPr lang="en-US" b="0" i="1" smtClean="0">
                        <a:latin typeface="Cambria Math" panose="02040503050406030204" pitchFamily="18" charset="0"/>
                      </a:rPr>
                      <m:t>𝑤</m:t>
                    </m:r>
                  </m:oMath>
                </a14:m>
                <a:r>
                  <a:rPr lang="en-US" dirty="0"/>
                  <a:t>, such that all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𝑗</m:t>
                        </m:r>
                      </m:sub>
                    </m:sSub>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w</m:t>
                        </m:r>
                      </m:e>
                    </m:d>
                    <m:r>
                      <a:rPr lang="en-US" b="0" i="0" smtClean="0">
                        <a:latin typeface="Cambria Math" panose="02040503050406030204" pitchFamily="18" charset="0"/>
                      </a:rPr>
                      <m:t>&lt;0</m:t>
                    </m:r>
                  </m:oMath>
                </a14:m>
                <a:endParaRPr lang="en-US" dirty="0"/>
              </a:p>
              <a:p>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𝛽</m:t>
                            </m:r>
                          </m:e>
                          <m:sup>
                            <m:r>
                              <a:rPr lang="en-US" b="0" i="1" smtClean="0">
                                <a:latin typeface="Cambria Math" panose="02040503050406030204" pitchFamily="18" charset="0"/>
                              </a:rPr>
                              <m:t>∗</m:t>
                            </m:r>
                          </m:sup>
                        </m:sSup>
                      </m:e>
                    </m:d>
                  </m:oMath>
                </a14:m>
                <a:r>
                  <a:rPr lang="en-US" dirty="0"/>
                  <a:t> need to satisfy KKT conditions</a:t>
                </a:r>
              </a:p>
              <a:p>
                <a:pPr lvl="1"/>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𝐿</m:t>
                        </m:r>
                      </m:num>
                      <m:den>
                        <m:r>
                          <a:rPr lang="en-US" b="0" i="1" smtClean="0">
                            <a:latin typeface="Cambria Math" panose="02040503050406030204" pitchFamily="18" charset="0"/>
                          </a:rPr>
                          <m:t>𝜕</m:t>
                        </m:r>
                        <m:r>
                          <a:rPr lang="en-US" b="0" i="1" smtClean="0">
                            <a:latin typeface="Cambria Math" panose="02040503050406030204" pitchFamily="18" charset="0"/>
                          </a:rPr>
                          <m:t>𝑤</m:t>
                        </m:r>
                      </m:den>
                    </m:f>
                    <m:r>
                      <a:rPr lang="en-US" b="0" i="1" smtClean="0">
                        <a:latin typeface="Cambria Math" panose="02040503050406030204" pitchFamily="18" charset="0"/>
                      </a:rPr>
                      <m:t>=0</m:t>
                    </m:r>
                  </m:oMath>
                </a14:m>
                <a:endParaRPr lang="en-US" b="0"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=0</m:t>
                    </m:r>
                  </m:oMath>
                </a14:m>
                <a:endParaRPr lang="en-US" b="0" dirty="0"/>
              </a:p>
              <a:p>
                <a:pPr lvl="1"/>
                <a14:m>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h</m:t>
                            </m:r>
                          </m:e>
                          <m:sub>
                            <m:r>
                              <a:rPr lang="en-US" i="1">
                                <a:latin typeface="Cambria Math" panose="02040503050406030204" pitchFamily="18" charset="0"/>
                              </a:rPr>
                              <m:t>𝑖</m:t>
                            </m:r>
                          </m:sub>
                        </m:sSub>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=0</m:t>
                        </m:r>
                        <m:r>
                          <a:rPr lang="en-US" b="0" i="1" smtClean="0">
                            <a:latin typeface="Cambria Math" panose="02040503050406030204" pitchFamily="18" charset="0"/>
                          </a:rPr>
                          <m:t>, </m:t>
                        </m:r>
                        <m:r>
                          <a:rPr lang="en-US" i="1">
                            <a:latin typeface="Cambria Math" panose="02040503050406030204" pitchFamily="18" charset="0"/>
                          </a:rPr>
                          <m:t>𝑔</m:t>
                        </m:r>
                      </m:e>
                      <m:sub>
                        <m:r>
                          <a:rPr lang="en-US" i="1">
                            <a:latin typeface="Cambria Math" panose="02040503050406030204" pitchFamily="18" charset="0"/>
                          </a:rPr>
                          <m:t>𝑗</m:t>
                        </m:r>
                      </m:sub>
                    </m:sSub>
                    <m:d>
                      <m:dPr>
                        <m:ctrlPr>
                          <a:rPr lang="en-US" i="1">
                            <a:latin typeface="Cambria Math" panose="02040503050406030204" pitchFamily="18" charset="0"/>
                          </a:rPr>
                        </m:ctrlPr>
                      </m:dPr>
                      <m:e>
                        <m:r>
                          <a:rPr lang="en-US" i="1">
                            <a:latin typeface="Cambria Math" panose="02040503050406030204" pitchFamily="18" charset="0"/>
                          </a:rPr>
                          <m:t>𝑤</m:t>
                        </m:r>
                      </m:e>
                    </m:d>
                    <m:r>
                      <a:rPr lang="en-US" i="1">
                        <a:latin typeface="Cambria Math" panose="02040503050406030204" pitchFamily="18" charset="0"/>
                      </a:rPr>
                      <m:t>≤0</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𝑗</m:t>
                        </m:r>
                      </m:sub>
                    </m:sSub>
                    <m:r>
                      <a:rPr lang="en-US" b="0" i="1" smtClean="0">
                        <a:latin typeface="Cambria Math" panose="02040503050406030204" pitchFamily="18" charset="0"/>
                      </a:rPr>
                      <m:t>≥0</m:t>
                    </m:r>
                  </m:oMath>
                </a14:m>
                <a:endParaRPr lang="en-US" b="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829" r="-2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9913601-2E22-4589-A394-4D3650FFD697}" type="slidenum">
              <a:rPr lang="en-US" smtClean="0">
                <a:solidFill>
                  <a:prstClr val="black"/>
                </a:solidFill>
              </a:rPr>
              <a:pPr/>
              <a:t>67</a:t>
            </a:fld>
            <a:endParaRPr lang="en-US" dirty="0">
              <a:solidFill>
                <a:prstClr val="black"/>
              </a:solidFill>
            </a:endParaRPr>
          </a:p>
        </p:txBody>
      </p:sp>
      <p:sp>
        <p:nvSpPr>
          <p:cNvPr id="5" name="Rectangle 4"/>
          <p:cNvSpPr/>
          <p:nvPr/>
        </p:nvSpPr>
        <p:spPr>
          <a:xfrm>
            <a:off x="2057400" y="5943600"/>
            <a:ext cx="8001000" cy="707886"/>
          </a:xfrm>
          <a:prstGeom prst="rect">
            <a:avLst/>
          </a:prstGeom>
        </p:spPr>
        <p:txBody>
          <a:bodyPr wrap="square">
            <a:spAutoFit/>
          </a:bodyPr>
          <a:lstStyle/>
          <a:p>
            <a:r>
              <a:rPr lang="en-US" sz="2000" dirty="0">
                <a:hlinkClick r:id="rId3"/>
              </a:rPr>
              <a:t>https://cs.stanford.edu/people/davidknowles/lagrangian_duality.pdf</a:t>
            </a:r>
            <a:endParaRPr lang="en-US" sz="2000" dirty="0"/>
          </a:p>
          <a:p>
            <a:endParaRPr lang="en-US" sz="2000" dirty="0"/>
          </a:p>
        </p:txBody>
      </p:sp>
    </p:spTree>
    <p:extLst>
      <p:ext uri="{BB962C8B-B14F-4D97-AF65-F5344CB8AC3E}">
        <p14:creationId xmlns:p14="http://schemas.microsoft.com/office/powerpoint/2010/main" val="369737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81D573-4488-40C0-B057-A1DC4311EB4A}"/>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116070" y="508000"/>
            <a:ext cx="914400" cy="382594"/>
          </a:xfrm>
          <a:prstGeom prst="rect">
            <a:avLst/>
          </a:prstGeom>
        </p:spPr>
      </p:pic>
      <p:pic>
        <p:nvPicPr>
          <p:cNvPr id="5" name="Picture 4">
            <a:extLst>
              <a:ext uri="{FF2B5EF4-FFF2-40B4-BE49-F238E27FC236}">
                <a16:creationId xmlns:a16="http://schemas.microsoft.com/office/drawing/2014/main" id="{DC648DC3-1A7F-42CE-9E78-C3140DF3A5CF}"/>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032000" y="2514600"/>
            <a:ext cx="1828800" cy="1828800"/>
          </a:xfrm>
          <a:prstGeom prst="rect">
            <a:avLst/>
          </a:prstGeom>
        </p:spPr>
      </p:pic>
      <p:sp>
        <p:nvSpPr>
          <p:cNvPr id="6" name="Rectangle 5">
            <a:extLst>
              <a:ext uri="{FF2B5EF4-FFF2-40B4-BE49-F238E27FC236}">
                <a16:creationId xmlns:a16="http://schemas.microsoft.com/office/drawing/2014/main" id="{E14206F2-5C37-4CA9-9734-E5C65C977DBE}"/>
              </a:ext>
            </a:extLst>
          </p:cNvPr>
          <p:cNvSpPr/>
          <p:nvPr>
            <p:custDataLst>
              <p:tags r:id="rId4"/>
            </p:custDataLst>
          </p:nvPr>
        </p:nvSpPr>
        <p:spPr>
          <a:xfrm>
            <a:off x="4114800" y="2571750"/>
            <a:ext cx="6045200" cy="1714500"/>
          </a:xfrm>
          <a:prstGeom prst="rect">
            <a:avLst/>
          </a:prstGeom>
          <a:noFill/>
          <a:ln w="2642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Write down the classification algorithms that you've learned</a:t>
            </a:r>
          </a:p>
        </p:txBody>
      </p:sp>
      <p:sp>
        <p:nvSpPr>
          <p:cNvPr id="7" name="Rectangle 6">
            <a:extLst>
              <a:ext uri="{FF2B5EF4-FFF2-40B4-BE49-F238E27FC236}">
                <a16:creationId xmlns:a16="http://schemas.microsoft.com/office/drawing/2014/main" id="{68FC553E-F7DD-4591-99B5-FAF562B83108}"/>
              </a:ext>
            </a:extLst>
          </p:cNvPr>
          <p:cNvSpPr/>
          <p:nvPr>
            <p:custDataLst>
              <p:tags r:id="rId5"/>
            </p:custDataLst>
          </p:nvPr>
        </p:nvSpPr>
        <p:spPr>
          <a:xfrm>
            <a:off x="4114800" y="6096000"/>
            <a:ext cx="6299200" cy="382594"/>
          </a:xfrm>
          <a:prstGeom prst="rect">
            <a:avLst/>
          </a:prstGeom>
          <a:noFill/>
          <a:ln w="264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64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81517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C2E3-4C1B-B5AC-48C1-1369FE239A83}"/>
              </a:ext>
            </a:extLst>
          </p:cNvPr>
          <p:cNvSpPr>
            <a:spLocks noGrp="1"/>
          </p:cNvSpPr>
          <p:nvPr>
            <p:ph type="title"/>
          </p:nvPr>
        </p:nvSpPr>
        <p:spPr/>
        <p:txBody>
          <a:bodyPr/>
          <a:lstStyle/>
          <a:p>
            <a:r>
              <a:rPr lang="en-US" dirty="0"/>
              <a:t>Recap: Probability and Bayes’ 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DB389A-8A87-C420-F7D9-2F9B3A9264C0}"/>
                  </a:ext>
                </a:extLst>
              </p:cNvPr>
              <p:cNvSpPr>
                <a:spLocks noGrp="1"/>
              </p:cNvSpPr>
              <p:nvPr>
                <p:ph idx="1"/>
              </p:nvPr>
            </p:nvSpPr>
            <p:spPr/>
            <p:txBody>
              <a:bodyPr/>
              <a:lstStyle/>
              <a:p>
                <a:r>
                  <a:rPr lang="en-US" dirty="0"/>
                  <a:t>Marginal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b="0" dirty="0"/>
              </a:p>
              <a:p>
                <a:r>
                  <a:rPr lang="en-US" dirty="0"/>
                  <a:t>Joint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oMath>
                </a14:m>
                <a:endParaRPr lang="en-US" b="0" dirty="0"/>
              </a:p>
              <a:p>
                <a:r>
                  <a:rPr lang="en-US" dirty="0"/>
                  <a:t>Conditional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endParaRPr lang="en-US" dirty="0"/>
              </a:p>
              <a:p>
                <a:r>
                  <a:rPr lang="en-US" dirty="0"/>
                  <a:t>Bayes’ theorem</a:t>
                </a:r>
              </a:p>
              <a:p>
                <a:pPr lvl="1"/>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num>
                      <m:den>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a14:m>
                <a:endParaRPr lang="en-US" dirty="0"/>
              </a:p>
            </p:txBody>
          </p:sp>
        </mc:Choice>
        <mc:Fallback xmlns="">
          <p:sp>
            <p:nvSpPr>
              <p:cNvPr id="3" name="Content Placeholder 2">
                <a:extLst>
                  <a:ext uri="{FF2B5EF4-FFF2-40B4-BE49-F238E27FC236}">
                    <a16:creationId xmlns:a16="http://schemas.microsoft.com/office/drawing/2014/main" id="{FDDB389A-8A87-C420-F7D9-2F9B3A9264C0}"/>
                  </a:ext>
                </a:extLst>
              </p:cNvPr>
              <p:cNvSpPr>
                <a:spLocks noGrp="1" noRot="1" noChangeAspect="1" noMove="1" noResize="1" noEditPoints="1" noAdjustHandles="1" noChangeArrowheads="1" noChangeShapeType="1" noTextEdit="1"/>
              </p:cNvSpPr>
              <p:nvPr>
                <p:ph idx="1"/>
              </p:nvPr>
            </p:nvSpPr>
            <p:spPr>
              <a:blipFill>
                <a:blip r:embed="rId2"/>
                <a:stretch>
                  <a:fillRect l="-944" t="-13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0C813D-E95F-FF3B-412A-0F9F414189A3}"/>
              </a:ext>
            </a:extLst>
          </p:cNvPr>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8</a:t>
            </a:fld>
            <a:endParaRPr lang="en-US" dirty="0">
              <a:solidFill>
                <a:prstClr val="black"/>
              </a:solidFill>
              <a:latin typeface="Calibri"/>
            </a:endParaRPr>
          </a:p>
        </p:txBody>
      </p:sp>
    </p:spTree>
    <p:extLst>
      <p:ext uri="{BB962C8B-B14F-4D97-AF65-F5344CB8AC3E}">
        <p14:creationId xmlns:p14="http://schemas.microsoft.com/office/powerpoint/2010/main" val="66875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Probabilistic Models for Classification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Data: </a:t>
                </a:r>
                <a14:m>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e>
                        </m:d>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sSubSup>
                  </m:oMath>
                </a14:m>
                <a:endParaRPr lang="en-US" dirty="0"/>
              </a:p>
              <a:p>
                <a:pPr lvl="1"/>
                <a:r>
                  <a:rPr lang="en-US" dirty="0"/>
                  <a:t>A data point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oMath>
                </a14:m>
                <a:r>
                  <a:rPr lang="en-US" dirty="0"/>
                  <a:t> contains a feature vector and a discrete label</a:t>
                </a:r>
              </a:p>
              <a:p>
                <a:pPr lvl="1"/>
                <a:r>
                  <a:rPr lang="en-US" dirty="0"/>
                  <a:t>n: number of data points</a:t>
                </a:r>
              </a:p>
              <a:p>
                <a:pPr marL="182880" lvl="1"/>
                <a:r>
                  <a:rPr lang="en-US" sz="3200" dirty="0">
                    <a:solidFill>
                      <a:schemeClr val="tx1"/>
                    </a:solidFill>
                    <a:latin typeface="+mn-lt"/>
                    <a:ea typeface="+mn-ea"/>
                    <a:cs typeface="+mn-cs"/>
                  </a:rPr>
                  <a:t>Model: </a:t>
                </a:r>
                <a14:m>
                  <m:oMath xmlns:m="http://schemas.openxmlformats.org/officeDocument/2006/math">
                    <m:r>
                      <a:rPr lang="en-US" sz="3200" i="1">
                        <a:latin typeface="Cambria Math" panose="02040503050406030204" pitchFamily="18" charset="0"/>
                      </a:rPr>
                      <m:t>𝑝</m:t>
                    </m:r>
                    <m:d>
                      <m:dPr>
                        <m:ctrlPr>
                          <a:rPr lang="en-US" sz="3200" i="1">
                            <a:latin typeface="Cambria Math" panose="02040503050406030204" pitchFamily="18" charset="0"/>
                          </a:rPr>
                        </m:ctrlPr>
                      </m:dPr>
                      <m:e>
                        <m:r>
                          <a:rPr lang="en-US" sz="3200" i="1">
                            <a:latin typeface="Cambria Math" panose="02040503050406030204" pitchFamily="18" charset="0"/>
                          </a:rPr>
                          <m:t>𝐷</m:t>
                        </m:r>
                      </m:e>
                      <m:e>
                        <m:r>
                          <a:rPr lang="en-US" sz="3200" i="1">
                            <a:latin typeface="Cambria Math" panose="02040503050406030204" pitchFamily="18" charset="0"/>
                          </a:rPr>
                          <m:t>𝜃</m:t>
                        </m:r>
                      </m:e>
                    </m:d>
                  </m:oMath>
                </a14:m>
                <a:endParaRPr lang="en-US" sz="3200" dirty="0">
                  <a:solidFill>
                    <a:schemeClr val="tx1"/>
                  </a:solidFill>
                  <a:latin typeface="+mn-lt"/>
                  <a:ea typeface="+mn-ea"/>
                  <a:cs typeface="+mn-cs"/>
                </a:endParaRPr>
              </a:p>
              <a:p>
                <a:pPr lvl="1"/>
                <a:r>
                  <a:rPr lang="en-US" dirty="0"/>
                  <a:t>E.g., under I.I.D. assumption</a:t>
                </a:r>
              </a:p>
              <a:p>
                <a:pPr lvl="2"/>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a14:m>
                <a:r>
                  <a:rPr lang="en-US" dirty="0"/>
                  <a:t> (if modeling joint distribution)</a:t>
                </a:r>
              </a:p>
              <a:p>
                <a:pPr lvl="2"/>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𝜃</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a14:m>
                <a:r>
                  <a:rPr lang="en-US" dirty="0"/>
                  <a:t> (if modeling conditional distribution, conditional </a:t>
                </a:r>
                <a:r>
                  <a:rPr lang="en-US" dirty="0" err="1"/>
                  <a:t>i.i.d</a:t>
                </a:r>
                <a:r>
                  <a:rPr lang="en-US" dirty="0"/>
                  <a:t>.)</a:t>
                </a:r>
              </a:p>
              <a:p>
                <a:r>
                  <a:rPr lang="en-US" dirty="0"/>
                  <a:t>Inference: query the model</a:t>
                </a:r>
              </a:p>
              <a:p>
                <a:pPr lvl="1"/>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  </m:t>
                    </m:r>
                    <m:r>
                      <a:rPr lang="en-US" b="0" i="1" smtClean="0">
                        <a:latin typeface="Cambria Math" panose="02040503050406030204" pitchFamily="18" charset="0"/>
                      </a:rPr>
                      <m:t>𝑐𝑙𝑎𝑠𝑠𝑖𝑓𝑖𝑐𝑎𝑡𝑖𝑜𝑛</m:t>
                    </m:r>
                    <m:r>
                      <a:rPr lang="en-US" b="0" i="1" smtClean="0">
                        <a:latin typeface="Cambria Math" panose="02040503050406030204" pitchFamily="18" charset="0"/>
                      </a:rPr>
                      <m:t>,  </m:t>
                    </m:r>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𝜃</m:t>
                        </m:r>
                      </m:e>
                    </m:d>
                    <m:r>
                      <a:rPr lang="en-US" b="0" i="0" smtClean="0">
                        <a:latin typeface="Cambria Math" panose="02040503050406030204" pitchFamily="18" charset="0"/>
                      </a:rPr>
                      <m:t>=?</m:t>
                    </m:r>
                  </m:oMath>
                </a14:m>
                <a:endParaRPr lang="en-US" dirty="0"/>
              </a:p>
              <a:p>
                <a:r>
                  <a:rPr lang="en-US" dirty="0"/>
                  <a:t>Learning: </a:t>
                </a:r>
                <a14:m>
                  <m:oMath xmlns:m="http://schemas.openxmlformats.org/officeDocument/2006/math">
                    <m:acc>
                      <m:accPr>
                        <m:chr m:val="̂"/>
                        <m:ctrlPr>
                          <a:rPr lang="en-US" b="0" i="1" dirty="0" smtClean="0">
                            <a:latin typeface="Cambria Math" panose="02040503050406030204" pitchFamily="18" charset="0"/>
                          </a:rPr>
                        </m:ctrlPr>
                      </m:accPr>
                      <m:e>
                        <m:r>
                          <a:rPr lang="en-US" i="1">
                            <a:latin typeface="Cambria Math" panose="02040503050406030204" pitchFamily="18" charset="0"/>
                          </a:rPr>
                          <m:t>𝜃</m:t>
                        </m:r>
                      </m:e>
                    </m:acc>
                    <m:r>
                      <a:rPr lang="en-US" b="0" i="1" dirty="0"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44" t="-1371" r="-333" b="-28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fontAlgn="auto">
              <a:spcBef>
                <a:spcPts val="0"/>
              </a:spcBef>
              <a:spcAft>
                <a:spcPts val="0"/>
              </a:spcAft>
            </a:pPr>
            <a:fld id="{F9913601-2E22-4589-A394-4D3650FFD697}" type="slidenum">
              <a:rPr lang="en-US" smtClean="0">
                <a:solidFill>
                  <a:prstClr val="black"/>
                </a:solidFill>
                <a:latin typeface="Calibri"/>
              </a:rPr>
              <a:pPr fontAlgn="auto">
                <a:spcBef>
                  <a:spcPts val="0"/>
                </a:spcBef>
                <a:spcAft>
                  <a:spcPts val="0"/>
                </a:spcAft>
              </a:pPr>
              <a:t>9</a:t>
            </a:fld>
            <a:endParaRPr lang="en-US" dirty="0">
              <a:solidFill>
                <a:prstClr val="black"/>
              </a:solidFill>
              <a:latin typeface="Calibri"/>
            </a:endParaRPr>
          </a:p>
        </p:txBody>
      </p:sp>
    </p:spTree>
    <p:extLst>
      <p:ext uri="{BB962C8B-B14F-4D97-AF65-F5344CB8AC3E}">
        <p14:creationId xmlns:p14="http://schemas.microsoft.com/office/powerpoint/2010/main" val="1805562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5bbdf946-284a-46bf-98f7-430d1a8edea1"/>
  <p:tag name="SLIDO_EVENT_SECTION_UUID" val="458c8506-df27-4743-a3be-024a0cd6630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DExOTEzMDF9"/>
  <p:tag name="SLIDO_TYPE" val="SlidoPoll"/>
  <p:tag name="SLIDO_POLL_UUID" val="3e625365-3b2a-4840-8fe3-dc0b234a37de"/>
  <p:tag name="SLIDO_TIMELINE" val="W3sicG9sbFF1ZXN0aW9uVXVpZCI6ImRhN2JlNjdlLTI1MzEtNGQ5OS1hZjdmLTE5OTgyYzU5NGY1NS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DEyNTM1MDl9"/>
  <p:tag name="SLIDO_TYPE" val="SlidoPoll"/>
  <p:tag name="SLIDO_POLL_UUID" val="0aa13766-1d5b-4259-aa03-8f0b124aba4c"/>
  <p:tag name="SLIDO_TIMELINE" val="W3sicG9sbFF1ZXN0aW9uVXVpZCI6ImQxN2Q0MjAyLWZkOWEtNDViNS05ZTIzLTcwNGI0Y2I3MDQzNi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DExODk1NTN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DExODk2MDN9"/>
  <p:tag name="SLIDO_TYPE" val="SlidoPoll"/>
  <p:tag name="SLIDO_POLL_UUID" val="8e8a848c-1d2b-4528-bcc3-d1dd5af65407"/>
  <p:tag name="SLIDO_TIMELINE" val="W3sicG9sbFF1ZXN0aW9uVXVpZCI6IjM0MTJiNzRiLTA3ZjctNGRiNS1iNDM4LTE1N2FjODAxMzA4Yy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58558</TotalTime>
  <Words>3685</Words>
  <Application>Microsoft Office PowerPoint</Application>
  <PresentationFormat>Widescreen</PresentationFormat>
  <Paragraphs>659</Paragraphs>
  <Slides>67</Slides>
  <Notes>11</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67</vt:i4>
      </vt:variant>
    </vt:vector>
  </HeadingPairs>
  <TitlesOfParts>
    <vt:vector size="77" baseType="lpstr">
      <vt:lpstr>Arial</vt:lpstr>
      <vt:lpstr>Baskerville Old Face</vt:lpstr>
      <vt:lpstr>Bodoni MT Condensed</vt:lpstr>
      <vt:lpstr>Calibri</vt:lpstr>
      <vt:lpstr>Cambria Math</vt:lpstr>
      <vt:lpstr>Tahoma</vt:lpstr>
      <vt:lpstr>Times New Roman</vt:lpstr>
      <vt:lpstr>Clarity</vt:lpstr>
      <vt:lpstr>1_Clarity</vt:lpstr>
      <vt:lpstr>2_Clarity</vt:lpstr>
      <vt:lpstr>CS247: Advanced Data Mining</vt:lpstr>
      <vt:lpstr>Content</vt:lpstr>
      <vt:lpstr>Recap: Classification</vt:lpstr>
      <vt:lpstr>Example: Tabular data classification</vt:lpstr>
      <vt:lpstr>Example: Text Classification</vt:lpstr>
      <vt:lpstr>PowerPoint Presentation</vt:lpstr>
      <vt:lpstr>PowerPoint Presentation</vt:lpstr>
      <vt:lpstr>Recap: Probability and Bayes’ Theorem</vt:lpstr>
      <vt:lpstr>Probabilistic Models for Classification</vt:lpstr>
      <vt:lpstr>Content</vt:lpstr>
      <vt:lpstr>Take text classification as an example</vt:lpstr>
      <vt:lpstr>Represent A Document</vt:lpstr>
      <vt:lpstr>Example of Bag-of-Words Representation</vt:lpstr>
      <vt:lpstr>Problem formalization</vt:lpstr>
      <vt:lpstr>The Key Problem</vt:lpstr>
      <vt:lpstr>Recap: Bernoulli and Categorical Distribution</vt:lpstr>
      <vt:lpstr>PowerPoint Presentation</vt:lpstr>
      <vt:lpstr>PowerPoint Presentation</vt:lpstr>
      <vt:lpstr>Binomial and Multinomial Distribution</vt:lpstr>
      <vt:lpstr>Conditional Independence Assumption</vt:lpstr>
      <vt:lpstr>Now Come to Modeling</vt:lpstr>
      <vt:lpstr>Classification Process Assuming Parameters are Given: Inference</vt:lpstr>
      <vt:lpstr>Announcement</vt:lpstr>
      <vt:lpstr>Parameter Estimation via MLE: Learning</vt:lpstr>
      <vt:lpstr>Question from Baotao from last lecture</vt:lpstr>
      <vt:lpstr>Recap: Lagrangian</vt:lpstr>
      <vt:lpstr>Solve the Optimization Problem</vt:lpstr>
      <vt:lpstr>Solve the Optimization Problem</vt:lpstr>
      <vt:lpstr>Smoothing </vt:lpstr>
      <vt:lpstr>Example</vt:lpstr>
      <vt:lpstr>Example (Continued)</vt:lpstr>
      <vt:lpstr>A More General Naïve Bayes Framework</vt:lpstr>
      <vt:lpstr>Content</vt:lpstr>
      <vt:lpstr>Q&amp;A</vt:lpstr>
      <vt:lpstr>Problem Formalization</vt:lpstr>
      <vt:lpstr>The Key Problem</vt:lpstr>
      <vt:lpstr>Model: Linear Regression VS. Logistic Regression</vt:lpstr>
      <vt:lpstr>Logistic Function</vt:lpstr>
      <vt:lpstr>Modeling Probabilities of Two Classes</vt:lpstr>
      <vt:lpstr>The 1-d Situation</vt:lpstr>
      <vt:lpstr>Example</vt:lpstr>
      <vt:lpstr>Classification Assuming Parameters are Given: Inference</vt:lpstr>
      <vt:lpstr>Parameter Estimation: Learning</vt:lpstr>
      <vt:lpstr>Optimization</vt:lpstr>
      <vt:lpstr>Optimization</vt:lpstr>
      <vt:lpstr>Show calculation</vt:lpstr>
      <vt:lpstr>First Derivative</vt:lpstr>
      <vt:lpstr>Second Derivative</vt:lpstr>
      <vt:lpstr>Tips</vt:lpstr>
      <vt:lpstr>What about Multiclass Classification? </vt:lpstr>
      <vt:lpstr>Q&amp;A</vt:lpstr>
      <vt:lpstr>Recall Linear Regression and Logistic Regression</vt:lpstr>
      <vt:lpstr>*Exponential Family</vt:lpstr>
      <vt:lpstr>*Examples of Exponential Family</vt:lpstr>
      <vt:lpstr>*Recipe of GLMs</vt:lpstr>
      <vt:lpstr>Content</vt:lpstr>
      <vt:lpstr>Generative Models vs. Discriminative Models</vt:lpstr>
      <vt:lpstr>Which One is Better?</vt:lpstr>
      <vt:lpstr>Content</vt:lpstr>
      <vt:lpstr>Summary</vt:lpstr>
      <vt:lpstr>Q&amp;A</vt:lpstr>
      <vt:lpstr>References</vt:lpstr>
      <vt:lpstr>More about Lagrangian</vt:lpstr>
      <vt:lpstr>Generalized Lagrangian</vt:lpstr>
      <vt:lpstr>Why It Works</vt:lpstr>
      <vt:lpstr>Lagrange Duality</vt:lpstr>
      <vt:lpstr>Primal = Dual </vt:lpstr>
    </vt:vector>
  </TitlesOfParts>
  <Company>SFU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PM_slides</dc:title>
  <dc:creator>Yizhou Sun</dc:creator>
  <cp:lastModifiedBy>Yizhou Sun</cp:lastModifiedBy>
  <cp:revision>738</cp:revision>
  <cp:lastPrinted>2012-08-31T14:51:33Z</cp:lastPrinted>
  <dcterms:created xsi:type="dcterms:W3CDTF">1999-12-01T22:01:55Z</dcterms:created>
  <dcterms:modified xsi:type="dcterms:W3CDTF">2024-01-10T06:47:12Z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ies>
</file>