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941" r:id="rId4"/>
    <p:sldId id="942" r:id="rId5"/>
    <p:sldId id="293" r:id="rId6"/>
    <p:sldId id="352" r:id="rId7"/>
    <p:sldId id="928" r:id="rId8"/>
    <p:sldId id="929" r:id="rId9"/>
    <p:sldId id="930" r:id="rId10"/>
    <p:sldId id="353" r:id="rId11"/>
    <p:sldId id="354" r:id="rId12"/>
    <p:sldId id="931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940" r:id="rId22"/>
    <p:sldId id="302" r:id="rId23"/>
    <p:sldId id="304" r:id="rId24"/>
    <p:sldId id="303" r:id="rId25"/>
    <p:sldId id="340" r:id="rId26"/>
    <p:sldId id="342" r:id="rId27"/>
    <p:sldId id="350" r:id="rId28"/>
    <p:sldId id="339" r:id="rId29"/>
    <p:sldId id="355" r:id="rId30"/>
    <p:sldId id="932" r:id="rId31"/>
    <p:sldId id="933" r:id="rId32"/>
    <p:sldId id="356" r:id="rId33"/>
    <p:sldId id="357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943" r:id="rId42"/>
    <p:sldId id="341" r:id="rId43"/>
    <p:sldId id="319" r:id="rId44"/>
    <p:sldId id="320" r:id="rId45"/>
    <p:sldId id="934" r:id="rId46"/>
    <p:sldId id="338" r:id="rId47"/>
    <p:sldId id="944" r:id="rId48"/>
    <p:sldId id="321" r:id="rId49"/>
    <p:sldId id="351" r:id="rId50"/>
    <p:sldId id="328" r:id="rId51"/>
  </p:sldIdLst>
  <p:sldSz cx="12192000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1857" autoAdjust="0"/>
  </p:normalViewPr>
  <p:slideViewPr>
    <p:cSldViewPr>
      <p:cViewPr varScale="1">
        <p:scale>
          <a:sx n="95" d="100"/>
          <a:sy n="95" d="100"/>
        </p:scale>
        <p:origin x="386" y="6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0A9E-458B-42BC-B1C7-0376C38AE30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C449-B012-4C6F-8CE2-36137D85B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D9F9D5-D2BC-482F-A34F-8ECF70AF4F58}" type="slidenum">
              <a:rPr lang="en-US" altLang="zh-CN">
                <a:latin typeface="Times New Roman" pitchFamily="18" charset="0"/>
              </a:rPr>
              <a:pPr/>
              <a:t>5</a:t>
            </a:fld>
            <a:endParaRPr lang="en-US" altLang="zh-C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http://www.maths.adelaide.edu.au/matthew.roughan/code.html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C7A2-3083-479D-8392-13F56F2190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http://www.lems.brown.edu/~au/courses.html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760A-A531-4690-9032-55872C47A15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sides equal</a:t>
            </a:r>
            <a:r>
              <a:rPr lang="en-US" baseline="0" dirty="0"/>
              <a:t> to log(d|\theta)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F760A-A531-4690-9032-55872C47A15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5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latin typeface="Baskerville Old Face" pitchFamily="18" charset="0"/>
                <a:cs typeface="Arial" pitchFamily="34" charset="0"/>
              </a:defRPr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992188"/>
            <a:ext cx="11582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858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005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0951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B809CF-10FC-459F-8ED9-00F97BF1A4B8}" type="datetime4">
              <a:rPr lang="en-US">
                <a:solidFill>
                  <a:prstClr val="black"/>
                </a:solidFill>
              </a:rPr>
              <a:pPr/>
              <a:t>January 10, 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477000"/>
            <a:ext cx="3860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7A3AA-E222-46FB-94AC-E0E177CDB0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320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CS247: Advanced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Instructor: </a:t>
            </a:r>
            <a:r>
              <a:rPr lang="en-US" sz="3000" b="1" dirty="0" err="1"/>
              <a:t>Yizhou</a:t>
            </a:r>
            <a:r>
              <a:rPr lang="en-US" sz="3000" b="1" dirty="0"/>
              <a:t> Sun</a:t>
            </a:r>
          </a:p>
          <a:p>
            <a:pPr algn="ctr"/>
            <a:r>
              <a:rPr lang="en-US" sz="2400" dirty="0">
                <a:hlinkClick r:id="rId3"/>
              </a:rPr>
              <a:t>yzsun@cs.ucla.edu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fld id="{1913F476-D1F9-4A8A-AA0B-77B35B937DF8}" type="datetime4">
              <a:rPr lang="en-US" sz="2400"/>
              <a:pPr algn="ctr"/>
              <a:t>January 10, 2024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>
                <a:solidFill>
                  <a:srgbClr val="646B86"/>
                </a:solidFill>
              </a:rPr>
              <a:t>3: Basics: K-Means and Mixture Model</a:t>
            </a:r>
          </a:p>
        </p:txBody>
      </p:sp>
    </p:spTree>
    <p:extLst>
      <p:ext uri="{BB962C8B-B14F-4D97-AF65-F5344CB8AC3E}">
        <p14:creationId xmlns:p14="http://schemas.microsoft.com/office/powerpoint/2010/main" val="171750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/>
              <a:t>K-means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Mixture Model and EM algorithm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2662917" y="2543819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2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11277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Given a dataset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3200" dirty="0"/>
                  <a:t>, and the cluster number K</a:t>
                </a:r>
              </a:p>
              <a:p>
                <a:pPr lvl="1"/>
                <a:r>
                  <a:rPr lang="en-US" sz="2800" dirty="0"/>
                  <a:t>Partition the data points into K clusters, such that the total within-cluster variance is minimized</a:t>
                </a:r>
              </a:p>
              <a:p>
                <a:pPr lvl="1"/>
                <a:r>
                  <a:rPr lang="en-US" sz="2800" dirty="0"/>
                  <a:t>Objective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ith</a:t>
                </a:r>
                <a:r>
                  <a:rPr lang="en-US" dirty="0"/>
                  <a:t> cluster label is j;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cluster center for </a:t>
                </a:r>
                <a:r>
                  <a:rPr lang="en-US" dirty="0" err="1"/>
                  <a:t>jth</a:t>
                </a:r>
                <a:r>
                  <a:rPr lang="en-US" dirty="0"/>
                  <a:t> cluster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11277600" cy="5257800"/>
              </a:xfrm>
              <a:blipFill>
                <a:blip r:embed="rId2"/>
                <a:stretch>
                  <a:fillRect l="-973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1DAA83A-06D9-4344-BC6D-6EBD7A39C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27971"/>
            <a:ext cx="3914981" cy="1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Re-arrange the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Objective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Re-arrange the objective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𝑏𝑒𝑙𝑜𝑛𝑔𝑠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𝑜𝑡h𝑒𝑟𝑤𝑖𝑠𝑒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Looking for:</a:t>
                </a:r>
              </a:p>
              <a:p>
                <a:pPr lvl="2"/>
                <a:r>
                  <a:rPr lang="en-US" b="0" dirty="0"/>
                  <a:t>The best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 best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1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Iterations</a:t>
                </a:r>
              </a:p>
              <a:p>
                <a:pPr lvl="1"/>
                <a:r>
                  <a:rPr lang="en-US" dirty="0"/>
                  <a:t>Step 1: Fix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find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smallest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Step 2: Fix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find centers that minimize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𝐽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=&gt; first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/>
                  <a:t> = 0</a:t>
                </a:r>
              </a:p>
              <a:p>
                <a:pPr lvl="2"/>
                <a:r>
                  <a:rPr lang="en-US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−2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)=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total number of objects in cluster j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514" r="-50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0600" y="1091185"/>
                <a:ext cx="5715000" cy="623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35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||</m:t>
                                  </m:r>
                                </m:e>
                                <m:sup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||</m:t>
                                  </m:r>
                                </m:e>
                                <m:sup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091185"/>
                <a:ext cx="5715000" cy="623119"/>
              </a:xfrm>
              <a:prstGeom prst="rect">
                <a:avLst/>
              </a:prstGeom>
              <a:blipFill>
                <a:blip r:embed="rId3"/>
                <a:stretch>
                  <a:fillRect t="-114706" b="-15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9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3"/>
          <a:stretch>
            <a:fillRect/>
          </a:stretch>
        </p:blipFill>
        <p:spPr bwMode="auto">
          <a:xfrm>
            <a:off x="3295651" y="1371602"/>
            <a:ext cx="5664994" cy="44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096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2"/>
          <a:stretch>
            <a:fillRect/>
          </a:stretch>
        </p:blipFill>
        <p:spPr bwMode="auto">
          <a:xfrm>
            <a:off x="3295651" y="1357315"/>
            <a:ext cx="5664994" cy="44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34328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/>
          <a:stretch>
            <a:fillRect/>
          </a:stretch>
        </p:blipFill>
        <p:spPr bwMode="auto">
          <a:xfrm>
            <a:off x="3295651" y="1543050"/>
            <a:ext cx="5664994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48532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2"/>
          <a:stretch>
            <a:fillRect/>
          </a:stretch>
        </p:blipFill>
        <p:spPr bwMode="auto">
          <a:xfrm>
            <a:off x="3295651" y="1428752"/>
            <a:ext cx="5664994" cy="43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72141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8"/>
          <a:stretch>
            <a:fillRect/>
          </a:stretch>
        </p:blipFill>
        <p:spPr bwMode="auto">
          <a:xfrm>
            <a:off x="3295651" y="1364457"/>
            <a:ext cx="5664994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9193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8"/>
          <a:stretch>
            <a:fillRect/>
          </a:stretch>
        </p:blipFill>
        <p:spPr bwMode="auto">
          <a:xfrm>
            <a:off x="3295651" y="1314452"/>
            <a:ext cx="5664994" cy="44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3052" y="5370426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Converges! Why?</a:t>
            </a:r>
          </a:p>
        </p:txBody>
      </p:sp>
    </p:spTree>
    <p:extLst>
      <p:ext uri="{BB962C8B-B14F-4D97-AF65-F5344CB8AC3E}">
        <p14:creationId xmlns:p14="http://schemas.microsoft.com/office/powerpoint/2010/main" val="2363873315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8314-0E58-9003-C3D7-F4080597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6004-B437-B8FE-1E6D-5B34BC675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time and location is still pending</a:t>
            </a:r>
          </a:p>
          <a:p>
            <a:pPr lvl="1"/>
            <a:r>
              <a:rPr lang="en-US" dirty="0"/>
              <a:t>Evening exam might not be approved</a:t>
            </a:r>
          </a:p>
          <a:p>
            <a:pPr lvl="1"/>
            <a:r>
              <a:rPr lang="en-US" dirty="0"/>
              <a:t>If that is the case, we need to take an in-class exam on 2/21</a:t>
            </a:r>
          </a:p>
          <a:p>
            <a:pPr lvl="2"/>
            <a:r>
              <a:rPr lang="en-US" dirty="0"/>
              <a:t>Schedule needs to be slightly adjusted</a:t>
            </a:r>
          </a:p>
          <a:p>
            <a:r>
              <a:rPr lang="en-US" dirty="0"/>
              <a:t>HW1 will be out today, due in 1 week</a:t>
            </a:r>
          </a:p>
          <a:p>
            <a:pPr lvl="1"/>
            <a:r>
              <a:rPr lang="en-US" dirty="0"/>
              <a:t>Start working early!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6EBA-7654-4863-AD62-EC2AE241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AB31-6720-A6CA-AD73-82800F1A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9936-52DF-2091-B1C9-D1E236AD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31316-5414-9D02-2E40-9A41AB2E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5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</a:p>
          <a:p>
            <a:pPr lvl="1"/>
            <a:r>
              <a:rPr lang="en-US" dirty="0"/>
              <a:t>Non-Spherical Shapes</a:t>
            </a:r>
          </a:p>
          <a:p>
            <a:pPr lvl="1"/>
            <a:r>
              <a:rPr lang="en-US" dirty="0"/>
              <a:t>Different Sizes and density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K-Means: Non-Spherical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2" y="2000250"/>
            <a:ext cx="6438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8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K-Means: Different Sizes and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56" y="2000252"/>
            <a:ext cx="6759446" cy="33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4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9600" y="11430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cost of K-means in two cases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7" y="1676401"/>
            <a:ext cx="4551687" cy="3413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3686" y="50424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Cost: J = 1147.42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43401" y="5968742"/>
                <a:ext cx="3519233" cy="426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5968742"/>
                <a:ext cx="3519233" cy="426976"/>
              </a:xfrm>
              <a:prstGeom prst="rect">
                <a:avLst/>
              </a:prstGeom>
              <a:blipFill>
                <a:blip r:embed="rId3"/>
                <a:stretch>
                  <a:fillRect l="-1560" t="-98571" b="-15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7" y="1662419"/>
            <a:ext cx="4588970" cy="3441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3129" y="50424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Cost: J = 1560.86</a:t>
            </a:r>
          </a:p>
        </p:txBody>
      </p:sp>
    </p:spTree>
    <p:extLst>
      <p:ext uri="{BB962C8B-B14F-4D97-AF65-F5344CB8AC3E}">
        <p14:creationId xmlns:p14="http://schemas.microsoft.com/office/powerpoint/2010/main" val="70114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Connections of K-means to 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67300" y="2343150"/>
            <a:ext cx="228600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prstClr val="white"/>
                </a:solidFill>
              </a:rPr>
              <a:t>K-means</a:t>
            </a:r>
          </a:p>
        </p:txBody>
      </p:sp>
      <p:sp>
        <p:nvSpPr>
          <p:cNvPr id="7" name="Oval 6"/>
          <p:cNvSpPr/>
          <p:nvPr/>
        </p:nvSpPr>
        <p:spPr>
          <a:xfrm>
            <a:off x="6684131" y="4015103"/>
            <a:ext cx="228600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prstClr val="white"/>
                </a:solidFill>
              </a:rPr>
              <a:t>Gaussian Mixture Model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4044102"/>
            <a:ext cx="228600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prstClr val="white"/>
                </a:solidFill>
              </a:rPr>
              <a:t>Kernel K-means</a:t>
            </a:r>
          </a:p>
        </p:txBody>
      </p:sp>
      <p:sp>
        <p:nvSpPr>
          <p:cNvPr id="9" name="Down Arrow 8"/>
          <p:cNvSpPr/>
          <p:nvPr/>
        </p:nvSpPr>
        <p:spPr>
          <a:xfrm rot="2919134">
            <a:off x="4724400" y="3314700"/>
            <a:ext cx="6858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9509615">
            <a:off x="7010400" y="3298929"/>
            <a:ext cx="6858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1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/>
              <a:t>K-means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Mixture Model and EM algorithm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7234917" y="3839218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4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Clustering vs. Soft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Hard Clustering</a:t>
                </a:r>
              </a:p>
              <a:p>
                <a:pPr lvl="1"/>
                <a:r>
                  <a:rPr lang="en-US" dirty="0"/>
                  <a:t>Every object </a:t>
                </a:r>
                <a:r>
                  <a:rPr lang="en-US" i="1" dirty="0" err="1"/>
                  <a:t>i</a:t>
                </a:r>
                <a:r>
                  <a:rPr lang="en-US" dirty="0"/>
                  <a:t> is assigned to one cluster </a:t>
                </a:r>
                <a:r>
                  <a:rPr lang="en-US" i="1" dirty="0"/>
                  <a:t>j</a:t>
                </a:r>
                <a:r>
                  <a:rPr lang="en-US" dirty="0"/>
                  <a:t>, e.g., k-means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Soft Clustering</a:t>
                </a:r>
              </a:p>
              <a:p>
                <a:pPr lvl="1"/>
                <a:r>
                  <a:rPr lang="en-US" dirty="0"/>
                  <a:t>Every object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is assigned with a probability to different clusters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5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Model-Based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11353800" cy="5257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/>
                  <a:t>Each cluster </a:t>
                </a:r>
                <a:r>
                  <a:rPr lang="en-US" sz="3200" i="1" dirty="0" err="1"/>
                  <a:t>C</a:t>
                </a:r>
                <a:r>
                  <a:rPr lang="en-US" sz="3200" i="1" baseline="-25000" dirty="0" err="1"/>
                  <a:t>j</a:t>
                </a:r>
                <a:r>
                  <a:rPr lang="en-US" sz="3200" i="1" dirty="0"/>
                  <a:t> corresponds to a distribution over data points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probability density/mass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Relative cluster size: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prior probabilities: </a:t>
                </a:r>
                <a:r>
                  <a:rPr lang="en-US" i="1" dirty="0">
                    <a:cs typeface="Arial" charset="0"/>
                  </a:rPr>
                  <a:t>w</a:t>
                </a:r>
                <a:r>
                  <a:rPr lang="en-US" baseline="-25000" dirty="0"/>
                  <a:t>1</a:t>
                </a:r>
                <a:r>
                  <a:rPr lang="en-US" i="1" dirty="0"/>
                  <a:t>, …, </a:t>
                </a:r>
                <a:r>
                  <a:rPr lang="en-US" i="1" dirty="0" err="1">
                    <a:cs typeface="Arial" charset="0"/>
                  </a:rPr>
                  <a:t>w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11353800" cy="5257800"/>
              </a:xfrm>
              <a:blipFill>
                <a:blip r:embed="rId2"/>
                <a:stretch>
                  <a:fillRect l="-913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1D_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924824"/>
            <a:ext cx="4418956" cy="26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0" y="4648200"/>
                <a:ext cx="752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648200"/>
                <a:ext cx="75296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0" y="5530334"/>
                <a:ext cx="758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5530334"/>
                <a:ext cx="75828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31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the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Under I.I.D assumption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Joint Probability of an object </a:t>
                </a:r>
                <a:r>
                  <a:rPr lang="en-US" i="1" dirty="0" err="1"/>
                  <a:t>i</a:t>
                </a:r>
                <a:r>
                  <a:rPr lang="en-US" i="1" dirty="0"/>
                  <a:t> and its </a:t>
                </a:r>
                <a:r>
                  <a:rPr lang="en-US" dirty="0"/>
                  <a:t>cluster </a:t>
                </a:r>
                <a:r>
                  <a:rPr lang="en-US" i="1" dirty="0" err="1"/>
                  <a:t>C</a:t>
                </a:r>
                <a:r>
                  <a:rPr lang="en-US" i="1" baseline="-25000" dirty="0" err="1"/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is: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hidden random variable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Probability of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is: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1D_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3932828" cy="23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62801" y="4724400"/>
                <a:ext cx="752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4724400"/>
                <a:ext cx="752963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95657" y="5334000"/>
                <a:ext cx="758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57" y="5334000"/>
                <a:ext cx="75828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9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9E70-EC6A-1BA6-FAEE-EA41666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from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D3A08-EFDC-4B55-0AE8-5FB3F4CC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logistic regression, what if we change the class labels? Will that affect the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8095D-613C-78A4-5571-DC08BBF2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8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006C-B028-41C6-B4A6-F1CDE6E4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inference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C8526-10B8-485A-8332-2661F8188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cluster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 to?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C8526-10B8-485A-8332-2661F8188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A775D-1B93-4257-8D49-93B4C649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2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rial" charset="0"/>
                  </a:rPr>
                  <a:t>Since objects are assumed to be generated independently, for a data set D = {x</a:t>
                </a:r>
                <a:r>
                  <a:rPr lang="en-US" baseline="-25000" dirty="0">
                    <a:latin typeface="Arial" charset="0"/>
                  </a:rPr>
                  <a:t>1</a:t>
                </a:r>
                <a:r>
                  <a:rPr lang="en-US" dirty="0">
                    <a:latin typeface="Arial" charset="0"/>
                  </a:rPr>
                  <a:t>, …, </a:t>
                </a:r>
                <a:r>
                  <a:rPr lang="en-US" dirty="0" err="1">
                    <a:latin typeface="Arial" charset="0"/>
                  </a:rPr>
                  <a:t>x</a:t>
                </a:r>
                <a:r>
                  <a:rPr lang="en-US" baseline="-25000" dirty="0" err="1">
                    <a:latin typeface="Arial" charset="0"/>
                  </a:rPr>
                  <a:t>n</a:t>
                </a:r>
                <a:r>
                  <a:rPr lang="en-US" dirty="0">
                    <a:latin typeface="Arial" charset="0"/>
                  </a:rPr>
                  <a:t>}, we have,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>
                  <a:latin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𝑙𝑜𝑔𝐿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>
                  <a:latin typeface="Arial" charset="0"/>
                </a:endParaRPr>
              </a:p>
              <a:p>
                <a:r>
                  <a:rPr lang="en-US" dirty="0">
                    <a:latin typeface="Arial" charset="0"/>
                  </a:rPr>
                  <a:t>The learning task: Find </a:t>
                </a:r>
                <a:r>
                  <a:rPr lang="en-US" i="1" dirty="0">
                    <a:latin typeface="Arial" charset="0"/>
                  </a:rPr>
                  <a:t>best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Arial" charset="0"/>
                  </a:rPr>
                  <a:t>s.t.</a:t>
                </a:r>
                <a:r>
                  <a:rPr lang="en-US" dirty="0">
                    <a:latin typeface="Arial" charset="0"/>
                  </a:rPr>
                  <a:t> </a:t>
                </a:r>
                <a:r>
                  <a:rPr lang="en-US" i="1" dirty="0">
                    <a:latin typeface="Arial" charset="0"/>
                  </a:rPr>
                  <a:t>p</a:t>
                </a:r>
                <a:r>
                  <a:rPr lang="en-US" dirty="0">
                    <a:latin typeface="Arial" charset="0"/>
                  </a:rPr>
                  <a:t>(</a:t>
                </a:r>
                <a:r>
                  <a:rPr lang="en-US" i="1" dirty="0">
                    <a:latin typeface="Arial" charset="0"/>
                  </a:rPr>
                  <a:t>D</a:t>
                </a:r>
                <a:r>
                  <a:rPr lang="en-US" dirty="0">
                    <a:latin typeface="Arial" charset="0"/>
                  </a:rPr>
                  <a:t>) is maximized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181600"/>
              </a:xfrm>
              <a:blipFill>
                <a:blip r:embed="rId2"/>
                <a:stretch>
                  <a:fillRect l="-1167" t="-1882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5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 (Expectation Maximization)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112776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ym typeface="Symbol" pitchFamily="18" charset="2"/>
                  </a:rPr>
                  <a:t>The (EM) algorithm:</a:t>
                </a:r>
                <a:r>
                  <a:rPr lang="en-US" sz="2400" dirty="0">
                    <a:sym typeface="Symbol" pitchFamily="18" charset="2"/>
                  </a:rPr>
                  <a:t> A framework to approach maximum likelihood or maximum a posteriori estimates of parameters in statistical models.</a:t>
                </a:r>
              </a:p>
              <a:p>
                <a:pPr lvl="1"/>
                <a:r>
                  <a:rPr lang="en-US" b="1" dirty="0">
                    <a:sym typeface="Symbol" pitchFamily="18" charset="2"/>
                  </a:rPr>
                  <a:t>E-step </a:t>
                </a:r>
                <a:r>
                  <a:rPr lang="en-US" dirty="0">
                    <a:sym typeface="Symbol" pitchFamily="18" charset="2"/>
                  </a:rPr>
                  <a:t>assigns objects to clusters according to the current soft clustering or parameters of probabilistic clusters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Θ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∝</m:t>
                    </m:r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600" i="1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Θ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  <a:sym typeface="Symbol" pitchFamily="18" charset="2"/>
                          </a:rPr>
                          <m:t>Θ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sup>
                    </m:sSup>
                    <m:r>
                      <a:rPr lang="en-US" sz="2600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sz="2600" dirty="0">
                  <a:sym typeface="Symbol" pitchFamily="18" charset="2"/>
                </a:endParaRPr>
              </a:p>
              <a:p>
                <a:pPr lvl="1"/>
                <a:r>
                  <a:rPr lang="en-US" b="1" dirty="0">
                    <a:sym typeface="Symbol" pitchFamily="18" charset="2"/>
                  </a:rPr>
                  <a:t>M-step </a:t>
                </a:r>
                <a:r>
                  <a:rPr lang="en-US" dirty="0">
                    <a:sym typeface="Symbol" pitchFamily="18" charset="2"/>
                  </a:rPr>
                  <a:t>finds the new clustering or parameters that maximize the expected </a:t>
                </a: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log complete likelihood</a:t>
                </a:r>
                <a:r>
                  <a:rPr lang="en-US" dirty="0">
                    <a:sym typeface="Symbol" pitchFamily="18" charset="2"/>
                  </a:rPr>
                  <a:t>, with respect to </a:t>
                </a:r>
                <a:r>
                  <a:rPr lang="en-US" dirty="0">
                    <a:solidFill>
                      <a:srgbClr val="00B050"/>
                    </a:solidFill>
                    <a:sym typeface="Symbol" pitchFamily="18" charset="2"/>
                  </a:rPr>
                  <a:t>conditional distribution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Symbol" pitchFamily="18" charset="2"/>
                          </a:rPr>
                          <m:t>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Θ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11277600" cy="5334000"/>
              </a:xfrm>
              <a:blipFill>
                <a:blip r:embed="rId2"/>
                <a:stretch>
                  <a:fillRect l="-486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0" y="3505200"/>
                <a:ext cx="866712" cy="42479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505200"/>
                <a:ext cx="866712" cy="42479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0" y="3505200"/>
                <a:ext cx="505395" cy="42479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05200"/>
                <a:ext cx="505395" cy="42479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19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Gaussian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Generative model</a:t>
                </a:r>
              </a:p>
              <a:p>
                <a:pPr lvl="1"/>
                <a:r>
                  <a:rPr lang="en-US" dirty="0"/>
                  <a:t>For each object:</a:t>
                </a:r>
              </a:p>
              <a:p>
                <a:pPr lvl="2"/>
                <a:r>
                  <a:rPr lang="en-US" dirty="0"/>
                  <a:t>Pick its cluster, i.e., a distribution component: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Sample a value from the selected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Overall likelihood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205740" lvl="1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Q: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7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96662"/>
                <a:ext cx="10210800" cy="5380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Considering the first derivative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𝑙𝑜𝑔𝑝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pPr marL="20574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96662"/>
                <a:ext cx="10210800" cy="5380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551" y="4991288"/>
            <a:ext cx="2727249" cy="938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7096" y="4990392"/>
            <a:ext cx="2221540" cy="938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0551" y="6204572"/>
                <a:ext cx="3086679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51" y="6204572"/>
                <a:ext cx="3086679" cy="441468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  <a:stCxn id="7" idx="0"/>
          </p:cNvCxnSpPr>
          <p:nvPr/>
        </p:nvCxnSpPr>
        <p:spPr>
          <a:xfrm flipV="1">
            <a:off x="4073891" y="5928600"/>
            <a:ext cx="0" cy="275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52990" y="6170281"/>
                <a:ext cx="1485150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𝜕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)/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</a:rPr>
                      <m:t>𝜕</m:t>
                    </m:r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90" y="6170281"/>
                <a:ext cx="1485150" cy="441468"/>
              </a:xfrm>
              <a:prstGeom prst="rect">
                <a:avLst/>
              </a:prstGeom>
              <a:blipFill>
                <a:blip r:embed="rId4"/>
                <a:stretch>
                  <a:fillRect l="-41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457051" y="5925363"/>
            <a:ext cx="238514" cy="244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99181" y="4865744"/>
            <a:ext cx="1421978" cy="13388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Like weighted likelihood estimation;</a:t>
            </a:r>
          </a:p>
          <a:p>
            <a:r>
              <a:rPr lang="en-US" sz="1350" dirty="0">
                <a:solidFill>
                  <a:prstClr val="black"/>
                </a:solidFill>
              </a:rPr>
              <a:t>But the weight is determined by the parameters!</a:t>
            </a:r>
          </a:p>
        </p:txBody>
      </p:sp>
    </p:spTree>
    <p:extLst>
      <p:ext uri="{BB962C8B-B14F-4D97-AF65-F5344CB8AC3E}">
        <p14:creationId xmlns:p14="http://schemas.microsoft.com/office/powerpoint/2010/main" val="405958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EM algorithm: 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 iterative algorithm (at iteration t+1)</a:t>
                </a:r>
              </a:p>
              <a:p>
                <a:pPr lvl="1"/>
                <a:r>
                  <a:rPr lang="en-US" dirty="0"/>
                  <a:t>E(expectation)-step</a:t>
                </a:r>
              </a:p>
              <a:p>
                <a:pPr lvl="2"/>
                <a:r>
                  <a:rPr lang="en-US" dirty="0"/>
                  <a:t>Evaluate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are given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sym typeface="Symbol" pitchFamily="18" charset="2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sym typeface="Symbol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  <a:sym typeface="Symbol" pitchFamily="18" charset="2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M(maximization)-step</a:t>
                </a:r>
              </a:p>
              <a:p>
                <a:pPr lvl="2"/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that maximize the weighted log complete likelihood,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’s are the weights: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+1)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It is equivalent to Gaussian distribution parameter estimation when each point has a weight belonging to each distribution</a:t>
                </a:r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𝜇</m:t>
                        </m:r>
                      </m:e>
                      <m:sub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1950">
                        <a:latin typeface="Cambria Math"/>
                        <a:sym typeface="Symbol" pitchFamily="18" charset="2"/>
                      </a:rPr>
                      <m:t>;</m:t>
                    </m:r>
                    <m:sSup>
                      <m:s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950" i="1">
                                        <a:latin typeface="Cambria Math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(</m:t>
                                        </m:r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𝑡</m:t>
                                        </m:r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+1)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;</m:t>
                    </m:r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sz="195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+1)</m:t>
                            </m:r>
                          </m:sup>
                        </m:sSubSup>
                      </m:e>
                    </m:nary>
                    <m:r>
                      <a:rPr lang="en-US" sz="1950" i="1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950" i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320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3948" y="2450330"/>
                <a:ext cx="1078500" cy="51892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48" y="2450330"/>
                <a:ext cx="1078500" cy="518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429000" y="2590800"/>
            <a:ext cx="1905000" cy="5189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  <a:stCxn id="8" idx="3"/>
          </p:cNvCxnSpPr>
          <p:nvPr/>
        </p:nvCxnSpPr>
        <p:spPr>
          <a:xfrm flipV="1">
            <a:off x="5334000" y="2676955"/>
            <a:ext cx="304800" cy="17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3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1-D GMM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587" y="1066800"/>
            <a:ext cx="5357813" cy="5410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Blue curve: ground truth distribution</a:t>
            </a:r>
          </a:p>
          <a:p>
            <a:r>
              <a:rPr lang="en-US" dirty="0"/>
              <a:t>Sample data points from blue curve</a:t>
            </a:r>
          </a:p>
          <a:p>
            <a:r>
              <a:rPr lang="en-US" dirty="0">
                <a:solidFill>
                  <a:srgbClr val="FF0000"/>
                </a:solidFill>
              </a:rPr>
              <a:t>Red curve: estimated distribution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maths.adelaide.edu.au/matthew.roughan/Code/gaussian_mixture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143000"/>
            <a:ext cx="5969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3663" y="5715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https://www.mathworks.com/matlabcentral/fileexchange/24867-gaussian_mixture_model-m</a:t>
            </a:r>
          </a:p>
        </p:txBody>
      </p:sp>
    </p:spTree>
    <p:extLst>
      <p:ext uri="{BB962C8B-B14F-4D97-AF65-F5344CB8AC3E}">
        <p14:creationId xmlns:p14="http://schemas.microsoft.com/office/powerpoint/2010/main" val="38293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 Bivariate Gaussian distribution </a:t>
                </a:r>
              </a:p>
              <a:p>
                <a:pPr lvl="1"/>
                <a:r>
                  <a:rPr lang="en-US" sz="2400" dirty="0">
                    <a:latin typeface="Cambria Math" panose="02040503050406030204" pitchFamily="18" charset="0"/>
                  </a:rPr>
                  <a:t>Two dimensional random variable: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means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𝑎𝑟𝑒</m:t>
                    </m:r>
                  </m:oMath>
                </a14:m>
                <a:r>
                  <a:rPr lang="en-US" sz="2400" dirty="0"/>
                  <a:t> standard deviations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𝑐𝑜𝑣𝑎𝑟𝑖𝑎𝑛𝑐𝑒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𝑏𝑒𝑡𝑤𝑒𝑒𝑛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939588"/>
            <a:ext cx="2001844" cy="15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9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EM algorithm: 2-d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An iterative algorithm (at iteration t+1)</a:t>
                </a:r>
              </a:p>
              <a:p>
                <a:pPr lvl="1"/>
                <a:r>
                  <a:rPr lang="en-US" dirty="0"/>
                  <a:t>E(expectation)-step</a:t>
                </a:r>
              </a:p>
              <a:p>
                <a:pPr lvl="2"/>
                <a:r>
                  <a:rPr lang="en-US" dirty="0"/>
                  <a:t>Evaluate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are given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M(maximization)-step</a:t>
                </a:r>
              </a:p>
              <a:p>
                <a:pPr lvl="2"/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that maximize the weighted log complete likelihood,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’s are weights: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+1)</m:t>
                            </m:r>
                          </m:sup>
                        </m:sSub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It is equivalent to Gaussian distribution parameter estimation when each point has a weight belonging to each distribution</a:t>
                </a:r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950" b="1" i="1">
                            <a:latin typeface="Cambria Math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950" b="1" i="1">
                                    <a:latin typeface="Cambria Math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1950">
                        <a:latin typeface="Cambria Math"/>
                        <a:sym typeface="Symbol" pitchFamily="18" charset="2"/>
                      </a:rPr>
                      <m:t>;</m:t>
                    </m:r>
                    <m:sSup>
                      <m:s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,1</m:t>
                            </m:r>
                          </m:sub>
                          <m:sup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</m:t>
                        </m:r>
                      </m:sup>
                    </m:s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,1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+1)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;</m:t>
                    </m:r>
                  </m:oMath>
                </a14:m>
                <a:r>
                  <a:rPr lang="en-US" sz="1950" i="1" dirty="0"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,2</m:t>
                            </m:r>
                          </m:sub>
                          <m:sup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+1)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,2</m:t>
                                            </m:r>
                                          </m:sub>
                                        </m:sSub>
                                        <m:r>
                                          <a:rPr lang="en-US" sz="195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950" i="1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,2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950" i="1"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+1)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+1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;</m:t>
                    </m:r>
                  </m:oMath>
                </a14:m>
                <a:endParaRPr lang="en-US" sz="1950" i="1" dirty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95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+1)</m:t>
                            </m:r>
                          </m:sup>
                        </m:sSup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950" i="1">
                                        <a:latin typeface="Cambria Math"/>
                                        <a:sym typeface="Symbol" pitchFamily="18" charset="2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/>
                                        <a:sym typeface="Symbol" pitchFamily="18" charset="2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(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𝑡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+1)</m:t>
                                    </m:r>
                                  </m:sup>
                                </m:sSub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𝑖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𝑗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(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𝑡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+1)</m:t>
                                    </m:r>
                                  </m:sup>
                                </m:sSub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𝑖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,2</m:t>
                                    </m:r>
                                  </m:sub>
                                </m:sSub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𝑗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,2</m:t>
                                    </m:r>
                                  </m:sub>
                                  <m:sup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(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𝑡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+1)</m:t>
                                    </m:r>
                                  </m:sup>
                                </m:sSubSup>
                                <m: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95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950" i="1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950" i="1">
                                        <a:latin typeface="Cambria Math"/>
                                        <a:sym typeface="Symbol" pitchFamily="18" charset="2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950" i="1">
                                        <a:latin typeface="Cambria Math"/>
                                        <a:sym typeface="Symbol" pitchFamily="18" charset="2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(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𝑡</m:t>
                                    </m:r>
                                    <m:r>
                                      <a:rPr lang="en-US" sz="195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+1)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;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+1)</m:t>
                        </m:r>
                      </m:sup>
                    </m:sSubSup>
                    <m:r>
                      <a:rPr lang="en-US" sz="1950" i="1">
                        <a:latin typeface="Cambria Math"/>
                        <a:sym typeface="Symbol" pitchFamily="18" charset="2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195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950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950" i="1">
                                <a:latin typeface="Cambria Math"/>
                                <a:sym typeface="Symbol" pitchFamily="18" charset="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  <m:r>
                              <a:rPr lang="en-US" sz="195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+1)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2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K-Means: A Special Case of Gaussian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99060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When each Gaussian component with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3200" dirty="0"/>
                  <a:t>, and with the same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/>
                  <a:t>Soft K-means</a:t>
                </a:r>
              </a:p>
              <a:p>
                <a:pPr lvl="1"/>
                <a:r>
                  <a:rPr lang="en-US" sz="2800" dirty="0"/>
                  <a:t>1D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∝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Soft assignment becomes hard assignment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(why?)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9906000" cy="5334000"/>
              </a:xfrm>
              <a:blipFill>
                <a:blip r:embed="rId2"/>
                <a:stretch>
                  <a:fillRect l="-1354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971800"/>
            <a:ext cx="1066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8358" y="2209800"/>
            <a:ext cx="915892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Distance!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39387" y="2456766"/>
            <a:ext cx="347508" cy="498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1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/>
              <a:t>K-means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Mixture Model and EM algorithm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3043917" y="1248419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B7F2-B7EF-C9E6-3F91-BB6759E3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CEBA-2C80-6CA2-5DD5-1B741B3D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3DCF-DB5C-ABC8-FB47-2AE9A64F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60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Soft Clustering to Hard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evaluation purpose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𝑜𝑡h𝑒𝑟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𝐺𝑀𝑀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𝑜𝑏𝑗𝑒𝑐𝑡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𝑚𝑎𝑝𝑝𝑖𝑛𝑔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𝑎𝑠𝑠𝑖𝑔𝑛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𝑐𝑙𝑢𝑠𝑡𝑒𝑟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39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 Works?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1201400" cy="4114800"/>
              </a:xfrm>
            </p:spPr>
            <p:txBody>
              <a:bodyPr/>
              <a:lstStyle/>
              <a:p>
                <a:pPr lvl="1"/>
                <a:r>
                  <a:rPr lang="en-US" dirty="0"/>
                  <a:t>E-Step: computing a </a:t>
                </a:r>
                <a:r>
                  <a:rPr lang="en-US" b="1" dirty="0">
                    <a:solidFill>
                      <a:srgbClr val="FFC000"/>
                    </a:solidFill>
                  </a:rPr>
                  <a:t>tight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2806BA"/>
                    </a:solidFill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06BA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2806B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</a:t>
                </a:r>
                <a:r>
                  <a:rPr lang="en-US" dirty="0">
                    <a:solidFill>
                      <a:srgbClr val="FF0000"/>
                    </a:solidFill>
                  </a:rPr>
                  <a:t>original objective function </a:t>
                </a:r>
                <a:r>
                  <a:rPr lang="en-US" i="1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𝑜𝑙𝑑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M-Step: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maximize the lower bound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𝑛𝑒𝑤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2806BA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28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2806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2806BA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2806BA"/>
                                    </a:solidFill>
                                    <a:latin typeface="Cambria Math"/>
                                  </a:rPr>
                                  <m:t>𝑛𝑒𝑤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2806BA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2806BA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2806BA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2806BA"/>
                            </a:solidFill>
                            <a:latin typeface="Cambria Math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solidFill>
                          <a:srgbClr val="2806BA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1201400" cy="4114800"/>
              </a:xfrm>
              <a:blipFill>
                <a:blip r:embed="rId3"/>
                <a:stretch>
                  <a:fillRect t="-1926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" descr="http://www.lems.brown.edu/%7Eau/courseImages/recent.png"/>
          <p:cNvSpPr>
            <a:spLocks noChangeAspect="1" noChangeArrowheads="1"/>
          </p:cNvSpPr>
          <p:nvPr/>
        </p:nvSpPr>
        <p:spPr bwMode="auto">
          <a:xfrm>
            <a:off x="2783682" y="-353616"/>
            <a:ext cx="3457575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3505201"/>
            <a:ext cx="4191000" cy="30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1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Tight Lower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Jensen’s inequality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“=” holds to get a tight lower bound?</a:t>
                </a:r>
              </a:p>
              <a:p>
                <a:pPr lvl="2"/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tight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(why?)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5016" y="2914713"/>
                <a:ext cx="39199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𝑑𝑖𝑠𝑡𝑟𝑖𝑏𝑢𝑡𝑖𝑜𝑛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𝑑𝑒𝑓𝑖𝑛𝑒𝑑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𝑜𝑣𝑒𝑟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𝑡𝑖𝑔h𝑡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𝑙𝑜𝑤𝑒𝑟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𝑏𝑜𝑢𝑛𝑑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𝑤𝑒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𝑤𝑎𝑛𝑡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𝑡𝑜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𝑔𝑒𝑡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16" y="2914713"/>
                <a:ext cx="3919918" cy="553998"/>
              </a:xfrm>
              <a:prstGeom prst="rect">
                <a:avLst/>
              </a:prstGeom>
              <a:blipFill>
                <a:blip r:embed="rId4"/>
                <a:stretch>
                  <a:fillRect r="-156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596596" y="4014388"/>
            <a:ext cx="3062345" cy="761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14" idx="0"/>
          </p:cNvCxnSpPr>
          <p:nvPr/>
        </p:nvCxnSpPr>
        <p:spPr>
          <a:xfrm flipH="1" flipV="1">
            <a:off x="7543813" y="4796079"/>
            <a:ext cx="519280" cy="25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1" y="5048676"/>
                <a:ext cx="210538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𝑙𝑜𝑤𝑒𝑟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𝑏𝑜𝑢𝑛𝑑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5048676"/>
                <a:ext cx="2105385" cy="323165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12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486D-A3E2-4511-9602-88517560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FB3C2-CB90-4D13-A632-A3F1481C5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𝑙𝑜𝑔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FB3C2-CB90-4D13-A632-A3F1481C5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34FF4-DA7A-4930-B417-3616461C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88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GMM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43600" y="2438400"/>
            <a:ext cx="762000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44782" y="4004746"/>
                <a:ext cx="1960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82" y="4004746"/>
                <a:ext cx="1960217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8458200" y="2971800"/>
            <a:ext cx="762001" cy="1371600"/>
          </a:xfrm>
          <a:prstGeom prst="leftBrace">
            <a:avLst>
              <a:gd name="adj1" fmla="val 8333"/>
              <a:gd name="adj2" fmla="val 5070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4134" y="4038601"/>
                <a:ext cx="20458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Does not involve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can be dropped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134" y="4038601"/>
                <a:ext cx="2045881" cy="646331"/>
              </a:xfrm>
              <a:prstGeom prst="rect">
                <a:avLst/>
              </a:prstGeom>
              <a:blipFill>
                <a:blip r:embed="rId4"/>
                <a:stretch>
                  <a:fillRect l="-2381" t="-5660" r="-14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4A8F03EC-29AA-420F-BBE6-7785756D9441}"/>
              </a:ext>
            </a:extLst>
          </p:cNvPr>
          <p:cNvSpPr/>
          <p:nvPr/>
        </p:nvSpPr>
        <p:spPr>
          <a:xfrm rot="16200000">
            <a:off x="3950811" y="3426084"/>
            <a:ext cx="762000" cy="4630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307315-963E-40A9-9370-D4ED5E7FE8B6}"/>
                  </a:ext>
                </a:extLst>
              </p:cNvPr>
              <p:cNvSpPr/>
              <p:nvPr/>
            </p:nvSpPr>
            <p:spPr>
              <a:xfrm>
                <a:off x="3149372" y="3992433"/>
                <a:ext cx="2307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307315-963E-40A9-9370-D4ED5E7FE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72" y="3992433"/>
                <a:ext cx="230717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72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8679-5D26-5310-8D1D-C92F4522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B7CA5-DA07-6FDE-2BAD-6208378D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C28F0-6EB1-0B5A-90F8-625F05CC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5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and Disadvantages of GMM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Strength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Mixture models are more general than partitioning: different densities and sizes of clusters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Clusters can be characterized by a small number of parameters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The results may satisfy the statistical assumptions of the generative models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Weakness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Converge to local optimal (overcome: run multi-times w. random initialization)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Computationally expensive if the number of distributions is large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Hard to estimate the number of clusters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Can only deal with spherical clusters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79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</a:t>
            </a:r>
          </a:p>
          <a:p>
            <a:endParaRPr lang="en-US" dirty="0"/>
          </a:p>
          <a:p>
            <a:r>
              <a:rPr lang="en-US" dirty="0"/>
              <a:t>K-means</a:t>
            </a:r>
          </a:p>
          <a:p>
            <a:endParaRPr lang="en-US" dirty="0"/>
          </a:p>
          <a:p>
            <a:r>
              <a:rPr lang="en-US" dirty="0"/>
              <a:t>Kernel K-means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2815317" y="5210820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27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 k-means</a:t>
            </a:r>
          </a:p>
          <a:p>
            <a:pPr lvl="1"/>
            <a:r>
              <a:rPr lang="en-US" dirty="0"/>
              <a:t>Objective function, Limitations</a:t>
            </a:r>
          </a:p>
          <a:p>
            <a:r>
              <a:rPr lang="en-US" dirty="0"/>
              <a:t>Mixture models</a:t>
            </a:r>
          </a:p>
          <a:p>
            <a:pPr lvl="1"/>
            <a:r>
              <a:rPr lang="en-US" dirty="0"/>
              <a:t>Gaussian mixture model; EM algorithm; Connection to k-means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7297738" cy="782638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CN">
                <a:ea typeface="SimSun" pitchFamily="2" charset="-122"/>
              </a:rPr>
              <a:t>What is Cluster Analysis?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0058400" cy="53340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zh-CN" sz="2400" dirty="0">
                <a:ea typeface="SimSun" pitchFamily="2" charset="-122"/>
              </a:rPr>
              <a:t>Cluster: A collection of data objects</a:t>
            </a:r>
          </a:p>
          <a:p>
            <a:pPr lvl="1" eaLnBrk="1" hangingPunct="1"/>
            <a:r>
              <a:rPr lang="en-US" altLang="zh-CN" sz="2400" dirty="0">
                <a:ea typeface="SimSun" pitchFamily="2" charset="-122"/>
              </a:rPr>
              <a:t>similar (or related) to one another within the same group</a:t>
            </a:r>
          </a:p>
          <a:p>
            <a:pPr lvl="1" eaLnBrk="1" hangingPunct="1"/>
            <a:r>
              <a:rPr lang="en-US" altLang="zh-CN" sz="2400" dirty="0">
                <a:ea typeface="SimSun" pitchFamily="2" charset="-122"/>
              </a:rPr>
              <a:t>dissimilar (or unrelated) to the objects in other groups</a:t>
            </a:r>
          </a:p>
          <a:p>
            <a:pPr eaLnBrk="1" hangingPunct="1"/>
            <a:r>
              <a:rPr lang="en-US" altLang="zh-CN" sz="2400" dirty="0">
                <a:ea typeface="SimSun" pitchFamily="2" charset="-122"/>
              </a:rPr>
              <a:t>Cluster analysis (or </a:t>
            </a:r>
            <a:r>
              <a:rPr lang="en-US" altLang="zh-CN" sz="2400" i="1" dirty="0">
                <a:ea typeface="SimSun" pitchFamily="2" charset="-122"/>
              </a:rPr>
              <a:t>clustering</a:t>
            </a:r>
            <a:r>
              <a:rPr lang="en-US" altLang="zh-CN" sz="2400" dirty="0">
                <a:ea typeface="SimSun" pitchFamily="2" charset="-122"/>
              </a:rPr>
              <a:t>, </a:t>
            </a:r>
            <a:r>
              <a:rPr lang="en-US" altLang="zh-CN" sz="2400" i="1" dirty="0">
                <a:ea typeface="SimSun" pitchFamily="2" charset="-122"/>
              </a:rPr>
              <a:t>data segmentation, …</a:t>
            </a:r>
            <a:r>
              <a:rPr lang="en-US" altLang="zh-CN" sz="2400" dirty="0">
                <a:ea typeface="SimSun" pitchFamily="2" charset="-122"/>
              </a:rPr>
              <a:t>)</a:t>
            </a:r>
          </a:p>
          <a:p>
            <a:pPr lvl="1" eaLnBrk="1" hangingPunct="1"/>
            <a:r>
              <a:rPr lang="en-US" altLang="zh-CN" sz="2400" dirty="0">
                <a:ea typeface="SimSun" pitchFamily="2" charset="-122"/>
              </a:rPr>
              <a:t>Finding similarities between data according to the characteristics found in the data and grouping similar data objects into clusters</a:t>
            </a:r>
          </a:p>
          <a:p>
            <a:pPr eaLnBrk="1" hangingPunct="1"/>
            <a:r>
              <a:rPr lang="en-US" altLang="zh-CN" sz="2400" dirty="0">
                <a:solidFill>
                  <a:schemeClr val="hlink"/>
                </a:solidFill>
                <a:ea typeface="SimSun" pitchFamily="2" charset="-122"/>
              </a:rPr>
              <a:t>Unsupervised learning</a:t>
            </a:r>
            <a:r>
              <a:rPr lang="en-US" altLang="zh-CN" sz="2400" dirty="0">
                <a:ea typeface="SimSun" pitchFamily="2" charset="-122"/>
              </a:rPr>
              <a:t>: no predefined classes (i.e., </a:t>
            </a:r>
            <a:r>
              <a:rPr lang="en-US" altLang="zh-CN" sz="2400" i="1" dirty="0">
                <a:ea typeface="SimSun" pitchFamily="2" charset="-122"/>
              </a:rPr>
              <a:t>learning by observations</a:t>
            </a:r>
            <a:r>
              <a:rPr lang="en-US" altLang="zh-CN" sz="2400" dirty="0">
                <a:ea typeface="SimSun" pitchFamily="2" charset="-122"/>
              </a:rPr>
              <a:t> vs. learning by examples: supervised)</a:t>
            </a:r>
          </a:p>
          <a:p>
            <a:pPr eaLnBrk="1" hangingPunct="1"/>
            <a:r>
              <a:rPr lang="en-US" altLang="zh-CN" sz="2400" dirty="0">
                <a:ea typeface="SimSun" pitchFamily="2" charset="-122"/>
              </a:rPr>
              <a:t>Typical applications</a:t>
            </a:r>
          </a:p>
          <a:p>
            <a:pPr lvl="1" eaLnBrk="1" hangingPunct="1"/>
            <a:r>
              <a:rPr lang="en-US" altLang="zh-CN" sz="2400" dirty="0">
                <a:ea typeface="SimSun" pitchFamily="2" charset="-122"/>
              </a:rPr>
              <a:t>As a </a:t>
            </a:r>
            <a:r>
              <a:rPr lang="en-US" altLang="zh-CN" sz="2400" dirty="0">
                <a:solidFill>
                  <a:schemeClr val="hlink"/>
                </a:solidFill>
                <a:ea typeface="SimSun" pitchFamily="2" charset="-122"/>
              </a:rPr>
              <a:t>stand-alone tool</a:t>
            </a:r>
            <a:r>
              <a:rPr lang="en-US" altLang="zh-CN" sz="2400" dirty="0">
                <a:ea typeface="SimSun" pitchFamily="2" charset="-122"/>
              </a:rPr>
              <a:t> to get insight into data distribution </a:t>
            </a:r>
          </a:p>
          <a:p>
            <a:pPr lvl="1" eaLnBrk="1" hangingPunct="1"/>
            <a:r>
              <a:rPr lang="en-US" altLang="zh-CN" sz="2400" dirty="0">
                <a:ea typeface="SimSun" pitchFamily="2" charset="-122"/>
              </a:rPr>
              <a:t>As a </a:t>
            </a:r>
            <a:r>
              <a:rPr lang="en-US" altLang="zh-CN" sz="2400" dirty="0">
                <a:solidFill>
                  <a:schemeClr val="hlink"/>
                </a:solidFill>
                <a:ea typeface="SimSun" pitchFamily="2" charset="-122"/>
              </a:rPr>
              <a:t>preprocessing step</a:t>
            </a:r>
            <a:r>
              <a:rPr lang="en-US" altLang="zh-CN" sz="2400" dirty="0">
                <a:ea typeface="SimSun" pitchFamily="2" charset="-122"/>
              </a:rPr>
              <a:t> for other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2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C3D7-8EE0-4659-9EE5-E169CBA5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C3BC9-05F3-4D83-93DC-8D58817C7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dataset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 the latent clustering structure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C3BC9-05F3-4D83-93DC-8D58817C7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552BC-72E4-479C-97B8-67457650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33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0ADBD9-D89F-4ADC-BA81-325B0941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3AA-E222-46FB-94AC-E0E177CDB0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CB35A-EE52-4DCD-BB83-3D55FA6657E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0" y="508000"/>
            <a:ext cx="914400" cy="3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B4EC6-959A-4A47-BA3A-B85C1D850A2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94C817-921B-4510-B139-E890CB2735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642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#584205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AD934-5FB3-4584-8BF8-A88BBA64B1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64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894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36A66-0261-42CC-AEC5-C7B86D9D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7A3AA-E222-46FB-94AC-E0E177CDB0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69E10-B48F-4A85-A290-E1EFF5AAB05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0" y="508000"/>
            <a:ext cx="914400" cy="3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537B0-97E0-421C-BDE3-E909F92E579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BFF2F-0018-448B-9CF0-E2E22F5CC3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642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Write down the clustering algorithms that you have learned.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6A631-69AD-41F4-BC89-2A75F268DE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64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627820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Cluster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0584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Data reduction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 dirty="0">
                <a:ea typeface="SimSun" pitchFamily="2" charset="-122"/>
              </a:rPr>
              <a:t>Summarization: Preprocessing for regression, PCA, classification, and association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 dirty="0">
                <a:ea typeface="SimSun" pitchFamily="2" charset="-122"/>
              </a:rPr>
              <a:t>Compression: Image processing: vector quantization</a:t>
            </a:r>
            <a:endParaRPr lang="en-US" sz="2400" dirty="0"/>
          </a:p>
          <a:p>
            <a:r>
              <a:rPr lang="en-US" sz="2400" dirty="0"/>
              <a:t>Prediction based on groups</a:t>
            </a:r>
          </a:p>
          <a:p>
            <a:pPr lvl="1"/>
            <a:r>
              <a:rPr lang="en-US" sz="2400" dirty="0"/>
              <a:t>Cluster &amp; find characteristics/patterns for each group</a:t>
            </a:r>
          </a:p>
          <a:p>
            <a:pPr lvl="1"/>
            <a:r>
              <a:rPr lang="en-US" sz="2400" dirty="0"/>
              <a:t>E.g., build a recommendation model for each subgroup of customers.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a typeface="SimSun" pitchFamily="2" charset="-122"/>
              </a:rPr>
              <a:t>Finding K-nearest Neighbors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400" dirty="0">
                <a:ea typeface="SimSun" pitchFamily="2" charset="-122"/>
              </a:rPr>
              <a:t>Localizing search to one or a small number of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ea typeface="SimSun" pitchFamily="2" charset="-122"/>
              </a:rPr>
              <a:t>Outlier detection: Outliers are often viewed as those “far away” from any cluster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9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1561aa86-2dcf-46ed-9bd4-b93aa0cd5268"/>
  <p:tag name="SLIDO_EVENT_SECTION_UUID" val="5a15a0fa-8ff1-4555-9a8a-fe6ba69dedc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EzMTkwODJ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EzMTkxMjZ9"/>
  <p:tag name="SLIDO_TYPE" val="SlidoPoll"/>
  <p:tag name="SLIDO_POLL_UUID" val="2ff752a0-356e-46e0-aa12-5ff3260d60d0"/>
  <p:tag name="SLIDO_TIMELINE" val="W3sicG9sbFF1ZXN0aW9uVXVpZCI6ImViMmEyM2M4LWMyNTYtNDM3My05ZjhlLTljYWUxOWEyNzBhO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80726</TotalTime>
  <Words>1890</Words>
  <Application>Microsoft Office PowerPoint</Application>
  <PresentationFormat>Widescreen</PresentationFormat>
  <Paragraphs>321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Baskerville Old Face</vt:lpstr>
      <vt:lpstr>Calibri</vt:lpstr>
      <vt:lpstr>Cambria Math</vt:lpstr>
      <vt:lpstr>Times New Roman</vt:lpstr>
      <vt:lpstr>Office Theme</vt:lpstr>
      <vt:lpstr>Clarity</vt:lpstr>
      <vt:lpstr>CS247: Advanced Data Mining</vt:lpstr>
      <vt:lpstr>Announcement</vt:lpstr>
      <vt:lpstr>Question from last lecture</vt:lpstr>
      <vt:lpstr>Clustering</vt:lpstr>
      <vt:lpstr>What is Cluster Analysis?</vt:lpstr>
      <vt:lpstr>Problem Formalization</vt:lpstr>
      <vt:lpstr>PowerPoint Presentation</vt:lpstr>
      <vt:lpstr>PowerPoint Presentation</vt:lpstr>
      <vt:lpstr>Applications of Cluster Analysis</vt:lpstr>
      <vt:lpstr>Clustering</vt:lpstr>
      <vt:lpstr>Recall K-Means</vt:lpstr>
      <vt:lpstr>Re-arrange the objective function</vt:lpstr>
      <vt:lpstr>Solution of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Limitations of K-Means</vt:lpstr>
      <vt:lpstr>Limitations of K-Means: Non-Spherical Shapes</vt:lpstr>
      <vt:lpstr>Limitations of K-Means: Different Sizes and Variances</vt:lpstr>
      <vt:lpstr>Example</vt:lpstr>
      <vt:lpstr>Connections of K-means to Other Methods</vt:lpstr>
      <vt:lpstr>Clustering</vt:lpstr>
      <vt:lpstr>Hard Clustering vs. Soft Clustering</vt:lpstr>
      <vt:lpstr>Mixture Model-Based Clustering</vt:lpstr>
      <vt:lpstr>Likelihood of the dataset</vt:lpstr>
      <vt:lpstr>The inference problem</vt:lpstr>
      <vt:lpstr>Maximum Likelihood Estimation</vt:lpstr>
      <vt:lpstr>The EM (Expectation Maximization) Algorithm</vt:lpstr>
      <vt:lpstr>Gaussian Mixture Model</vt:lpstr>
      <vt:lpstr>Estimating Parameters</vt:lpstr>
      <vt:lpstr>Apply EM algorithm: 1-d</vt:lpstr>
      <vt:lpstr>Example: 1-D GMM</vt:lpstr>
      <vt:lpstr>2-d Gaussian</vt:lpstr>
      <vt:lpstr>Apply EM algorithm: 2-d</vt:lpstr>
      <vt:lpstr>K-Means: A Special Case of Gaussian Mixture Model</vt:lpstr>
      <vt:lpstr>Q&amp;A</vt:lpstr>
      <vt:lpstr>Mapping Soft Clustering to Hard Clustering</vt:lpstr>
      <vt:lpstr>Why EM Works?</vt:lpstr>
      <vt:lpstr>How to Find a Tight Lower Bound?</vt:lpstr>
      <vt:lpstr>Derivation</vt:lpstr>
      <vt:lpstr>In GMM Case</vt:lpstr>
      <vt:lpstr>Q&amp;A</vt:lpstr>
      <vt:lpstr>Advantages and Disadvantages of GMM</vt:lpstr>
      <vt:lpstr>Clustering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CS6220: Data Mining Techniques</dc:title>
  <dc:creator>yizhousun</dc:creator>
  <cp:lastModifiedBy>Yizhou Sun</cp:lastModifiedBy>
  <cp:revision>423</cp:revision>
  <dcterms:created xsi:type="dcterms:W3CDTF">2006-08-16T00:00:00Z</dcterms:created>
  <dcterms:modified xsi:type="dcterms:W3CDTF">2024-01-17T17:56:35Z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