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7"/>
  </p:notesMasterIdLst>
  <p:sldIdLst>
    <p:sldId id="256" r:id="rId3"/>
    <p:sldId id="345" r:id="rId4"/>
    <p:sldId id="431" r:id="rId5"/>
    <p:sldId id="432" r:id="rId6"/>
    <p:sldId id="433" r:id="rId7"/>
    <p:sldId id="434" r:id="rId8"/>
    <p:sldId id="435" r:id="rId9"/>
    <p:sldId id="436" r:id="rId10"/>
    <p:sldId id="347" r:id="rId11"/>
    <p:sldId id="365" r:id="rId12"/>
    <p:sldId id="378" r:id="rId13"/>
    <p:sldId id="384" r:id="rId14"/>
    <p:sldId id="385" r:id="rId15"/>
    <p:sldId id="386" r:id="rId16"/>
    <p:sldId id="464" r:id="rId17"/>
    <p:sldId id="387" r:id="rId18"/>
    <p:sldId id="389" r:id="rId19"/>
    <p:sldId id="437" r:id="rId20"/>
    <p:sldId id="390" r:id="rId21"/>
    <p:sldId id="379" r:id="rId22"/>
    <p:sldId id="438" r:id="rId23"/>
    <p:sldId id="318" r:id="rId24"/>
    <p:sldId id="392" r:id="rId25"/>
    <p:sldId id="394" r:id="rId26"/>
    <p:sldId id="393" r:id="rId27"/>
    <p:sldId id="468" r:id="rId28"/>
    <p:sldId id="395" r:id="rId29"/>
    <p:sldId id="380" r:id="rId30"/>
    <p:sldId id="350" r:id="rId31"/>
    <p:sldId id="352" r:id="rId32"/>
    <p:sldId id="355" r:id="rId33"/>
    <p:sldId id="413" r:id="rId34"/>
    <p:sldId id="417" r:id="rId35"/>
    <p:sldId id="449" r:id="rId36"/>
    <p:sldId id="450" r:id="rId37"/>
    <p:sldId id="451" r:id="rId38"/>
    <p:sldId id="452" r:id="rId39"/>
    <p:sldId id="465" r:id="rId40"/>
    <p:sldId id="360" r:id="rId41"/>
    <p:sldId id="361" r:id="rId42"/>
    <p:sldId id="362" r:id="rId43"/>
    <p:sldId id="381" r:id="rId44"/>
    <p:sldId id="363" r:id="rId45"/>
    <p:sldId id="396" r:id="rId46"/>
    <p:sldId id="397" r:id="rId47"/>
    <p:sldId id="398" r:id="rId48"/>
    <p:sldId id="400" r:id="rId49"/>
    <p:sldId id="399" r:id="rId50"/>
    <p:sldId id="402" r:id="rId51"/>
    <p:sldId id="403" r:id="rId52"/>
    <p:sldId id="421" r:id="rId53"/>
    <p:sldId id="454" r:id="rId54"/>
    <p:sldId id="453" r:id="rId55"/>
    <p:sldId id="466" r:id="rId56"/>
    <p:sldId id="459" r:id="rId57"/>
    <p:sldId id="458" r:id="rId58"/>
    <p:sldId id="257" r:id="rId59"/>
    <p:sldId id="258" r:id="rId60"/>
    <p:sldId id="259" r:id="rId61"/>
    <p:sldId id="260" r:id="rId62"/>
    <p:sldId id="383" r:id="rId63"/>
    <p:sldId id="364" r:id="rId64"/>
    <p:sldId id="467" r:id="rId65"/>
    <p:sldId id="382" r:id="rId66"/>
  </p:sldIdLst>
  <p:sldSz cx="12192000" cy="6858000"/>
  <p:notesSz cx="6858000" cy="9144000"/>
  <p:custDataLst>
    <p:tags r:id="rId6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izhou Sun" initials="" lastIdx="2" clrIdx="0"/>
  <p:cmAuthor id="2" name="Zongyue Qin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78027" autoAdjust="0"/>
  </p:normalViewPr>
  <p:slideViewPr>
    <p:cSldViewPr>
      <p:cViewPr varScale="1">
        <p:scale>
          <a:sx n="74" d="100"/>
          <a:sy n="74" d="100"/>
        </p:scale>
        <p:origin x="1187" y="5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18T18:03:24.741" idx="2">
    <p:pos x="6000" y="0"/>
    <p:text>is size the total number of data points? why len(dataloader) is the total number of batches?</p:text>
  </p:cm>
  <p:cm authorId="2" dt="2022-01-18T18:03:24.741" idx="2">
    <p:pos x="6000" y="0"/>
    <p:text>Yes, size is the total number of data points. I think in Pytorch dataloader can be seen as a list and each element is a pair of (X,y) that represent multiple training data. So len(dataloader) is the total number of batches.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50A9E-458B-42BC-B1C7-0376C38AE30E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6C449-B012-4C6F-8CE2-36137D85B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5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6F175-4865-435D-BB34-64C925A08DB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44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6C449-B012-4C6F-8CE2-36137D85BA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15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𝑘𝑗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+1)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bSup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i="0">
                    <a:latin typeface="Cambria Math" panose="02040503050406030204" pitchFamily="18" charset="0"/>
                  </a:rPr>
                  <a:t>𝜕𝐸</a:t>
                </a:r>
                <a:r>
                  <a:rPr lang="en-US" i="0" smtClean="0">
                    <a:latin typeface="Cambria Math" panose="02040503050406030204" pitchFamily="18" charset="0"/>
                  </a:rPr>
                  <a:t>/(</a:t>
                </a:r>
                <a:r>
                  <a:rPr lang="en-US" i="0">
                    <a:latin typeface="Cambria Math" panose="02040503050406030204" pitchFamily="18" charset="0"/>
                  </a:rPr>
                  <a:t>𝜕𝑊_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𝑘𝑗</a:t>
                </a:r>
                <a:r>
                  <a:rPr lang="en-US" b="0" i="0">
                    <a:latin typeface="Cambria Math" panose="02040503050406030204" pitchFamily="18" charset="0"/>
                  </a:rPr>
                  <a:t>^(</a:t>
                </a:r>
                <a:r>
                  <a:rPr lang="en-US" i="0">
                    <a:latin typeface="Cambria Math" panose="02040503050406030204" pitchFamily="18" charset="0"/>
                  </a:rPr>
                  <a:t>(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𝑙</a:t>
                </a:r>
                <a:r>
                  <a:rPr lang="en-US" i="0">
                    <a:latin typeface="Cambria Math" panose="02040503050406030204" pitchFamily="18" charset="0"/>
                  </a:rPr>
                  <a:t>)) </a:t>
                </a:r>
                <a:r>
                  <a:rPr lang="en-US" i="0" smtClean="0">
                    <a:latin typeface="Cambria Math" panose="02040503050406030204" pitchFamily="18" charset="0"/>
                  </a:rPr>
                  <a:t>)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=∑_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𝑖</a:t>
                </a:r>
                <a:r>
                  <a:rPr lang="en-US" b="0" i="0" dirty="0">
                    <a:latin typeface="Cambria Math" panose="02040503050406030204" pitchFamily="18" charset="0"/>
                  </a:rPr>
                  <a:t>▒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〖</a:t>
                </a:r>
                <a:r>
                  <a:rPr lang="en-US" i="0">
                    <a:latin typeface="Cambria Math" panose="02040503050406030204" pitchFamily="18" charset="0"/>
                  </a:rPr>
                  <a:t>𝛿_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𝑖</a:t>
                </a:r>
                <a:r>
                  <a:rPr lang="en-US" b="0" i="0">
                    <a:latin typeface="Cambria Math" panose="02040503050406030204" pitchFamily="18" charset="0"/>
                  </a:rPr>
                  <a:t>^((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𝑙+1</a:t>
                </a:r>
                <a:r>
                  <a:rPr lang="en-US" b="0" i="0">
                    <a:latin typeface="Cambria Math" panose="02040503050406030204" pitchFamily="18" charset="0"/>
                  </a:rPr>
                  <a:t>) ) </a:t>
                </a:r>
                <a:r>
                  <a:rPr lang="en-US" i="0">
                    <a:latin typeface="Cambria Math" panose="02040503050406030204" pitchFamily="18" charset="0"/>
                  </a:rPr>
                  <a:t>𝑊_𝑗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𝑖</a:t>
                </a:r>
                <a:r>
                  <a:rPr lang="en-US" b="0" i="0">
                    <a:latin typeface="Cambria Math" panose="02040503050406030204" pitchFamily="18" charset="0"/>
                  </a:rPr>
                  <a:t>^(</a:t>
                </a:r>
                <a:r>
                  <a:rPr lang="en-US" i="0">
                    <a:latin typeface="Cambria Math" panose="02040503050406030204" pitchFamily="18" charset="0"/>
                  </a:rPr>
                  <a:t>(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𝑙+1</a:t>
                </a:r>
                <a:r>
                  <a:rPr lang="en-US" i="0">
                    <a:latin typeface="Cambria Math" panose="02040503050406030204" pitchFamily="18" charset="0"/>
                  </a:rPr>
                  <a:t>)) 𝑓^′(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𝑙</a:t>
                </a:r>
                <a:r>
                  <a:rPr lang="en-US" b="0" i="0">
                    <a:latin typeface="Cambria Math" panose="02040503050406030204" pitchFamily="18" charset="0"/>
                  </a:rPr>
                  <a:t>)  (</a:t>
                </a:r>
                <a:r>
                  <a:rPr lang="en-US" i="0">
                    <a:latin typeface="Cambria Math" panose="02040503050406030204" pitchFamily="18" charset="0"/>
                  </a:rPr>
                  <a:t>𝑧_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𝑗</a:t>
                </a:r>
                <a:r>
                  <a:rPr lang="en-US" b="0" i="0">
                    <a:latin typeface="Cambria Math" panose="02040503050406030204" pitchFamily="18" charset="0"/>
                  </a:rPr>
                  <a:t>^((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𝑙) </a:t>
                </a:r>
                <a:r>
                  <a:rPr lang="en-US" b="0" i="0">
                    <a:latin typeface="Cambria Math" panose="02040503050406030204" pitchFamily="18" charset="0"/>
                  </a:rPr>
                  <a:t>)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 ) 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𝑥_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𝑘^(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(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𝑙−1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)) " </a:t>
                </a:r>
                <a:r>
                  <a:rPr lang="en-US" i="0" dirty="0"/>
                  <a:t> </a:t>
                </a:r>
                <a:r>
                  <a:rPr lang="en-US" i="0" dirty="0">
                    <a:latin typeface="Cambria Math" panose="02040503050406030204" pitchFamily="18" charset="0"/>
                  </a:rPr>
                  <a:t>" 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〗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6C449-B012-4C6F-8CE2-36137D85BA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47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https://towardsdatascience.com/deriving-the-backpropagation-equations-from-scratch-part-1-343b300c585a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B6C449-B012-4C6F-8CE2-36137D85BA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3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1731" indent="-281435"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25741" indent="-225148"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76037" indent="-225148"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26333" indent="-225148"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76630" indent="-225148" defTabSz="917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26926" indent="-225148" defTabSz="917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77222" indent="-225148" defTabSz="917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27518" indent="-225148" defTabSz="917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702F38B-CE89-4341-8F73-C64F8B099419}" type="slidenum">
              <a:rPr lang="en-US">
                <a:latin typeface="Times New Roman" pitchFamily="18" charset="0"/>
              </a:rPr>
              <a:pPr/>
              <a:t>39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95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F760A-A531-4690-9032-55872C47A15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22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F760A-A531-4690-9032-55872C47A15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5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6C449-B012-4C6F-8CE2-36137D85BA2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79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6C449-B012-4C6F-8CE2-36137D85BA2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1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e6f9359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0e6f93592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e75c30d4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e75c30d4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6C449-B012-4C6F-8CE2-36137D85BA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07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0e75c30d4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0e75c30d4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e6f93592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0e6f93592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0e6f93592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0e6f93592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B6C449-B012-4C6F-8CE2-36137D85BA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28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\alpha = 0.9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6C449-B012-4C6F-8CE2-36137D85BA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5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1731" indent="-281435"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25741" indent="-225148"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76037" indent="-225148"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26333" indent="-225148"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76630" indent="-225148" defTabSz="917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26926" indent="-225148" defTabSz="917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77222" indent="-225148" defTabSz="917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27518" indent="-225148" defTabSz="917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4BA1730-D971-4EEA-8869-AC4AE6B51E46}" type="slidenum">
              <a:rPr lang="en-US">
                <a:latin typeface="Times New Roman" pitchFamily="18" charset="0"/>
              </a:rPr>
              <a:pPr/>
              <a:t>29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MK: Note – different notation than used in book.  Will have to standardize notation.</a:t>
            </a:r>
          </a:p>
          <a:p>
            <a:r>
              <a:rPr lang="en-US" dirty="0"/>
              <a:t>Ting: add major formula</a:t>
            </a:r>
          </a:p>
        </p:txBody>
      </p:sp>
    </p:spTree>
    <p:extLst>
      <p:ext uri="{BB962C8B-B14F-4D97-AF65-F5344CB8AC3E}">
        <p14:creationId xmlns:p14="http://schemas.microsoft.com/office/powerpoint/2010/main" val="3130104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1731" indent="-281435"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25741" indent="-225148"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76037" indent="-225148"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26333" indent="-225148"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76630" indent="-225148" defTabSz="917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26926" indent="-225148" defTabSz="917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77222" indent="-225148" defTabSz="917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27518" indent="-225148" defTabSz="917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534355F-B89B-4F11-8F1F-315E8F89FE1B}" type="slidenum">
              <a:rPr lang="en-US">
                <a:latin typeface="Times New Roman" pitchFamily="18" charset="0"/>
              </a:rPr>
              <a:pPr/>
              <a:t>30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75" y="692150"/>
            <a:ext cx="6070600" cy="3416300"/>
          </a:xfrm>
          <a:ln w="12700" cap="flat">
            <a:solidFill>
              <a:schemeClr val="tx1"/>
            </a:solidFill>
          </a:ln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5680"/>
            <a:ext cx="5028579" cy="411464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Ting: modify</a:t>
            </a:r>
            <a:r>
              <a:rPr lang="en-US" baseline="0" dirty="0"/>
              <a:t> “approximate any function” =&gt; “approximate any continuous function” according to </a:t>
            </a:r>
            <a:r>
              <a:rPr lang="en-US" b="0" dirty="0">
                <a:effectLst/>
              </a:rPr>
              <a:t>Universal approximation theorem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772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1731" indent="-281435"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25741" indent="-225148"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76037" indent="-225148"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26333" indent="-225148" defTabSz="917792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76630" indent="-225148" defTabSz="917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26926" indent="-225148" defTabSz="917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77222" indent="-225148" defTabSz="917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27518" indent="-225148" defTabSz="917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CBEB50F-DA63-47B6-884F-12C55679D12D}" type="slidenum">
              <a:rPr lang="en-US">
                <a:latin typeface="Times New Roman" pitchFamily="18" charset="0"/>
              </a:rPr>
              <a:pPr/>
              <a:t>31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75" y="692150"/>
            <a:ext cx="6070600" cy="3416300"/>
          </a:xfrm>
          <a:ln w="12700" cap="flat">
            <a:solidFill>
              <a:schemeClr val="tx1"/>
            </a:solidFill>
          </a:ln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5680"/>
            <a:ext cx="5028579" cy="411464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24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6C449-B012-4C6F-8CE2-36137D85BA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0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Hadamard</a:t>
            </a:r>
            <a:r>
              <a:rPr lang="en-US" b="1" dirty="0"/>
              <a:t> product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6C449-B012-4C6F-8CE2-36137D85BA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6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352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9788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533400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>
                <a:latin typeface="Baskerville Old Face" pitchFamily="18" charset="0"/>
                <a:cs typeface="Arial" pitchFamily="34" charset="0"/>
              </a:defRPr>
            </a:lvl2pPr>
            <a:lvl3pPr>
              <a:defRPr sz="28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04800" y="992188"/>
            <a:ext cx="115824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528816"/>
            <a:ext cx="609600" cy="329184"/>
          </a:xfrm>
          <a:prstGeom prst="rect">
            <a:avLst/>
          </a:prstGeom>
        </p:spPr>
        <p:txBody>
          <a:bodyPr/>
          <a:lstStyle>
            <a:lvl1pPr>
              <a:defRPr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06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3716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46800" y="13716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6400" y="40005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46800" y="40005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528816"/>
            <a:ext cx="609600" cy="329184"/>
          </a:xfrm>
          <a:prstGeom prst="rect">
            <a:avLst/>
          </a:prstGeom>
        </p:spPr>
        <p:txBody>
          <a:bodyPr/>
          <a:lstStyle>
            <a:lvl1pPr>
              <a:defRPr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28586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0"/>
            <a:ext cx="112776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4000500"/>
            <a:ext cx="112776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528816"/>
            <a:ext cx="609600" cy="329184"/>
          </a:xfrm>
          <a:prstGeom prst="rect">
            <a:avLst/>
          </a:prstGeom>
        </p:spPr>
        <p:txBody>
          <a:bodyPr/>
          <a:lstStyle>
            <a:lvl1pPr>
              <a:defRPr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50951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328E01-3F97-4C31-A664-9DCD3BDE9B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46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7364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528816"/>
            <a:ext cx="609600" cy="329184"/>
          </a:xfrm>
          <a:prstGeom prst="rect">
            <a:avLst/>
          </a:prstGeom>
        </p:spPr>
        <p:txBody>
          <a:bodyPr/>
          <a:lstStyle>
            <a:lvl1pPr>
              <a:defRPr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57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9" r:id="rId4"/>
    <p:sldLayoutId id="2147483670" r:id="rId5"/>
    <p:sldLayoutId id="2147483671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 spc="-100" baseline="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rgbClr val="002060"/>
          </a:solidFill>
          <a:effectLst/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6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zsun@cs.ucl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hyperlink" Target="http://www.charuaggarwal.net/neural.htm" TargetMode="Externa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6.02691.pdf" TargetMode="External"/><Relationship Id="rId2" Type="http://schemas.openxmlformats.org/officeDocument/2006/relationships/hyperlink" Target="https://www.youtube.com/watch?v=c27SHdQr4lw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deepgenerativemodels.github.io/notes/vae/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comments" Target="../comments/commen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neuralnetworksanddeeplearning.com/" TargetMode="External"/><Relationship Id="rId2" Type="http://schemas.openxmlformats.org/officeDocument/2006/relationships/hyperlink" Target="https://www.youtube.com/watch?v=aircAruvnKk&amp;list=PLZHQObOWTQDNU6R1_67000Dx_ZCJB-3pi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d2l.ai/index.html" TargetMode="External"/><Relationship Id="rId5" Type="http://schemas.openxmlformats.org/officeDocument/2006/relationships/hyperlink" Target="http://www.charuaggarwal.net/neural.htm" TargetMode="External"/><Relationship Id="rId4" Type="http://schemas.openxmlformats.org/officeDocument/2006/relationships/hyperlink" Target="http://www.deeplearningbook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player.vimeo.com/video/583550498?app_id=122963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"/>
            <a:ext cx="8991600" cy="1927225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CS247: Advanced Data Mining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3602665"/>
            <a:ext cx="6400800" cy="2895600"/>
          </a:xfrm>
        </p:spPr>
        <p:txBody>
          <a:bodyPr>
            <a:normAutofit/>
          </a:bodyPr>
          <a:lstStyle/>
          <a:p>
            <a:pPr algn="ctr"/>
            <a:endParaRPr lang="en-US" sz="3000" b="1" dirty="0"/>
          </a:p>
          <a:p>
            <a:pPr algn="ctr"/>
            <a:r>
              <a:rPr lang="en-US" sz="3000" b="1" dirty="0"/>
              <a:t>Instructor: </a:t>
            </a:r>
            <a:r>
              <a:rPr lang="en-US" sz="3000" b="1" dirty="0" err="1"/>
              <a:t>Yizhou</a:t>
            </a:r>
            <a:r>
              <a:rPr lang="en-US" sz="3000" b="1" dirty="0"/>
              <a:t> Sun</a:t>
            </a:r>
          </a:p>
          <a:p>
            <a:pPr algn="ctr"/>
            <a:r>
              <a:rPr lang="en-US" sz="2400" dirty="0">
                <a:hlinkClick r:id="rId3"/>
              </a:rPr>
              <a:t>yzsun@cs.ucla.edu</a:t>
            </a:r>
            <a:endParaRPr lang="en-US" sz="2400" dirty="0"/>
          </a:p>
          <a:p>
            <a:pPr algn="ctr"/>
            <a:endParaRPr lang="en-US" dirty="0"/>
          </a:p>
          <a:p>
            <a:pPr algn="ctr"/>
            <a:fld id="{1913F476-D1F9-4A8A-AA0B-77B35B937DF8}" type="datetime4">
              <a:rPr lang="en-US" sz="2400"/>
              <a:pPr algn="ctr"/>
              <a:t>January 22, 2024</a:t>
            </a:fld>
            <a:endParaRPr lang="en-US" sz="24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0" y="22860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en-US" sz="4000" dirty="0">
                <a:solidFill>
                  <a:srgbClr val="646B86"/>
                </a:solidFill>
              </a:rPr>
              <a:t>04: Basics: Neural Network and Deep Learning</a:t>
            </a:r>
          </a:p>
        </p:txBody>
      </p:sp>
    </p:spTree>
    <p:extLst>
      <p:ext uri="{BB962C8B-B14F-4D97-AF65-F5344CB8AC3E}">
        <p14:creationId xmlns:p14="http://schemas.microsoft.com/office/powerpoint/2010/main" val="1717503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Unit: Perceptron</a:t>
            </a:r>
            <a:r>
              <a:rPr lang="en-US" sz="4000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1759743" y="1176340"/>
            <a:ext cx="8166100" cy="4089401"/>
            <a:chOff x="210" y="454"/>
            <a:chExt cx="5144" cy="2576"/>
          </a:xfrm>
        </p:grpSpPr>
        <p:sp>
          <p:nvSpPr>
            <p:cNvPr id="6" name="Rectangle 4101"/>
            <p:cNvSpPr>
              <a:spLocks noChangeArrowheads="1"/>
            </p:cNvSpPr>
            <p:nvPr/>
          </p:nvSpPr>
          <p:spPr bwMode="auto">
            <a:xfrm>
              <a:off x="3197" y="864"/>
              <a:ext cx="16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3600" i="1" baseline="-25000" dirty="0"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7" name="Oval 4105"/>
            <p:cNvSpPr>
              <a:spLocks noChangeArrowheads="1"/>
            </p:cNvSpPr>
            <p:nvPr/>
          </p:nvSpPr>
          <p:spPr bwMode="auto">
            <a:xfrm>
              <a:off x="356" y="801"/>
              <a:ext cx="478" cy="1582"/>
            </a:xfrm>
            <a:prstGeom prst="ellipse">
              <a:avLst/>
            </a:prstGeom>
            <a:solidFill>
              <a:srgbClr val="66FFFF"/>
            </a:solidFill>
            <a:ln w="12700">
              <a:solidFill>
                <a:srgbClr val="66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4106"/>
            <p:cNvSpPr>
              <a:spLocks noChangeShapeType="1"/>
            </p:cNvSpPr>
            <p:nvPr/>
          </p:nvSpPr>
          <p:spPr bwMode="auto">
            <a:xfrm>
              <a:off x="2661" y="1615"/>
              <a:ext cx="68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4107"/>
            <p:cNvSpPr>
              <a:spLocks noChangeArrowheads="1"/>
            </p:cNvSpPr>
            <p:nvPr/>
          </p:nvSpPr>
          <p:spPr bwMode="auto">
            <a:xfrm>
              <a:off x="3328" y="1373"/>
              <a:ext cx="515" cy="488"/>
            </a:xfrm>
            <a:prstGeom prst="rect">
              <a:avLst/>
            </a:prstGeom>
            <a:solidFill>
              <a:srgbClr val="00FF99"/>
            </a:solidFill>
            <a:ln w="12700">
              <a:solidFill>
                <a:srgbClr val="00FF99"/>
              </a:solidFill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eaLnBrk="0" hangingPunct="0"/>
              <a:r>
                <a:rPr lang="en-US" sz="4400" i="1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10" name="Line 4108"/>
            <p:cNvSpPr>
              <a:spLocks noChangeShapeType="1"/>
            </p:cNvSpPr>
            <p:nvPr/>
          </p:nvSpPr>
          <p:spPr bwMode="auto">
            <a:xfrm>
              <a:off x="3851" y="1625"/>
              <a:ext cx="91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4109"/>
            <p:cNvSpPr>
              <a:spLocks noChangeArrowheads="1"/>
            </p:cNvSpPr>
            <p:nvPr/>
          </p:nvSpPr>
          <p:spPr bwMode="auto">
            <a:xfrm>
              <a:off x="1940" y="2506"/>
              <a:ext cx="910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400" b="1">
                  <a:latin typeface="Calibri" pitchFamily="34" charset="0"/>
                </a:rPr>
                <a:t>weighted </a:t>
              </a:r>
            </a:p>
            <a:p>
              <a:pPr algn="ctr" eaLnBrk="0" hangingPunct="0"/>
              <a:r>
                <a:rPr lang="en-US" sz="2400" b="1">
                  <a:latin typeface="Calibri" pitchFamily="34" charset="0"/>
                </a:rPr>
                <a:t>sum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12" name="Rectangle 4110"/>
            <p:cNvSpPr>
              <a:spLocks noChangeArrowheads="1"/>
            </p:cNvSpPr>
            <p:nvPr/>
          </p:nvSpPr>
          <p:spPr bwMode="auto">
            <a:xfrm>
              <a:off x="210" y="2506"/>
              <a:ext cx="757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400" b="1" dirty="0">
                  <a:latin typeface="Calibri" pitchFamily="34" charset="0"/>
                </a:rPr>
                <a:t>Input</a:t>
              </a:r>
            </a:p>
            <a:p>
              <a:pPr algn="ctr" eaLnBrk="0" hangingPunct="0"/>
              <a:r>
                <a:rPr lang="en-US" sz="2400" b="1" dirty="0">
                  <a:latin typeface="Calibri" pitchFamily="34" charset="0"/>
                </a:rPr>
                <a:t>vector </a:t>
              </a:r>
              <a:r>
                <a:rPr lang="en-US" sz="2400" b="1" dirty="0">
                  <a:latin typeface="Calibri" pitchFamily="34" charset="0"/>
                  <a:ea typeface="HYGungSo-Bold" pitchFamily="18" charset="-127"/>
                </a:rPr>
                <a:t>x</a:t>
              </a:r>
            </a:p>
          </p:txBody>
        </p:sp>
        <p:sp>
          <p:nvSpPr>
            <p:cNvPr id="13" name="Rectangle 4111"/>
            <p:cNvSpPr>
              <a:spLocks noChangeArrowheads="1"/>
            </p:cNvSpPr>
            <p:nvPr/>
          </p:nvSpPr>
          <p:spPr bwMode="auto">
            <a:xfrm>
              <a:off x="4540" y="1584"/>
              <a:ext cx="81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400" b="1" dirty="0">
                  <a:latin typeface="Calibri" pitchFamily="34" charset="0"/>
                </a:rPr>
                <a:t>output </a:t>
              </a:r>
              <a:r>
                <a:rPr lang="en-US" sz="2400" b="1" i="1" dirty="0">
                  <a:latin typeface="Calibri" pitchFamily="34" charset="0"/>
                </a:rPr>
                <a:t>o</a:t>
              </a:r>
              <a:endParaRPr lang="en-US" sz="2400" i="1" dirty="0">
                <a:latin typeface="Calibri" pitchFamily="34" charset="0"/>
              </a:endParaRPr>
            </a:p>
          </p:txBody>
        </p:sp>
        <p:sp>
          <p:nvSpPr>
            <p:cNvPr id="14" name="Rectangle 4112"/>
            <p:cNvSpPr>
              <a:spLocks noChangeArrowheads="1"/>
            </p:cNvSpPr>
            <p:nvPr/>
          </p:nvSpPr>
          <p:spPr bwMode="auto">
            <a:xfrm>
              <a:off x="3098" y="2506"/>
              <a:ext cx="936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400" b="1">
                  <a:latin typeface="Calibri" pitchFamily="34" charset="0"/>
                </a:rPr>
                <a:t>Activation</a:t>
              </a:r>
              <a:endParaRPr lang="en-US" sz="2400">
                <a:latin typeface="Calibri" pitchFamily="34" charset="0"/>
              </a:endParaRPr>
            </a:p>
            <a:p>
              <a:pPr algn="ctr" eaLnBrk="0" hangingPunct="0"/>
              <a:r>
                <a:rPr lang="en-US" sz="2400" b="1">
                  <a:latin typeface="Calibri" pitchFamily="34" charset="0"/>
                </a:rPr>
                <a:t>function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15" name="Line 4114"/>
            <p:cNvSpPr>
              <a:spLocks noChangeShapeType="1"/>
            </p:cNvSpPr>
            <p:nvPr/>
          </p:nvSpPr>
          <p:spPr bwMode="auto">
            <a:xfrm>
              <a:off x="1994" y="678"/>
              <a:ext cx="122" cy="3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4115"/>
            <p:cNvSpPr>
              <a:spLocks noChangeArrowheads="1"/>
            </p:cNvSpPr>
            <p:nvPr/>
          </p:nvSpPr>
          <p:spPr bwMode="auto">
            <a:xfrm>
              <a:off x="990" y="2506"/>
              <a:ext cx="812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400" b="1" dirty="0">
                  <a:latin typeface="Calibri" pitchFamily="34" charset="0"/>
                </a:rPr>
                <a:t>weight</a:t>
              </a:r>
            </a:p>
            <a:p>
              <a:pPr algn="ctr" eaLnBrk="0" hangingPunct="0"/>
              <a:r>
                <a:rPr lang="en-US" sz="2400" b="1" dirty="0">
                  <a:latin typeface="Calibri" pitchFamily="34" charset="0"/>
                </a:rPr>
                <a:t>vector </a:t>
              </a:r>
              <a:r>
                <a:rPr lang="en-US" sz="2400" b="1" dirty="0">
                  <a:latin typeface="Calibri" pitchFamily="34" charset="0"/>
                  <a:ea typeface="HYGungSo-Bold" pitchFamily="18" charset="-127"/>
                </a:rPr>
                <a:t>w</a:t>
              </a:r>
              <a:endParaRPr lang="en-US" sz="2400" dirty="0">
                <a:latin typeface="Calibri" pitchFamily="34" charset="0"/>
                <a:ea typeface="HYGungSo-Bold" pitchFamily="18" charset="-127"/>
              </a:endParaRPr>
            </a:p>
          </p:txBody>
        </p:sp>
        <p:sp>
          <p:nvSpPr>
            <p:cNvPr id="17" name="Freeform 4116"/>
            <p:cNvSpPr>
              <a:spLocks/>
            </p:cNvSpPr>
            <p:nvPr/>
          </p:nvSpPr>
          <p:spPr bwMode="auto">
            <a:xfrm>
              <a:off x="2064" y="991"/>
              <a:ext cx="568" cy="1220"/>
            </a:xfrm>
            <a:custGeom>
              <a:avLst/>
              <a:gdLst>
                <a:gd name="T0" fmla="*/ 0 w 568"/>
                <a:gd name="T1" fmla="*/ 0 h 1220"/>
                <a:gd name="T2" fmla="*/ 0 w 568"/>
                <a:gd name="T3" fmla="*/ 1219 h 1220"/>
                <a:gd name="T4" fmla="*/ 254 w 568"/>
                <a:gd name="T5" fmla="*/ 1219 h 1220"/>
                <a:gd name="T6" fmla="*/ 567 w 568"/>
                <a:gd name="T7" fmla="*/ 632 h 1220"/>
                <a:gd name="T8" fmla="*/ 254 w 568"/>
                <a:gd name="T9" fmla="*/ 14 h 1220"/>
                <a:gd name="T10" fmla="*/ 0 w 568"/>
                <a:gd name="T11" fmla="*/ 0 h 12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68"/>
                <a:gd name="T19" fmla="*/ 0 h 1220"/>
                <a:gd name="T20" fmla="*/ 568 w 568"/>
                <a:gd name="T21" fmla="*/ 1220 h 12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68" h="1220">
                  <a:moveTo>
                    <a:pt x="0" y="0"/>
                  </a:moveTo>
                  <a:lnTo>
                    <a:pt x="0" y="1219"/>
                  </a:lnTo>
                  <a:lnTo>
                    <a:pt x="254" y="1219"/>
                  </a:lnTo>
                  <a:lnTo>
                    <a:pt x="567" y="632"/>
                  </a:lnTo>
                  <a:lnTo>
                    <a:pt x="254" y="14"/>
                  </a:lnTo>
                  <a:lnTo>
                    <a:pt x="0" y="0"/>
                  </a:lnTo>
                </a:path>
              </a:pathLst>
            </a:custGeom>
            <a:solidFill>
              <a:srgbClr val="99CC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4117"/>
            <p:cNvSpPr>
              <a:spLocks noChangeArrowheads="1"/>
            </p:cNvSpPr>
            <p:nvPr/>
          </p:nvSpPr>
          <p:spPr bwMode="auto">
            <a:xfrm>
              <a:off x="2116" y="1387"/>
              <a:ext cx="32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3600">
                  <a:latin typeface="Symbol" pitchFamily="18" charset="2"/>
                </a:rPr>
                <a:t>å</a:t>
              </a:r>
            </a:p>
          </p:txBody>
        </p:sp>
        <p:sp>
          <p:nvSpPr>
            <p:cNvPr id="19" name="Rectangle 4119"/>
            <p:cNvSpPr>
              <a:spLocks noChangeArrowheads="1"/>
            </p:cNvSpPr>
            <p:nvPr/>
          </p:nvSpPr>
          <p:spPr bwMode="auto">
            <a:xfrm>
              <a:off x="1275" y="979"/>
              <a:ext cx="31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400" i="1" dirty="0">
                  <a:latin typeface="Times New Roman" pitchFamily="18" charset="0"/>
                </a:rPr>
                <a:t>w</a:t>
              </a:r>
              <a:r>
                <a:rPr lang="en-US" sz="2400" i="1" baseline="-25000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20" name="Line 4120"/>
            <p:cNvSpPr>
              <a:spLocks noChangeShapeType="1"/>
            </p:cNvSpPr>
            <p:nvPr/>
          </p:nvSpPr>
          <p:spPr bwMode="auto">
            <a:xfrm>
              <a:off x="817" y="1126"/>
              <a:ext cx="12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" name="Rectangle 4122"/>
            <p:cNvSpPr>
              <a:spLocks noChangeArrowheads="1"/>
            </p:cNvSpPr>
            <p:nvPr/>
          </p:nvSpPr>
          <p:spPr bwMode="auto">
            <a:xfrm>
              <a:off x="1266" y="1335"/>
              <a:ext cx="31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400" i="1" dirty="0">
                  <a:latin typeface="Times New Roman" pitchFamily="18" charset="0"/>
                </a:rPr>
                <a:t>w</a:t>
              </a:r>
              <a:r>
                <a:rPr lang="en-US" sz="2400" i="1" baseline="-25000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22" name="Line 4123"/>
            <p:cNvSpPr>
              <a:spLocks noChangeShapeType="1"/>
            </p:cNvSpPr>
            <p:nvPr/>
          </p:nvSpPr>
          <p:spPr bwMode="auto">
            <a:xfrm>
              <a:off x="808" y="1482"/>
              <a:ext cx="125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4125"/>
            <p:cNvSpPr>
              <a:spLocks noChangeArrowheads="1"/>
            </p:cNvSpPr>
            <p:nvPr/>
          </p:nvSpPr>
          <p:spPr bwMode="auto">
            <a:xfrm>
              <a:off x="1265" y="1919"/>
              <a:ext cx="31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400" i="1" dirty="0" err="1">
                  <a:latin typeface="Times New Roman" pitchFamily="18" charset="0"/>
                </a:rPr>
                <a:t>w</a:t>
              </a:r>
              <a:r>
                <a:rPr lang="en-US" sz="2400" i="1" baseline="-25000" dirty="0" err="1">
                  <a:latin typeface="Times New Roman" pitchFamily="18" charset="0"/>
                </a:rPr>
                <a:t>p</a:t>
              </a:r>
              <a:endParaRPr lang="en-US" sz="2400" i="1" baseline="-25000" dirty="0">
                <a:latin typeface="Times New Roman" pitchFamily="18" charset="0"/>
              </a:endParaRPr>
            </a:p>
          </p:txBody>
        </p:sp>
        <p:sp>
          <p:nvSpPr>
            <p:cNvPr id="24" name="Line 4126"/>
            <p:cNvSpPr>
              <a:spLocks noChangeShapeType="1"/>
            </p:cNvSpPr>
            <p:nvPr/>
          </p:nvSpPr>
          <p:spPr bwMode="auto">
            <a:xfrm flipV="1">
              <a:off x="807" y="2063"/>
              <a:ext cx="1257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4127"/>
            <p:cNvSpPr>
              <a:spLocks noChangeArrowheads="1"/>
            </p:cNvSpPr>
            <p:nvPr/>
          </p:nvSpPr>
          <p:spPr bwMode="auto">
            <a:xfrm>
              <a:off x="462" y="951"/>
              <a:ext cx="2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400" i="1" dirty="0">
                  <a:latin typeface="Times New Roman" pitchFamily="18" charset="0"/>
                </a:rPr>
                <a:t>x</a:t>
              </a:r>
              <a:r>
                <a:rPr lang="en-US" sz="2400" i="1" baseline="-25000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26" name="Rectangle 4128"/>
            <p:cNvSpPr>
              <a:spLocks noChangeArrowheads="1"/>
            </p:cNvSpPr>
            <p:nvPr/>
          </p:nvSpPr>
          <p:spPr bwMode="auto">
            <a:xfrm>
              <a:off x="451" y="1326"/>
              <a:ext cx="2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400" i="1" dirty="0">
                  <a:latin typeface="Times New Roman" pitchFamily="18" charset="0"/>
                </a:rPr>
                <a:t>x</a:t>
              </a:r>
              <a:r>
                <a:rPr lang="en-US" sz="2400" i="1" baseline="-25000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27" name="Rectangle 4129"/>
            <p:cNvSpPr>
              <a:spLocks noChangeArrowheads="1"/>
            </p:cNvSpPr>
            <p:nvPr/>
          </p:nvSpPr>
          <p:spPr bwMode="auto">
            <a:xfrm>
              <a:off x="470" y="1883"/>
              <a:ext cx="2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400" i="1" dirty="0" err="1">
                  <a:latin typeface="Times New Roman" pitchFamily="18" charset="0"/>
                </a:rPr>
                <a:t>x</a:t>
              </a:r>
              <a:r>
                <a:rPr lang="en-US" sz="2400" i="1" baseline="-25000" dirty="0" err="1">
                  <a:latin typeface="Times New Roman" pitchFamily="18" charset="0"/>
                </a:rPr>
                <a:t>p</a:t>
              </a:r>
              <a:endParaRPr lang="en-US" sz="2400" i="1" baseline="-25000" dirty="0">
                <a:latin typeface="Times New Roman" pitchFamily="18" charset="0"/>
              </a:endParaRPr>
            </a:p>
          </p:txBody>
        </p:sp>
        <p:grpSp>
          <p:nvGrpSpPr>
            <p:cNvPr id="28" name="Group 41"/>
            <p:cNvGrpSpPr>
              <a:grpSpLocks/>
            </p:cNvGrpSpPr>
            <p:nvPr/>
          </p:nvGrpSpPr>
          <p:grpSpPr bwMode="auto">
            <a:xfrm>
              <a:off x="3360" y="2016"/>
              <a:ext cx="528" cy="384"/>
              <a:chOff x="3408" y="2352"/>
              <a:chExt cx="528" cy="384"/>
            </a:xfrm>
          </p:grpSpPr>
          <p:sp>
            <p:nvSpPr>
              <p:cNvPr id="31" name="Rectangle 4130"/>
              <p:cNvSpPr>
                <a:spLocks noChangeArrowheads="1"/>
              </p:cNvSpPr>
              <p:nvPr/>
            </p:nvSpPr>
            <p:spPr bwMode="auto">
              <a:xfrm>
                <a:off x="3408" y="2352"/>
                <a:ext cx="528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Line 4131"/>
              <p:cNvSpPr>
                <a:spLocks noChangeShapeType="1"/>
              </p:cNvSpPr>
              <p:nvPr/>
            </p:nvSpPr>
            <p:spPr bwMode="auto">
              <a:xfrm>
                <a:off x="3408" y="2736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3" name="Line 4132"/>
              <p:cNvSpPr>
                <a:spLocks noChangeShapeType="1"/>
              </p:cNvSpPr>
              <p:nvPr/>
            </p:nvSpPr>
            <p:spPr bwMode="auto">
              <a:xfrm flipV="1">
                <a:off x="3648" y="2352"/>
                <a:ext cx="0" cy="384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4" name="Line 4133"/>
              <p:cNvSpPr>
                <a:spLocks noChangeShapeType="1"/>
              </p:cNvSpPr>
              <p:nvPr/>
            </p:nvSpPr>
            <p:spPr bwMode="auto">
              <a:xfrm>
                <a:off x="3648" y="2352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1850" y="454"/>
                  <a:ext cx="587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/>
                  <a:r>
                    <a:rPr lang="en-US" sz="2000" dirty="0">
                      <a:latin typeface="Calibri" pitchFamily="34" charset="0"/>
                    </a:rPr>
                    <a:t>Bias: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endParaRPr lang="en-US" sz="2000" dirty="0">
                    <a:latin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30" name="Text 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850" y="454"/>
                  <a:ext cx="587" cy="252"/>
                </a:xfrm>
                <a:prstGeom prst="rect">
                  <a:avLst/>
                </a:prstGeom>
                <a:blipFill>
                  <a:blip r:embed="rId3"/>
                  <a:stretch>
                    <a:fillRect l="-7190" t="-9091" b="-2575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Rectangle 4099"/>
          <p:cNvSpPr txBox="1">
            <a:spLocks noChangeArrowheads="1"/>
          </p:cNvSpPr>
          <p:nvPr/>
        </p:nvSpPr>
        <p:spPr>
          <a:xfrm>
            <a:off x="1767840" y="5488942"/>
            <a:ext cx="8686800" cy="1524000"/>
          </a:xfrm>
          <a:prstGeom prst="rect">
            <a:avLst/>
          </a:prstGeom>
          <a:noFill/>
        </p:spPr>
        <p:txBody>
          <a:bodyPr vert="horz" lIns="92075" tIns="46038" rIns="92075" bIns="4603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sz="2000" dirty="0"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963692" y="4104114"/>
                <a:ext cx="2764632" cy="799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𝒐</m:t>
                      </m:r>
                      <m:r>
                        <a:rPr lang="en-US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𝒔𝒊𝒈𝒏</m:t>
                      </m:r>
                      <m:r>
                        <a:rPr lang="en-US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e>
                      </m:nary>
                      <m:r>
                        <a:rPr lang="en-US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3692" y="4104114"/>
                <a:ext cx="2764632" cy="7998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092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  <a:p>
            <a:r>
              <a:rPr lang="en-US" dirty="0"/>
              <a:t>Activation function</a:t>
            </a:r>
          </a:p>
          <a:p>
            <a:r>
              <a:rPr lang="en-US" dirty="0"/>
              <a:t>Loss function</a:t>
            </a:r>
          </a:p>
          <a:p>
            <a:r>
              <a:rPr lang="en-US" dirty="0"/>
              <a:t>Optimization</a:t>
            </a:r>
          </a:p>
          <a:p>
            <a:r>
              <a:rPr lang="en-US" dirty="0"/>
              <a:t>Regularization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08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Decide the </a:t>
            </a:r>
            <a:r>
              <a:rPr lang="en-US" b="1" dirty="0"/>
              <a:t>network topology: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Specify # of units in the </a:t>
            </a:r>
            <a:r>
              <a:rPr lang="en-US" i="1" dirty="0"/>
              <a:t>input layer</a:t>
            </a:r>
            <a:r>
              <a:rPr lang="en-US" dirty="0"/>
              <a:t>, # of </a:t>
            </a:r>
            <a:r>
              <a:rPr lang="en-US" i="1" dirty="0"/>
              <a:t>hidden layers</a:t>
            </a:r>
            <a:r>
              <a:rPr lang="en-US" dirty="0"/>
              <a:t> (if &gt; 1), # of units in </a:t>
            </a:r>
            <a:r>
              <a:rPr lang="en-US" i="1" dirty="0"/>
              <a:t>each hidden layer</a:t>
            </a:r>
            <a:r>
              <a:rPr lang="en-US" dirty="0"/>
              <a:t>, the unit types, connection between layers, and # of units in the </a:t>
            </a:r>
            <a:r>
              <a:rPr lang="en-US" i="1" dirty="0"/>
              <a:t>output layer</a:t>
            </a:r>
          </a:p>
          <a:p>
            <a:pPr>
              <a:lnSpc>
                <a:spcPct val="110000"/>
              </a:lnSpc>
            </a:pPr>
            <a:r>
              <a:rPr lang="en-US" dirty="0"/>
              <a:t>Architecture specifies the function that maps input to output, which contains parameters to be learned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38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An activation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en-US" dirty="0"/>
                  <a:t> in the output layer can control the nature of the output (e.g., probability value in [0</a:t>
                </a:r>
                <a:r>
                  <a:rPr lang="en-US" i="1" dirty="0"/>
                  <a:t>, </a:t>
                </a:r>
                <a:r>
                  <a:rPr lang="en-US" dirty="0"/>
                  <a:t>1])</a:t>
                </a:r>
              </a:p>
              <a:p>
                <a:r>
                  <a:rPr lang="en-US" dirty="0"/>
                  <a:t>Activation functions bring </a:t>
                </a:r>
                <a:r>
                  <a:rPr lang="en-US" dirty="0">
                    <a:solidFill>
                      <a:srgbClr val="FF0000"/>
                    </a:solidFill>
                  </a:rPr>
                  <a:t>nonlinearity</a:t>
                </a:r>
                <a:r>
                  <a:rPr lang="en-US" dirty="0"/>
                  <a:t> into hidden layers, which increases the complexity of the model.</a:t>
                </a:r>
              </a:p>
              <a:p>
                <a:r>
                  <a:rPr lang="en-US" dirty="0"/>
                  <a:t>Good activation functions should be </a:t>
                </a:r>
                <a:r>
                  <a:rPr lang="en-US" dirty="0">
                    <a:solidFill>
                      <a:srgbClr val="FF0000"/>
                    </a:solidFill>
                  </a:rPr>
                  <a:t>differentiable</a:t>
                </a:r>
                <a:r>
                  <a:rPr lang="en-US" dirty="0"/>
                  <a:t> for optimization purpose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56" t="-1829" r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51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Activation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992189"/>
            <a:ext cx="8915400" cy="587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16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336CC-2473-A68E-B103-4BD356FB9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780DC-6F95-DE6B-CBB9-DEBAD64AC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085CE-4759-8FEE-1FD1-D0DADEEC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0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How good are the outputs compared with the labels (target)?</a:t>
                </a:r>
              </a:p>
              <a:p>
                <a:pPr lvl="1"/>
                <a:r>
                  <a:rPr lang="en-US" dirty="0"/>
                  <a:t>Empirical risk</a:t>
                </a:r>
              </a:p>
              <a:p>
                <a:pPr lvl="2"/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nary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m:rPr>
                        <m:nor/>
                      </m:rPr>
                      <a:rPr lang="en-US" dirty="0"/>
                      <m:t>, </m:t>
                    </m:r>
                    <m:r>
                      <m:rPr>
                        <m:nor/>
                      </m:rPr>
                      <a:rPr lang="en-US" dirty="0"/>
                      <m:t>where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dirty="0"/>
                  <a:t>: parameters in the model</a:t>
                </a:r>
              </a:p>
              <a:p>
                <a:pPr lvl="1"/>
                <a:r>
                  <a:rPr lang="en-US" dirty="0"/>
                  <a:t>Loss function: difference between actual value and predicted value</a:t>
                </a:r>
              </a:p>
              <a:p>
                <a:pPr lvl="2"/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67"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454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Loss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Squared error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(Binary) cross entropy loss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𝑦𝑙𝑜𝑔</m:t>
                    </m:r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𝑙𝑜𝑔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⁡(1−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∈[0,1]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Hinge loss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⁡(0,1−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−1,1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(−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lit/>
                      </m:rPr>
                      <a:rPr lang="en-US" i="1">
                        <a:latin typeface="Cambria Math" panose="02040503050406030204" pitchFamily="18" charset="0"/>
                      </a:rPr>
                      <m:t>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56"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19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dataset, minimize the empirical risk</a:t>
                </a:r>
              </a:p>
              <a:p>
                <a:pPr lvl="1"/>
                <a:r>
                  <a:rPr lang="en-US" dirty="0"/>
                  <a:t>Find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dirty="0"/>
                  <a:t>, such that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</m:oMath>
                </a14:m>
                <a:r>
                  <a:rPr lang="en-US" dirty="0"/>
                  <a:t> is minimized</a:t>
                </a:r>
              </a:p>
              <a:p>
                <a:r>
                  <a:rPr lang="en-US" dirty="0"/>
                  <a:t>Solution: </a:t>
                </a:r>
              </a:p>
              <a:p>
                <a:pPr lvl="1"/>
                <a:r>
                  <a:rPr lang="en-US" dirty="0"/>
                  <a:t>Stochastic gradient descent + chain rule = backpropagation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56"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37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Avoid overfitting</a:t>
            </a:r>
          </a:p>
          <a:p>
            <a:r>
              <a:rPr lang="en-US" dirty="0"/>
              <a:t>Techniques</a:t>
            </a:r>
          </a:p>
          <a:p>
            <a:pPr lvl="1"/>
            <a:r>
              <a:rPr lang="en-US" dirty="0"/>
              <a:t>L2/L1 regularization</a:t>
            </a:r>
          </a:p>
          <a:p>
            <a:pPr lvl="1"/>
            <a:r>
              <a:rPr lang="en-US" dirty="0"/>
              <a:t>Dropout</a:t>
            </a:r>
          </a:p>
          <a:p>
            <a:pPr lvl="1"/>
            <a:r>
              <a:rPr lang="en-US" dirty="0"/>
              <a:t>Early stopping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057459"/>
            <a:ext cx="5223916" cy="25917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95801" y="5796312"/>
            <a:ext cx="6145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https://medium.com/analytics-vidhya/a-simple-introduction-to-dropout-regularization-with-code-5279489dda1e</a:t>
            </a:r>
          </a:p>
        </p:txBody>
      </p:sp>
    </p:spTree>
    <p:extLst>
      <p:ext uri="{BB962C8B-B14F-4D97-AF65-F5344CB8AC3E}">
        <p14:creationId xmlns:p14="http://schemas.microsoft.com/office/powerpoint/2010/main" val="3518806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Neural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dirty="0"/>
              <a:t>Introduction</a:t>
            </a:r>
          </a:p>
          <a:p>
            <a:pPr>
              <a:lnSpc>
                <a:spcPct val="130000"/>
              </a:lnSpc>
            </a:pPr>
            <a:r>
              <a:rPr lang="en-US" dirty="0"/>
              <a:t>Connection to Shallow Machine Learning Algorithms</a:t>
            </a:r>
          </a:p>
          <a:p>
            <a:pPr>
              <a:lnSpc>
                <a:spcPct val="130000"/>
              </a:lnSpc>
            </a:pPr>
            <a:r>
              <a:rPr lang="en-US" dirty="0"/>
              <a:t>Multi-Layer Feed-Forward Neural Network</a:t>
            </a:r>
          </a:p>
          <a:p>
            <a:pPr>
              <a:lnSpc>
                <a:spcPct val="130000"/>
              </a:lnSpc>
            </a:pPr>
            <a:r>
              <a:rPr lang="en-US" dirty="0"/>
              <a:t>Deep Learning</a:t>
            </a:r>
          </a:p>
          <a:p>
            <a:pPr>
              <a:lnSpc>
                <a:spcPct val="130000"/>
              </a:lnSpc>
            </a:pPr>
            <a:r>
              <a:rPr lang="en-US" dirty="0"/>
              <a:t>Summary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9803581">
            <a:off x="3624721" y="1287478"/>
            <a:ext cx="533400" cy="381000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15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Neural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dirty="0"/>
              <a:t>Introduction</a:t>
            </a:r>
          </a:p>
          <a:p>
            <a:pPr>
              <a:lnSpc>
                <a:spcPct val="130000"/>
              </a:lnSpc>
            </a:pPr>
            <a:r>
              <a:rPr lang="en-US" dirty="0"/>
              <a:t>Connection to Shallow Machine Learning Algorithms</a:t>
            </a:r>
          </a:p>
          <a:p>
            <a:pPr>
              <a:lnSpc>
                <a:spcPct val="130000"/>
              </a:lnSpc>
            </a:pPr>
            <a:r>
              <a:rPr lang="en-US" dirty="0"/>
              <a:t>Multi-Layer Feed-Forward Neural Network</a:t>
            </a:r>
          </a:p>
          <a:p>
            <a:pPr>
              <a:lnSpc>
                <a:spcPct val="130000"/>
              </a:lnSpc>
            </a:pPr>
            <a:r>
              <a:rPr lang="en-US" dirty="0"/>
              <a:t>Deep Learning</a:t>
            </a:r>
          </a:p>
          <a:p>
            <a:pPr>
              <a:lnSpc>
                <a:spcPct val="130000"/>
              </a:lnSpc>
            </a:pPr>
            <a:r>
              <a:rPr lang="en-US" dirty="0"/>
              <a:t>Summary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9803581">
            <a:off x="10711322" y="2125679"/>
            <a:ext cx="533400" cy="381000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82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Architecture: </a:t>
                </a:r>
              </a:p>
              <a:p>
                <a:pPr lvl="1"/>
                <a:r>
                  <a:rPr lang="en-US" dirty="0"/>
                  <a:t>A single neuron</a:t>
                </a:r>
              </a:p>
              <a:p>
                <a:r>
                  <a:rPr lang="en-US" dirty="0"/>
                  <a:t>Activation function</a:t>
                </a:r>
              </a:p>
              <a:p>
                <a:pPr lvl="1"/>
                <a:r>
                  <a:rPr lang="en-US" dirty="0"/>
                  <a:t>Training: identity function </a:t>
                </a:r>
              </a:p>
              <a:p>
                <a:pPr lvl="1"/>
                <a:r>
                  <a:rPr lang="en-US" dirty="0"/>
                  <a:t>Inference: sign function/step function</a:t>
                </a:r>
              </a:p>
              <a:p>
                <a:r>
                  <a:rPr lang="en-US" dirty="0"/>
                  <a:t>Loss function</a:t>
                </a:r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r>
                  <a:rPr lang="en-US" dirty="0"/>
                  <a:t>Optimization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, for a misclassified training data point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b="0" dirty="0"/>
                  <a:t>, i.e.,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</m:t>
                    </m:r>
                  </m:oMath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: learning rate</a:t>
                </a:r>
              </a:p>
              <a:p>
                <a:pPr lvl="1"/>
                <a:endParaRPr lang="en-US" dirty="0"/>
              </a:p>
              <a:p>
                <a:pPr marL="274320" lvl="1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3200" b="-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556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Example: 1 for “Y” and -1 for “N”;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en-US" dirty="0"/>
                  <a:t> 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42029" b="-24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6988" t="29197" r="22700" b="17752"/>
          <a:stretch/>
        </p:blipFill>
        <p:spPr>
          <a:xfrm>
            <a:off x="1539241" y="1143000"/>
            <a:ext cx="9337463" cy="553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0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SVM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Architecture: </a:t>
                </a:r>
              </a:p>
              <a:p>
                <a:pPr lvl="1"/>
                <a:r>
                  <a:rPr lang="en-US" dirty="0"/>
                  <a:t>A single neuron</a:t>
                </a:r>
              </a:p>
              <a:p>
                <a:r>
                  <a:rPr lang="en-US" dirty="0"/>
                  <a:t>Activation function</a:t>
                </a:r>
              </a:p>
              <a:p>
                <a:pPr lvl="1"/>
                <a:r>
                  <a:rPr lang="en-US" dirty="0"/>
                  <a:t>Training: identity function </a:t>
                </a:r>
              </a:p>
              <a:p>
                <a:pPr lvl="1"/>
                <a:r>
                  <a:rPr lang="en-US" dirty="0"/>
                  <a:t>Inference: sign function/step function</a:t>
                </a:r>
              </a:p>
              <a:p>
                <a:r>
                  <a:rPr lang="en-US" dirty="0"/>
                  <a:t>Loss function</a:t>
                </a:r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r>
                  <a:rPr lang="en-US" dirty="0"/>
                  <a:t>Regularization</a:t>
                </a:r>
              </a:p>
              <a:p>
                <a:pPr lvl="1"/>
                <a:r>
                  <a:rPr lang="en-US" dirty="0"/>
                  <a:t>L2, i.e.,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Optimization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for a misclassified or barely correct training data point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i.e.,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for a confidently correct training data point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: learning rate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41" t="-2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704149"/>
            <a:ext cx="3581400" cy="221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06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V.S. Linear SVM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880" lvl="1"/>
            <a:r>
              <a:rPr lang="en-US" dirty="0"/>
              <a:t>Source: </a:t>
            </a:r>
            <a:r>
              <a:rPr lang="en-US" dirty="0">
                <a:hlinkClick r:id="rId2"/>
              </a:rPr>
              <a:t>http://www.charuaggarwal.net/neural.htm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212818"/>
            <a:ext cx="7476044" cy="464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73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Architecture: </a:t>
                </a:r>
              </a:p>
              <a:p>
                <a:pPr lvl="1"/>
                <a:r>
                  <a:rPr lang="en-US" dirty="0"/>
                  <a:t>A single neuron</a:t>
                </a:r>
              </a:p>
              <a:p>
                <a:r>
                  <a:rPr lang="en-US" dirty="0"/>
                  <a:t>Activation function</a:t>
                </a:r>
              </a:p>
              <a:p>
                <a:pPr lvl="1"/>
                <a:r>
                  <a:rPr lang="en-US" dirty="0"/>
                  <a:t>Sigmoid function </a:t>
                </a:r>
              </a:p>
              <a:p>
                <a:r>
                  <a:rPr lang="en-US" dirty="0"/>
                  <a:t>Loss function</a:t>
                </a:r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𝑦𝑙𝑜𝑔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𝑙𝑜𝑔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⁡(1−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is the predicted probability of taking class 1</a:t>
                </a:r>
              </a:p>
              <a:p>
                <a:r>
                  <a:rPr lang="en-US" dirty="0"/>
                  <a:t>Optimization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</m:sSubSup>
                  </m:oMath>
                </a14:m>
                <a:r>
                  <a:rPr lang="en-US" dirty="0"/>
                  <a:t>, for a training data point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: learning rate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0" t="-2514" b="-3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50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95E38-C453-E33C-187E-05773D551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6BAD7-9A87-2F82-035B-1822DDE67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5B5B5B"/>
                </a:solidFill>
              </a:rPr>
              <a:t>For logistic regression, is minimizing the cross-entropy loss function equivalent to maximizing the log-likelihood function introduced in Lecture 2?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658FA-5C15-1569-79F3-811FFFB58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34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view multivariate logistic regression in the neural network setting?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30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Neural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dirty="0"/>
              <a:t>Introduction</a:t>
            </a:r>
          </a:p>
          <a:p>
            <a:pPr>
              <a:lnSpc>
                <a:spcPct val="130000"/>
              </a:lnSpc>
            </a:pPr>
            <a:r>
              <a:rPr lang="en-US" dirty="0"/>
              <a:t>Connection to Shallow Machine Learning Algorithms</a:t>
            </a:r>
          </a:p>
          <a:p>
            <a:pPr>
              <a:lnSpc>
                <a:spcPct val="130000"/>
              </a:lnSpc>
            </a:pPr>
            <a:r>
              <a:rPr lang="en-US" dirty="0"/>
              <a:t>Multi-Layer Feed-Forward Neural Network</a:t>
            </a:r>
          </a:p>
          <a:p>
            <a:pPr>
              <a:lnSpc>
                <a:spcPct val="130000"/>
              </a:lnSpc>
            </a:pPr>
            <a:r>
              <a:rPr lang="en-US" dirty="0"/>
              <a:t>Deep Learning</a:t>
            </a:r>
          </a:p>
          <a:p>
            <a:pPr>
              <a:lnSpc>
                <a:spcPct val="130000"/>
              </a:lnSpc>
            </a:pPr>
            <a:r>
              <a:rPr lang="en-US" dirty="0"/>
              <a:t>Summary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9803581">
            <a:off x="8958721" y="2979722"/>
            <a:ext cx="533400" cy="381000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09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AD95D90C-6405-4C9E-B4BE-340524DE89D9}" type="slidenum">
              <a:rPr lang="en-US"/>
              <a:pPr eaLnBrk="1" hangingPunct="1"/>
              <a:t>29</a:t>
            </a:fld>
            <a:endParaRPr lang="en-US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9372600" cy="6858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sz="3200" dirty="0"/>
              <a:t>A Multi-Layer Feed-Forward Neural Network </a:t>
            </a:r>
          </a:p>
        </p:txBody>
      </p:sp>
      <p:grpSp>
        <p:nvGrpSpPr>
          <p:cNvPr id="15364" name="Group 3"/>
          <p:cNvGrpSpPr>
            <a:grpSpLocks/>
          </p:cNvGrpSpPr>
          <p:nvPr/>
        </p:nvGrpSpPr>
        <p:grpSpPr bwMode="auto">
          <a:xfrm>
            <a:off x="3962400" y="1701800"/>
            <a:ext cx="3409950" cy="4948238"/>
            <a:chOff x="1536" y="1072"/>
            <a:chExt cx="2148" cy="3117"/>
          </a:xfrm>
        </p:grpSpPr>
        <p:sp>
          <p:nvSpPr>
            <p:cNvPr id="15373" name="Oval 4"/>
            <p:cNvSpPr>
              <a:spLocks noChangeArrowheads="1"/>
            </p:cNvSpPr>
            <p:nvPr/>
          </p:nvSpPr>
          <p:spPr bwMode="auto">
            <a:xfrm>
              <a:off x="1730" y="1625"/>
              <a:ext cx="340" cy="316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4" name="Oval 5"/>
            <p:cNvSpPr>
              <a:spLocks noChangeArrowheads="1"/>
            </p:cNvSpPr>
            <p:nvPr/>
          </p:nvSpPr>
          <p:spPr bwMode="auto">
            <a:xfrm>
              <a:off x="2430" y="1642"/>
              <a:ext cx="340" cy="316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5" name="Oval 6"/>
            <p:cNvSpPr>
              <a:spLocks noChangeArrowheads="1"/>
            </p:cNvSpPr>
            <p:nvPr/>
          </p:nvSpPr>
          <p:spPr bwMode="auto">
            <a:xfrm>
              <a:off x="3094" y="1642"/>
              <a:ext cx="340" cy="316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6" name="Oval 7"/>
            <p:cNvSpPr>
              <a:spLocks noChangeArrowheads="1"/>
            </p:cNvSpPr>
            <p:nvPr/>
          </p:nvSpPr>
          <p:spPr bwMode="auto">
            <a:xfrm>
              <a:off x="2449" y="2432"/>
              <a:ext cx="339" cy="31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7" name="Oval 8"/>
            <p:cNvSpPr>
              <a:spLocks noChangeArrowheads="1"/>
            </p:cNvSpPr>
            <p:nvPr/>
          </p:nvSpPr>
          <p:spPr bwMode="auto">
            <a:xfrm>
              <a:off x="3344" y="2432"/>
              <a:ext cx="340" cy="31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8" name="Oval 9"/>
            <p:cNvSpPr>
              <a:spLocks noChangeArrowheads="1"/>
            </p:cNvSpPr>
            <p:nvPr/>
          </p:nvSpPr>
          <p:spPr bwMode="auto">
            <a:xfrm>
              <a:off x="1536" y="2448"/>
              <a:ext cx="340" cy="31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9" name="Oval 10"/>
            <p:cNvSpPr>
              <a:spLocks noChangeArrowheads="1"/>
            </p:cNvSpPr>
            <p:nvPr/>
          </p:nvSpPr>
          <p:spPr bwMode="auto">
            <a:xfrm>
              <a:off x="2055" y="3288"/>
              <a:ext cx="339" cy="316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" name="Oval 11"/>
            <p:cNvSpPr>
              <a:spLocks noChangeArrowheads="1"/>
            </p:cNvSpPr>
            <p:nvPr/>
          </p:nvSpPr>
          <p:spPr bwMode="auto">
            <a:xfrm>
              <a:off x="2897" y="3269"/>
              <a:ext cx="339" cy="316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" name="Line 12"/>
            <p:cNvSpPr>
              <a:spLocks noChangeShapeType="1"/>
            </p:cNvSpPr>
            <p:nvPr/>
          </p:nvSpPr>
          <p:spPr bwMode="auto">
            <a:xfrm flipH="1" flipV="1">
              <a:off x="1768" y="2781"/>
              <a:ext cx="320" cy="5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Line 13"/>
            <p:cNvSpPr>
              <a:spLocks noChangeShapeType="1"/>
            </p:cNvSpPr>
            <p:nvPr/>
          </p:nvSpPr>
          <p:spPr bwMode="auto">
            <a:xfrm flipV="1">
              <a:off x="2217" y="2732"/>
              <a:ext cx="303" cy="55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Line 14"/>
            <p:cNvSpPr>
              <a:spLocks noChangeShapeType="1"/>
            </p:cNvSpPr>
            <p:nvPr/>
          </p:nvSpPr>
          <p:spPr bwMode="auto">
            <a:xfrm flipV="1">
              <a:off x="2358" y="2715"/>
              <a:ext cx="1022" cy="6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Line 15"/>
            <p:cNvSpPr>
              <a:spLocks noChangeShapeType="1"/>
            </p:cNvSpPr>
            <p:nvPr/>
          </p:nvSpPr>
          <p:spPr bwMode="auto">
            <a:xfrm flipH="1" flipV="1">
              <a:off x="1875" y="2714"/>
              <a:ext cx="1020" cy="5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Line 16"/>
            <p:cNvSpPr>
              <a:spLocks noChangeShapeType="1"/>
            </p:cNvSpPr>
            <p:nvPr/>
          </p:nvSpPr>
          <p:spPr bwMode="auto">
            <a:xfrm flipH="1" flipV="1">
              <a:off x="2735" y="2765"/>
              <a:ext cx="322" cy="5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Line 17"/>
            <p:cNvSpPr>
              <a:spLocks noChangeShapeType="1"/>
            </p:cNvSpPr>
            <p:nvPr/>
          </p:nvSpPr>
          <p:spPr bwMode="auto">
            <a:xfrm flipV="1">
              <a:off x="3219" y="2799"/>
              <a:ext cx="287" cy="4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Line 18"/>
            <p:cNvSpPr>
              <a:spLocks noChangeShapeType="1"/>
            </p:cNvSpPr>
            <p:nvPr/>
          </p:nvSpPr>
          <p:spPr bwMode="auto">
            <a:xfrm flipV="1">
              <a:off x="1606" y="1943"/>
              <a:ext cx="268" cy="5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Line 19"/>
            <p:cNvSpPr>
              <a:spLocks noChangeShapeType="1"/>
            </p:cNvSpPr>
            <p:nvPr/>
          </p:nvSpPr>
          <p:spPr bwMode="auto">
            <a:xfrm flipV="1">
              <a:off x="1767" y="1940"/>
              <a:ext cx="787" cy="50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Line 20"/>
            <p:cNvSpPr>
              <a:spLocks noChangeShapeType="1"/>
            </p:cNvSpPr>
            <p:nvPr/>
          </p:nvSpPr>
          <p:spPr bwMode="auto">
            <a:xfrm flipV="1">
              <a:off x="1858" y="1959"/>
              <a:ext cx="1380" cy="5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Line 21"/>
            <p:cNvSpPr>
              <a:spLocks noChangeShapeType="1"/>
            </p:cNvSpPr>
            <p:nvPr/>
          </p:nvSpPr>
          <p:spPr bwMode="auto">
            <a:xfrm flipH="1" flipV="1">
              <a:off x="2017" y="1905"/>
              <a:ext cx="1342" cy="5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1" name="Line 22"/>
            <p:cNvSpPr>
              <a:spLocks noChangeShapeType="1"/>
            </p:cNvSpPr>
            <p:nvPr/>
          </p:nvSpPr>
          <p:spPr bwMode="auto">
            <a:xfrm flipH="1" flipV="1">
              <a:off x="3341" y="1940"/>
              <a:ext cx="197" cy="50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2" name="Line 23"/>
            <p:cNvSpPr>
              <a:spLocks noChangeShapeType="1"/>
            </p:cNvSpPr>
            <p:nvPr/>
          </p:nvSpPr>
          <p:spPr bwMode="auto">
            <a:xfrm flipH="1" flipV="1">
              <a:off x="2679" y="1990"/>
              <a:ext cx="734" cy="45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3" name="Line 24"/>
            <p:cNvSpPr>
              <a:spLocks noChangeShapeType="1"/>
            </p:cNvSpPr>
            <p:nvPr/>
          </p:nvSpPr>
          <p:spPr bwMode="auto">
            <a:xfrm flipH="1" flipV="1">
              <a:off x="1965" y="1960"/>
              <a:ext cx="537" cy="4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4" name="Line 25"/>
            <p:cNvSpPr>
              <a:spLocks noChangeShapeType="1"/>
            </p:cNvSpPr>
            <p:nvPr/>
          </p:nvSpPr>
          <p:spPr bwMode="auto">
            <a:xfrm flipV="1">
              <a:off x="2610" y="1977"/>
              <a:ext cx="0" cy="4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5" name="Line 26"/>
            <p:cNvSpPr>
              <a:spLocks noChangeShapeType="1"/>
            </p:cNvSpPr>
            <p:nvPr/>
          </p:nvSpPr>
          <p:spPr bwMode="auto">
            <a:xfrm flipV="1">
              <a:off x="2736" y="2011"/>
              <a:ext cx="501" cy="45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6" name="Line 27"/>
            <p:cNvSpPr>
              <a:spLocks noChangeShapeType="1"/>
            </p:cNvSpPr>
            <p:nvPr/>
          </p:nvSpPr>
          <p:spPr bwMode="auto">
            <a:xfrm flipV="1">
              <a:off x="2179" y="3604"/>
              <a:ext cx="0" cy="5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7" name="Line 28"/>
            <p:cNvSpPr>
              <a:spLocks noChangeShapeType="1"/>
            </p:cNvSpPr>
            <p:nvPr/>
          </p:nvSpPr>
          <p:spPr bwMode="auto">
            <a:xfrm flipV="1">
              <a:off x="3075" y="3621"/>
              <a:ext cx="0" cy="5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8" name="Line 29"/>
            <p:cNvSpPr>
              <a:spLocks noChangeShapeType="1"/>
            </p:cNvSpPr>
            <p:nvPr/>
          </p:nvSpPr>
          <p:spPr bwMode="auto">
            <a:xfrm flipV="1">
              <a:off x="1875" y="1088"/>
              <a:ext cx="0" cy="5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9" name="Line 30"/>
            <p:cNvSpPr>
              <a:spLocks noChangeShapeType="1"/>
            </p:cNvSpPr>
            <p:nvPr/>
          </p:nvSpPr>
          <p:spPr bwMode="auto">
            <a:xfrm flipV="1">
              <a:off x="2591" y="1072"/>
              <a:ext cx="0" cy="5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0" name="Line 31"/>
            <p:cNvSpPr>
              <a:spLocks noChangeShapeType="1"/>
            </p:cNvSpPr>
            <p:nvPr/>
          </p:nvSpPr>
          <p:spPr bwMode="auto">
            <a:xfrm flipV="1">
              <a:off x="3235" y="1072"/>
              <a:ext cx="0" cy="5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65" name="Rectangle 32"/>
          <p:cNvSpPr>
            <a:spLocks noChangeArrowheads="1"/>
          </p:cNvSpPr>
          <p:nvPr/>
        </p:nvSpPr>
        <p:spPr bwMode="auto">
          <a:xfrm>
            <a:off x="2202142" y="2514600"/>
            <a:ext cx="1531381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000" b="1"/>
              <a:t>Output layer</a:t>
            </a:r>
            <a:endParaRPr lang="en-US" sz="2000"/>
          </a:p>
        </p:txBody>
      </p:sp>
      <p:sp>
        <p:nvSpPr>
          <p:cNvPr id="15366" name="Rectangle 33"/>
          <p:cNvSpPr>
            <a:spLocks noChangeArrowheads="1"/>
          </p:cNvSpPr>
          <p:nvPr/>
        </p:nvSpPr>
        <p:spPr bwMode="auto">
          <a:xfrm>
            <a:off x="2174497" y="5191125"/>
            <a:ext cx="1339021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000" b="1"/>
              <a:t>Input layer</a:t>
            </a:r>
          </a:p>
        </p:txBody>
      </p:sp>
      <p:sp>
        <p:nvSpPr>
          <p:cNvPr id="15367" name="Rectangle 34"/>
          <p:cNvSpPr>
            <a:spLocks noChangeArrowheads="1"/>
          </p:cNvSpPr>
          <p:nvPr/>
        </p:nvSpPr>
        <p:spPr bwMode="auto">
          <a:xfrm>
            <a:off x="2067180" y="3946525"/>
            <a:ext cx="1536190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000" b="1"/>
              <a:t>Hidden layer</a:t>
            </a:r>
            <a:endParaRPr lang="en-US" sz="2000"/>
          </a:p>
        </p:txBody>
      </p:sp>
      <p:sp>
        <p:nvSpPr>
          <p:cNvPr id="15368" name="Rectangle 35"/>
          <p:cNvSpPr>
            <a:spLocks noChangeArrowheads="1"/>
          </p:cNvSpPr>
          <p:nvPr/>
        </p:nvSpPr>
        <p:spPr bwMode="auto">
          <a:xfrm>
            <a:off x="2098529" y="1600200"/>
            <a:ext cx="1678280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000" b="1"/>
              <a:t>Output vector</a:t>
            </a:r>
            <a:endParaRPr lang="en-US" sz="2000"/>
          </a:p>
        </p:txBody>
      </p:sp>
      <p:sp>
        <p:nvSpPr>
          <p:cNvPr id="15369" name="Rectangle 36"/>
          <p:cNvSpPr>
            <a:spLocks noChangeArrowheads="1"/>
          </p:cNvSpPr>
          <p:nvPr/>
        </p:nvSpPr>
        <p:spPr bwMode="auto">
          <a:xfrm>
            <a:off x="2168909" y="6076950"/>
            <a:ext cx="1732782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000" b="1" dirty="0"/>
              <a:t>Input vector: </a:t>
            </a:r>
            <a:r>
              <a:rPr lang="en-US" sz="2000" b="1" i="1" dirty="0"/>
              <a:t>x</a:t>
            </a:r>
            <a:endParaRPr lang="en-US" sz="2000" b="1" i="1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7827963" y="1280632"/>
            <a:ext cx="2336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 </a:t>
            </a:r>
            <a:r>
              <a:rPr lang="en-US" sz="2000" b="1" dirty="0"/>
              <a:t>two-layer</a:t>
            </a:r>
            <a:r>
              <a:rPr lang="en-US" sz="2000" dirty="0"/>
              <a:t>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030820" y="3997165"/>
                <a:ext cx="2103781" cy="2955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820" y="3997165"/>
                <a:ext cx="2103781" cy="295594"/>
              </a:xfrm>
              <a:prstGeom prst="rect">
                <a:avLst/>
              </a:prstGeom>
              <a:blipFill>
                <a:blip r:embed="rId3"/>
                <a:stretch>
                  <a:fillRect l="-2023" t="-6250" r="-3468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8001001" y="2763678"/>
                <a:ext cx="2113143" cy="2955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1" y="2763678"/>
                <a:ext cx="2113143" cy="295594"/>
              </a:xfrm>
              <a:prstGeom prst="rect">
                <a:avLst/>
              </a:prstGeom>
              <a:blipFill>
                <a:blip r:embed="rId4"/>
                <a:stretch>
                  <a:fillRect l="-1156" t="-6122" r="-3468" b="-30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7233503" y="5865217"/>
            <a:ext cx="2198807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Nonlinear transformation,</a:t>
            </a:r>
          </a:p>
          <a:p>
            <a:r>
              <a:rPr lang="en-US" sz="1400" dirty="0"/>
              <a:t>e.g. sigmoid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8624642" y="5256238"/>
                <a:ext cx="2077748" cy="31669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Weight matrix: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4642" y="5256238"/>
                <a:ext cx="2077748" cy="316690"/>
              </a:xfrm>
              <a:prstGeom prst="rect">
                <a:avLst/>
              </a:prstGeom>
              <a:blipFill>
                <a:blip r:embed="rId5"/>
                <a:stretch>
                  <a:fillRect l="-583" b="-18519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9660738" y="4661794"/>
            <a:ext cx="875240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Bias term</a:t>
            </a:r>
          </a:p>
        </p:txBody>
      </p:sp>
      <p:cxnSp>
        <p:nvCxnSpPr>
          <p:cNvPr id="6" name="Straight Connector 5"/>
          <p:cNvCxnSpPr>
            <a:endCxn id="45" idx="0"/>
          </p:cNvCxnSpPr>
          <p:nvPr/>
        </p:nvCxnSpPr>
        <p:spPr>
          <a:xfrm>
            <a:off x="8777728" y="4290104"/>
            <a:ext cx="885788" cy="9661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46" idx="0"/>
          </p:cNvCxnSpPr>
          <p:nvPr/>
        </p:nvCxnSpPr>
        <p:spPr>
          <a:xfrm>
            <a:off x="9698650" y="4272617"/>
            <a:ext cx="399708" cy="3891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43" idx="0"/>
          </p:cNvCxnSpPr>
          <p:nvPr/>
        </p:nvCxnSpPr>
        <p:spPr>
          <a:xfrm flipH="1">
            <a:off x="8332907" y="4387851"/>
            <a:ext cx="224675" cy="14773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53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 animBg="1"/>
      <p:bldP spid="45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F61AC-5FDE-4949-A562-3D8AAC730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bit of History</a:t>
            </a:r>
          </a:p>
        </p:txBody>
      </p:sp>
      <p:pic>
        <p:nvPicPr>
          <p:cNvPr id="6" name="Content Placeholder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6EAE6F68-239C-4FDE-A783-328736F60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19200"/>
            <a:ext cx="8684270" cy="51054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55799-E2AD-422B-BD87-4A2C47D6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D23939-F588-430A-966C-CAE56B8A11D7}"/>
              </a:ext>
            </a:extLst>
          </p:cNvPr>
          <p:cNvSpPr txBox="1"/>
          <p:nvPr/>
        </p:nvSpPr>
        <p:spPr>
          <a:xfrm>
            <a:off x="1981200" y="6375245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https://i.pinimg.com/originals/6a/f0/3c/6af03c5026bb680ebe6d8db4bdbb8428.jpg</a:t>
            </a:r>
          </a:p>
        </p:txBody>
      </p:sp>
    </p:spTree>
    <p:extLst>
      <p:ext uri="{BB962C8B-B14F-4D97-AF65-F5344CB8AC3E}">
        <p14:creationId xmlns:p14="http://schemas.microsoft.com/office/powerpoint/2010/main" val="4179734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B7393C46-1920-464D-9A39-8E5D69A270EC}" type="slidenum">
              <a:rPr lang="en-US"/>
              <a:pPr eaLnBrk="1" hangingPunct="1"/>
              <a:t>30</a:t>
            </a:fld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9144000" cy="7620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sz="3200" dirty="0"/>
              <a:t>How A Multi-Layer Neural Network Works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10896600" cy="54864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sz="2000" dirty="0"/>
              <a:t>The </a:t>
            </a:r>
            <a:r>
              <a:rPr lang="en-US" sz="2000" b="1" dirty="0"/>
              <a:t>inputs</a:t>
            </a:r>
            <a:r>
              <a:rPr lang="en-US" sz="2000" dirty="0"/>
              <a:t> to the network correspond to the attributes measured for each training tuple </a:t>
            </a:r>
          </a:p>
          <a:p>
            <a:pPr eaLnBrk="1" hangingPunct="1">
              <a:lnSpc>
                <a:spcPct val="120000"/>
              </a:lnSpc>
            </a:pPr>
            <a:r>
              <a:rPr lang="en-US" sz="2000" dirty="0"/>
              <a:t>Inputs are fed simultaneously into the units making up the </a:t>
            </a:r>
            <a:r>
              <a:rPr lang="en-US" sz="2000" b="1" dirty="0"/>
              <a:t>input layer</a:t>
            </a:r>
          </a:p>
          <a:p>
            <a:pPr eaLnBrk="1" hangingPunct="1">
              <a:lnSpc>
                <a:spcPct val="120000"/>
              </a:lnSpc>
            </a:pPr>
            <a:r>
              <a:rPr lang="en-US" sz="2000" dirty="0"/>
              <a:t>They are then weighted and fed simultaneously to a </a:t>
            </a:r>
            <a:r>
              <a:rPr lang="en-US" sz="2000" b="1" dirty="0"/>
              <a:t>hidden layer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The number of hidden layers is arbitrary</a:t>
            </a:r>
          </a:p>
          <a:p>
            <a:pPr eaLnBrk="1" hangingPunct="1">
              <a:lnSpc>
                <a:spcPct val="120000"/>
              </a:lnSpc>
            </a:pPr>
            <a:r>
              <a:rPr lang="en-US" sz="2000" dirty="0"/>
              <a:t>The weighted outputs of the last hidden layer are input to units making up the </a:t>
            </a:r>
            <a:r>
              <a:rPr lang="en-US" sz="2000" b="1" dirty="0"/>
              <a:t>output layer</a:t>
            </a:r>
            <a:r>
              <a:rPr lang="en-US" sz="2000" dirty="0"/>
              <a:t>, which emits the network's prediction</a:t>
            </a:r>
          </a:p>
          <a:p>
            <a:pPr eaLnBrk="1" hangingPunct="1">
              <a:lnSpc>
                <a:spcPct val="120000"/>
              </a:lnSpc>
            </a:pPr>
            <a:r>
              <a:rPr lang="en-US" sz="2000" dirty="0"/>
              <a:t>The network is </a:t>
            </a:r>
            <a:r>
              <a:rPr lang="en-US" sz="2000" b="1" dirty="0"/>
              <a:t>feed-forward</a:t>
            </a:r>
            <a:r>
              <a:rPr lang="en-US" sz="2000" dirty="0"/>
              <a:t>: None of the weights cycles back to an input unit or to an output unit of a previous layer</a:t>
            </a:r>
          </a:p>
          <a:p>
            <a:pPr eaLnBrk="1" hangingPunct="1">
              <a:lnSpc>
                <a:spcPct val="120000"/>
              </a:lnSpc>
            </a:pPr>
            <a:r>
              <a:rPr lang="en-US" sz="2000" dirty="0"/>
              <a:t>From a math point of view, networks perform </a:t>
            </a:r>
            <a:r>
              <a:rPr lang="en-US" sz="2000" b="1" dirty="0"/>
              <a:t>nonlinear regression</a:t>
            </a:r>
            <a:r>
              <a:rPr lang="en-US" sz="2000" dirty="0"/>
              <a:t>: </a:t>
            </a:r>
            <a:r>
              <a:rPr lang="en-US" sz="2000" b="1" dirty="0">
                <a:solidFill>
                  <a:srgbClr val="FF0000"/>
                </a:solidFill>
              </a:rPr>
              <a:t>Given enough hidden units and enough training samples, they can closely approximate any continuous function</a:t>
            </a:r>
          </a:p>
        </p:txBody>
      </p:sp>
    </p:spTree>
    <p:extLst>
      <p:ext uri="{BB962C8B-B14F-4D97-AF65-F5344CB8AC3E}">
        <p14:creationId xmlns:p14="http://schemas.microsoft.com/office/powerpoint/2010/main" val="12141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DB9F6F57-BD6D-44D1-A747-85EA65C12442}" type="slidenum">
              <a:rPr lang="en-US"/>
              <a:pPr eaLnBrk="1" hangingPunct="1"/>
              <a:t>31</a:t>
            </a:fld>
            <a:endParaRPr lang="en-US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7924800" cy="609600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eaLnBrk="1" hangingPunct="1"/>
            <a:r>
              <a:rPr lang="en-US" dirty="0"/>
              <a:t>Learning by Backpropagation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10668000" cy="5486400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sz="2400" dirty="0"/>
              <a:t>Iteratively process a set of training tuples &amp; compare the network's prediction with the actual known target value</a:t>
            </a:r>
            <a:endParaRPr lang="en-US" sz="2000" dirty="0"/>
          </a:p>
          <a:p>
            <a:pPr>
              <a:lnSpc>
                <a:spcPct val="130000"/>
              </a:lnSpc>
            </a:pPr>
            <a:r>
              <a:rPr lang="en-US" sz="2400" dirty="0"/>
              <a:t>For each training tuple, the weights are modified to </a:t>
            </a:r>
            <a:r>
              <a:rPr lang="en-US" sz="2400" b="1" dirty="0"/>
              <a:t>minimize the loss function </a:t>
            </a:r>
            <a:r>
              <a:rPr lang="en-US" sz="2400" dirty="0"/>
              <a:t>between the network's prediction and the actual target value, say </a:t>
            </a:r>
            <a:r>
              <a:rPr lang="en-US" sz="2400" b="1" dirty="0"/>
              <a:t>mean squared error</a:t>
            </a:r>
            <a:r>
              <a:rPr lang="en-US" sz="2400" dirty="0"/>
              <a:t> 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Stochastic gradient descent + chain rule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/>
              <a:t>Modifications are made in the “</a:t>
            </a:r>
            <a:r>
              <a:rPr lang="en-US" sz="2400" b="1" dirty="0"/>
              <a:t>backwards</a:t>
            </a:r>
            <a:r>
              <a:rPr lang="en-US" sz="2400" dirty="0"/>
              <a:t>” direction: from the output layer, through each hidden layer down to the first hidden layer, hence “</a:t>
            </a:r>
            <a:r>
              <a:rPr lang="en-US" sz="2400" b="1" dirty="0" err="1"/>
              <a:t>backpropagation</a:t>
            </a:r>
            <a:r>
              <a:rPr lang="en-US" sz="2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796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Loss function: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981201"/>
            <a:ext cx="6096000" cy="3937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239000" y="5215347"/>
                <a:ext cx="3581400" cy="1336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p>
                      <m:r>
                        <a:rPr lang="en-US" sz="200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(3)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5215347"/>
                <a:ext cx="3581400" cy="13365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124200" y="2362200"/>
                <a:ext cx="457200" cy="4769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2362200"/>
                <a:ext cx="457200" cy="476990"/>
              </a:xfrm>
              <a:prstGeom prst="rect">
                <a:avLst/>
              </a:prstGeom>
              <a:blipFill>
                <a:blip r:embed="rId6"/>
                <a:stretch>
                  <a:fillRect r="-4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00600" y="1981200"/>
                <a:ext cx="457200" cy="4769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981200"/>
                <a:ext cx="457200" cy="476990"/>
              </a:xfrm>
              <a:prstGeom prst="rect">
                <a:avLst/>
              </a:prstGeom>
              <a:blipFill>
                <a:blip r:embed="rId7"/>
                <a:stretch>
                  <a:fillRect r="-4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092970" y="1929385"/>
            <a:ext cx="457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629400" y="2593032"/>
                <a:ext cx="457200" cy="4769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2593032"/>
                <a:ext cx="457200" cy="476990"/>
              </a:xfrm>
              <a:prstGeom prst="rect">
                <a:avLst/>
              </a:prstGeom>
              <a:blipFill>
                <a:blip r:embed="rId8"/>
                <a:stretch>
                  <a:fillRect r="-4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382000" y="2632140"/>
                <a:ext cx="457200" cy="4769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2632140"/>
                <a:ext cx="457200" cy="476990"/>
              </a:xfrm>
              <a:prstGeom prst="rect">
                <a:avLst/>
              </a:prstGeom>
              <a:blipFill>
                <a:blip r:embed="rId9"/>
                <a:stretch>
                  <a:fillRect r="-4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410138" y="2408920"/>
                <a:ext cx="457200" cy="4769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0138" y="2408920"/>
                <a:ext cx="457200" cy="476990"/>
              </a:xfrm>
              <a:prstGeom prst="rect">
                <a:avLst/>
              </a:prstGeom>
              <a:blipFill>
                <a:blip r:embed="rId10"/>
                <a:stretch>
                  <a:fillRect l="-4000" r="-7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33738" y="2401307"/>
                <a:ext cx="457200" cy="4769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3738" y="2401307"/>
                <a:ext cx="457200" cy="476990"/>
              </a:xfrm>
              <a:prstGeom prst="rect">
                <a:avLst/>
              </a:prstGeom>
              <a:blipFill>
                <a:blip r:embed="rId11"/>
                <a:stretch>
                  <a:fillRect l="-4000" r="-7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986759" y="2408920"/>
                <a:ext cx="457200" cy="4769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759" y="2408920"/>
                <a:ext cx="457200" cy="476990"/>
              </a:xfrm>
              <a:prstGeom prst="rect">
                <a:avLst/>
              </a:prstGeom>
              <a:blipFill>
                <a:blip r:embed="rId12"/>
                <a:stretch>
                  <a:fillRect l="-4000" r="-7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139190" y="5469270"/>
            <a:ext cx="3647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19897" y="5818169"/>
            <a:ext cx="3647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75620" y="4953737"/>
            <a:ext cx="3647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</a:rPr>
              <a:t>j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91994" y="4526950"/>
            <a:ext cx="3647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</a:rPr>
              <a:t>i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55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for Layer 3 (Last Layer)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28800" y="1143000"/>
                <a:ext cx="8534400" cy="533400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Stochastic gradient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(3)</m:t>
                        </m:r>
                      </m:sup>
                    </m:sSub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2"/>
                <a:r>
                  <a:rPr lang="en-US" b="0" i="1" dirty="0">
                    <a:latin typeface="Cambria Math" panose="02040503050406030204" pitchFamily="18" charset="0"/>
                  </a:rPr>
                  <a:t>Recall: 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(3)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3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(3)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(3)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3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(3)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(3)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nary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(3)</m:t>
                        </m:r>
                      </m:sup>
                    </m:sSubSup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(3)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(3)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(3)</m:t>
                            </m:r>
                          </m:sup>
                        </m:sSub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(3)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=−(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(3)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′(3)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3)</m:t>
                            </m:r>
                          </m:sup>
                        </m:sSubSup>
                      </m:e>
                    </m:d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(3)</m:t>
                            </m:r>
                          </m:sup>
                        </m:sSub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(3)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(3)</m:t>
                            </m:r>
                          </m:sup>
                        </m:sSub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(3)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(3)</m:t>
                            </m:r>
                          </m:sup>
                        </m:sSub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(3)</m:t>
                            </m:r>
                          </m:sup>
                        </m:sSub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=−(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(3)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′(3)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3)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8800" y="1143000"/>
                <a:ext cx="8534400" cy="5334000"/>
              </a:xfrm>
              <a:blipFill>
                <a:blip r:embed="rId3"/>
                <a:stretch>
                  <a:fillRect l="-1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 rot="5400000">
            <a:off x="7696200" y="3352803"/>
            <a:ext cx="228601" cy="2971799"/>
          </a:xfrm>
          <a:prstGeom prst="rightBrace">
            <a:avLst>
              <a:gd name="adj1" fmla="val 8333"/>
              <a:gd name="adj2" fmla="val 50757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067549" y="4953003"/>
                <a:ext cx="1485900" cy="482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549" y="4953003"/>
                <a:ext cx="1485900" cy="482889"/>
              </a:xfrm>
              <a:prstGeom prst="rect">
                <a:avLst/>
              </a:prstGeom>
              <a:blipFill>
                <a:blip r:embed="rId4"/>
                <a:stretch>
                  <a:fillRect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1858286"/>
            <a:ext cx="3211484" cy="23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24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for Layer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76400" y="1143000"/>
                <a:ext cx="8534400" cy="5334000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Stochastic gradient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𝑗𝑘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bSup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</a:p>
              <a:p>
                <a:pPr lvl="2"/>
                <a:r>
                  <a:rPr lang="en-US" i="1" dirty="0">
                    <a:latin typeface="Cambria Math" panose="02040503050406030204" pitchFamily="18" charset="0"/>
                  </a:rPr>
                  <a:t>Recall: 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(3)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3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(3)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;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(3)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(3)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nary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(3)</m:t>
                        </m:r>
                      </m:sup>
                    </m:sSub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3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;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𝑗𝑘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nary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3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sz="3500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sz="35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5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3500" i="1">
                                <a:latin typeface="Cambria Math" panose="02040503050406030204" pitchFamily="18" charset="0"/>
                              </a:rPr>
                              <m:t>𝑗𝑘</m:t>
                            </m:r>
                          </m:sub>
                          <m:sup>
                            <m:r>
                              <a:rPr lang="en-US" sz="3500" i="1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den>
                    </m:f>
                    <m:r>
                      <a:rPr lang="en-US" sz="35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35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5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35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5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num>
                          <m:den>
                            <m:r>
                              <a:rPr lang="en-US" sz="35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en-US" sz="35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(3)</m:t>
                                </m:r>
                              </m:sup>
                            </m:sSubSup>
                          </m:den>
                        </m:f>
                        <m:f>
                          <m:fPr>
                            <m:ctrlPr>
                              <a:rPr lang="en-US" sz="35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5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en-US" sz="35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(3)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35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en-US" sz="35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(3)</m:t>
                                </m:r>
                              </m:sup>
                            </m:sSubSup>
                          </m:den>
                        </m:f>
                        <m:f>
                          <m:fPr>
                            <m:ctrlPr>
                              <a:rPr lang="en-US" sz="35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5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en-US" sz="35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(3)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35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en-US" sz="35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den>
                        </m:f>
                        <m:f>
                          <m:fPr>
                            <m:ctrlPr>
                              <a:rPr lang="en-US" sz="35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5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en-US" sz="35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35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en-US" sz="35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den>
                        </m:f>
                        <m:f>
                          <m:fPr>
                            <m:ctrlPr>
                              <a:rPr lang="en-US" sz="35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5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en-US" sz="35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35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en-US" sz="35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𝑗𝑘</m:t>
                                </m:r>
                              </m:sub>
                              <m:sup>
                                <m:r>
                                  <a:rPr lang="en-US" sz="3500" i="1"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den>
                        </m:f>
                      </m:e>
                    </m:nary>
                  </m:oMath>
                </a14:m>
                <a:endParaRPr lang="en-US" sz="3500" i="1" dirty="0">
                  <a:latin typeface="Cambria Math" panose="02040503050406030204" pitchFamily="18" charset="0"/>
                </a:endParaRPr>
              </a:p>
              <a:p>
                <a:pPr marL="27432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−(</m:t>
                          </m:r>
                          <m:sSub>
                            <m:sSubPr>
                              <m:ctrlPr>
                                <a:rPr lang="en-US" sz="3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5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5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35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5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3500" i="1">
                                  <a:latin typeface="Cambria Math" panose="02040503050406030204" pitchFamily="18" charset="0"/>
                                </a:rPr>
                                <m:t>(3)</m:t>
                              </m:r>
                            </m:sup>
                          </m:sSubSup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3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50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p>
                              <m:r>
                                <a:rPr lang="en-US" sz="3500">
                                  <a:latin typeface="Cambria Math" panose="02040503050406030204" pitchFamily="18" charset="0"/>
                                </a:rPr>
                                <m:t>′(3)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3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500"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350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  <m:sup>
                                  <m:r>
                                    <a:rPr lang="en-US" sz="3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3500">
                                      <a:latin typeface="Cambria Math" panose="02040503050406030204" pitchFamily="18" charset="0"/>
                                    </a:rPr>
                                    <m:t>3)</m:t>
                                  </m:r>
                                </m:sup>
                              </m:sSubSup>
                            </m:e>
                          </m:d>
                          <m:sSubSup>
                            <m:sSubSupPr>
                              <m:ctrlPr>
                                <a:rPr lang="en-US" sz="35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350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US" sz="35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3500">
                                  <a:latin typeface="Cambria Math" panose="02040503050406030204" pitchFamily="18" charset="0"/>
                                </a:rPr>
                                <m:t>(3)</m:t>
                              </m:r>
                            </m:sup>
                          </m:sSubSup>
                        </m:e>
                      </m:nary>
                      <m:sSup>
                        <m:sSup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p>
                          <m:r>
                            <a:rPr lang="en-US" sz="3500">
                              <a:latin typeface="Cambria Math" panose="02040503050406030204" pitchFamily="18" charset="0"/>
                            </a:rPr>
                            <m:t>′(2)</m:t>
                          </m:r>
                        </m:sup>
                      </m:sSup>
                      <m:d>
                        <m:d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5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350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350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  <m:sup>
                              <m:r>
                                <a:rPr lang="en-US" sz="35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500">
                                  <a:latin typeface="Cambria Math" panose="02040503050406030204" pitchFamily="18" charset="0"/>
                                </a:rPr>
                                <m:t>2)</m:t>
                              </m:r>
                            </m:sup>
                          </m:sSubSup>
                        </m:e>
                      </m:d>
                      <m:sSubSup>
                        <m:sSubSup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sz="3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76400" y="1143000"/>
                <a:ext cx="8534400" cy="5334000"/>
              </a:xfrm>
              <a:blipFill>
                <a:blip r:embed="rId3"/>
                <a:stretch>
                  <a:fillRect l="-1143" t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 rot="5400000">
            <a:off x="4823590" y="3939410"/>
            <a:ext cx="182620" cy="358140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477687" y="5821420"/>
                <a:ext cx="1485900" cy="443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687" y="5821420"/>
                <a:ext cx="1485900" cy="443776"/>
              </a:xfrm>
              <a:prstGeom prst="rect">
                <a:avLst/>
              </a:prstGeom>
              <a:blipFill>
                <a:blip r:embed="rId4"/>
                <a:stretch>
                  <a:fillRect b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/>
          <p:cNvSpPr/>
          <p:nvPr/>
        </p:nvSpPr>
        <p:spPr>
          <a:xfrm rot="5400000">
            <a:off x="5766897" y="2947497"/>
            <a:ext cx="124806" cy="662940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86350" y="6331312"/>
                <a:ext cx="1485900" cy="479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  <m:sup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350" y="6331312"/>
                <a:ext cx="1485900" cy="479298"/>
              </a:xfrm>
              <a:prstGeom prst="rect">
                <a:avLst/>
              </a:prstGeom>
              <a:blipFill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1" y="1537252"/>
            <a:ext cx="3165293" cy="234894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D966201-0825-4E04-ADE9-AD63B4C78EA9}"/>
              </a:ext>
            </a:extLst>
          </p:cNvPr>
          <p:cNvSpPr/>
          <p:nvPr/>
        </p:nvSpPr>
        <p:spPr>
          <a:xfrm>
            <a:off x="3962400" y="3886201"/>
            <a:ext cx="1524000" cy="1066799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AD82EA-248D-43F5-A707-54C1CB5D67DD}"/>
              </a:ext>
            </a:extLst>
          </p:cNvPr>
          <p:cNvSpPr/>
          <p:nvPr/>
        </p:nvSpPr>
        <p:spPr>
          <a:xfrm>
            <a:off x="3910701" y="3803430"/>
            <a:ext cx="3134807" cy="121920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86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for Layer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Stochastic gradient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𝑘𝑠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𝑘𝑠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(1)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𝑗𝑘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(0)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200401"/>
            <a:ext cx="4800600" cy="356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69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Question: General 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layer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-&gt; layer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-&gt; layer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b="0" dirty="0"/>
                  <a:t>Index: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b="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56" t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09800" y="4929341"/>
                <a:ext cx="5334000" cy="1360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bSup>
                        <m:sSubSup>
                          <m:sSubSup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+1)</m:t>
                            </m:r>
                          </m:sup>
                        </m:sSubSup>
                        <m:sSup>
                          <m:sSup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d>
                          </m:sup>
                        </m:sSup>
                        <m:d>
                          <m:d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FF0000"/>
                            </a:solidFill>
                          </a:rPr>
                          <m:t> </m:t>
                        </m:r>
                      </m:e>
                    </m:nary>
                  </m:oMath>
                </a14:m>
                <a:endParaRPr lang="en-US" sz="240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𝑗𝑘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den>
                    </m:f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−1)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4929341"/>
                <a:ext cx="5334000" cy="13603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5720933" y="3331215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</a:t>
            </a:r>
          </a:p>
        </p:txBody>
      </p:sp>
      <p:sp>
        <p:nvSpPr>
          <p:cNvPr id="7" name="Oval 6"/>
          <p:cNvSpPr/>
          <p:nvPr/>
        </p:nvSpPr>
        <p:spPr>
          <a:xfrm>
            <a:off x="6846757" y="4128192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46757" y="3331215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846757" y="2562969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560757" y="3331215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</a:t>
            </a:r>
          </a:p>
        </p:txBody>
      </p:sp>
      <p:cxnSp>
        <p:nvCxnSpPr>
          <p:cNvPr id="12" name="Straight Arrow Connector 11"/>
          <p:cNvCxnSpPr>
            <a:stCxn id="9" idx="2"/>
          </p:cNvCxnSpPr>
          <p:nvPr/>
        </p:nvCxnSpPr>
        <p:spPr>
          <a:xfrm flipH="1">
            <a:off x="6111179" y="2791570"/>
            <a:ext cx="735579" cy="6297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2"/>
            <a:endCxn id="6" idx="6"/>
          </p:cNvCxnSpPr>
          <p:nvPr/>
        </p:nvCxnSpPr>
        <p:spPr>
          <a:xfrm flipH="1">
            <a:off x="6178133" y="3559815"/>
            <a:ext cx="66862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2"/>
            <a:endCxn id="6" idx="5"/>
          </p:cNvCxnSpPr>
          <p:nvPr/>
        </p:nvCxnSpPr>
        <p:spPr>
          <a:xfrm flipH="1" flipV="1">
            <a:off x="6111179" y="3721460"/>
            <a:ext cx="735579" cy="635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2"/>
            <a:endCxn id="10" idx="6"/>
          </p:cNvCxnSpPr>
          <p:nvPr/>
        </p:nvCxnSpPr>
        <p:spPr>
          <a:xfrm flipH="1">
            <a:off x="5017957" y="3559815"/>
            <a:ext cx="70297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D2FD42-1690-4BBC-8E41-1CA9D5D5ECAB}"/>
                  </a:ext>
                </a:extLst>
              </p:cNvPr>
              <p:cNvSpPr txBox="1"/>
              <p:nvPr/>
            </p:nvSpPr>
            <p:spPr>
              <a:xfrm>
                <a:off x="4983361" y="2330500"/>
                <a:ext cx="457200" cy="4769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D2FD42-1690-4BBC-8E41-1CA9D5D5E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361" y="2330500"/>
                <a:ext cx="457200" cy="476990"/>
              </a:xfrm>
              <a:prstGeom prst="rect">
                <a:avLst/>
              </a:prstGeom>
              <a:blipFill>
                <a:blip r:embed="rId5"/>
                <a:stretch>
                  <a:fillRect l="-2667" r="-7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13DE218-C00D-43D0-B453-07B90BFDE788}"/>
                  </a:ext>
                </a:extLst>
              </p:cNvPr>
              <p:cNvSpPr txBox="1"/>
              <p:nvPr/>
            </p:nvSpPr>
            <p:spPr>
              <a:xfrm>
                <a:off x="5988257" y="2329456"/>
                <a:ext cx="524189" cy="4769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13DE218-C00D-43D0-B453-07B90BFDE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257" y="2329456"/>
                <a:ext cx="524189" cy="476990"/>
              </a:xfrm>
              <a:prstGeom prst="rect">
                <a:avLst/>
              </a:prstGeom>
              <a:blipFill>
                <a:blip r:embed="rId6"/>
                <a:stretch>
                  <a:fillRect l="-2326" r="-10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941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Backpropagation Steps to Learn 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95400" y="914400"/>
                <a:ext cx="9601200" cy="5334000"/>
              </a:xfrm>
            </p:spPr>
            <p:txBody>
              <a:bodyPr>
                <a:noAutofit/>
              </a:bodyPr>
              <a:lstStyle/>
              <a:p>
                <a:pPr lvl="1">
                  <a:spcBef>
                    <a:spcPct val="0"/>
                  </a:spcBef>
                </a:pPr>
                <a:r>
                  <a:rPr lang="en-US" sz="2400" dirty="0"/>
                  <a:t>Initialize weights to small random numbers, associated with biases</a:t>
                </a:r>
              </a:p>
              <a:p>
                <a:pPr lvl="1">
                  <a:spcBef>
                    <a:spcPct val="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</a:rPr>
                  <a:t>Repeat</a:t>
                </a:r>
                <a:r>
                  <a:rPr lang="en-US" sz="2400" dirty="0"/>
                  <a:t> until terminating condition meets</a:t>
                </a:r>
              </a:p>
              <a:p>
                <a:pPr lvl="2">
                  <a:spcBef>
                    <a:spcPct val="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</a:rPr>
                  <a:t>For</a:t>
                </a:r>
                <a:r>
                  <a:rPr lang="en-US" sz="2400" dirty="0"/>
                  <a:t> each training example</a:t>
                </a:r>
              </a:p>
              <a:p>
                <a:pPr lvl="3">
                  <a:spcBef>
                    <a:spcPct val="0"/>
                  </a:spcBef>
                </a:pPr>
                <a:r>
                  <a:rPr lang="en-US" b="1" dirty="0"/>
                  <a:t>Propagate the inputs forward </a:t>
                </a:r>
                <a:r>
                  <a:rPr lang="en-US" dirty="0"/>
                  <a:t>(by applying activation function) </a:t>
                </a:r>
              </a:p>
              <a:p>
                <a:pPr lvl="4">
                  <a:spcBef>
                    <a:spcPct val="0"/>
                  </a:spcBef>
                </a:pPr>
                <a:r>
                  <a:rPr lang="en-US" sz="2000" dirty="0"/>
                  <a:t>For layer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000" dirty="0"/>
                  <a:t> = 1: L</a:t>
                </a:r>
              </a:p>
              <a:p>
                <a:pPr lvl="5">
                  <a:spcBef>
                    <a:spcPct val="0"/>
                  </a:spcBef>
                </a:pPr>
                <a:r>
                  <a:rPr lang="en-US" sz="2000" dirty="0"/>
                  <a:t>Calculate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20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−1)</m:t>
                        </m:r>
                      </m:sup>
                    </m:sSup>
                    <m:r>
                      <a:rPr lang="en-US" sz="20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5">
                  <a:spcBef>
                    <a:spcPct val="0"/>
                  </a:spcBef>
                </a:pPr>
                <a:r>
                  <a:rPr lang="en-US" sz="2000" dirty="0"/>
                  <a:t>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/>
                  <a:t> (elementwise activation)</a:t>
                </a:r>
              </a:p>
              <a:p>
                <a:pPr lvl="3">
                  <a:spcBef>
                    <a:spcPct val="0"/>
                  </a:spcBef>
                </a:pPr>
                <a:r>
                  <a:rPr lang="en-US" b="1" dirty="0"/>
                  <a:t>Backpropagate the error </a:t>
                </a:r>
                <a:r>
                  <a:rPr lang="en-US" dirty="0"/>
                  <a:t>(by updating weights and biases)</a:t>
                </a:r>
              </a:p>
              <a:p>
                <a:pPr lvl="4">
                  <a:spcBef>
                    <a:spcPct val="0"/>
                  </a:spcBef>
                </a:pPr>
                <a:r>
                  <a:rPr lang="en-US" sz="2000" dirty="0"/>
                  <a:t>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 °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lang="en-US" sz="2000" dirty="0"/>
              </a:p>
              <a:p>
                <a:pPr lvl="4">
                  <a:spcBef>
                    <a:spcPct val="0"/>
                  </a:spcBef>
                </a:pPr>
                <a:r>
                  <a:rPr lang="en-US" sz="2000" dirty="0"/>
                  <a:t>Update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𝑎𝑛𝑑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𝑏𝑎𝑠𝑒𝑑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𝑜𝑛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−1)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000" i="1" baseline="3000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000" baseline="30000" dirty="0"/>
                  <a:t> </a:t>
                </a:r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4">
                  <a:spcBef>
                    <a:spcPct val="0"/>
                  </a:spcBef>
                </a:pPr>
                <a:r>
                  <a:rPr lang="en-US" sz="2000" dirty="0"/>
                  <a:t>For layer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000" dirty="0"/>
                  <a:t> = L-1: 1</a:t>
                </a:r>
              </a:p>
              <a:p>
                <a:pPr lvl="5">
                  <a:spcBef>
                    <a:spcPct val="0"/>
                  </a:spcBef>
                </a:pPr>
                <a:r>
                  <a:rPr lang="en-US" sz="2000" dirty="0"/>
                  <a:t>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lang="en-US" sz="2000" dirty="0"/>
              </a:p>
              <a:p>
                <a:pPr lvl="5">
                  <a:spcBef>
                    <a:spcPct val="0"/>
                  </a:spcBef>
                </a:pPr>
                <a:r>
                  <a:rPr lang="en-US" sz="2000" dirty="0"/>
                  <a:t>Update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𝑎𝑛𝑑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000" dirty="0"/>
                  <a:t> based on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−1)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000" i="1" baseline="3000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000" baseline="30000" dirty="0"/>
                  <a:t> </a:t>
                </a:r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1800" baseline="30000" dirty="0"/>
              </a:p>
              <a:p>
                <a:pPr lvl="1">
                  <a:spcBef>
                    <a:spcPct val="0"/>
                  </a:spcBef>
                </a:pPr>
                <a:r>
                  <a:rPr lang="en-US" sz="2400" dirty="0"/>
                  <a:t>Terminating condition (convergence, max iteration, etc.)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5400" y="914400"/>
                <a:ext cx="9601200" cy="5334000"/>
              </a:xfrm>
              <a:blipFill>
                <a:blip r:embed="rId3"/>
                <a:stretch>
                  <a:fillRect t="-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0DE770-97DB-5D0C-04D6-6D163EA5B3BD}"/>
                  </a:ext>
                </a:extLst>
              </p:cNvPr>
              <p:cNvSpPr txBox="1"/>
              <p:nvPr/>
            </p:nvSpPr>
            <p:spPr>
              <a:xfrm>
                <a:off x="2895600" y="6187275"/>
                <a:ext cx="60942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b="1" dirty="0"/>
                  <a:t>: Hadamard product (element wise product)</a:t>
                </a:r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0DE770-97DB-5D0C-04D6-6D163EA5B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6187275"/>
                <a:ext cx="6094206" cy="369332"/>
              </a:xfrm>
              <a:prstGeom prst="rect">
                <a:avLst/>
              </a:prstGeom>
              <a:blipFill>
                <a:blip r:embed="rId4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716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EBBA1-695B-F4A3-E9FA-55AF0B490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CD2CD-5E90-8E2B-FEBB-D13F9D8AB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9E9D6-A7EF-F166-186D-4D9A7B3BC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21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7FBABE6-2113-40AA-BB27-CFDC91972A72}" type="slidenum">
              <a:rPr lang="en-US"/>
              <a:pPr eaLnBrk="1" hangingPunct="1"/>
              <a:t>39</a:t>
            </a:fld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Neural Network as a Classifier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9677400" cy="5029200"/>
          </a:xfrm>
        </p:spPr>
        <p:txBody>
          <a:bodyPr>
            <a:no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sz="2200" dirty="0"/>
              <a:t>Weakness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200" dirty="0"/>
              <a:t>Long training time 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200" dirty="0"/>
              <a:t>Require a number of hyper-parameters typically best determined empirically, e.g., the network topology or “structure.”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200" dirty="0"/>
              <a:t>Poor interpretability: Difficult to interpret the symbolic meaning behind the learned weights and of “hidden units” in the network</a:t>
            </a:r>
          </a:p>
          <a:p>
            <a:pPr eaLnBrk="1" hangingPunct="1">
              <a:lnSpc>
                <a:spcPct val="110000"/>
              </a:lnSpc>
            </a:pPr>
            <a:r>
              <a:rPr lang="en-US" sz="2200" dirty="0"/>
              <a:t>Strength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200" dirty="0"/>
              <a:t>High tolerance to noisy data  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200" dirty="0"/>
              <a:t>Successful on an array of real-world data, e.g., hand-written letters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200" dirty="0"/>
              <a:t>Algorithms are inherently parallel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200" dirty="0"/>
              <a:t>Techniques have recently been developed for the extraction of rules from trained neural networks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200" dirty="0"/>
              <a:t>Deep neural network is powerful</a:t>
            </a:r>
          </a:p>
        </p:txBody>
      </p:sp>
    </p:spTree>
    <p:extLst>
      <p:ext uri="{BB962C8B-B14F-4D97-AF65-F5344CB8AC3E}">
        <p14:creationId xmlns:p14="http://schemas.microsoft.com/office/powerpoint/2010/main" val="16776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512D4-C7EB-4EBA-A099-4532B3E71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ImageNet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DF1EB-DD6C-44F8-9FAF-AB7DEB899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C3293-81B2-4FD4-9A20-E6FA5AEC7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969B80-BB38-44B9-84DB-1A87F8F08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419495"/>
            <a:ext cx="8610600" cy="4682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90E82A-AA8A-4298-A5B6-BB40A4866A70}"/>
              </a:ext>
            </a:extLst>
          </p:cNvPr>
          <p:cNvSpPr txBox="1"/>
          <p:nvPr/>
        </p:nvSpPr>
        <p:spPr>
          <a:xfrm>
            <a:off x="2286000" y="6274149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https://semiengineering.com/new-vision-technologies-for-real-world-applications/</a:t>
            </a:r>
          </a:p>
        </p:txBody>
      </p:sp>
    </p:spTree>
    <p:extLst>
      <p:ext uri="{BB962C8B-B14F-4D97-AF65-F5344CB8AC3E}">
        <p14:creationId xmlns:p14="http://schemas.microsoft.com/office/powerpoint/2010/main" val="3594770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Digits Recognition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143000"/>
            <a:ext cx="8305800" cy="5334000"/>
          </a:xfrm>
        </p:spPr>
        <p:txBody>
          <a:bodyPr/>
          <a:lstStyle/>
          <a:p>
            <a:r>
              <a:rPr lang="en-US" dirty="0"/>
              <a:t>Obtain sequence of digits by segmentation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Recognition (our focus)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974794"/>
            <a:ext cx="3505200" cy="720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902" y="3296418"/>
            <a:ext cx="5762195" cy="905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334001"/>
            <a:ext cx="606912" cy="685223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5633213" y="5524212"/>
            <a:ext cx="685047" cy="495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24730" y="5181600"/>
            <a:ext cx="614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/>
              <a:t>5</a:t>
            </a:r>
            <a:endParaRPr lang="en-US" sz="2800" dirty="0"/>
          </a:p>
        </p:txBody>
      </p:sp>
      <p:sp>
        <p:nvSpPr>
          <p:cNvPr id="10" name="Right Arrow 9"/>
          <p:cNvSpPr/>
          <p:nvPr/>
        </p:nvSpPr>
        <p:spPr>
          <a:xfrm rot="5400000">
            <a:off x="5778877" y="2673431"/>
            <a:ext cx="404890" cy="685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16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1905000" y="1143000"/>
            <a:ext cx="83058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3200" kern="1200">
                <a:solidFill>
                  <a:srgbClr val="002060"/>
                </a:solidFill>
                <a:effectLst/>
                <a:latin typeface="Baskerville Old Face" pitchFamily="18" charset="0"/>
                <a:ea typeface="+mn-ea"/>
                <a:cs typeface="Arial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The architecture of the used neural network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What each neurons are doing?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Digits Recognition Example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10" y="1598333"/>
            <a:ext cx="5421517" cy="318087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78812" y="5227192"/>
            <a:ext cx="3657600" cy="851259"/>
            <a:chOff x="1524000" y="5329432"/>
            <a:chExt cx="3657600" cy="8512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5362569"/>
              <a:ext cx="795707" cy="8181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0" y="5329432"/>
              <a:ext cx="2667000" cy="85125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5306602"/>
            <a:ext cx="768743" cy="771849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3445362" y="5555541"/>
            <a:ext cx="533400" cy="1945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88912" y="5105401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/>
              <a:t>0</a:t>
            </a:r>
            <a:endParaRPr lang="en-US" sz="2400" dirty="0"/>
          </a:p>
        </p:txBody>
      </p:sp>
      <p:sp>
        <p:nvSpPr>
          <p:cNvPr id="14" name="Right Arrow 13"/>
          <p:cNvSpPr/>
          <p:nvPr/>
        </p:nvSpPr>
        <p:spPr>
          <a:xfrm>
            <a:off x="8245962" y="5555541"/>
            <a:ext cx="533400" cy="1945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81450" y="6064870"/>
            <a:ext cx="1308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Input image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91958" y="6093059"/>
            <a:ext cx="4008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Activated neurons detecting image parts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38502" y="6078450"/>
            <a:ext cx="1878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Predicted number</a:t>
            </a:r>
          </a:p>
        </p:txBody>
      </p:sp>
    </p:spTree>
    <p:extLst>
      <p:ext uri="{BB962C8B-B14F-4D97-AF65-F5344CB8AC3E}">
        <p14:creationId xmlns:p14="http://schemas.microsoft.com/office/powerpoint/2010/main" val="3013593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Neural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dirty="0"/>
              <a:t>Introduction</a:t>
            </a:r>
          </a:p>
          <a:p>
            <a:pPr>
              <a:lnSpc>
                <a:spcPct val="130000"/>
              </a:lnSpc>
            </a:pPr>
            <a:r>
              <a:rPr lang="en-US" dirty="0"/>
              <a:t>Connection to Shallow Machine Learning Algorithms</a:t>
            </a:r>
          </a:p>
          <a:p>
            <a:pPr>
              <a:lnSpc>
                <a:spcPct val="130000"/>
              </a:lnSpc>
            </a:pPr>
            <a:r>
              <a:rPr lang="en-US" dirty="0"/>
              <a:t>Multi-Layer Feed-Forward Neural Network</a:t>
            </a:r>
          </a:p>
          <a:p>
            <a:pPr>
              <a:lnSpc>
                <a:spcPct val="130000"/>
              </a:lnSpc>
            </a:pPr>
            <a:r>
              <a:rPr lang="en-US" dirty="0"/>
              <a:t>Deep Learning</a:t>
            </a:r>
          </a:p>
          <a:p>
            <a:pPr>
              <a:lnSpc>
                <a:spcPct val="130000"/>
              </a:lnSpc>
            </a:pPr>
            <a:r>
              <a:rPr lang="en-US" dirty="0"/>
              <a:t>Summary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9803581">
            <a:off x="3700922" y="3802079"/>
            <a:ext cx="533400" cy="381000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49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58" y="1092439"/>
            <a:ext cx="5604443" cy="3360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98" y="4453035"/>
            <a:ext cx="5946003" cy="207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120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Popular Deep NNs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layers and parameter sharing</a:t>
            </a:r>
          </a:p>
          <a:p>
            <a:pPr lvl="1"/>
            <a:r>
              <a:rPr lang="en-US" dirty="0"/>
              <a:t>Convolutional Neural Network</a:t>
            </a:r>
          </a:p>
          <a:p>
            <a:pPr lvl="2"/>
            <a:r>
              <a:rPr lang="en-US" dirty="0"/>
              <a:t>Applications to: Images, NLP, Graph</a:t>
            </a:r>
          </a:p>
          <a:p>
            <a:pPr lvl="1"/>
            <a:r>
              <a:rPr lang="en-US" dirty="0"/>
              <a:t>Recurrent Neural Network</a:t>
            </a:r>
          </a:p>
          <a:p>
            <a:pPr lvl="2"/>
            <a:r>
              <a:rPr lang="en-US" dirty="0"/>
              <a:t>Applications to: Sequence data</a:t>
            </a:r>
          </a:p>
          <a:p>
            <a:pPr lvl="1"/>
            <a:r>
              <a:rPr lang="en-US" dirty="0"/>
              <a:t>Variational </a:t>
            </a:r>
            <a:r>
              <a:rPr lang="en-US" dirty="0" err="1"/>
              <a:t>autoencoder</a:t>
            </a:r>
            <a:endParaRPr lang="en-US" dirty="0"/>
          </a:p>
          <a:p>
            <a:pPr lvl="2"/>
            <a:r>
              <a:rPr lang="en-US"/>
              <a:t>Deep generative </a:t>
            </a:r>
            <a:r>
              <a:rPr lang="en-US" dirty="0"/>
              <a:t>models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694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LeNet</a:t>
            </a:r>
            <a:r>
              <a:rPr lang="en-US" dirty="0"/>
              <a:t> Architecture (By Yann </a:t>
            </a:r>
            <a:r>
              <a:rPr lang="en-US" dirty="0" err="1"/>
              <a:t>LeCun</a:t>
            </a:r>
            <a:r>
              <a:rPr lang="en-US" dirty="0"/>
              <a:t> et al.)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57" y="2590801"/>
            <a:ext cx="9144000" cy="21803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600" y="5105401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https://ujjwalkarn.me/2016/08/11/intuitive-explanation-convnets/</a:t>
            </a:r>
          </a:p>
        </p:txBody>
      </p:sp>
    </p:spTree>
    <p:extLst>
      <p:ext uri="{BB962C8B-B14F-4D97-AF65-F5344CB8AC3E}">
        <p14:creationId xmlns:p14="http://schemas.microsoft.com/office/powerpoint/2010/main" val="12420455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1046389"/>
            <a:ext cx="1612983" cy="14605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373430"/>
            <a:ext cx="939848" cy="8064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4114801" y="2570390"/>
            <a:ext cx="91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Input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6934201" y="2387124"/>
            <a:ext cx="91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204823"/>
            <a:ext cx="5010150" cy="3657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2971800" y="2963661"/>
            <a:ext cx="5791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Convolution operator: weighted sum where weights are from filter matrix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12833" y="1600200"/>
            <a:ext cx="426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552368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Different Filters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43000"/>
            <a:ext cx="3429000" cy="563856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61590" y="331595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Source: https://en.wikipedia.org/wiki/Kernel_(image_processing)</a:t>
            </a:r>
          </a:p>
        </p:txBody>
      </p:sp>
    </p:spTree>
    <p:extLst>
      <p:ext uri="{BB962C8B-B14F-4D97-AF65-F5344CB8AC3E}">
        <p14:creationId xmlns:p14="http://schemas.microsoft.com/office/powerpoint/2010/main" val="266619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Pooling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552" y="1078732"/>
            <a:ext cx="6258897" cy="5334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6600" y="6228066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5797398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sequential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76401"/>
            <a:ext cx="8534400" cy="3424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flipH="1">
                <a:off x="2023672" y="5235309"/>
                <a:ext cx="41910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𝑖𝑛𝑝𝑢𝑡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𝑣𝑒𝑐𝑡𝑜𝑟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𝑡𝑖𝑚𝑒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h𝑖𝑑𝑑𝑒𝑛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𝑠𝑡𝑎𝑡𝑒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𝑡𝑖𝑚𝑒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𝑜𝑢𝑡𝑝𝑢𝑡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𝑣𝑒𝑐𝑡𝑜𝑟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𝑡𝑖𝑚𝑒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23672" y="5235309"/>
                <a:ext cx="4191000" cy="14773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 flipH="1">
                <a:off x="6019800" y="5525773"/>
                <a:ext cx="4191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𝑊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𝑈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𝑉𝑠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019800" y="5525773"/>
                <a:ext cx="4191000" cy="830997"/>
              </a:xfrm>
              <a:prstGeom prst="rect">
                <a:avLst/>
              </a:prstGeom>
              <a:blipFill>
                <a:blip r:embed="rId5"/>
                <a:stretch>
                  <a:fillRect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1531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67901-EEDD-45C5-8A1F-E3AB5E36B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6C81-F251-4BD7-B60C-408F0FAB6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2C1F2-D187-4605-9CA4-79FB26464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C0786C-828A-41B5-A318-68BD5DE6E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1149776"/>
            <a:ext cx="8229600" cy="5478036"/>
          </a:xfrm>
          <a:prstGeom prst="rect">
            <a:avLst/>
          </a:prstGeom>
        </p:spPr>
      </p:pic>
      <p:pic>
        <p:nvPicPr>
          <p:cNvPr id="1026" name="Picture 2" descr="Artificial intelligence: Google's AlphaGo beats Go master Lee Se-dol - BBC  News">
            <a:extLst>
              <a:ext uri="{FF2B5EF4-FFF2-40B4-BE49-F238E27FC236}">
                <a16:creationId xmlns:a16="http://schemas.microsoft.com/office/drawing/2014/main" id="{1AD97616-60EA-4231-87FB-6BA9F2458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2538287"/>
            <a:ext cx="3474878" cy="195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5265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Machine Translation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992188"/>
            <a:ext cx="8229600" cy="5334000"/>
          </a:xfrm>
        </p:spPr>
        <p:txBody>
          <a:bodyPr/>
          <a:lstStyle/>
          <a:p>
            <a:r>
              <a:rPr lang="en-US" dirty="0"/>
              <a:t>Seq2Seq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276" y="1600201"/>
            <a:ext cx="8742125" cy="319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836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</a:t>
            </a:r>
            <a:r>
              <a:rPr lang="en-US" dirty="0" err="1"/>
              <a:t>Autoencoder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76AB59AB-A572-4523-B563-7BB22D4A64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Deep generative models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(0, 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76AB59AB-A572-4523-B563-7BB22D4A64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56"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28F141CD-F473-4F4A-92F0-C60580E8F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922771"/>
            <a:ext cx="4343400" cy="4343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9F4E2A-89F2-4F52-AE1F-7E5C9D25786B}"/>
              </a:ext>
            </a:extLst>
          </p:cNvPr>
          <p:cNvSpPr txBox="1"/>
          <p:nvPr/>
        </p:nvSpPr>
        <p:spPr>
          <a:xfrm>
            <a:off x="5562600" y="6355251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https://houxianxu.github.io/assets/project/dfcvae</a:t>
            </a:r>
          </a:p>
        </p:txBody>
      </p:sp>
    </p:spTree>
    <p:extLst>
      <p:ext uri="{BB962C8B-B14F-4D97-AF65-F5344CB8AC3E}">
        <p14:creationId xmlns:p14="http://schemas.microsoft.com/office/powerpoint/2010/main" val="794469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</a:t>
            </a:r>
            <a:r>
              <a:rPr lang="en-US" dirty="0" err="1"/>
              <a:t>Autoencoder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034350"/>
            <a:ext cx="5733534" cy="240279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2" y="6519446"/>
            <a:ext cx="90677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https://towardsdatascience.com/understanding-variational-autoencoders-vaes-f70510919f73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39776"/>
            <a:ext cx="6414272" cy="3115978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6438068" y="3504567"/>
            <a:ext cx="381000" cy="6373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DA496A-1478-4342-9D9A-9D1DDF9E0B7D}"/>
                  </a:ext>
                </a:extLst>
              </p:cNvPr>
              <p:cNvSpPr txBox="1"/>
              <p:nvPr/>
            </p:nvSpPr>
            <p:spPr>
              <a:xfrm>
                <a:off x="1600200" y="1764633"/>
                <a:ext cx="24384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𝑟𝑒𝑔𝑢𝑙𝑎𝑟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𝑎𝑢𝑡𝑜𝑒𝑛𝑐𝑜𝑑𝑒𝑟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DA496A-1478-4342-9D9A-9D1DDF9E0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764633"/>
                <a:ext cx="2438400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4ABAD2-3CEE-4766-8E55-E22CA04A083E}"/>
                  </a:ext>
                </a:extLst>
              </p:cNvPr>
              <p:cNvSpPr txBox="1"/>
              <p:nvPr/>
            </p:nvSpPr>
            <p:spPr>
              <a:xfrm>
                <a:off x="1506557" y="4538695"/>
                <a:ext cx="24384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𝑣𝑎𝑟𝑖𝑎𝑡𝑖𝑜𝑛𝑎𝑙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𝑎𝑢𝑡𝑜𝑒𝑛𝑐𝑜𝑑𝑒𝑟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4ABAD2-3CEE-4766-8E55-E22CA04A0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557" y="4538695"/>
                <a:ext cx="2438400" cy="369332"/>
              </a:xfrm>
              <a:prstGeom prst="rect">
                <a:avLst/>
              </a:prstGeom>
              <a:blipFill>
                <a:blip r:embed="rId5"/>
                <a:stretch>
                  <a:fillRect r="-1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06045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1E0D7-A734-4502-886B-3C0EB9C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resources for variational autoencoder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EAE47-FD9F-4A78-ABBA-D4B7A0176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https://www.youtube.com/watch?v=c27SHdQr4lw</a:t>
            </a:r>
            <a:r>
              <a:rPr lang="en-US" dirty="0"/>
              <a:t> by Paul Hand, 2020</a:t>
            </a:r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https://arxiv.org/pdf/1906.02691.pdf</a:t>
            </a:r>
            <a:r>
              <a:rPr lang="en-US" dirty="0"/>
              <a:t>, by </a:t>
            </a:r>
            <a:r>
              <a:rPr lang="en-US" dirty="0" err="1"/>
              <a:t>Kingma</a:t>
            </a:r>
            <a:r>
              <a:rPr lang="en-US" dirty="0"/>
              <a:t> and Welling, 2019 (An introduction to variational autoencoders)</a:t>
            </a:r>
          </a:p>
          <a:p>
            <a:r>
              <a:rPr lang="en-US" dirty="0"/>
              <a:t>Stanford course: </a:t>
            </a:r>
            <a:r>
              <a:rPr lang="en-US" dirty="0">
                <a:hlinkClick r:id="rId4"/>
              </a:rPr>
              <a:t>https://deepgenerativemodels.github.io/notes/vae/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10A6F-A162-4801-B8E0-332C73354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679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F35F6-8ED1-2590-F482-6BCD5C425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1739A-66CE-EDDC-4988-CF2708720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2DED5-64BC-16B4-AE18-650862A2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1260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837FE-4DF0-4A12-BAB6-D54D99FFA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CBE9D-ED3C-44CC-AD96-4AD1B7F57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architecture</a:t>
            </a:r>
          </a:p>
          <a:p>
            <a:r>
              <a:rPr lang="en-US" dirty="0"/>
              <a:t>Define loss</a:t>
            </a:r>
          </a:p>
          <a:p>
            <a:r>
              <a:rPr lang="en-US" dirty="0"/>
              <a:t>Training</a:t>
            </a:r>
          </a:p>
          <a:p>
            <a:pPr lvl="1"/>
            <a:r>
              <a:rPr lang="en-US" dirty="0"/>
              <a:t>Define optimizer</a:t>
            </a:r>
          </a:p>
          <a:p>
            <a:pPr lvl="1"/>
            <a:r>
              <a:rPr lang="en-US" dirty="0"/>
              <a:t>Define training schedule</a:t>
            </a:r>
          </a:p>
          <a:p>
            <a:pPr lvl="1"/>
            <a:r>
              <a:rPr lang="en-US" dirty="0"/>
              <a:t>Hyper parameter tuning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Inference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7B582-F72E-419F-B8AE-2D06FA45F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857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1894137" y="77651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r>
              <a:rPr lang="en" dirty="0"/>
              <a:t>Build a MLP with Pytorch</a:t>
            </a:r>
            <a:endParaRPr dirty="0"/>
          </a:p>
        </p:txBody>
      </p:sp>
      <p:sp>
        <p:nvSpPr>
          <p:cNvPr id="55" name="Google Shape;55;p13"/>
          <p:cNvSpPr/>
          <p:nvPr/>
        </p:nvSpPr>
        <p:spPr>
          <a:xfrm>
            <a:off x="1956600" y="2629175"/>
            <a:ext cx="362700" cy="20859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2773550" y="1874975"/>
            <a:ext cx="362700" cy="35943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3621700" y="3116967"/>
            <a:ext cx="362700" cy="11103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13"/>
          <p:cNvSpPr/>
          <p:nvPr/>
        </p:nvSpPr>
        <p:spPr>
          <a:xfrm rot="-5400000">
            <a:off x="758000" y="3436850"/>
            <a:ext cx="3567000" cy="432900"/>
          </a:xfrm>
          <a:prstGeom prst="trapezoid">
            <a:avLst>
              <a:gd name="adj" fmla="val 14410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9" name="Google Shape;59;p13"/>
          <p:cNvSpPr/>
          <p:nvPr/>
        </p:nvSpPr>
        <p:spPr>
          <a:xfrm rot="5399422">
            <a:off x="1610439" y="3430313"/>
            <a:ext cx="3567000" cy="483600"/>
          </a:xfrm>
          <a:prstGeom prst="trapezoid">
            <a:avLst>
              <a:gd name="adj" fmla="val 25552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0" name="Google Shape;60;p13"/>
          <p:cNvSpPr txBox="1"/>
          <p:nvPr/>
        </p:nvSpPr>
        <p:spPr>
          <a:xfrm>
            <a:off x="1767600" y="4715077"/>
            <a:ext cx="7407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/>
              <a:t>Input</a:t>
            </a:r>
            <a:endParaRPr/>
          </a:p>
          <a:p>
            <a:pPr algn="ctr"/>
            <a:r>
              <a:rPr lang="en"/>
              <a:t>100</a:t>
            </a:r>
            <a:endParaRPr/>
          </a:p>
        </p:txBody>
      </p:sp>
      <p:sp>
        <p:nvSpPr>
          <p:cNvPr id="61" name="Google Shape;61;p13"/>
          <p:cNvSpPr txBox="1"/>
          <p:nvPr/>
        </p:nvSpPr>
        <p:spPr>
          <a:xfrm>
            <a:off x="2238950" y="5469277"/>
            <a:ext cx="14631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/>
              <a:t>Hidden layer</a:t>
            </a:r>
            <a:endParaRPr/>
          </a:p>
          <a:p>
            <a:pPr algn="ctr"/>
            <a:r>
              <a:rPr lang="en"/>
              <a:t>200</a:t>
            </a:r>
            <a:endParaRPr/>
          </a:p>
        </p:txBody>
      </p:sp>
      <p:sp>
        <p:nvSpPr>
          <p:cNvPr id="62" name="Google Shape;62;p13"/>
          <p:cNvSpPr txBox="1"/>
          <p:nvPr/>
        </p:nvSpPr>
        <p:spPr>
          <a:xfrm>
            <a:off x="3177600" y="4227277"/>
            <a:ext cx="14631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/>
              <a:t>Output</a:t>
            </a:r>
            <a:endParaRPr/>
          </a:p>
          <a:p>
            <a:pPr algn="ctr"/>
            <a:r>
              <a:rPr lang="en"/>
              <a:t>10</a:t>
            </a:r>
            <a:endParaRPr/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3100" y="1888627"/>
            <a:ext cx="5342244" cy="395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1835700" y="68580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r>
              <a:rPr lang="en" dirty="0"/>
              <a:t>Build a CNN with Pytorch</a:t>
            </a:r>
            <a:endParaRPr dirty="0"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1835700" y="2009725"/>
            <a:ext cx="29190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"/>
              <a:t>Can you draw the architecture of this CNN?</a:t>
            </a: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7100" y="1792300"/>
            <a:ext cx="5449200" cy="4232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1835700" y="109052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r>
              <a:rPr lang="en"/>
              <a:t>Build a CNN with Pytorch</a:t>
            </a: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1835700" y="200972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5702" y="2090400"/>
            <a:ext cx="8624675" cy="28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2226" y="1652227"/>
            <a:ext cx="5935774" cy="40803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1917475" y="616922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r>
              <a:rPr lang="en" dirty="0"/>
              <a:t>Train the Neural Network with Pytorch</a:t>
            </a:r>
            <a:endParaRPr dirty="0"/>
          </a:p>
        </p:txBody>
      </p:sp>
      <p:cxnSp>
        <p:nvCxnSpPr>
          <p:cNvPr id="84" name="Google Shape;84;p16"/>
          <p:cNvCxnSpPr/>
          <p:nvPr/>
        </p:nvCxnSpPr>
        <p:spPr>
          <a:xfrm>
            <a:off x="3307450" y="4242800"/>
            <a:ext cx="2881800" cy="93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" name="Google Shape;85;p16"/>
          <p:cNvSpPr txBox="1"/>
          <p:nvPr/>
        </p:nvSpPr>
        <p:spPr>
          <a:xfrm>
            <a:off x="1747200" y="3806300"/>
            <a:ext cx="2705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/>
              <a:t>Zero out the previous gradients</a:t>
            </a:r>
            <a:endParaRPr/>
          </a:p>
        </p:txBody>
      </p:sp>
      <p:sp>
        <p:nvSpPr>
          <p:cNvPr id="86" name="Google Shape;86;p16"/>
          <p:cNvSpPr txBox="1"/>
          <p:nvPr/>
        </p:nvSpPr>
        <p:spPr>
          <a:xfrm>
            <a:off x="1769850" y="4561100"/>
            <a:ext cx="2660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/>
              <a:t>Do the backward propagation</a:t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1614700" y="5315900"/>
            <a:ext cx="733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/>
              <a:t>Do the optimizer step</a:t>
            </a:r>
            <a:endParaRPr/>
          </a:p>
        </p:txBody>
      </p:sp>
      <p:cxnSp>
        <p:nvCxnSpPr>
          <p:cNvPr id="88" name="Google Shape;88;p16"/>
          <p:cNvCxnSpPr/>
          <p:nvPr/>
        </p:nvCxnSpPr>
        <p:spPr>
          <a:xfrm>
            <a:off x="3791100" y="4877575"/>
            <a:ext cx="2433300" cy="60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9" name="Google Shape;89;p16"/>
          <p:cNvCxnSpPr/>
          <p:nvPr/>
        </p:nvCxnSpPr>
        <p:spPr>
          <a:xfrm>
            <a:off x="3972475" y="5587950"/>
            <a:ext cx="2205300" cy="14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" name="Google Shape;90;p16"/>
          <p:cNvSpPr txBox="1"/>
          <p:nvPr/>
        </p:nvSpPr>
        <p:spPr>
          <a:xfrm>
            <a:off x="1614700" y="2791565"/>
            <a:ext cx="27054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/>
              <a:t>Do the forward pass and compute the loss function</a:t>
            </a:r>
            <a:endParaRPr/>
          </a:p>
        </p:txBody>
      </p:sp>
      <p:cxnSp>
        <p:nvCxnSpPr>
          <p:cNvPr id="91" name="Google Shape;91;p16"/>
          <p:cNvCxnSpPr/>
          <p:nvPr/>
        </p:nvCxnSpPr>
        <p:spPr>
          <a:xfrm>
            <a:off x="3715525" y="3351075"/>
            <a:ext cx="2415600" cy="129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64562-2E2D-4C5B-8B8F-A205A496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AlphaFold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030CE-B3AE-458D-8645-152D04E8E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FD866-D17F-4535-94BC-6186C1223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615DF1-1932-422A-B3EA-759E3032D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112521"/>
            <a:ext cx="4495800" cy="564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601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1835700" y="85458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r>
              <a:rPr lang="en" dirty="0"/>
              <a:t>Test the Neural Network with Pytorch</a:t>
            </a:r>
            <a:endParaRPr dirty="0"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1835700" y="200972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endParaRPr/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3790" y="1874975"/>
            <a:ext cx="7667625" cy="401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Neural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Introduction</a:t>
            </a:r>
          </a:p>
          <a:p>
            <a:pPr>
              <a:lnSpc>
                <a:spcPct val="130000"/>
              </a:lnSpc>
            </a:pPr>
            <a:r>
              <a:rPr lang="en-US" dirty="0"/>
              <a:t>Connection to Shallow Machine Learning Algorithms</a:t>
            </a:r>
          </a:p>
          <a:p>
            <a:pPr>
              <a:lnSpc>
                <a:spcPct val="130000"/>
              </a:lnSpc>
            </a:pPr>
            <a:r>
              <a:rPr lang="en-US" dirty="0"/>
              <a:t>Multi-Layer Feed-Forward Neural Network</a:t>
            </a:r>
          </a:p>
          <a:p>
            <a:pPr>
              <a:lnSpc>
                <a:spcPct val="130000"/>
              </a:lnSpc>
            </a:pPr>
            <a:r>
              <a:rPr lang="en-US" dirty="0"/>
              <a:t>Deep Learning</a:t>
            </a:r>
          </a:p>
          <a:p>
            <a:pPr>
              <a:lnSpc>
                <a:spcPct val="130000"/>
              </a:lnSpc>
            </a:pPr>
            <a:r>
              <a:rPr lang="en-US" dirty="0"/>
              <a:t>Summary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9803581">
            <a:off x="2862720" y="4640278"/>
            <a:ext cx="533400" cy="381000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959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</a:t>
            </a:r>
          </a:p>
          <a:p>
            <a:pPr lvl="1"/>
            <a:r>
              <a:rPr lang="en-US" dirty="0"/>
              <a:t>Architecture; activation function; loss function; backpropagation</a:t>
            </a:r>
          </a:p>
          <a:p>
            <a:r>
              <a:rPr lang="en-US" dirty="0"/>
              <a:t>Existing shallow machine learning algorithms can be represented in NN</a:t>
            </a:r>
          </a:p>
          <a:p>
            <a:r>
              <a:rPr lang="en-US" dirty="0"/>
              <a:t>Multilayer feedforward NN</a:t>
            </a:r>
          </a:p>
          <a:p>
            <a:r>
              <a:rPr lang="en-US" dirty="0"/>
              <a:t>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545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E207F-901C-54BE-4D12-BFBEF537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3A08C-306F-0F58-5986-6AF61A212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8EC22-ADD5-3D62-AEE6-69C3DEE91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408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11506200" cy="5334000"/>
          </a:xfrm>
        </p:spPr>
        <p:txBody>
          <a:bodyPr/>
          <a:lstStyle/>
          <a:p>
            <a:r>
              <a:rPr lang="en-US" dirty="0"/>
              <a:t>3Blue1Brown NN series: </a:t>
            </a:r>
            <a:r>
              <a:rPr lang="en-US" dirty="0">
                <a:hlinkClick r:id="rId2"/>
              </a:rPr>
              <a:t>https://www.youtube.com/watch?v=aircAruvnKk&amp;list=PLZHQObOWTQDNU6R1_67000Dx_ZCJB-3pi</a:t>
            </a:r>
            <a:endParaRPr lang="en-US" dirty="0"/>
          </a:p>
          <a:p>
            <a:r>
              <a:rPr lang="en-US" dirty="0"/>
              <a:t>Deep Learning</a:t>
            </a:r>
          </a:p>
          <a:p>
            <a:pPr lvl="1"/>
            <a:r>
              <a:rPr lang="en-US" dirty="0">
                <a:hlinkClick r:id="rId3"/>
              </a:rPr>
              <a:t>http://neuralnetworksanddeeplearning.com/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http://www.deeplearningbook.org/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http://www.charuaggarwal.net/neural.htm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http://d2l.ai/index.html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77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43CC1-6C31-46A8-88F6-72BDE7024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7B788-FD94-435F-A6B6-5BA647E19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6CE94-89F4-4BE7-A669-02F1FFCE0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C19819-D204-44E4-9400-AA6ACC521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36"/>
          <a:stretch/>
        </p:blipFill>
        <p:spPr>
          <a:xfrm>
            <a:off x="4038600" y="1091184"/>
            <a:ext cx="4267200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FD572C-C737-4C0D-B8F3-78A1FD8BB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291585"/>
            <a:ext cx="9144000" cy="43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61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90F51-1307-4B7F-A7A8-467E0E3D0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OpenAI</a:t>
            </a:r>
            <a:r>
              <a:rPr lang="en-US" dirty="0"/>
              <a:t>: Codex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C3F6A-18A9-42E0-9770-2D43F57F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Online Media 7" title="Creating a Space Game with OpenAI Codex">
            <a:hlinkClick r:id="" action="ppaction://media"/>
            <a:extLst>
              <a:ext uri="{FF2B5EF4-FFF2-40B4-BE49-F238E27FC236}">
                <a16:creationId xmlns:a16="http://schemas.microsoft.com/office/drawing/2014/main" id="{7EF258DE-BB77-34F0-9962-4E176167A5F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52550" y="1143000"/>
            <a:ext cx="948531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8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Neural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Consider humans:</a:t>
                </a:r>
              </a:p>
              <a:p>
                <a:pPr lvl="1"/>
                <a:r>
                  <a:rPr lang="en-US" dirty="0"/>
                  <a:t>Number of neurons 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Connections per neuron 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4−5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Neuron switching time ~.001 second</a:t>
                </a:r>
              </a:p>
              <a:p>
                <a:pPr lvl="1"/>
                <a:r>
                  <a:rPr lang="en-US" dirty="0"/>
                  <a:t>Scene recognition time ~.1 second</a:t>
                </a:r>
              </a:p>
              <a:p>
                <a:pPr lvl="1"/>
                <a:r>
                  <a:rPr lang="en-US" dirty="0"/>
                  <a:t>100 inference steps doesn't seem like enough -&gt; parallel computation</a:t>
                </a:r>
              </a:p>
              <a:p>
                <a:r>
                  <a:rPr lang="en-US" dirty="0"/>
                  <a:t>Artificial neural networks</a:t>
                </a:r>
              </a:p>
              <a:p>
                <a:pPr lvl="1"/>
                <a:r>
                  <a:rPr lang="en-US" dirty="0"/>
                  <a:t>Many neuron-like threshold switching units</a:t>
                </a:r>
              </a:p>
              <a:p>
                <a:pPr lvl="1"/>
                <a:r>
                  <a:rPr lang="en-US" dirty="0"/>
                  <a:t>Many weighted interconnections among units</a:t>
                </a:r>
              </a:p>
              <a:p>
                <a:pPr lvl="1"/>
                <a:r>
                  <a:rPr lang="en-US" dirty="0"/>
                  <a:t>Highly parallel, distributed process</a:t>
                </a:r>
              </a:p>
              <a:p>
                <a:pPr lvl="1"/>
                <a:r>
                  <a:rPr lang="en-US" dirty="0"/>
                  <a:t>Emphasis on tuning weights automatically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9" t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3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0.1.2417"/>
  <p:tag name="SLIDO_PRESENTATION_ID" val="00000000-0000-0000-0000-000000000000"/>
  <p:tag name="SLIDO_EVENT_UUID" val="39a04fa8-d170-46fd-875c-34277b6e1110"/>
  <p:tag name="SLIDO_EVENT_SECTION_UUID" val="7dc85d65-1311-4f11-882b-22239b4a54b6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rity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66349</TotalTime>
  <Words>2140</Words>
  <Application>Microsoft Office PowerPoint</Application>
  <PresentationFormat>Widescreen</PresentationFormat>
  <Paragraphs>457</Paragraphs>
  <Slides>64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Arial</vt:lpstr>
      <vt:lpstr>Baskerville Old Face</vt:lpstr>
      <vt:lpstr>Calibri</vt:lpstr>
      <vt:lpstr>Cambria Math</vt:lpstr>
      <vt:lpstr>Symbol</vt:lpstr>
      <vt:lpstr>Times New Roman</vt:lpstr>
      <vt:lpstr>Office Theme</vt:lpstr>
      <vt:lpstr>Clarity</vt:lpstr>
      <vt:lpstr>CS247: Advanced Data Mining</vt:lpstr>
      <vt:lpstr>Neural Network</vt:lpstr>
      <vt:lpstr>A little bit of History</vt:lpstr>
      <vt:lpstr>ImageNet Challenge</vt:lpstr>
      <vt:lpstr>AlphaGo</vt:lpstr>
      <vt:lpstr>AlphaFold</vt:lpstr>
      <vt:lpstr>GPT-3</vt:lpstr>
      <vt:lpstr>OpenAI: Codex</vt:lpstr>
      <vt:lpstr>Artificial Neural Networks</vt:lpstr>
      <vt:lpstr>Single Unit: Perceptron </vt:lpstr>
      <vt:lpstr>Important Concepts</vt:lpstr>
      <vt:lpstr>Architecture</vt:lpstr>
      <vt:lpstr>Activation function</vt:lpstr>
      <vt:lpstr>Examples of Activation Functions</vt:lpstr>
      <vt:lpstr>Q&amp;A</vt:lpstr>
      <vt:lpstr>Loss Functions</vt:lpstr>
      <vt:lpstr>Example of Loss Functions</vt:lpstr>
      <vt:lpstr>Optimization</vt:lpstr>
      <vt:lpstr>Regularization</vt:lpstr>
      <vt:lpstr>Neural Network</vt:lpstr>
      <vt:lpstr>Perceptron</vt:lpstr>
      <vt:lpstr>Example: 1 for “Y” and -1 for “N”;  η=0.9  </vt:lpstr>
      <vt:lpstr>Linear SVM</vt:lpstr>
      <vt:lpstr>Perceptron V.S. Linear SVM</vt:lpstr>
      <vt:lpstr>Logistic Regression</vt:lpstr>
      <vt:lpstr>Question</vt:lpstr>
      <vt:lpstr>Question</vt:lpstr>
      <vt:lpstr>Neural Network</vt:lpstr>
      <vt:lpstr>A Multi-Layer Feed-Forward Neural Network </vt:lpstr>
      <vt:lpstr>How A Multi-Layer Neural Network Works</vt:lpstr>
      <vt:lpstr>Learning by Backpropagation</vt:lpstr>
      <vt:lpstr>Example</vt:lpstr>
      <vt:lpstr>Gradient for Layer 3 (Last Layer)</vt:lpstr>
      <vt:lpstr>Gradient for Layer 2</vt:lpstr>
      <vt:lpstr>Gradient for Layer 1</vt:lpstr>
      <vt:lpstr>Question: General form</vt:lpstr>
      <vt:lpstr>Backpropagation Steps to Learn Weights</vt:lpstr>
      <vt:lpstr>Q&amp;A</vt:lpstr>
      <vt:lpstr>Neural Network as a Classifier</vt:lpstr>
      <vt:lpstr>Digits Recognition Example</vt:lpstr>
      <vt:lpstr>Digits Recognition Example</vt:lpstr>
      <vt:lpstr>Neural Network</vt:lpstr>
      <vt:lpstr>Towards Deep Learning</vt:lpstr>
      <vt:lpstr>Popular Deep NNs</vt:lpstr>
      <vt:lpstr>Convolutional Neural Network</vt:lpstr>
      <vt:lpstr>Convolution</vt:lpstr>
      <vt:lpstr>Effects of Different Filters</vt:lpstr>
      <vt:lpstr>Pooling</vt:lpstr>
      <vt:lpstr>Recurrent Neural Network</vt:lpstr>
      <vt:lpstr>Application of Machine Translation</vt:lpstr>
      <vt:lpstr>Variational Autoencoder</vt:lpstr>
      <vt:lpstr>Variational Autoencoder</vt:lpstr>
      <vt:lpstr>Other resources for variational autoencoder </vt:lpstr>
      <vt:lpstr>Q&amp;A</vt:lpstr>
      <vt:lpstr>Implementation</vt:lpstr>
      <vt:lpstr>Build a MLP with Pytorch</vt:lpstr>
      <vt:lpstr>Build a CNN with Pytorch</vt:lpstr>
      <vt:lpstr>Build a CNN with Pytorch</vt:lpstr>
      <vt:lpstr>Train the Neural Network with Pytorch</vt:lpstr>
      <vt:lpstr>Test the Neural Network with Pytorch</vt:lpstr>
      <vt:lpstr>Neural Network</vt:lpstr>
      <vt:lpstr>Summary</vt:lpstr>
      <vt:lpstr>Q&amp;A</vt:lpstr>
      <vt:lpstr>Further 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CS6220: Data Mining Techniques</dc:title>
  <dc:creator>yizhousun</dc:creator>
  <cp:lastModifiedBy>Yizhou Sun</cp:lastModifiedBy>
  <cp:revision>489</cp:revision>
  <dcterms:created xsi:type="dcterms:W3CDTF">2006-08-16T00:00:00Z</dcterms:created>
  <dcterms:modified xsi:type="dcterms:W3CDTF">2024-01-22T17:09:45Z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1.0.1.2417</vt:lpwstr>
  </property>
</Properties>
</file>