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256" r:id="rId3"/>
    <p:sldId id="331" r:id="rId4"/>
    <p:sldId id="332" r:id="rId5"/>
    <p:sldId id="333" r:id="rId6"/>
    <p:sldId id="334" r:id="rId7"/>
    <p:sldId id="355" r:id="rId8"/>
    <p:sldId id="335" r:id="rId9"/>
    <p:sldId id="336" r:id="rId10"/>
    <p:sldId id="351" r:id="rId11"/>
    <p:sldId id="358" r:id="rId12"/>
    <p:sldId id="356" r:id="rId13"/>
    <p:sldId id="359" r:id="rId14"/>
    <p:sldId id="380" r:id="rId15"/>
    <p:sldId id="381" r:id="rId16"/>
    <p:sldId id="382" r:id="rId17"/>
    <p:sldId id="404" r:id="rId18"/>
    <p:sldId id="399" r:id="rId19"/>
    <p:sldId id="352" r:id="rId20"/>
    <p:sldId id="363" r:id="rId21"/>
    <p:sldId id="364" r:id="rId22"/>
    <p:sldId id="338" r:id="rId23"/>
    <p:sldId id="383" r:id="rId24"/>
    <p:sldId id="365" r:id="rId25"/>
    <p:sldId id="341" r:id="rId26"/>
    <p:sldId id="342" r:id="rId27"/>
    <p:sldId id="384" r:id="rId28"/>
    <p:sldId id="398" r:id="rId29"/>
    <p:sldId id="385" r:id="rId30"/>
    <p:sldId id="386" r:id="rId31"/>
    <p:sldId id="366" r:id="rId32"/>
    <p:sldId id="400" r:id="rId33"/>
    <p:sldId id="353" r:id="rId34"/>
    <p:sldId id="367" r:id="rId35"/>
    <p:sldId id="357" r:id="rId36"/>
    <p:sldId id="368" r:id="rId37"/>
    <p:sldId id="377" r:id="rId38"/>
    <p:sldId id="376" r:id="rId39"/>
    <p:sldId id="375" r:id="rId40"/>
    <p:sldId id="374" r:id="rId41"/>
    <p:sldId id="369" r:id="rId42"/>
    <p:sldId id="370" r:id="rId43"/>
    <p:sldId id="371" r:id="rId44"/>
    <p:sldId id="387" r:id="rId45"/>
    <p:sldId id="388" r:id="rId46"/>
    <p:sldId id="389" r:id="rId47"/>
    <p:sldId id="390" r:id="rId48"/>
    <p:sldId id="405" r:id="rId49"/>
    <p:sldId id="391" r:id="rId50"/>
    <p:sldId id="392" r:id="rId51"/>
    <p:sldId id="406" r:id="rId52"/>
    <p:sldId id="393" r:id="rId53"/>
    <p:sldId id="394" r:id="rId54"/>
    <p:sldId id="395" r:id="rId55"/>
    <p:sldId id="396" r:id="rId56"/>
    <p:sldId id="397" r:id="rId57"/>
    <p:sldId id="402" r:id="rId58"/>
    <p:sldId id="401" r:id="rId59"/>
    <p:sldId id="354" r:id="rId60"/>
    <p:sldId id="345" r:id="rId61"/>
    <p:sldId id="378" r:id="rId62"/>
  </p:sldIdLst>
  <p:sldSz cx="12192000" cy="6858000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1857" autoAdjust="0"/>
  </p:normalViewPr>
  <p:slideViewPr>
    <p:cSldViewPr>
      <p:cViewPr varScale="1">
        <p:scale>
          <a:sx n="89" d="100"/>
          <a:sy n="89" d="100"/>
        </p:scale>
        <p:origin x="621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0A9E-458B-42BC-B1C7-0376C38AE30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C449-B012-4C6F-8CE2-36137D85B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8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  <a:r>
              <a:rPr lang="en-US" dirty="0" err="1"/>
              <a:t>alpha_k</a:t>
            </a:r>
            <a:r>
              <a:rPr lang="en-US" baseline="0" dirty="0"/>
              <a:t> </a:t>
            </a:r>
            <a:r>
              <a:rPr lang="en-US" baseline="0" dirty="0" err="1"/>
              <a:t>psudo</a:t>
            </a:r>
            <a:r>
              <a:rPr lang="en-US" baseline="0" dirty="0"/>
              <a:t>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distribution and categorical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5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3340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latin typeface="Baskerville Old Face" pitchFamily="18" charset="0"/>
                <a:cs typeface="Arial" pitchFamily="34" charset="0"/>
              </a:defRPr>
            </a:lvl2pPr>
            <a:lvl3pPr>
              <a:defRPr sz="28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992188"/>
            <a:ext cx="11582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005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0951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74BF54-CC9F-43A4-9A90-E74FD7D47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zsun@cs.ucl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5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7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lr.org/papers/volume3/blei03a/blei03a.pdf" TargetMode="External"/><Relationship Id="rId2" Type="http://schemas.openxmlformats.org/officeDocument/2006/relationships/hyperlink" Target="https://www.cs.princeton.edu/courses/archive/fall11/cos597C/lectures/variational-inference-i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nas.org/content/101/suppl_1/522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"/>
            <a:ext cx="8991600" cy="1927225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CS247: </a:t>
            </a:r>
            <a:r>
              <a:rPr lang="en-US" sz="4800" dirty="0"/>
              <a:t>Advanced 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Instructor: </a:t>
            </a:r>
            <a:r>
              <a:rPr lang="en-US" sz="3000" b="1" dirty="0" err="1"/>
              <a:t>Yizhou</a:t>
            </a:r>
            <a:r>
              <a:rPr lang="en-US" sz="3000" b="1" dirty="0"/>
              <a:t> Sun</a:t>
            </a:r>
          </a:p>
          <a:p>
            <a:pPr algn="ctr"/>
            <a:r>
              <a:rPr lang="en-US" sz="2400" dirty="0">
                <a:hlinkClick r:id="rId3"/>
              </a:rPr>
              <a:t>yzsun@cs.ucla.edu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fld id="{1913F476-D1F9-4A8A-AA0B-77B35B937DF8}" type="datetime4">
              <a:rPr lang="en-US" sz="2400"/>
              <a:pPr algn="ctr"/>
              <a:t>January 31, 2024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>
                <a:solidFill>
                  <a:srgbClr val="646B86"/>
                </a:solidFill>
              </a:rPr>
              <a:t>05: Text Data: Topic Models</a:t>
            </a:r>
          </a:p>
        </p:txBody>
      </p:sp>
    </p:spTree>
    <p:extLst>
      <p:ext uri="{BB962C8B-B14F-4D97-AF65-F5344CB8AC3E}">
        <p14:creationId xmlns:p14="http://schemas.microsoft.com/office/powerpoint/2010/main" val="171750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ultinomial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61" y="1101747"/>
            <a:ext cx="1500188" cy="17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Multinomial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1746"/>
                <a:ext cx="9435055" cy="53339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Select n data points from K categories, each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 trials of independent categorical distribution </a:t>
                </a:r>
              </a:p>
              <a:p>
                <a:pPr lvl="2"/>
                <a:r>
                  <a:rPr lang="en-US" dirty="0"/>
                  <a:t>E.g., get 1-6 from a dice with 1/6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number of times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has been observed, note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!…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When K=2, binomial distribution</a:t>
                </a:r>
              </a:p>
              <a:p>
                <a:pPr lvl="1"/>
                <a:r>
                  <a:rPr lang="en-US" dirty="0"/>
                  <a:t>n trials of independent Bernoulli distribution</a:t>
                </a:r>
              </a:p>
              <a:p>
                <a:pPr lvl="1"/>
                <a:r>
                  <a:rPr lang="en-US" dirty="0"/>
                  <a:t>E.g., flip a coin to get heads or tails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1746"/>
                <a:ext cx="9435055" cy="5333999"/>
              </a:xfrm>
              <a:blipFill>
                <a:blip r:embed="rId3"/>
                <a:stretch>
                  <a:fillRect l="-1163" t="-2514" r="-2067" b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s://encrypted-tbn3.gstatic.com/images?q=tbn:ANd9GcQTiyVBs5UIDvLKyC1WYpGSjOWtt_daO8hvW41xIoMUq2qz-kFk_uSoFtJ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648201"/>
            <a:ext cx="1493044" cy="17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0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documents with bag-of-words representation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𝑑𝑁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number of words for nth word in the vocabulary</a:t>
                </a:r>
              </a:p>
              <a:p>
                <a:r>
                  <a:rPr lang="en-US" dirty="0"/>
                  <a:t>Generative model </a:t>
                </a:r>
              </a:p>
              <a:p>
                <a:pPr lvl="1"/>
                <a:r>
                  <a:rPr lang="en-US" dirty="0"/>
                  <a:t>For each document </a:t>
                </a:r>
              </a:p>
              <a:p>
                <a:pPr lvl="2"/>
                <a:r>
                  <a:rPr lang="en-US" dirty="0"/>
                  <a:t>Sample its cluster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proportion of </a:t>
                </a:r>
                <a:r>
                  <a:rPr lang="en-US" dirty="0" err="1"/>
                  <a:t>jth</a:t>
                </a:r>
                <a:r>
                  <a:rPr lang="en-US" dirty="0"/>
                  <a:t> cluster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Sample its word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𝑚𝑢𝑙𝑡𝑖𝑛𝑜𝑚𝑖𝑎𝑙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parameter associate with nth word in the vocabulary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nary>
                      </m:den>
                    </m:f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0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set of M documents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nary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𝑘𝑛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Unigrams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documents represented by a sequence of words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is the length of document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word at the </a:t>
                </a:r>
                <a:r>
                  <a:rPr lang="en-US" dirty="0" err="1"/>
                  <a:t>ith</a:t>
                </a:r>
                <a:r>
                  <a:rPr lang="en-US" dirty="0"/>
                  <a:t> position of the document</a:t>
                </a:r>
              </a:p>
              <a:p>
                <a:r>
                  <a:rPr lang="en-US" dirty="0"/>
                  <a:t>Generative model</a:t>
                </a:r>
              </a:p>
              <a:p>
                <a:pPr lvl="1"/>
                <a:r>
                  <a:rPr lang="en-US" dirty="0"/>
                  <a:t>For each document </a:t>
                </a:r>
              </a:p>
              <a:p>
                <a:pPr lvl="2"/>
                <a:r>
                  <a:rPr lang="en-US" dirty="0"/>
                  <a:t>Sample its cluster label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proportion of kth cluster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each word in the sequence</a:t>
                </a:r>
              </a:p>
              <a:p>
                <a:pPr lvl="3"/>
                <a:r>
                  <a:rPr lang="en-US" dirty="0"/>
                  <a:t>Sample the word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set of M documents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3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multinomial mixture model and mixture of unigrams model equivalent? Why?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0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86A5-5151-1891-FC93-7CB45967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4508-4878-68BC-F820-27FED58F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conduct EM algorithm on mixture </a:t>
            </a:r>
            <a:r>
              <a:rPr lang="en-US"/>
              <a:t>of unigrams?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2B137-C792-D0AD-F13D-B46A4CAF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5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F7894-008D-477E-99A4-A3FDC557E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7D4-CA1A-4F78-9B3B-68D2D8E00A41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0" y="508000"/>
            <a:ext cx="914400" cy="38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461C9-10D6-41B2-8E43-88CD4F6D633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18790B-9495-4D0F-8BD3-65BF4BB315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642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Are multinomial mixture model and mixture of unigrams model equivalent?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2B048-E80C-4C37-B30C-45A776DA383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64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54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Text Data and Topic Models</a:t>
            </a:r>
          </a:p>
          <a:p>
            <a:endParaRPr lang="en-US" dirty="0"/>
          </a:p>
          <a:p>
            <a:r>
              <a:rPr lang="en-US" dirty="0"/>
              <a:t>Multinomial Mixture Model</a:t>
            </a:r>
          </a:p>
          <a:p>
            <a:endParaRPr lang="en-US" dirty="0"/>
          </a:p>
          <a:p>
            <a:r>
              <a:rPr lang="en-US" dirty="0"/>
              <a:t>Probabilistic Latent Semantic Analysis (</a:t>
            </a:r>
            <a:r>
              <a:rPr lang="en-US" dirty="0" err="1"/>
              <a:t>pLSA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 (LDA)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8682717" y="3437882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Mixture of Unigrams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the words in the same documents are sampled from the same topic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In practice, people switch topics during their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514600"/>
            <a:ext cx="57211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Text Data and Topic Models</a:t>
            </a:r>
          </a:p>
          <a:p>
            <a:endParaRPr lang="en-US" dirty="0"/>
          </a:p>
          <a:p>
            <a:r>
              <a:rPr lang="en-US" dirty="0"/>
              <a:t>Multinomial Mixture Model</a:t>
            </a:r>
          </a:p>
          <a:p>
            <a:endParaRPr lang="en-US" dirty="0"/>
          </a:p>
          <a:p>
            <a:r>
              <a:rPr lang="en-US" dirty="0"/>
              <a:t>Probabilistic Latent Semantic Analysis (</a:t>
            </a:r>
            <a:r>
              <a:rPr lang="en-US" dirty="0" err="1"/>
              <a:t>pLSA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 (LDA)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5863317" y="1172218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6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</a:t>
            </a:r>
            <a:r>
              <a:rPr lang="en-US" dirty="0" err="1"/>
              <a:t>pLSA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lca.epfl.ch/student-projects/projects/2013-09-autumn/topic-mode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2366"/>
            <a:ext cx="6705600" cy="57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5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Word, document, topic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Word count in document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Word distribution for each topic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Topic distribution for each document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(Yes, soft clustering)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82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5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 for </a:t>
            </a:r>
            <a:r>
              <a:rPr lang="en-US" dirty="0" err="1"/>
              <a:t>pLSA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0972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Describe how a document </a:t>
                </a:r>
                <a:r>
                  <a:rPr lang="en-US" i="1" dirty="0"/>
                  <a:t>d</a:t>
                </a:r>
                <a:r>
                  <a:rPr lang="en-US" dirty="0"/>
                  <a:t> is generated probabilistically</a:t>
                </a:r>
              </a:p>
              <a:p>
                <a:pPr lvl="1"/>
                <a:r>
                  <a:rPr lang="en-US" dirty="0"/>
                  <a:t>For each position in 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Generate the topic for the position as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41148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𝐶𝑎𝑡𝑒𝑔𝑜𝑟𝑖𝑐𝑎𝑙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11480" lvl="2" indent="0">
                  <a:buNone/>
                </a:pPr>
                <a:r>
                  <a:rPr lang="en-US" sz="1800" dirty="0"/>
                  <a:t>                 (Note, 1 trial multinomial)</a:t>
                </a:r>
                <a:endParaRPr lang="en-US" sz="3600" dirty="0"/>
              </a:p>
              <a:p>
                <a:pPr lvl="2"/>
                <a:r>
                  <a:rPr lang="en-US" dirty="0"/>
                  <a:t>Generate the word for the position as</a:t>
                </a:r>
              </a:p>
              <a:p>
                <a:pPr marL="411480" lvl="2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0972800" cy="5105400"/>
              </a:xfrm>
              <a:blipFill>
                <a:blip r:embed="rId2"/>
                <a:stretch>
                  <a:fillRect l="-1167" t="-191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5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 Sometimes, people add parameters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into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graphical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model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71600"/>
            <a:ext cx="754283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2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Likelihood Function for a Corpus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of a word w</a:t>
                </a: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Likelihood of a corpus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5378" y="6125587"/>
                <a:ext cx="5382307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𝑢𝑠𝑢𝑎𝑙𝑙𝑦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𝑐𝑜𝑛𝑠𝑖𝑑𝑒𝑟𝑒𝑑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𝑢𝑛𝑖𝑓𝑜𝑟𝑚</m:t>
                    </m:r>
                  </m:oMath>
                </a14:m>
                <a:r>
                  <a:rPr lang="en-US" sz="2000" dirty="0"/>
                  <a:t>, i.e., 1/M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78" y="6125587"/>
                <a:ext cx="5382307" cy="400110"/>
              </a:xfrm>
              <a:prstGeom prst="rect">
                <a:avLst/>
              </a:prstGeom>
              <a:blipFill>
                <a:blip r:embed="rId4"/>
                <a:stretch>
                  <a:fillRect t="-7463" r="-113" b="-253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362200" y="3409343"/>
            <a:ext cx="5195485" cy="2335718"/>
            <a:chOff x="838200" y="3276600"/>
            <a:chExt cx="5195485" cy="2335718"/>
          </a:xfrm>
        </p:grpSpPr>
        <p:pic>
          <p:nvPicPr>
            <p:cNvPr id="5" name="Picture 26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276600"/>
              <a:ext cx="5195485" cy="233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219200" y="32766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9200" y="40386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9200" y="4876800"/>
              <a:ext cx="304800" cy="193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07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Re-arrange the 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Group the same word from different positions together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𝑧𝑤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𝑧𝑤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99060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Repeat until converge</a:t>
                </a:r>
              </a:p>
              <a:p>
                <a:pPr lvl="1"/>
                <a:r>
                  <a:rPr lang="en-US" sz="2400" dirty="0"/>
                  <a:t>E-step: for each word in each document, calculate its conditional probability belonging to each topic</a:t>
                </a:r>
              </a:p>
              <a:p>
                <a:pPr marL="41148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𝑧𝑤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M-step: given the conditional distribution, find the parameters that can maximize the expected complete log-likelihood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𝑑𝑤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sub>
                            </m:sSub>
                          </m:e>
                        </m:nary>
                      </m:e>
                    </m:nary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𝑧𝑤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05740" lvl="1" indent="0">
                  <a:buNone/>
                </a:pPr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𝑧𝑤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𝑧𝑤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nary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9906000" cy="5257800"/>
              </a:xfrm>
              <a:blipFill>
                <a:blip r:embed="rId2"/>
                <a:stretch>
                  <a:fillRect l="-800" t="-1043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Naïve Bayes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: total count of word n in class j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: total count of words in class j</a:t>
                </a:r>
              </a:p>
              <a:p>
                <a:r>
                  <a:rPr lang="en-US" dirty="0" err="1"/>
                  <a:t>pLSA</a:t>
                </a:r>
                <a:r>
                  <a:rPr lang="en-US" dirty="0"/>
                  <a:t> (M-step)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6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15225"/>
            <a:ext cx="8686800" cy="5334000"/>
          </a:xfrm>
        </p:spPr>
        <p:txBody>
          <a:bodyPr>
            <a:normAutofit/>
          </a:bodyPr>
          <a:lstStyle/>
          <a:p>
            <a:r>
              <a:rPr lang="en-US" sz="3200" dirty="0"/>
              <a:t>Two documents, two topics</a:t>
            </a:r>
          </a:p>
          <a:p>
            <a:pPr lvl="1"/>
            <a:r>
              <a:rPr lang="en-US" sz="2000" dirty="0"/>
              <a:t>Vocabulary: {1: data, 2: mining, 3: frequent, 4: pattern, 5: web, 6: information, 7: retrieval}</a:t>
            </a:r>
          </a:p>
          <a:p>
            <a:pPr lvl="1"/>
            <a:r>
              <a:rPr lang="en-US" sz="2000" dirty="0"/>
              <a:t>At some iteration of EM algorithm, E-step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18627"/>
            <a:ext cx="6754124" cy="2024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84" y="4510564"/>
            <a:ext cx="6673702" cy="19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M-step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4450" y="1028540"/>
                <a:ext cx="5638800" cy="335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0.8∗5+0.5∗2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11.8+5.8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=5/17.6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0.8∗4+0.5∗3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11.8+5.8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=4.7/17.6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=3/17.6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=1.6/17.6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=1.3/17.6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=1.2/17.6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=0.8/17.6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450" y="1028540"/>
                <a:ext cx="5638800" cy="3354123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58200" y="1091184"/>
                <a:ext cx="1846840" cy="1878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11.8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5.2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091184"/>
                <a:ext cx="1846840" cy="1878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02347-F1BA-9DE8-B89A-B82C40FCCC7B}"/>
                  </a:ext>
                </a:extLst>
              </p:cNvPr>
              <p:cNvSpPr txBox="1"/>
              <p:nvPr/>
            </p:nvSpPr>
            <p:spPr>
              <a:xfrm>
                <a:off x="2667000" y="5060499"/>
                <a:ext cx="3962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02347-F1BA-9DE8-B89A-B82C40FCC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060499"/>
                <a:ext cx="3962400" cy="369332"/>
              </a:xfrm>
              <a:prstGeom prst="rect">
                <a:avLst/>
              </a:prstGeom>
              <a:blipFill>
                <a:blip r:embed="rId4"/>
                <a:stretch>
                  <a:fillRect l="-13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05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9067800" cy="5447031"/>
          </a:xfrm>
        </p:spPr>
        <p:txBody>
          <a:bodyPr/>
          <a:lstStyle/>
          <a:p>
            <a:r>
              <a:rPr lang="en-US" dirty="0"/>
              <a:t>Word/term</a:t>
            </a:r>
          </a:p>
          <a:p>
            <a:r>
              <a:rPr lang="en-US" dirty="0"/>
              <a:t>Document</a:t>
            </a:r>
          </a:p>
          <a:p>
            <a:pPr lvl="1"/>
            <a:r>
              <a:rPr lang="en-US" dirty="0"/>
              <a:t>A sequence of words</a:t>
            </a:r>
          </a:p>
          <a:p>
            <a:r>
              <a:rPr lang="en-US" dirty="0"/>
              <a:t>Corpus</a:t>
            </a:r>
          </a:p>
          <a:p>
            <a:pPr lvl="1"/>
            <a:r>
              <a:rPr lang="en-US" dirty="0"/>
              <a:t>A collection of </a:t>
            </a:r>
          </a:p>
          <a:p>
            <a:pPr marL="274320" lvl="1" indent="0">
              <a:buNone/>
            </a:pPr>
            <a:r>
              <a:rPr lang="en-US" dirty="0"/>
              <a:t>  documents</a:t>
            </a:r>
          </a:p>
          <a:p>
            <a:pPr marL="205740" lvl="1" indent="0">
              <a:buNone/>
            </a:pPr>
            <a:endParaRPr lang="en-US" dirty="0"/>
          </a:p>
          <a:p>
            <a:pPr marL="20574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92471"/>
            <a:ext cx="2654650" cy="2787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98" y="1692472"/>
            <a:ext cx="2262116" cy="2928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Image result for newspaper arti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51" y="3797229"/>
            <a:ext cx="2857500" cy="900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newspaper artic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67" y="3960658"/>
            <a:ext cx="1595610" cy="180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newspaper artic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65" y="4453990"/>
            <a:ext cx="2092832" cy="1436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57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same word in different positions in a document, do they have the same conditional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3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C4048-1956-4280-B2DC-1C9639230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4D947-8D2B-4DCA-BC09-7E1083103BF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0" y="508000"/>
            <a:ext cx="914400" cy="38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EB95F-1BEC-4766-8538-9C562A96155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5C4348-1485-4C16-8079-BF2E21C6B9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642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CC6A6-EAF1-4D5E-915F-4FD2E58EE0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64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250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Text Data and Topic Models</a:t>
            </a:r>
          </a:p>
          <a:p>
            <a:endParaRPr lang="en-US" dirty="0"/>
          </a:p>
          <a:p>
            <a:r>
              <a:rPr lang="en-US" dirty="0"/>
              <a:t>Multinomial Mixture Model</a:t>
            </a:r>
          </a:p>
          <a:p>
            <a:endParaRPr lang="en-US" dirty="0"/>
          </a:p>
          <a:p>
            <a:r>
              <a:rPr lang="en-US" dirty="0"/>
              <a:t>Probabilistic Latent Semantic Analysis (</a:t>
            </a:r>
            <a:r>
              <a:rPr lang="en-US" dirty="0" err="1"/>
              <a:t>pLSA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 (LDA)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6625318" y="4448818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90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</a:t>
            </a:r>
            <a:r>
              <a:rPr lang="en-US" dirty="0" err="1"/>
              <a:t>pLSA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a proper generative model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is treated as a parameter</a:t>
                </a:r>
              </a:p>
              <a:p>
                <a:pPr lvl="1"/>
                <a:r>
                  <a:rPr lang="en-US" dirty="0"/>
                  <a:t>Cannot model new documents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Solution:</a:t>
                </a:r>
              </a:p>
              <a:p>
                <a:pPr lvl="1"/>
                <a:r>
                  <a:rPr lang="en-US" dirty="0"/>
                  <a:t>Make it a proper generative model by adding priors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19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Conjugate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Model: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Prior: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Posterior: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Conjugate prior: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belong to the same distribution family (with different parameters),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is called a conjugate prior for the likelihood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200" r="-1667" b="-2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40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35" y="3797808"/>
            <a:ext cx="5672202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10668000" cy="5257800"/>
              </a:xfrm>
            </p:spPr>
            <p:txBody>
              <a:bodyPr/>
              <a:lstStyle/>
              <a:p>
                <a:r>
                  <a:rPr lang="en-US" dirty="0"/>
                  <a:t>Dirichlet distribution: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𝐷𝑖𝑟𝑖𝑐h𝑙𝑒𝑡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∏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  <m:nary>
                      <m:naryPr>
                        <m:chr m:val="∏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𝑔𝑎𝑚𝑚𝑎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𝑓𝑢𝑛𝑐𝑡𝑖𝑜𝑛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10668000" cy="5257800"/>
              </a:xfrm>
              <a:blipFill>
                <a:blip r:embed="rId4"/>
                <a:stretch>
                  <a:fillRect l="-1200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6107414"/>
                <a:ext cx="518526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𝐸𝑥𝑎𝑚𝑝𝑙𝑒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𝐷𝑖𝑟𝑖𝑐h𝑙𝑒𝑡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107414"/>
                <a:ext cx="5185266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36" y="2590800"/>
            <a:ext cx="2743200" cy="6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8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022668"/>
            <a:ext cx="11087381" cy="52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4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Simplex:</a:t>
                </a:r>
              </a:p>
              <a:p>
                <a:pPr lvl="1"/>
                <a:r>
                  <a:rPr lang="en-US" dirty="0"/>
                  <a:t>“a generalization of the notion of a triangle or tetrahedron to arbitrary dimensions.”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(0,0,1)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718254"/>
            <a:ext cx="4191000" cy="3139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DF02C-9612-4642-ADC4-7D22B392467A}"/>
                  </a:ext>
                </a:extLst>
              </p:cNvPr>
              <p:cNvSpPr txBox="1"/>
              <p:nvPr/>
            </p:nvSpPr>
            <p:spPr>
              <a:xfrm>
                <a:off x="7162801" y="4724400"/>
                <a:ext cx="28956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=(2,3,4)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1DF02C-9612-4642-ADC4-7D22B3924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1" y="4724400"/>
                <a:ext cx="2895601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968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 in the Simplex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037079"/>
            <a:ext cx="8062562" cy="5446846"/>
          </a:xfrm>
        </p:spPr>
      </p:pic>
      <p:sp>
        <p:nvSpPr>
          <p:cNvPr id="8" name="Rectangle 7"/>
          <p:cNvSpPr/>
          <p:nvPr/>
        </p:nvSpPr>
        <p:spPr>
          <a:xfrm>
            <a:off x="9296400" y="6019800"/>
            <a:ext cx="640080" cy="39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0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-Multinomial/Categorical Conjugate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model (independent categorical distribution)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number of z that takes value of </a:t>
                </a:r>
                <a:r>
                  <a:rPr lang="en-US" i="1" dirty="0"/>
                  <a:t>k</a:t>
                </a:r>
                <a:endParaRPr lang="en-US" dirty="0"/>
              </a:p>
              <a:p>
                <a:r>
                  <a:rPr lang="en-US" dirty="0"/>
                  <a:t>Posterior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Dirichlet</a:t>
                </a:r>
                <a:r>
                  <a:rPr lang="en-US" dirty="0"/>
                  <a:t> distribution again!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 r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7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way: Bag-of-Words</a:t>
            </a:r>
          </a:p>
          <a:p>
            <a:pPr lvl="1"/>
            <a:r>
              <a:rPr lang="en-US" dirty="0"/>
              <a:t>Ignore the order of words</a:t>
            </a:r>
          </a:p>
          <a:p>
            <a:pPr lvl="1"/>
            <a:r>
              <a:rPr lang="en-US" dirty="0"/>
              <a:t>keep the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836" y="3299068"/>
            <a:ext cx="3723199" cy="1623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430658" y="3958785"/>
            <a:ext cx="272105" cy="304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/>
          <p:nvPr/>
        </p:nvGrpSpPr>
        <p:grpSpPr>
          <a:xfrm>
            <a:off x="5749892" y="2759600"/>
            <a:ext cx="4907705" cy="2886324"/>
            <a:chOff x="5634522" y="2536466"/>
            <a:chExt cx="6543606" cy="3848432"/>
          </a:xfrm>
        </p:grpSpPr>
        <p:pic>
          <p:nvPicPr>
            <p:cNvPr id="6" name="Picture 1028" descr="matr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34522" y="2855181"/>
              <a:ext cx="6497022" cy="3529717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74511" y="2536466"/>
              <a:ext cx="540361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c1        c2       c3       c4       c5        m1       m2       m3     m4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00601" y="5948910"/>
            <a:ext cx="20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Vector space model</a:t>
            </a:r>
          </a:p>
        </p:txBody>
      </p:sp>
    </p:spTree>
    <p:extLst>
      <p:ext uri="{BB962C8B-B14F-4D97-AF65-F5344CB8AC3E}">
        <p14:creationId xmlns:p14="http://schemas.microsoft.com/office/powerpoint/2010/main" val="3653533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Graphical Model of 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62" y="1127398"/>
            <a:ext cx="8164638" cy="464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39075" y="5827414"/>
                <a:ext cx="875784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𝑫𝒊𝒓𝒊𝒄𝒉𝒍𝒆𝒕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b="1" dirty="0"/>
                  <a:t>: address topic distribution for unseen documents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𝑫𝒊𝒓𝒊𝒄𝒉𝒍𝒆𝒕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400" b="1" dirty="0"/>
                  <a:t>: smoothing over words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75" y="5827414"/>
                <a:ext cx="8757847" cy="738664"/>
              </a:xfrm>
              <a:prstGeom prst="rect">
                <a:avLst/>
              </a:prstGeom>
              <a:blipFill>
                <a:blip r:embed="rId4"/>
                <a:stretch>
                  <a:fillRect l="-1601" t="-13223" r="-1253" b="-2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72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 for LDA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Joint distribution of latent variables and documents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88" y="1176197"/>
            <a:ext cx="8308213" cy="246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49" y="5562600"/>
            <a:ext cx="874030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82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Posterior of the latent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Gibbs sampling </a:t>
            </a:r>
            <a:r>
              <a:rPr lang="en-US" b="1" dirty="0"/>
              <a:t>[</a:t>
            </a:r>
            <a:r>
              <a:rPr lang="en-US" dirty="0"/>
              <a:t>Griffiths et al., Finding Scientific Topics, PNAS (2004)</a:t>
            </a:r>
            <a:r>
              <a:rPr lang="en-US" b="1" dirty="0"/>
              <a:t>]</a:t>
            </a:r>
          </a:p>
          <a:p>
            <a:pPr lvl="1"/>
            <a:r>
              <a:rPr lang="en-US" dirty="0"/>
              <a:t>Variational inference [</a:t>
            </a:r>
            <a:r>
              <a:rPr lang="en-US" dirty="0" err="1"/>
              <a:t>Blei</a:t>
            </a:r>
            <a:r>
              <a:rPr lang="en-US" dirty="0"/>
              <a:t> et al., Latent </a:t>
            </a:r>
            <a:r>
              <a:rPr lang="en-US" dirty="0" err="1"/>
              <a:t>Dirichlet</a:t>
            </a:r>
            <a:r>
              <a:rPr lang="en-US" dirty="0"/>
              <a:t> Allocation, JLMR  (2003)]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05001"/>
            <a:ext cx="2209800" cy="846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1" y="2613081"/>
            <a:ext cx="3203901" cy="1305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1" y="312743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3127436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62400" y="3312102"/>
            <a:ext cx="2971800" cy="726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54369" y="4350419"/>
                <a:ext cx="34678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𝑚𝑎𝑟𝑔𝑖𝑛𝑎𝑙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𝑖𝑛𝑡𝑟𝑎𝑐𝑡𝑎𝑏𝑙𝑒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69" y="4350419"/>
                <a:ext cx="3467809" cy="307777"/>
              </a:xfrm>
              <a:prstGeom prst="rect">
                <a:avLst/>
              </a:prstGeom>
              <a:blipFill>
                <a:blip r:embed="rId6"/>
                <a:stretch>
                  <a:fillRect l="-2109" r="-1406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324600" y="4038600"/>
            <a:ext cx="228600" cy="311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42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based on training dataset</a:t>
                </a:r>
              </a:p>
              <a:p>
                <a:r>
                  <a:rPr lang="en-US" dirty="0"/>
                  <a:t>Solution</a:t>
                </a:r>
              </a:p>
              <a:p>
                <a:pPr lvl="1"/>
                <a:r>
                  <a:rPr lang="en-US" dirty="0"/>
                  <a:t>Variational EM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27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Generative Process of A Simplified LDA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Assuming there is no prior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a corpus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u="sng" dirty="0"/>
                  <a:t>Choose document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𝑃𝑜𝑖𝑠𝑠𝑜𝑛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/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b="0" dirty="0"/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dirty="0"/>
                  <a:t>For each word in the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1062990" lvl="2" indent="-514350">
                  <a:buFont typeface="+mj-lt"/>
                  <a:buAutoNum type="alphaLcParenR"/>
                </a:pPr>
                <a:r>
                  <a:rPr lang="en-US" dirty="0"/>
                  <a:t>Choose a topic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062990" lvl="2" indent="-514350">
                  <a:buFont typeface="+mj-lt"/>
                  <a:buAutoNum type="alphaLcParenR"/>
                </a:pPr>
                <a:r>
                  <a:rPr lang="en-US" dirty="0"/>
                  <a:t>Choose a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is a categorical distribution conditional on topic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7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15201" y="2133600"/>
                <a:ext cx="3276923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𝑵𝒐𝒕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essential, and can be ignored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2133600"/>
                <a:ext cx="3276923" cy="300660"/>
              </a:xfrm>
              <a:prstGeom prst="rect">
                <a:avLst/>
              </a:prstGeom>
              <a:blipFill>
                <a:blip r:embed="rId3"/>
                <a:stretch>
                  <a:fillRect l="-2602" t="-18367" r="-3532" b="-4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8229602" y="2434260"/>
            <a:ext cx="724061" cy="613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452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 Model and 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Joint distribution for a single document</a:t>
            </a:r>
          </a:p>
          <a:p>
            <a:pPr lvl="1"/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752600"/>
            <a:ext cx="5522130" cy="246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5017008"/>
            <a:ext cx="7019185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0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Distribution and 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Marginal distribution of a document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Question: Why can we push summation of z inside?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38" y="1691704"/>
            <a:ext cx="771546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CF0E-5331-85DC-BBB4-73108AE8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3C95-B875-6515-684B-638CD312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Likelihood of a corpus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E4287-B692-4409-E6DC-5692CC96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94" y="2057400"/>
            <a:ext cx="79522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93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posterior distribution of the hidden variables given a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95600"/>
            <a:ext cx="5948962" cy="1226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0" y="2895601"/>
            <a:ext cx="2895600" cy="54934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7777" y="3558625"/>
            <a:ext cx="2895600" cy="54934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4412051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Marginal distribution computation: intractable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9563" y="237545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Joint distribution computation: Easy</a:t>
            </a: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7620000" y="4107973"/>
            <a:ext cx="0" cy="304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96201" y="2560122"/>
            <a:ext cx="1" cy="335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2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Find a simple distribution, called </a:t>
                </a:r>
                <a:r>
                  <a:rPr lang="en-US" b="1" dirty="0"/>
                  <a:t>variational distribution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dropping edges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which causes the coupling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free</a:t>
                </a:r>
                <a:r>
                  <a:rPr lang="en-US" dirty="0"/>
                  <a:t> variational parameters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2743200"/>
            <a:ext cx="4802131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2765963"/>
            <a:ext cx="2986509" cy="21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5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>
                <a:latin typeface="Helvetica" panose="020B0604020202020204" pitchFamily="34" charset="0"/>
              </a:rPr>
              <a:t>Represent the doc as a vector where each entry corresponds to a different word and the number at that entry corresponds to how many times that word was present in the document (or some function of it)</a:t>
            </a:r>
          </a:p>
          <a:p>
            <a:pPr lvl="1"/>
            <a:r>
              <a:rPr lang="en-GB" altLang="en-US" sz="1800" dirty="0">
                <a:latin typeface="Helvetica" panose="020B0604020202020204" pitchFamily="34" charset="0"/>
              </a:rPr>
              <a:t>Number of words is huge</a:t>
            </a:r>
          </a:p>
          <a:p>
            <a:pPr lvl="1"/>
            <a:r>
              <a:rPr lang="en-GB" altLang="en-US" sz="1800" dirty="0">
                <a:latin typeface="Helvetica" panose="020B0604020202020204" pitchFamily="34" charset="0"/>
              </a:rPr>
              <a:t>Select and use a smaller set of words that are of interest</a:t>
            </a:r>
          </a:p>
          <a:p>
            <a:pPr lvl="1"/>
            <a:r>
              <a:rPr lang="en-GB" altLang="en-US" sz="1800" dirty="0">
                <a:latin typeface="Helvetica" panose="020B0604020202020204" pitchFamily="34" charset="0"/>
              </a:rPr>
              <a:t>E.g. uninteresting words: ‘and’, ‘the’ ‘at’, ‘is’, etc. These are called </a:t>
            </a:r>
            <a:r>
              <a:rPr lang="en-GB" altLang="en-US" sz="1800" u="sng" dirty="0">
                <a:latin typeface="Helvetica" panose="020B0604020202020204" pitchFamily="34" charset="0"/>
              </a:rPr>
              <a:t>stop-words</a:t>
            </a:r>
          </a:p>
          <a:p>
            <a:pPr lvl="1"/>
            <a:r>
              <a:rPr lang="en-GB" altLang="en-US" sz="1800" u="sng" dirty="0">
                <a:latin typeface="Helvetica" panose="020B0604020202020204" pitchFamily="34" charset="0"/>
              </a:rPr>
              <a:t>Stemming:</a:t>
            </a:r>
            <a:r>
              <a:rPr lang="en-GB" altLang="en-US" sz="1800" dirty="0">
                <a:latin typeface="Helvetica" panose="020B0604020202020204" pitchFamily="34" charset="0"/>
              </a:rPr>
              <a:t> remove endings. E.g. ‘learn’, ‘learning’, ‘learnable’, ‘learned’ could be substituted by the single stem ‘learn’</a:t>
            </a:r>
          </a:p>
          <a:p>
            <a:pPr lvl="1"/>
            <a:r>
              <a:rPr lang="en-GB" altLang="en-US" sz="1800" dirty="0">
                <a:latin typeface="Helvetica" panose="020B0604020202020204" pitchFamily="34" charset="0"/>
              </a:rPr>
              <a:t>Other simplifications can also be invented and used</a:t>
            </a:r>
          </a:p>
          <a:p>
            <a:pPr lvl="1"/>
            <a:r>
              <a:rPr lang="en-GB" altLang="en-US" sz="1800" dirty="0">
                <a:latin typeface="Helvetica" panose="020B0604020202020204" pitchFamily="34" charset="0"/>
              </a:rPr>
              <a:t>The set of different remaining words is called </a:t>
            </a:r>
            <a:r>
              <a:rPr lang="en-GB" altLang="en-US" sz="1800" u="sng" dirty="0">
                <a:latin typeface="Helvetica" panose="020B0604020202020204" pitchFamily="34" charset="0"/>
              </a:rPr>
              <a:t>dictionary</a:t>
            </a:r>
            <a:r>
              <a:rPr lang="en-GB" altLang="en-US" sz="1800" dirty="0">
                <a:latin typeface="Helvetica" panose="020B0604020202020204" pitchFamily="34" charset="0"/>
              </a:rPr>
              <a:t> or </a:t>
            </a:r>
            <a:r>
              <a:rPr lang="en-GB" altLang="en-US" sz="1800" u="sng" dirty="0">
                <a:latin typeface="Helvetica" panose="020B0604020202020204" pitchFamily="34" charset="0"/>
              </a:rPr>
              <a:t>vocabulary. </a:t>
            </a:r>
            <a:r>
              <a:rPr lang="en-GB" altLang="en-US" sz="1800" dirty="0">
                <a:latin typeface="Helvetica" panose="020B0604020202020204" pitchFamily="34" charset="0"/>
              </a:rPr>
              <a:t>Fix an ordering of the terms in the dictionary so that you can operate them by their index.</a:t>
            </a:r>
          </a:p>
          <a:p>
            <a:pPr lvl="1"/>
            <a:r>
              <a:rPr lang="en-GB" sz="1800" dirty="0">
                <a:latin typeface="Helvetica" panose="020B0604020202020204" pitchFamily="34" charset="0"/>
              </a:rPr>
              <a:t>Can be extended to bi-gram, tri-gram, or so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1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BE23-A1F6-1A96-E803-746F792A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the variational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AF719E-900A-1B35-5CA4-F669734C8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follows Dirichlet distribution with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follows categorical distribution with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AF719E-900A-1B35-5CA4-F669734C8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4D79C-500A-7A4C-7150-4E45B59F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2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Criterion to Choose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KL divergence between two distributions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Minimize the KL divergence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𝑙𝑜𝑔𝑞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𝑙𝑜𝑔𝑝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828800"/>
            <a:ext cx="4669757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378" y="5960044"/>
            <a:ext cx="5867400" cy="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3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Evidence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minimizing KL divergence directly, maximize ELBO</a:t>
                </a:r>
              </a:p>
              <a:p>
                <a:pPr lvl="1"/>
                <a:r>
                  <a:rPr lang="en-US" sz="2800" dirty="0"/>
                  <a:t>Can be obtained by applying Jensen’s inequality: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𝑐𝑜𝑛𝑐𝑎𝑣𝑒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996" y="3352800"/>
            <a:ext cx="8962312" cy="26670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5817698" y="4361564"/>
            <a:ext cx="406908" cy="35433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6336669"/>
                <a:ext cx="411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ELBO, denoted as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336669"/>
                <a:ext cx="4114800" cy="400110"/>
              </a:xfrm>
              <a:prstGeom prst="rect">
                <a:avLst/>
              </a:prstGeom>
              <a:blipFill>
                <a:blip r:embed="rId5"/>
                <a:stretch>
                  <a:fillRect l="-163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460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ELBO + KL-divergence = Constant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981200"/>
            <a:ext cx="9067800" cy="582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3792C3-BD24-F3BA-08A5-BA647F8DF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3" t="83293" r="25764" b="592"/>
          <a:stretch/>
        </p:blipFill>
        <p:spPr>
          <a:xfrm>
            <a:off x="7543800" y="1261121"/>
            <a:ext cx="4419600" cy="429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C5AD75-5ACF-C6EB-080C-E013E448DE44}"/>
                  </a:ext>
                </a:extLst>
              </p:cNvPr>
              <p:cNvSpPr txBox="1"/>
              <p:nvPr/>
            </p:nvSpPr>
            <p:spPr>
              <a:xfrm>
                <a:off x="6477000" y="941989"/>
                <a:ext cx="60946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1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C5AD75-5ACF-C6EB-080C-E013E448D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941989"/>
                <a:ext cx="609460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608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 ascent </a:t>
            </a:r>
          </a:p>
          <a:p>
            <a:pPr lvl="1"/>
            <a:r>
              <a:rPr lang="en-US" dirty="0"/>
              <a:t>Iteratively optimizing each variational parameter holding the others fixed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971801"/>
            <a:ext cx="4953001" cy="3366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0800" y="4357177"/>
                <a:ext cx="350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𝚿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𝐟𝐢𝐫𝐬𝐭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𝐝𝐞𝐫𝐢𝐯𝐚𝐭𝐢𝐯𝐞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357177"/>
                <a:ext cx="3505200" cy="400110"/>
              </a:xfrm>
              <a:prstGeom prst="rect">
                <a:avLst/>
              </a:prstGeom>
              <a:blipFill>
                <a:blip r:embed="rId3"/>
                <a:stretch>
                  <a:fillRect r="-1182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889ECA1-D1D8-4A8F-B35D-465A13547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466" y="228600"/>
            <a:ext cx="2133600" cy="1511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8F0CF5-474A-4025-8DCB-5BB38AC66EC6}"/>
                  </a:ext>
                </a:extLst>
              </p:cNvPr>
              <p:cNvSpPr txBox="1"/>
              <p:nvPr/>
            </p:nvSpPr>
            <p:spPr>
              <a:xfrm>
                <a:off x="7696201" y="3018750"/>
                <a:ext cx="274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𝒕𝒐𝒑𝒊𝒄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𝒊𝒏𝒅𝒆𝒙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𝐰𝐨𝐫𝐝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𝐢𝐧𝐝𝐞𝐱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8F0CF5-474A-4025-8DCB-5BB38AC66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3018750"/>
                <a:ext cx="27432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699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Objective: Find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 that can maximize log-likelihood function with constraints</a:t>
                </a:r>
              </a:p>
              <a:p>
                <a:pPr lvl="1"/>
                <a:r>
                  <a:rPr lang="en-US" sz="2800" dirty="0"/>
                  <a:t> </a:t>
                </a:r>
              </a:p>
              <a:p>
                <a:r>
                  <a:rPr lang="en-US" sz="3200" dirty="0"/>
                  <a:t>Solution: Variational EM algorithm</a:t>
                </a:r>
              </a:p>
              <a:p>
                <a:pPr lvl="1"/>
                <a:r>
                  <a:rPr lang="en-US" sz="2400" dirty="0"/>
                  <a:t>E-step: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 for each document by maximizing the lower bound of the likelihood function (Done!)</a:t>
                </a:r>
              </a:p>
              <a:p>
                <a:pPr lvl="1"/>
                <a:r>
                  <a:rPr lang="en-US" sz="2400" dirty="0"/>
                  <a:t>M-step: maximizing the lower bound obtained from E-step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137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158" y="2057401"/>
            <a:ext cx="2931042" cy="822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5725686"/>
            <a:ext cx="2695797" cy="96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1" y="4882310"/>
            <a:ext cx="6470761" cy="811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7731A-E0FF-4035-9488-ED80C5B79F75}"/>
                  </a:ext>
                </a:extLst>
              </p:cNvPr>
              <p:cNvSpPr txBox="1"/>
              <p:nvPr/>
            </p:nvSpPr>
            <p:spPr>
              <a:xfrm>
                <a:off x="6300898" y="4593909"/>
                <a:ext cx="350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𝚿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𝐟𝐢𝐫𝐬𝐭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𝐝𝐞𝐫𝐢𝐯𝐚𝐭𝐢𝐯𝐞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7731A-E0FF-4035-9488-ED80C5B7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898" y="4593909"/>
                <a:ext cx="3505200" cy="400110"/>
              </a:xfrm>
              <a:prstGeom prst="rect">
                <a:avLst/>
              </a:prstGeom>
              <a:blipFill>
                <a:blip r:embed="rId6"/>
                <a:stretch>
                  <a:fillRect r="-1182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4DB9E-410B-40B5-B5E8-1D8C33A41573}"/>
                  </a:ext>
                </a:extLst>
              </p:cNvPr>
              <p:cNvSpPr txBox="1"/>
              <p:nvPr/>
            </p:nvSpPr>
            <p:spPr>
              <a:xfrm>
                <a:off x="7315200" y="5961731"/>
                <a:ext cx="3505200" cy="479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𝐝𝐧</m:t>
                          </m:r>
                        </m:sub>
                      </m:sSub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𝐣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D4DB9E-410B-40B5-B5E8-1D8C33A41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961731"/>
                <a:ext cx="3505200" cy="479170"/>
              </a:xfrm>
              <a:prstGeom prst="rect">
                <a:avLst/>
              </a:prstGeom>
              <a:blipFill>
                <a:blip r:embed="rId7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568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A0D7-40FF-4D45-A902-B65793F1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3DC18-1BD3-4E46-AECF-6186BED759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Connection of variational EM and EM algorithm</a:t>
                </a:r>
              </a:p>
              <a:p>
                <a:pPr lvl="1"/>
                <a:r>
                  <a:rPr lang="en-US" dirty="0"/>
                  <a:t>What is the KL divergence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true posterior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EM algorithm, e.g., in GMM? (Hint: how did we 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3DC18-1BD3-4E46-AECF-6186BED759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DC7D6-C145-4070-8EAB-CA930C3A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1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2A28A-9C34-4C23-AAD4-63CBE96EE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96418-0031-4515-B81D-CFB94024087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70" y="508000"/>
            <a:ext cx="914400" cy="38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7B3EE5-7D1F-437D-8275-E73FF6D82D5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8EA610-AF7D-402E-AEC6-78177766CE2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642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Audience Q&amp;A Session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A6933-CF4A-4645-9621-2A565E600A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64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audience questions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188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Text Data and Topic Models</a:t>
            </a:r>
          </a:p>
          <a:p>
            <a:endParaRPr lang="en-US" dirty="0"/>
          </a:p>
          <a:p>
            <a:r>
              <a:rPr lang="en-US" dirty="0"/>
              <a:t>Revisit of Multinomial Mixture Model</a:t>
            </a:r>
          </a:p>
          <a:p>
            <a:endParaRPr lang="en-US" dirty="0"/>
          </a:p>
          <a:p>
            <a:r>
              <a:rPr lang="en-US" dirty="0"/>
              <a:t>Probabilistic Latent Semantic Analysis (</a:t>
            </a:r>
            <a:r>
              <a:rPr lang="en-US" dirty="0" err="1"/>
              <a:t>pLSA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 (LDA)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2654496" y="5604847"/>
            <a:ext cx="314325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87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 Concepts</a:t>
            </a:r>
          </a:p>
          <a:p>
            <a:pPr lvl="1"/>
            <a:r>
              <a:rPr lang="en-US" dirty="0"/>
              <a:t>Word/term, document, corpus, topic</a:t>
            </a:r>
          </a:p>
          <a:p>
            <a:pPr lvl="1"/>
            <a:r>
              <a:rPr lang="en-US" dirty="0"/>
              <a:t>How to represent a document</a:t>
            </a:r>
          </a:p>
          <a:p>
            <a:r>
              <a:rPr lang="en-US" dirty="0"/>
              <a:t>Mixture of unigrams</a:t>
            </a:r>
          </a:p>
          <a:p>
            <a:r>
              <a:rPr lang="en-US" dirty="0" err="1"/>
              <a:t>pLSA</a:t>
            </a:r>
            <a:endParaRPr lang="en-US" dirty="0"/>
          </a:p>
          <a:p>
            <a:pPr lvl="1"/>
            <a:r>
              <a:rPr lang="en-US" dirty="0"/>
              <a:t>Generative model</a:t>
            </a:r>
          </a:p>
          <a:p>
            <a:pPr lvl="1"/>
            <a:r>
              <a:rPr lang="en-US" dirty="0"/>
              <a:t>Likelihood function</a:t>
            </a:r>
          </a:p>
          <a:p>
            <a:pPr lvl="1"/>
            <a:r>
              <a:rPr lang="en-US" dirty="0"/>
              <a:t>EM algorithm</a:t>
            </a:r>
          </a:p>
          <a:p>
            <a:r>
              <a:rPr lang="en-US" dirty="0"/>
              <a:t>LDA</a:t>
            </a:r>
          </a:p>
          <a:p>
            <a:pPr lvl="1"/>
            <a:r>
              <a:rPr lang="en-US" dirty="0" err="1"/>
              <a:t>Dirichlet</a:t>
            </a:r>
            <a:r>
              <a:rPr lang="en-US" dirty="0"/>
              <a:t>-multinomial conjugate </a:t>
            </a:r>
          </a:p>
          <a:p>
            <a:pPr lvl="1"/>
            <a:r>
              <a:rPr lang="en-US" dirty="0"/>
              <a:t>Posterior inference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9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Vector Space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Dimensionality</a:t>
            </a:r>
          </a:p>
          <a:p>
            <a:pPr lvl="1"/>
            <a:r>
              <a:rPr lang="en-US" dirty="0"/>
              <a:t>High dimensionality</a:t>
            </a:r>
          </a:p>
          <a:p>
            <a:r>
              <a:rPr lang="en-US" dirty="0"/>
              <a:t>Sparseness</a:t>
            </a:r>
          </a:p>
          <a:p>
            <a:pPr lvl="1"/>
            <a:r>
              <a:rPr lang="en-US" dirty="0"/>
              <a:t>Most of the entries are zero</a:t>
            </a:r>
          </a:p>
          <a:p>
            <a:r>
              <a:rPr lang="en-US" dirty="0"/>
              <a:t>Shallow representation</a:t>
            </a:r>
          </a:p>
          <a:p>
            <a:pPr lvl="1"/>
            <a:r>
              <a:rPr lang="en-US" dirty="0"/>
              <a:t>The vector representation does not capture semantic relations between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562601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7030A0"/>
                </a:solidFill>
              </a:rPr>
              <a:t>D1: I love romantic movies.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D2: Kate Winslet is my favorite actress. </a:t>
            </a:r>
          </a:p>
        </p:txBody>
      </p:sp>
    </p:spTree>
    <p:extLst>
      <p:ext uri="{BB962C8B-B14F-4D97-AF65-F5344CB8AC3E}">
        <p14:creationId xmlns:p14="http://schemas.microsoft.com/office/powerpoint/2010/main" val="2748319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T. Hofmann. Probabilistic latent semantic indexing. Proceedings of the Twenty-Second Annual International SIGIR Conference, 1999.</a:t>
            </a:r>
          </a:p>
          <a:p>
            <a:r>
              <a:rPr lang="en-US" dirty="0"/>
              <a:t>David </a:t>
            </a:r>
            <a:r>
              <a:rPr lang="en-US" dirty="0" err="1"/>
              <a:t>Blei</a:t>
            </a:r>
            <a:r>
              <a:rPr lang="en-US" dirty="0"/>
              <a:t>, lecture notes on variational inference: </a:t>
            </a:r>
            <a:r>
              <a:rPr lang="en-US" dirty="0">
                <a:hlinkClick r:id="rId2"/>
              </a:rPr>
              <a:t>https://www.cs.princeton.edu/courses/archive/fall11/cos597C/lectures/variational-inference-i.pdf</a:t>
            </a:r>
            <a:endParaRPr lang="en-US" dirty="0"/>
          </a:p>
          <a:p>
            <a:r>
              <a:rPr lang="en-US" dirty="0"/>
              <a:t>David </a:t>
            </a:r>
            <a:r>
              <a:rPr lang="en-US" dirty="0" err="1"/>
              <a:t>Blei</a:t>
            </a:r>
            <a:r>
              <a:rPr lang="en-US" dirty="0"/>
              <a:t>, Andrew Ng, Michael Jordan, “Latent </a:t>
            </a:r>
            <a:r>
              <a:rPr lang="en-US" dirty="0" err="1"/>
              <a:t>Dirichlet</a:t>
            </a:r>
            <a:r>
              <a:rPr lang="en-US" dirty="0"/>
              <a:t> Allocation”, JMLR, 2003. </a:t>
            </a:r>
            <a:r>
              <a:rPr lang="en-US" dirty="0">
                <a:hlinkClick r:id="rId3"/>
              </a:rPr>
              <a:t>http://www.jmlr.org/papers/volume3/blei03a/blei03a.pdf</a:t>
            </a:r>
            <a:endParaRPr lang="en-US" dirty="0"/>
          </a:p>
          <a:p>
            <a:r>
              <a:rPr lang="en-US" dirty="0"/>
              <a:t>Thomas L. Griffiths and Mark </a:t>
            </a:r>
            <a:r>
              <a:rPr lang="en-US" dirty="0" err="1"/>
              <a:t>Steyvers</a:t>
            </a:r>
            <a:r>
              <a:rPr lang="en-US" dirty="0"/>
              <a:t>, “Finding Scientific Topics”, PNAS, 2004. </a:t>
            </a:r>
            <a:r>
              <a:rPr lang="en-US" dirty="0">
                <a:hlinkClick r:id="rId4"/>
              </a:rPr>
              <a:t>https://www.pnas.org/content/101/suppl_1/5228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0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233" y="1143000"/>
            <a:ext cx="7584884" cy="4000500"/>
          </a:xfrm>
        </p:spPr>
        <p:txBody>
          <a:bodyPr/>
          <a:lstStyle/>
          <a:p>
            <a:r>
              <a:rPr lang="en-US" dirty="0"/>
              <a:t>Topic</a:t>
            </a:r>
          </a:p>
          <a:p>
            <a:pPr lvl="1"/>
            <a:r>
              <a:rPr lang="en-US" dirty="0"/>
              <a:t>A topic is represented by a word distribution</a:t>
            </a:r>
          </a:p>
          <a:p>
            <a:pPr lvl="1"/>
            <a:r>
              <a:rPr lang="en-US" dirty="0"/>
              <a:t>Relate to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dhs.stanford.edu/wp-content/uploads/2012/08/topic_clouds_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91" y="457659"/>
            <a:ext cx="3976909" cy="59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474874"/>
            <a:ext cx="5829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ca.epfl.ch/student-projects/projects/2013-09-autumn/topic-mode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0291"/>
            <a:ext cx="4769789" cy="40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314682"/>
            <a:ext cx="5854812" cy="40574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Topic modeling</a:t>
            </a:r>
          </a:p>
          <a:p>
            <a:pPr lvl="1"/>
            <a:r>
              <a:rPr lang="en-US" dirty="0"/>
              <a:t>Get topics automatically from a corpus</a:t>
            </a:r>
          </a:p>
          <a:p>
            <a:pPr lvl="1"/>
            <a:r>
              <a:rPr lang="en-US" dirty="0"/>
              <a:t>Assign documents to topics automatically</a:t>
            </a:r>
          </a:p>
          <a:p>
            <a:r>
              <a:rPr lang="en-US" dirty="0"/>
              <a:t>Most frequently used topic models</a:t>
            </a:r>
          </a:p>
          <a:p>
            <a:pPr lvl="1"/>
            <a:r>
              <a:rPr lang="en-US" dirty="0" err="1"/>
              <a:t>pLSA</a:t>
            </a:r>
            <a:endParaRPr lang="en-US" dirty="0"/>
          </a:p>
          <a:p>
            <a:pPr lvl="1"/>
            <a:r>
              <a:rPr lang="en-US" dirty="0"/>
              <a:t>LDA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Text Data and Topic Models</a:t>
            </a:r>
          </a:p>
          <a:p>
            <a:endParaRPr lang="en-US" dirty="0"/>
          </a:p>
          <a:p>
            <a:r>
              <a:rPr lang="en-US" dirty="0"/>
              <a:t>Multinomial Mixture Model</a:t>
            </a:r>
          </a:p>
          <a:p>
            <a:endParaRPr lang="en-US" dirty="0"/>
          </a:p>
          <a:p>
            <a:r>
              <a:rPr lang="en-US" dirty="0"/>
              <a:t>Probabilistic Latent Semantic Analysis (</a:t>
            </a:r>
            <a:r>
              <a:rPr lang="en-US" dirty="0" err="1"/>
              <a:t>pLSA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 (LDA)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5754210" y="2315218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3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442fd087-07b6-4146-95fa-7f4a7c9bebcd"/>
  <p:tag name="SLIDO_EVENT_SECTION_UUID" val="db9c8335-df83-45fc-bef6-550f579012d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MwMDkxMjh9"/>
  <p:tag name="SLIDO_TYPE" val="SlidoQ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I5OTI2NTR9"/>
  <p:tag name="SLIDO_TYPE" val="SlidoPoll"/>
  <p:tag name="SLIDO_POLL_UUID" val="9897dd98-4155-4908-b881-9c36658c5e07"/>
  <p:tag name="SLIDO_TIMELINE" val="W3sicG9sbFF1ZXN0aW9uVXVpZCI6IjhhMDY0ZmQyLTc4OGMtNGMxNi04ODJlLWViMzgzNTI0ZTgzMC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&amp;\prod_{d=1}^{N_d} P(w_1,\cdots,w_{N_d}, d | \theta,\beta,\pi) \nonumber\\&#10;&amp;=&amp; \prod_{d=1}^{N_d} P(d) \left\{\prod_{n=1}^{N_d}\left(\sum_k P(z_n = k |d,\theta_d)P(w_n|\beta_k)\right)\right\} \nonumber\\&#10;&amp;=&amp; \prod_{d=1}^{N_d} \pi_d \left\{\prod_{n=1}^{N_d}\left(\sum_k \theta_{dk} \beta_{kw_n}\right)\right\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102"/>
  <p:tag name="ORIGWIDTH" val="227"/>
  <p:tag name="PICTUREFILESIZE" val="809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I5OTc5OTR9"/>
  <p:tag name="SLIDO_TYPE" val="Slido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114120</TotalTime>
  <Words>2438</Words>
  <Application>Microsoft Office PowerPoint</Application>
  <PresentationFormat>Widescreen</PresentationFormat>
  <Paragraphs>452</Paragraphs>
  <Slides>60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SimSun</vt:lpstr>
      <vt:lpstr>Arial</vt:lpstr>
      <vt:lpstr>Baskerville Old Face</vt:lpstr>
      <vt:lpstr>Calibri</vt:lpstr>
      <vt:lpstr>Cambria Math</vt:lpstr>
      <vt:lpstr>Helvetica</vt:lpstr>
      <vt:lpstr>Office Theme</vt:lpstr>
      <vt:lpstr>Clarity</vt:lpstr>
      <vt:lpstr>CS247: Advanced Data Mining</vt:lpstr>
      <vt:lpstr>Text Data: Topic Models</vt:lpstr>
      <vt:lpstr>Text Data</vt:lpstr>
      <vt:lpstr>Represent a Document</vt:lpstr>
      <vt:lpstr>More Details</vt:lpstr>
      <vt:lpstr>Limitations of Vector Space Model</vt:lpstr>
      <vt:lpstr>Topics</vt:lpstr>
      <vt:lpstr>Topic Models</vt:lpstr>
      <vt:lpstr>Text Data: Topic Models</vt:lpstr>
      <vt:lpstr>Recap of Multinomial Distribution</vt:lpstr>
      <vt:lpstr>Multinomial Mixture Model</vt:lpstr>
      <vt:lpstr>Likelihood Function</vt:lpstr>
      <vt:lpstr>Mixture of Unigrams</vt:lpstr>
      <vt:lpstr>Likelihood Function</vt:lpstr>
      <vt:lpstr>Question</vt:lpstr>
      <vt:lpstr>Question</vt:lpstr>
      <vt:lpstr>PowerPoint Presentation</vt:lpstr>
      <vt:lpstr>Text Data: Topic Models</vt:lpstr>
      <vt:lpstr>Issues of Mixture of Unigrams</vt:lpstr>
      <vt:lpstr>Illustration of pLSA</vt:lpstr>
      <vt:lpstr>Notations</vt:lpstr>
      <vt:lpstr>Generative Model for pLSA</vt:lpstr>
      <vt:lpstr>Graphical Model</vt:lpstr>
      <vt:lpstr>The Likelihood Function for a Corpus</vt:lpstr>
      <vt:lpstr>Re-arrange the Likelihood Function</vt:lpstr>
      <vt:lpstr>Optimization: EM Algorithm</vt:lpstr>
      <vt:lpstr>Comparison to Naïve Bayes</vt:lpstr>
      <vt:lpstr>Example</vt:lpstr>
      <vt:lpstr>Example (Continued)</vt:lpstr>
      <vt:lpstr>Question</vt:lpstr>
      <vt:lpstr>PowerPoint Presentation</vt:lpstr>
      <vt:lpstr>Text Data: Topic Models</vt:lpstr>
      <vt:lpstr>Limitations of pLSA</vt:lpstr>
      <vt:lpstr>Review of Conjugate Prior</vt:lpstr>
      <vt:lpstr>Dirichlet Distribution</vt:lpstr>
      <vt:lpstr>More Examples</vt:lpstr>
      <vt:lpstr>Simplex View </vt:lpstr>
      <vt:lpstr>More Examples in the Simplex View</vt:lpstr>
      <vt:lpstr>Dirichlet-Multinomial/Categorical Conjugate</vt:lpstr>
      <vt:lpstr>The Graphical Model of LDA</vt:lpstr>
      <vt:lpstr>Joint Distribution for LDA</vt:lpstr>
      <vt:lpstr>Posterior Inference</vt:lpstr>
      <vt:lpstr>Parameter Estimation</vt:lpstr>
      <vt:lpstr>Generative Process of A Simplified LDA</vt:lpstr>
      <vt:lpstr>Graphical Model and Joint Distribution</vt:lpstr>
      <vt:lpstr>Marginal Distribution and Likelihood</vt:lpstr>
      <vt:lpstr>PowerPoint Presentation</vt:lpstr>
      <vt:lpstr>Inference</vt:lpstr>
      <vt:lpstr>Variational Inference</vt:lpstr>
      <vt:lpstr>More about the variational distribution</vt:lpstr>
      <vt:lpstr>The Criterion to Choose q</vt:lpstr>
      <vt:lpstr>ELBO: Evidence Lower Bound</vt:lpstr>
      <vt:lpstr>Why?</vt:lpstr>
      <vt:lpstr>ELBO Optimization</vt:lpstr>
      <vt:lpstr>Parameter Estimation</vt:lpstr>
      <vt:lpstr>Question</vt:lpstr>
      <vt:lpstr>PowerPoint Presentation</vt:lpstr>
      <vt:lpstr>Text Data: Topic Models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CS247: Advanced Data Mining</dc:title>
  <dc:creator>yizhousun</dc:creator>
  <cp:lastModifiedBy>Yizhou Sun</cp:lastModifiedBy>
  <cp:revision>500</cp:revision>
  <dcterms:created xsi:type="dcterms:W3CDTF">2006-08-16T00:00:00Z</dcterms:created>
  <dcterms:modified xsi:type="dcterms:W3CDTF">2024-01-31T17:48:42Z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</Properties>
</file>