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0"/>
  </p:notesMasterIdLst>
  <p:sldIdLst>
    <p:sldId id="256" r:id="rId3"/>
    <p:sldId id="331" r:id="rId4"/>
    <p:sldId id="380" r:id="rId5"/>
    <p:sldId id="379" r:id="rId6"/>
    <p:sldId id="381" r:id="rId7"/>
    <p:sldId id="382" r:id="rId8"/>
    <p:sldId id="409" r:id="rId9"/>
    <p:sldId id="383" r:id="rId10"/>
    <p:sldId id="384" r:id="rId11"/>
    <p:sldId id="386" r:id="rId12"/>
    <p:sldId id="385" r:id="rId13"/>
    <p:sldId id="412" r:id="rId14"/>
    <p:sldId id="413" r:id="rId15"/>
    <p:sldId id="411" r:id="rId16"/>
    <p:sldId id="388" r:id="rId17"/>
    <p:sldId id="389" r:id="rId18"/>
    <p:sldId id="390" r:id="rId19"/>
    <p:sldId id="391" r:id="rId20"/>
    <p:sldId id="405" r:id="rId21"/>
    <p:sldId id="392" r:id="rId22"/>
    <p:sldId id="410" r:id="rId23"/>
    <p:sldId id="393" r:id="rId24"/>
    <p:sldId id="394" r:id="rId25"/>
    <p:sldId id="395" r:id="rId26"/>
    <p:sldId id="398" r:id="rId27"/>
    <p:sldId id="407" r:id="rId28"/>
    <p:sldId id="399" r:id="rId29"/>
    <p:sldId id="400" r:id="rId30"/>
    <p:sldId id="396" r:id="rId31"/>
    <p:sldId id="401" r:id="rId32"/>
    <p:sldId id="402" r:id="rId33"/>
    <p:sldId id="406" r:id="rId34"/>
    <p:sldId id="403" r:id="rId35"/>
    <p:sldId id="404" r:id="rId36"/>
    <p:sldId id="397" r:id="rId37"/>
    <p:sldId id="345" r:id="rId38"/>
    <p:sldId id="387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6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8" autoAdjust="0"/>
    <p:restoredTop sz="81857" autoAdjust="0"/>
  </p:normalViewPr>
  <p:slideViewPr>
    <p:cSldViewPr>
      <p:cViewPr varScale="1">
        <p:scale>
          <a:sx n="77" d="100"/>
          <a:sy n="77" d="100"/>
        </p:scale>
        <p:origin x="386" y="7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C50A9E-458B-42BC-B1C7-0376C38AE30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B6C449-B012-4C6F-8CE2-36137D85B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75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6F175-4865-435D-BB34-64C925A08DB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443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56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379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921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0502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15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36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1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6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14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72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415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B6C449-B012-4C6F-8CE2-36137D85BA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81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10464800" cy="1927225"/>
          </a:xfrm>
        </p:spPr>
        <p:txBody>
          <a:bodyPr anchor="b">
            <a:noAutofit/>
          </a:bodyPr>
          <a:lstStyle>
            <a:lvl1pPr>
              <a:defRPr sz="5400" cap="all" baseline="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3398520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352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839788"/>
          </a:xfrm>
        </p:spPr>
        <p:txBody>
          <a:bodyPr>
            <a:normAutofit/>
          </a:bodyPr>
          <a:lstStyle>
            <a:lvl1pPr algn="ctr"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33400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>
                <a:latin typeface="Baskerville Old Face" pitchFamily="18" charset="0"/>
                <a:cs typeface="Arial" pitchFamily="34" charset="0"/>
              </a:defRPr>
            </a:lvl2pPr>
            <a:lvl3pPr>
              <a:defRPr sz="28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800" y="992188"/>
            <a:ext cx="11582400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406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064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3716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064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000500"/>
            <a:ext cx="55372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28586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81000"/>
            <a:ext cx="11203517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4000500"/>
            <a:ext cx="11277600" cy="2476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650951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82400" y="6528816"/>
            <a:ext cx="609600" cy="329184"/>
          </a:xfrm>
          <a:prstGeom prst="rect">
            <a:avLst/>
          </a:prstGeom>
        </p:spPr>
        <p:txBody>
          <a:bodyPr/>
          <a:lstStyle>
            <a:lvl1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5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8" r:id="rId3"/>
    <p:sldLayoutId id="2147483669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 spc="-100" baseline="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rgbClr val="002060"/>
          </a:solidFill>
          <a:effectLst/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yzsun@cs.ucl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quora.com/Jeff-Dean/What-are-all-the-Jeff-Dean-facts" TargetMode="Externa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papers.nips.cc/paper/2013/file/9aa42b31882ec039965f3c4923ce901b-Paper.pdf" TargetMode="External"/><Relationship Id="rId4" Type="http://schemas.openxmlformats.org/officeDocument/2006/relationships/hyperlink" Target="https://arxiv.org/pdf/1301.3781.pd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hyperlink" Target="https://ronxin.github.io/wevi/" TargetMode="Externa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402.3722v1.pdf" TargetMode="Externa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"/>
            <a:ext cx="8991600" cy="1927225"/>
          </a:xfrm>
        </p:spPr>
        <p:txBody>
          <a:bodyPr>
            <a:noAutofit/>
          </a:bodyPr>
          <a:lstStyle/>
          <a:p>
            <a:pPr algn="ctr"/>
            <a:r>
              <a:rPr lang="en-US" sz="4800" dirty="0"/>
              <a:t>CS247: Advanced Data Mining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581400"/>
            <a:ext cx="6400800" cy="2895600"/>
          </a:xfrm>
        </p:spPr>
        <p:txBody>
          <a:bodyPr>
            <a:normAutofit/>
          </a:bodyPr>
          <a:lstStyle/>
          <a:p>
            <a:pPr algn="ctr"/>
            <a:endParaRPr lang="en-US" sz="3000" b="1" dirty="0"/>
          </a:p>
          <a:p>
            <a:pPr algn="ctr"/>
            <a:r>
              <a:rPr lang="en-US" sz="3000" b="1" dirty="0"/>
              <a:t>Instructor: Yizhou Sun</a:t>
            </a:r>
          </a:p>
          <a:p>
            <a:pPr algn="ctr"/>
            <a:r>
              <a:rPr lang="en-US" sz="2400" dirty="0">
                <a:hlinkClick r:id="rId3"/>
              </a:rPr>
              <a:t>yzsun@cs.ucla.edu</a:t>
            </a:r>
            <a:endParaRPr lang="en-US" sz="2400" dirty="0"/>
          </a:p>
          <a:p>
            <a:pPr algn="ctr"/>
            <a:endParaRPr lang="en-US" dirty="0"/>
          </a:p>
          <a:p>
            <a:pPr algn="ctr"/>
            <a:fld id="{1913F476-D1F9-4A8A-AA0B-77B35B937DF8}" type="datetime4">
              <a:rPr lang="en-US" sz="2400"/>
              <a:pPr algn="ctr"/>
              <a:t>January 30, 2024</a:t>
            </a:fld>
            <a:endParaRPr lang="en-US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524000" y="22860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Tahoma" pitchFamily="34" charset="0"/>
              </a:defRPr>
            </a:lvl9pPr>
          </a:lstStyle>
          <a:p>
            <a:r>
              <a:rPr lang="en-US" sz="4000" dirty="0">
                <a:solidFill>
                  <a:srgbClr val="646B86"/>
                </a:solidFill>
              </a:rPr>
              <a:t>06: Text Data: Word Embedding</a:t>
            </a:r>
          </a:p>
        </p:txBody>
      </p:sp>
    </p:spTree>
    <p:extLst>
      <p:ext uri="{BB962C8B-B14F-4D97-AF65-F5344CB8AC3E}">
        <p14:creationId xmlns:p14="http://schemas.microsoft.com/office/powerpoint/2010/main" val="1717503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Word Representation </a:t>
            </a:r>
          </a:p>
          <a:p>
            <a:endParaRPr lang="en-US" dirty="0"/>
          </a:p>
          <a:p>
            <a:r>
              <a:rPr lang="en-US" dirty="0"/>
              <a:t>Word2vec: CBOW and Skip-Gram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: Global Vectors for Word Representation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7234917" y="2543819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178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Proposed by </a:t>
            </a:r>
            <a:r>
              <a:rPr lang="en-US" dirty="0" err="1"/>
              <a:t>Mikolov</a:t>
            </a:r>
            <a:r>
              <a:rPr lang="en-US" dirty="0"/>
              <a:t> et al. at Google in 2013</a:t>
            </a:r>
          </a:p>
          <a:p>
            <a:pPr lvl="1"/>
            <a:r>
              <a:rPr lang="en-US" dirty="0"/>
              <a:t>The most popular word embedding models</a:t>
            </a:r>
          </a:p>
          <a:p>
            <a:pPr lvl="1"/>
            <a:r>
              <a:rPr lang="en-US" dirty="0"/>
              <a:t>Won Test of Time Award of </a:t>
            </a:r>
            <a:r>
              <a:rPr lang="en-US" dirty="0" err="1"/>
              <a:t>NeurIPS</a:t>
            </a:r>
            <a:r>
              <a:rPr lang="en-US" dirty="0"/>
              <a:t>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 descr="A group of men's heads&#10;&#10;Description automatically generated">
            <a:extLst>
              <a:ext uri="{FF2B5EF4-FFF2-40B4-BE49-F238E27FC236}">
                <a16:creationId xmlns:a16="http://schemas.microsoft.com/office/drawing/2014/main" id="{61BCCF6F-7052-BCDB-C7A1-773683BC9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157" y="2867404"/>
            <a:ext cx="6879843" cy="38693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512173-5701-5852-8911-742112156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925" y="3048000"/>
            <a:ext cx="5034844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1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4EF90-4DEF-C128-8987-F373A3A9E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Jeff Dean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21EDC4-85B5-244F-4250-834E3FC75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2222B3-2FB2-6602-6266-481267F13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B0AFEA-F980-1089-C0D3-4F61F0B1C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645356"/>
            <a:ext cx="6934200" cy="4161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79087-A55A-ACE3-8054-5B17AA5A2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2" y="3018434"/>
            <a:ext cx="6556662" cy="15427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D59F10-363F-AFC5-53B6-D11F1BD59C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55" y="1207081"/>
            <a:ext cx="11649075" cy="14382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B3C9467-8DF5-BC9D-D59D-72B54BF35E30}"/>
              </a:ext>
            </a:extLst>
          </p:cNvPr>
          <p:cNvSpPr txBox="1"/>
          <p:nvPr/>
        </p:nvSpPr>
        <p:spPr>
          <a:xfrm>
            <a:off x="318655" y="4984137"/>
            <a:ext cx="655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https://www.quora.com/Jeff-Dean/What-are-all-the-Jeff-Dean-facts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24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19944-421F-A947-8EA5-3D0739239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8423E-9F39-E747-8364-57FE2B462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327628-6A52-9AA2-A804-F5E17570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4197"/>
            <a:ext cx="10896600" cy="3276600"/>
          </a:xfrm>
          <a:prstGeom prst="rect">
            <a:avLst/>
          </a:prstGeom>
        </p:spPr>
      </p:pic>
      <p:pic>
        <p:nvPicPr>
          <p:cNvPr id="8" name="Content Placeholder 7" descr="A person in a grey shirt&#10;&#10;Description automatically generated">
            <a:extLst>
              <a:ext uri="{FF2B5EF4-FFF2-40B4-BE49-F238E27FC236}">
                <a16:creationId xmlns:a16="http://schemas.microsoft.com/office/drawing/2014/main" id="{5CBECA8A-3411-0323-A717-76203458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3436" y="53178"/>
            <a:ext cx="2438400" cy="2085975"/>
          </a:xfrm>
        </p:spPr>
      </p:pic>
      <p:pic>
        <p:nvPicPr>
          <p:cNvPr id="10" name="Picture 9" descr="Two men sitting in chairs&#10;&#10;Description automatically generated">
            <a:extLst>
              <a:ext uri="{FF2B5EF4-FFF2-40B4-BE49-F238E27FC236}">
                <a16:creationId xmlns:a16="http://schemas.microsoft.com/office/drawing/2014/main" id="{267B1F9E-3EEA-2114-3420-CD73FBA7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94" y="3426461"/>
            <a:ext cx="5515298" cy="31023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E1C225D-3D1D-6401-68BA-2A7A740A21EA}"/>
              </a:ext>
            </a:extLst>
          </p:cNvPr>
          <p:cNvSpPr txBox="1"/>
          <p:nvPr/>
        </p:nvSpPr>
        <p:spPr>
          <a:xfrm>
            <a:off x="6096000" y="4411219"/>
            <a:ext cx="60942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https://mashable.com/article/openai-ilya-sutskever-deeply-regrets-sam-altman-firing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6F7F0-4238-7524-3A72-BFFBE2376AB4}"/>
              </a:ext>
            </a:extLst>
          </p:cNvPr>
          <p:cNvSpPr txBox="1"/>
          <p:nvPr/>
        </p:nvSpPr>
        <p:spPr>
          <a:xfrm>
            <a:off x="8839200" y="2187356"/>
            <a:ext cx="350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https://www.cs.toronto.edu/~ilya/</a:t>
            </a:r>
          </a:p>
        </p:txBody>
      </p:sp>
    </p:spTree>
    <p:extLst>
      <p:ext uri="{BB962C8B-B14F-4D97-AF65-F5344CB8AC3E}">
        <p14:creationId xmlns:p14="http://schemas.microsoft.com/office/powerpoint/2010/main" val="142328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3737C-F95E-7BBB-2664-5C1EDA788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to Word2Vec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66A9D-DA87-6A2A-2FC5-252ED69BE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architectures are proposed</a:t>
            </a:r>
          </a:p>
          <a:p>
            <a:pPr lvl="1"/>
            <a:r>
              <a:rPr lang="en-US" dirty="0"/>
              <a:t>Continuous bag-of-words (CBOW)</a:t>
            </a:r>
          </a:p>
          <a:p>
            <a:pPr lvl="1"/>
            <a:r>
              <a:rPr lang="en-US" dirty="0"/>
              <a:t>Skip-gram</a:t>
            </a:r>
          </a:p>
          <a:p>
            <a:r>
              <a:rPr lang="en-US" dirty="0"/>
              <a:t>Extremely fast</a:t>
            </a:r>
          </a:p>
          <a:p>
            <a:pPr lvl="1"/>
            <a:r>
              <a:rPr lang="en-US" dirty="0"/>
              <a:t>“an optimized single-machine implementation can train on more than 100 billion words in one day”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0543B-3B86-D9BF-A65C-5CF4669A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021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Idea of Word2Vec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 local window of a target word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CBOW: predict the target words given the neighbors</a:t>
            </a:r>
          </a:p>
          <a:p>
            <a:pPr lvl="1"/>
            <a:r>
              <a:rPr lang="en-US" dirty="0"/>
              <a:t>Skip-gram: predict neighbors given the target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050" name="Picture 2" descr="https://media.licdn.com/mpr/mpr/AAEAAQAAAAAAAApQAAAAJGQ5NzMzMzVmLTUxNTEtNDcyZS04NWM4LTkzMjkyMzljMDYzO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130" y="1780308"/>
            <a:ext cx="4726270" cy="233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583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CBOW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target using neighbors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cb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98753"/>
            <a:ext cx="3428999" cy="306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116906" y="4821042"/>
                <a:ext cx="7305245" cy="103842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𝑙𝑜𝑔𝑝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906" y="4821042"/>
                <a:ext cx="7305245" cy="10384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603362" y="5859468"/>
            <a:ext cx="8502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More details can be found in: </a:t>
            </a:r>
            <a:r>
              <a:rPr lang="en-US" dirty="0">
                <a:hlinkClick r:id="rId4"/>
              </a:rPr>
              <a:t>https://arxiv.org/pdf/1301.3781.pdf</a:t>
            </a:r>
            <a:r>
              <a:rPr lang="en-US" dirty="0"/>
              <a:t>	</a:t>
            </a:r>
          </a:p>
          <a:p>
            <a:r>
              <a:rPr lang="en-US" dirty="0">
                <a:hlinkClick r:id="rId5"/>
              </a:rPr>
              <a:t>https://papers.nips.cc/paper/2013/file/9aa42b31882ec039965f3c4923ce901b-Paper.pdf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3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Skip-Gram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Predicting neighbors using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098" name="Picture 2" descr="skip-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828800"/>
            <a:ext cx="3581400" cy="370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3245472" y="5564834"/>
                <a:ext cx="5701056" cy="10802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≠0</m:t>
                              </m:r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𝑙𝑜𝑔𝑝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5472" y="5564834"/>
                <a:ext cx="5701056" cy="10802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0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Conditional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 the probability to see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in target word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’s neighborhood</a:t>
                </a:r>
              </a:p>
              <a:p>
                <a:pPr lvl="1"/>
                <a:r>
                  <a:rPr lang="en-US" dirty="0"/>
                  <a:t>Intuition: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’s embedding should be closer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’s embedding</a:t>
                </a:r>
              </a:p>
              <a:p>
                <a:pPr lvl="1"/>
                <a:r>
                  <a:rPr lang="en-US" dirty="0"/>
                  <a:t>Every word has two embedding vectors</a:t>
                </a:r>
              </a:p>
              <a:p>
                <a:pPr lvl="2"/>
                <a:r>
                  <a:rPr lang="en-US" dirty="0"/>
                  <a:t>One serves as the role of target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𝒗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), and the other serves as the role of context 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4" r="-3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209800" y="5181601"/>
                <a:ext cx="8077200" cy="143648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(N is the total number of words in vocabulary)</a:t>
                </a: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181601"/>
                <a:ext cx="8077200" cy="1436483"/>
              </a:xfrm>
              <a:prstGeom prst="rect">
                <a:avLst/>
              </a:prstGeom>
              <a:blipFill>
                <a:blip r:embed="rId3"/>
                <a:stretch>
                  <a:fillRect b="-13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6899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Transformation Function under the Neural Network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Input: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One hot encoding vector </a:t>
                </a:r>
              </a:p>
              <a:p>
                <a:r>
                  <a:rPr lang="en-US" dirty="0"/>
                  <a:t>Neural function: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Output: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Probability vector indicating the probability to have each word in the vocabulary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829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63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Word Representation </a:t>
            </a:r>
          </a:p>
          <a:p>
            <a:endParaRPr lang="en-US" dirty="0"/>
          </a:p>
          <a:p>
            <a:r>
              <a:rPr lang="en-US" dirty="0"/>
              <a:t>Word2vec: CBOW and Skip-Gram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: Global Vectors for Word Representation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7920717" y="1206856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65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Neural Network 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389" y="1027749"/>
            <a:ext cx="7121223" cy="44551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621231"/>
            <a:ext cx="1598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Input Layer: </a:t>
            </a:r>
          </a:p>
          <a:p>
            <a:r>
              <a:rPr lang="en-US" b="1" dirty="0">
                <a:solidFill>
                  <a:srgbClr val="C00000"/>
                </a:solidFill>
              </a:rPr>
              <a:t>one-hot vector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5633722"/>
            <a:ext cx="1716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Hidden Layer: </a:t>
            </a:r>
          </a:p>
          <a:p>
            <a:r>
              <a:rPr lang="en-US" b="1" dirty="0">
                <a:solidFill>
                  <a:srgbClr val="C00000"/>
                </a:solidFill>
              </a:rPr>
              <a:t>Linear (Identity)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57647" y="5598162"/>
            <a:ext cx="1598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Output Layer: </a:t>
            </a:r>
          </a:p>
          <a:p>
            <a:r>
              <a:rPr lang="en-US" b="1" dirty="0" err="1">
                <a:solidFill>
                  <a:srgbClr val="C00000"/>
                </a:solidFill>
              </a:rPr>
              <a:t>softmax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419600" y="2993718"/>
                <a:ext cx="533400" cy="530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2993718"/>
                <a:ext cx="533400" cy="5309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7391400" y="3016748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9622196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9DEDD-FCF6-45AF-A8C5-CEF221806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944FB-93A3-4A20-87F9-DA175E614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What’s the dimension of input layer?</a:t>
            </a:r>
          </a:p>
          <a:p>
            <a:endParaRPr lang="en-US" dirty="0"/>
          </a:p>
          <a:p>
            <a:r>
              <a:rPr lang="en-US" dirty="0"/>
              <a:t>What’s the dimension of hidden layer?</a:t>
            </a:r>
          </a:p>
          <a:p>
            <a:endParaRPr lang="en-US" dirty="0"/>
          </a:p>
          <a:p>
            <a:r>
              <a:rPr lang="en-US" dirty="0"/>
              <a:t>What’s the dimension of output layer?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DE4B76-4FCB-4EB7-92A9-A166365D8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F2A88-C396-49B8-9B2A-5C73B9238400}"/>
                  </a:ext>
                </a:extLst>
              </p:cNvPr>
              <p:cNvSpPr txBox="1"/>
              <p:nvPr/>
            </p:nvSpPr>
            <p:spPr>
              <a:xfrm>
                <a:off x="3276600" y="5044555"/>
                <a:ext cx="5029200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BF2A88-C396-49B8-9B2A-5C73B92384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5044555"/>
                <a:ext cx="5029200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23967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https://ronxin.github.io/wevi/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752600"/>
            <a:ext cx="7346771" cy="464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57600" y="6077635"/>
            <a:ext cx="1901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Weights: </a:t>
            </a:r>
          </a:p>
          <a:p>
            <a:r>
              <a:rPr lang="en-US" b="1" dirty="0">
                <a:solidFill>
                  <a:srgbClr val="C00000"/>
                </a:solidFill>
              </a:rPr>
              <a:t>Target Embedding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6047078"/>
            <a:ext cx="20532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Weights: </a:t>
            </a:r>
          </a:p>
          <a:p>
            <a:r>
              <a:rPr lang="en-US" b="1" dirty="0">
                <a:solidFill>
                  <a:srgbClr val="C00000"/>
                </a:solidFill>
              </a:rPr>
              <a:t>Context Embedding</a:t>
            </a:r>
          </a:p>
        </p:txBody>
      </p:sp>
    </p:spTree>
    <p:extLst>
      <p:ext uri="{BB962C8B-B14F-4D97-AF65-F5344CB8AC3E}">
        <p14:creationId xmlns:p14="http://schemas.microsoft.com/office/powerpoint/2010/main" val="18780147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vs. NN Weights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707" y="1828800"/>
            <a:ext cx="8244586" cy="266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43800" y="426406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V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1600" y="4264065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860490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Embedding Visualization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9791" t="52341" r="10001" b="5074"/>
          <a:stretch/>
        </p:blipFill>
        <p:spPr>
          <a:xfrm>
            <a:off x="27709" y="992188"/>
            <a:ext cx="12104048" cy="47990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95600" y="505742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76F09"/>
                </a:solidFill>
              </a:rPr>
              <a:t>V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5057424"/>
            <a:ext cx="53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2972842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Original Objective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original objective is not scalable for large size vocabulary!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Maximize: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  <m:r>
                              <m:rPr>
                                <m:brk m:alnAt="7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m:rPr>
                            <m:brk m:alnAt="7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/>
                  <a:t> denote any target word and context word pair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657601" y="2362201"/>
                <a:ext cx="4596515" cy="10979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exp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⁡(</m:t>
                          </m:r>
                          <m:sSubSup>
                            <m:sSub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sSubSup>
                                <m:sSub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7601" y="2362201"/>
                <a:ext cx="4596515" cy="10979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8298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Sampling for Skip-Gram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each target, for every positive word, sample k negative words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  <m:sup/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𝑙𝑜𝑔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  <m:sup>
                                      <m:r>
                                        <m:rPr>
                                          <m:sty m:val="p"/>
                                        </m:rPr>
                                        <a:rPr lang="en-US" sz="2400">
                                          <a:latin typeface="Cambria Math" panose="02040503050406030204" pitchFamily="18" charset="0"/>
                                        </a:rPr>
                                        <m:t>T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~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</m:d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[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𝑙𝑜𝑔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(−</m:t>
                                  </m:r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)]</m:t>
                                  </m:r>
                                </m:e>
                              </m:nary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56" t="-1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066800" y="3886201"/>
                <a:ext cx="10744200" cy="2173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𝝈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⋅</m:t>
                          </m:r>
                        </m:e>
                      </m:d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𝐬𝐢𝐠𝐦𝐨𝐢𝐝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𝐟𝐮𝐧𝐜𝐭𝐢𝐨𝐧</m:t>
                      </m:r>
                    </m:oMath>
                  </m:oMathPara>
                </a14:m>
                <a:endParaRPr lang="en-US" sz="2400" b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endParaRPr lang="en-US" sz="2400" b="1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: “Negative” Distribution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Examples: (1)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</m:t>
                    </m:r>
                    <m:r>
                      <a:rPr lang="en-US" sz="2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𝒖𝒏𝒕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∝</m:t>
                    </m:r>
                    <m:sSup>
                      <m:sSup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𝒐𝒖𝒏𝒕</m:t>
                            </m:r>
                            <m:d>
                              <m:dPr>
                                <m:ctrlP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1" i="1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𝒘</m:t>
                                </m:r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sup>
                    </m:sSup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𝒘𝒉𝒆𝒓𝒆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𝒄𝒐𝒖𝒏𝒕</m:t>
                    </m:r>
                    <m:d>
                      <m:dPr>
                        <m:ctrlP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is the total count of </a:t>
                </a:r>
                <a:r>
                  <a:rPr lang="en-US" sz="2400" dirty="0">
                    <a:solidFill>
                      <a:srgbClr val="C00000"/>
                    </a:solidFill>
                  </a:rPr>
                  <a:t>w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886201"/>
                <a:ext cx="10744200" cy="2173415"/>
              </a:xfrm>
              <a:prstGeom prst="rect">
                <a:avLst/>
              </a:prstGeom>
              <a:blipFill>
                <a:blip r:embed="rId4"/>
                <a:stretch>
                  <a:fillRect l="-737" b="-5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6477000" y="3200400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962400" y="3200400"/>
            <a:ext cx="6858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856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on Negative Samples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124" name="Picture 4" descr="http://mccormickml.com/assets/word2vec/training_dat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47" y="1454543"/>
            <a:ext cx="7958506" cy="475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62801" y="1219200"/>
            <a:ext cx="933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Positive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79815" y="1219200"/>
            <a:ext cx="1944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Negative, e.g., k=3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162800" y="3581400"/>
            <a:ext cx="762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199451" y="35814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Left Brace 11"/>
          <p:cNvSpPr/>
          <p:nvPr/>
        </p:nvSpPr>
        <p:spPr>
          <a:xfrm>
            <a:off x="8941168" y="3189625"/>
            <a:ext cx="191133" cy="838200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100000" y="3119735"/>
            <a:ext cx="15378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(quick, dog)</a:t>
            </a:r>
          </a:p>
          <a:p>
            <a:r>
              <a:rPr lang="en-US" dirty="0"/>
              <a:t>(quick, sky)</a:t>
            </a:r>
          </a:p>
          <a:p>
            <a:r>
              <a:rPr lang="en-US" dirty="0"/>
              <a:t>(quick, flower)</a:t>
            </a:r>
          </a:p>
        </p:txBody>
      </p:sp>
    </p:spTree>
    <p:extLst>
      <p:ext uri="{BB962C8B-B14F-4D97-AF65-F5344CB8AC3E}">
        <p14:creationId xmlns:p14="http://schemas.microsoft.com/office/powerpoint/2010/main" val="2520844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Potential Application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Relation detection and knowledge completion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1" y="1828800"/>
            <a:ext cx="7570491" cy="389786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743200" y="5726668"/>
                <a:ext cx="6231514" cy="4955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𝑩𝒆𝒓𝒍𝒊𝒏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𝑮𝒆𝒓𝒎𝒂𝒏𝒚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𝑷𝒂𝒓𝒊𝒔</m:t>
                          </m:r>
                        </m:sub>
                      </m:sSub>
                      <m:r>
                        <a:rPr lang="en-US" sz="2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𝑭𝒓𝒂𝒏𝒄𝒆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726668"/>
                <a:ext cx="6231514" cy="495520"/>
              </a:xfrm>
              <a:prstGeom prst="rect">
                <a:avLst/>
              </a:prstGeom>
              <a:blipFill>
                <a:blip r:embed="rId3"/>
                <a:stretch>
                  <a:fillRect b="-10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22258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Word Representation </a:t>
            </a:r>
          </a:p>
          <a:p>
            <a:endParaRPr lang="en-US" dirty="0"/>
          </a:p>
          <a:p>
            <a:r>
              <a:rPr lang="en-US" dirty="0"/>
              <a:t>Word2vec: CBOW and Skip-Gram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: Global Vectors for Word Representation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9749518" y="3839218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455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Word Representation?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Finding Synonyms: words that have the same meaning</a:t>
            </a:r>
          </a:p>
          <a:p>
            <a:pPr lvl="1"/>
            <a:r>
              <a:rPr lang="en-US" dirty="0"/>
              <a:t>E.g., movie and film</a:t>
            </a:r>
          </a:p>
          <a:p>
            <a:r>
              <a:rPr lang="en-US" dirty="0"/>
              <a:t>Finding polysemy: words with multiple meanings</a:t>
            </a:r>
          </a:p>
          <a:p>
            <a:pPr lvl="1"/>
            <a:r>
              <a:rPr lang="en-US" dirty="0"/>
              <a:t>E.g., light</a:t>
            </a:r>
          </a:p>
          <a:p>
            <a:r>
              <a:rPr lang="en-US" dirty="0"/>
              <a:t>Document representation</a:t>
            </a:r>
          </a:p>
          <a:p>
            <a:pPr lvl="1"/>
            <a:r>
              <a:rPr lang="en-US" dirty="0"/>
              <a:t>E.g., aggregation of all the word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328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Combining Two Worlds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Matrix factorization for global word-word co-occurrence matrix</a:t>
            </a:r>
          </a:p>
          <a:p>
            <a:pPr lvl="1"/>
            <a:r>
              <a:rPr lang="en-US" dirty="0"/>
              <a:t>E.g., SVD</a:t>
            </a:r>
          </a:p>
          <a:p>
            <a:pPr lvl="1"/>
            <a:r>
              <a:rPr lang="en-US" dirty="0"/>
              <a:t>Global matrix factorization</a:t>
            </a:r>
          </a:p>
          <a:p>
            <a:r>
              <a:rPr lang="en-US" dirty="0"/>
              <a:t>Make predictions within local context windows</a:t>
            </a:r>
          </a:p>
          <a:p>
            <a:pPr lvl="1"/>
            <a:r>
              <a:rPr lang="en-US" dirty="0"/>
              <a:t>E.g., word2vec</a:t>
            </a:r>
          </a:p>
          <a:p>
            <a:pPr lvl="1"/>
            <a:r>
              <a:rPr lang="en-US" dirty="0"/>
              <a:t>Local context window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71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Function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960" y="1319054"/>
            <a:ext cx="6706378" cy="1143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473960" y="2484167"/>
                <a:ext cx="6667916" cy="2139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𝑛𝑢𝑚𝑏𝑒𝑟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𝑡𝑖𝑚𝑒𝑠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𝑎𝑝𝑝𝑒𝑎𝑟𝑠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𝑡h𝑒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𝑐𝑜𝑛𝑡𝑒𝑥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𝑜𝑓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𝑣𝑒𝑐𝑡𝑜𝑟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𝑡𝑒𝑟𝑚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𝑏𝑖𝑎𝑠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𝑡𝑒𝑟𝑚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𝑓𝑜𝑟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𝑐𝑜𝑛𝑡𝑒𝑥𝑡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):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𝑤𝑒𝑖𝑔h𝑡𝑖𝑛𝑔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𝑓𝑢𝑛𝑐𝑡𝑖𝑜𝑛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𝑝𝑢𝑛𝑖𝑠h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𝑟𝑎𝑟𝑒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𝑤𝑜𝑟𝑑𝑠</m:t>
                      </m:r>
                    </m:oMath>
                  </m:oMathPara>
                </a14:m>
                <a:endParaRPr lang="en-US" i="1" dirty="0">
                  <a:solidFill>
                    <a:srgbClr val="7030A0"/>
                  </a:solidFill>
                </a:endParaRPr>
              </a:p>
              <a:p>
                <a:endParaRPr lang="en-US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960" y="2484167"/>
                <a:ext cx="6667916" cy="213924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5573" y="4292350"/>
            <a:ext cx="4239534" cy="21976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108" y="4880034"/>
            <a:ext cx="4347703" cy="909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7800" y="1371600"/>
            <a:ext cx="2133600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0" y="1371600"/>
            <a:ext cx="1066800" cy="9144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5448300" y="10703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Predicted value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7541157" y="107036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observed value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26570" y="6083660"/>
            <a:ext cx="4071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https://nlp.stanford.edu/pubs/glove.pdf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52233" y="6410738"/>
            <a:ext cx="3952875" cy="33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790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to optimize the objective function?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8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Interesting Results: Superlatives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1125728"/>
            <a:ext cx="8056397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959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Interesting Results: Company-CEO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686" y="1078380"/>
            <a:ext cx="8993314" cy="54632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6201" y="1168400"/>
            <a:ext cx="39771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https://nlp.stanford.edu/projects/glove/</a:t>
            </a:r>
          </a:p>
        </p:txBody>
      </p:sp>
    </p:spTree>
    <p:extLst>
      <p:ext uri="{BB962C8B-B14F-4D97-AF65-F5344CB8AC3E}">
        <p14:creationId xmlns:p14="http://schemas.microsoft.com/office/powerpoint/2010/main" val="23967392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SimSun" pitchFamily="2" charset="-122"/>
              </a:rPr>
              <a:t>Text Data: Word Embedding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 to Word Representation </a:t>
            </a:r>
          </a:p>
          <a:p>
            <a:endParaRPr lang="en-US" dirty="0"/>
          </a:p>
          <a:p>
            <a:r>
              <a:rPr lang="en-US" dirty="0"/>
              <a:t>Word2vec: CBOW and Skip-Gram</a:t>
            </a:r>
          </a:p>
          <a:p>
            <a:endParaRPr lang="en-US" dirty="0"/>
          </a:p>
          <a:p>
            <a:r>
              <a:rPr lang="en-US" dirty="0" err="1"/>
              <a:t>GloVe</a:t>
            </a:r>
            <a:r>
              <a:rPr lang="en-US" dirty="0"/>
              <a:t>: Global Vectors for Word Representation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 rot="3945604">
            <a:off x="2815318" y="5210819"/>
            <a:ext cx="28575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7377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Word embedding</a:t>
            </a:r>
          </a:p>
          <a:p>
            <a:pPr lvl="1"/>
            <a:r>
              <a:rPr lang="en-US" dirty="0"/>
              <a:t>A low-dimensional vector representation for words</a:t>
            </a:r>
          </a:p>
          <a:p>
            <a:r>
              <a:rPr lang="en-US" dirty="0"/>
              <a:t>Word2vec</a:t>
            </a:r>
          </a:p>
          <a:p>
            <a:pPr lvl="1"/>
            <a:r>
              <a:rPr lang="en-US" dirty="0"/>
              <a:t>Local context-based prediction: CBOW and Skip-Gram</a:t>
            </a:r>
          </a:p>
          <a:p>
            <a:r>
              <a:rPr lang="en-US" dirty="0"/>
              <a:t>Glove</a:t>
            </a:r>
          </a:p>
          <a:p>
            <a:pPr lvl="1"/>
            <a:r>
              <a:rPr lang="en-US" dirty="0"/>
              <a:t>Matrix decomposition on local context co-occurrence matrix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978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Mikolov</a:t>
            </a:r>
            <a:r>
              <a:rPr lang="en-US" dirty="0"/>
              <a:t>, T., </a:t>
            </a:r>
            <a:r>
              <a:rPr lang="en-US" dirty="0" err="1"/>
              <a:t>Corrado</a:t>
            </a:r>
            <a:r>
              <a:rPr lang="en-US" dirty="0"/>
              <a:t>, G., Chen, K., &amp; Dean, J. (2013). Efficient Estimation of Word Representations in Vector Space. Proceedings of the International Conference on Learning Representations (ICLR 2013), 1–12.</a:t>
            </a:r>
          </a:p>
          <a:p>
            <a:r>
              <a:rPr lang="en-US" dirty="0" err="1"/>
              <a:t>Mikolov</a:t>
            </a:r>
            <a:r>
              <a:rPr lang="en-US" dirty="0"/>
              <a:t>, T., Chen, K., </a:t>
            </a:r>
            <a:r>
              <a:rPr lang="en-US" dirty="0" err="1"/>
              <a:t>Corrado</a:t>
            </a:r>
            <a:r>
              <a:rPr lang="en-US" dirty="0"/>
              <a:t>, G., &amp; Dean, J. (2013). Distributed Representations of Words and Phrases and their Compositionality. NIPS, 1–9.</a:t>
            </a:r>
          </a:p>
          <a:p>
            <a:r>
              <a:rPr lang="en-US" dirty="0"/>
              <a:t>Pennington, J., </a:t>
            </a:r>
            <a:r>
              <a:rPr lang="en-US" dirty="0" err="1"/>
              <a:t>Socher</a:t>
            </a:r>
            <a:r>
              <a:rPr lang="en-US" dirty="0"/>
              <a:t>, R., &amp; Manning, C. D. (2014). Glove: Global Vectors for Word Representation. Proceedings of the 2014 Conference on Empirical Methods in Natural Language Processing, 1532–1543. </a:t>
            </a:r>
          </a:p>
          <a:p>
            <a:r>
              <a:rPr lang="en-US" dirty="0" err="1"/>
              <a:t>Yoav</a:t>
            </a:r>
            <a:r>
              <a:rPr lang="en-US" dirty="0"/>
              <a:t> Goldberg and Omer Levy (2014). Word2vec Explained: Deriving </a:t>
            </a:r>
            <a:r>
              <a:rPr lang="en-US" dirty="0" err="1"/>
              <a:t>Mikolov</a:t>
            </a:r>
            <a:r>
              <a:rPr lang="en-US" dirty="0"/>
              <a:t> et al.’s Negative-Sampling Word-Embedding Method. </a:t>
            </a:r>
            <a:r>
              <a:rPr lang="en-US" dirty="0">
                <a:hlinkClick r:id="rId2"/>
              </a:rPr>
              <a:t>https://arxiv.org/pdf/1402.3722v1.pdf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49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Represent a Word?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Challenge</a:t>
            </a:r>
          </a:p>
          <a:p>
            <a:pPr lvl="1"/>
            <a:r>
              <a:rPr lang="en-US" dirty="0"/>
              <a:t>Discrete structure</a:t>
            </a:r>
          </a:p>
          <a:p>
            <a:r>
              <a:rPr lang="en-US" dirty="0"/>
              <a:t>Simple representation</a:t>
            </a:r>
          </a:p>
          <a:p>
            <a:pPr lvl="1"/>
            <a:r>
              <a:rPr lang="en-US" dirty="0"/>
              <a:t>One-hot representation: a vector with one 1 and a lot of zeroes</a:t>
            </a:r>
          </a:p>
          <a:p>
            <a:pPr lvl="1"/>
            <a:r>
              <a:rPr lang="en-US" dirty="0"/>
              <a:t>E.g., Motel 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4724401"/>
            <a:ext cx="7086600" cy="62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of One-Hot Representation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dimensionality</a:t>
            </a:r>
          </a:p>
          <a:p>
            <a:pPr lvl="1"/>
            <a:r>
              <a:rPr lang="en-US" dirty="0"/>
              <a:t>E.g., for Google news, 13M words</a:t>
            </a:r>
          </a:p>
          <a:p>
            <a:r>
              <a:rPr lang="en-US" dirty="0"/>
              <a:t>Sparse</a:t>
            </a:r>
          </a:p>
          <a:p>
            <a:pPr lvl="1"/>
            <a:r>
              <a:rPr lang="en-US" dirty="0"/>
              <a:t>Only 1 non-zero value</a:t>
            </a:r>
          </a:p>
          <a:p>
            <a:r>
              <a:rPr lang="en-US" dirty="0"/>
              <a:t>Shallow representation</a:t>
            </a:r>
          </a:p>
          <a:p>
            <a:pPr lvl="1"/>
            <a:r>
              <a:rPr lang="en-US" dirty="0"/>
              <a:t>E.g.,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4953001"/>
            <a:ext cx="8757676" cy="970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88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Word Embedding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dimensional vector representation of every word</a:t>
            </a:r>
          </a:p>
          <a:p>
            <a:pPr lvl="1"/>
            <a:r>
              <a:rPr lang="en-US" dirty="0"/>
              <a:t>E.g., motel = [1.3, -1.4] and hotel = [1.2, -1.5]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 descr="On word embeddings - Par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99" y="2865212"/>
            <a:ext cx="4876800" cy="399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120" y="3116127"/>
            <a:ext cx="3977921" cy="349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2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Such </a:t>
            </a:r>
            <a:r>
              <a:rPr lang="en-US" dirty="0" err="1"/>
              <a:t>Embeddings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context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5000"/>
            <a:ext cx="7255890" cy="445958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AA4DF2-DC7D-448F-BF3F-9B9342A49C20}"/>
              </a:ext>
            </a:extLst>
          </p:cNvPr>
          <p:cNvSpPr/>
          <p:nvPr/>
        </p:nvSpPr>
        <p:spPr>
          <a:xfrm>
            <a:off x="5562600" y="1792584"/>
            <a:ext cx="838200" cy="44418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7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Learn Such </a:t>
            </a:r>
            <a:r>
              <a:rPr lang="en-US" dirty="0" err="1"/>
              <a:t>Embeddings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context information!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905000"/>
            <a:ext cx="7255890" cy="445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76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Naïve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 a co-occurrence matrix for words, and apply SVD</a:t>
            </a:r>
          </a:p>
          <a:p>
            <a:pPr lvl="1"/>
            <a:r>
              <a:rPr lang="en-US" dirty="0"/>
              <a:t>Example Corpus:</a:t>
            </a:r>
          </a:p>
          <a:p>
            <a:pPr lvl="2"/>
            <a:r>
              <a:rPr lang="en-US" dirty="0"/>
              <a:t>I like deep learning.</a:t>
            </a:r>
          </a:p>
          <a:p>
            <a:pPr lvl="2"/>
            <a:r>
              <a:rPr lang="en-US" dirty="0"/>
              <a:t>I like NLP.</a:t>
            </a:r>
          </a:p>
          <a:p>
            <a:pPr lvl="2"/>
            <a:r>
              <a:rPr lang="en-US" dirty="0"/>
              <a:t>I enjoy ﬂying.</a:t>
            </a:r>
          </a:p>
          <a:p>
            <a:r>
              <a:rPr lang="en-US" dirty="0"/>
              <a:t>Issues:</a:t>
            </a:r>
          </a:p>
          <a:p>
            <a:pPr lvl="1"/>
            <a:r>
              <a:rPr lang="en-US" dirty="0"/>
              <a:t>Global context</a:t>
            </a:r>
          </a:p>
          <a:p>
            <a:pPr lvl="1"/>
            <a:r>
              <a:rPr lang="en-US" dirty="0"/>
              <a:t>SVD is very expensive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13601-2E22-4589-A394-4D3650FFD69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58291" y="1219200"/>
            <a:ext cx="4038600" cy="533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705600" y="1752600"/>
            <a:ext cx="457200" cy="12290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1" y="2960825"/>
            <a:ext cx="4603047" cy="216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1724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47319</TotalTime>
  <Words>1188</Words>
  <Application>Microsoft Office PowerPoint</Application>
  <PresentationFormat>Widescreen</PresentationFormat>
  <Paragraphs>257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SimSun</vt:lpstr>
      <vt:lpstr>Arial</vt:lpstr>
      <vt:lpstr>Baskerville Old Face</vt:lpstr>
      <vt:lpstr>Calibri</vt:lpstr>
      <vt:lpstr>Cambria Math</vt:lpstr>
      <vt:lpstr>Office Theme</vt:lpstr>
      <vt:lpstr>Clarity</vt:lpstr>
      <vt:lpstr>CS247: Advanced Data Mining</vt:lpstr>
      <vt:lpstr>Text Data: Word Embedding</vt:lpstr>
      <vt:lpstr>Why Word Representation?</vt:lpstr>
      <vt:lpstr>How to Represent a Word?</vt:lpstr>
      <vt:lpstr>Problem of One-Hot Representation</vt:lpstr>
      <vt:lpstr>Word Embedding</vt:lpstr>
      <vt:lpstr>How to Learn Such Embeddings?</vt:lpstr>
      <vt:lpstr>How to Learn Such Embeddings?</vt:lpstr>
      <vt:lpstr>A Naïve Approach</vt:lpstr>
      <vt:lpstr>Text Data: Word Embedding</vt:lpstr>
      <vt:lpstr>Word2Vec</vt:lpstr>
      <vt:lpstr>Jeff Dean Facts</vt:lpstr>
      <vt:lpstr>PowerPoint Presentation</vt:lpstr>
      <vt:lpstr>Back to Word2Vec</vt:lpstr>
      <vt:lpstr>Main Idea of Word2Vec</vt:lpstr>
      <vt:lpstr>CBOW</vt:lpstr>
      <vt:lpstr>Skip-Gram</vt:lpstr>
      <vt:lpstr>The Conditional Probability</vt:lpstr>
      <vt:lpstr>Transformation Function under the Neural Network</vt:lpstr>
      <vt:lpstr>A Neural Network Point of View</vt:lpstr>
      <vt:lpstr>Question</vt:lpstr>
      <vt:lpstr>Demo</vt:lpstr>
      <vt:lpstr>Embedding vs. NN Weights</vt:lpstr>
      <vt:lpstr>Embedding Visualization</vt:lpstr>
      <vt:lpstr>Original Objective Function</vt:lpstr>
      <vt:lpstr>Negative Sampling for Skip-Gram</vt:lpstr>
      <vt:lpstr>More on Negative Samples</vt:lpstr>
      <vt:lpstr>A Potential Application</vt:lpstr>
      <vt:lpstr>Text Data: Word Embedding</vt:lpstr>
      <vt:lpstr>Combining Two Worlds</vt:lpstr>
      <vt:lpstr>Objective Function</vt:lpstr>
      <vt:lpstr>Question</vt:lpstr>
      <vt:lpstr>Some Interesting Results: Superlatives</vt:lpstr>
      <vt:lpstr>Some Interesting Results: Company-CEO</vt:lpstr>
      <vt:lpstr>Text Data: Word Embedding</vt:lpstr>
      <vt:lpstr>Summary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CS247: Advanced Data Mining</dc:title>
  <dc:creator>yizhousun</dc:creator>
  <cp:lastModifiedBy>Yizhou Sun</cp:lastModifiedBy>
  <cp:revision>508</cp:revision>
  <dcterms:created xsi:type="dcterms:W3CDTF">2006-08-16T00:00:00Z</dcterms:created>
  <dcterms:modified xsi:type="dcterms:W3CDTF">2024-01-31T08:51:35Z</dcterms:modified>
</cp:coreProperties>
</file>