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6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1"/>
  </p:notesMasterIdLst>
  <p:sldIdLst>
    <p:sldId id="256" r:id="rId3"/>
    <p:sldId id="331" r:id="rId4"/>
    <p:sldId id="394" r:id="rId5"/>
    <p:sldId id="395" r:id="rId6"/>
    <p:sldId id="1009" r:id="rId7"/>
    <p:sldId id="1008" r:id="rId8"/>
    <p:sldId id="1010" r:id="rId9"/>
    <p:sldId id="282" r:id="rId10"/>
    <p:sldId id="1033" r:id="rId11"/>
    <p:sldId id="1011" r:id="rId12"/>
    <p:sldId id="1015" r:id="rId13"/>
    <p:sldId id="1012" r:id="rId14"/>
    <p:sldId id="1014" r:id="rId15"/>
    <p:sldId id="1016" r:id="rId16"/>
    <p:sldId id="1017" r:id="rId17"/>
    <p:sldId id="1018" r:id="rId18"/>
    <p:sldId id="1019" r:id="rId19"/>
    <p:sldId id="1020" r:id="rId20"/>
    <p:sldId id="1013" r:id="rId21"/>
    <p:sldId id="1021" r:id="rId22"/>
    <p:sldId id="1022" r:id="rId23"/>
    <p:sldId id="1027" r:id="rId24"/>
    <p:sldId id="1031" r:id="rId25"/>
    <p:sldId id="1023" r:id="rId26"/>
    <p:sldId id="1024" r:id="rId27"/>
    <p:sldId id="1028" r:id="rId28"/>
    <p:sldId id="1029" r:id="rId29"/>
    <p:sldId id="1026" r:id="rId30"/>
    <p:sldId id="1025" r:id="rId31"/>
    <p:sldId id="1030" r:id="rId32"/>
    <p:sldId id="1035" r:id="rId33"/>
    <p:sldId id="1036" r:id="rId34"/>
    <p:sldId id="1037" r:id="rId35"/>
    <p:sldId id="1038" r:id="rId36"/>
    <p:sldId id="1045" r:id="rId37"/>
    <p:sldId id="1046" r:id="rId38"/>
    <p:sldId id="1032" r:id="rId39"/>
    <p:sldId id="1039" r:id="rId40"/>
    <p:sldId id="1040" r:id="rId41"/>
    <p:sldId id="1041" r:id="rId42"/>
    <p:sldId id="1042" r:id="rId43"/>
    <p:sldId id="1043" r:id="rId44"/>
    <p:sldId id="1048" r:id="rId45"/>
    <p:sldId id="1047" r:id="rId46"/>
    <p:sldId id="1044" r:id="rId47"/>
    <p:sldId id="1034" r:id="rId48"/>
    <p:sldId id="345" r:id="rId49"/>
    <p:sldId id="387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6F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DAE9D8-FA92-42C4-B546-408926B7F4F7}" v="1189" dt="2024-02-05T16:14:28.0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8" autoAdjust="0"/>
    <p:restoredTop sz="81857" autoAdjust="0"/>
  </p:normalViewPr>
  <p:slideViewPr>
    <p:cSldViewPr>
      <p:cViewPr varScale="1">
        <p:scale>
          <a:sx n="77" d="100"/>
          <a:sy n="77" d="100"/>
        </p:scale>
        <p:origin x="125" y="7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5T05:45:20.8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0 148,'4'-3,"0"0,0 0,0 1,0 0,1 0,-1 0,1 0,-1 1,1 0,0 0,7-1,58-2,-48 3,117 0,115-9,-82-4,198 9,-212 6,-146-2,0 0,0-1,0 0,-1-1,1 0,-1-1,17-8,17-5,-25 11,39-5,-8 2,1 0,0 3,0 3,86 3,-54 2,-73-2,1 2,0 0,0 0,0 1,-1 0,1 1,16 8,18 6,-15-7,-1-3,2 0,-1-2,62 3,-69-8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5T05:45:25.3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1 150,'439'-63,"-272"43,227-20,451 14,-765 26,425 21,-458-17,-28-3,-1 1,0 0,0 1,0 1,-1 0,1 2,23 10,-23-9,0-1,1-1,-1 0,1-1,0-1,1-1,-1-1,32-1,-18 0,53 7,17 5,1-4,143-9,-94-1,491 2,-619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5T07:50:22.5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1188,'8'-2,"1"0,0-1,-1 0,1-1,13-8,6-3,188-101,355-169,-361 206,4 9,2 10,299-44,-407 87,388-70,-348 42,-130 37,-18 7,0 1,0 0,0 0,0 0,0 0,1 0,-1 0,0 0,0 0,0 0,0 0,0 0,0-1,0 1,0 0,0 0,0 0,0 0,0 0,0 0,1 0,-1 0,0-1,0 1,0 0,0 0,0 0,0 0,0 0,0 0,0-1,0 1,-1 0,1 0,0 0,0 0,0 0,0 0,0 0,0-1,0 1,0 0,0 0,0 0,0 0,0 0,0 0,-1 0,1 0,0 0,0 0,0 0,0-1,0 1,0 0,0 0,-1 0,-35-1,-91 20,0 6,-154 51,-676 288,356-82,359-164,195-96,14-4,-1-2,-1-2,-45 13,59-24,15-7,7 1,1 1,0 0,0-1,0 1,0 0,0 0,1 0,-1 1,1-1,-1 0,4 0,342-210,8 16,759-296,-353 194,-745 290,-12 5,1 0,0 1,0-1,0 1,0 1,10-2,-71 37,33-21,-40 15,36-19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5T07:50:24.07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2200 1594,'-771'283,"-11"-47,528-182,202-46,-1-3,-98-3,143-2,0 0,0-1,1-1,-1 1,0-1,1 0,-1-1,1 0,0 0,-13-8,17 8,-1 0,1 0,0 0,0 0,0-1,1 1,-1-1,1 0,0 0,-1 0,2 0,-1 0,0 0,1 0,0-1,0 1,0 0,1-1,0 1,0-8,0-3,1 0,1 0,0 0,2 0,8-26,37-73,-41 97,69-137,7 3,137-185,259-238,-401 489,189-183,-234 239,2 2,0 1,2 2,0 2,2 1,59-22,-65 31,-8 1,2 2,-1 1,55-9,-80 16,-1 1,1 0,0 0,0 0,-1 0,1 0,0 0,-1 0,1 0,0 1,0-1,-1 1,1-1,-1 1,1 0,0-1,-1 1,1 0,-1 0,0 0,1 0,-1 1,0-1,2 2,-2 0,0-1,0 1,0-1,-1 1,1-1,-1 1,0-1,0 1,0-1,0 1,0 0,0-1,-1 1,-1 3,-3 11,-1-1,0 0,-16 27,21-42,-23 39,-1-1,-3-1,-1-1,-61 59,42-51,-3-3,-104 67,85-68,-2-3,-2-3,-1-4,-1-3,-2-3,-118 22,126-39,1-3,-1-2,0-4,-73-11,137 12,8-1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5T07:50:26.654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571 616,'6'1,"1"0,-1 0,0 0,1 1,-1 0,0 0,0 0,0 1,0 0,0 1,-1-1,1 1,-1 0,0 0,0 0,0 1,-1 0,0 0,0 0,0 1,5 8,-2-1,1 1,-2 0,0 1,0-1,-1 1,-1 0,-1 1,2 15,-2-2,-1 0,-3 39,0-61,1 1,-1-1,0 0,-1 0,0 0,0 0,0 0,-1 0,0-1,0 1,-1-1,0 1,0-1,-10 10,7-10,0-1,-1 0,0 0,-1-1,1 0,-1 0,1-1,-18 4,5-3,0 0,-39 1,55-5,0 0,0 0,0 0,1-1,-1 0,0 0,0 0,1 0,-1-1,1 1,-1-1,-3-3,5 3,0 0,1-1,-1 1,1 0,0-1,0 0,0 0,0 1,1-1,-1 0,1 0,-1 0,1-1,0 1,0 0,1 0,-1-1,1 1,-1-4,0-20,1 0,2 0,0 0,2 0,1 0,11-35,3 2,46-96,-50 125,1 0,1 1,2 1,1 1,1 1,32-33,-44 51,1 0,0 1,1 0,0 0,0 1,1 1,0 0,0 0,0 1,0 1,1 0,0 0,0 2,0-1,0 2,1 0,-1 0,0 1,18 3,-22-2,0 1,0 0,0 0,-1 1,1 0,-1 1,0-1,0 2,0-1,-1 1,1 0,-1 1,0-1,-1 2,1-1,-1 1,-1 0,7 8,-4-1,0 1,-1 0,-1 0,0 1,-1-1,-1 1,0 0,2 32,-5-41,2 17,-1 0,-1-1,-4 43,2-59,0 0,-1 0,0 0,0 0,0-1,-1 1,0-1,0 0,-1 1,0-2,0 1,0 0,-1-1,1 0,-1 0,-1 0,-7 6,-6 0,0-1,0 0,-1-2,0 0,0-1,-1-1,-36 5,-155 10,160-19,1-2,-1-2,0-2,1-3,-53-13,79 13,0-2,1 0,0-1,-45-26,55 26,0 0,0-1,1 0,1 0,0-2,0 0,1 0,-12-20,20 28,0 0,0 0,1 0,-1 0,1-1,0 1,1-1,0 1,-1-1,2 0,-1 0,1 1,0-1,0 0,0 0,1 1,0-1,0 0,2-6,2 2,0-1,0 1,1 0,1 0,-1 1,2-1,-1 2,18-17,32-22,2 2,122-69,-164 103,61-34,2 3,120-44,-154 70,1 1,1 3,0 2,1 2,0 2,54 0,-86 7,0 0,-1 1,1 1,-1 0,0 1,0 1,0 1,-1 0,1 1,20 13,-29-16,0 1,0 0,-1 0,0 0,0 1,0 0,-1 0,0 0,0 1,0 0,-1 0,0 0,0 0,-1 1,0-1,0 1,-1 0,0 0,-1 0,1 0,-1 0,-1 0,0 10,-2 0,-1 0,-1 0,0 0,-1 0,-1-1,-1 0,-14 26,4-14,0-2,-1 0,-31 34,12-23,-1-1,-2-3,-56 39,-140 75,85-71,76-39,152-79,21-13,141-54,-206 96,0 1,1 2,0 1,0 2,1 1,-1 2,1 2,61 4,-85-2,0 1,0 0,0 1,0 0,0 1,0 0,-1 1,0 0,0 0,14 11,-18-11,0 0,-1 0,0 0,0 1,-1 0,1 0,-1 0,0 0,-1 1,1 0,-1-1,-1 1,1 0,-1 1,-1-1,3 15,-3 5,-4 49,2-59,-1 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5T07:50:30.305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314 2010,'117'211,"43"91,-145-267,-2 1,-1 0,-1 1,-3 0,0 1,3 68,-11-87,-1-29,-2-38,-91-905,38 437,56 515,-1-8,1-1,0 1,0-1,1 1,0-1,0 1,1-1,1 1,3-11,-6 19,1 0,-1 0,1 0,-1 0,1 0,-1 1,1-1,0 0,-1 0,1 0,0 0,0 1,0-1,0 0,0 1,-1-1,1 1,0-1,0 1,0-1,1 1,-1 0,0-1,0 1,0 0,0 0,1 0,0 0,0 1,0 0,0-1,0 1,-1 0,1 0,0 0,-1 0,1 1,0-1,-1 0,0 1,3 2,5 7,-1 1,-1 0,9 16,-14-24,77 169,-7 2,50 189,-107-319,-2 1,-2 1,8 85,-21-96,2-36,0 0,0 0,0 1,0-1,0 0,0 1,0-1,0 0,0 1,0-1,0 0,0 0,0 1,0-1,0 0,0 1,-1-1,1 0,0 1,0-1,0 0,0 0,-1 1,1-1,0 0,0 0,0 0,-1 1,1-1,0 0,0 0,-1 0,1 0,0 1,0-1,-1 0,1 0,0 0,-1 0,1 0,0 0,-1 0,1 0,0 0,0 0,-1 0,1 0,0 0,-1 0,1 0,0 0,-1 0,1 0,0-1,0 1,-1 0,1 0,0 0,0 0,-1-1,1 1,0 0,0 0,-1 0,1-1,-12-22,0-15,2 1,1-2,-6-60,0-125,15 201,-1 20,-2-275,3 271,0-1,1-1,0 0,0 1,3-11,-4 18,0 0,0 0,1 0,-1 0,0 0,1 1,-1-1,1 0,-1 0,0 1,1-1,0 0,-1 1,1-1,-1 0,1 1,0-1,-1 1,1-1,0 1,0-1,0 1,-1-1,1 1,0 0,0 0,0-1,0 1,-1 0,1 0,0 0,0 0,0 0,0 0,0 0,0 0,-1 0,1 1,0-1,0 0,0 1,0-1,-1 0,1 1,0-1,0 1,-1-1,1 1,0-1,0 2,12 8,-2 0,1 1,-2 0,1 0,-2 1,1 1,-2 0,1 0,-2 1,0 0,8 22,-2 3,-1 0,-1 1,5 49,-2 37,-5 0,-12 182,3-308,-1 22,0-1,-8 28,9-45,-1 0,0 0,0 0,0 0,-1 0,0-1,1 1,-1-1,0 1,-1-1,1 1,-1-1,1 0,-1 0,0-1,0 1,0 0,0-1,-6 4,7-6,1 0,0 1,0-1,0 0,-1 0,1 0,0 0,0 0,-1 0,1 0,0 0,0 0,0-1,-1 1,1 0,0-1,0 1,0-1,0 1,0-1,0 0,0 0,0 1,0-1,0 0,0 0,0 0,1 0,-1 0,0 0,0 0,1 0,-1 0,1 0,-1 0,1 0,-1-3,-2-5,0 0,1 0,-2-17,4 26,-11-114,5-1,15-182,-7 257,0 3,11-62,-11 89,0 0,1 0,0 0,1 0,0 1,1 0,0 0,0 0,1 1,12-16,-12 20,-1-1,1 1,0 1,0-1,1 1,-1 0,1 0,-1 1,1 0,0 0,0 1,-1 0,1 0,0 0,1 1,-1 0,0 0,11 3,0-1,-1 2,1 0,-1 0,0 2,0 0,19 11,-23-9,1 1,-1 0,0 1,-1 0,0 1,-1 1,0 0,-1 0,0 1,-1 0,-1 1,0 0,-1 0,0 1,-1-1,-1 2,6 20,-3 2,-2 0,-1 0,-2 1,-1-1,-3 1,-4 42,3-66,0-1,-1 1,0 0,-1-1,0 0,-1 0,-14 25,15-32,-1 0,0 0,0 0,-1-1,0 1,0-1,-1-1,0 1,0-1,0 0,0-1,-1 0,0 0,-15 5,3-2,-2-1,1-1,-1-1,1-1,-1-1,0 0,0-2,0-1,0 0,-25-6,37 5,-1-1,1 0,-1-1,1 0,0 0,0-1,1 0,0-1,0 0,0-1,0 1,1-2,0 1,1-1,0 0,0-1,1 0,0 0,0 0,1-1,0 0,-4-12,4 7,0 0,0 0,1-1,1 0,1 0,0 1,1-1,1-1,0 1,1 0,1 0,1 1,0-1,1 0,0 1,2 0,0 0,0 0,1 1,1 0,13-18,1 4,2 1,2 1,0 1,1 1,2 2,60-38,-40 33,2 1,0 3,96-30,-107 42,2 1,-1 2,85-6,-108 14,0 0,0 1,1 1,-1 1,0 0,-1 1,1 1,-1 1,0 0,0 2,27 15,-37-18,0 0,-1 1,1 0,-1 0,0 0,-1 1,0 0,0 0,0 1,-1-1,0 1,0 0,-1 0,0 0,0 1,-1-1,0 1,-1-1,0 1,0-1,-1 18,-2-1,0-1,-2 1,0-1,-2 0,-1 0,-15 35,16-45,0-2,-1 1,-1-1,0 0,-1 0,0-1,0 0,-1-1,-1 0,0-1,0 0,-1-1,0 0,0 0,-1-1,0-1,0-1,-15 5,25-8,-1-1,1 0,-1 1,1-2,-1 1,0 0,1-1,-1 1,0-1,1 0,-1-1,0 1,0 0,1-1,-1 0,1 0,-1 0,1 0,-1-1,1 1,0-1,-1 0,1 0,0 0,0 0,1-1,-1 1,0-1,1 0,-1 0,1 0,0 0,0 0,0 0,1 0,-1-1,1 1,-2-7,-5-12,2-1,0 0,2 0,0 0,2-1,0 1,2-1,0 1,6-35,4-3,2 0,29-85,-28 108,1-1,1 2,3 0,0 1,35-49,-44 73,1 1,0 0,0 1,1 0,0 0,1 1,24-14,-27 18,1 1,-1 0,1 1,0 0,1 0,-1 1,0 0,1 1,-1 0,0 1,1 0,13 2,-18-1,1 1,-1 0,0 0,0 0,0 1,0-1,0 1,-1 1,1-1,-1 1,0 0,0 0,-1 1,1 0,-1-1,0 1,0 1,0-1,-1 0,0 1,3 7,1 3,0 1,-1-1,-1 2,-1-1,0 0,1 26,-4-29,0-1,-1 0,-1 0,0 1,-5 22,4-29,1-1,-2 0,1 0,-1 0,0-1,0 1,0-1,-1 0,0 1,0-2,0 1,-1 0,0-1,-6 5,-26 15,-1-2,-2-1,0-2,-1-1,0-3,-2-1,0-3,-46 8,76-17,-1 0,-1-1,1 0,0-1,0-1,0 0,-26-6,33 5,1 0,0 0,0-1,1 1,-1-2,0 1,1-1,0 1,0-1,0-1,0 1,1-1,0 0,0 0,0 0,0 0,1-1,0 0,-3-7,2 5,1 0,1 0,-1 0,1 0,1 0,0 0,0-1,0 1,1 0,0-1,1 1,0 0,0-1,1 1,0 0,0 0,1 0,0 0,1 1,-1-1,2 1,7-12,3 1,1 0,0 1,1 1,1 1,0 0,39-23,155-112,-209 147,-1 1,1 1,-1-1,1 0,0 0,-1 1,1 0,0 0,0-1,0 2,0-1,0 0,1 0,-1 1,0 0,0 0,6 0,-7 1,0 0,0 0,-1 0,1 0,0 0,0 0,0 1,-1-1,1 1,-1-1,1 1,-1 0,0-1,0 1,1 0,-1 0,0 0,-1 0,1 0,0 0,0 0,-1 0,0 0,1 1,-1-1,0 3,2 10,0-1,-1 1,-1-1,0 1,-1-1,-1 1,-4 15,5-24,-1 0,0-1,0 0,0 1,-1-1,0 0,0 0,0 0,-1-1,0 1,1-1,-2 0,1 0,0 0,-1-1,0 1,1-1,-1 0,-1 0,-9 3,-12 3,0-2,0-1,-1-1,-30 2,-116-2,122-5,-31 0,-310-3,382 2,-1 0,1 0,0-1,-1 0,1-1,0 0,-17-9,23 10,0-1,1 0,-1 0,1-1,-1 1,1-1,0 0,0 0,1 0,-1-1,1 1,0-1,0 0,1 0,-1 0,1 0,-3-10,3 2,0-1,1 1,0-1,1 0,1 1,0-1,0 0,2 1,-1 0,2-1,0 1,0 0,2 1,-1-1,11-15,10-15,2 1,64-75,-6 23,4 3,177-136,-119 119,211-115,-262 170,1 4,180-63,-238 100,0 1,1 1,1 3,-1 1,1 3,0 1,0 1,0 3,0 2,49 10,-89-14,22 6,45 16,-63-20,-1 0,0 1,0-1,0 1,0 0,-1 1,1-1,-1 1,0 0,1 0,-2 0,1 0,-1 1,5 6,-7-7,0-1,0 1,0 0,-1 0,1-1,-1 1,0 0,0 0,-1-1,1 1,-1 0,1 0,-1-1,0 1,-1 0,1-1,0 1,-1-1,0 0,0 1,-4 3,-13 20,-1-2,-1 0,-44 39,51-50,-366 333,-755 530,1063-831,69-44,1-1,-1 1,0-1,0 1,0-1,0 0,0 0,0 0,-6 0,9-1,0 0,0 0,-1 0,1 0,0 0,0-1,0 1,-1 0,1 0,0 0,0-1,0 1,0 0,-1 0,1 0,0-1,0 1,0 0,0 0,0-1,0 1,0 0,0 0,0-1,0 1,0 0,0-1,0 1,0 0,0 0,0-1,0 1,0 0,0 0,0 0,0-1,1 1,-1 0,12-25,22-24,2 2,56-58,102-86,-123 124,488-481,-514 508,70-49,-99 77,-550 375,-43 31,412-269,27-18,-215 126,342-227,0 0,0-1,0-1,-14 5,17-11,12-7,19-16,378-297,-309 253,560-390,-435 311,-213 146,37-27,89-46,-117 69,0 0,1 1,-1 1,1 0,1 1,-1 0,0 1,1 0,-1 2,0 0,24 2,-36-2,0 1,0-1,0 0,0 1,0 0,0-1,0 1,0 0,-1 0,1 0,0 0,0 0,1 2,-2-2,-1-1,1 1,-1 0,0-1,1 1,-1 0,0 0,1-1,-1 1,0 0,0 0,0 0,0-1,0 1,0 0,0 0,0 0,0-1,0 1,0 0,0 0,0-1,-1 2,-2 3,0 0,0 0,0 0,-1-1,0 0,0 0,0 0,0 0,-6 4,-72 51,-101 55,98-64,-873 491,333-195,231-103,294-178,49-36,39-27,15-13,16-13,2 0,0 1,33-26,-2 0,800-665,62 63,-865 617,72-37,-67 47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5T07:50:31.343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5T07:50:32.965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0,'359'107,"609"186,-9 32,601 250,-51 24,-1452-575,162 62,-186-75,1-2,0-1,1-1,52 2,-74-9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5T07:50:43.903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1 148,'19'0,"42"-5,34-7,35-5,11-1,1-1,-15 1,-18 0,-23 3,-11 3,-9 5,-11 3,-4 2,-7 1,-1 2,-2 0,-4-1,-7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50A9E-458B-42BC-B1C7-0376C38AE30E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B6C449-B012-4C6F-8CE2-36137D85B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5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6F175-4865-435D-BB34-64C925A08DB9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544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6C449-B012-4C6F-8CE2-36137D85BA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15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GPT 3.5: 175B</a:t>
            </a:r>
          </a:p>
          <a:p>
            <a:r>
              <a:rPr lang="en-US" dirty="0"/>
              <a:t>GTP 4:1T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56F65-3775-2B4C-A9FF-525987B133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64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61302-A462-36A1-5FE9-B2A44E58A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C8B453-CB26-5FBC-1825-A8E9DB002D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94F223-C8F9-63E9-645D-C68D114155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C3C32-0F10-E533-E2CB-015E3DA2DB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6C449-B012-4C6F-8CE2-36137D85BA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49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B6C449-B012-4C6F-8CE2-36137D85BA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934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B6C449-B012-4C6F-8CE2-36137D85BA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539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70C44-B20B-46CC-B02E-F5889FD77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D1EAD9-47DA-ED5B-6DDA-3070374074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A472E2-5C0F-B9E2-8608-348A5DE68B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1FDF1-EFED-EDFF-BBEE-CB351ADAA1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6C449-B012-4C6F-8CE2-36137D85BA2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55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B6C449-B012-4C6F-8CE2-36137D85BA2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754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1F35D-1636-9298-8C14-9AC110D6C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976069-0188-3919-7A3B-1FAEF0C487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8C70CE-3297-200A-8792-CC038800A6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1B324-75DB-4E13-8DF4-1170D63333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6C449-B012-4C6F-8CE2-36137D85BA2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8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352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9788"/>
          </a:xfrm>
        </p:spPr>
        <p:txBody>
          <a:bodyPr>
            <a:normAutofit/>
          </a:bodyPr>
          <a:lstStyle>
            <a:lvl1pPr algn="ctr">
              <a:defRPr sz="4400"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5334000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>
                <a:latin typeface="Baskerville Old Face" pitchFamily="18" charset="0"/>
                <a:cs typeface="Arial" pitchFamily="34" charset="0"/>
              </a:defRPr>
            </a:lvl2pPr>
            <a:lvl3pPr>
              <a:defRPr sz="28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04800" y="992188"/>
            <a:ext cx="115824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528816"/>
            <a:ext cx="609600" cy="329184"/>
          </a:xfrm>
          <a:prstGeom prst="rect">
            <a:avLst/>
          </a:prstGeom>
        </p:spPr>
        <p:txBody>
          <a:bodyPr/>
          <a:lstStyle>
            <a:lvl1pPr>
              <a:defRPr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406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06400" y="381000"/>
            <a:ext cx="11203517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6400" y="1371600"/>
            <a:ext cx="5537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46800" y="1371600"/>
            <a:ext cx="5537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06400" y="4000500"/>
            <a:ext cx="5537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46800" y="4000500"/>
            <a:ext cx="5537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528816"/>
            <a:ext cx="609600" cy="329184"/>
          </a:xfrm>
          <a:prstGeom prst="rect">
            <a:avLst/>
          </a:prstGeom>
        </p:spPr>
        <p:txBody>
          <a:bodyPr/>
          <a:lstStyle>
            <a:lvl1pPr>
              <a:defRPr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428586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81000"/>
            <a:ext cx="11203517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371600"/>
            <a:ext cx="112776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4000500"/>
            <a:ext cx="112776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528816"/>
            <a:ext cx="609600" cy="329184"/>
          </a:xfrm>
          <a:prstGeom prst="rect">
            <a:avLst/>
          </a:prstGeom>
        </p:spPr>
        <p:txBody>
          <a:bodyPr/>
          <a:lstStyle>
            <a:lvl1pPr>
              <a:defRPr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650951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2400" y="6528816"/>
            <a:ext cx="609600" cy="329184"/>
          </a:xfrm>
          <a:prstGeom prst="rect">
            <a:avLst/>
          </a:prstGeom>
        </p:spPr>
        <p:txBody>
          <a:bodyPr/>
          <a:lstStyle>
            <a:lvl1pPr>
              <a:defRPr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57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69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 spc="-100" baseline="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rgbClr val="002060"/>
          </a:solidFill>
          <a:effectLst/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6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yzsun@cs.ucla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customXml" Target="../ink/ink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deeplearning.cs.cmu.edu/F23/document/slides/lec19.transformersLLMs.pdf" TargetMode="Externa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customXml" Target="../ink/ink8.xml"/><Relationship Id="rId3" Type="http://schemas.openxmlformats.org/officeDocument/2006/relationships/customXml" Target="../ink/ink3.xml"/><Relationship Id="rId7" Type="http://schemas.openxmlformats.org/officeDocument/2006/relationships/customXml" Target="../ink/ink5.xml"/><Relationship Id="rId12" Type="http://schemas.openxmlformats.org/officeDocument/2006/relationships/image" Target="../media/image42.png"/><Relationship Id="rId2" Type="http://schemas.openxmlformats.org/officeDocument/2006/relationships/image" Target="../media/image37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11" Type="http://schemas.openxmlformats.org/officeDocument/2006/relationships/customXml" Target="../ink/ink7.xml"/><Relationship Id="rId5" Type="http://schemas.openxmlformats.org/officeDocument/2006/relationships/customXml" Target="../ink/ink4.xml"/><Relationship Id="rId15" Type="http://schemas.openxmlformats.org/officeDocument/2006/relationships/customXml" Target="../ink/ink9.xml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customXml" Target="../ink/ink6.xml"/><Relationship Id="rId1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arxiv.org/pdf/2305.02582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d2l.ai/chapter_attention-mechanisms-and-transformers/index.html" TargetMode="External"/><Relationship Id="rId2" Type="http://schemas.openxmlformats.org/officeDocument/2006/relationships/hyperlink" Target="https://deeplearning.cs.cmu.edu/F23/document/slides/lec19.transformersLLMs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olab.research.google.com/drive/1hXIQ77A4TYS4y3UthWF-Ci7V7vVUoxmQ?usp=sharin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"/>
            <a:ext cx="8991600" cy="1927225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CS247: Advanced Data Mining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9400" y="3581400"/>
            <a:ext cx="6400800" cy="2895600"/>
          </a:xfrm>
        </p:spPr>
        <p:txBody>
          <a:bodyPr>
            <a:normAutofit/>
          </a:bodyPr>
          <a:lstStyle/>
          <a:p>
            <a:pPr algn="ctr"/>
            <a:endParaRPr lang="en-US" sz="3000" b="1" dirty="0"/>
          </a:p>
          <a:p>
            <a:pPr algn="ctr"/>
            <a:r>
              <a:rPr lang="en-US" sz="3000" b="1" dirty="0"/>
              <a:t>Instructor: Yizhou Sun</a:t>
            </a:r>
          </a:p>
          <a:p>
            <a:pPr algn="ctr"/>
            <a:r>
              <a:rPr lang="en-US" sz="2400" dirty="0">
                <a:hlinkClick r:id="rId3"/>
              </a:rPr>
              <a:t>yzsun@cs.ucla.edu</a:t>
            </a:r>
            <a:endParaRPr lang="en-US" sz="2400" dirty="0"/>
          </a:p>
          <a:p>
            <a:pPr algn="ctr"/>
            <a:endParaRPr lang="en-US" dirty="0"/>
          </a:p>
          <a:p>
            <a:pPr algn="ctr"/>
            <a:fld id="{1913F476-D1F9-4A8A-AA0B-77B35B937DF8}" type="datetime4">
              <a:rPr lang="en-US" sz="2400"/>
              <a:pPr algn="ctr"/>
              <a:t>February 7, 2024</a:t>
            </a:fld>
            <a:endParaRPr lang="en-US" sz="24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0" y="228600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en-US" sz="4000" dirty="0">
                <a:solidFill>
                  <a:srgbClr val="646B86"/>
                </a:solidFill>
              </a:rPr>
              <a:t>07: Text Data: Transformers</a:t>
            </a:r>
          </a:p>
        </p:txBody>
      </p:sp>
    </p:spTree>
    <p:extLst>
      <p:ext uri="{BB962C8B-B14F-4D97-AF65-F5344CB8AC3E}">
        <p14:creationId xmlns:p14="http://schemas.microsoft.com/office/powerpoint/2010/main" val="1717503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822C5-D431-A6EF-716C-A49606DD5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from Machine Translation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174F7-CA55-F8E3-3084-9B6BA19A9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847B2-9E80-5CF2-4A31-CA0B66AC1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EA3A49-B965-E34C-E97F-9F9554D03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0" y="1327150"/>
            <a:ext cx="438150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04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9A66-65F5-F75C-839A-DDA590E9B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F22729-E6E4-ADBE-7D77-BCCF4293AE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Input: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a sequence of </a:t>
                </a:r>
                <a:r>
                  <a:rPr lang="en-US" i="1" dirty="0"/>
                  <a:t>T</a:t>
                </a:r>
                <a:r>
                  <a:rPr lang="en-US" dirty="0"/>
                  <a:t> tokens</a:t>
                </a:r>
              </a:p>
              <a:p>
                <a:r>
                  <a:rPr lang="en-US" dirty="0"/>
                  <a:t>Output: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a sequence of </a:t>
                </a:r>
                <a:r>
                  <a:rPr lang="en-US" i="1" dirty="0"/>
                  <a:t>T</a:t>
                </a:r>
                <a:r>
                  <a:rPr lang="en-US" dirty="0"/>
                  <a:t>’ tokens</a:t>
                </a:r>
              </a:p>
              <a:p>
                <a:endParaRPr lang="en-US" dirty="0"/>
              </a:p>
              <a:p>
                <a:r>
                  <a:rPr lang="en-US" dirty="0"/>
                  <a:t>Goal: model the conditional probability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×…×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F22729-E6E4-ADBE-7D77-BCCF4293AE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67" t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11977-C30B-E752-A835-F5BAED0D8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E52DA2-4C1C-5953-3D78-1FBA8925700A}"/>
              </a:ext>
            </a:extLst>
          </p:cNvPr>
          <p:cNvSpPr/>
          <p:nvPr/>
        </p:nvSpPr>
        <p:spPr>
          <a:xfrm>
            <a:off x="1676400" y="5295900"/>
            <a:ext cx="5486400" cy="609600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99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CDBC-DBFE-CBF3-492B-161D7926C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Seq2Seq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481AA4-78FC-7045-7EAD-F8EE0C6575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000" y="1143000"/>
                <a:ext cx="11582400" cy="5334000"/>
              </a:xfrm>
            </p:spPr>
            <p:txBody>
              <a:bodyPr/>
              <a:lstStyle/>
              <a:p>
                <a:r>
                  <a:rPr lang="en-US" dirty="0"/>
                  <a:t>A special case of RNN: sequence to sequence model</a:t>
                </a:r>
              </a:p>
              <a:p>
                <a:pPr lvl="1"/>
                <a:r>
                  <a:rPr lang="en-US" dirty="0"/>
                  <a:t>Encoder: Use LSTM to map input to a vector (latent representation)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Decoder: Use LSTM to decode the vector to the target sequence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is the hidden state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481AA4-78FC-7045-7EAD-F8EE0C6575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143000"/>
                <a:ext cx="11582400" cy="5334000"/>
              </a:xfrm>
              <a:blipFill>
                <a:blip r:embed="rId2"/>
                <a:stretch>
                  <a:fillRect l="-1158" t="-1829" r="-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4DC720-EB44-092C-4280-A9768274A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93316B-A380-EE79-8333-0C00754F7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857750"/>
            <a:ext cx="9401175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27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437B1-5D6B-E761-B439-E9D41A9B3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03264-6C22-771D-F698-D34C2F7B3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74B68-F4DB-C428-73CF-02EB2DA6F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B16EB9-7A54-CF65-5A86-7F7BC6021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23812"/>
            <a:ext cx="9886950" cy="6810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E5870E-0072-FB48-FCA7-EB8A34F8E359}"/>
              </a:ext>
            </a:extLst>
          </p:cNvPr>
          <p:cNvSpPr txBox="1"/>
          <p:nvPr/>
        </p:nvSpPr>
        <p:spPr>
          <a:xfrm>
            <a:off x="304800" y="51359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https://arxiv.org/pdf/1409.3215.pdf</a:t>
            </a:r>
          </a:p>
        </p:txBody>
      </p:sp>
    </p:spTree>
    <p:extLst>
      <p:ext uri="{BB962C8B-B14F-4D97-AF65-F5344CB8AC3E}">
        <p14:creationId xmlns:p14="http://schemas.microsoft.com/office/powerpoint/2010/main" val="2731312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22502-632B-AF18-E242-BE0F63687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Details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33F53B-A561-4955-E83F-8D7F02F00F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Special token</a:t>
                </a:r>
              </a:p>
              <a:p>
                <a:pPr lvl="1"/>
                <a:r>
                  <a:rPr lang="en-US" dirty="0"/>
                  <a:t>End of sentence token: &lt;EOS&gt;, enables the model to handle sequence with any length</a:t>
                </a:r>
              </a:p>
              <a:p>
                <a:r>
                  <a:rPr lang="en-US" dirty="0"/>
                  <a:t>Technically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33F53B-A561-4955-E83F-8D7F02F00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67" t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FB024-F1F9-C47A-D0A5-C8A636DEF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707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E0DDA-4D50-B1DF-CB4C-E4F5C3C2D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do better? – Attention!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93AA-0359-EB4A-D833-D051E8E38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ICLR 2015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29D43-E1FD-9DB4-595B-89A288F0E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69FE1F-19CC-58F4-D838-19980636E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600621"/>
            <a:ext cx="7315200" cy="51344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EABF20-6FC0-958C-B41D-BCD28762477E}"/>
              </a:ext>
            </a:extLst>
          </p:cNvPr>
          <p:cNvSpPr txBox="1"/>
          <p:nvPr/>
        </p:nvSpPr>
        <p:spPr>
          <a:xfrm>
            <a:off x="3200400" y="1231289"/>
            <a:ext cx="358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https://arxiv.org/pdf/1409.0473.pdf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F26AE23-8695-27DB-AF22-BA7150A22BC9}"/>
                  </a:ext>
                </a:extLst>
              </p14:cNvPr>
              <p14:cNvContentPartPr/>
              <p14:nvPr/>
            </p14:nvContentPartPr>
            <p14:xfrm>
              <a:off x="3179291" y="6316527"/>
              <a:ext cx="830160" cy="53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F26AE23-8695-27DB-AF22-BA7150A22B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25291" y="6208887"/>
                <a:ext cx="93780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521C04D-3317-1D86-A8FD-3C1C45891E4E}"/>
                  </a:ext>
                </a:extLst>
              </p14:cNvPr>
              <p14:cNvContentPartPr/>
              <p14:nvPr/>
            </p14:nvContentPartPr>
            <p14:xfrm>
              <a:off x="7356371" y="6180807"/>
              <a:ext cx="1526760" cy="54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521C04D-3317-1D86-A8FD-3C1C45891E4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02731" y="6073167"/>
                <a:ext cx="1634400" cy="269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1095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EEB1C-A3FB-9E88-6852-41F45F5E5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Intuition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D9721-E60C-BD01-2304-8F614B549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Attend different words in the input to predict the target</a:t>
            </a:r>
          </a:p>
          <a:p>
            <a:endParaRPr lang="en-US" dirty="0"/>
          </a:p>
          <a:p>
            <a:r>
              <a:rPr lang="en-US" dirty="0"/>
              <a:t>No need to compress entire input sequence to one fixed vector</a:t>
            </a:r>
          </a:p>
          <a:p>
            <a:pPr lvl="1"/>
            <a:r>
              <a:rPr lang="en-US" dirty="0"/>
              <a:t>Performance deteriorate if input sequence length increases for Seq2seq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754A3-C11C-F80E-7205-BD52F8A5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725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C0EAF-6115-AAB2-8582-4D67AA071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Attention Mechanism and </a:t>
            </a:r>
            <a:r>
              <a:rPr lang="en-US" dirty="0" err="1"/>
              <a:t>Bahdanau</a:t>
            </a:r>
            <a:r>
              <a:rPr lang="en-US" dirty="0"/>
              <a:t> Attention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19CE20-FFA9-B302-32E8-716C9843C3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143000"/>
                <a:ext cx="8153400" cy="5334000"/>
              </a:xfrm>
            </p:spPr>
            <p:txBody>
              <a:bodyPr/>
              <a:lstStyle/>
              <a:p>
                <a:r>
                  <a:rPr lang="en-US" dirty="0"/>
                  <a:t>Each target word has a specific context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The context is a weighted average of input token’s latent representation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𝑡𝑗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⁡(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exp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⁡(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𝑡𝑗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den>
                    </m:f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tanh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19CE20-FFA9-B302-32E8-716C9843C3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143000"/>
                <a:ext cx="8153400" cy="5334000"/>
              </a:xfrm>
              <a:blipFill>
                <a:blip r:embed="rId3"/>
                <a:stretch>
                  <a:fillRect l="-1570" t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A1C1E-B731-8572-6395-E3986D1C2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D182F6-A941-DB01-F458-76FB4BA5C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1143000"/>
            <a:ext cx="3171825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72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4D29A-9574-230A-774E-DBCE0AE51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General Framework of Attention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E7C6A-39D0-AA67-68A3-DA4F87090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a dataset of m tuples of </a:t>
            </a:r>
            <a:r>
              <a:rPr lang="en-US" b="1" dirty="0"/>
              <a:t>keys</a:t>
            </a:r>
            <a:r>
              <a:rPr lang="en-US" dirty="0"/>
              <a:t> and </a:t>
            </a:r>
            <a:r>
              <a:rPr lang="en-US" b="1" dirty="0"/>
              <a:t>values</a:t>
            </a:r>
          </a:p>
          <a:p>
            <a:endParaRPr lang="en-US" b="1" dirty="0"/>
          </a:p>
          <a:p>
            <a:r>
              <a:rPr lang="en-US" dirty="0"/>
              <a:t>Given </a:t>
            </a:r>
            <a:r>
              <a:rPr lang="en-US" b="1" dirty="0"/>
              <a:t>q</a:t>
            </a:r>
            <a:r>
              <a:rPr lang="en-US" dirty="0"/>
              <a:t> as a query vector, its attention over </a:t>
            </a:r>
            <a:r>
              <a:rPr lang="en-US" i="1" dirty="0"/>
              <a:t>D:</a:t>
            </a:r>
          </a:p>
          <a:p>
            <a:pPr lvl="1"/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39B89-3E70-45A2-686F-8371D4420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9876D3-46E9-D043-3DD8-AEF7FAD9B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828800"/>
            <a:ext cx="3238500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CA08C4-58BE-C490-7C80-C05DD9B9E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74" y="3124199"/>
            <a:ext cx="3971925" cy="7630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D0C477-8D2D-A42F-BD5B-4C7677103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674" y="4163830"/>
            <a:ext cx="3362325" cy="6858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07D3403-7A9A-B9AA-6793-69F2943491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43800" y="3417249"/>
            <a:ext cx="4505325" cy="29946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9927DB-5A05-D293-AE00-C9F1BDA30729}"/>
              </a:ext>
            </a:extLst>
          </p:cNvPr>
          <p:cNvSpPr txBox="1"/>
          <p:nvPr/>
        </p:nvSpPr>
        <p:spPr>
          <a:xfrm>
            <a:off x="396585" y="5126182"/>
            <a:ext cx="66804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https://d2l.ai/chapter_attention-mechanisms-and-transformers/queries-keys-values.html</a:t>
            </a:r>
          </a:p>
        </p:txBody>
      </p:sp>
    </p:spTree>
    <p:extLst>
      <p:ext uri="{BB962C8B-B14F-4D97-AF65-F5344CB8AC3E}">
        <p14:creationId xmlns:p14="http://schemas.microsoft.com/office/powerpoint/2010/main" val="3630037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5298-7527-9C1F-A0DA-87354E3E1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KNN and Kernel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A5DD76-6749-F357-53D9-9750B51888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Weighted KNN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𝑞</m:t>
                        </m:r>
                      </m:sub>
                    </m:sSub>
                    <m:r>
                      <a:rPr lang="en-US" sz="32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/>
                          </a:rPr>
                          <m:t>∑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/>
                              </a:rPr>
                              <m:t>𝑤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en-US" sz="3200" b="0" i="1" smtClean="0">
                            <a:latin typeface="Cambria Math"/>
                          </a:rPr>
                          <m:t>∑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/>
                              </a:rPr>
                              <m:t>𝑤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dirty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/>
                  <a:t>’s 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sz="3200" dirty="0"/>
                  <a:t>’s nearest neighbors</a:t>
                </a:r>
              </a:p>
              <a:p>
                <a:pPr lvl="1"/>
                <a:r>
                  <a:rPr lang="en-US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⁡(−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/2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a gaussian kernel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A5DD76-6749-F357-53D9-9750B51888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67" t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A83C40-021B-B190-215D-EE098EE22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37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SimSun" pitchFamily="2" charset="-122"/>
              </a:rPr>
              <a:t>Text Data: Transformers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Attention is all you need</a:t>
            </a:r>
          </a:p>
          <a:p>
            <a:endParaRPr lang="en-US" dirty="0"/>
          </a:p>
          <a:p>
            <a:r>
              <a:rPr lang="en-US" dirty="0"/>
              <a:t>Pretraining: BERT and GPT</a:t>
            </a:r>
          </a:p>
          <a:p>
            <a:endParaRPr lang="en-US" dirty="0"/>
          </a:p>
          <a:p>
            <a:r>
              <a:rPr lang="en-US" dirty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 rot="3945604">
            <a:off x="3348718" y="1220488"/>
            <a:ext cx="285750" cy="342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65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C2DF2-2669-C270-43FF-F4C0B501F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to the Transformer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65C11-477F-AB25-DD47-C652D11CC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3000"/>
            <a:ext cx="5867400" cy="5334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Left: Encoder</a:t>
            </a:r>
          </a:p>
          <a:p>
            <a:pPr lvl="1"/>
            <a:r>
              <a:rPr lang="en-US" dirty="0"/>
              <a:t>Representation </a:t>
            </a:r>
          </a:p>
          <a:p>
            <a:r>
              <a:rPr lang="en-US" dirty="0"/>
              <a:t>Right: Decoder</a:t>
            </a:r>
          </a:p>
          <a:p>
            <a:pPr lvl="1"/>
            <a:r>
              <a:rPr lang="en-US" dirty="0"/>
              <a:t>Generation</a:t>
            </a:r>
          </a:p>
          <a:p>
            <a:pPr lvl="1"/>
            <a:endParaRPr lang="en-US" dirty="0"/>
          </a:p>
          <a:p>
            <a:r>
              <a:rPr lang="en-US" dirty="0"/>
              <a:t>The following slides are adapted from:</a:t>
            </a:r>
          </a:p>
          <a:p>
            <a:pPr lvl="1"/>
            <a:r>
              <a:rPr lang="en-US" dirty="0">
                <a:hlinkClick r:id="rId2"/>
              </a:rPr>
              <a:t>https://deeplearning.cs.cmu.edu/F23/document/slides/lec19.transformersLLMs.pdf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27EA7-B799-23D7-A163-DD9D0A5C0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59FCCE-D483-6ED9-6B88-AACCEC718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992188"/>
            <a:ext cx="3957319" cy="586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35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A5E4A-8BB1-734C-E16C-D6D1451B7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Generate learnable embedding for each token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E0112-F7F6-C799-FC06-4F90DC8D0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00FBD-0C75-5EF4-8A2E-9E1925E5E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EE3088-7432-09CF-6B57-2FC89AC82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84"/>
          <a:stretch/>
        </p:blipFill>
        <p:spPr>
          <a:xfrm>
            <a:off x="6927" y="1219200"/>
            <a:ext cx="12192000" cy="662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1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91DBF-3C2A-B11C-F869-BC9BB869B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4FD9E-D1C0-5970-92FA-A594D5245D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D188B-3279-E74A-996B-3951B63E5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E91302-55D6-54F1-65C0-13519219D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76" y="0"/>
            <a:ext cx="11467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76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1709B-6CEC-1803-7BB5-8BC9185DD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Positional Encoding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AF7C4-EEC8-93FD-B44C-7E4DED7DB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each dimension, read out values from sine and cosine with different frequencies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57171-11F1-8F71-A504-EBDDB57E9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454BAA-9B67-955E-EC99-844D199DE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2514600"/>
            <a:ext cx="5293656" cy="128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05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5F9C7-CF55-3965-72A5-667A138E3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7D374-5BC6-A186-75D4-C27FB6139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5F772-C16C-2545-68E9-6912CB01F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1870DD-8C9C-0CBC-18F8-C6FACF1A3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40" y="0"/>
            <a:ext cx="11372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14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49B8B-D760-A4AD-14F0-1D421A97B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Scaled Dot Product Attention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F76ABF-50EB-159B-7E00-E25AA1A455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Each token’s representation is a weighted average over all other token’s representations </a:t>
                </a:r>
              </a:p>
              <a:p>
                <a:r>
                  <a:rPr lang="en-US" dirty="0"/>
                  <a:t>For any token pair (</a:t>
                </a:r>
                <a:r>
                  <a:rPr lang="en-US" dirty="0" err="1"/>
                  <a:t>i,j</a:t>
                </a:r>
                <a:r>
                  <a:rPr lang="en-US" dirty="0"/>
                  <a:t>), let token </a:t>
                </a:r>
                <a:r>
                  <a:rPr lang="en-US" dirty="0" err="1"/>
                  <a:t>i</a:t>
                </a:r>
                <a:r>
                  <a:rPr lang="en-US" dirty="0"/>
                  <a:t> be the query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𝑄𝑢𝑒𝑟𝑦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; Key: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b="0" dirty="0"/>
                  <a:t>; </a:t>
                </a:r>
                <a:r>
                  <a:rPr lang="en-US" dirty="0"/>
                  <a:t>Value: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𝑠𝑜𝑓𝑡𝑚𝑎𝑥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sup>
                        </m:s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</m:s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𝑚𝑜𝑑𝑒𝑙</m:t>
                                </m:r>
                              </m:sub>
                            </m:sSub>
                          </m:e>
                        </m:ra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 err="1"/>
                  <a:t>Softmax</a:t>
                </a:r>
                <a:r>
                  <a:rPr lang="en-US" dirty="0"/>
                  <a:t> to make sure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nary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𝑛𝑒𝑤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p>
                        </m:s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Matrix form: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=(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;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;…;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=(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;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;…;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=(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;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;…;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2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F76ABF-50EB-159B-7E00-E25AA1A455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2" t="-2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E41F1-8DC8-EDBB-364B-A4EABF0EB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B22A0B-7D15-5786-5390-4D8C95CF0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953000"/>
            <a:ext cx="6096000" cy="96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96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DE5DE-FC20-9846-556C-F75245DB8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8939F-D93F-9210-289D-9B5760B33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75BEE-1A27-0706-F184-43A628588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0BABB-2634-7015-29F0-08CF0D6B0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321" y="0"/>
            <a:ext cx="9009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44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AA1B1-0141-4DF7-6CD1-126A1DE03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2A8C8-D140-1783-C757-F1FCAA914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2BCFD-325D-FE6D-251B-6CF37D78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73D06F-DB26-1DF4-4F6E-E27D1F410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077329"/>
            <a:ext cx="81534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60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92DC4-EDF8-60C8-4EEF-25D45EFAF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Multi-Head Attention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0C3FE7-6F34-5A0C-FED4-C2001DC0E7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Multiple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0C3FE7-6F34-5A0C-FED4-C2001DC0E7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67" t="-1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CC978-03FD-9608-7F59-E9A693D50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42B727-3E96-5560-8864-49120B89D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50" y="1044004"/>
            <a:ext cx="6191250" cy="990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DF5B60-8EC5-B375-5419-FFD8A962E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2341562"/>
            <a:ext cx="80581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825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A5E53-07ED-2E1E-A766-939A6E1B5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CA3AA-7CF8-1DA4-F426-FCC523240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76E86-59DF-8344-357A-3C6465579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A2442D-2C64-2220-FD03-8026596A27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481"/>
          <a:stretch/>
        </p:blipFill>
        <p:spPr>
          <a:xfrm>
            <a:off x="0" y="313523"/>
            <a:ext cx="12192000" cy="64970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D79BC6D-0252-0C72-2A1E-CACDBB7F742B}"/>
                  </a:ext>
                </a:extLst>
              </p14:cNvPr>
              <p14:cNvContentPartPr/>
              <p14:nvPr/>
            </p14:nvContentPartPr>
            <p14:xfrm>
              <a:off x="332411" y="653007"/>
              <a:ext cx="1028520" cy="451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D79BC6D-0252-0C72-2A1E-CACDBB7F742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8771" y="545367"/>
                <a:ext cx="1136160" cy="66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611DD97-D31E-D297-AE42-E454BAF42E57}"/>
                  </a:ext>
                </a:extLst>
              </p14:cNvPr>
              <p14:cNvContentPartPr/>
              <p14:nvPr/>
            </p14:nvContentPartPr>
            <p14:xfrm>
              <a:off x="496571" y="111567"/>
              <a:ext cx="792360" cy="785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611DD97-D31E-D297-AE42-E454BAF42E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2931" y="3927"/>
                <a:ext cx="900000" cy="10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5D2E567-006D-C863-7DFF-3F7724F18C7D}"/>
                  </a:ext>
                </a:extLst>
              </p14:cNvPr>
              <p14:cNvContentPartPr/>
              <p14:nvPr/>
            </p14:nvContentPartPr>
            <p14:xfrm>
              <a:off x="-101389" y="806727"/>
              <a:ext cx="572040" cy="4100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5D2E567-006D-C863-7DFF-3F7724F18C7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55029" y="698727"/>
                <a:ext cx="679680" cy="62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AC1DB70-285C-D947-589A-E4F5B8FE5B18}"/>
                  </a:ext>
                </a:extLst>
              </p14:cNvPr>
              <p14:cNvContentPartPr/>
              <p14:nvPr/>
            </p14:nvContentPartPr>
            <p14:xfrm>
              <a:off x="354731" y="471567"/>
              <a:ext cx="1152000" cy="10321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AC1DB70-285C-D947-589A-E4F5B8FE5B1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0731" y="363567"/>
                <a:ext cx="1259640" cy="124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60BD4FD-E16B-1BC0-8A72-D7AF623445C2}"/>
                  </a:ext>
                </a:extLst>
              </p14:cNvPr>
              <p14:cNvContentPartPr/>
              <p14:nvPr/>
            </p14:nvContentPartPr>
            <p14:xfrm>
              <a:off x="-446989" y="1288047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60BD4FD-E16B-1BC0-8A72-D7AF623445C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500989" y="118040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169216F-6636-4FC5-6638-9DEE011596B6}"/>
                  </a:ext>
                </a:extLst>
              </p14:cNvPr>
              <p14:cNvContentPartPr/>
              <p14:nvPr/>
            </p14:nvContentPartPr>
            <p14:xfrm>
              <a:off x="-343309" y="2046927"/>
              <a:ext cx="2112480" cy="739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169216F-6636-4FC5-6638-9DEE011596B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396949" y="1938927"/>
                <a:ext cx="2220120" cy="9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94134E9-2FF6-466C-0DA0-9C642B54C413}"/>
                  </a:ext>
                </a:extLst>
              </p14:cNvPr>
              <p14:cNvContentPartPr/>
              <p14:nvPr/>
            </p14:nvContentPartPr>
            <p14:xfrm>
              <a:off x="1028651" y="580647"/>
              <a:ext cx="487080" cy="53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94134E9-2FF6-466C-0DA0-9C642B54C41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75011" y="472647"/>
                <a:ext cx="594720" cy="26892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66366380-F66F-6549-73DB-EF82FA180E29}"/>
              </a:ext>
            </a:extLst>
          </p:cNvPr>
          <p:cNvSpPr/>
          <p:nvPr/>
        </p:nvSpPr>
        <p:spPr>
          <a:xfrm>
            <a:off x="0" y="64767"/>
            <a:ext cx="2666640" cy="11764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61F85C-2B0F-3D60-9A34-A7D37C3F0889}"/>
              </a:ext>
            </a:extLst>
          </p:cNvPr>
          <p:cNvSpPr/>
          <p:nvPr/>
        </p:nvSpPr>
        <p:spPr>
          <a:xfrm>
            <a:off x="15414" y="442861"/>
            <a:ext cx="1136531" cy="11764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47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2E1B2-8B92-CA0D-0AB7-4788D8332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First Transformer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9CF27-5531-C0BF-8FE7-DBC441B90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44004"/>
            <a:ext cx="10972800" cy="5334000"/>
          </a:xfrm>
        </p:spPr>
        <p:txBody>
          <a:bodyPr/>
          <a:lstStyle/>
          <a:p>
            <a:r>
              <a:rPr lang="en-US" dirty="0"/>
              <a:t>NIPS 2017: https://arxiv.org/pdf/1706.03762.pdf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03E2C-C898-E5F4-95B5-6F0666474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08CBB8-4E2D-FEBC-BBD0-5938FF760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1657350"/>
            <a:ext cx="9620250" cy="5238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D3CEA9-E168-4388-5882-8D49355C0822}"/>
              </a:ext>
            </a:extLst>
          </p:cNvPr>
          <p:cNvSpPr txBox="1"/>
          <p:nvPr/>
        </p:nvSpPr>
        <p:spPr>
          <a:xfrm>
            <a:off x="3852020" y="2743200"/>
            <a:ext cx="4487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107k+ citations by 2/4/2024!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23A362-1BA1-A225-046B-AD6F047BC645}"/>
              </a:ext>
            </a:extLst>
          </p:cNvPr>
          <p:cNvSpPr txBox="1"/>
          <p:nvPr/>
        </p:nvSpPr>
        <p:spPr>
          <a:xfrm>
            <a:off x="3733800" y="3235880"/>
            <a:ext cx="5108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Note: Word2Vec Paper (NIPS 2013): 42.3K citations</a:t>
            </a:r>
          </a:p>
        </p:txBody>
      </p:sp>
    </p:spTree>
    <p:extLst>
      <p:ext uri="{BB962C8B-B14F-4D97-AF65-F5344CB8AC3E}">
        <p14:creationId xmlns:p14="http://schemas.microsoft.com/office/powerpoint/2010/main" val="39961785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DE50A-3B79-7119-B7F3-8F08E5D01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and Norm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C0630-670C-EAC7-F545-E807CEC0A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3000"/>
            <a:ext cx="7696200" cy="5334000"/>
          </a:xfrm>
        </p:spPr>
        <p:txBody>
          <a:bodyPr/>
          <a:lstStyle/>
          <a:p>
            <a:r>
              <a:rPr lang="en-US" dirty="0"/>
              <a:t>Add:</a:t>
            </a:r>
          </a:p>
          <a:p>
            <a:pPr lvl="1"/>
            <a:r>
              <a:rPr lang="en-US" dirty="0"/>
              <a:t>Residual connection</a:t>
            </a:r>
          </a:p>
          <a:p>
            <a:pPr lvl="1"/>
            <a:r>
              <a:rPr lang="en-US" dirty="0"/>
              <a:t>Input + new embedding</a:t>
            </a:r>
          </a:p>
          <a:p>
            <a:r>
              <a:rPr lang="en-US" dirty="0"/>
              <a:t>Norm:</a:t>
            </a:r>
          </a:p>
          <a:p>
            <a:pPr lvl="1"/>
            <a:r>
              <a:rPr lang="en-US" dirty="0"/>
              <a:t>Layer normalization</a:t>
            </a:r>
          </a:p>
          <a:p>
            <a:pPr lvl="2"/>
            <a:r>
              <a:rPr lang="en-US" dirty="0"/>
              <a:t>Every output neuron is standardized</a:t>
            </a:r>
          </a:p>
          <a:p>
            <a:pPr lvl="1"/>
            <a:r>
              <a:rPr lang="en-US" dirty="0"/>
              <a:t>Critical </a:t>
            </a:r>
          </a:p>
          <a:p>
            <a:pPr lvl="2"/>
            <a:r>
              <a:rPr lang="en-US" dirty="0">
                <a:hlinkClick r:id="rId2"/>
              </a:rPr>
              <a:t>https://arxiv.org/pdf/2305.02582.pdf</a:t>
            </a: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F0E0FF-C059-BD9D-84BB-CD6561E0E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81FA96-83E1-2734-7DF2-DA2BDB2DE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1066939"/>
            <a:ext cx="3324225" cy="5095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DE7E72-F0E6-CC29-B93C-AB98EE83D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3597558"/>
            <a:ext cx="15525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445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05188-C505-F353-2E2E-9EAA9686B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come to the decoding part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52E67-24B2-3351-FA88-FEB8B8956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B14A7-705D-4DDC-97C8-FA4CDF62A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F2CD24-9A7A-9905-7A8E-412C7FCE6C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60"/>
          <a:stretch/>
        </p:blipFill>
        <p:spPr>
          <a:xfrm>
            <a:off x="990600" y="1111877"/>
            <a:ext cx="10349935" cy="558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279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FAB4D-903B-FF2D-BBEB-FADFE804E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E5B16-D200-6D4B-077E-D364B6996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C556E-A1AE-31BE-B0BC-3FE2D5E31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E51FF7-A8FB-48E3-F2E8-A4047B250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78"/>
          <a:stretch/>
        </p:blipFill>
        <p:spPr>
          <a:xfrm>
            <a:off x="148770" y="178308"/>
            <a:ext cx="12025912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424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B87F8-1BFD-2C34-D504-EA92D5F46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F3CAA-5E0C-9434-DBB9-84D2E1128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189AA7-A291-D882-4665-D64342AF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CDD02D-8CED-B23B-7334-FD0BC3E57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282"/>
            <a:ext cx="12192000" cy="65809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0B57FD-CA17-CCDC-AF2D-0D6F2D519BA2}"/>
              </a:ext>
            </a:extLst>
          </p:cNvPr>
          <p:cNvSpPr/>
          <p:nvPr/>
        </p:nvSpPr>
        <p:spPr>
          <a:xfrm>
            <a:off x="304800" y="444278"/>
            <a:ext cx="2895600" cy="12938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Training stage: soft mask to allow parallelization</a:t>
            </a:r>
          </a:p>
        </p:txBody>
      </p:sp>
    </p:spTree>
    <p:extLst>
      <p:ext uri="{BB962C8B-B14F-4D97-AF65-F5344CB8AC3E}">
        <p14:creationId xmlns:p14="http://schemas.microsoft.com/office/powerpoint/2010/main" val="14530428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4E692-E92D-E1F4-A0D3-8E66C56B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Encoder-Decoder 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92712-BD23-02C2-4D88-68EEB2845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9FFF9-1116-14FD-45AD-0C15A7221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A3C06F-1686-2D5D-9FA0-A1BBB5501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66963"/>
            <a:ext cx="8231524" cy="1900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4F1B73-0B3B-0917-2B71-0D9382248E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30"/>
          <a:stretch/>
        </p:blipFill>
        <p:spPr>
          <a:xfrm>
            <a:off x="8532859" y="1752600"/>
            <a:ext cx="358535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410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D610F-D3DC-C8CA-5869-3764769BB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together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4B83DE-F00C-50BF-AD56-C1025BF47D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143000"/>
                <a:ext cx="6858000" cy="53340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Dec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Enc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4B83DE-F00C-50BF-AD56-C1025BF47D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143000"/>
                <a:ext cx="6858000" cy="5334000"/>
              </a:xfrm>
              <a:blipFill>
                <a:blip r:embed="rId2"/>
                <a:stretch>
                  <a:fillRect r="-1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BFAD3-3A07-DE5C-F691-CF0CD2D45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F8224E-F7A9-E9A6-884A-6EB26B016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992188"/>
            <a:ext cx="3957319" cy="586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229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95170-6619-5722-FDE8-94925327D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F6040-C698-E4CA-DECF-15AC30AA1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What’s the training objective?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97519E-75DF-A951-31BE-EC9C6025E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3751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1C1D1-D396-4804-F1E0-BBB7EC9F6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B7A02-6C82-3183-DCA8-85EA5043B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SimSun" pitchFamily="2" charset="-122"/>
              </a:rPr>
              <a:t>Text Data: Transformers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3434D-3762-754E-F419-CB83A70C6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Attention is all you need</a:t>
            </a:r>
          </a:p>
          <a:p>
            <a:endParaRPr lang="en-US" dirty="0"/>
          </a:p>
          <a:p>
            <a:r>
              <a:rPr lang="en-US" dirty="0"/>
              <a:t>Pretraining: BERT and GPT</a:t>
            </a:r>
          </a:p>
          <a:p>
            <a:endParaRPr lang="en-US" dirty="0"/>
          </a:p>
          <a:p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A19C7-3F28-A117-6184-5527F8545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AD83F051-7B4F-F4F6-C969-56824376E8BC}"/>
              </a:ext>
            </a:extLst>
          </p:cNvPr>
          <p:cNvSpPr/>
          <p:nvPr/>
        </p:nvSpPr>
        <p:spPr>
          <a:xfrm rot="3945604">
            <a:off x="5863318" y="3853073"/>
            <a:ext cx="285750" cy="342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3029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B7A7B-F27E-3AAB-0A50-72D53B288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Era of LLMs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3C22D-49FD-E712-E241-E5349ECE0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Pre-training models with large corpus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71F07-AF8B-19AC-8675-E247957C2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EB838-35F6-E93C-887C-AFD25AEF7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495" y="1828800"/>
            <a:ext cx="6715883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50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E5404-218E-033B-37BC-EA56C24CA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34C06-991B-AC0A-15B9-9AEA486DB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6BE56-DF6A-1452-F9B7-38883DC3D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5A3FF2-64BD-D152-E2A6-CCB4DC2F0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73182"/>
            <a:ext cx="11201400" cy="56102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A7F75E-2C22-E256-ED8A-FB29A83600F8}"/>
              </a:ext>
            </a:extLst>
          </p:cNvPr>
          <p:cNvSpPr txBox="1"/>
          <p:nvPr/>
        </p:nvSpPr>
        <p:spPr>
          <a:xfrm>
            <a:off x="4267200" y="6187193"/>
            <a:ext cx="6094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https://arxiv.org/pdf/1810.04805.pdf</a:t>
            </a:r>
          </a:p>
        </p:txBody>
      </p:sp>
    </p:spTree>
    <p:extLst>
      <p:ext uri="{BB962C8B-B14F-4D97-AF65-F5344CB8AC3E}">
        <p14:creationId xmlns:p14="http://schemas.microsoft.com/office/powerpoint/2010/main" val="2731131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CE751-596A-C1C3-CA96-2CA03B9D8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A8A1F-0499-D7E9-6BAA-0B3E77A66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0CF83C-71E1-F070-343A-BB034C60C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EA3819-BF22-3211-B16C-57D3B91FF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76" y="117983"/>
            <a:ext cx="8553450" cy="6562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BB62C0-ADAF-3DED-1F4A-7AF77C34F396}"/>
              </a:ext>
            </a:extLst>
          </p:cNvPr>
          <p:cNvSpPr txBox="1"/>
          <p:nvPr/>
        </p:nvSpPr>
        <p:spPr>
          <a:xfrm>
            <a:off x="6400800" y="650874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https://arxiv.org/pdf/2304.13712.pdf</a:t>
            </a:r>
          </a:p>
        </p:txBody>
      </p:sp>
    </p:spTree>
    <p:extLst>
      <p:ext uri="{BB962C8B-B14F-4D97-AF65-F5344CB8AC3E}">
        <p14:creationId xmlns:p14="http://schemas.microsoft.com/office/powerpoint/2010/main" val="6870006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7D395-E78C-B621-256C-66C59DD1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BERT: Bidirectional Encoder Representations from Transformer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C511A-7651-5F93-FF3F-57ED9DE56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BERT Pre-Training Corpus:</a:t>
            </a:r>
          </a:p>
          <a:p>
            <a:pPr lvl="1"/>
            <a:r>
              <a:rPr lang="en-US" dirty="0"/>
              <a:t>English Wikipedia - 2,500 million words</a:t>
            </a:r>
          </a:p>
          <a:p>
            <a:pPr lvl="1"/>
            <a:r>
              <a:rPr lang="en-US" dirty="0"/>
              <a:t> Book Corpus - 800 million words</a:t>
            </a:r>
          </a:p>
          <a:p>
            <a:r>
              <a:rPr lang="en-US" dirty="0"/>
              <a:t>BERT Pre-Training Tasks:</a:t>
            </a:r>
          </a:p>
          <a:p>
            <a:pPr lvl="1"/>
            <a:r>
              <a:rPr lang="en-US" dirty="0"/>
              <a:t>MLM (Masked Language Modeling)</a:t>
            </a:r>
          </a:p>
          <a:p>
            <a:pPr lvl="1"/>
            <a:r>
              <a:rPr lang="en-US" dirty="0"/>
              <a:t>NSP (Next Sentence Prediction)</a:t>
            </a:r>
          </a:p>
          <a:p>
            <a:r>
              <a:rPr lang="en-US" dirty="0"/>
              <a:t>BERT Pre-Training Results:</a:t>
            </a:r>
          </a:p>
          <a:p>
            <a:pPr lvl="1"/>
            <a:r>
              <a:rPr lang="en-US" dirty="0"/>
              <a:t>BERT-Base – 110M Params</a:t>
            </a:r>
          </a:p>
          <a:p>
            <a:pPr lvl="1"/>
            <a:r>
              <a:rPr lang="en-US" dirty="0"/>
              <a:t>BERT-Large – 340M Params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97416-21EA-63CB-2CDC-35ABD9C30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 descr="A diagram of a mask&#10;&#10;Description automatically generated">
            <a:extLst>
              <a:ext uri="{FF2B5EF4-FFF2-40B4-BE49-F238E27FC236}">
                <a16:creationId xmlns:a16="http://schemas.microsoft.com/office/drawing/2014/main" id="{EECA98E5-2DA1-1387-E8DB-836990362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991" y="2185416"/>
            <a:ext cx="4924009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183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F3E8B-1DE8-F9DD-6E95-DBAEC0339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BA666-3CA2-8030-D9D0-2A57DC673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FBF198-ABA7-169C-2DA0-55CCCD2C4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D376C0-54F1-3FBF-B76A-ECE7BE5E0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12" y="333374"/>
            <a:ext cx="10146543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589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081B2-CD14-EB88-D870-B9728BFD6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GPT: Generative Pre-Training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C5E4C-4B10-9423-1ED3-5A8B4E9F3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GPT Pre-Training Corpus:</a:t>
            </a:r>
          </a:p>
          <a:p>
            <a:pPr lvl="1"/>
            <a:r>
              <a:rPr lang="en-US" dirty="0"/>
              <a:t>Books Corpus and English Wikipedia</a:t>
            </a:r>
          </a:p>
          <a:p>
            <a:r>
              <a:rPr lang="en-US" dirty="0"/>
              <a:t>GPT Pre-Training Tasks:</a:t>
            </a:r>
          </a:p>
          <a:p>
            <a:pPr lvl="1"/>
            <a:r>
              <a:rPr lang="en-US" dirty="0"/>
              <a:t>Predict the next token, given the previous tokens</a:t>
            </a:r>
          </a:p>
          <a:p>
            <a:pPr lvl="1"/>
            <a:r>
              <a:rPr lang="en-US" dirty="0"/>
              <a:t>More learning signals than MLM</a:t>
            </a:r>
          </a:p>
          <a:p>
            <a:r>
              <a:rPr lang="en-US" dirty="0"/>
              <a:t>GPT Pre-Training Results:</a:t>
            </a:r>
          </a:p>
          <a:p>
            <a:pPr lvl="1"/>
            <a:r>
              <a:rPr lang="en-US" dirty="0"/>
              <a:t>GPT – 117M Params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FB684-65C4-1887-DBE1-C13596462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9755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F1480-5E14-F914-9E44-54DFC5CDE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6BB52-DD4B-5818-4A6F-926A97872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CC58C-1C66-EF1D-6B14-E46D1276C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EDB330-916D-37B1-FADE-5968AA455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46" y="1215598"/>
            <a:ext cx="10657507" cy="531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560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46A46-A474-DF12-5C4F-10EF92B43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BERT Vs. GPT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7E6A5-BC59-6E99-3B4B-3C1F80229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BERT paper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6C372F-1129-DCC7-26D3-DCA615B8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9597AD-21FC-0FA2-A2E9-30E04221D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99" y="1857374"/>
            <a:ext cx="8988425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662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71B90-3D3D-ABD3-D433-83F70B887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F847D-A5D0-2CB8-3DAF-F1013D940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E1971-F69C-F0B7-B12E-DA298A106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7ED3D6-740C-440D-9F1B-579729A0E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61" y="0"/>
            <a:ext cx="106622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229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4E9A8-AED3-29C0-3BBF-52D60B55E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8F099-67D1-F9D2-53CD-4D0833BEC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SimSun" pitchFamily="2" charset="-122"/>
              </a:rPr>
              <a:t>Text Data: Transformers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44C77-1CB3-97A9-BAF0-E2F939AD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Attention is all you need</a:t>
            </a:r>
          </a:p>
          <a:p>
            <a:endParaRPr lang="en-US" dirty="0"/>
          </a:p>
          <a:p>
            <a:r>
              <a:rPr lang="en-US" dirty="0"/>
              <a:t>Pretraining: BERT and GPT</a:t>
            </a:r>
          </a:p>
          <a:p>
            <a:endParaRPr lang="en-US" dirty="0"/>
          </a:p>
          <a:p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FF2D2A-659A-7DCF-DF92-87EF4096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2CE46F32-FC34-94B4-7A6C-4FB2637FC09E}"/>
              </a:ext>
            </a:extLst>
          </p:cNvPr>
          <p:cNvSpPr/>
          <p:nvPr/>
        </p:nvSpPr>
        <p:spPr>
          <a:xfrm rot="3945604">
            <a:off x="2815318" y="5210819"/>
            <a:ext cx="285750" cy="342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5930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Transformer</a:t>
            </a:r>
          </a:p>
          <a:p>
            <a:pPr lvl="1"/>
            <a:r>
              <a:rPr lang="en-US" dirty="0"/>
              <a:t>Encoder-Decoder Framework</a:t>
            </a:r>
          </a:p>
          <a:p>
            <a:pPr lvl="1"/>
            <a:r>
              <a:rPr lang="en-US" dirty="0"/>
              <a:t>Attention</a:t>
            </a:r>
          </a:p>
          <a:p>
            <a:r>
              <a:rPr lang="en-US" dirty="0"/>
              <a:t>LLMs</a:t>
            </a:r>
          </a:p>
          <a:p>
            <a:pPr lvl="1"/>
            <a:r>
              <a:rPr lang="en-US" dirty="0"/>
              <a:t>Encoder-only pretraining: BERT</a:t>
            </a:r>
          </a:p>
          <a:p>
            <a:pPr lvl="1"/>
            <a:r>
              <a:rPr lang="en-US" dirty="0"/>
              <a:t>Decoder-only pretraining: GPT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1978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Course: </a:t>
            </a:r>
            <a:r>
              <a:rPr lang="en-US" dirty="0">
                <a:solidFill>
                  <a:srgbClr val="00A3D6"/>
                </a:solidFill>
                <a:hlinkClick r:id="rId2"/>
              </a:rPr>
              <a:t>https://deeplearning.cs.cmu.edu/F23/document/slides/lec19.transformersLLMs.pdf</a:t>
            </a:r>
            <a:endParaRPr lang="en-US" dirty="0"/>
          </a:p>
          <a:p>
            <a:r>
              <a:rPr lang="en-US" dirty="0"/>
              <a:t>A detailed introduction of Attention and Transformers: </a:t>
            </a:r>
            <a:r>
              <a:rPr lang="en-US" dirty="0">
                <a:hlinkClick r:id="rId3"/>
              </a:rPr>
              <a:t>https://d2l.ai/chapter_attention-mechanisms-and-transformers/index.html</a:t>
            </a:r>
            <a:endParaRPr lang="en-US" dirty="0"/>
          </a:p>
          <a:p>
            <a:r>
              <a:rPr lang="en-US" dirty="0"/>
              <a:t>Interactive visualization of encoder-only models (BERT): </a:t>
            </a:r>
            <a:r>
              <a:rPr lang="en-US" dirty="0">
                <a:hlinkClick r:id="rId4"/>
              </a:rPr>
              <a:t>https://colab.research.google.com/drive/1hXIQ77A4TYS4y3UthWF-Ci7V7vVUoxmQ?usp=sharing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495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64CF5-960D-D5E5-23BE-DE60BEDE0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timeline diagram with text and numbers&#10;&#10;Description automatically generated">
            <a:extLst>
              <a:ext uri="{FF2B5EF4-FFF2-40B4-BE49-F238E27FC236}">
                <a16:creationId xmlns:a16="http://schemas.microsoft.com/office/drawing/2014/main" id="{E603C810-4A94-4079-0D11-A86A73FF85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86646"/>
            <a:ext cx="7467600" cy="593743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BAC98-9AAB-6788-4AFC-64044422F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F35EC1-00E0-76F6-29F8-C6D562BA773B}"/>
              </a:ext>
            </a:extLst>
          </p:cNvPr>
          <p:cNvSpPr txBox="1"/>
          <p:nvPr/>
        </p:nvSpPr>
        <p:spPr>
          <a:xfrm>
            <a:off x="3429000" y="632407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https://vinija.ai/models/Transformers/</a:t>
            </a:r>
          </a:p>
        </p:txBody>
      </p:sp>
    </p:spTree>
    <p:extLst>
      <p:ext uri="{BB962C8B-B14F-4D97-AF65-F5344CB8AC3E}">
        <p14:creationId xmlns:p14="http://schemas.microsoft.com/office/powerpoint/2010/main" val="2310505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13AA1-89BD-068C-FAA8-0F8F85DC6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Emergent capability of Large Models</a:t>
            </a:r>
          </a:p>
        </p:txBody>
      </p:sp>
      <p:pic>
        <p:nvPicPr>
          <p:cNvPr id="6" name="Content Placeholder 5" descr="A logo of a tree&#10;&#10;Description automatically generated with low confidence">
            <a:extLst>
              <a:ext uri="{FF2B5EF4-FFF2-40B4-BE49-F238E27FC236}">
                <a16:creationId xmlns:a16="http://schemas.microsoft.com/office/drawing/2014/main" id="{9858F535-BBF4-0BC3-EBAD-D12C29D0E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7663" y="1465660"/>
            <a:ext cx="11430000" cy="416480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FB85F-2659-27FA-D89F-5743F393F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6482-F770-9D46-A8DF-388907523085}" type="slidenum">
              <a:rPr lang="en-US" smtClean="0"/>
              <a:t>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78BEE3-09DD-8FB8-8FBC-4C06A1092D07}"/>
              </a:ext>
            </a:extLst>
          </p:cNvPr>
          <p:cNvSpPr txBox="1"/>
          <p:nvPr/>
        </p:nvSpPr>
        <p:spPr>
          <a:xfrm>
            <a:off x="2049925" y="6105402"/>
            <a:ext cx="87421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https://ai.googleblog.com/2022/04/pathways-language-model-palm-scaling-to.html</a:t>
            </a:r>
          </a:p>
        </p:txBody>
      </p:sp>
    </p:spTree>
    <p:extLst>
      <p:ext uri="{BB962C8B-B14F-4D97-AF65-F5344CB8AC3E}">
        <p14:creationId xmlns:p14="http://schemas.microsoft.com/office/powerpoint/2010/main" val="64507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005D3-067B-F025-9EE8-6137D072D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New Moore’s Law?</a:t>
            </a:r>
          </a:p>
        </p:txBody>
      </p:sp>
      <p:pic>
        <p:nvPicPr>
          <p:cNvPr id="6" name="Content Placeholder 5" descr="A graph with red lines&#10;&#10;Description automatically generated">
            <a:extLst>
              <a:ext uri="{FF2B5EF4-FFF2-40B4-BE49-F238E27FC236}">
                <a16:creationId xmlns:a16="http://schemas.microsoft.com/office/drawing/2014/main" id="{861520E0-F272-CDDB-2616-E71371EC3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04888"/>
            <a:ext cx="9677400" cy="53282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24EC1C-8A49-07DE-2F67-A58A8A54D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08057C-81CA-CEC3-FA0A-569C55B21C15}"/>
              </a:ext>
            </a:extLst>
          </p:cNvPr>
          <p:cNvSpPr txBox="1"/>
          <p:nvPr/>
        </p:nvSpPr>
        <p:spPr>
          <a:xfrm>
            <a:off x="723900" y="6059269"/>
            <a:ext cx="10744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https://www.researchgate.net/figure/LLMs-A-New-Moores-Law-as-presented-the-size-of-models-grows-exponentially-with-time_fig2_372248458</a:t>
            </a:r>
          </a:p>
        </p:txBody>
      </p:sp>
    </p:spTree>
    <p:extLst>
      <p:ext uri="{BB962C8B-B14F-4D97-AF65-F5344CB8AC3E}">
        <p14:creationId xmlns:p14="http://schemas.microsoft.com/office/powerpoint/2010/main" val="3519296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C0EB7-ECC0-26B3-8DF7-E31E5E818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Large-scale deep learning is power hungry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183175-9421-10BD-5E89-35DA09078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450" y="1325563"/>
            <a:ext cx="7023100" cy="279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9DAE17-4E94-87FA-D33B-FE25BF47DAC1}"/>
              </a:ext>
            </a:extLst>
          </p:cNvPr>
          <p:cNvSpPr txBox="1"/>
          <p:nvPr/>
        </p:nvSpPr>
        <p:spPr>
          <a:xfrm>
            <a:off x="1859889" y="4391370"/>
            <a:ext cx="847222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These gigantic models require enormous computational resources and draw substantial energy and environmental cost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GPT-3 requires 190,000 </a:t>
            </a:r>
            <a:r>
              <a:rPr lang="en-US" sz="2200" dirty="0" err="1"/>
              <a:t>Kwh</a:t>
            </a:r>
            <a:r>
              <a:rPr lang="en-US" sz="2200" dirty="0"/>
              <a:t> of energy, 187,400 </a:t>
            </a:r>
            <a:r>
              <a:rPr lang="en-US" sz="2200" dirty="0" err="1"/>
              <a:t>lbs</a:t>
            </a:r>
            <a:r>
              <a:rPr lang="en-US" sz="2200" dirty="0"/>
              <a:t> CO</a:t>
            </a:r>
            <a:r>
              <a:rPr lang="en-US" sz="2200" baseline="-25000" dirty="0"/>
              <a:t>2</a:t>
            </a:r>
            <a:endParaRPr lang="en-US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NAS with Transformer costs 626,000 </a:t>
            </a:r>
            <a:r>
              <a:rPr lang="en-US" sz="2200" dirty="0" err="1"/>
              <a:t>lbs</a:t>
            </a:r>
            <a:r>
              <a:rPr lang="en-US" sz="2200" dirty="0"/>
              <a:t> CO</a:t>
            </a:r>
            <a:r>
              <a:rPr lang="en-US" sz="2200" baseline="-25000" dirty="0"/>
              <a:t>2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We need sustainable and environmentally friendly AI </a:t>
            </a:r>
          </a:p>
        </p:txBody>
      </p:sp>
    </p:spTree>
    <p:extLst>
      <p:ext uri="{BB962C8B-B14F-4D97-AF65-F5344CB8AC3E}">
        <p14:creationId xmlns:p14="http://schemas.microsoft.com/office/powerpoint/2010/main" val="91656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04C71-BBB1-53C5-B3EE-FE7EE31B3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D3D2D-573A-1530-4FCC-A343E44CE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SimSun" pitchFamily="2" charset="-122"/>
              </a:rPr>
              <a:t>Text Data: Transformers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13513-E02B-FBD4-E033-6D4CFACAD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Attention is all you need</a:t>
            </a:r>
          </a:p>
          <a:p>
            <a:endParaRPr lang="en-US" dirty="0"/>
          </a:p>
          <a:p>
            <a:r>
              <a:rPr lang="en-US" dirty="0"/>
              <a:t>Pretraining: BERT and GPT</a:t>
            </a:r>
          </a:p>
          <a:p>
            <a:endParaRPr lang="en-US" dirty="0"/>
          </a:p>
          <a:p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00627-C849-9582-1A62-C4BFDC4E7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13601-2E22-4589-A394-4D3650FFD697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1C2354D6-FA64-FC1B-26D1-F0C3C0E5D942}"/>
              </a:ext>
            </a:extLst>
          </p:cNvPr>
          <p:cNvSpPr/>
          <p:nvPr/>
        </p:nvSpPr>
        <p:spPr>
          <a:xfrm rot="3945604">
            <a:off x="5706959" y="2543818"/>
            <a:ext cx="285750" cy="342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48415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larity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57391</TotalTime>
  <Words>1075</Words>
  <Application>Microsoft Office PowerPoint</Application>
  <PresentationFormat>Widescreen</PresentationFormat>
  <Paragraphs>230</Paragraphs>
  <Slides>48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SimSun</vt:lpstr>
      <vt:lpstr>Arial</vt:lpstr>
      <vt:lpstr>Baskerville Old Face</vt:lpstr>
      <vt:lpstr>Calibri</vt:lpstr>
      <vt:lpstr>Cambria Math</vt:lpstr>
      <vt:lpstr>Office Theme</vt:lpstr>
      <vt:lpstr>Clarity</vt:lpstr>
      <vt:lpstr>CS247: Advanced Data Mining</vt:lpstr>
      <vt:lpstr>Text Data: Transformers</vt:lpstr>
      <vt:lpstr>The First Transformer Paper</vt:lpstr>
      <vt:lpstr>PowerPoint Presentation</vt:lpstr>
      <vt:lpstr>PowerPoint Presentation</vt:lpstr>
      <vt:lpstr>Emergent capability of Large Models</vt:lpstr>
      <vt:lpstr>The New Moore’s Law?</vt:lpstr>
      <vt:lpstr>Large-scale deep learning is power hungry</vt:lpstr>
      <vt:lpstr>Text Data: Transformers</vt:lpstr>
      <vt:lpstr>Start from Machine Translation Task</vt:lpstr>
      <vt:lpstr>Problem Formalization</vt:lpstr>
      <vt:lpstr>Recap: Seq2Seq</vt:lpstr>
      <vt:lpstr>PowerPoint Presentation</vt:lpstr>
      <vt:lpstr>Some Details</vt:lpstr>
      <vt:lpstr>Can we do better? – Attention!</vt:lpstr>
      <vt:lpstr>Intuition</vt:lpstr>
      <vt:lpstr>The Attention Mechanism and Bahdanau Attention</vt:lpstr>
      <vt:lpstr>A General Framework of Attention </vt:lpstr>
      <vt:lpstr>Recap: KNN and Kernel Methods</vt:lpstr>
      <vt:lpstr>Now to the Transformer</vt:lpstr>
      <vt:lpstr>Generate learnable embedding for each token</vt:lpstr>
      <vt:lpstr>PowerPoint Presentation</vt:lpstr>
      <vt:lpstr>Positional Encoding</vt:lpstr>
      <vt:lpstr>PowerPoint Presentation</vt:lpstr>
      <vt:lpstr>Scaled Dot Product Attention</vt:lpstr>
      <vt:lpstr>PowerPoint Presentation</vt:lpstr>
      <vt:lpstr>PowerPoint Presentation</vt:lpstr>
      <vt:lpstr>Multi-Head Attention</vt:lpstr>
      <vt:lpstr>PowerPoint Presentation</vt:lpstr>
      <vt:lpstr>Add and Norm</vt:lpstr>
      <vt:lpstr>Now come to the decoding part</vt:lpstr>
      <vt:lpstr>PowerPoint Presentation</vt:lpstr>
      <vt:lpstr>PowerPoint Presentation</vt:lpstr>
      <vt:lpstr>Encoder-Decoder Attention</vt:lpstr>
      <vt:lpstr>Putting together</vt:lpstr>
      <vt:lpstr>Question</vt:lpstr>
      <vt:lpstr>Text Data: Transformers</vt:lpstr>
      <vt:lpstr>The Era of LLMs</vt:lpstr>
      <vt:lpstr>PowerPoint Presentation</vt:lpstr>
      <vt:lpstr>BERT: Bidirectional Encoder Representations from Transformer</vt:lpstr>
      <vt:lpstr>PowerPoint Presentation</vt:lpstr>
      <vt:lpstr>GPT: Generative Pre-Training </vt:lpstr>
      <vt:lpstr>Architecture</vt:lpstr>
      <vt:lpstr>BERT Vs. GPT</vt:lpstr>
      <vt:lpstr>PowerPoint Presentation</vt:lpstr>
      <vt:lpstr>Text Data: Transformers</vt:lpstr>
      <vt:lpstr>Summary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CS247: Advanced Data Mining</dc:title>
  <dc:creator>yizhousun</dc:creator>
  <cp:lastModifiedBy>Yizhou Sun</cp:lastModifiedBy>
  <cp:revision>517</cp:revision>
  <dcterms:created xsi:type="dcterms:W3CDTF">2006-08-16T00:00:00Z</dcterms:created>
  <dcterms:modified xsi:type="dcterms:W3CDTF">2024-02-07T17:49:27Z</dcterms:modified>
</cp:coreProperties>
</file>