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7" r:id="rId2"/>
    <p:sldId id="380" r:id="rId3"/>
    <p:sldId id="381" r:id="rId4"/>
    <p:sldId id="483" r:id="rId5"/>
    <p:sldId id="382" r:id="rId6"/>
    <p:sldId id="383" r:id="rId7"/>
    <p:sldId id="484" r:id="rId8"/>
    <p:sldId id="426" r:id="rId9"/>
    <p:sldId id="455" r:id="rId10"/>
    <p:sldId id="485" r:id="rId11"/>
    <p:sldId id="456" r:id="rId12"/>
    <p:sldId id="457" r:id="rId13"/>
    <p:sldId id="486" r:id="rId14"/>
    <p:sldId id="487" r:id="rId15"/>
    <p:sldId id="488" r:id="rId16"/>
    <p:sldId id="489" r:id="rId17"/>
    <p:sldId id="458" r:id="rId18"/>
    <p:sldId id="459" r:id="rId19"/>
    <p:sldId id="460" r:id="rId20"/>
    <p:sldId id="461" r:id="rId21"/>
    <p:sldId id="462" r:id="rId22"/>
    <p:sldId id="490" r:id="rId23"/>
    <p:sldId id="491" r:id="rId24"/>
    <p:sldId id="492" r:id="rId25"/>
    <p:sldId id="493" r:id="rId26"/>
    <p:sldId id="463" r:id="rId27"/>
    <p:sldId id="494" r:id="rId28"/>
    <p:sldId id="453" r:id="rId29"/>
    <p:sldId id="450" r:id="rId30"/>
    <p:sldId id="451" r:id="rId31"/>
    <p:sldId id="452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54" r:id="rId40"/>
    <p:sldId id="449" r:id="rId41"/>
    <p:sldId id="472" r:id="rId42"/>
    <p:sldId id="473" r:id="rId43"/>
    <p:sldId id="474" r:id="rId44"/>
    <p:sldId id="475" r:id="rId45"/>
    <p:sldId id="476" r:id="rId46"/>
    <p:sldId id="478" r:id="rId47"/>
    <p:sldId id="477" r:id="rId48"/>
    <p:sldId id="479" r:id="rId49"/>
    <p:sldId id="480" r:id="rId50"/>
    <p:sldId id="495" r:id="rId51"/>
    <p:sldId id="481" r:id="rId52"/>
    <p:sldId id="482" r:id="rId53"/>
    <p:sldId id="496" r:id="rId54"/>
    <p:sldId id="471" r:id="rId55"/>
    <p:sldId id="266" r:id="rId56"/>
    <p:sldId id="44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aozhu Mei" initials="Q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4" autoAdjust="0"/>
  </p:normalViewPr>
  <p:slideViewPr>
    <p:cSldViewPr>
      <p:cViewPr varScale="1">
        <p:scale>
          <a:sx n="62" d="100"/>
          <a:sy n="62" d="100"/>
        </p:scale>
        <p:origin x="1117" y="6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8DC8-0D65-48A0-B9F1-38A6C40DBF3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760A-A531-4690-9032-55872C47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29057" indent="-280406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21626" indent="-224325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70276" indent="-224325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18927" indent="-224325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D599216-8C74-4A71-A6AC-DF30815A6D40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3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29057" indent="-280406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21626" indent="-224325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70276" indent="-224325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18927" indent="-224325" defTabSz="914437" eaLnBrk="0" hangingPunct="0"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575A5D5-98BB-4FE6-AABE-1E592C86DD17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8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760A-A531-4690-9032-55872C47A1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760A-A531-4690-9032-55872C47A1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(𝐷−𝑊)𝑓=0</a:t>
                </a:r>
                <a:endParaRPr lang="en-US" i="1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F760A-A531-4690-9032-55872C47A15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3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334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latin typeface="Baskerville Old Face" pitchFamily="18" charset="0"/>
                <a:cs typeface="Arial" pitchFamily="34" charset="0"/>
              </a:defRPr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992188"/>
            <a:ext cx="11582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zsun@cs.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nips.cc/paper/2506-learning-with-local-and-global-consistency.pdf" TargetMode="External"/><Relationship Id="rId2" Type="http://schemas.openxmlformats.org/officeDocument/2006/relationships/hyperlink" Target="https://www.aaai.org/Papers/ICML/2003/ICML03-118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zhuxj/pub/CMU-CALD-02-107.pdf" TargetMode="External"/><Relationship Id="rId2" Type="http://schemas.openxmlformats.org/officeDocument/2006/relationships/hyperlink" Target="http://www.kyb.mpg.de/fileadmin/user_upload/files/publications/attachments/Luxburg07_tutorial_4488%5b0%5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pers.nips.cc/paper/2506-learning-with-local-and-global-consistency.pdf" TargetMode="External"/><Relationship Id="rId4" Type="http://schemas.openxmlformats.org/officeDocument/2006/relationships/hyperlink" Target="https://www.aaai.org/Papers/ICML/2003/ICML03-11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8991600" cy="192722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CS247: Advanced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Instructor: </a:t>
            </a:r>
            <a:r>
              <a:rPr lang="en-US" sz="3000" b="1" dirty="0" err="1"/>
              <a:t>Yizhou</a:t>
            </a:r>
            <a:r>
              <a:rPr lang="en-US" sz="3000" b="1" dirty="0"/>
              <a:t> Sun</a:t>
            </a:r>
          </a:p>
          <a:p>
            <a:pPr algn="ctr"/>
            <a:r>
              <a:rPr lang="en-US" sz="2400" dirty="0">
                <a:hlinkClick r:id="rId3"/>
              </a:rPr>
              <a:t>yzsun@cs.ucla</a:t>
            </a:r>
            <a:r>
              <a:rPr lang="en-US" sz="2400">
                <a:hlinkClick r:id="rId3"/>
              </a:rPr>
              <a:t>.edu</a:t>
            </a:r>
            <a:r>
              <a:rPr lang="en-US" sz="2400"/>
              <a:t> 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fld id="{1913F476-D1F9-4A8A-AA0B-77B35B937DF8}" type="datetime4">
              <a:rPr lang="en-US" sz="2400"/>
              <a:pPr algn="ctr"/>
              <a:t>February 12, 2024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>
                <a:solidFill>
                  <a:srgbClr val="646B86"/>
                </a:solidFill>
              </a:rPr>
              <a:t>08: Graph and Network: Spectral Clustering and 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43201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64D5-9CA8-D12A-889F-795CA6B3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BF3D-7EE7-07EF-E036-A5AB74360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understand the graph</a:t>
            </a:r>
          </a:p>
          <a:p>
            <a:r>
              <a:rPr lang="en-US" dirty="0"/>
              <a:t>Important in modeling, loss function and regularization term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5C90C-9284-6BE5-81C2-8A017E50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4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11277600" cy="5334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Given an </a:t>
                </a:r>
                <a:r>
                  <a:rPr lang="en-US" dirty="0">
                    <a:solidFill>
                      <a:srgbClr val="FF0000"/>
                    </a:solidFill>
                  </a:rPr>
                  <a:t>undirected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with weight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n: total number of nodes</a:t>
                </a:r>
              </a:p>
              <a:p>
                <a:pPr lvl="1"/>
                <a:r>
                  <a:rPr lang="en-US" b="0" dirty="0"/>
                  <a:t>Degree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Degree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/>
                  <a:t>: a diagonal matrix with degrees on the diagonal,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Three examples of graph Laplacians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unnormalized</a:t>
                </a:r>
                <a:r>
                  <a:rPr lang="en-US" dirty="0"/>
                  <a:t> graph Laplacian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normalized graph Laplacians</a:t>
                </a:r>
              </a:p>
              <a:p>
                <a:pPr lvl="2"/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Random walk related: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11277600" cy="5334000"/>
              </a:xfrm>
              <a:blipFill>
                <a:blip r:embed="rId3"/>
                <a:stretch>
                  <a:fillRect l="-703" t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Unnormalized</a:t>
            </a:r>
            <a:r>
              <a:rPr lang="en-US" dirty="0"/>
              <a:t> Graph Laplacian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Properties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𝐿𝑓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symmetric and positive semi-definite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dirty="0"/>
                  <a:t>The smallest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0, and the corresponding eigenvector is the constant one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an all-one vector with n dimensions</a:t>
                </a:r>
              </a:p>
              <a:p>
                <a:pPr lvl="2"/>
                <a:r>
                  <a:rPr lang="en-US" dirty="0"/>
                  <a:t>An eigenvector can be scaled by multiplying a nonzero scalar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has n non-negative, real-valued eigenvalues:</a:t>
                </a:r>
              </a:p>
              <a:p>
                <a:pPr lvl="2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193901"/>
            <a:ext cx="2743200" cy="4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7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1AEA-2883-D2A6-DF8E-56DC2A9B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3A3CD-5626-3763-2605-3BD8CA5E0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𝐿𝑓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3A3CD-5626-3763-2605-3BD8CA5E0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9B9B1-364C-5EEC-C390-214DCF1C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1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2520-1F84-95E7-973C-32FB32B7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8F952-A629-7F86-AFF8-9EC81B4845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symmetric and positive semi-definite</a:t>
                </a:r>
              </a:p>
              <a:p>
                <a:pPr lvl="1"/>
                <a:r>
                  <a:rPr lang="en-US" dirty="0"/>
                  <a:t>Undirected graph =&gt; symmetric</a:t>
                </a:r>
              </a:p>
              <a:p>
                <a:pPr lvl="1"/>
                <a:r>
                  <a:rPr lang="en-US" dirty="0"/>
                  <a:t>Property 1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𝐿𝑓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=&gt; positive semi-definite, by definition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8F952-A629-7F86-AFF8-9EC81B484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BFC2D-2CF6-2564-1D31-367231AA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F81F-10B1-E41B-E25C-F6A81A69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4875A-BDCF-3C05-914B-D44000F385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smallest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0, and the corresponding eigenvector is the constant one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4875A-BDCF-3C05-914B-D44000F38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3E3A6-3E3D-DA11-AE9A-F6A71C3F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2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4B29-1A35-B4BE-4917-6B74E7FD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913C5-1B3B-7725-BC36-E480E12A4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has n non-negative, real-valued eigenvalues: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913C5-1B3B-7725-BC36-E480E12A4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79985-7EE0-4CC6-676D-DEF6A5B6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9D5CA-80D7-5A01-523F-5D47565B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800"/>
            <a:ext cx="33721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Will adding self loops in graph 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multiplicity k of the eigenvalue 0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equals the number of connected components</a:t>
                </a:r>
              </a:p>
              <a:p>
                <a:pPr lvl="1"/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i.e., a connected graph,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the corresponding eigenvector for 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to be equal to each other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3581400"/>
            <a:ext cx="618758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graph can be represented as a block diagonal matrix, and so do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For each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 it has eigenvalue 0 with corresponding constant one eigenvector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it has k eigenvalues with 0, with corresponding eigenvectors as indicator vectors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an indicator vector, with ones for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i.e., the nodes in component </a:t>
                </a:r>
                <a:r>
                  <a:rPr lang="en-US" dirty="0" err="1"/>
                  <a:t>i</a:t>
                </a:r>
                <a:r>
                  <a:rPr lang="en-US" dirty="0"/>
                  <a:t>, and zeros elsewhere 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514" b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023225"/>
            <a:ext cx="3124200" cy="17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7546809C-F09F-44BA-B54D-7A681C17C869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Graph, Graph, Everywhere</a:t>
            </a:r>
          </a:p>
        </p:txBody>
      </p:sp>
      <p:pic>
        <p:nvPicPr>
          <p:cNvPr id="22534" name="Picture 3" descr="aspi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0789"/>
            <a:ext cx="35814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3352800" y="3581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chemeClr val="hlink"/>
                </a:solidFill>
                <a:latin typeface="Verdana" pitchFamily="34" charset="0"/>
              </a:rPr>
              <a:t>Aspirin</a:t>
            </a:r>
          </a:p>
        </p:txBody>
      </p:sp>
      <p:pic>
        <p:nvPicPr>
          <p:cNvPr id="22536" name="Picture 5" descr="protein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6248400" y="3581400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chemeClr val="hlink"/>
                </a:solidFill>
              </a:rPr>
              <a:t>Yeast protein interaction network</a:t>
            </a: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 rot="-5400000">
            <a:off x="8625681" y="2270919"/>
            <a:ext cx="2332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/>
              <a:t>from H. Jeong et al Nature 411, 41 (2001)</a:t>
            </a:r>
          </a:p>
        </p:txBody>
      </p:sp>
      <p:pic>
        <p:nvPicPr>
          <p:cNvPr id="22539" name="Picture 13" descr="hal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1"/>
            <a:ext cx="3429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3279776" y="6400800"/>
            <a:ext cx="113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chemeClr val="hlink"/>
                </a:solidFill>
                <a:latin typeface="Verdana" pitchFamily="34" charset="0"/>
              </a:rPr>
              <a:t>Internet</a:t>
            </a:r>
          </a:p>
        </p:txBody>
      </p:sp>
      <p:pic>
        <p:nvPicPr>
          <p:cNvPr id="22541" name="Picture 15" descr="smy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1"/>
            <a:ext cx="3276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6553200" y="6292850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hlink"/>
                </a:solidFill>
              </a:rPr>
              <a:t>Co-author network</a:t>
            </a:r>
          </a:p>
        </p:txBody>
      </p:sp>
    </p:spTree>
    <p:extLst>
      <p:ext uri="{BB962C8B-B14F-4D97-AF65-F5344CB8AC3E}">
        <p14:creationId xmlns:p14="http://schemas.microsoft.com/office/powerpoint/2010/main" val="257743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normalized graph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Symmetric: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Random walk related: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2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6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788670" lvl="1" indent="-514350">
                  <a:buFont typeface="+mj-lt"/>
                  <a:buAutoNum type="arabicPeriod"/>
                </a:pPr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solves the generalized </a:t>
                </a:r>
                <a:r>
                  <a:rPr lang="en-US" dirty="0" err="1"/>
                  <a:t>eigen</a:t>
                </a:r>
                <a:r>
                  <a:rPr lang="en-US" dirty="0"/>
                  <a:t>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𝐷𝑣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dirty="0"/>
                  <a:t>0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with eigenvector 𝟏. 0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𝟏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are positive semi-definite, and have n non-negative real-valued eigenvalues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86" r="-1056" b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00200"/>
            <a:ext cx="5027096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5984250"/>
            <a:ext cx="2362200" cy="4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285A-DB9A-2272-70B4-492B844E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23BB7-6283-B66C-5EE9-6AFE7FFFB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23BB7-6283-B66C-5EE9-6AFE7FFFB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FC1D7-E4B8-2820-E475-87A52427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49676-B2E9-1B63-F35B-BD96C998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91184"/>
            <a:ext cx="502709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EAB6-C927-F25F-3DD2-9EEC9BA9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3DCB-2C76-8FDD-D2F8-2ACB4522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E8BB61-36E7-BEF5-A794-9C3C7AAAA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E8BB61-36E7-BEF5-A794-9C3C7AAAA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29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091D9-3959-2277-254C-4F61DD4E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3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930E4-823E-2302-6CCD-C3180DD29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7959-B08B-FEE3-E563-AD2C697B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4B393-1172-E7DD-6630-7C6CDD80F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solves the generalized </a:t>
                </a:r>
                <a:r>
                  <a:rPr lang="en-US" dirty="0" err="1"/>
                  <a:t>eigen</a:t>
                </a:r>
                <a:r>
                  <a:rPr lang="en-US" dirty="0"/>
                  <a:t>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𝐷𝑣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4B393-1172-E7DD-6630-7C6CDD80F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EE07F-004C-463D-CACB-ABD680DA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43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01A50-42E0-FB5C-DFE7-4593E60B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24F-99D1-6105-D4DC-CE3674E1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Property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8936A-DBA2-D5EC-FC0D-C4936ACDD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0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𝒓𝒘</m:t>
                        </m:r>
                      </m:sub>
                    </m:sSub>
                  </m:oMath>
                </a14:m>
                <a:r>
                  <a:rPr lang="en-US" dirty="0"/>
                  <a:t> with eigenvector 𝟏. 0 is an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en-US" dirty="0"/>
                  <a:t> with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8936A-DBA2-D5EC-FC0D-C4936ACDD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53DD1-6907-E6B7-789C-45D82755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9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Graph built upon Gaussian mixture model with four components</a:t>
                </a:r>
              </a:p>
              <a:p>
                <a:pPr lvl="1"/>
                <a:r>
                  <a:rPr lang="en-US" sz="2800" dirty="0"/>
                  <a:t>Generate 200 data points from a 1-d Gaussian mixture with 4 components</a:t>
                </a:r>
              </a:p>
              <a:p>
                <a:pPr lvl="1"/>
                <a:r>
                  <a:rPr lang="en-US" sz="2800" dirty="0"/>
                  <a:t>Build two graphs:</a:t>
                </a:r>
              </a:p>
              <a:p>
                <a:pPr lvl="2"/>
                <a:r>
                  <a:rPr lang="en-US" sz="2400" dirty="0"/>
                  <a:t>A 10-NN graph</a:t>
                </a:r>
              </a:p>
              <a:p>
                <a:pPr lvl="2"/>
                <a:r>
                  <a:rPr lang="en-US" sz="2400" dirty="0"/>
                  <a:t>A fully connected graph with weight determined by Gaussian kernel with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=1:</m:t>
                    </m:r>
                  </m:oMath>
                </a14:m>
                <a:endParaRPr lang="en-US" sz="800" b="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4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5B7D2-C86D-4639-BD6C-779548188D24}"/>
              </a:ext>
            </a:extLst>
          </p:cNvPr>
          <p:cNvSpPr txBox="1"/>
          <p:nvPr/>
        </p:nvSpPr>
        <p:spPr>
          <a:xfrm>
            <a:off x="5562600" y="1689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https://arxiv.org/pdf/0711.0189.pdf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15488-3936-5F40-100B-E63891DA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131" y="4484554"/>
            <a:ext cx="319130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6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732B-C2E9-D161-F619-87D4F5BC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4F10-8EFB-1C23-1CED-FAA5E005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D0F4F-FE18-73A0-A0EF-35D520E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6B707-8295-2975-8924-75F25A6F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9725025" cy="6181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2B268F-449C-C270-A573-22CDBF70B694}"/>
                  </a:ext>
                </a:extLst>
              </p:cNvPr>
              <p:cNvSpPr txBox="1"/>
              <p:nvPr/>
            </p:nvSpPr>
            <p:spPr>
              <a:xfrm>
                <a:off x="1905000" y="6409078"/>
                <a:ext cx="810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𝒗𝒔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2B268F-449C-C270-A573-22CDBF70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409078"/>
                <a:ext cx="810030" cy="307777"/>
              </a:xfrm>
              <a:prstGeom prst="rect">
                <a:avLst/>
              </a:prstGeom>
              <a:blipFill>
                <a:blip r:embed="rId3"/>
                <a:stretch>
                  <a:fillRect l="-7576" r="-757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6D2542-27AA-5275-1120-0657E24665A4}"/>
                  </a:ext>
                </a:extLst>
              </p:cNvPr>
              <p:cNvSpPr txBox="1"/>
              <p:nvPr/>
            </p:nvSpPr>
            <p:spPr>
              <a:xfrm>
                <a:off x="6338685" y="6410970"/>
                <a:ext cx="24578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/>
                  <a:t>Eigenvector value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6D2542-27AA-5275-1120-0657E246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85" y="6410970"/>
                <a:ext cx="2457852" cy="307777"/>
              </a:xfrm>
              <a:prstGeom prst="rect">
                <a:avLst/>
              </a:prstGeom>
              <a:blipFill>
                <a:blip r:embed="rId4"/>
                <a:stretch>
                  <a:fillRect l="-6452" t="-26000" r="-173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5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Graph: Clustering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Laplacians</a:t>
            </a:r>
          </a:p>
          <a:p>
            <a:endParaRPr lang="en-US" dirty="0"/>
          </a:p>
          <a:p>
            <a:r>
              <a:rPr lang="en-US" dirty="0"/>
              <a:t>Spectral Clustering</a:t>
            </a:r>
          </a:p>
          <a:p>
            <a:endParaRPr lang="en-US" dirty="0"/>
          </a:p>
          <a:p>
            <a:r>
              <a:rPr lang="en-US" dirty="0"/>
              <a:t>Label Propagation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4499823" y="2530011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3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Graphs and Network Data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Bi-partite graphs, e.g., customers and products, authors and conferences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Web search engines, e.g., click through graphs and Web graphs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Social networks, friendship/coauthor graphs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0180" name="Slide Number Placeholder 1"/>
          <p:cNvSpPr txBox="1">
            <a:spLocks noGrp="1"/>
          </p:cNvSpPr>
          <p:nvPr/>
        </p:nvSpPr>
        <p:spPr bwMode="auto">
          <a:xfrm>
            <a:off x="8763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C200BBD-11E9-4141-88A1-5B981986AFB7}" type="slidenum">
              <a:rPr lang="en-US" sz="1200" b="1">
                <a:latin typeface="Arial" charset="0"/>
              </a:rPr>
              <a:pPr algn="r" eaLnBrk="1" hangingPunct="1"/>
              <a:t>29</a:t>
            </a:fld>
            <a:endParaRPr lang="en-US" sz="1200" b="1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/>
        </p:blipFill>
        <p:spPr bwMode="auto">
          <a:xfrm>
            <a:off x="2937512" y="3429001"/>
            <a:ext cx="6172200" cy="29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5743" y="6182309"/>
            <a:ext cx="7170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books about politics [Newman, 2006]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58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9D65A73-95F9-436E-A5D9-67D0FAE6FEBE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991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Why Graph Mining?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99822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Graphs are ubiquitous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Chemical compounds (Cheminformatics)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Protein structures, biological pathways/networks (</a:t>
            </a:r>
            <a:r>
              <a:rPr lang="en-US" altLang="en-US" sz="2000" dirty="0" err="1"/>
              <a:t>Bioinformactics</a:t>
            </a:r>
            <a:r>
              <a:rPr lang="en-US" altLang="en-US" sz="2000" dirty="0"/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Program control flow, traffic flow, and workflow analysis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XML databases, Web, and social network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Graph is a general model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Trees, lattices, sequences, and items are degenerated graphs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Diversity of graphs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Directed vs. undirected, labeled vs. unlabeled (edges &amp; vertices), weighted vs. unweighted, homogeneous vs. heterogeneous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Complexity of algorithms: many problems are of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3244343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Graph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2188"/>
            <a:ext cx="8229600" cy="5334000"/>
          </a:xfrm>
        </p:spPr>
        <p:txBody>
          <a:bodyPr/>
          <a:lstStyle/>
          <a:p>
            <a:r>
              <a:rPr lang="en-US" dirty="0"/>
              <a:t>Reference: ICDM’09 Tutorial by Chris Ding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Clustering supreme court justices according to their voting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1" y="2884714"/>
            <a:ext cx="9052485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3124200"/>
            <a:ext cx="72390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4343401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 =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6" y="1295401"/>
            <a:ext cx="9105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80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cluster nodes in the graph into k clusters</a:t>
                </a:r>
              </a:p>
              <a:p>
                <a:r>
                  <a:rPr lang="en-US" dirty="0"/>
                  <a:t>Idea: Leverage the first k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Major steps:</a:t>
                </a:r>
              </a:p>
              <a:p>
                <a:pPr lvl="1"/>
                <a:r>
                  <a:rPr lang="en-US" dirty="0"/>
                  <a:t>Compute the first k eigenvectors,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 err="1"/>
                  <a:t>i</a:t>
                </a:r>
                <a:r>
                  <a:rPr lang="en-US" dirty="0"/>
                  <a:t> is then represented by k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using k-means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77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of Spectral Clustering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Normalized spectral clustering according to Shi and Malik (2000)</a:t>
                </a:r>
              </a:p>
              <a:p>
                <a:pPr lvl="1"/>
                <a:r>
                  <a:rPr lang="en-US" dirty="0"/>
                  <a:t>Compute the first k eigenvectors,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𝑟𝑤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Normalized spectral clustering according to Ng, Jordan, and Weiss (2002)</a:t>
                </a:r>
              </a:p>
              <a:p>
                <a:pPr lvl="1"/>
                <a:r>
                  <a:rPr lang="en-US" dirty="0"/>
                  <a:t>Compute the first k eigenvectors,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Normalizing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have norm 1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 r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37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Graph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Min-Cut</a:t>
            </a:r>
          </a:p>
          <a:p>
            <a:pPr lvl="1"/>
            <a:r>
              <a:rPr lang="en-US" dirty="0"/>
              <a:t>Minimize the # of cut of edges to partition a graph into 2 disconnected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39505"/>
            <a:ext cx="3048000" cy="3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77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 of Min-Cut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The optimization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2544" r="8911" b="19553"/>
          <a:stretch/>
        </p:blipFill>
        <p:spPr bwMode="auto">
          <a:xfrm>
            <a:off x="2895600" y="1049992"/>
            <a:ext cx="6705600" cy="310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79694"/>
            <a:ext cx="6115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23000" y="4161706"/>
                <a:ext cx="2133600" cy="95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0" y="4161706"/>
                <a:ext cx="2133600" cy="953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7" b="3984"/>
          <a:stretch/>
        </p:blipFill>
        <p:spPr bwMode="auto">
          <a:xfrm>
            <a:off x="1676400" y="5223461"/>
            <a:ext cx="9093200" cy="7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65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</a:t>
                </a:r>
              </a:p>
              <a:p>
                <a:pPr lvl="1"/>
                <a:r>
                  <a:rPr lang="en-US" dirty="0"/>
                  <a:t>Calculate Graph Laplacian 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Step 2:</a:t>
                </a:r>
              </a:p>
              <a:p>
                <a:pPr lvl="1"/>
                <a:r>
                  <a:rPr lang="en-US" dirty="0"/>
                  <a:t>Calculate the </a:t>
                </a:r>
                <a:r>
                  <a:rPr lang="en-US" dirty="0">
                    <a:solidFill>
                      <a:srgbClr val="FF0000"/>
                    </a:solidFill>
                  </a:rPr>
                  <a:t>second</a:t>
                </a:r>
                <a:r>
                  <a:rPr lang="en-US" dirty="0"/>
                  <a:t> eigenvector q</a:t>
                </a:r>
              </a:p>
              <a:p>
                <a:pPr lvl="2"/>
                <a:r>
                  <a:rPr lang="en-US" dirty="0"/>
                  <a:t>Q: Why second?</a:t>
                </a:r>
              </a:p>
              <a:p>
                <a:r>
                  <a:rPr lang="en-US" dirty="0"/>
                  <a:t>Step 3:</a:t>
                </a:r>
              </a:p>
              <a:p>
                <a:pPr lvl="1"/>
                <a:r>
                  <a:rPr lang="en-US" dirty="0"/>
                  <a:t>Bisect q (e.g., 0) to get two clusters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00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Cut with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"/>
          <a:stretch/>
        </p:blipFill>
        <p:spPr bwMode="auto">
          <a:xfrm>
            <a:off x="1828800" y="1197973"/>
            <a:ext cx="8839200" cy="47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18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Objective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4"/>
          <a:stretch/>
        </p:blipFill>
        <p:spPr bwMode="auto">
          <a:xfrm>
            <a:off x="1524000" y="1332412"/>
            <a:ext cx="88675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6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Graph: Clustering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Laplacians</a:t>
            </a:r>
          </a:p>
          <a:p>
            <a:endParaRPr lang="en-US" dirty="0"/>
          </a:p>
          <a:p>
            <a:r>
              <a:rPr lang="en-US" dirty="0"/>
              <a:t>Spectral Clustering</a:t>
            </a:r>
          </a:p>
          <a:p>
            <a:endParaRPr lang="en-US" dirty="0"/>
          </a:p>
          <a:p>
            <a:r>
              <a:rPr lang="en-US" dirty="0"/>
              <a:t>Label Propagation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4423625" y="3825411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3DB5-4407-4C0F-8060-78B1D297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AA5B-9550-4AD1-97E0-DF386C90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Node Level</a:t>
            </a:r>
          </a:p>
          <a:p>
            <a:pPr lvl="1"/>
            <a:r>
              <a:rPr lang="en-US" dirty="0"/>
              <a:t>Node classification</a:t>
            </a:r>
          </a:p>
          <a:p>
            <a:pPr lvl="1"/>
            <a:r>
              <a:rPr lang="en-US" dirty="0"/>
              <a:t>Node clustering</a:t>
            </a:r>
          </a:p>
          <a:p>
            <a:pPr lvl="1"/>
            <a:r>
              <a:rPr lang="en-US" dirty="0"/>
              <a:t>Link prediction</a:t>
            </a:r>
          </a:p>
          <a:p>
            <a:pPr lvl="1"/>
            <a:r>
              <a:rPr lang="en-US" dirty="0"/>
              <a:t>Ranking and similarity search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Graph Level</a:t>
            </a:r>
          </a:p>
          <a:p>
            <a:pPr lvl="1"/>
            <a:r>
              <a:rPr lang="en-US" dirty="0"/>
              <a:t>Graph classification</a:t>
            </a:r>
          </a:p>
          <a:p>
            <a:pPr lvl="1"/>
            <a:r>
              <a:rPr lang="en-US" dirty="0"/>
              <a:t>Graph clustering</a:t>
            </a:r>
          </a:p>
          <a:p>
            <a:pPr lvl="1"/>
            <a:r>
              <a:rPr lang="en-US" dirty="0"/>
              <a:t>Graph similarity search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AF64-C793-4091-9AF0-069910EF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0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 in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network, some nodes are given labels, can we classify the unlabeled nodes by using link information?</a:t>
            </a:r>
          </a:p>
          <a:p>
            <a:pPr lvl="1"/>
            <a:r>
              <a:rPr lang="en-US" dirty="0"/>
              <a:t>E.g., </a:t>
            </a:r>
            <a:r>
              <a:rPr lang="en-US" sz="2400" dirty="0"/>
              <a:t>Node 12 belongs to </a:t>
            </a:r>
            <a:r>
              <a:rPr lang="en-US" sz="2400" b="1" dirty="0">
                <a:solidFill>
                  <a:srgbClr val="FF0000"/>
                </a:solidFill>
              </a:rPr>
              <a:t>Class 1, </a:t>
            </a:r>
            <a:r>
              <a:rPr lang="en-US" sz="2400" dirty="0"/>
              <a:t>Node 5 Belongs to </a:t>
            </a:r>
            <a:r>
              <a:rPr lang="en-US" sz="2400" b="1" dirty="0">
                <a:solidFill>
                  <a:srgbClr val="0070C0"/>
                </a:solidFill>
              </a:rPr>
              <a:t>Class 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4600" y="3429001"/>
            <a:ext cx="4191000" cy="3298825"/>
            <a:chOff x="4800600" y="2895600"/>
            <a:chExt cx="4191000" cy="3832225"/>
          </a:xfrm>
        </p:grpSpPr>
        <p:pic>
          <p:nvPicPr>
            <p:cNvPr id="5" name="Picture 7" descr="test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00600" y="2895600"/>
              <a:ext cx="4191000" cy="38322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15000" y="4811712"/>
              <a:ext cx="381000" cy="2936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000" y="3733800"/>
              <a:ext cx="381000" cy="2936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5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96" y="3553005"/>
            <a:ext cx="4141804" cy="33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6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Formalization for Label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Given n nodes</a:t>
                </a:r>
              </a:p>
              <a:p>
                <a:pPr lvl="1"/>
                <a:r>
                  <a:rPr lang="en-US" dirty="0"/>
                  <a:t>l with labels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𝑎𝑟𝑒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𝑘𝑛𝑜𝑤𝑛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u without labels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unknown)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𝑙𝑎𝑏𝑒𝑙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𝑚𝑎𝑡𝑟𝑖𝑥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K is the number of labels (classes)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denotes the probability node </a:t>
                </a:r>
                <a:r>
                  <a:rPr lang="en-US" dirty="0" err="1"/>
                  <a:t>i</a:t>
                </a:r>
                <a:r>
                  <a:rPr lang="en-US" dirty="0"/>
                  <a:t> belonging to class k</a:t>
                </a:r>
              </a:p>
              <a:p>
                <a:r>
                  <a:rPr lang="en-US" dirty="0"/>
                  <a:t>The weighted adjacency matrix is W (symmetric)</a:t>
                </a:r>
              </a:p>
              <a:p>
                <a:r>
                  <a:rPr lang="en-US" dirty="0"/>
                  <a:t>The probabilistic transition matrix 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 other words: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200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26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Label Propagation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𝑇𝑌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>
                    <a:ea typeface="Cambria Math"/>
                  </a:rPr>
                  <a:t>Initialization of Y for unlabeled ones is not important</a:t>
                </a:r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Step 2: Row-normalize Y</a:t>
                </a:r>
              </a:p>
              <a:p>
                <a:pPr lvl="1"/>
                <a:r>
                  <a:rPr lang="en-US" dirty="0"/>
                  <a:t>The summation of the probability of each object belonging to each class is 1</a:t>
                </a:r>
              </a:p>
              <a:p>
                <a:r>
                  <a:rPr lang="en-US" dirty="0"/>
                  <a:t>Step 3: Reset the labels for the labeled nodes. Repeat 1-3 until Y converges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 b="-3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42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Iter</a:t>
            </a:r>
            <a:r>
              <a:rPr lang="en-US" dirty="0"/>
              <a:t> = 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0" y="1447800"/>
            <a:ext cx="5943600" cy="4648200"/>
            <a:chOff x="4800600" y="2895600"/>
            <a:chExt cx="4191000" cy="3832225"/>
          </a:xfrm>
        </p:grpSpPr>
        <p:pic>
          <p:nvPicPr>
            <p:cNvPr id="9" name="Picture 7" descr="test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00600" y="2895600"/>
              <a:ext cx="4191000" cy="3832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15000" y="4811712"/>
              <a:ext cx="381000" cy="2936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3733800"/>
              <a:ext cx="381000" cy="2936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055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Iter</a:t>
            </a:r>
            <a:r>
              <a:rPr lang="en-US" dirty="0"/>
              <a:t> =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0" y="1447800"/>
            <a:ext cx="5943600" cy="4648200"/>
            <a:chOff x="4800600" y="2895600"/>
            <a:chExt cx="4191000" cy="3832225"/>
          </a:xfrm>
        </p:grpSpPr>
        <p:pic>
          <p:nvPicPr>
            <p:cNvPr id="9" name="Picture 7" descr="test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00600" y="2895600"/>
              <a:ext cx="4191000" cy="3832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15000" y="4811712"/>
              <a:ext cx="381000" cy="2936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3733800"/>
              <a:ext cx="381000" cy="2936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5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52570" y="2743201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1" y="3352801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0749" y="3453780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8795" y="4622488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92897" y="4371731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1" y="1905001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53401" y="1599916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48285" y="2821678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89997" y="3502155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17307" y="2842414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8409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Iter</a:t>
            </a:r>
            <a:r>
              <a:rPr lang="en-US" dirty="0"/>
              <a:t> =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0" y="1447800"/>
            <a:ext cx="5943600" cy="4648200"/>
            <a:chOff x="4800600" y="2895600"/>
            <a:chExt cx="4191000" cy="3832225"/>
          </a:xfrm>
        </p:grpSpPr>
        <p:pic>
          <p:nvPicPr>
            <p:cNvPr id="9" name="Picture 7" descr="test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00600" y="2895600"/>
              <a:ext cx="4191000" cy="3832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15000" y="4811712"/>
              <a:ext cx="381000" cy="2936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12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3733800"/>
              <a:ext cx="381000" cy="2936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5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52570" y="2743201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1" y="3352801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0749" y="3453780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8795" y="4622488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92897" y="4371731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1" y="1905001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53401" y="1599916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48285" y="2821678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89997" y="3502155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17307" y="2842414"/>
            <a:ext cx="540327" cy="356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00401" y="5566773"/>
            <a:ext cx="540327" cy="356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2889" y="5128932"/>
                <a:ext cx="5232715" cy="1314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(7→6)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11→6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10→6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3→6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4→6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0→6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(3/4,0)+(0,3/4) = (3/4,3/4)</a:t>
                </a:r>
              </a:p>
              <a:p>
                <a:r>
                  <a:rPr lang="en-US" dirty="0"/>
                  <a:t>After normalization,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889" y="5128932"/>
                <a:ext cx="5232715" cy="1314462"/>
              </a:xfrm>
              <a:prstGeom prst="rect">
                <a:avLst/>
              </a:prstGeom>
              <a:blipFill>
                <a:blip r:embed="rId4"/>
                <a:stretch>
                  <a:fillRect l="-931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125209" y="3122316"/>
            <a:ext cx="540327" cy="356221"/>
          </a:xfrm>
          <a:prstGeom prst="rect">
            <a:avLst/>
          </a:prstGeom>
          <a:gradFill>
            <a:gsLst>
              <a:gs pos="1000">
                <a:srgbClr val="FD1413"/>
              </a:gs>
              <a:gs pos="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2005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Label Propagation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Energy minimizing and harmonic function</a:t>
            </a:r>
          </a:p>
          <a:p>
            <a:pPr lvl="1"/>
            <a:r>
              <a:rPr lang="en-US" dirty="0"/>
              <a:t>Semi-Supervised Learning Using Gaussian Fields and Harmonic Functions</a:t>
            </a:r>
          </a:p>
          <a:p>
            <a:pPr lvl="2"/>
            <a:r>
              <a:rPr lang="en-US" dirty="0"/>
              <a:t>By </a:t>
            </a:r>
            <a:r>
              <a:rPr lang="en-US" dirty="0" err="1"/>
              <a:t>Xiaojin</a:t>
            </a:r>
            <a:r>
              <a:rPr lang="en-US" dirty="0"/>
              <a:t> Zhu et al., ICML’03</a:t>
            </a:r>
          </a:p>
          <a:p>
            <a:pPr lvl="2"/>
            <a:r>
              <a:rPr lang="en-US" dirty="0">
                <a:hlinkClick r:id="rId2"/>
              </a:rPr>
              <a:t>https://www.aaai.org/Papers/ICML/2003/ICML03-118.pdf</a:t>
            </a:r>
            <a:endParaRPr lang="en-US" dirty="0"/>
          </a:p>
          <a:p>
            <a:r>
              <a:rPr lang="en-US" dirty="0"/>
              <a:t>Graph regularization</a:t>
            </a:r>
          </a:p>
          <a:p>
            <a:pPr lvl="1"/>
            <a:r>
              <a:rPr lang="en-US" dirty="0"/>
              <a:t>Learning with Local and Global Consistency</a:t>
            </a:r>
          </a:p>
          <a:p>
            <a:pPr lvl="2"/>
            <a:r>
              <a:rPr lang="en-US" dirty="0"/>
              <a:t>By Denny Zhou et al., NIPS’03</a:t>
            </a:r>
          </a:p>
          <a:p>
            <a:pPr lvl="2"/>
            <a:r>
              <a:rPr lang="en-US" dirty="0">
                <a:hlinkClick r:id="rId3"/>
              </a:rPr>
              <a:t>http://papers.nips.cc/paper/2506-learning-with-local-and-global-consistency.pdf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0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Energy Minimizing Perspective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Consider a binary classification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which maps a node to a real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if </a:t>
                </a:r>
                <a:r>
                  <a:rPr lang="en-US" dirty="0" err="1"/>
                  <a:t>i</a:t>
                </a:r>
                <a:r>
                  <a:rPr lang="en-US" dirty="0"/>
                  <a:t> is labeled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energy function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Intuition: if two nodes are connected, they should share similar labels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200" b="-2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724400"/>
            <a:ext cx="3352800" cy="8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9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Energy Function Results in Harmonic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𝐿𝑓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r>
                  <a:rPr lang="en-US" i="1" dirty="0"/>
                  <a:t>Goal: find f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i="1" dirty="0"/>
                  <a:t> is minimized,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i="1" dirty="0"/>
                  <a:t> is fixed</a:t>
                </a:r>
              </a:p>
              <a:p>
                <a:r>
                  <a:rPr lang="en-US" i="1" dirty="0"/>
                  <a:t>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08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870" b="-3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Consider W as a block matrix</a:t>
                </a:r>
              </a:p>
              <a:p>
                <a:r>
                  <a:rPr lang="en-US" i="1" dirty="0"/>
                  <a:t>Closed form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i="1" dirty="0"/>
                  <a:t>: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lvl="1"/>
                <a:r>
                  <a:rPr lang="en-US" i="1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905338"/>
            <a:ext cx="3276600" cy="126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634" y="2438400"/>
            <a:ext cx="7357281" cy="637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8730D8-994D-4176-A636-65053F41E7FA}"/>
              </a:ext>
            </a:extLst>
          </p:cNvPr>
          <p:cNvSpPr/>
          <p:nvPr/>
        </p:nvSpPr>
        <p:spPr>
          <a:xfrm>
            <a:off x="6766033" y="2376168"/>
            <a:ext cx="1371600" cy="63753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A039C-F287-42EF-A785-32A178C81346}"/>
              </a:ext>
            </a:extLst>
          </p:cNvPr>
          <p:cNvSpPr txBox="1"/>
          <p:nvPr/>
        </p:nvSpPr>
        <p:spPr>
          <a:xfrm>
            <a:off x="6537433" y="1918256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Q: Which graph Laplacian is this?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=&lt;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: node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: edge set</a:t>
                </a:r>
              </a:p>
              <a:p>
                <a:r>
                  <a:rPr lang="en-US" dirty="0"/>
                  <a:t>Adjacency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Undirected graph vs. Directed graph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𝑣𝑠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graph</a:t>
                </a:r>
              </a:p>
              <a:p>
                <a:pPr lvl="2"/>
                <a:r>
                  <a:rPr lang="en-US" dirty="0"/>
                  <a:t>Use </a:t>
                </a:r>
                <a:r>
                  <a:rPr lang="en-US" i="1" dirty="0"/>
                  <a:t>W</a:t>
                </a:r>
                <a:r>
                  <a:rPr lang="en-US" dirty="0"/>
                  <a:t> instead of </a:t>
                </a:r>
                <a:r>
                  <a:rPr lang="en-US" i="1" dirty="0"/>
                  <a:t>A, </a:t>
                </a:r>
                <a:r>
                  <a:rPr lang="en-US" dirty="0"/>
                  <a:t>where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represents the weight of edge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endParaRPr lang="en-US" i="1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b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37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EA6F0-DEDD-961D-7DBD-77DDE7DFE9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Iterative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i="1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EA6F0-DEDD-961D-7DBD-77DDE7DFE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870" b="-3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E8B56-6D57-474E-622C-CA572A65F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𝑢𝑢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𝑢𝑙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𝑢𝑙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func>
                  </m:oMath>
                </a14:m>
                <a:endParaRPr lang="en-US" i="1" dirty="0"/>
              </a:p>
              <a:p>
                <a:pPr lvl="1"/>
                <a:r>
                  <a:rPr lang="en-US" i="1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𝑢𝑢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E8B56-6D57-474E-622C-CA572A65F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3C700-EF20-CA81-990C-F79E8F8C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83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Graph Regularization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be n*K matrix with nonnegative entries</a:t>
                </a:r>
              </a:p>
              <a:p>
                <a:pPr lvl="1"/>
                <a:r>
                  <a:rPr lang="en-US" sz="2800" dirty="0"/>
                  <a:t>For node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, pick the label k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2800" dirty="0"/>
                  <a:t> is the maximum on among all the k</a:t>
                </a:r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be n*K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if node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is labeled as class k, and 0 otherwise.</a:t>
                </a:r>
              </a:p>
              <a:p>
                <a:r>
                  <a:rPr lang="en-US" dirty="0"/>
                  <a:t>Cost function: 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Smoothness constraint + fitting constraint 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029201"/>
            <a:ext cx="7952204" cy="8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4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1277600" cy="538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the first component is related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𝑠𝑦𝑚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Closed form solution: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> is a value between 0 and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1277600" cy="5385816"/>
              </a:xfrm>
              <a:blipFill>
                <a:blip r:embed="rId2"/>
                <a:stretch>
                  <a:fillRect l="-1135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28800"/>
            <a:ext cx="4495800" cy="7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4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3C63-9A94-A02C-C190-B9554A89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E825C-2881-D753-CB2A-F5E4BDF4DD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E825C-2881-D753-CB2A-F5E4BDF4D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05609-98EE-78C0-1523-BE4E539B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2200"/>
            <a:ext cx="511700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7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Graph: Clustering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Laplacians</a:t>
            </a:r>
          </a:p>
          <a:p>
            <a:endParaRPr lang="en-US" dirty="0"/>
          </a:p>
          <a:p>
            <a:r>
              <a:rPr lang="en-US" dirty="0"/>
              <a:t>Spectral Clustering</a:t>
            </a:r>
          </a:p>
          <a:p>
            <a:endParaRPr lang="en-US" dirty="0"/>
          </a:p>
          <a:p>
            <a:r>
              <a:rPr lang="en-US" dirty="0"/>
              <a:t>Label Propagation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2899624" y="5120811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Graph Laplacians are keys to understand graphs</a:t>
            </a:r>
          </a:p>
          <a:p>
            <a:pPr lvl="1"/>
            <a:r>
              <a:rPr lang="en-US" dirty="0" err="1"/>
              <a:t>Unnormalized</a:t>
            </a:r>
            <a:r>
              <a:rPr lang="en-US" dirty="0"/>
              <a:t> graph Laplacians</a:t>
            </a:r>
          </a:p>
          <a:p>
            <a:pPr lvl="1"/>
            <a:r>
              <a:rPr lang="en-US" dirty="0"/>
              <a:t>Normalized graph Laplacians</a:t>
            </a:r>
          </a:p>
          <a:p>
            <a:r>
              <a:rPr lang="en-US" dirty="0"/>
              <a:t>Spectral clustering</a:t>
            </a:r>
          </a:p>
          <a:p>
            <a:pPr lvl="1"/>
            <a:r>
              <a:rPr lang="en-US" dirty="0"/>
              <a:t>Leverage eigenvectors of graph Laplacians to conduct clustering on graphs</a:t>
            </a:r>
          </a:p>
          <a:p>
            <a:pPr lvl="1"/>
            <a:r>
              <a:rPr lang="en-US" dirty="0"/>
              <a:t>Has close relationship with graph cuts</a:t>
            </a:r>
          </a:p>
          <a:p>
            <a:r>
              <a:rPr lang="en-US" dirty="0"/>
              <a:t>Label propagation</a:t>
            </a:r>
          </a:p>
          <a:p>
            <a:pPr lvl="1"/>
            <a:r>
              <a:rPr lang="en-US" dirty="0"/>
              <a:t>Semi-supervised node classification on graphs</a:t>
            </a:r>
          </a:p>
          <a:p>
            <a:pPr lvl="1"/>
            <a:r>
              <a:rPr lang="en-US" dirty="0"/>
              <a:t>Also related to graph Laplacians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166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Tutorial on Spectral Clustering by U. </a:t>
            </a:r>
            <a:r>
              <a:rPr lang="en-US" dirty="0" err="1"/>
              <a:t>Luxburg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http://www.kyb.mpg.de/fileadmin/user_upload/files/publications/attachments/Luxburg07_tutorial_4488%5B0%5D.pdf</a:t>
            </a:r>
            <a:endParaRPr lang="en-US" dirty="0"/>
          </a:p>
          <a:p>
            <a:r>
              <a:rPr lang="en-US" dirty="0"/>
              <a:t>Learning from Labeled and Unlabeled Data with Label Propagation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Xiaojin</a:t>
            </a:r>
            <a:r>
              <a:rPr lang="en-US" dirty="0"/>
              <a:t> Zhu and </a:t>
            </a:r>
            <a:r>
              <a:rPr lang="en-US" dirty="0" err="1"/>
              <a:t>Zoubin</a:t>
            </a:r>
            <a:r>
              <a:rPr lang="en-US" dirty="0"/>
              <a:t> </a:t>
            </a:r>
            <a:r>
              <a:rPr lang="en-US" dirty="0" err="1"/>
              <a:t>Ghahramani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http://www.cs.cmu.edu/~zhuxj/pub/CMU-CALD-02-107.pdf</a:t>
            </a:r>
            <a:endParaRPr lang="en-US" dirty="0"/>
          </a:p>
          <a:p>
            <a:r>
              <a:rPr lang="en-US" dirty="0"/>
              <a:t>Semi-Supervised Learning Using Gaussian Fields and Harmonic Functions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Xiaojin</a:t>
            </a:r>
            <a:r>
              <a:rPr lang="en-US" dirty="0"/>
              <a:t> Zhu et al., ICML’03</a:t>
            </a:r>
          </a:p>
          <a:p>
            <a:pPr lvl="1"/>
            <a:r>
              <a:rPr lang="en-US" dirty="0">
                <a:hlinkClick r:id="rId4"/>
              </a:rPr>
              <a:t>https://www.aaai.org/Papers/ICML/2003/ICML03-118.pdf</a:t>
            </a:r>
            <a:endParaRPr lang="en-US" dirty="0"/>
          </a:p>
          <a:p>
            <a:r>
              <a:rPr lang="en-US" dirty="0"/>
              <a:t>Learning with Local and Global Consistency</a:t>
            </a:r>
          </a:p>
          <a:p>
            <a:pPr lvl="1"/>
            <a:r>
              <a:rPr lang="en-US" dirty="0"/>
              <a:t>By Denny Zhou et al., NIPS’03</a:t>
            </a:r>
          </a:p>
          <a:p>
            <a:pPr lvl="1"/>
            <a:r>
              <a:rPr lang="en-US" dirty="0">
                <a:hlinkClick r:id="rId5"/>
              </a:rPr>
              <a:t>http://papers.nips.cc/paper/2506-learning-with-local-and-global-consistency.pdf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9" name="Content Placeholder 18" descr="A picture containing pool ball, dark&#10;&#10;Description automatically generated">
            <a:extLst>
              <a:ext uri="{FF2B5EF4-FFF2-40B4-BE49-F238E27FC236}">
                <a16:creationId xmlns:a16="http://schemas.microsoft.com/office/drawing/2014/main" id="{613BE395-8DB8-46BD-83C6-134E3BC9D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40" y="805712"/>
            <a:ext cx="2857500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94344" y="4114800"/>
            <a:ext cx="3505200" cy="2743200"/>
            <a:chOff x="240" y="1296"/>
            <a:chExt cx="2544" cy="196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52" y="1296"/>
              <a:ext cx="768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latin typeface="Times New Roman" charset="0"/>
                </a:rPr>
                <a:t>Yahoo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16" y="2784"/>
              <a:ext cx="768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>
                  <a:latin typeface="Times New Roman" charset="0"/>
                </a:rPr>
                <a:t>M’soft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0" y="2784"/>
              <a:ext cx="768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>
                  <a:latin typeface="Times New Roman" charset="0"/>
                </a:rPr>
                <a:t>Amazon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528" y="1680"/>
              <a:ext cx="672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008" y="292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008" y="31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AutoShape 12"/>
            <p:cNvCxnSpPr>
              <a:cxnSpLocks noChangeShapeType="1"/>
              <a:stCxn id="6" idx="6"/>
              <a:endCxn id="6" idx="2"/>
            </p:cNvCxnSpPr>
            <p:nvPr/>
          </p:nvCxnSpPr>
          <p:spPr bwMode="auto">
            <a:xfrm flipH="1">
              <a:off x="1152" y="1536"/>
              <a:ext cx="768" cy="1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48945" y="4699358"/>
            <a:ext cx="17395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charset="0"/>
              </a:rPr>
              <a:t>y   1    0     0</a:t>
            </a:r>
          </a:p>
          <a:p>
            <a:r>
              <a:rPr lang="en-US" altLang="en-US" sz="2400" dirty="0">
                <a:latin typeface="Times New Roman" charset="0"/>
              </a:rPr>
              <a:t>a   1    0     1</a:t>
            </a:r>
          </a:p>
          <a:p>
            <a:r>
              <a:rPr lang="en-US" altLang="en-US" sz="2400" dirty="0">
                <a:latin typeface="Times New Roman" charset="0"/>
              </a:rPr>
              <a:t>m  0    1     0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55344" y="4113540"/>
            <a:ext cx="1329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charset="0"/>
              </a:rPr>
              <a:t>y    a   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55344" y="4775558"/>
            <a:ext cx="1329210" cy="1124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25156" y="6102352"/>
            <a:ext cx="20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Adjacency matrix A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5BD71AF-7245-4991-BC59-E64E2269B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706" y="1516514"/>
            <a:ext cx="2522054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76B8-EA88-4D10-ABFA-C0B47D6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 and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EA359-C9F0-4706-8BFC-2D82BFC06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Neighbor set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Degree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EA359-C9F0-4706-8BFC-2D82BFC06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7D317-E2FA-4D1B-83A8-38B2C08C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Graph: Clustering and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Laplacians</a:t>
            </a:r>
          </a:p>
          <a:p>
            <a:endParaRPr lang="en-US" dirty="0"/>
          </a:p>
          <a:p>
            <a:r>
              <a:rPr lang="en-US" dirty="0"/>
              <a:t>Spectral Clustering</a:t>
            </a:r>
          </a:p>
          <a:p>
            <a:endParaRPr lang="en-US" dirty="0"/>
          </a:p>
          <a:p>
            <a:r>
              <a:rPr lang="en-US" dirty="0"/>
              <a:t>Label Propagation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4423624" y="1176657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4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Graph Laplacian Matrices?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matrices defined as functions of graph adjacency or weight matrix</a:t>
            </a:r>
          </a:p>
          <a:p>
            <a:endParaRPr lang="en-US" dirty="0"/>
          </a:p>
          <a:p>
            <a:r>
              <a:rPr lang="en-US" dirty="0"/>
              <a:t>A tool to study graphs </a:t>
            </a:r>
          </a:p>
          <a:p>
            <a:endParaRPr lang="en-US" dirty="0"/>
          </a:p>
          <a:p>
            <a:r>
              <a:rPr lang="en-US" dirty="0"/>
              <a:t>There is a field called spectral graph theory studying those 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4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72218</TotalTime>
  <Words>2250</Words>
  <Application>Microsoft Office PowerPoint</Application>
  <PresentationFormat>Widescreen</PresentationFormat>
  <Paragraphs>432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Baskerville Old Face</vt:lpstr>
      <vt:lpstr>Calibri</vt:lpstr>
      <vt:lpstr>Cambria Math</vt:lpstr>
      <vt:lpstr>Times New Roman</vt:lpstr>
      <vt:lpstr>Verdana</vt:lpstr>
      <vt:lpstr>Wingdings</vt:lpstr>
      <vt:lpstr>Clarity</vt:lpstr>
      <vt:lpstr>CS247: Advanced Data Mining</vt:lpstr>
      <vt:lpstr>Graph, Graph, Everywhere</vt:lpstr>
      <vt:lpstr>Why Graph Mining?</vt:lpstr>
      <vt:lpstr>Graph Tasks</vt:lpstr>
      <vt:lpstr>Representation of a Graph</vt:lpstr>
      <vt:lpstr>Examples</vt:lpstr>
      <vt:lpstr>Neighbors and Degree</vt:lpstr>
      <vt:lpstr>Graph: Clustering and Classification</vt:lpstr>
      <vt:lpstr>What are Graph Laplacian Matrices?</vt:lpstr>
      <vt:lpstr>Why do we need them?</vt:lpstr>
      <vt:lpstr>Examples of Graph Laplacians</vt:lpstr>
      <vt:lpstr>The Unnormalized Graph Laplacian</vt:lpstr>
      <vt:lpstr>Proof of Property 1</vt:lpstr>
      <vt:lpstr>Proof of Property 2</vt:lpstr>
      <vt:lpstr>Proof of Property 3</vt:lpstr>
      <vt:lpstr>Proof of Property 4</vt:lpstr>
      <vt:lpstr>Question</vt:lpstr>
      <vt:lpstr>Number of Connected Components</vt:lpstr>
      <vt:lpstr>K connected components</vt:lpstr>
      <vt:lpstr>The normalized graph Laplacians</vt:lpstr>
      <vt:lpstr>Properties of L_sym and L_rw</vt:lpstr>
      <vt:lpstr>Proof of Property 1</vt:lpstr>
      <vt:lpstr>Proof of Property 2</vt:lpstr>
      <vt:lpstr>Proof of Property 3</vt:lpstr>
      <vt:lpstr>Proof of Property 4</vt:lpstr>
      <vt:lpstr>Example</vt:lpstr>
      <vt:lpstr>Example Cont.</vt:lpstr>
      <vt:lpstr>Graph: Clustering and Classification</vt:lpstr>
      <vt:lpstr>Clustering Graphs and Network Data</vt:lpstr>
      <vt:lpstr>Example of Graph Clustering</vt:lpstr>
      <vt:lpstr>Example: Continue</vt:lpstr>
      <vt:lpstr>Spectral Clustering Algorithms</vt:lpstr>
      <vt:lpstr>Variants of Spectral Clustering Algorithms</vt:lpstr>
      <vt:lpstr>Connections to Graph Cuts</vt:lpstr>
      <vt:lpstr>Objective Function of Min-Cut</vt:lpstr>
      <vt:lpstr>Algorithm</vt:lpstr>
      <vt:lpstr>Minimum Cut with Constraints</vt:lpstr>
      <vt:lpstr>Other Objective Functions</vt:lpstr>
      <vt:lpstr>Graph: Clustering and Classification</vt:lpstr>
      <vt:lpstr>Label Propagation in the Network</vt:lpstr>
      <vt:lpstr>Problem Formalization for Label Propagation</vt:lpstr>
      <vt:lpstr>The Label Propagation Algorithm</vt:lpstr>
      <vt:lpstr>Example: Iter = 0</vt:lpstr>
      <vt:lpstr>Example: Iter = 1</vt:lpstr>
      <vt:lpstr>Example: Iter = 2</vt:lpstr>
      <vt:lpstr>Other Label Propagation Algorithms</vt:lpstr>
      <vt:lpstr>From Energy Minimizing Perspective</vt:lpstr>
      <vt:lpstr>Minimizing Energy Function Results in Harmonic Function</vt:lpstr>
      <vt:lpstr>Solve f_u</vt:lpstr>
      <vt:lpstr>Iterative solution of f_u:</vt:lpstr>
      <vt:lpstr>From Graph Regularization Perspective</vt:lpstr>
      <vt:lpstr>Solve F</vt:lpstr>
      <vt:lpstr>Iterative solution</vt:lpstr>
      <vt:lpstr>Graph: Clustering and Classification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CS247: Advanced Data Mining</dc:title>
  <dc:creator>yizhousun</dc:creator>
  <cp:lastModifiedBy>Yizhou Sun</cp:lastModifiedBy>
  <cp:revision>663</cp:revision>
  <dcterms:created xsi:type="dcterms:W3CDTF">2006-08-16T00:00:00Z</dcterms:created>
  <dcterms:modified xsi:type="dcterms:W3CDTF">2024-02-14T17:22:40Z</dcterms:modified>
</cp:coreProperties>
</file>