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image21.jpg" ContentType="image/png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7" r:id="rId2"/>
    <p:sldId id="426" r:id="rId3"/>
    <p:sldId id="453" r:id="rId4"/>
    <p:sldId id="480" r:id="rId5"/>
    <p:sldId id="454" r:id="rId6"/>
    <p:sldId id="479" r:id="rId7"/>
    <p:sldId id="455" r:id="rId8"/>
    <p:sldId id="456" r:id="rId9"/>
    <p:sldId id="460" r:id="rId10"/>
    <p:sldId id="459" r:id="rId11"/>
    <p:sldId id="461" r:id="rId12"/>
    <p:sldId id="462" r:id="rId13"/>
    <p:sldId id="540" r:id="rId14"/>
    <p:sldId id="541" r:id="rId15"/>
    <p:sldId id="777" r:id="rId16"/>
    <p:sldId id="491" r:id="rId17"/>
    <p:sldId id="509" r:id="rId18"/>
    <p:sldId id="474" r:id="rId19"/>
    <p:sldId id="506" r:id="rId20"/>
    <p:sldId id="472" r:id="rId21"/>
    <p:sldId id="508" r:id="rId22"/>
    <p:sldId id="507" r:id="rId23"/>
    <p:sldId id="475" r:id="rId24"/>
    <p:sldId id="510" r:id="rId25"/>
    <p:sldId id="511" r:id="rId26"/>
    <p:sldId id="498" r:id="rId27"/>
    <p:sldId id="499" r:id="rId28"/>
    <p:sldId id="500" r:id="rId29"/>
    <p:sldId id="501" r:id="rId30"/>
    <p:sldId id="502" r:id="rId31"/>
    <p:sldId id="503" r:id="rId32"/>
    <p:sldId id="504" r:id="rId33"/>
    <p:sldId id="505" r:id="rId34"/>
    <p:sldId id="481" r:id="rId35"/>
    <p:sldId id="482" r:id="rId36"/>
    <p:sldId id="483" r:id="rId37"/>
    <p:sldId id="512" r:id="rId38"/>
    <p:sldId id="513" r:id="rId39"/>
    <p:sldId id="514" r:id="rId40"/>
    <p:sldId id="515" r:id="rId41"/>
    <p:sldId id="516" r:id="rId42"/>
    <p:sldId id="489" r:id="rId43"/>
    <p:sldId id="517" r:id="rId44"/>
    <p:sldId id="518" r:id="rId45"/>
    <p:sldId id="519" r:id="rId46"/>
    <p:sldId id="520" r:id="rId47"/>
    <p:sldId id="521" r:id="rId48"/>
    <p:sldId id="775" r:id="rId49"/>
    <p:sldId id="776" r:id="rId50"/>
    <p:sldId id="488" r:id="rId51"/>
    <p:sldId id="524" r:id="rId52"/>
    <p:sldId id="525" r:id="rId53"/>
    <p:sldId id="526" r:id="rId54"/>
    <p:sldId id="527" r:id="rId55"/>
    <p:sldId id="528" r:id="rId56"/>
    <p:sldId id="529" r:id="rId57"/>
    <p:sldId id="530" r:id="rId58"/>
    <p:sldId id="531" r:id="rId59"/>
    <p:sldId id="532" r:id="rId60"/>
    <p:sldId id="533" r:id="rId61"/>
    <p:sldId id="534" r:id="rId62"/>
    <p:sldId id="537" r:id="rId63"/>
    <p:sldId id="490" r:id="rId64"/>
    <p:sldId id="535" r:id="rId65"/>
    <p:sldId id="536" r:id="rId66"/>
    <p:sldId id="539" r:id="rId67"/>
  </p:sldIdLst>
  <p:sldSz cx="12192000" cy="6858000"/>
  <p:notesSz cx="6858000" cy="9144000"/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Qiaozhu Mei" initials="Q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84860" autoAdjust="0"/>
  </p:normalViewPr>
  <p:slideViewPr>
    <p:cSldViewPr>
      <p:cViewPr>
        <p:scale>
          <a:sx n="95" d="100"/>
          <a:sy n="95" d="100"/>
        </p:scale>
        <p:origin x="55" y="5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C8DC8-0D65-48A0-B9F1-38A6C40DBF3F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F760A-A531-4690-9032-55872C47A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6F175-4865-435D-BB34-64C925A08DB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4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F760A-A531-4690-9032-55872C47A1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25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Tutorial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F760A-A531-4690-9032-55872C47A1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44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Siamese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6F175-4865-435D-BB34-64C925A08DB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8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83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9788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33400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>
                <a:latin typeface="Baskerville Old Face" pitchFamily="18" charset="0"/>
                <a:cs typeface="Arial" pitchFamily="34" charset="0"/>
              </a:defRPr>
            </a:lvl2pPr>
            <a:lvl3pPr>
              <a:defRPr sz="28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4800" y="992188"/>
            <a:ext cx="115824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528816"/>
            <a:ext cx="609600" cy="329184"/>
          </a:xfrm>
          <a:prstGeom prst="rect">
            <a:avLst/>
          </a:prstGeom>
        </p:spPr>
        <p:txBody>
          <a:bodyPr/>
          <a:lstStyle>
            <a:lvl1pPr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93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3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528816"/>
            <a:ext cx="609600" cy="329184"/>
          </a:xfrm>
          <a:prstGeom prst="rect">
            <a:avLst/>
          </a:prstGeom>
        </p:spPr>
        <p:txBody>
          <a:bodyPr/>
          <a:lstStyle>
            <a:lvl1pPr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6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 spc="-100" baseline="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200" kern="1200">
          <a:solidFill>
            <a:srgbClr val="002060"/>
          </a:solidFill>
          <a:effectLst/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20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un22@illinois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dl.acm.org/doi/10.1145/3340531.341273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biorxiv.org/content/10.1101/2020.06.15.153692v1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deref/http:/dx.doi.org/10.1093/bioinformatics/btv130?_sg%5b0%5d=c7EGji0yMAcNmX7qyvelALSHPs_AFY6uY_j1fZsQZ2r4MdBS-ltMoAizuryiUXNwMLFIn_6V4T8VftuQ6QNmrqwwSA.tAM7JBYLZHQdDZ40OzufE0T1jq2gyXBuI_prSIiB9DcdobMFPQq7ZyYPsjv1syVUs2cOW6GumNBbq15VqgX3VQ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arxiv.org/pdf/1706.02216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stanford.edu/class/cs224w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colab.research.google.com/drive/1DIQm9rOx2mT1bZETEeVUThxcrP1RKqAn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snap.stanford.edu/proj/embeddings-www/files/nrltutorial-part2-gnns.pdf" TargetMode="External"/><Relationship Id="rId2" Type="http://schemas.openxmlformats.org/officeDocument/2006/relationships/hyperlink" Target="http://arxiv.org/abs/1609.0290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kipf.github.io/misc/SlidesCambridge.pdf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8.xml"/><Relationship Id="rId7" Type="http://schemas.openxmlformats.org/officeDocument/2006/relationships/image" Target="../media/image10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8991600" cy="192722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CS247: Advanced Data Mining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3581400"/>
            <a:ext cx="6400800" cy="2895600"/>
          </a:xfrm>
        </p:spPr>
        <p:txBody>
          <a:bodyPr>
            <a:normAutofit/>
          </a:bodyPr>
          <a:lstStyle/>
          <a:p>
            <a:pPr algn="ctr"/>
            <a:endParaRPr lang="en-US" sz="3000" b="1" dirty="0"/>
          </a:p>
          <a:p>
            <a:pPr algn="ctr"/>
            <a:r>
              <a:rPr lang="en-US" sz="3000" b="1" dirty="0"/>
              <a:t>Instructor: </a:t>
            </a:r>
            <a:r>
              <a:rPr lang="en-US" sz="3000" b="1" dirty="0" err="1"/>
              <a:t>Yizhou</a:t>
            </a:r>
            <a:r>
              <a:rPr lang="en-US" sz="3000" b="1" dirty="0"/>
              <a:t> Sun</a:t>
            </a:r>
          </a:p>
          <a:p>
            <a:pPr algn="ctr"/>
            <a:r>
              <a:rPr lang="en-US" sz="2400" dirty="0">
                <a:hlinkClick r:id="rId3"/>
              </a:rPr>
              <a:t>yzsun@ccs.neu.edu</a:t>
            </a:r>
            <a:endParaRPr lang="en-US" sz="2400" dirty="0"/>
          </a:p>
          <a:p>
            <a:pPr algn="ctr"/>
            <a:endParaRPr lang="en-US" dirty="0"/>
          </a:p>
          <a:p>
            <a:pPr algn="ctr"/>
            <a:fld id="{1913F476-D1F9-4A8A-AA0B-77B35B937DF8}" type="datetime4">
              <a:rPr lang="en-US" sz="2400"/>
              <a:pPr algn="ctr"/>
              <a:t>February 25, 2024</a:t>
            </a:fld>
            <a:endParaRPr lang="en-US" sz="24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0" y="22860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sz="4000" dirty="0">
                <a:solidFill>
                  <a:srgbClr val="646B86"/>
                </a:solidFill>
              </a:rPr>
              <a:t>09: Graph and Network: Graph Embedding</a:t>
            </a:r>
          </a:p>
        </p:txBody>
      </p:sp>
    </p:spTree>
    <p:extLst>
      <p:ext uri="{BB962C8B-B14F-4D97-AF65-F5344CB8AC3E}">
        <p14:creationId xmlns:p14="http://schemas.microsoft.com/office/powerpoint/2010/main" val="432014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Second-Order Proximity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Assumption:</a:t>
            </a:r>
          </a:p>
          <a:p>
            <a:pPr lvl="1"/>
            <a:r>
              <a:rPr lang="en-US" dirty="0"/>
              <a:t>Two nodes are similar if their neighbors are similar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476645"/>
            <a:ext cx="3350774" cy="2028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81401" y="5934663"/>
                <a:ext cx="3093719" cy="677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𝑡𝑎𝑟𝑔𝑒𝑡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𝑒𝑚𝑏𝑒𝑑𝑑𝑖𝑛𝑔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𝑣𝑒𝑐𝑡𝑜𝑟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𝑛𝑜𝑑𝑒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𝑐𝑜𝑛𝑡𝑒𝑥𝑡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𝑒𝑚𝑏𝑒𝑑𝑑𝑖𝑛𝑔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𝑣𝑒𝑐𝑡𝑜𝑟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𝑛𝑜𝑑𝑒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1" y="5934663"/>
                <a:ext cx="3093719" cy="677878"/>
              </a:xfrm>
              <a:prstGeom prst="rect">
                <a:avLst/>
              </a:prstGeom>
              <a:blipFill>
                <a:blip r:embed="rId3"/>
                <a:stretch>
                  <a:fillRect r="-39250" b="-4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477093"/>
            <a:ext cx="58102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94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 function for second-order proximity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Minimize the KL divergence between empirical link distribution and modeled link distribution</a:t>
            </a:r>
          </a:p>
          <a:p>
            <a:pPr lvl="1"/>
            <a:r>
              <a:rPr lang="en-US" dirty="0"/>
              <a:t>Empirical distribution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Objective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1" y="2590800"/>
            <a:ext cx="3686175" cy="1519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876800"/>
            <a:ext cx="7772400" cy="9336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971800" y="5105401"/>
                <a:ext cx="6858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5105401"/>
                <a:ext cx="685800" cy="276999"/>
              </a:xfrm>
              <a:prstGeom prst="rect">
                <a:avLst/>
              </a:prstGeom>
              <a:blipFill>
                <a:blip r:embed="rId4"/>
                <a:stretch>
                  <a:fillRect t="-2222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76500" y="5632360"/>
                <a:ext cx="2362200" cy="6719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𝒊𝒌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0" y="5632360"/>
                <a:ext cx="2362200" cy="6719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6737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Sampling for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second-order proximity derived objective function</a:t>
            </a:r>
          </a:p>
          <a:p>
            <a:pPr lvl="1"/>
            <a:r>
              <a:rPr lang="en-US" dirty="0"/>
              <a:t>For each positive link (</a:t>
            </a:r>
            <a:r>
              <a:rPr lang="en-US" dirty="0" err="1"/>
              <a:t>i</a:t>
            </a:r>
            <a:r>
              <a:rPr lang="en-US" dirty="0"/>
              <a:t>, j), sample K negative links (</a:t>
            </a:r>
            <a:r>
              <a:rPr lang="en-US" dirty="0" err="1"/>
              <a:t>i</a:t>
            </a:r>
            <a:r>
              <a:rPr lang="en-US" dirty="0"/>
              <a:t>, n)</a:t>
            </a:r>
          </a:p>
          <a:p>
            <a:pPr lvl="2"/>
            <a:r>
              <a:rPr lang="en-US" dirty="0"/>
              <a:t>An edge with weight w can be considered as w binary edges</a:t>
            </a:r>
          </a:p>
          <a:p>
            <a:pPr lvl="1"/>
            <a:r>
              <a:rPr lang="en-US" dirty="0"/>
              <a:t>New objective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657600"/>
            <a:ext cx="7557907" cy="1239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0899" y="4817506"/>
                <a:ext cx="5105400" cy="424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𝑛𝑒𝑔𝑎𝑡𝑖𝑣𝑒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𝑑𝑖𝑠𝑡𝑟𝑖𝑏𝑢𝑡𝑖𝑜𝑛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3/4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899" y="4817506"/>
                <a:ext cx="5105400" cy="424796"/>
              </a:xfrm>
              <a:prstGeom prst="rect">
                <a:avLst/>
              </a:prstGeom>
              <a:blipFill>
                <a:blip r:embed="rId3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109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666A4-7861-CA27-84C9-004634A52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E8CF9-D1DE-55B6-20EF-B47D2A898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Midterm grading is out</a:t>
            </a:r>
          </a:p>
          <a:p>
            <a:r>
              <a:rPr lang="en-US" dirty="0"/>
              <a:t>Homework grading is out</a:t>
            </a:r>
          </a:p>
          <a:p>
            <a:r>
              <a:rPr lang="en-US" dirty="0"/>
              <a:t>Course project sign-up is out</a:t>
            </a:r>
          </a:p>
          <a:p>
            <a:pPr lvl="1"/>
            <a:r>
              <a:rPr lang="en-US" dirty="0"/>
              <a:t>Presentation score will be given by audiences</a:t>
            </a:r>
          </a:p>
          <a:p>
            <a:pPr lvl="1"/>
            <a:r>
              <a:rPr lang="en-US" dirty="0"/>
              <a:t>Participation score will be given to audiences who rate the presenting groups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E4125-B697-6995-2092-60E941604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1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A657D-3F50-A9FB-898B-C237B5F3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C4917-E786-5437-74F3-A4BE84D08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Mean: 78.8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Median: 85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Max: 98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75.6% students receive scores higher than 75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6FAE4-386E-912D-DBB5-3C9F42882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11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CA4F8C-744F-7085-23FF-CBD1B57B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5394D-91F4-C448-16A3-78A91F6984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01670" y="508000"/>
            <a:ext cx="12192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000" b="1">
                <a:solidFill>
                  <a:srgbClr val="39AC37"/>
                </a:solidFill>
              </a:rPr>
              <a:t>slido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A33C7A-9037-4D41-1FC8-07A5371527E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26425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5B5B5B"/>
                </a:solidFill>
              </a:rPr>
              <a:t>Midterm Feedback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4A0DA7-1E7D-C105-C072-FC16993CE53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264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6425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837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Embedding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is Graph Embedding</a:t>
            </a:r>
          </a:p>
          <a:p>
            <a:endParaRPr lang="en-US" dirty="0"/>
          </a:p>
          <a:p>
            <a:r>
              <a:rPr lang="en-US" dirty="0"/>
              <a:t>Shallow Network Embedding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Knowledge Graph Embedding</a:t>
            </a:r>
          </a:p>
          <a:p>
            <a:endParaRPr lang="en-US" dirty="0"/>
          </a:p>
          <a:p>
            <a:r>
              <a:rPr lang="en-US" dirty="0"/>
              <a:t>Graph Neural Networks</a:t>
            </a:r>
          </a:p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4483167">
            <a:off x="6176225" y="3337389"/>
            <a:ext cx="3810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25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BB286C-590A-4C0A-BAE0-EB22EC94D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76" y="3581400"/>
            <a:ext cx="6111724" cy="3638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knowledge graphs?</a:t>
            </a:r>
          </a:p>
          <a:p>
            <a:pPr lvl="1"/>
            <a:r>
              <a:rPr lang="en-US" dirty="0"/>
              <a:t>Multi-relational graph data </a:t>
            </a:r>
          </a:p>
          <a:p>
            <a:pPr lvl="2"/>
            <a:r>
              <a:rPr lang="en-US" dirty="0"/>
              <a:t>(heterogeneous information network)</a:t>
            </a:r>
          </a:p>
          <a:p>
            <a:pPr lvl="1"/>
            <a:r>
              <a:rPr lang="en-US" dirty="0"/>
              <a:t>Provide structured representation for semantic relationships between real-world entities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1CD9A-1083-4B0D-9DB1-8E49A580F416}"/>
              </a:ext>
            </a:extLst>
          </p:cNvPr>
          <p:cNvSpPr txBox="1"/>
          <p:nvPr/>
        </p:nvSpPr>
        <p:spPr>
          <a:xfrm>
            <a:off x="609600" y="5827174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B050"/>
                </a:solidFill>
                <a:latin typeface="Helvetica Neve"/>
                <a:ea typeface="等线"/>
                <a:cs typeface="Gisha" panose="020B0604020202020204" pitchFamily="34" charset="-79"/>
              </a:rPr>
              <a:t>A triple (h, r, t) represents a fact, ex: </a:t>
            </a:r>
          </a:p>
          <a:p>
            <a:pPr>
              <a:defRPr/>
            </a:pPr>
            <a:r>
              <a:rPr lang="en-US" b="1" dirty="0">
                <a:latin typeface="Helvetica Neve"/>
                <a:ea typeface="等线"/>
                <a:cs typeface="Gisha" panose="020B0604020202020204" pitchFamily="34" charset="-79"/>
              </a:rPr>
              <a:t>(Eiffel Tower, is located in, Paris)</a:t>
            </a:r>
          </a:p>
        </p:txBody>
      </p:sp>
    </p:spTree>
    <p:extLst>
      <p:ext uri="{BB962C8B-B14F-4D97-AF65-F5344CB8AC3E}">
        <p14:creationId xmlns:p14="http://schemas.microsoft.com/office/powerpoint/2010/main" val="4042763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KGs are everywhere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Google Shape;99;p17"/>
          <p:cNvSpPr/>
          <p:nvPr/>
        </p:nvSpPr>
        <p:spPr>
          <a:xfrm>
            <a:off x="1949370" y="4481674"/>
            <a:ext cx="5127300" cy="1308000"/>
          </a:xfrm>
          <a:prstGeom prst="roundRect">
            <a:avLst>
              <a:gd name="adj" fmla="val 7087"/>
            </a:avLst>
          </a:prstGeom>
          <a:noFill/>
          <a:ln w="19050" cap="flat" cmpd="sng">
            <a:solidFill>
              <a:srgbClr val="B7B7B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" name="Google Shape;100;p17"/>
          <p:cNvSpPr/>
          <p:nvPr/>
        </p:nvSpPr>
        <p:spPr>
          <a:xfrm>
            <a:off x="6623070" y="1746649"/>
            <a:ext cx="3797700" cy="2519400"/>
          </a:xfrm>
          <a:prstGeom prst="roundRect">
            <a:avLst>
              <a:gd name="adj" fmla="val 7087"/>
            </a:avLst>
          </a:prstGeom>
          <a:noFill/>
          <a:ln w="19050" cap="flat" cmpd="sng">
            <a:solidFill>
              <a:srgbClr val="B7B7B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Google Shape;101;p17"/>
          <p:cNvSpPr/>
          <p:nvPr/>
        </p:nvSpPr>
        <p:spPr>
          <a:xfrm>
            <a:off x="7230570" y="4408299"/>
            <a:ext cx="3190200" cy="1381200"/>
          </a:xfrm>
          <a:prstGeom prst="roundRect">
            <a:avLst>
              <a:gd name="adj" fmla="val 7087"/>
            </a:avLst>
          </a:prstGeom>
          <a:noFill/>
          <a:ln w="19050" cap="flat" cmpd="sng">
            <a:solidFill>
              <a:srgbClr val="B7B7B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" name="Google Shape;102;p17"/>
          <p:cNvSpPr/>
          <p:nvPr/>
        </p:nvSpPr>
        <p:spPr>
          <a:xfrm>
            <a:off x="1949370" y="1772999"/>
            <a:ext cx="4491900" cy="2570700"/>
          </a:xfrm>
          <a:prstGeom prst="roundRect">
            <a:avLst>
              <a:gd name="adj" fmla="val 7087"/>
            </a:avLst>
          </a:prstGeom>
          <a:noFill/>
          <a:ln w="19050" cap="flat" cmpd="sng">
            <a:solidFill>
              <a:srgbClr val="B7B7B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Google Shape;103;p17"/>
          <p:cNvSpPr txBox="1">
            <a:spLocks/>
          </p:cNvSpPr>
          <p:nvPr/>
        </p:nvSpPr>
        <p:spPr>
          <a:xfrm>
            <a:off x="2060020" y="1827649"/>
            <a:ext cx="2666400" cy="510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effectLst/>
                <a:latin typeface="Baskerville Old Face" pitchFamily="18" charset="0"/>
                <a:ea typeface="+mn-ea"/>
                <a:cs typeface="Arial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General-purpose KGs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109;p17"/>
          <p:cNvSpPr txBox="1">
            <a:spLocks/>
          </p:cNvSpPr>
          <p:nvPr/>
        </p:nvSpPr>
        <p:spPr>
          <a:xfrm>
            <a:off x="7279320" y="4408299"/>
            <a:ext cx="3092700" cy="390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effectLst/>
                <a:latin typeface="Baskerville Old Face" pitchFamily="18" charset="0"/>
                <a:ea typeface="+mn-ea"/>
                <a:cs typeface="Arial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Common-sense KGs &amp; NLP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0;p17"/>
          <p:cNvSpPr txBox="1">
            <a:spLocks/>
          </p:cNvSpPr>
          <p:nvPr/>
        </p:nvSpPr>
        <p:spPr>
          <a:xfrm>
            <a:off x="6781620" y="1822224"/>
            <a:ext cx="2666400" cy="510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effectLst/>
                <a:latin typeface="Baskerville Old Face" pitchFamily="18" charset="0"/>
                <a:ea typeface="+mn-ea"/>
                <a:cs typeface="Arial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 &amp; Medical KGs</a:t>
            </a:r>
          </a:p>
        </p:txBody>
      </p:sp>
      <p:pic>
        <p:nvPicPr>
          <p:cNvPr id="12" name="Google Shape;11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99145" y="2915371"/>
            <a:ext cx="1102776" cy="67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4406" y="3087838"/>
            <a:ext cx="1102776" cy="56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7020" y="3010874"/>
            <a:ext cx="1022300" cy="72277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14;p17"/>
          <p:cNvSpPr txBox="1">
            <a:spLocks/>
          </p:cNvSpPr>
          <p:nvPr/>
        </p:nvSpPr>
        <p:spPr>
          <a:xfrm>
            <a:off x="2096220" y="4481674"/>
            <a:ext cx="3797700" cy="510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effectLst/>
                <a:latin typeface="Baskerville Old Face" pitchFamily="18" charset="0"/>
                <a:ea typeface="+mn-ea"/>
                <a:cs typeface="Arial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Product Graphs &amp; E-commerce</a:t>
            </a:r>
          </a:p>
        </p:txBody>
      </p:sp>
      <p:pic>
        <p:nvPicPr>
          <p:cNvPr id="16" name="Google Shape;11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5283" y="5040450"/>
            <a:ext cx="1150495" cy="45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6;p17"/>
          <p:cNvPicPr preferRelativeResize="0"/>
          <p:nvPr/>
        </p:nvPicPr>
        <p:blipFill rotWithShape="1">
          <a:blip r:embed="rId6">
            <a:alphaModFix/>
          </a:blip>
          <a:srcRect r="52787"/>
          <a:stretch/>
        </p:blipFill>
        <p:spPr>
          <a:xfrm>
            <a:off x="2988970" y="2462863"/>
            <a:ext cx="1060250" cy="2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1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0576" y="4926563"/>
            <a:ext cx="844204" cy="6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18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14709" y="4701943"/>
            <a:ext cx="1870178" cy="112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9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00446" y="3918412"/>
            <a:ext cx="1634075" cy="2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0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58470" y="4985038"/>
            <a:ext cx="1060250" cy="56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1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697920" y="5043777"/>
            <a:ext cx="1665674" cy="4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2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83116" y="2077149"/>
            <a:ext cx="1189424" cy="80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3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99034" y="2527269"/>
            <a:ext cx="1504475" cy="45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4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763645" y="2673799"/>
            <a:ext cx="1369364" cy="45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25;p17"/>
          <p:cNvPicPr preferRelativeResize="0"/>
          <p:nvPr/>
        </p:nvPicPr>
        <p:blipFill rotWithShape="1">
          <a:blip r:embed="rId15">
            <a:alphaModFix/>
          </a:blip>
          <a:srcRect l="12876" t="19729" b="32887"/>
          <a:stretch/>
        </p:blipFill>
        <p:spPr>
          <a:xfrm>
            <a:off x="2580570" y="3810188"/>
            <a:ext cx="1507200" cy="4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26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849726" y="3256137"/>
            <a:ext cx="1726167" cy="44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27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731290" y="3223337"/>
            <a:ext cx="1434081" cy="5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8;p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249848" y="1845950"/>
            <a:ext cx="561825" cy="61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29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633695" y="3870875"/>
            <a:ext cx="2137100" cy="2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0;p1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499295" y="5056518"/>
            <a:ext cx="1504474" cy="376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706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KGs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330200" algn="just">
              <a:spcBef>
                <a:spcPts val="0"/>
              </a:spcBef>
              <a:buClr>
                <a:srgbClr val="000000"/>
              </a:buClr>
              <a:buSzPts val="1600"/>
              <a:buFont typeface="Helvetica Neue"/>
              <a:buChar char="●"/>
            </a:pPr>
            <a:r>
              <a:rPr lang="en-US" sz="2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Foundational to knowledge-driven AI systems</a:t>
            </a:r>
          </a:p>
          <a:p>
            <a:pPr marL="457200" indent="-330200" algn="just">
              <a:spcBef>
                <a:spcPts val="0"/>
              </a:spcBef>
              <a:buClr>
                <a:srgbClr val="000000"/>
              </a:buClr>
              <a:buSzPts val="1600"/>
              <a:buFont typeface="Helvetica Neue"/>
              <a:buChar char="●"/>
            </a:pPr>
            <a:r>
              <a:rPr lang="en-US" sz="2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Enable many downstream applications (NLP tasks, QA systems, </a:t>
            </a:r>
            <a:r>
              <a:rPr lang="en-US" sz="28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etc</a:t>
            </a:r>
            <a:r>
              <a:rPr lang="en-US" sz="2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Google Shape;141;p18"/>
          <p:cNvPicPr preferRelativeResize="0"/>
          <p:nvPr/>
        </p:nvPicPr>
        <p:blipFill rotWithShape="1">
          <a:blip r:embed="rId2">
            <a:alphaModFix/>
          </a:blip>
          <a:srcRect l="12193" t="9510" r="11973" b="18115"/>
          <a:stretch/>
        </p:blipFill>
        <p:spPr>
          <a:xfrm>
            <a:off x="5588536" y="5584489"/>
            <a:ext cx="1300139" cy="128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2;p18"/>
          <p:cNvPicPr preferRelativeResize="0"/>
          <p:nvPr/>
        </p:nvPicPr>
        <p:blipFill rotWithShape="1">
          <a:blip r:embed="rId3">
            <a:alphaModFix/>
          </a:blip>
          <a:srcRect l="17137" t="16880" r="16873" b="17130"/>
          <a:stretch/>
        </p:blipFill>
        <p:spPr>
          <a:xfrm>
            <a:off x="7606401" y="3202732"/>
            <a:ext cx="1077139" cy="12015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3;p18"/>
          <p:cNvSpPr/>
          <p:nvPr/>
        </p:nvSpPr>
        <p:spPr>
          <a:xfrm>
            <a:off x="7329401" y="4193785"/>
            <a:ext cx="1787961" cy="51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i="1">
                <a:solidFill>
                  <a:srgbClr val="3676B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QA &amp; Dialogue systems</a:t>
            </a:r>
            <a:endParaRPr sz="1200" i="1">
              <a:solidFill>
                <a:srgbClr val="3676B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144;p18"/>
          <p:cNvSpPr/>
          <p:nvPr/>
        </p:nvSpPr>
        <p:spPr>
          <a:xfrm>
            <a:off x="8449659" y="3170512"/>
            <a:ext cx="1236753" cy="516975"/>
          </a:xfrm>
          <a:prstGeom prst="wedgeRoundRectCallout">
            <a:avLst>
              <a:gd name="adj1" fmla="val -36138"/>
              <a:gd name="adj2" fmla="val 76490"/>
              <a:gd name="adj3" fmla="val 0"/>
            </a:avLst>
          </a:prstGeom>
          <a:solidFill>
            <a:srgbClr val="FFF2CC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800" b="1" i="1">
                <a:solidFill>
                  <a:srgbClr val="FF9900"/>
                </a:solidFill>
                <a:latin typeface="Lora"/>
                <a:ea typeface="Lora"/>
                <a:cs typeface="Lora"/>
                <a:sym typeface="Lora"/>
              </a:rPr>
              <a:t>Sorry, I don't know that one.</a:t>
            </a:r>
            <a:endParaRPr sz="800" b="1" i="1">
              <a:solidFill>
                <a:srgbClr val="FF99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" name="Google Shape;14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1602" y="4599455"/>
            <a:ext cx="2214807" cy="12047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6;p18"/>
          <p:cNvSpPr/>
          <p:nvPr/>
        </p:nvSpPr>
        <p:spPr>
          <a:xfrm>
            <a:off x="7898451" y="5657048"/>
            <a:ext cx="1787961" cy="51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i="1">
                <a:solidFill>
                  <a:srgbClr val="3676B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Computational Biology</a:t>
            </a:r>
            <a:endParaRPr sz="1200" i="1">
              <a:solidFill>
                <a:srgbClr val="3676B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Google Shape;14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4601" y="2658669"/>
            <a:ext cx="2969701" cy="17557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48;p18"/>
          <p:cNvSpPr/>
          <p:nvPr/>
        </p:nvSpPr>
        <p:spPr>
          <a:xfrm>
            <a:off x="2765414" y="4299860"/>
            <a:ext cx="2166339" cy="51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i="1">
                <a:solidFill>
                  <a:srgbClr val="3676B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Natural Language Processing</a:t>
            </a:r>
            <a:endParaRPr sz="1200" i="1">
              <a:solidFill>
                <a:srgbClr val="3676B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149;p18"/>
          <p:cNvSpPr/>
          <p:nvPr/>
        </p:nvSpPr>
        <p:spPr>
          <a:xfrm>
            <a:off x="2765414" y="6018260"/>
            <a:ext cx="2166339" cy="51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i="1">
                <a:solidFill>
                  <a:srgbClr val="3676B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Recommendation Systems</a:t>
            </a:r>
            <a:endParaRPr sz="1200" i="1">
              <a:solidFill>
                <a:srgbClr val="3676B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Google Shape;15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6858" y="4816834"/>
            <a:ext cx="1056173" cy="87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1;p18"/>
          <p:cNvPicPr preferRelativeResize="0"/>
          <p:nvPr/>
        </p:nvPicPr>
        <p:blipFill rotWithShape="1">
          <a:blip r:embed="rId7">
            <a:alphaModFix/>
          </a:blip>
          <a:srcRect l="10073" t="24115" r="12020" b="23834"/>
          <a:stretch/>
        </p:blipFill>
        <p:spPr>
          <a:xfrm>
            <a:off x="3797212" y="5456565"/>
            <a:ext cx="1311636" cy="55476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52;p18"/>
          <p:cNvSpPr/>
          <p:nvPr/>
        </p:nvSpPr>
        <p:spPr>
          <a:xfrm rot="-1889699">
            <a:off x="7042787" y="3822990"/>
            <a:ext cx="719116" cy="278512"/>
          </a:xfrm>
          <a:prstGeom prst="rightArrow">
            <a:avLst>
              <a:gd name="adj1" fmla="val 50000"/>
              <a:gd name="adj2" fmla="val 76001"/>
            </a:avLst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53;p18"/>
          <p:cNvSpPr/>
          <p:nvPr/>
        </p:nvSpPr>
        <p:spPr>
          <a:xfrm>
            <a:off x="5195139" y="5160485"/>
            <a:ext cx="2166339" cy="51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300" b="1" i="1">
                <a:solidFill>
                  <a:srgbClr val="3676B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Knowledge Graphs</a:t>
            </a:r>
            <a:endParaRPr sz="1300" b="1" i="1">
              <a:solidFill>
                <a:srgbClr val="3676B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" name="Google Shape;154;p18"/>
          <p:cNvPicPr preferRelativeResize="0"/>
          <p:nvPr/>
        </p:nvPicPr>
        <p:blipFill rotWithShape="1">
          <a:blip r:embed="rId8">
            <a:alphaModFix/>
          </a:blip>
          <a:srcRect r="51676"/>
          <a:stretch/>
        </p:blipFill>
        <p:spPr>
          <a:xfrm>
            <a:off x="5382514" y="3815870"/>
            <a:ext cx="1787958" cy="153806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55;p18"/>
          <p:cNvSpPr/>
          <p:nvPr/>
        </p:nvSpPr>
        <p:spPr>
          <a:xfrm rot="1298178">
            <a:off x="6914681" y="4977056"/>
            <a:ext cx="719288" cy="278512"/>
          </a:xfrm>
          <a:prstGeom prst="rightArrow">
            <a:avLst>
              <a:gd name="adj1" fmla="val 50000"/>
              <a:gd name="adj2" fmla="val 76001"/>
            </a:avLst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156;p18"/>
          <p:cNvSpPr/>
          <p:nvPr/>
        </p:nvSpPr>
        <p:spPr>
          <a:xfrm rot="8819416">
            <a:off x="4807814" y="4945853"/>
            <a:ext cx="719279" cy="278451"/>
          </a:xfrm>
          <a:prstGeom prst="rightArrow">
            <a:avLst>
              <a:gd name="adj1" fmla="val 50000"/>
              <a:gd name="adj2" fmla="val 76001"/>
            </a:avLst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157;p18"/>
          <p:cNvSpPr/>
          <p:nvPr/>
        </p:nvSpPr>
        <p:spPr>
          <a:xfrm rot="-8828592">
            <a:off x="4724173" y="3953786"/>
            <a:ext cx="719412" cy="278218"/>
          </a:xfrm>
          <a:prstGeom prst="rightArrow">
            <a:avLst>
              <a:gd name="adj1" fmla="val 50000"/>
              <a:gd name="adj2" fmla="val 76001"/>
            </a:avLst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2" name="Google Shape;158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93726" y="5460822"/>
            <a:ext cx="1370394" cy="554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097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Embedding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is Graph Embedding</a:t>
            </a:r>
          </a:p>
          <a:p>
            <a:endParaRPr lang="en-US" dirty="0"/>
          </a:p>
          <a:p>
            <a:r>
              <a:rPr lang="en-US" dirty="0"/>
              <a:t>Shallow Network Embedding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Knowledge Graph Embedding</a:t>
            </a:r>
          </a:p>
          <a:p>
            <a:endParaRPr lang="en-US" dirty="0"/>
          </a:p>
          <a:p>
            <a:r>
              <a:rPr lang="en-US" dirty="0"/>
              <a:t>Graph Neural Network</a:t>
            </a:r>
          </a:p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4483167">
            <a:off x="5795223" y="1102402"/>
            <a:ext cx="3810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43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in Search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you search in Google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Google Shape;84;p16"/>
          <p:cNvCxnSpPr/>
          <p:nvPr/>
        </p:nvCxnSpPr>
        <p:spPr>
          <a:xfrm rot="10800000" flipH="1">
            <a:off x="1330925" y="1703025"/>
            <a:ext cx="8516100" cy="17700"/>
          </a:xfrm>
          <a:prstGeom prst="straightConnector1">
            <a:avLst/>
          </a:prstGeom>
          <a:noFill/>
          <a:ln w="19050" cap="flat" cmpd="sng">
            <a:solidFill>
              <a:srgbClr val="4393D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Google Shape;8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1201" y="1828800"/>
            <a:ext cx="6228991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89;p16"/>
          <p:cNvSpPr/>
          <p:nvPr/>
        </p:nvSpPr>
        <p:spPr>
          <a:xfrm>
            <a:off x="2274525" y="1836625"/>
            <a:ext cx="3842100" cy="342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90;p16"/>
          <p:cNvSpPr/>
          <p:nvPr/>
        </p:nvSpPr>
        <p:spPr>
          <a:xfrm>
            <a:off x="5981932" y="5486400"/>
            <a:ext cx="2136300" cy="809100"/>
          </a:xfrm>
          <a:prstGeom prst="rect">
            <a:avLst/>
          </a:prstGeom>
          <a:noFill/>
          <a:ln w="19050" cap="flat" cmpd="sng">
            <a:solidFill>
              <a:srgbClr val="3676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91;p16"/>
          <p:cNvSpPr/>
          <p:nvPr/>
        </p:nvSpPr>
        <p:spPr>
          <a:xfrm>
            <a:off x="5943600" y="3456576"/>
            <a:ext cx="2100000" cy="1385400"/>
          </a:xfrm>
          <a:prstGeom prst="rect">
            <a:avLst/>
          </a:prstGeom>
          <a:noFill/>
          <a:ln w="19050" cap="flat" cmpd="sng">
            <a:solidFill>
              <a:srgbClr val="3676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92;p16"/>
          <p:cNvSpPr txBox="1"/>
          <p:nvPr/>
        </p:nvSpPr>
        <p:spPr>
          <a:xfrm>
            <a:off x="8633300" y="4577125"/>
            <a:ext cx="1806100" cy="60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i="1" dirty="0">
                <a:solidFill>
                  <a:srgbClr val="3676B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Facts from KG</a:t>
            </a:r>
            <a:endParaRPr b="1" i="1" dirty="0">
              <a:solidFill>
                <a:srgbClr val="3676B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" name="Google Shape;93;p16"/>
          <p:cNvCxnSpPr>
            <a:stCxn id="16" idx="1"/>
            <a:endCxn id="15" idx="3"/>
          </p:cNvCxnSpPr>
          <p:nvPr/>
        </p:nvCxnSpPr>
        <p:spPr>
          <a:xfrm flipH="1" flipV="1">
            <a:off x="8043600" y="4149276"/>
            <a:ext cx="589700" cy="730086"/>
          </a:xfrm>
          <a:prstGeom prst="straightConnector1">
            <a:avLst/>
          </a:prstGeom>
          <a:noFill/>
          <a:ln w="19050" cap="flat" cmpd="sng">
            <a:solidFill>
              <a:srgbClr val="3676B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94;p16"/>
          <p:cNvCxnSpPr>
            <a:stCxn id="16" idx="1"/>
            <a:endCxn id="14" idx="3"/>
          </p:cNvCxnSpPr>
          <p:nvPr/>
        </p:nvCxnSpPr>
        <p:spPr>
          <a:xfrm flipH="1">
            <a:off x="8118232" y="4879362"/>
            <a:ext cx="515068" cy="1011588"/>
          </a:xfrm>
          <a:prstGeom prst="straightConnector1">
            <a:avLst/>
          </a:prstGeom>
          <a:noFill/>
          <a:ln w="19050" cap="flat" cmpd="sng">
            <a:solidFill>
              <a:srgbClr val="3676B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632708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to Product KG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Hao</a:t>
            </a:r>
            <a:r>
              <a:rPr lang="en-US" sz="2800" dirty="0"/>
              <a:t> et al., “</a:t>
            </a:r>
            <a:r>
              <a:rPr lang="en-US" sz="2800" dirty="0">
                <a:hlinkClick r:id="rId2"/>
              </a:rPr>
              <a:t>P-Companion: A Principled Framework for Diversified Complementary Product Recommendation</a:t>
            </a:r>
            <a:r>
              <a:rPr lang="en-US" sz="2800" dirty="0"/>
              <a:t>”, CIKM’20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Google Shape;87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1469" y="2895600"/>
            <a:ext cx="3821817" cy="279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7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2268" y="2895600"/>
            <a:ext cx="4198148" cy="29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75;p57"/>
          <p:cNvSpPr/>
          <p:nvPr/>
        </p:nvSpPr>
        <p:spPr>
          <a:xfrm rot="-10797261" flipH="1">
            <a:off x="6125869" y="4285502"/>
            <a:ext cx="376500" cy="225600"/>
          </a:xfrm>
          <a:prstGeom prst="rightArrow">
            <a:avLst>
              <a:gd name="adj1" fmla="val 50000"/>
              <a:gd name="adj2" fmla="val 76001"/>
            </a:avLst>
          </a:prstGeom>
          <a:solidFill>
            <a:srgbClr val="CCCCC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882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Biological KG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9829800" cy="5334000"/>
          </a:xfrm>
        </p:spPr>
        <p:txBody>
          <a:bodyPr>
            <a:normAutofit/>
          </a:bodyPr>
          <a:lstStyle/>
          <a:p>
            <a:r>
              <a:rPr lang="en-US" sz="2800" dirty="0" err="1"/>
              <a:t>Hao</a:t>
            </a:r>
            <a:r>
              <a:rPr lang="en-US" sz="2800" dirty="0"/>
              <a:t> et al., “</a:t>
            </a:r>
            <a:r>
              <a:rPr lang="en-US" sz="2800" dirty="0">
                <a:hlinkClick r:id="rId2"/>
              </a:rPr>
              <a:t>Bio-JOIE: Joint Representation Learning of Biological Knowledge Bases</a:t>
            </a:r>
            <a:r>
              <a:rPr lang="en-US" sz="2800" dirty="0"/>
              <a:t>”, ACM BCB’20 (</a:t>
            </a:r>
            <a:r>
              <a:rPr lang="en-US" sz="2800" dirty="0">
                <a:solidFill>
                  <a:srgbClr val="FF0000"/>
                </a:solidFill>
              </a:rPr>
              <a:t>best student paper award</a:t>
            </a:r>
            <a:r>
              <a:rPr lang="en-US" sz="28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198550"/>
            <a:ext cx="5334000" cy="44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11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 Embedding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Encode entities as low-dimensional vectors and relations as parametric algebraic operations</a:t>
            </a:r>
          </a:p>
          <a:p>
            <a:pPr lvl="1"/>
            <a:r>
              <a:rPr lang="en-US" dirty="0"/>
              <a:t>Input: Relation facts (triples)</a:t>
            </a:r>
          </a:p>
          <a:p>
            <a:pPr lvl="1"/>
            <a:r>
              <a:rPr lang="en-US" dirty="0"/>
              <a:t>Output: representations of objects and relations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27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Idea of KG embedding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Define a score function for a triple: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pPr lvl="1"/>
                <a:r>
                  <a:rPr lang="en-US" sz="2800" dirty="0"/>
                  <a:t>According to entity and relation representation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sz="3200" dirty="0"/>
                  <a:t>Define a loss function to guide the training</a:t>
                </a:r>
              </a:p>
              <a:p>
                <a:pPr lvl="1"/>
                <a:r>
                  <a:rPr lang="en-US" sz="2800" dirty="0"/>
                  <a:t>E.g., an observed triple scores higher than a negative one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1600" r="-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oogle Shape;257;p21"/>
          <p:cNvGrpSpPr/>
          <p:nvPr/>
        </p:nvGrpSpPr>
        <p:grpSpPr>
          <a:xfrm>
            <a:off x="2514600" y="2438401"/>
            <a:ext cx="6553200" cy="1440939"/>
            <a:chOff x="2147025" y="1584738"/>
            <a:chExt cx="5099025" cy="1064488"/>
          </a:xfrm>
        </p:grpSpPr>
        <p:grpSp>
          <p:nvGrpSpPr>
            <p:cNvPr id="6" name="Google Shape;258;p21"/>
            <p:cNvGrpSpPr/>
            <p:nvPr/>
          </p:nvGrpSpPr>
          <p:grpSpPr>
            <a:xfrm>
              <a:off x="4359000" y="2140975"/>
              <a:ext cx="696600" cy="218700"/>
              <a:chOff x="311700" y="4512675"/>
              <a:chExt cx="696600" cy="218700"/>
            </a:xfrm>
          </p:grpSpPr>
          <p:sp>
            <p:nvSpPr>
              <p:cNvPr id="27" name="Google Shape;259;p21"/>
              <p:cNvSpPr/>
              <p:nvPr/>
            </p:nvSpPr>
            <p:spPr>
              <a:xfrm>
                <a:off x="311700" y="4512675"/>
                <a:ext cx="696600" cy="218700"/>
              </a:xfrm>
              <a:prstGeom prst="roundRect">
                <a:avLst>
                  <a:gd name="adj" fmla="val 50000"/>
                </a:avLst>
              </a:prstGeom>
              <a:solidFill>
                <a:srgbClr val="C9DAF8"/>
              </a:solidFill>
              <a:ln w="9525" cap="flat" cmpd="sng">
                <a:solidFill>
                  <a:srgbClr val="3676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260;p21"/>
              <p:cNvSpPr/>
              <p:nvPr/>
            </p:nvSpPr>
            <p:spPr>
              <a:xfrm>
                <a:off x="368400" y="4545075"/>
                <a:ext cx="153900" cy="1539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3676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261;p21"/>
              <p:cNvSpPr/>
              <p:nvPr/>
            </p:nvSpPr>
            <p:spPr>
              <a:xfrm>
                <a:off x="576850" y="4545075"/>
                <a:ext cx="153900" cy="1539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3676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262;p21"/>
              <p:cNvSpPr/>
              <p:nvPr/>
            </p:nvSpPr>
            <p:spPr>
              <a:xfrm>
                <a:off x="785300" y="4545075"/>
                <a:ext cx="153900" cy="1539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3676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" name="Google Shape;263;p21"/>
            <p:cNvGrpSpPr/>
            <p:nvPr/>
          </p:nvGrpSpPr>
          <p:grpSpPr>
            <a:xfrm>
              <a:off x="6374400" y="2140975"/>
              <a:ext cx="696600" cy="218700"/>
              <a:chOff x="311700" y="4512675"/>
              <a:chExt cx="696600" cy="218700"/>
            </a:xfrm>
          </p:grpSpPr>
          <p:sp>
            <p:nvSpPr>
              <p:cNvPr id="23" name="Google Shape;264;p21"/>
              <p:cNvSpPr/>
              <p:nvPr/>
            </p:nvSpPr>
            <p:spPr>
              <a:xfrm>
                <a:off x="311700" y="4512675"/>
                <a:ext cx="696600" cy="218700"/>
              </a:xfrm>
              <a:prstGeom prst="roundRect">
                <a:avLst>
                  <a:gd name="adj" fmla="val 50000"/>
                </a:avLst>
              </a:prstGeom>
              <a:solidFill>
                <a:srgbClr val="C9DAF8"/>
              </a:solidFill>
              <a:ln w="9525" cap="flat" cmpd="sng">
                <a:solidFill>
                  <a:srgbClr val="3676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265;p21"/>
              <p:cNvSpPr/>
              <p:nvPr/>
            </p:nvSpPr>
            <p:spPr>
              <a:xfrm>
                <a:off x="368400" y="4545075"/>
                <a:ext cx="153900" cy="1539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3676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266;p21"/>
              <p:cNvSpPr/>
              <p:nvPr/>
            </p:nvSpPr>
            <p:spPr>
              <a:xfrm>
                <a:off x="576850" y="4545075"/>
                <a:ext cx="153900" cy="1539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3676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267;p21"/>
              <p:cNvSpPr/>
              <p:nvPr/>
            </p:nvSpPr>
            <p:spPr>
              <a:xfrm>
                <a:off x="785300" y="4545075"/>
                <a:ext cx="153900" cy="153900"/>
              </a:xfrm>
              <a:prstGeom prst="ellipse">
                <a:avLst/>
              </a:prstGeom>
              <a:solidFill>
                <a:srgbClr val="4A86E8"/>
              </a:solidFill>
              <a:ln w="9525" cap="flat" cmpd="sng">
                <a:solidFill>
                  <a:srgbClr val="3676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" name="Google Shape;268;p21"/>
            <p:cNvGrpSpPr/>
            <p:nvPr/>
          </p:nvGrpSpPr>
          <p:grpSpPr>
            <a:xfrm>
              <a:off x="5366700" y="2140975"/>
              <a:ext cx="696600" cy="218700"/>
              <a:chOff x="311700" y="4512675"/>
              <a:chExt cx="696600" cy="218700"/>
            </a:xfrm>
          </p:grpSpPr>
          <p:sp>
            <p:nvSpPr>
              <p:cNvPr id="19" name="Google Shape;269;p21"/>
              <p:cNvSpPr/>
              <p:nvPr/>
            </p:nvSpPr>
            <p:spPr>
              <a:xfrm>
                <a:off x="311700" y="4512675"/>
                <a:ext cx="696600" cy="218700"/>
              </a:xfrm>
              <a:prstGeom prst="roundRect">
                <a:avLst>
                  <a:gd name="adj" fmla="val 50000"/>
                </a:avLst>
              </a:prstGeom>
              <a:solidFill>
                <a:srgbClr val="D9EAD3"/>
              </a:solidFill>
              <a:ln w="9525" cap="flat" cmpd="sng">
                <a:solidFill>
                  <a:srgbClr val="38761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270;p21"/>
              <p:cNvSpPr/>
              <p:nvPr/>
            </p:nvSpPr>
            <p:spPr>
              <a:xfrm>
                <a:off x="368400" y="4545075"/>
                <a:ext cx="153900" cy="153900"/>
              </a:xfrm>
              <a:prstGeom prst="ellipse">
                <a:avLst/>
              </a:prstGeom>
              <a:solidFill>
                <a:srgbClr val="38761D"/>
              </a:solidFill>
              <a:ln w="9525" cap="flat" cmpd="sng">
                <a:solidFill>
                  <a:srgbClr val="38761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271;p21"/>
              <p:cNvSpPr/>
              <p:nvPr/>
            </p:nvSpPr>
            <p:spPr>
              <a:xfrm>
                <a:off x="576850" y="4545075"/>
                <a:ext cx="153900" cy="153900"/>
              </a:xfrm>
              <a:prstGeom prst="ellipse">
                <a:avLst/>
              </a:prstGeom>
              <a:solidFill>
                <a:srgbClr val="38761D"/>
              </a:solidFill>
              <a:ln w="9525" cap="flat" cmpd="sng">
                <a:solidFill>
                  <a:srgbClr val="38761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272;p21"/>
              <p:cNvSpPr/>
              <p:nvPr/>
            </p:nvSpPr>
            <p:spPr>
              <a:xfrm>
                <a:off x="785300" y="4545075"/>
                <a:ext cx="153900" cy="153900"/>
              </a:xfrm>
              <a:prstGeom prst="ellipse">
                <a:avLst/>
              </a:prstGeom>
              <a:solidFill>
                <a:srgbClr val="38761D"/>
              </a:solidFill>
              <a:ln w="9525" cap="flat" cmpd="sng">
                <a:solidFill>
                  <a:srgbClr val="38761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9" name="Google Shape;273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37822" y="2491147"/>
              <a:ext cx="126756" cy="147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74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51625" y="2508375"/>
              <a:ext cx="126750" cy="126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75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65425" y="2494275"/>
              <a:ext cx="88175" cy="15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76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311580" y="1621336"/>
              <a:ext cx="779244" cy="3714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77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930450" y="2039925"/>
              <a:ext cx="380240" cy="42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78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119300" y="2039915"/>
              <a:ext cx="126750" cy="420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79;p2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243123" y="1584738"/>
              <a:ext cx="939263" cy="306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280;p21"/>
            <p:cNvSpPr/>
            <p:nvPr/>
          </p:nvSpPr>
          <p:spPr>
            <a:xfrm>
              <a:off x="2252175" y="1637763"/>
              <a:ext cx="1393500" cy="36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b="1" i="1" dirty="0">
                  <a:solidFill>
                    <a:srgbClr val="3676B1"/>
                  </a:solidFill>
                </a:rPr>
                <a:t>Triple</a:t>
              </a:r>
              <a:endParaRPr b="1" i="1" dirty="0">
                <a:solidFill>
                  <a:srgbClr val="3676B1"/>
                </a:solidFill>
              </a:endParaRPr>
            </a:p>
          </p:txBody>
        </p:sp>
        <p:sp>
          <p:nvSpPr>
            <p:cNvPr id="17" name="Google Shape;281;p21"/>
            <p:cNvSpPr/>
            <p:nvPr/>
          </p:nvSpPr>
          <p:spPr>
            <a:xfrm>
              <a:off x="2147025" y="2099875"/>
              <a:ext cx="1603800" cy="36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b="1" i="1">
                  <a:solidFill>
                    <a:srgbClr val="3676B1"/>
                  </a:solidFill>
                </a:rPr>
                <a:t>Score Function</a:t>
              </a:r>
              <a:endParaRPr b="1" i="1">
                <a:solidFill>
                  <a:srgbClr val="3676B1"/>
                </a:solidFill>
              </a:endParaRPr>
            </a:p>
          </p:txBody>
        </p:sp>
        <p:pic>
          <p:nvPicPr>
            <p:cNvPr id="18" name="Google Shape;282;p2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253075" y="1596889"/>
              <a:ext cx="939250" cy="4203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70718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Existing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098623"/>
            <a:ext cx="8610600" cy="5237805"/>
          </a:xfrm>
        </p:spPr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056" y="1676401"/>
            <a:ext cx="8923889" cy="28312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4772" y="4775696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Sun et al., </a:t>
            </a:r>
            <a:r>
              <a:rPr lang="en-US" dirty="0" err="1"/>
              <a:t>RotatE</a:t>
            </a:r>
            <a:r>
              <a:rPr lang="en-US" dirty="0"/>
              <a:t>: Knowledge Graph Embedding by Relational Rotation in Complex Space (ICLR’19)</a:t>
            </a:r>
          </a:p>
        </p:txBody>
      </p:sp>
    </p:spTree>
    <p:extLst>
      <p:ext uri="{BB962C8B-B14F-4D97-AF65-F5344CB8AC3E}">
        <p14:creationId xmlns:p14="http://schemas.microsoft.com/office/powerpoint/2010/main" val="2427702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TransE</a:t>
            </a:r>
            <a:r>
              <a:rPr lang="en-US" dirty="0"/>
              <a:t>: Score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Relation: translating embedding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Score function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14" t="-1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15" y="1811450"/>
            <a:ext cx="3129825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7467601" y="2357562"/>
            <a:ext cx="71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China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7315201" y="3043362"/>
            <a:ext cx="71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U.S.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7691392" y="3634549"/>
            <a:ext cx="71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UK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8762999" y="212896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Beijing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8597356" y="275858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D.C.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8991600" y="327037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London</a:t>
            </a:r>
          </a:p>
        </p:txBody>
      </p:sp>
      <p:cxnSp>
        <p:nvCxnSpPr>
          <p:cNvPr id="15" name="Straight Arrow Connector 14"/>
          <p:cNvCxnSpPr>
            <a:stCxn id="8" idx="1"/>
            <a:endCxn id="11" idx="3"/>
          </p:cNvCxnSpPr>
          <p:nvPr/>
        </p:nvCxnSpPr>
        <p:spPr>
          <a:xfrm flipV="1">
            <a:off x="8183881" y="2313628"/>
            <a:ext cx="579118" cy="22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8307797" y="3520249"/>
            <a:ext cx="579118" cy="22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932422" y="2954450"/>
            <a:ext cx="579118" cy="22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642863" y="4398656"/>
            <a:ext cx="579118" cy="22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flipH="1">
            <a:off x="8548823" y="4302318"/>
            <a:ext cx="150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: </a:t>
            </a:r>
            <a:r>
              <a:rPr lang="en-US" b="1" i="1" dirty="0" err="1"/>
              <a:t>Capitial</a:t>
            </a:r>
            <a:endParaRPr lang="en-US" b="1" i="1" dirty="0"/>
          </a:p>
        </p:txBody>
      </p:sp>
      <p:sp>
        <p:nvSpPr>
          <p:cNvPr id="21" name="Rectangle 20"/>
          <p:cNvSpPr/>
          <p:nvPr/>
        </p:nvSpPr>
        <p:spPr>
          <a:xfrm>
            <a:off x="1905000" y="6090957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</a:rPr>
              <a:t>Bordes</a:t>
            </a:r>
            <a:r>
              <a:rPr lang="en-US" b="1" dirty="0">
                <a:latin typeface="Arial" panose="020B0604020202020204" pitchFamily="34" charset="0"/>
              </a:rPr>
              <a:t> et al., Translating </a:t>
            </a:r>
            <a:r>
              <a:rPr lang="en-US" b="1" dirty="0" err="1">
                <a:latin typeface="Arial" panose="020B0604020202020204" pitchFamily="34" charset="0"/>
              </a:rPr>
              <a:t>embeddings</a:t>
            </a:r>
            <a:r>
              <a:rPr lang="en-US" b="1" dirty="0">
                <a:latin typeface="Arial" panose="020B0604020202020204" pitchFamily="34" charset="0"/>
              </a:rPr>
              <a:t> for modeling multi-relational data, </a:t>
            </a:r>
            <a:r>
              <a:rPr lang="en-US" b="1" dirty="0" err="1">
                <a:latin typeface="Arial" panose="020B0604020202020204" pitchFamily="34" charset="0"/>
              </a:rPr>
              <a:t>NeurIPS</a:t>
            </a:r>
            <a:r>
              <a:rPr lang="en-US" b="1" dirty="0">
                <a:latin typeface="Arial" panose="020B0604020202020204" pitchFamily="34" charset="0"/>
              </a:rPr>
              <a:t>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2533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TransE</a:t>
            </a:r>
            <a:r>
              <a:rPr lang="en-US" dirty="0"/>
              <a:t>: Objective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Objective Function</a:t>
                </a:r>
              </a:p>
              <a:p>
                <a:pPr lvl="1"/>
                <a:r>
                  <a:rPr lang="en-US" dirty="0"/>
                  <a:t>Margin-based ranking loss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)∈</m:t>
                                </m:r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sub>
                              <m:sup/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nary>
                          </m:e>
                        </m:nary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′)]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/>
                  <a:t> denotes the positive part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i.e.,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⁡(0,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denotes the margin </a:t>
                </a:r>
                <a:r>
                  <a:rPr lang="en-US" dirty="0" err="1"/>
                  <a:t>hyperparameter</a:t>
                </a:r>
                <a:endParaRPr lang="en-US" dirty="0"/>
              </a:p>
              <a:p>
                <a:pPr lvl="3"/>
                <a:r>
                  <a:rPr lang="en-US" dirty="0"/>
                  <a:t>The higher the bigger difference between positive triple and negative one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: positive triple set;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corrupted triple set (negative triples) </a:t>
                </a:r>
              </a:p>
              <a:p>
                <a:r>
                  <a:rPr lang="en-US" dirty="0"/>
                  <a:t>Optimization: stochastic gradient descent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67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38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TransE</a:t>
            </a:r>
            <a:r>
              <a:rPr lang="en-US" dirty="0"/>
              <a:t>: Limitations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One-one mapping: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Given (</a:t>
                </a:r>
                <a:r>
                  <a:rPr lang="en-US" dirty="0" err="1"/>
                  <a:t>h,r</a:t>
                </a:r>
                <a:r>
                  <a:rPr lang="en-US" dirty="0"/>
                  <a:t>), t is unique</a:t>
                </a:r>
              </a:p>
              <a:p>
                <a:pPr lvl="1"/>
                <a:r>
                  <a:rPr lang="en-US" dirty="0"/>
                  <a:t>Given (</a:t>
                </a:r>
                <a:r>
                  <a:rPr lang="en-US" dirty="0" err="1"/>
                  <a:t>r,t</a:t>
                </a:r>
                <a:r>
                  <a:rPr lang="en-US" dirty="0"/>
                  <a:t>), h is unique</a:t>
                </a:r>
              </a:p>
              <a:p>
                <a:r>
                  <a:rPr lang="en-US" dirty="0"/>
                  <a:t>Anti-symmetric</a:t>
                </a:r>
              </a:p>
              <a:p>
                <a:pPr lvl="1"/>
                <a:r>
                  <a:rPr lang="en-US" dirty="0"/>
                  <a:t>If r(</a:t>
                </a:r>
                <a:r>
                  <a:rPr lang="en-US" dirty="0" err="1"/>
                  <a:t>h,t</a:t>
                </a:r>
                <a:r>
                  <a:rPr lang="en-US" dirty="0"/>
                  <a:t>) then r(</a:t>
                </a:r>
                <a:r>
                  <a:rPr lang="en-US" dirty="0" err="1"/>
                  <a:t>t,h</a:t>
                </a:r>
                <a:r>
                  <a:rPr lang="en-US" dirty="0"/>
                  <a:t>) is not true</a:t>
                </a:r>
              </a:p>
              <a:p>
                <a:pPr lvl="1"/>
                <a:r>
                  <a:rPr lang="en-US" dirty="0"/>
                  <a:t>Cannot model symmetric relation, e.g., friendship</a:t>
                </a:r>
              </a:p>
              <a:p>
                <a:r>
                  <a:rPr lang="en-US" dirty="0"/>
                  <a:t>Anti-reflexive</a:t>
                </a:r>
              </a:p>
              <a:p>
                <a:pPr lvl="1"/>
                <a:r>
                  <a:rPr lang="en-US" dirty="0"/>
                  <a:t>r(</a:t>
                </a:r>
                <a:r>
                  <a:rPr lang="en-US" dirty="0" err="1"/>
                  <a:t>h,h</a:t>
                </a:r>
                <a:r>
                  <a:rPr lang="en-US" dirty="0"/>
                  <a:t>) is not true</a:t>
                </a:r>
              </a:p>
              <a:p>
                <a:pPr lvl="1"/>
                <a:r>
                  <a:rPr lang="en-US" dirty="0"/>
                  <a:t>Cannot model reflexive relations, e.g., synonym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67" t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942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DistMult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Bilinear score function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is a diagonal matrix with diagonal vector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A simplification to neural tensor network (NTN)</a:t>
                </a:r>
              </a:p>
              <a:p>
                <a:r>
                  <a:rPr lang="en-US" dirty="0"/>
                  <a:t>Objective function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)∈</m:t>
                                </m:r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b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sub>
                              <m:sup/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</m:e>
                            </m:nary>
                          </m:e>
                        </m:nary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Limitation</a:t>
                </a:r>
              </a:p>
              <a:p>
                <a:pPr lvl="1"/>
                <a:r>
                  <a:rPr lang="en-US" dirty="0"/>
                  <a:t>Can only model symmetric relation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67" t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00200" y="6205651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Yang et al., Embedding entities and relations for learning and inference in knowledge bases, ICLR 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3862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represent nodes?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naïve solution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Limitations: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Extremely High</a:t>
            </a:r>
            <a:r>
              <a:rPr lang="en-US" altLang="zh-CN" dirty="0">
                <a:solidFill>
                  <a:srgbClr val="FF0000"/>
                </a:solidFill>
              </a:rPr>
              <a:t>-dimensional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No global structure information integrated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Permutation-variant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2" descr="Image result for matrix 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112026"/>
            <a:ext cx="4124739" cy="248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5451952" y="2895600"/>
            <a:ext cx="69837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5" descr="Kleinberg_n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7441" y="1981201"/>
            <a:ext cx="3200400" cy="227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46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RotatE</a:t>
            </a:r>
            <a:r>
              <a:rPr lang="en-US" dirty="0"/>
              <a:t>: Score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dirty="0"/>
                  <a:t>Relation: rotation operation in complex space</a:t>
                </a:r>
              </a:p>
              <a:p>
                <a:pPr lvl="1"/>
                <a:r>
                  <a:rPr lang="en-US" sz="2800" dirty="0"/>
                  <a:t>head and tail entities in complex vector space, i.e.,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𝐡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𝐭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2800" dirty="0"/>
              </a:p>
              <a:p>
                <a:pPr lvl="1"/>
                <a:r>
                  <a:rPr lang="en-US" sz="2800" dirty="0"/>
                  <a:t>each relation r as an element-wise rotation from the head entity 𝐡 to the tail entity 𝐭, i.e.,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.,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𝑤h𝑒𝑟𝑒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/>
                  <a:t>,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400" dirty="0"/>
              </a:p>
              <a:p>
                <a:pPr lvl="2"/>
                <a:r>
                  <a:rPr lang="en-US" sz="2400" dirty="0"/>
                  <a:t>Equivalently,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.,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𝑟𝑜𝑡𝑎𝑡𝑒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with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/>
              </a:p>
              <a:p>
                <a:r>
                  <a:rPr lang="en-US" sz="3200" dirty="0"/>
                  <a:t>Score function: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=−||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44" t="-1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84540" y="591067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Zhiqing</a:t>
            </a:r>
            <a:r>
              <a:rPr lang="en-US" dirty="0"/>
              <a:t> Sun, </a:t>
            </a:r>
            <a:r>
              <a:rPr lang="en-US" dirty="0" err="1"/>
              <a:t>Zhihong</a:t>
            </a:r>
            <a:r>
              <a:rPr lang="en-US" dirty="0"/>
              <a:t> Deng, Jian-Yun </a:t>
            </a:r>
            <a:r>
              <a:rPr lang="en-US" dirty="0" err="1"/>
              <a:t>Nie</a:t>
            </a:r>
            <a:r>
              <a:rPr lang="en-US" dirty="0"/>
              <a:t>, and Jian Tang. “</a:t>
            </a:r>
            <a:r>
              <a:rPr lang="en-US" dirty="0" err="1"/>
              <a:t>RotatE</a:t>
            </a:r>
            <a:r>
              <a:rPr lang="en-US" dirty="0"/>
              <a:t>: Knowledge Graph Embedding by Relational Rotation in Complex Space.” ICLR’19.</a:t>
            </a:r>
          </a:p>
        </p:txBody>
      </p:sp>
      <p:pic>
        <p:nvPicPr>
          <p:cNvPr id="9" name="Picture 8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F19644A3-98DD-DABD-DE3B-8697C450F7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t="5161" r="19633" b="7097"/>
          <a:stretch/>
        </p:blipFill>
        <p:spPr>
          <a:xfrm>
            <a:off x="8991600" y="2743659"/>
            <a:ext cx="2819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85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RotatE</a:t>
            </a:r>
            <a:r>
              <a:rPr lang="en-US" dirty="0"/>
              <a:t>: Geometric 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1-d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24" t="4522" r="1126"/>
          <a:stretch/>
        </p:blipFill>
        <p:spPr>
          <a:xfrm>
            <a:off x="3048000" y="1752600"/>
            <a:ext cx="5943600" cy="32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39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RotatE</a:t>
            </a:r>
            <a:r>
              <a:rPr lang="en-US" dirty="0"/>
              <a:t>: Objective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Smarter negative sampling</a:t>
            </a:r>
          </a:p>
          <a:p>
            <a:pPr lvl="2"/>
            <a:r>
              <a:rPr lang="en-US" dirty="0"/>
              <a:t>The negative triple with higher score is more likely to be sampled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Cross-entropy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7B04E-3859-314B-A3AF-F9398A7B6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8" y="2273029"/>
            <a:ext cx="6400803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2F5D32-6D95-8143-A5DA-E9ABD224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499" y="3670572"/>
            <a:ext cx="8001000" cy="8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90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RotatE</a:t>
            </a:r>
            <a:r>
              <a:rPr lang="en-US" dirty="0"/>
              <a:t>: Pros and Cons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Pros:</a:t>
                </a:r>
              </a:p>
              <a:p>
                <a:pPr lvl="1"/>
                <a:r>
                  <a:rPr lang="en-US" dirty="0"/>
                  <a:t>Can model relations with different properties</a:t>
                </a:r>
              </a:p>
              <a:p>
                <a:pPr lvl="1"/>
                <a:r>
                  <a:rPr lang="en-US" dirty="0"/>
                  <a:t>Symmetric: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=+1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−1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Anti-symmetric: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Inverse relations: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dirty="0"/>
              </a:p>
              <a:p>
                <a:pPr lvl="2"/>
                <a:r>
                  <a:rPr lang="en-US" dirty="0">
                    <a:solidFill>
                      <a:srgbClr val="0000FF"/>
                    </a:solidFill>
                  </a:rPr>
                  <a:t>E.g., hypernym is the </a:t>
                </a:r>
                <a:r>
                  <a:rPr lang="en-US" b="1" dirty="0">
                    <a:solidFill>
                      <a:srgbClr val="FF0000"/>
                    </a:solidFill>
                  </a:rPr>
                  <a:t>inverse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0000FF"/>
                    </a:solidFill>
                  </a:rPr>
                  <a:t>relation of hyponym</a:t>
                </a:r>
              </a:p>
              <a:p>
                <a:pPr lvl="1"/>
                <a:r>
                  <a:rPr lang="en-US" dirty="0"/>
                  <a:t>Composition relations: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.,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=1,2,3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Cons:</a:t>
                </a:r>
              </a:p>
              <a:p>
                <a:pPr lvl="1"/>
                <a:r>
                  <a:rPr lang="en-US" dirty="0"/>
                  <a:t>One-one mapping</a:t>
                </a:r>
              </a:p>
              <a:p>
                <a:pPr lvl="1"/>
                <a:r>
                  <a:rPr lang="en-US" dirty="0"/>
                  <a:t>Relations are commutative: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Which is not always true, e.g., father’s wife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wife’s father 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63" t="-3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312" t="7601" r="14789"/>
          <a:stretch/>
        </p:blipFill>
        <p:spPr>
          <a:xfrm>
            <a:off x="8763000" y="1295401"/>
            <a:ext cx="1905001" cy="18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11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Embedding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is Graph Embedding</a:t>
            </a:r>
          </a:p>
          <a:p>
            <a:endParaRPr lang="en-US" dirty="0"/>
          </a:p>
          <a:p>
            <a:r>
              <a:rPr lang="en-US" dirty="0"/>
              <a:t>Shallow Network Embedding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Knowledge Graph Embedding</a:t>
            </a:r>
          </a:p>
          <a:p>
            <a:endParaRPr lang="en-US" dirty="0"/>
          </a:p>
          <a:p>
            <a:r>
              <a:rPr lang="en-US" dirty="0"/>
              <a:t>Graph Neural Networks</a:t>
            </a:r>
          </a:p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4483167">
            <a:off x="5261824" y="4435011"/>
            <a:ext cx="3810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19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Limitation of Shallow Network Embedding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 many parameters</a:t>
            </a:r>
          </a:p>
          <a:p>
            <a:pPr lvl="1"/>
            <a:r>
              <a:rPr lang="en-US" dirty="0"/>
              <a:t>Each node is associated with an embedding vector, which are parameters</a:t>
            </a:r>
          </a:p>
          <a:p>
            <a:r>
              <a:rPr lang="en-US" dirty="0"/>
              <a:t>Not inductive</a:t>
            </a:r>
          </a:p>
          <a:p>
            <a:pPr lvl="1"/>
            <a:r>
              <a:rPr lang="en-US" dirty="0"/>
              <a:t>Cannot handle new nodes</a:t>
            </a:r>
          </a:p>
          <a:p>
            <a:r>
              <a:rPr lang="en-US" dirty="0"/>
              <a:t>Cannot handle node attributes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94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shallow embedding to Graph Neural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embedding function (encoder) is more complicated</a:t>
                </a:r>
              </a:p>
              <a:p>
                <a:pPr lvl="1"/>
                <a:r>
                  <a:rPr lang="en-US" dirty="0"/>
                  <a:t>Shallow embedding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, where U is the embedding matrix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is the one-hot encoding vector</a:t>
                </a:r>
              </a:p>
              <a:p>
                <a:pPr lvl="1"/>
                <a:r>
                  <a:rPr lang="en-US" dirty="0"/>
                  <a:t>Graph neural networks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/>
                  <a:t> is a neural network depending on the graph structure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56" t="-1829" r="-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15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An attributed graph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: vertex set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: edge set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: adjacency matrix 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×|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dirty="0"/>
                  <a:t>: feature matrix for all the nodes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neighbors of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dirty="0"/>
                      <m:t>Representation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vector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of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node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at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Layer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dirty="0"/>
              </a:p>
              <a:p>
                <a:pPr lvl="2"/>
                <a:r>
                  <a:rPr lang="en-US" b="0" i="1" dirty="0">
                    <a:latin typeface="Cambria Math" panose="02040503050406030204" pitchFamily="18" charset="0"/>
                  </a:rPr>
                  <a:t>Note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×|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dirty="0"/>
                  <a:t>: representation matrix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14" t="-1943" b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01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General Architecture of GNNs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For a node v at layer t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 function of representations of neighbors and itself from previous layers</a:t>
            </a:r>
          </a:p>
          <a:p>
            <a:pPr lvl="2"/>
            <a:r>
              <a:rPr lang="en-US" b="1" dirty="0"/>
              <a:t>Aggregation</a:t>
            </a:r>
            <a:r>
              <a:rPr lang="en-US" dirty="0"/>
              <a:t> of neighbors</a:t>
            </a:r>
          </a:p>
          <a:p>
            <a:pPr lvl="2"/>
            <a:r>
              <a:rPr lang="en-US" b="1" dirty="0"/>
              <a:t>Transformation</a:t>
            </a:r>
            <a:r>
              <a:rPr lang="en-US" dirty="0"/>
              <a:t> to a different space</a:t>
            </a:r>
          </a:p>
          <a:p>
            <a:pPr lvl="2"/>
            <a:r>
              <a:rPr lang="en-US" b="1" dirty="0"/>
              <a:t>Combination</a:t>
            </a:r>
            <a:r>
              <a:rPr lang="en-US" dirty="0"/>
              <a:t> of neighbors and the node itself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828800"/>
            <a:ext cx="6667500" cy="1352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3800" y="318135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representation vector from previous layer for node v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32004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900C0"/>
                </a:solidFill>
              </a:rPr>
              <a:t>representation vectors from previous layer for node v’s neighbors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267200" y="2895600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72150" y="2893512"/>
            <a:ext cx="2762250" cy="2088"/>
          </a:xfrm>
          <a:prstGeom prst="line">
            <a:avLst/>
          </a:prstGeom>
          <a:ln>
            <a:solidFill>
              <a:srgbClr val="290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456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68036"/>
            <a:ext cx="3200400" cy="2336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with CNN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CNN</a:t>
            </a:r>
          </a:p>
          <a:p>
            <a:pPr lvl="1"/>
            <a:r>
              <a:rPr lang="en-US" dirty="0"/>
              <a:t>Regular graph</a:t>
            </a:r>
          </a:p>
          <a:p>
            <a:r>
              <a:rPr lang="en-US" dirty="0"/>
              <a:t>GNN</a:t>
            </a:r>
          </a:p>
          <a:p>
            <a:pPr lvl="1"/>
            <a:r>
              <a:rPr lang="en-US" dirty="0"/>
              <a:t>Extend to irregular graph structure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3673248"/>
            <a:ext cx="7543800" cy="298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52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 more challenging for graph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Ex. </a:t>
            </a:r>
            <a:r>
              <a:rPr lang="en-US" dirty="0" err="1"/>
              <a:t>Graphlet</a:t>
            </a:r>
            <a:r>
              <a:rPr lang="en-US" dirty="0"/>
              <a:t>-based feature vector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258" y="3352801"/>
            <a:ext cx="3143142" cy="2595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56687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Source: https://haotang1995.github.io/projects/robust_graph_level_representation_learning_using_graph_based_structural_attentional_learning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883398"/>
            <a:ext cx="5533932" cy="30696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24129" y="509200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Source: DOI: </a:t>
            </a:r>
            <a:r>
              <a:rPr lang="en-US" dirty="0">
                <a:hlinkClick r:id="rId4"/>
              </a:rPr>
              <a:t>10.1093/bioinformatics/btv130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38300" y="5874481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Requires subgraph isomorphism test: NP-hard </a:t>
            </a:r>
          </a:p>
        </p:txBody>
      </p:sp>
    </p:spTree>
    <p:extLst>
      <p:ext uri="{BB962C8B-B14F-4D97-AF65-F5344CB8AC3E}">
        <p14:creationId xmlns:p14="http://schemas.microsoft.com/office/powerpoint/2010/main" val="669200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Convolutional Network (GCN)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40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52600" y="1143000"/>
                <a:ext cx="8686800" cy="5334000"/>
              </a:xfrm>
            </p:spPr>
            <p:txBody>
              <a:bodyPr/>
              <a:lstStyle/>
              <a:p>
                <a:r>
                  <a:rPr lang="en-US" dirty="0"/>
                  <a:t>Kipf and Welling, ICLR’17</a:t>
                </a:r>
              </a:p>
              <a:p>
                <a:pPr lvl="1"/>
                <a:r>
                  <a:rPr lang="en-US" dirty="0"/>
                  <a:t>                                                    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f: graph filter</a:t>
                </a:r>
              </a:p>
              <a:p>
                <a:r>
                  <a:rPr lang="en-US" dirty="0"/>
                  <a:t>From a node v’s perspective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52600" y="1143000"/>
                <a:ext cx="8686800" cy="5334000"/>
              </a:xfrm>
              <a:blipFill>
                <a:blip r:embed="rId2"/>
                <a:stretch>
                  <a:fillRect l="-1544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7409" b="3690"/>
          <a:stretch/>
        </p:blipFill>
        <p:spPr>
          <a:xfrm>
            <a:off x="2209800" y="1676401"/>
            <a:ext cx="5410200" cy="8390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728" y="3810000"/>
            <a:ext cx="6400800" cy="15515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239027" y="5512396"/>
                <a:ext cx="510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𝒘𝒆𝒊𝒈𝒉𝒕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𝒎𝒂𝒕𝒓𝒊𝒙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𝒂𝒕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𝑳𝒂𝒚𝒆𝒓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𝒔𝒉𝒂𝒓𝒆𝒅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𝒂𝒄𝒓𝒐𝒔𝒔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𝒅𝒊𝒇𝒇𝒆𝒓𝒆𝒏𝒕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𝒏𝒐𝒅𝒆𝒔</m:t>
                      </m:r>
                    </m:oMath>
                  </m:oMathPara>
                </a14:m>
                <a:endParaRPr lang="en-US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027" y="5512396"/>
                <a:ext cx="5105400" cy="400110"/>
              </a:xfrm>
              <a:prstGeom prst="rect">
                <a:avLst/>
              </a:prstGeom>
              <a:blipFill>
                <a:blip r:embed="rId5"/>
                <a:stretch>
                  <a:fillRect r="-5143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9774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toy example of 2-layer GCN on a 4-node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89251" y="5642511"/>
            <a:ext cx="457200" cy="329184"/>
          </a:xfrm>
        </p:spPr>
        <p:txBody>
          <a:bodyPr/>
          <a:lstStyle/>
          <a:p>
            <a:fld id="{F9913601-2E22-4589-A394-4D3650FFD697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10289251" y="5642511"/>
            <a:ext cx="457200" cy="3291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913601-2E22-4589-A394-4D3650FFD697}" type="slidenum">
              <a:rPr lang="en-US"/>
              <a:pPr/>
              <a:t>41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2" y="2211599"/>
            <a:ext cx="9143999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211599"/>
            <a:ext cx="9144000" cy="365760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209801"/>
            <a:ext cx="9148498" cy="3659399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1" y="2209800"/>
            <a:ext cx="9146251" cy="36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1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How many parameters are there in a GCN?</a:t>
                </a:r>
              </a:p>
              <a:p>
                <a:pPr lvl="1"/>
                <a:r>
                  <a:rPr lang="en-US" dirty="0"/>
                  <a:t>Assuming initial features are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dimensions</a:t>
                </a:r>
              </a:p>
              <a:p>
                <a:pPr lvl="1"/>
                <a:r>
                  <a:rPr lang="en-US" dirty="0"/>
                  <a:t>Representation in later layers are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dimensions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56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74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GraphSAGE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Inductive Representation Learning on Large Graphs</a:t>
            </a:r>
            <a:br>
              <a:rPr lang="en-US" sz="2800" dirty="0"/>
            </a:br>
            <a:r>
              <a:rPr lang="en-US" sz="2800" dirty="0"/>
              <a:t>William L. Hamilton*, Rex Ying*, Jure </a:t>
            </a:r>
            <a:r>
              <a:rPr lang="en-US" sz="2800" dirty="0" err="1"/>
              <a:t>Leskovec</a:t>
            </a:r>
            <a:r>
              <a:rPr lang="en-US" sz="2800" dirty="0"/>
              <a:t>, NeurIPS’17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743201"/>
            <a:ext cx="8382000" cy="1476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1" y="4979733"/>
            <a:ext cx="7004197" cy="53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2998" y="4368822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33FF"/>
                </a:solidFill>
              </a:rPr>
              <a:t>A more general form</a:t>
            </a:r>
          </a:p>
        </p:txBody>
      </p:sp>
    </p:spTree>
    <p:extLst>
      <p:ext uri="{BB962C8B-B14F-4D97-AF65-F5344CB8AC3E}">
        <p14:creationId xmlns:p14="http://schemas.microsoft.com/office/powerpoint/2010/main" val="14784335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AGG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Mean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LSTM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𝑟𝑎𝑛𝑑𝑜𝑚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𝑝𝑒𝑟𝑚𝑢𝑡𝑎𝑡𝑖𝑜𝑛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Pool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Element-wise mean/max pooling of neighbor set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67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036801"/>
            <a:ext cx="3004012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1" y="2896394"/>
            <a:ext cx="6390065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260" y="4935750"/>
            <a:ext cx="2381400" cy="38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4988550"/>
            <a:ext cx="595350" cy="283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97428" y="4987545"/>
                <a:ext cx="4181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428" y="4987545"/>
                <a:ext cx="418191" cy="276999"/>
              </a:xfrm>
              <a:prstGeom prst="rect">
                <a:avLst/>
              </a:prstGeom>
              <a:blipFill>
                <a:blip r:embed="rId7"/>
                <a:stretch>
                  <a:fillRect l="-4348" r="-11594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4436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Message-Passing Neural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40"/>
            <a:ext cx="11353800" cy="5346660"/>
          </a:xfrm>
        </p:spPr>
        <p:txBody>
          <a:bodyPr>
            <a:normAutofit/>
          </a:bodyPr>
          <a:lstStyle/>
          <a:p>
            <a:r>
              <a:rPr lang="en-US" dirty="0"/>
              <a:t>Gilmer et al., 2017. Neural Message Passing for Quantum Chemistry. </a:t>
            </a:r>
            <a:r>
              <a:rPr lang="en-US" i="1" dirty="0"/>
              <a:t>ICML.</a:t>
            </a:r>
          </a:p>
          <a:p>
            <a:r>
              <a:rPr lang="en-US" i="1" dirty="0"/>
              <a:t>A general framework that subsumes most GNNs</a:t>
            </a:r>
          </a:p>
          <a:p>
            <a:pPr lvl="1"/>
            <a:r>
              <a:rPr lang="en-US" dirty="0"/>
              <a:t>Can also include </a:t>
            </a:r>
            <a:r>
              <a:rPr lang="en-US" dirty="0">
                <a:solidFill>
                  <a:srgbClr val="FF0000"/>
                </a:solidFill>
              </a:rPr>
              <a:t>edge</a:t>
            </a:r>
            <a:r>
              <a:rPr lang="en-US" dirty="0"/>
              <a:t> information</a:t>
            </a:r>
          </a:p>
          <a:p>
            <a:r>
              <a:rPr lang="en-US" dirty="0"/>
              <a:t>Two steps</a:t>
            </a:r>
          </a:p>
          <a:p>
            <a:pPr lvl="1"/>
            <a:r>
              <a:rPr lang="en-US" dirty="0"/>
              <a:t>Get messages from neighbors at step 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Update the node latent represent based on the msg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566" y="4753455"/>
            <a:ext cx="3276600" cy="700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5844384"/>
            <a:ext cx="2249100" cy="47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1400" y="4876800"/>
            <a:ext cx="1770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00C0"/>
                </a:solidFill>
              </a:rPr>
              <a:t>e.g., Sum or MLP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61502" y="5898968"/>
            <a:ext cx="167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00C0"/>
                </a:solidFill>
              </a:rPr>
              <a:t>e.g., LSTM, GRU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00200" y="6206868"/>
                <a:ext cx="9144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𝒔𝒑𝒆𝒄𝒊𝒂𝒍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𝒄𝒂𝒔𝒆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𝑮𝑮𝑵𝑵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000" b="1" dirty="0"/>
                  <a:t> Li et al., Gated graph sequence neural networks, ICLR 2015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6206868"/>
                <a:ext cx="9144000" cy="400110"/>
              </a:xfrm>
              <a:prstGeom prst="rect">
                <a:avLst/>
              </a:prstGeom>
              <a:blipFill>
                <a:blip r:embed="rId4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5836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Attention Network (GAN)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decide the importance of neighbors?</a:t>
            </a:r>
          </a:p>
          <a:p>
            <a:pPr lvl="1"/>
            <a:r>
              <a:rPr lang="en-US" dirty="0"/>
              <a:t>GCN: a predefined weight</a:t>
            </a:r>
          </a:p>
          <a:p>
            <a:pPr lvl="1"/>
            <a:r>
              <a:rPr lang="en-US" dirty="0"/>
              <a:t>Others: no differentiation</a:t>
            </a:r>
          </a:p>
          <a:p>
            <a:r>
              <a:rPr lang="en-US" dirty="0"/>
              <a:t>GAN: decide the weights using learnable attention</a:t>
            </a:r>
          </a:p>
          <a:p>
            <a:pPr lvl="1"/>
            <a:r>
              <a:rPr lang="en-US" sz="2400" dirty="0" err="1"/>
              <a:t>Velickovic</a:t>
            </a:r>
            <a:r>
              <a:rPr lang="en-US" sz="2400" dirty="0"/>
              <a:t> et al., 2018. Graph Attention Networks. </a:t>
            </a:r>
            <a:r>
              <a:rPr lang="en-US" sz="2400" i="1" dirty="0"/>
              <a:t>ICLR.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419600"/>
            <a:ext cx="3733800" cy="14239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43600" y="4788652"/>
            <a:ext cx="457200" cy="6858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937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attention 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Potentially many possible designs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009265"/>
            <a:ext cx="7897660" cy="1769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747377"/>
            <a:ext cx="6248400" cy="291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891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4608-77FD-58E0-CCB7-821112E4C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practical issues (1): over smoothing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1BD2C-86B5-E8FA-7911-07EB8662E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Adding more GNN layers is not always helpful</a:t>
            </a:r>
          </a:p>
          <a:p>
            <a:pPr lvl="1"/>
            <a:r>
              <a:rPr lang="en-US" dirty="0"/>
              <a:t>Over smoothing issue!</a:t>
            </a:r>
          </a:p>
          <a:p>
            <a:pPr lvl="1"/>
            <a:r>
              <a:rPr lang="en-US" dirty="0"/>
              <a:t>Solution: (1) skip connection; (2) add MLP layers or use deep transformation within each GNN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0D728-B312-4F37-E767-B4B48074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E5E35C-45E2-6553-5B28-0783DAD35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314700"/>
            <a:ext cx="2571750" cy="339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DD2A03-F3C9-FF96-CA1D-D4788FCEF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314700"/>
            <a:ext cx="2195513" cy="349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574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26EED-D75B-196D-5E4F-B787F63B2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practical issues (2): Sparse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28F95-CD75-609E-AB1F-FD9A5ED94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Augment sparse graphs</a:t>
            </a:r>
          </a:p>
          <a:p>
            <a:pPr lvl="1"/>
            <a:r>
              <a:rPr lang="en-US" dirty="0"/>
              <a:t>Add virtual edges, e.g., length-2 path</a:t>
            </a:r>
          </a:p>
          <a:p>
            <a:pPr lvl="1"/>
            <a:r>
              <a:rPr lang="en-US" dirty="0"/>
              <a:t>Add virtual nodes, e.g., a cluster node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F145D-6210-76AD-3634-BB3455A86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B545F-A1D8-49DC-1A82-CF3B302E6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1524000"/>
            <a:ext cx="2400300" cy="381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D32D6E-0A75-A819-3C94-8523380EE92E}"/>
              </a:ext>
            </a:extLst>
          </p:cNvPr>
          <p:cNvSpPr txBox="1"/>
          <p:nvPr/>
        </p:nvSpPr>
        <p:spPr>
          <a:xfrm>
            <a:off x="762000" y="5808997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CS224W: Machine Learning with Graphs: </a:t>
            </a:r>
            <a:r>
              <a:rPr lang="en-US" b="1" dirty="0">
                <a:hlinkClick r:id="rId3"/>
              </a:rPr>
              <a:t>https://web.stanford.edu/class/cs224w/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27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Better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Map each node into a low dimensional vector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56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00"/>
          <a:stretch/>
        </p:blipFill>
        <p:spPr>
          <a:xfrm>
            <a:off x="1295400" y="2629749"/>
            <a:ext cx="3810000" cy="2577078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93"/>
          <a:stretch/>
        </p:blipFill>
        <p:spPr>
          <a:xfrm>
            <a:off x="6019800" y="2477350"/>
            <a:ext cx="3461870" cy="298209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029200" y="3620350"/>
            <a:ext cx="685800" cy="450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flipH="1">
            <a:off x="4953000" y="6224141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Source: </a:t>
            </a:r>
            <a:r>
              <a:rPr lang="en-US" sz="2000" dirty="0" err="1"/>
              <a:t>DeepWalk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540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train a GNN?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be the final layer output for node v</a:t>
                </a:r>
              </a:p>
              <a:p>
                <a:r>
                  <a:rPr lang="en-US" dirty="0"/>
                  <a:t>Define a task and the determine the loss</a:t>
                </a:r>
              </a:p>
              <a:p>
                <a:pPr lvl="1"/>
                <a:r>
                  <a:rPr lang="en-US" dirty="0"/>
                  <a:t>Node classification</a:t>
                </a:r>
              </a:p>
              <a:p>
                <a:pPr lvl="2"/>
                <a:r>
                  <a:rPr lang="en-US" dirty="0" err="1"/>
                  <a:t>Softmax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), then cross entropy loss</a:t>
                </a:r>
              </a:p>
              <a:p>
                <a:pPr lvl="1"/>
                <a:r>
                  <a:rPr lang="en-US" dirty="0"/>
                  <a:t>Link prediction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link (</a:t>
                </a:r>
                <a:r>
                  <a:rPr lang="en-US" dirty="0" err="1"/>
                  <a:t>u,v</a:t>
                </a:r>
                <a:r>
                  <a:rPr lang="en-US" dirty="0"/>
                  <a:t>), then binary cross entropy loss</a:t>
                </a:r>
              </a:p>
              <a:p>
                <a:pPr lvl="1"/>
                <a:r>
                  <a:rPr lang="en-US" dirty="0"/>
                  <a:t>Graph classification</a:t>
                </a:r>
              </a:p>
              <a:p>
                <a:pPr lvl="2"/>
                <a:r>
                  <a:rPr lang="en-US" dirty="0" err="1"/>
                  <a:t>Softmax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𝑎𝑔𝑔𝑟𝑒𝑔𝑎𝑡𝑖𝑜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</m:d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 i="1" dirty="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dirty="0"/>
                  <a:t>))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56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65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743200" y="2514601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Downstream Tasks for Graphs</a:t>
            </a:r>
          </a:p>
        </p:txBody>
      </p:sp>
    </p:spTree>
    <p:extLst>
      <p:ext uri="{BB962C8B-B14F-4D97-AF65-F5344CB8AC3E}">
        <p14:creationId xmlns:p14="http://schemas.microsoft.com/office/powerpoint/2010/main" val="13047829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Graph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066800"/>
            <a:ext cx="4267200" cy="478284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Node level</a:t>
            </a:r>
          </a:p>
          <a:p>
            <a:pPr lvl="1"/>
            <a:r>
              <a:rPr lang="en-US" dirty="0"/>
              <a:t>Similarity search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Link prediction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Classification</a:t>
            </a:r>
          </a:p>
          <a:p>
            <a:pPr lvl="1"/>
            <a:r>
              <a:rPr lang="en-US" dirty="0"/>
              <a:t>Community detection</a:t>
            </a:r>
          </a:p>
          <a:p>
            <a:pPr lvl="1"/>
            <a:r>
              <a:rPr lang="en-US" dirty="0"/>
              <a:t>Ranking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19800" y="1066800"/>
            <a:ext cx="4572000" cy="478284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102870" indent="-18288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 level</a:t>
            </a:r>
          </a:p>
          <a:p>
            <a:pPr lvl="1" indent="-18288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Baskerville Old Face" pitchFamily="18" charset="0"/>
                <a:cs typeface="Arial" pitchFamily="34" charset="0"/>
              </a:rPr>
              <a:t>Similarity search</a:t>
            </a:r>
          </a:p>
          <a:p>
            <a:pPr lvl="1" indent="-18288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Baskerville Old Face" pitchFamily="18" charset="0"/>
                <a:cs typeface="Arial" pitchFamily="34" charset="0"/>
              </a:rPr>
              <a:t>Frequent pattern mining</a:t>
            </a:r>
          </a:p>
          <a:p>
            <a:pPr lvl="1" indent="-18288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Baskerville Old Face" pitchFamily="18" charset="0"/>
                <a:cs typeface="Arial" pitchFamily="34" charset="0"/>
              </a:rPr>
              <a:t>Graph isomorphism test</a:t>
            </a:r>
          </a:p>
          <a:p>
            <a:pPr lvl="1" indent="-18288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Baskerville Old Face" pitchFamily="18" charset="0"/>
                <a:cs typeface="Arial" pitchFamily="34" charset="0"/>
              </a:rPr>
              <a:t>Graph matching</a:t>
            </a:r>
          </a:p>
          <a:p>
            <a:pPr lvl="1" indent="-18288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Baskerville Old Face" pitchFamily="18" charset="0"/>
                <a:cs typeface="Arial" pitchFamily="34" charset="0"/>
              </a:rPr>
              <a:t>Classification</a:t>
            </a:r>
          </a:p>
          <a:p>
            <a:pPr lvl="1" indent="-18288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Baskerville Old Face" pitchFamily="18" charset="0"/>
                <a:cs typeface="Arial" pitchFamily="34" charset="0"/>
              </a:rPr>
              <a:t>Clustering </a:t>
            </a:r>
          </a:p>
          <a:p>
            <a:pPr lvl="1" indent="-18288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Baskerville Old Face" pitchFamily="18" charset="0"/>
                <a:cs typeface="Arial" pitchFamily="34" charset="0"/>
              </a:rPr>
              <a:t>Graph generation</a:t>
            </a:r>
          </a:p>
        </p:txBody>
      </p:sp>
    </p:spTree>
    <p:extLst>
      <p:ext uri="{BB962C8B-B14F-4D97-AF65-F5344CB8AC3E}">
        <p14:creationId xmlns:p14="http://schemas.microsoft.com/office/powerpoint/2010/main" val="29930546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Semi-supervised Node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Decoder using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Feed into another fully connected layer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Loss function</a:t>
                </a:r>
              </a:p>
              <a:p>
                <a:pPr lvl="1"/>
                <a:r>
                  <a:rPr lang="en-US" dirty="0"/>
                  <a:t>Cross entropy loss</a:t>
                </a:r>
              </a:p>
              <a:p>
                <a:pPr lvl="1"/>
                <a:r>
                  <a:rPr lang="en-US" dirty="0"/>
                  <a:t>In a binary classification case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𝑙𝑜𝑔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⁡(1−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56" t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648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Node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Social network</a:t>
            </a:r>
          </a:p>
          <a:p>
            <a:pPr lvl="1"/>
            <a:r>
              <a:rPr lang="en-US" dirty="0"/>
              <a:t>An account is bot or not</a:t>
            </a:r>
          </a:p>
          <a:p>
            <a:r>
              <a:rPr lang="en-US" dirty="0"/>
              <a:t>Citation network</a:t>
            </a:r>
          </a:p>
          <a:p>
            <a:pPr lvl="1"/>
            <a:r>
              <a:rPr lang="en-US" dirty="0"/>
              <a:t>A paper’s research field</a:t>
            </a:r>
          </a:p>
          <a:p>
            <a:r>
              <a:rPr lang="en-US" dirty="0"/>
              <a:t>A program-derived graph</a:t>
            </a:r>
          </a:p>
          <a:p>
            <a:pPr lvl="1"/>
            <a:r>
              <a:rPr lang="en-US" dirty="0"/>
              <a:t>The type of a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870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Link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Decoder using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Given a node pair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Determine its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 could be different for different relation type</a:t>
                </a:r>
              </a:p>
              <a:p>
                <a:r>
                  <a:rPr lang="en-US" dirty="0"/>
                  <a:t>Loss function</a:t>
                </a:r>
              </a:p>
              <a:p>
                <a:pPr lvl="1"/>
                <a:r>
                  <a:rPr lang="en-US" dirty="0"/>
                  <a:t>Cross entropy loss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𝑙𝑜𝑔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⁡(1−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56" t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37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Prediction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Social network</a:t>
            </a:r>
          </a:p>
          <a:p>
            <a:pPr lvl="1"/>
            <a:r>
              <a:rPr lang="en-US" dirty="0"/>
              <a:t>Friend recommendation</a:t>
            </a:r>
          </a:p>
          <a:p>
            <a:r>
              <a:rPr lang="en-US" dirty="0"/>
              <a:t>Citation network</a:t>
            </a:r>
          </a:p>
          <a:p>
            <a:pPr lvl="1"/>
            <a:r>
              <a:rPr lang="en-US" dirty="0"/>
              <a:t>Citation recommendation</a:t>
            </a:r>
          </a:p>
          <a:p>
            <a:r>
              <a:rPr lang="en-US" dirty="0"/>
              <a:t>Medical network</a:t>
            </a:r>
          </a:p>
          <a:p>
            <a:pPr lvl="1"/>
            <a:r>
              <a:rPr lang="en-US" dirty="0"/>
              <a:t>Drug and target binding or not</a:t>
            </a:r>
          </a:p>
          <a:p>
            <a:r>
              <a:rPr lang="en-US" dirty="0"/>
              <a:t>A program-derived graph</a:t>
            </a:r>
          </a:p>
          <a:p>
            <a:pPr lvl="1"/>
            <a:r>
              <a:rPr lang="en-US" dirty="0"/>
              <a:t>Code autocomplete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988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Graph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Decoder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𝑟𝑒𝑎𝑑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𝑜𝑢𝑡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𝑓𝑢𝑛𝑐𝑡𝑖𝑜𝑛</m:t>
                    </m:r>
                  </m:oMath>
                </a14:m>
                <a:r>
                  <a:rPr lang="en-US" dirty="0"/>
                  <a:t>, e.g., sum</a:t>
                </a:r>
              </a:p>
              <a:p>
                <a:pPr lvl="1"/>
                <a:r>
                  <a:rPr lang="en-US" dirty="0"/>
                  <a:t>Feed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dirty="0"/>
                  <a:t> into another fully connected layer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Loss function</a:t>
                </a:r>
              </a:p>
              <a:p>
                <a:pPr lvl="1"/>
                <a:r>
                  <a:rPr lang="en-US" dirty="0"/>
                  <a:t>Cross entropy loss</a:t>
                </a:r>
              </a:p>
              <a:p>
                <a:pPr lvl="1"/>
                <a:r>
                  <a:rPr lang="en-US" dirty="0"/>
                  <a:t>In a binary classification case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𝑙𝑜𝑔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⁡(1−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56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1386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Classification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Chemical compounds</a:t>
            </a:r>
          </a:p>
          <a:p>
            <a:pPr lvl="1"/>
            <a:r>
              <a:rPr lang="en-US" dirty="0"/>
              <a:t>Toxic or not</a:t>
            </a:r>
          </a:p>
          <a:p>
            <a:r>
              <a:rPr lang="en-US" dirty="0"/>
              <a:t>Proteins</a:t>
            </a:r>
          </a:p>
          <a:p>
            <a:pPr lvl="1"/>
            <a:r>
              <a:rPr lang="en-US" dirty="0"/>
              <a:t>Has certain function or not </a:t>
            </a:r>
          </a:p>
          <a:p>
            <a:r>
              <a:rPr lang="en-US" dirty="0"/>
              <a:t>Program-derived graphs</a:t>
            </a:r>
          </a:p>
          <a:p>
            <a:pPr lvl="1"/>
            <a:r>
              <a:rPr lang="en-US" dirty="0"/>
              <a:t>Contains bugs or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6651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Graph Similarity Computation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Decoder using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Given a graph pair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Determine its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Loss function</a:t>
                </a:r>
              </a:p>
              <a:p>
                <a:pPr lvl="1"/>
                <a:r>
                  <a:rPr lang="en-US" dirty="0"/>
                  <a:t>E.g., Square loss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)^2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14" t="-1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223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Embedding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is Graph Embedding</a:t>
            </a:r>
          </a:p>
          <a:p>
            <a:endParaRPr lang="en-US" dirty="0"/>
          </a:p>
          <a:p>
            <a:r>
              <a:rPr lang="en-US" dirty="0"/>
              <a:t>Shallow Network Embedding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Knowledge Graph Embedding</a:t>
            </a:r>
          </a:p>
          <a:p>
            <a:endParaRPr lang="en-US" dirty="0"/>
          </a:p>
          <a:p>
            <a:r>
              <a:rPr lang="en-US" dirty="0"/>
              <a:t>Graph Neural Network</a:t>
            </a:r>
          </a:p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4483167">
            <a:off x="6100025" y="2225213"/>
            <a:ext cx="3810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724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Concrete solution by </a:t>
            </a:r>
            <a:r>
              <a:rPr lang="en-US" dirty="0" err="1"/>
              <a:t>SimGNN</a:t>
            </a:r>
            <a:r>
              <a:rPr lang="en-US" dirty="0"/>
              <a:t> [Bai et al., AAAI 2019]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77015"/>
                <a:ext cx="9677400" cy="5399985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Goal: learn a GNN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200" dirty="0"/>
                  <a:t> to approximate Graph Edit Distance between two graphs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77015"/>
                <a:ext cx="9677400" cy="5399985"/>
              </a:xfrm>
              <a:blipFill>
                <a:blip r:embed="rId2"/>
                <a:stretch>
                  <a:fillRect l="-1134" t="-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6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200" y="2353574"/>
            <a:ext cx="80010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1;p18"/>
          <p:cNvSpPr/>
          <p:nvPr/>
        </p:nvSpPr>
        <p:spPr>
          <a:xfrm>
            <a:off x="1828801" y="5791201"/>
            <a:ext cx="7842577" cy="1222379"/>
          </a:xfrm>
          <a:prstGeom prst="rect">
            <a:avLst/>
          </a:prstGeom>
          <a:solidFill>
            <a:srgbClr val="FFFFFF">
              <a:alpha val="926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buClr>
                <a:srgbClr val="4A86E8"/>
              </a:buClr>
              <a:buSzPts val="1800"/>
              <a:buAutoNum type="arabicPeriod"/>
            </a:pPr>
            <a:r>
              <a:rPr lang="en" b="1" dirty="0">
                <a:solidFill>
                  <a:srgbClr val="4A86E8"/>
                </a:solidFill>
              </a:rPr>
              <a:t>Attention</a:t>
            </a:r>
            <a:r>
              <a:rPr lang="en" dirty="0">
                <a:solidFill>
                  <a:srgbClr val="4A86E8"/>
                </a:solidFill>
              </a:rPr>
              <a:t>-based graph-level embedding</a:t>
            </a:r>
            <a:endParaRPr dirty="0">
              <a:solidFill>
                <a:srgbClr val="4A86E8"/>
              </a:solidFill>
            </a:endParaRPr>
          </a:p>
          <a:p>
            <a:pPr marL="457200" indent="-342900">
              <a:buClr>
                <a:srgbClr val="FF0000"/>
              </a:buClr>
              <a:buSzPts val="1800"/>
              <a:buAutoNum type="arabicPeriod"/>
            </a:pPr>
            <a:r>
              <a:rPr lang="en" b="1" dirty="0">
                <a:solidFill>
                  <a:srgbClr val="FF0000"/>
                </a:solidFill>
              </a:rPr>
              <a:t>Histogram</a:t>
            </a:r>
            <a:r>
              <a:rPr lang="en" dirty="0">
                <a:solidFill>
                  <a:srgbClr val="FF0000"/>
                </a:solidFill>
              </a:rPr>
              <a:t> features from pairwise node similarities</a:t>
            </a:r>
            <a:endParaRPr dirty="0">
              <a:solidFill>
                <a:srgbClr val="FF0000"/>
              </a:solidFill>
            </a:endParaRPr>
          </a:p>
          <a:p>
            <a:endParaRPr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590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Similarity Computation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Drug database</a:t>
            </a:r>
          </a:p>
          <a:p>
            <a:pPr lvl="1"/>
            <a:r>
              <a:rPr lang="en-US" dirty="0"/>
              <a:t>Drug similarity search</a:t>
            </a:r>
          </a:p>
          <a:p>
            <a:r>
              <a:rPr lang="en-US" dirty="0"/>
              <a:t>Program database</a:t>
            </a:r>
          </a:p>
          <a:p>
            <a:pPr lvl="1"/>
            <a:r>
              <a:rPr lang="en-US" dirty="0"/>
              <a:t>Code recommendation</a:t>
            </a:r>
          </a:p>
          <a:p>
            <a:pPr lvl="2"/>
            <a:r>
              <a:rPr lang="en-US" dirty="0"/>
              <a:t>Search ninja code for novice code </a:t>
            </a:r>
          </a:p>
          <a:p>
            <a:pPr lvl="2"/>
            <a:r>
              <a:rPr lang="en-US" dirty="0"/>
              <a:t>Search java code for COBOL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5423521"/>
            <a:ext cx="7848600" cy="1312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84764" b="-3712"/>
          <a:stretch/>
        </p:blipFill>
        <p:spPr>
          <a:xfrm>
            <a:off x="2133600" y="5029200"/>
            <a:ext cx="1828800" cy="3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128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on GNN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https://colab.research.google.com/drive/1DIQm9rOx2mT1bZETEeVUThxcrP1RKqAn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1" y="2514600"/>
            <a:ext cx="8606119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987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Embedding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is Graph Embedding</a:t>
            </a:r>
          </a:p>
          <a:p>
            <a:endParaRPr lang="en-US" dirty="0"/>
          </a:p>
          <a:p>
            <a:r>
              <a:rPr lang="en-US" dirty="0"/>
              <a:t>Shallow Network Embedding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Knowledge Graph Embedding</a:t>
            </a:r>
          </a:p>
          <a:p>
            <a:endParaRPr lang="en-US" dirty="0"/>
          </a:p>
          <a:p>
            <a:r>
              <a:rPr lang="en-US" dirty="0"/>
              <a:t>Graph Neural Networks</a:t>
            </a:r>
          </a:p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4483167">
            <a:off x="2975824" y="5578012"/>
            <a:ext cx="3810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273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embedding</a:t>
            </a:r>
          </a:p>
          <a:p>
            <a:r>
              <a:rPr lang="en-US" dirty="0"/>
              <a:t>Shallow embedding</a:t>
            </a:r>
          </a:p>
          <a:p>
            <a:pPr lvl="1"/>
            <a:r>
              <a:rPr lang="en-US" dirty="0"/>
              <a:t>E.g., LINE</a:t>
            </a:r>
          </a:p>
          <a:p>
            <a:r>
              <a:rPr lang="en-US" dirty="0"/>
              <a:t>Knowledge graph embedding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TransE</a:t>
            </a:r>
            <a:endParaRPr lang="en-US" dirty="0"/>
          </a:p>
          <a:p>
            <a:r>
              <a:rPr lang="en-US" dirty="0"/>
              <a:t>Graph neural networks</a:t>
            </a:r>
          </a:p>
          <a:p>
            <a:pPr lvl="1"/>
            <a:r>
              <a:rPr lang="en-US" dirty="0"/>
              <a:t>E.g., GCN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115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it-IT" dirty="0"/>
              <a:t>Bryan Perozzi, Rami Al-Rfou, Steven Skiena, </a:t>
            </a:r>
            <a:r>
              <a:rPr lang="en-US" dirty="0" err="1"/>
              <a:t>DeepWalk</a:t>
            </a:r>
            <a:r>
              <a:rPr lang="en-US" dirty="0"/>
              <a:t>: Online Learning of Social Representations, KDD’14</a:t>
            </a:r>
          </a:p>
          <a:p>
            <a:r>
              <a:rPr lang="en-US" dirty="0"/>
              <a:t>Jian Tang, </a:t>
            </a:r>
            <a:r>
              <a:rPr lang="en-US" dirty="0" err="1"/>
              <a:t>Meng</a:t>
            </a:r>
            <a:r>
              <a:rPr lang="en-US" dirty="0"/>
              <a:t> Qu, </a:t>
            </a:r>
            <a:r>
              <a:rPr lang="en-US" dirty="0" err="1"/>
              <a:t>Mingzhe</a:t>
            </a:r>
            <a:r>
              <a:rPr lang="en-US" dirty="0"/>
              <a:t> Wang, Ming Zhang, Jun Yan, </a:t>
            </a:r>
            <a:r>
              <a:rPr lang="en-US" dirty="0" err="1"/>
              <a:t>Qiaozhu</a:t>
            </a:r>
            <a:r>
              <a:rPr lang="en-US" dirty="0"/>
              <a:t> Mei, LINE: Large-scale Information Network Embedding, WWW’15</a:t>
            </a:r>
          </a:p>
          <a:p>
            <a:r>
              <a:rPr lang="en-US" dirty="0"/>
              <a:t>Aditya Grover, Jure </a:t>
            </a:r>
            <a:r>
              <a:rPr lang="en-US" dirty="0" err="1"/>
              <a:t>Leskovec</a:t>
            </a:r>
            <a:r>
              <a:rPr lang="en-US" dirty="0"/>
              <a:t>, node2vec: Scalable Feature Learning for Networks, KDD’16</a:t>
            </a:r>
          </a:p>
          <a:p>
            <a:r>
              <a:rPr lang="en-US" dirty="0" err="1"/>
              <a:t>Kipf</a:t>
            </a:r>
            <a:r>
              <a:rPr lang="en-US" dirty="0"/>
              <a:t> &amp; Welling, </a:t>
            </a:r>
            <a:r>
              <a:rPr lang="en-US" dirty="0">
                <a:hlinkClick r:id="rId2"/>
              </a:rPr>
              <a:t>Semi-Supervised Classification with Graph Convolutional Networks</a:t>
            </a:r>
            <a:r>
              <a:rPr lang="en-US" dirty="0"/>
              <a:t>, ICLR 2017 </a:t>
            </a:r>
          </a:p>
          <a:p>
            <a:r>
              <a:rPr lang="en-US" dirty="0"/>
              <a:t>Tutorial: </a:t>
            </a:r>
            <a:r>
              <a:rPr lang="en-US" dirty="0">
                <a:hlinkClick r:id="rId3"/>
              </a:rPr>
              <a:t>http://snap.stanford.edu/proj/embeddings-www/files/nrltutorial-part2-gnns.pdf</a:t>
            </a:r>
            <a:endParaRPr lang="en-US" dirty="0"/>
          </a:p>
          <a:p>
            <a:r>
              <a:rPr lang="en-US" dirty="0"/>
              <a:t>Tutorial: </a:t>
            </a:r>
            <a:r>
              <a:rPr lang="en-US" dirty="0">
                <a:hlinkClick r:id="rId4"/>
              </a:rPr>
              <a:t>http://tkipf.github.io/misc/SlidesCambridge.pdf</a:t>
            </a:r>
            <a:endParaRPr lang="en-US" dirty="0"/>
          </a:p>
          <a:p>
            <a:r>
              <a:rPr lang="en-US" dirty="0" err="1"/>
              <a:t>Bordes</a:t>
            </a:r>
            <a:r>
              <a:rPr lang="en-US" dirty="0"/>
              <a:t> et al., Translating Embeddings for Modeling Multi-relational Data, NIPS 2013</a:t>
            </a:r>
          </a:p>
          <a:p>
            <a:r>
              <a:rPr lang="en-US" dirty="0"/>
              <a:t>Yang et al., Embedding entities and relations for learning and inference in knowledge bases, ICLR 2015</a:t>
            </a:r>
          </a:p>
          <a:p>
            <a:r>
              <a:rPr lang="en-US" dirty="0" err="1"/>
              <a:t>Zhiqing</a:t>
            </a:r>
            <a:r>
              <a:rPr lang="en-US" dirty="0"/>
              <a:t> Sun, </a:t>
            </a:r>
            <a:r>
              <a:rPr lang="en-US" dirty="0" err="1"/>
              <a:t>Zhihong</a:t>
            </a:r>
            <a:r>
              <a:rPr lang="en-US" dirty="0"/>
              <a:t> Deng, Jian-Yun </a:t>
            </a:r>
            <a:r>
              <a:rPr lang="en-US" dirty="0" err="1"/>
              <a:t>Nie</a:t>
            </a:r>
            <a:r>
              <a:rPr lang="en-US" dirty="0"/>
              <a:t>, and Jian Tang. “</a:t>
            </a:r>
            <a:r>
              <a:rPr lang="en-US" dirty="0" err="1"/>
              <a:t>RotatE</a:t>
            </a:r>
            <a:r>
              <a:rPr lang="en-US" dirty="0"/>
              <a:t>: Knowledge Graph Embedding by Relational Rotation in Complex Space.” ICLR’19.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789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920B9C-4E2F-B76C-EE1A-8B9D2AAFB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B1D17-A686-502B-C7A5-1BD31E0FB2AA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F9E0CB-E2AE-3BF7-7F61-5E93398E5B35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6B9685-0F70-BD1F-D8D4-14C357B0BE8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26425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5B5B5B"/>
                </a:solidFill>
              </a:rPr>
              <a:t>Audience Q&amp;A Session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027614-5FD9-592E-D536-9CC2AD5DC3D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264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6425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audience questions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0734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Shallow Network Embedding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Inspired by word embedding</a:t>
            </a:r>
          </a:p>
          <a:p>
            <a:pPr lvl="1"/>
            <a:r>
              <a:rPr lang="en-US" dirty="0"/>
              <a:t>A node’s embedding is determined by its context</a:t>
            </a:r>
          </a:p>
          <a:p>
            <a:r>
              <a:rPr lang="en-US" dirty="0"/>
              <a:t>How to define the local context of a node?</a:t>
            </a:r>
          </a:p>
          <a:p>
            <a:pPr lvl="1"/>
            <a:r>
              <a:rPr lang="en-US" dirty="0" err="1"/>
              <a:t>DeepWalk</a:t>
            </a:r>
            <a:r>
              <a:rPr lang="en-US" dirty="0"/>
              <a:t> [</a:t>
            </a:r>
            <a:r>
              <a:rPr lang="it-IT" dirty="0"/>
              <a:t>Perozzi, KDD’14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LINE [Tang, WWW’15]</a:t>
            </a:r>
          </a:p>
          <a:p>
            <a:pPr lvl="1"/>
            <a:r>
              <a:rPr lang="en-US" dirty="0"/>
              <a:t>Node2Vec [Grover, KDD’16]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73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LINE: Large-scale Information Network Embedding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First-order proximity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Assumption: Two nodes are similar if they are connected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Limitation: links are sparse, not sufficient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992" y="1752601"/>
            <a:ext cx="2895600" cy="1820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343400"/>
            <a:ext cx="3657600" cy="12635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324601" y="4724400"/>
                <a:ext cx="3093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𝑒𝑚𝑏𝑒𝑑𝑑𝑖𝑛𝑔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𝑣𝑒𝑐𝑡𝑜𝑟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𝑛𝑜𝑑𝑒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4724400"/>
                <a:ext cx="3093719" cy="369332"/>
              </a:xfrm>
              <a:prstGeom prst="rect">
                <a:avLst/>
              </a:prstGeom>
              <a:blipFill>
                <a:blip r:embed="rId5"/>
                <a:stretch>
                  <a:fillRect r="-112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9783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 function for first-order proximity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Minimize the KL divergence between empirical link distribution and modeled link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4343401"/>
            <a:ext cx="7286625" cy="1178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976203"/>
            <a:ext cx="3398044" cy="12424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962401" y="5867167"/>
                <a:ext cx="3093719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𝑤𝑒𝑖𝑔h𝑡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𝑜𝑣𝑒𝑟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𝑒𝑑𝑔𝑒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1" y="5867167"/>
                <a:ext cx="3093719" cy="391646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03636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6.1.4122"/>
  <p:tag name="SLIDO_PRESENTATION_ID" val="00000000-0000-0000-0000-000000000000"/>
  <p:tag name="SLIDO_EVENT_UUID" val="42353800-c8f9-4079-8ab8-228de7fa59f1"/>
  <p:tag name="SLIDO_EVENT_SECTION_UUID" val="953d797f-dc43-4164-b206-b8658d4ab84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Dg5Njc0NzB9"/>
  <p:tag name="SLIDO_TYPE" val="SlidoPoll"/>
  <p:tag name="SLIDO_POLL_UUID" val="3f080721-7217-4640-8820-fb45ef6a3207"/>
  <p:tag name="SLIDO_TIMELINE" val="W3sic2NyZWVuIjoiU3VydmV5SW50cm8iLCJzaG93UmVzdWx0cyI6ZmFsc2UsInNob3dDb3JyZWN0QW5zd2VycyI6ZmFsc2UsInZvdGluZ0xvY2tlZCI6ZmFsc2V9LHsicG9sbFF1ZXN0aW9uVXVpZCI6IjE5NjlkOTI0LWQwNzMtNGVjZS1hYTU0LWRlZWMwNjg3NDI4ZiIsInNob3dSZXN1bHRzIjp0cnVlLCJzaG93Q29ycmVjdEFuc3dlcnMiOmZhbHNlLCJ2b3RpbmdMb2NrZWQiOmZhbHNlfSx7InBvbGxRdWVzdGlvblV1aWQiOiIyZDk4Zjc2Mi1jZjQwLTQzZTgtOWFhZS03ZjMzNTI5MzYyMGYiLCJzaG93UmVzdWx0cyI6dHJ1ZSwic2hvd0NvcnJlY3RBbnN3ZXJzIjpmYWxzZSwidm90aW5nTG9ja2VkIjpmYWxzZX0seyJwb2xsUXVlc3Rpb25VdWlkIjoiNjQ3MWJlY2UtNzViNy00ZDdkLWIwOWMtMGVlZmMzM2Q3M2ExIiwic2hvd1Jlc3VsdHMiOnRydWUsInNob3dDb3JyZWN0QW5zd2VycyI6ZmFsc2UsInZvdGluZ0xvY2tlZCI6ZmFsc2V9XQ=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Dc5MzE1MDh9"/>
  <p:tag name="SLIDO_TYPE" val="SlidoQ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85835</TotalTime>
  <Words>2569</Words>
  <Application>Microsoft Office PowerPoint</Application>
  <PresentationFormat>Widescreen</PresentationFormat>
  <Paragraphs>526</Paragraphs>
  <Slides>66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Helvetica Neue</vt:lpstr>
      <vt:lpstr>Helvetica Neve</vt:lpstr>
      <vt:lpstr>Arial</vt:lpstr>
      <vt:lpstr>Baskerville Old Face</vt:lpstr>
      <vt:lpstr>Calibri</vt:lpstr>
      <vt:lpstr>Cambria Math</vt:lpstr>
      <vt:lpstr>Lora</vt:lpstr>
      <vt:lpstr>Times New Roman</vt:lpstr>
      <vt:lpstr>Clarity</vt:lpstr>
      <vt:lpstr>CS247: Advanced Data Mining</vt:lpstr>
      <vt:lpstr>Graph Embedding</vt:lpstr>
      <vt:lpstr>How to represent nodes?</vt:lpstr>
      <vt:lpstr>Even more challenging for graph representation</vt:lpstr>
      <vt:lpstr>A Better Solution</vt:lpstr>
      <vt:lpstr>Graph Embedding</vt:lpstr>
      <vt:lpstr>Shallow Network Embedding Approaches</vt:lpstr>
      <vt:lpstr>LINE: Large-scale Information Network Embedding</vt:lpstr>
      <vt:lpstr>Objective function for first-order proximity</vt:lpstr>
      <vt:lpstr>Second-Order Proximity</vt:lpstr>
      <vt:lpstr>Objective function for second-order proximity</vt:lpstr>
      <vt:lpstr>Negative Sampling for Optimization</vt:lpstr>
      <vt:lpstr>Announcement</vt:lpstr>
      <vt:lpstr>Midterm Statistics</vt:lpstr>
      <vt:lpstr>PowerPoint Presentation</vt:lpstr>
      <vt:lpstr>Graph Embedding</vt:lpstr>
      <vt:lpstr>Knowledge Graph</vt:lpstr>
      <vt:lpstr>KGs are everywhere</vt:lpstr>
      <vt:lpstr>Applications of KGs</vt:lpstr>
      <vt:lpstr>Application in Search Engine</vt:lpstr>
      <vt:lpstr>Applications to Product KG</vt:lpstr>
      <vt:lpstr>Application to Biological KG</vt:lpstr>
      <vt:lpstr>Knowledge Graph Embedding</vt:lpstr>
      <vt:lpstr>Key Idea of KG embedding algorithms</vt:lpstr>
      <vt:lpstr>Summary of Existing Approaches</vt:lpstr>
      <vt:lpstr>TransE: Score Function</vt:lpstr>
      <vt:lpstr>TransE: Objective Function</vt:lpstr>
      <vt:lpstr>TransE: Limitations</vt:lpstr>
      <vt:lpstr>DistMult</vt:lpstr>
      <vt:lpstr>RotatE: Score Function</vt:lpstr>
      <vt:lpstr>RotatE: Geometric Interpretation</vt:lpstr>
      <vt:lpstr>RotatE: Objective function</vt:lpstr>
      <vt:lpstr>RotatE: Pros and Cons</vt:lpstr>
      <vt:lpstr>Graph Embedding</vt:lpstr>
      <vt:lpstr>Limitation of Shallow Network Embedding</vt:lpstr>
      <vt:lpstr>From shallow embedding to Graph Neural Networks</vt:lpstr>
      <vt:lpstr>Notations</vt:lpstr>
      <vt:lpstr>The General Architecture of GNNs</vt:lpstr>
      <vt:lpstr>Compare with CNN</vt:lpstr>
      <vt:lpstr>Graph Convolutional Network (GCN)</vt:lpstr>
      <vt:lpstr>A toy example of 2-layer GCN on a 4-node graph</vt:lpstr>
      <vt:lpstr>Question</vt:lpstr>
      <vt:lpstr>GraphSAGE</vt:lpstr>
      <vt:lpstr>More about AGG</vt:lpstr>
      <vt:lpstr>Message-Passing Neural Network</vt:lpstr>
      <vt:lpstr>Graph Attention Network (GAN)</vt:lpstr>
      <vt:lpstr>The attention mechanism</vt:lpstr>
      <vt:lpstr>Some practical issues (1): over smoothing</vt:lpstr>
      <vt:lpstr>Some practical issues (2): Sparse Graph</vt:lpstr>
      <vt:lpstr>How to train a GNN?</vt:lpstr>
      <vt:lpstr>PowerPoint Presentation</vt:lpstr>
      <vt:lpstr>Typical Graph Functions</vt:lpstr>
      <vt:lpstr>1. Semi-supervised Node Classification</vt:lpstr>
      <vt:lpstr>Applications of Node Classification</vt:lpstr>
      <vt:lpstr>2. Link Prediction</vt:lpstr>
      <vt:lpstr>Link Prediction Applications</vt:lpstr>
      <vt:lpstr>3. Graph Classification</vt:lpstr>
      <vt:lpstr>Graph Classification Applications</vt:lpstr>
      <vt:lpstr>4. Graph Similarity Computation</vt:lpstr>
      <vt:lpstr>A Concrete solution by SimGNN [Bai et al., AAAI 2019]</vt:lpstr>
      <vt:lpstr>Graph Similarity Computation Applications</vt:lpstr>
      <vt:lpstr>Tutorial on GNN coding</vt:lpstr>
      <vt:lpstr>Graph Embedding</vt:lpstr>
      <vt:lpstr>Summary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CS247: Advanced Data Mining</dc:title>
  <dc:creator>yizhousun</dc:creator>
  <cp:lastModifiedBy>Yizhou Sun</cp:lastModifiedBy>
  <cp:revision>707</cp:revision>
  <dcterms:created xsi:type="dcterms:W3CDTF">2006-08-16T00:00:00Z</dcterms:created>
  <dcterms:modified xsi:type="dcterms:W3CDTF">2024-02-26T17:58:40Z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1.6.1.4122</vt:lpwstr>
  </property>
</Properties>
</file>