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4"/>
  </p:notesMasterIdLst>
  <p:sldIdLst>
    <p:sldId id="256" r:id="rId3"/>
    <p:sldId id="379" r:id="rId4"/>
    <p:sldId id="380" r:id="rId5"/>
    <p:sldId id="381" r:id="rId6"/>
    <p:sldId id="382" r:id="rId7"/>
    <p:sldId id="383" r:id="rId8"/>
    <p:sldId id="384" r:id="rId9"/>
    <p:sldId id="412" r:id="rId10"/>
    <p:sldId id="386" r:id="rId11"/>
    <p:sldId id="387" r:id="rId12"/>
    <p:sldId id="388" r:id="rId13"/>
    <p:sldId id="413" r:id="rId14"/>
    <p:sldId id="389" r:id="rId15"/>
    <p:sldId id="390" r:id="rId16"/>
    <p:sldId id="391" r:id="rId17"/>
    <p:sldId id="392" r:id="rId18"/>
    <p:sldId id="393" r:id="rId19"/>
    <p:sldId id="394" r:id="rId20"/>
    <p:sldId id="395" r:id="rId21"/>
    <p:sldId id="396" r:id="rId22"/>
    <p:sldId id="397" r:id="rId23"/>
    <p:sldId id="398" r:id="rId24"/>
    <p:sldId id="399" r:id="rId25"/>
    <p:sldId id="400" r:id="rId26"/>
    <p:sldId id="401" r:id="rId27"/>
    <p:sldId id="414" r:id="rId28"/>
    <p:sldId id="415" r:id="rId29"/>
    <p:sldId id="429" r:id="rId30"/>
    <p:sldId id="417" r:id="rId31"/>
    <p:sldId id="427" r:id="rId32"/>
    <p:sldId id="428" r:id="rId33"/>
    <p:sldId id="430" r:id="rId34"/>
    <p:sldId id="402" r:id="rId35"/>
    <p:sldId id="403" r:id="rId36"/>
    <p:sldId id="404" r:id="rId37"/>
    <p:sldId id="405" r:id="rId38"/>
    <p:sldId id="431" r:id="rId39"/>
    <p:sldId id="418" r:id="rId40"/>
    <p:sldId id="421" r:id="rId41"/>
    <p:sldId id="422" r:id="rId42"/>
    <p:sldId id="423" r:id="rId43"/>
    <p:sldId id="424" r:id="rId44"/>
    <p:sldId id="425" r:id="rId45"/>
    <p:sldId id="426" r:id="rId46"/>
    <p:sldId id="419" r:id="rId47"/>
    <p:sldId id="407" r:id="rId48"/>
    <p:sldId id="408" r:id="rId49"/>
    <p:sldId id="416" r:id="rId50"/>
    <p:sldId id="420" r:id="rId51"/>
    <p:sldId id="410" r:id="rId52"/>
    <p:sldId id="411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8" autoAdjust="0"/>
    <p:restoredTop sz="76423" autoAdjust="0"/>
  </p:normalViewPr>
  <p:slideViewPr>
    <p:cSldViewPr>
      <p:cViewPr varScale="1">
        <p:scale>
          <a:sx n="72" d="100"/>
          <a:sy n="72" d="100"/>
        </p:scale>
        <p:origin x="1242" y="75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50A9E-458B-42BC-B1C7-0376C38AE30E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6C449-B012-4C6F-8CE2-36137D85B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59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6F175-4865-435D-BB34-64C925A08DB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544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46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5518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47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2115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8129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82880" lvl="2">
                  <a:buSzPct val="85000"/>
                </a:pPr>
                <a:r>
                  <a:rPr lang="en-US" sz="3600" dirty="0"/>
                  <a:t>Or, </a:t>
                </a:r>
                <a14:m>
                  <m:oMath xmlns:m="http://schemas.openxmlformats.org/officeDocument/2006/math">
                    <m:r>
                      <a:rPr lang="en-US" sz="3600">
                        <a:latin typeface="Cambria Math" panose="02040503050406030204" pitchFamily="18" charset="0"/>
                      </a:rPr>
                      <m:t>𝑠𝑖𝑚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6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36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 panose="02040503050406030204" pitchFamily="18" charset="0"/>
                          </a:rPr>
                          <m:t>𝑐𝑜𝑣</m:t>
                        </m:r>
                        <m:r>
                          <a:rPr lang="en-US" sz="36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360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36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360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sz="360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3600"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360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e>
                        </m:d>
                        <m:r>
                          <a:rPr lang="en-US" sz="360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sz="36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360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sz="360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3600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𝑐𝑜𝑣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: covariance between a and b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𝑠𝑡𝑎𝑛𝑑𝑎𝑟𝑑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𝑑𝑒𝑣𝑖𝑎𝑡𝑖𝑜𝑛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82880" lvl="2">
                  <a:buSzPct val="85000"/>
                </a:pPr>
                <a:r>
                  <a:rPr lang="en-US" sz="3600" dirty="0" smtClean="0"/>
                  <a:t>Or, </a:t>
                </a:r>
                <a:r>
                  <a:rPr lang="en-US" sz="3600" i="0">
                    <a:latin typeface="Cambria Math" panose="02040503050406030204" pitchFamily="18" charset="0"/>
                  </a:rPr>
                  <a:t>𝑠𝑖𝑚(𝑎,𝑏)=(𝑐𝑜𝑣(𝑟_𝑎,𝑟_𝑏))/(𝜎(𝑟_𝑎 )𝜎(𝑟_𝑏))</a:t>
                </a:r>
                <a:endParaRPr lang="en-US" sz="3600" dirty="0" smtClean="0"/>
              </a:p>
              <a:p>
                <a:pPr lvl="1"/>
                <a:r>
                  <a:rPr lang="en-US" i="0">
                    <a:latin typeface="Cambria Math" panose="02040503050406030204" pitchFamily="18" charset="0"/>
                  </a:rPr>
                  <a:t>𝑐𝑜𝑣(𝑟_𝑎,𝑟_𝑏)</a:t>
                </a:r>
                <a:r>
                  <a:rPr lang="en-US" i="1" dirty="0">
                    <a:latin typeface="Cambria Math" panose="02040503050406030204" pitchFamily="18" charset="0"/>
                  </a:rPr>
                  <a:t>: covariance between a and b</a:t>
                </a:r>
              </a:p>
              <a:p>
                <a:pPr lvl="1"/>
                <a:r>
                  <a:rPr lang="en-US" i="0">
                    <a:latin typeface="Cambria Math" panose="02040503050406030204" pitchFamily="18" charset="0"/>
                  </a:rPr>
                  <a:t>𝜎(𝑟_𝑎 )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,</a:t>
                </a:r>
                <a:r>
                  <a:rPr lang="en-US" i="0">
                    <a:latin typeface="Cambria Math" panose="02040503050406030204" pitchFamily="18" charset="0"/>
                  </a:rPr>
                  <a:t>𝜎(𝑟_𝑏 )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:𝑠𝑡𝑎𝑛𝑑𝑎𝑟𝑑 𝑑𝑒𝑣𝑖𝑎𝑡𝑖𝑜𝑛 𝑜𝑓 𝑎 𝑎𝑛𝑑 𝑏</a:t>
                </a:r>
                <a:endParaRPr lang="en-US" i="1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6C449-B012-4C6F-8CE2-36137D85BA2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27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0881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6C449-B012-4C6F-8CE2-36137D85BA2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45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6C449-B012-4C6F-8CE2-36137D85BA2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50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6C449-B012-4C6F-8CE2-36137D85BA2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30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1713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Intersection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5136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352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839788"/>
          </a:xfrm>
        </p:spPr>
        <p:txBody>
          <a:bodyPr>
            <a:normAutofit/>
          </a:bodyPr>
          <a:lstStyle>
            <a:lvl1pPr algn="ctr">
              <a:defRPr sz="4400"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10972800" cy="5334000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>
                <a:latin typeface="Baskerville Old Face" pitchFamily="18" charset="0"/>
                <a:cs typeface="Arial" pitchFamily="34" charset="0"/>
              </a:defRPr>
            </a:lvl2pPr>
            <a:lvl3pPr>
              <a:defRPr sz="28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800" y="992188"/>
            <a:ext cx="115824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2400" y="6528816"/>
            <a:ext cx="609600" cy="329184"/>
          </a:xfrm>
          <a:prstGeom prst="rect">
            <a:avLst/>
          </a:prstGeom>
        </p:spPr>
        <p:txBody>
          <a:bodyPr/>
          <a:lstStyle>
            <a:lvl1pPr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406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06400" y="381000"/>
            <a:ext cx="11203517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6400" y="1371600"/>
            <a:ext cx="55372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46800" y="1371600"/>
            <a:ext cx="55372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06400" y="4000500"/>
            <a:ext cx="55372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46800" y="4000500"/>
            <a:ext cx="55372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2400" y="6528816"/>
            <a:ext cx="609600" cy="329184"/>
          </a:xfrm>
          <a:prstGeom prst="rect">
            <a:avLst/>
          </a:prstGeom>
        </p:spPr>
        <p:txBody>
          <a:bodyPr/>
          <a:lstStyle>
            <a:lvl1pPr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428586"/>
      </p:ext>
    </p:extLst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81000"/>
            <a:ext cx="11203517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371600"/>
            <a:ext cx="112776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4000500"/>
            <a:ext cx="112776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2400" y="6528816"/>
            <a:ext cx="609600" cy="329184"/>
          </a:xfrm>
          <a:prstGeom prst="rect">
            <a:avLst/>
          </a:prstGeom>
        </p:spPr>
        <p:txBody>
          <a:bodyPr/>
          <a:lstStyle>
            <a:lvl1pPr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650951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2400" y="6528816"/>
            <a:ext cx="609600" cy="329184"/>
          </a:xfrm>
          <a:prstGeom prst="rect">
            <a:avLst/>
          </a:prstGeom>
        </p:spPr>
        <p:txBody>
          <a:bodyPr/>
          <a:lstStyle>
            <a:lvl1pPr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571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8" r:id="rId3"/>
    <p:sldLayoutId id="2147483669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 spc="-100" baseline="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rgbClr val="002060"/>
          </a:solidFill>
          <a:effectLst/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yzsun@cs.ucl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microsoft.com/pubs/115396/EvaluationMetrics.TR.pdf" TargetMode="External"/><Relationship Id="rId2" Type="http://schemas.openxmlformats.org/officeDocument/2006/relationships/hyperlink" Target="http://ijcai13.org/files/tutorial_slides/td3.pdf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librec.net/tutorial.html" TargetMode="External"/><Relationship Id="rId4" Type="http://schemas.openxmlformats.org/officeDocument/2006/relationships/hyperlink" Target="https://datajobs.com/data-science-repo/Recommender-Systems-%5bNetflix%5d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"/>
            <a:ext cx="8991600" cy="1927225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CS247: Advanced Data Mining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3581400"/>
            <a:ext cx="6400800" cy="2895600"/>
          </a:xfrm>
        </p:spPr>
        <p:txBody>
          <a:bodyPr>
            <a:normAutofit/>
          </a:bodyPr>
          <a:lstStyle/>
          <a:p>
            <a:pPr algn="ctr"/>
            <a:endParaRPr lang="en-US" sz="3000" b="1" dirty="0"/>
          </a:p>
          <a:p>
            <a:pPr algn="ctr"/>
            <a:r>
              <a:rPr lang="en-US" sz="3000" b="1" dirty="0"/>
              <a:t>Instructor: </a:t>
            </a:r>
            <a:r>
              <a:rPr lang="en-US" sz="3000" b="1" dirty="0" err="1"/>
              <a:t>Yizhou</a:t>
            </a:r>
            <a:r>
              <a:rPr lang="en-US" sz="3000" b="1" dirty="0"/>
              <a:t> Sun</a:t>
            </a:r>
          </a:p>
          <a:p>
            <a:pPr algn="ctr"/>
            <a:r>
              <a:rPr lang="en-US" sz="2400" dirty="0">
                <a:hlinkClick r:id="rId3"/>
              </a:rPr>
              <a:t>yzsun@cs.ucla.edu</a:t>
            </a:r>
            <a:endParaRPr lang="en-US" sz="2400" dirty="0"/>
          </a:p>
          <a:p>
            <a:pPr algn="ctr"/>
            <a:endParaRPr lang="en-US" dirty="0"/>
          </a:p>
          <a:p>
            <a:pPr algn="ctr"/>
            <a:fld id="{1913F476-D1F9-4A8A-AA0B-77B35B937DF8}" type="datetime4">
              <a:rPr lang="en-US" sz="2400"/>
              <a:pPr algn="ctr"/>
              <a:t>February 27, 2024</a:t>
            </a:fld>
            <a:endParaRPr lang="en-US" sz="24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524000" y="22860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en-US" sz="4000" dirty="0">
                <a:solidFill>
                  <a:srgbClr val="646B86"/>
                </a:solidFill>
              </a:rPr>
              <a:t>Recommender Systems I</a:t>
            </a:r>
          </a:p>
        </p:txBody>
      </p:sp>
    </p:spTree>
    <p:extLst>
      <p:ext uri="{BB962C8B-B14F-4D97-AF65-F5344CB8AC3E}">
        <p14:creationId xmlns:p14="http://schemas.microsoft.com/office/powerpoint/2010/main" val="1717503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Recommender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What is Recommender System?</a:t>
            </a:r>
          </a:p>
          <a:p>
            <a:endParaRPr lang="en-US" dirty="0"/>
          </a:p>
          <a:p>
            <a:r>
              <a:rPr lang="en-US" dirty="0"/>
              <a:t>Collaborative Filtering</a:t>
            </a:r>
          </a:p>
          <a:p>
            <a:endParaRPr lang="en-US" dirty="0"/>
          </a:p>
          <a:p>
            <a:r>
              <a:rPr lang="en-US" dirty="0"/>
              <a:t>Content-based Recommendation</a:t>
            </a:r>
          </a:p>
          <a:p>
            <a:endParaRPr lang="en-US" dirty="0"/>
          </a:p>
          <a:p>
            <a:r>
              <a:rPr lang="en-US" dirty="0"/>
              <a:t>Hybrid methods</a:t>
            </a:r>
          </a:p>
          <a:p>
            <a:endParaRPr lang="en-US" dirty="0"/>
          </a:p>
          <a:p>
            <a:r>
              <a:rPr lang="en-US" dirty="0"/>
              <a:t>Evaluation Metrics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 rot="4483167">
            <a:off x="4804624" y="1996612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73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Filtering (CF)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143000"/>
            <a:ext cx="10820400" cy="5562600"/>
          </a:xfrm>
        </p:spPr>
        <p:txBody>
          <a:bodyPr>
            <a:normAutofit fontScale="92500"/>
          </a:bodyPr>
          <a:lstStyle/>
          <a:p>
            <a:r>
              <a:rPr lang="en-US" dirty="0"/>
              <a:t>The most prominent approach to generate recommendations</a:t>
            </a:r>
          </a:p>
          <a:p>
            <a:pPr lvl="1"/>
            <a:r>
              <a:rPr lang="en-US" dirty="0"/>
              <a:t>used by large, commercial e-commerce sites</a:t>
            </a:r>
          </a:p>
          <a:p>
            <a:pPr lvl="1"/>
            <a:r>
              <a:rPr lang="en-US" dirty="0"/>
              <a:t>well-understood, various algorithms and variations exist</a:t>
            </a:r>
          </a:p>
          <a:p>
            <a:pPr lvl="1"/>
            <a:r>
              <a:rPr lang="en-US" dirty="0"/>
              <a:t>applicable in many domains (book, movies, DVDs, ..)</a:t>
            </a:r>
          </a:p>
          <a:p>
            <a:r>
              <a:rPr lang="en-US" dirty="0"/>
              <a:t>Approach</a:t>
            </a:r>
          </a:p>
          <a:p>
            <a:pPr lvl="1"/>
            <a:r>
              <a:rPr lang="en-US" dirty="0"/>
              <a:t>use the "wisdom of the crowd" to recommend items</a:t>
            </a:r>
          </a:p>
          <a:p>
            <a:r>
              <a:rPr lang="en-US" dirty="0"/>
              <a:t>Basic assumption and idea</a:t>
            </a:r>
          </a:p>
          <a:p>
            <a:pPr lvl="1"/>
            <a:r>
              <a:rPr lang="en-US" dirty="0"/>
              <a:t>Users give ratings to catalog items (implicitly or explicitly)</a:t>
            </a:r>
          </a:p>
          <a:p>
            <a:pPr lvl="1"/>
            <a:r>
              <a:rPr lang="en-US" dirty="0"/>
              <a:t>Customers who had similar tastes in the past, will have similar tastes in the future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5" descr="C:\Users\Fatih\AppData\Local\Microsoft\Windows\Temporary Internet Files\Content.IE5\8I83PG5D\MC90024034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067" y="3124200"/>
            <a:ext cx="1512168" cy="110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45619"/>
      </p:ext>
    </p:extLst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Methods for CF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Memory-based</a:t>
            </a:r>
            <a:r>
              <a:rPr lang="en-US" dirty="0"/>
              <a:t> Collaborative Filtering</a:t>
            </a:r>
          </a:p>
          <a:p>
            <a:pPr lvl="1"/>
            <a:r>
              <a:rPr lang="en-US" dirty="0"/>
              <a:t>User-based CF</a:t>
            </a:r>
          </a:p>
          <a:p>
            <a:pPr lvl="2"/>
            <a:r>
              <a:rPr lang="en-US" dirty="0"/>
              <a:t>Compute similarity between users and active users, and use similar users’ ratings as prediction</a:t>
            </a:r>
          </a:p>
          <a:p>
            <a:pPr lvl="1"/>
            <a:r>
              <a:rPr lang="en-US" dirty="0"/>
              <a:t>Item-based CF</a:t>
            </a:r>
          </a:p>
          <a:p>
            <a:pPr lvl="2"/>
            <a:r>
              <a:rPr lang="en-US" dirty="0"/>
              <a:t>Compute similarity between items, and predict similar rating to similar items that the active user has rated before</a:t>
            </a:r>
          </a:p>
          <a:p>
            <a:r>
              <a:rPr lang="en-US" dirty="0">
                <a:solidFill>
                  <a:srgbClr val="FF0000"/>
                </a:solidFill>
              </a:rPr>
              <a:t>Model-based</a:t>
            </a:r>
            <a:r>
              <a:rPr lang="en-US" dirty="0"/>
              <a:t> Collaborative Filtering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392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User-based Collaborative Filtering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Define similarity between users according to the history matrix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Decide how many “peers” to consider 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Use peers’ ratings to predict the rating between an active user and an item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172138"/>
            <a:ext cx="6133108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26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(1) Define Similarities between Users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Pearson correlation between user a and b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274320" lvl="1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𝑟𝑎𝑡𝑖𝑛𝑔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𝑢𝑠𝑒𝑟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𝑖𝑡𝑒𝑚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𝑠𝑒𝑡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𝑖𝑡𝑒𝑚𝑠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𝑡h𝑎𝑡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𝑎𝑟𝑒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𝑟𝑎𝑡𝑒𝑑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𝑏𝑜𝑡h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𝑎𝑣𝑒𝑟𝑎𝑔𝑒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𝑟𝑎𝑡𝑖𝑛𝑔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𝑢𝑠𝑒𝑟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𝑎𝑙𝑙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𝑖𝑡𝑒𝑚𝑠</m:t>
                    </m:r>
                  </m:oMath>
                </a14:m>
                <a:r>
                  <a:rPr lang="en-US" dirty="0"/>
                  <a:t> 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67" t="-1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1" y="1905000"/>
            <a:ext cx="5065185" cy="1000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1720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𝑠𝑖𝑚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𝐴𝑙𝑖𝑐𝑒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𝑈𝑠𝑒𝑟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𝐴𝑙𝑖𝑐𝑒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5+3+4+4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𝑈𝑠𝑒𝑟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3+1+2+3+3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=2.4</m:t>
                    </m:r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sz="2800" b="1" dirty="0"/>
                  <a:t>=&gt;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𝒔𝒊𝒎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𝑨𝒍𝒊𝒄𝒆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𝑼𝒔𝒆𝒓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𝟖𝟑𝟗𝟏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Tabelle 10"/>
          <p:cNvGraphicFramePr>
            <a:graphicFrameLocks noGrp="1"/>
          </p:cNvGraphicFramePr>
          <p:nvPr/>
        </p:nvGraphicFramePr>
        <p:xfrm>
          <a:off x="2362200" y="4436063"/>
          <a:ext cx="6096000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6" name="Gruppieren 17"/>
          <p:cNvGrpSpPr/>
          <p:nvPr/>
        </p:nvGrpSpPr>
        <p:grpSpPr>
          <a:xfrm>
            <a:off x="8393202" y="4855773"/>
            <a:ext cx="1766062" cy="500066"/>
            <a:chOff x="6786578" y="4071942"/>
            <a:chExt cx="1766062" cy="500066"/>
          </a:xfrm>
        </p:grpSpPr>
        <p:sp>
          <p:nvSpPr>
            <p:cNvPr id="7" name="Nach links gekrümmter Pfeil 14"/>
            <p:cNvSpPr/>
            <p:nvPr/>
          </p:nvSpPr>
          <p:spPr bwMode="auto">
            <a:xfrm>
              <a:off x="6786578" y="4071942"/>
              <a:ext cx="428628" cy="500066"/>
            </a:xfrm>
            <a:prstGeom prst="curvedLeftArrow">
              <a:avLst/>
            </a:prstGeom>
            <a:solidFill>
              <a:srgbClr val="002060"/>
            </a:solidFill>
            <a:ln w="9525" cap="sq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latin typeface="Verdana" pitchFamily="34" charset="0"/>
              </a:endParaRPr>
            </a:p>
          </p:txBody>
        </p:sp>
        <p:sp>
          <p:nvSpPr>
            <p:cNvPr id="8" name="Textfeld 16"/>
            <p:cNvSpPr txBox="1"/>
            <p:nvPr/>
          </p:nvSpPr>
          <p:spPr>
            <a:xfrm>
              <a:off x="7358082" y="4077072"/>
              <a:ext cx="1194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sim  = 0.84</a:t>
              </a:r>
            </a:p>
          </p:txBody>
        </p:sp>
      </p:grpSp>
      <p:grpSp>
        <p:nvGrpSpPr>
          <p:cNvPr id="9" name="Gruppieren 19"/>
          <p:cNvGrpSpPr/>
          <p:nvPr/>
        </p:nvGrpSpPr>
        <p:grpSpPr>
          <a:xfrm>
            <a:off x="8321764" y="4927211"/>
            <a:ext cx="1766062" cy="847732"/>
            <a:chOff x="6786578" y="4071942"/>
            <a:chExt cx="1766062" cy="500066"/>
          </a:xfrm>
        </p:grpSpPr>
        <p:sp>
          <p:nvSpPr>
            <p:cNvPr id="10" name="Nach links gekrümmter Pfeil 20"/>
            <p:cNvSpPr/>
            <p:nvPr/>
          </p:nvSpPr>
          <p:spPr bwMode="auto">
            <a:xfrm>
              <a:off x="6786578" y="4071942"/>
              <a:ext cx="428628" cy="500066"/>
            </a:xfrm>
            <a:prstGeom prst="curvedLeftArrow">
              <a:avLst/>
            </a:prstGeom>
            <a:solidFill>
              <a:srgbClr val="002060"/>
            </a:solidFill>
            <a:ln w="9525" cap="sq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latin typeface="Verdana" pitchFamily="34" charset="0"/>
              </a:endParaRPr>
            </a:p>
          </p:txBody>
        </p:sp>
        <p:sp>
          <p:nvSpPr>
            <p:cNvPr id="11" name="Textfeld 21"/>
            <p:cNvSpPr txBox="1"/>
            <p:nvPr/>
          </p:nvSpPr>
          <p:spPr>
            <a:xfrm>
              <a:off x="7358082" y="4160258"/>
              <a:ext cx="1194558" cy="217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sim  = 0.61</a:t>
              </a:r>
            </a:p>
          </p:txBody>
        </p:sp>
      </p:grpSp>
      <p:grpSp>
        <p:nvGrpSpPr>
          <p:cNvPr id="12" name="Gruppieren 22"/>
          <p:cNvGrpSpPr/>
          <p:nvPr/>
        </p:nvGrpSpPr>
        <p:grpSpPr>
          <a:xfrm>
            <a:off x="8474164" y="5079611"/>
            <a:ext cx="1836594" cy="1347798"/>
            <a:chOff x="6786578" y="4071942"/>
            <a:chExt cx="1836594" cy="500066"/>
          </a:xfrm>
        </p:grpSpPr>
        <p:sp>
          <p:nvSpPr>
            <p:cNvPr id="13" name="Nach links gekrümmter Pfeil 23"/>
            <p:cNvSpPr/>
            <p:nvPr/>
          </p:nvSpPr>
          <p:spPr bwMode="auto">
            <a:xfrm>
              <a:off x="6786578" y="4071942"/>
              <a:ext cx="428628" cy="500066"/>
            </a:xfrm>
            <a:prstGeom prst="curvedLeftArrow">
              <a:avLst/>
            </a:prstGeom>
            <a:solidFill>
              <a:srgbClr val="002060"/>
            </a:solidFill>
            <a:ln w="9525" cap="sq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latin typeface="Verdana" pitchFamily="34" charset="0"/>
              </a:endParaRPr>
            </a:p>
          </p:txBody>
        </p:sp>
        <p:sp>
          <p:nvSpPr>
            <p:cNvPr id="14" name="Textfeld 24"/>
            <p:cNvSpPr txBox="1"/>
            <p:nvPr/>
          </p:nvSpPr>
          <p:spPr>
            <a:xfrm>
              <a:off x="7358082" y="4143380"/>
              <a:ext cx="1265090" cy="1370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sim  = -0.77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64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(2) Decide how many peers to use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Usually only use top K most similar users for prediction</a:t>
            </a:r>
          </a:p>
          <a:p>
            <a:pPr lvl="1"/>
            <a:r>
              <a:rPr lang="en-US" dirty="0"/>
              <a:t>i.e., based on top-K most similar users’ rating for an item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554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(3) Predict the rating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0" dirty="0"/>
              <a:t>A common prediction function:</a:t>
            </a:r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pPr lvl="1"/>
            <a:r>
              <a:rPr lang="en-US" dirty="0"/>
              <a:t>N denotes the k-nearest neighbor of a</a:t>
            </a:r>
            <a:endParaRPr lang="en-US" b="0" dirty="0"/>
          </a:p>
          <a:p>
            <a:r>
              <a:rPr lang="en-US" b="0" dirty="0"/>
              <a:t>Calculate, whether the neighbors' ratings for the unseen item </a:t>
            </a:r>
            <a:r>
              <a:rPr lang="en-US" i="1" dirty="0"/>
              <a:t>p</a:t>
            </a:r>
            <a:r>
              <a:rPr lang="en-US" b="0" dirty="0"/>
              <a:t> are higher or lower than their average</a:t>
            </a:r>
          </a:p>
          <a:p>
            <a:r>
              <a:rPr lang="en-US" b="0" dirty="0"/>
              <a:t>Combine the rating differences – use the similarity as a weight</a:t>
            </a:r>
          </a:p>
          <a:p>
            <a:r>
              <a:rPr lang="en-US" b="0" dirty="0"/>
              <a:t>Add/subtract the neighbors' bias from the active user's average and use this as a prediction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828801"/>
            <a:ext cx="6000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295" y="2143123"/>
            <a:ext cx="1000124" cy="100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026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2188"/>
                <a:ext cx="11125200" cy="5484812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Use top-2 neighbor for prediction</a:t>
                </a:r>
              </a:p>
              <a:p>
                <a:pPr lvl="1"/>
                <a:r>
                  <a:rPr lang="en-US" dirty="0"/>
                  <a:t>Alice’s top-2 neighbor are User1 and User2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𝑝𝑟𝑒𝑑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𝐴𝑙𝑖𝑐𝑒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𝐼𝑡𝑒𝑚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𝐴𝑙𝑖𝑐𝑒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𝑠𝑖𝑚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𝐴𝑙𝑖𝑐𝑒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𝑈𝑠𝑒𝑟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𝑈𝑠𝑒𝑟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𝐼𝑡𝑒𝑚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𝑈𝑠𝑒𝑟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𝑠𝑖𝑚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𝐴𝑙𝑖𝑐𝑒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𝑈𝑠𝑒𝑟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𝑈𝑠𝑒𝑟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𝐼𝑡𝑒𝑚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𝑈𝑠𝑒𝑟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𝑠𝑖𝑚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𝐴𝑙𝑖𝑐𝑒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𝑈𝑠𝑒𝑟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𝑠𝑖𝑚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𝐴𝑙𝑖𝑐𝑒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𝑈𝑠𝑒𝑟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2)</m:t>
                        </m:r>
                      </m:den>
                    </m:f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27432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=4+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0.84∗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3−2.4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+0.61∗(5−3.8)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0.84+0.61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.85</a:t>
                </a:r>
              </a:p>
              <a:p>
                <a:pPr marL="274320" lvl="1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2188"/>
                <a:ext cx="11125200" cy="5484812"/>
              </a:xfrm>
              <a:blipFill>
                <a:blip r:embed="rId3"/>
                <a:stretch>
                  <a:fillRect l="-986" t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6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356779"/>
              </p:ext>
            </p:extLst>
          </p:nvPr>
        </p:nvGraphicFramePr>
        <p:xfrm>
          <a:off x="2438400" y="4303776"/>
          <a:ext cx="6096000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Item5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User4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7" name="Gruppieren 17"/>
          <p:cNvGrpSpPr/>
          <p:nvPr/>
        </p:nvGrpSpPr>
        <p:grpSpPr>
          <a:xfrm>
            <a:off x="8469402" y="4723486"/>
            <a:ext cx="1766062" cy="500066"/>
            <a:chOff x="6786578" y="4071942"/>
            <a:chExt cx="1766062" cy="500066"/>
          </a:xfrm>
        </p:grpSpPr>
        <p:sp>
          <p:nvSpPr>
            <p:cNvPr id="8" name="Nach links gekrümmter Pfeil 14"/>
            <p:cNvSpPr/>
            <p:nvPr/>
          </p:nvSpPr>
          <p:spPr bwMode="auto">
            <a:xfrm>
              <a:off x="6786578" y="4071942"/>
              <a:ext cx="428628" cy="500066"/>
            </a:xfrm>
            <a:prstGeom prst="curvedLeftArrow">
              <a:avLst/>
            </a:prstGeom>
            <a:solidFill>
              <a:srgbClr val="002060"/>
            </a:solidFill>
            <a:ln w="9525" cap="sq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latin typeface="Verdana" pitchFamily="34" charset="0"/>
              </a:endParaRPr>
            </a:p>
          </p:txBody>
        </p:sp>
        <p:sp>
          <p:nvSpPr>
            <p:cNvPr id="9" name="Textfeld 16"/>
            <p:cNvSpPr txBox="1"/>
            <p:nvPr/>
          </p:nvSpPr>
          <p:spPr>
            <a:xfrm>
              <a:off x="7358082" y="4077072"/>
              <a:ext cx="1194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sim  = 0.84</a:t>
              </a:r>
            </a:p>
          </p:txBody>
        </p:sp>
      </p:grpSp>
      <p:grpSp>
        <p:nvGrpSpPr>
          <p:cNvPr id="10" name="Gruppieren 19"/>
          <p:cNvGrpSpPr/>
          <p:nvPr/>
        </p:nvGrpSpPr>
        <p:grpSpPr>
          <a:xfrm>
            <a:off x="8397964" y="4794924"/>
            <a:ext cx="1766062" cy="847732"/>
            <a:chOff x="6786578" y="4071942"/>
            <a:chExt cx="1766062" cy="500066"/>
          </a:xfrm>
        </p:grpSpPr>
        <p:sp>
          <p:nvSpPr>
            <p:cNvPr id="11" name="Nach links gekrümmter Pfeil 20"/>
            <p:cNvSpPr/>
            <p:nvPr/>
          </p:nvSpPr>
          <p:spPr bwMode="auto">
            <a:xfrm>
              <a:off x="6786578" y="4071942"/>
              <a:ext cx="428628" cy="500066"/>
            </a:xfrm>
            <a:prstGeom prst="curvedLeftArrow">
              <a:avLst/>
            </a:prstGeom>
            <a:solidFill>
              <a:srgbClr val="002060"/>
            </a:solidFill>
            <a:ln w="9525" cap="sq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latin typeface="Verdana" pitchFamily="34" charset="0"/>
              </a:endParaRPr>
            </a:p>
          </p:txBody>
        </p:sp>
        <p:sp>
          <p:nvSpPr>
            <p:cNvPr id="12" name="Textfeld 21"/>
            <p:cNvSpPr txBox="1"/>
            <p:nvPr/>
          </p:nvSpPr>
          <p:spPr>
            <a:xfrm>
              <a:off x="7358082" y="4160258"/>
              <a:ext cx="1194558" cy="217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sim  = 0.61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099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Collaborative Filtering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User-based CF is said to be "memory-based"</a:t>
            </a:r>
          </a:p>
          <a:p>
            <a:pPr lvl="1"/>
            <a:r>
              <a:rPr lang="en-US" dirty="0"/>
              <a:t>the rating matrix is directly used to find neighbors / make predictions</a:t>
            </a:r>
          </a:p>
          <a:p>
            <a:pPr lvl="1"/>
            <a:r>
              <a:rPr lang="en-US" dirty="0"/>
              <a:t>does not scale for most real-world scenarios</a:t>
            </a:r>
          </a:p>
          <a:p>
            <a:pPr lvl="1"/>
            <a:r>
              <a:rPr lang="en-US" dirty="0"/>
              <a:t>large e-commerce sites have tens of millions of customers and millions of items</a:t>
            </a:r>
          </a:p>
          <a:p>
            <a:r>
              <a:rPr lang="en-US" dirty="0"/>
              <a:t>Model-based approaches</a:t>
            </a:r>
          </a:p>
          <a:p>
            <a:pPr lvl="1"/>
            <a:r>
              <a:rPr lang="en-US" dirty="0"/>
              <a:t>based on an offline pre-processing or "model-learning" phase</a:t>
            </a:r>
          </a:p>
          <a:p>
            <a:pPr lvl="1"/>
            <a:r>
              <a:rPr lang="en-US" dirty="0"/>
              <a:t>at run-time, only the learned model is used to make predictions</a:t>
            </a:r>
          </a:p>
          <a:p>
            <a:pPr lvl="1"/>
            <a:r>
              <a:rPr lang="en-US" dirty="0"/>
              <a:t>models are updated / re-trained periodically</a:t>
            </a:r>
          </a:p>
          <a:p>
            <a:pPr lvl="1"/>
            <a:r>
              <a:rPr lang="en-US" dirty="0"/>
              <a:t>large variety of techniques used </a:t>
            </a:r>
          </a:p>
          <a:p>
            <a:pPr lvl="1"/>
            <a:r>
              <a:rPr lang="en-US" dirty="0"/>
              <a:t>model-building and updating can be computationally expensive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075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Recommender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What is Recommender System?</a:t>
            </a:r>
          </a:p>
          <a:p>
            <a:endParaRPr lang="en-US" dirty="0"/>
          </a:p>
          <a:p>
            <a:r>
              <a:rPr lang="en-US" dirty="0"/>
              <a:t>Collaborative Filtering</a:t>
            </a:r>
          </a:p>
          <a:p>
            <a:endParaRPr lang="en-US" dirty="0"/>
          </a:p>
          <a:p>
            <a:r>
              <a:rPr lang="en-US" dirty="0"/>
              <a:t>Content-based Recommendation</a:t>
            </a:r>
          </a:p>
          <a:p>
            <a:endParaRPr lang="en-US" dirty="0"/>
          </a:p>
          <a:p>
            <a:r>
              <a:rPr lang="en-US" dirty="0"/>
              <a:t>Hybrid methods</a:t>
            </a:r>
          </a:p>
          <a:p>
            <a:endParaRPr lang="en-US" dirty="0"/>
          </a:p>
          <a:p>
            <a:r>
              <a:rPr lang="en-US" dirty="0"/>
              <a:t>Evaluation Metrics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 rot="4483167">
            <a:off x="6252424" y="1106595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62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Matrix Factorization for Recommendation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143000"/>
            <a:ext cx="9144000" cy="5334000"/>
          </a:xfrm>
        </p:spPr>
        <p:txBody>
          <a:bodyPr>
            <a:normAutofit/>
          </a:bodyPr>
          <a:lstStyle/>
          <a:p>
            <a:r>
              <a:rPr lang="en-US" sz="3200" dirty="0"/>
              <a:t>Map users and items into the same latent space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6019801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/>
              <a:t>Reference: </a:t>
            </a:r>
            <a:r>
              <a:rPr lang="en-US" sz="1600" b="1" i="1" dirty="0" err="1"/>
              <a:t>Koren</a:t>
            </a:r>
            <a:r>
              <a:rPr lang="en-US" sz="1600" b="1" i="1" dirty="0"/>
              <a:t> et al., “Matrix Factorization Techniques for Recommender System”, Computer (Volume: 42, Issue: 8), 2009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088" y="1838325"/>
            <a:ext cx="91440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794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Now users and items are comparable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Recommendation: find items that are close to users in the new space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 descr="http://limn.it/wp-content/uploads/Netflix-latentfactor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52"/>
          <a:stretch/>
        </p:blipFill>
        <p:spPr bwMode="auto">
          <a:xfrm>
            <a:off x="3505200" y="2365406"/>
            <a:ext cx="5105400" cy="357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C01707-720E-466A-BCBE-F35904715793}"/>
              </a:ext>
            </a:extLst>
          </p:cNvPr>
          <p:cNvSpPr txBox="1"/>
          <p:nvPr/>
        </p:nvSpPr>
        <p:spPr>
          <a:xfrm>
            <a:off x="2933700" y="6059270"/>
            <a:ext cx="6324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https://towardsdatascience.com/paper-summary-matrix-factorization-techniques-for-recommender-systems-82d1a7ace74</a:t>
            </a:r>
          </a:p>
        </p:txBody>
      </p:sp>
    </p:spTree>
    <p:extLst>
      <p:ext uri="{BB962C8B-B14F-4D97-AF65-F5344CB8AC3E}">
        <p14:creationId xmlns:p14="http://schemas.microsoft.com/office/powerpoint/2010/main" val="2104943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Training stage</a:t>
            </a:r>
          </a:p>
          <a:p>
            <a:pPr lvl="1"/>
            <a:r>
              <a:rPr lang="en-US" dirty="0"/>
              <a:t>Use existing matrix to learn the latent feature vector for both users and items by matrix factorization</a:t>
            </a:r>
          </a:p>
          <a:p>
            <a:r>
              <a:rPr lang="en-US" dirty="0"/>
              <a:t>Recommendation stage</a:t>
            </a:r>
          </a:p>
          <a:p>
            <a:pPr lvl="1"/>
            <a:r>
              <a:rPr lang="en-US" dirty="0"/>
              <a:t>Predict the score for unknown (user, item) pairs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849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Stage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𝑢𝑖</m:t>
                        </m:r>
                      </m:sub>
                    </m:sSub>
                  </m:oMath>
                </a14:m>
                <a:r>
                  <a:rPr lang="en-US" dirty="0"/>
                  <a:t>: the rating from u to </a:t>
                </a:r>
                <a:r>
                  <a:rPr lang="en-US" dirty="0" err="1"/>
                  <a:t>i</a:t>
                </a: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the latent feature vector for user u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the latent feature vector for item </a:t>
                </a:r>
                <a:r>
                  <a:rPr lang="en-US" dirty="0" err="1"/>
                  <a:t>i</a:t>
                </a: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𝑢𝑖</m:t>
                        </m:r>
                      </m:sub>
                    </m:sSub>
                  </m:oMath>
                </a14:m>
                <a:r>
                  <a:rPr lang="en-US" dirty="0"/>
                  <a:t>: score function for (</a:t>
                </a:r>
                <a:r>
                  <a:rPr lang="en-US" dirty="0" err="1"/>
                  <a:t>u,i</a:t>
                </a:r>
                <a:r>
                  <a:rPr lang="en-US" dirty="0"/>
                  <a:t>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𝑢𝑖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endParaRPr lang="en-US" b="0" dirty="0"/>
              </a:p>
              <a:p>
                <a:r>
                  <a:rPr lang="en-US" dirty="0"/>
                  <a:t>Objective function: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lim>
                            </m:limLow>
                          </m:fName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  <m:sup/>
                              <m:e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𝑢𝑖</m:t>
                                        </m:r>
                                      </m:sub>
                                    </m:s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Sup>
                                      <m:sSub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bSup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nary>
                          </m:e>
                        </m:func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56" t="-1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5181600"/>
            <a:ext cx="3887304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1166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Stochastic gradient descent </a:t>
                </a:r>
              </a:p>
              <a:p>
                <a:r>
                  <a:rPr lang="en-US" dirty="0"/>
                  <a:t>For each rating (u, </a:t>
                </a:r>
                <a:r>
                  <a:rPr lang="en-US" dirty="0" err="1"/>
                  <a:t>i</a:t>
                </a:r>
                <a:r>
                  <a:rPr lang="en-US" dirty="0"/>
                  <a:t>):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𝑢𝑝𝑑𝑎𝑡𝑒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⋅(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𝑢𝑖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𝑢𝑖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𝑢𝑝𝑑𝑎𝑡𝑒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𝑢𝑖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𝑢𝑖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>
                  <a:ea typeface="Cambria Math" panose="02040503050406030204" pitchFamily="18" charset="0"/>
                </a:endParaRPr>
              </a:p>
              <a:p>
                <a:pPr marL="274320" lvl="1" indent="0">
                  <a:buNone/>
                </a:pPr>
                <a:endParaRPr lang="en-US" sz="2800" dirty="0"/>
              </a:p>
              <a:p>
                <a:pPr lvl="1"/>
                <a:r>
                  <a:rPr lang="en-US" sz="2800" dirty="0"/>
                  <a:t>Where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2800" dirty="0"/>
                  <a:t> is the learning rate</a:t>
                </a:r>
              </a:p>
              <a:p>
                <a:pPr lvl="1"/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56" t="-1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2419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 Stage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an unseen pair (u, </a:t>
                </a:r>
                <a:r>
                  <a:rPr lang="en-US" dirty="0" err="1"/>
                  <a:t>i</a:t>
                </a:r>
                <a:r>
                  <a:rPr lang="en-US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𝑢𝑖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Example: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𝐴𝑊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=1.2∗1.5+0.8∗1.7=3.16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56" t="-1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866304"/>
            <a:ext cx="6625460" cy="285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2085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1143000"/>
                <a:ext cx="10134600" cy="538581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Adding biases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b="0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𝑢𝑖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Objective function: </a:t>
                </a:r>
              </a:p>
              <a:p>
                <a:pPr marL="274320" lvl="1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lim>
                            </m:limLow>
                          </m:fName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  <m:sup/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𝑢𝑖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Sup>
                                      <m:sSub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sub>
                                        </m:s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bSup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nary>
                          </m:e>
                        </m:fun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Adding temporal dynamics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𝑢𝑖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143000"/>
                <a:ext cx="10134600" cy="5385816"/>
              </a:xfrm>
              <a:blipFill>
                <a:blip r:embed="rId3"/>
                <a:stretch>
                  <a:fillRect l="-1263" t="-2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5211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295400"/>
            <a:ext cx="6705600" cy="481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5791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2FB6C-ED1D-4DF5-8199-6D854B778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9816B-76FD-4752-9057-22B49928F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make recommendation for new users or items using the above models?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D7099-8AB2-486E-B8A3-054EF13D2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512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Implicit Feedback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Only implicit signals are received</a:t>
            </a:r>
          </a:p>
          <a:p>
            <a:pPr lvl="1"/>
            <a:r>
              <a:rPr lang="en-US" dirty="0"/>
              <a:t>E.g., click though, music streaming play</a:t>
            </a:r>
          </a:p>
          <a:p>
            <a:pPr lvl="1"/>
            <a:endParaRPr lang="en-US" dirty="0"/>
          </a:p>
          <a:p>
            <a:r>
              <a:rPr lang="en-US" dirty="0"/>
              <a:t>Methods:</a:t>
            </a:r>
          </a:p>
          <a:p>
            <a:pPr lvl="1"/>
            <a:r>
              <a:rPr lang="en-US" dirty="0"/>
              <a:t>Turn it into binary classification problem: Logistic Matrix Factorization</a:t>
            </a:r>
          </a:p>
          <a:p>
            <a:pPr lvl="2"/>
            <a:r>
              <a:rPr lang="en-US" dirty="0"/>
              <a:t>Johnson, Logistic Matrix Factorization for Implicit Feedback Data, NIPS workshop 2014</a:t>
            </a:r>
          </a:p>
          <a:p>
            <a:pPr lvl="1"/>
            <a:r>
              <a:rPr lang="en-US" dirty="0"/>
              <a:t>Turn it into ranking problem: BPR: Bayesian Personalized Ranking</a:t>
            </a:r>
          </a:p>
          <a:p>
            <a:pPr lvl="2"/>
            <a:r>
              <a:rPr lang="en-US" dirty="0" err="1"/>
              <a:t>Rendel</a:t>
            </a:r>
            <a:r>
              <a:rPr lang="en-US" dirty="0"/>
              <a:t> et al., BPR: Bayesian Personalized Ranking from Implicit Feedback, UAI’09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981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Recommender Systems</a:t>
            </a:r>
            <a:endParaRPr lang="en-AU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990600" y="1143000"/>
            <a:ext cx="9220200" cy="686733"/>
          </a:xfrm>
        </p:spPr>
        <p:txBody>
          <a:bodyPr>
            <a:normAutofit/>
          </a:bodyPr>
          <a:lstStyle/>
          <a:p>
            <a:r>
              <a:rPr lang="en-US" dirty="0"/>
              <a:t>Application areas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203" y="2732291"/>
            <a:ext cx="2438027" cy="1519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019" y="4725144"/>
            <a:ext cx="2906114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684" y="1917332"/>
            <a:ext cx="1505474" cy="2176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202" y="1412776"/>
            <a:ext cx="29908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685" y="4353560"/>
            <a:ext cx="3710397" cy="1628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59429"/>
            <a:ext cx="19240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50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MF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Model: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𝑢𝑖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={0,1}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𝑢𝑖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exp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Loss function</a:t>
                </a:r>
              </a:p>
              <a:p>
                <a:pPr lvl="1"/>
                <a:r>
                  <a:rPr lang="en-US" dirty="0"/>
                  <a:t>For each user-item pair (cross entropy loss):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𝑢𝑖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ui</m:t>
                                </m:r>
                              </m:sub>
                            </m:s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sub>
                    </m:sSub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logp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ui</m:t>
                            </m:r>
                          </m:sub>
                        </m:s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sz="200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ui</m:t>
                                </m:r>
                              </m:sub>
                            </m:s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</m:sub>
                    </m:sSub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logp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ui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dirty="0"/>
                  <a:t>Total loss: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𝑢𝑖</m:t>
                            </m:r>
                          </m:sub>
                        </m:sSub>
                      </m:e>
                    </m:nary>
                  </m:oMath>
                </a14:m>
                <a:endParaRPr lang="en-US" sz="2000" dirty="0"/>
              </a:p>
              <a:p>
                <a:pPr lvl="2"/>
                <a:r>
                  <a:rPr lang="en-US" sz="2000" dirty="0"/>
                  <a:t>Too many negative pairs! =&gt; solution: negative sampling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56" t="-1829" b="-5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0342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Ranking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Data re-arrangement: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={(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\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For user u, s/he ranks item </a:t>
                </a:r>
                <a:r>
                  <a:rPr lang="en-US" dirty="0" err="1"/>
                  <a:t>i</a:t>
                </a:r>
                <a:r>
                  <a:rPr lang="en-US" dirty="0"/>
                  <a:t> higher than j, </a:t>
                </a:r>
              </a:p>
              <a:p>
                <a:r>
                  <a:rPr lang="en-US" dirty="0"/>
                  <a:t>Model: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𝑢𝑖𝑗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dirty="0"/>
              </a:p>
              <a:p>
                <a:pPr marL="274320" lvl="1" indent="0">
                  <a:buNone/>
                </a:pPr>
                <a:r>
                  <a:rPr lang="en-US" dirty="0"/>
                  <a:t>where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𝑢𝑖𝑗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𝑢𝑖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Loss Function</a:t>
                </a:r>
              </a:p>
              <a:p>
                <a:pPr lvl="1"/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56" t="-1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188" y="5265765"/>
            <a:ext cx="6023213" cy="14276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05800" y="4114800"/>
            <a:ext cx="1219200" cy="6096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 flipV="1">
            <a:off x="7772400" y="3886200"/>
            <a:ext cx="533400" cy="533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4334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45FFA-F0DB-4E43-B9F2-A16638529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812E2-4AAC-48D4-B6D9-5F7755091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further improve the sampling strategy? (Hint: consider negative sampling in Word2Vec)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C3072C-84D1-4773-97E4-7E5EDEA0A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2959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of CF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b="1" dirty="0">
                <a:solidFill>
                  <a:srgbClr val="FF0000"/>
                </a:solidFill>
              </a:rPr>
              <a:t>Cold Start</a:t>
            </a:r>
            <a:r>
              <a:rPr lang="en-US" altLang="en-US" sz="2800" dirty="0"/>
              <a:t>: There needs to be enough other users already in the system to find a match.</a:t>
            </a:r>
          </a:p>
          <a:p>
            <a:pPr>
              <a:lnSpc>
                <a:spcPct val="90000"/>
              </a:lnSpc>
            </a:pPr>
            <a:r>
              <a:rPr lang="en-US" altLang="en-US" sz="2800" b="1" dirty="0">
                <a:solidFill>
                  <a:srgbClr val="FF0000"/>
                </a:solidFill>
              </a:rPr>
              <a:t>Sparsity</a:t>
            </a:r>
            <a:r>
              <a:rPr lang="en-US" altLang="en-US" sz="2800" dirty="0"/>
              <a:t>: If there are many items to be recommended, even if there are many users, the user/ratings matrix is sparse, and it is hard to find users that have rated the same items.</a:t>
            </a:r>
          </a:p>
          <a:p>
            <a:pPr>
              <a:lnSpc>
                <a:spcPct val="90000"/>
              </a:lnSpc>
            </a:pPr>
            <a:r>
              <a:rPr lang="en-US" altLang="en-US" sz="2800" b="1" dirty="0">
                <a:solidFill>
                  <a:srgbClr val="FF0000"/>
                </a:solidFill>
              </a:rPr>
              <a:t>First Rater</a:t>
            </a:r>
            <a:r>
              <a:rPr lang="en-US" altLang="en-US" sz="2800" dirty="0"/>
              <a:t>: Cannot recommend an item that has not been previously rated.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New items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Esoteric items</a:t>
            </a:r>
          </a:p>
          <a:p>
            <a:pPr>
              <a:lnSpc>
                <a:spcPct val="90000"/>
              </a:lnSpc>
            </a:pPr>
            <a:r>
              <a:rPr lang="en-US" altLang="en-US" sz="2800" b="1" dirty="0">
                <a:solidFill>
                  <a:srgbClr val="FF0000"/>
                </a:solidFill>
              </a:rPr>
              <a:t>Popularity Bias</a:t>
            </a:r>
            <a:r>
              <a:rPr lang="en-US" altLang="en-US" sz="2800" dirty="0"/>
              <a:t>: Cannot recommend items to someone with unique tastes.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 Tends to recommend popular items.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6733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Recommender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What is Recommender System?</a:t>
            </a:r>
          </a:p>
          <a:p>
            <a:endParaRPr lang="en-US" dirty="0"/>
          </a:p>
          <a:p>
            <a:r>
              <a:rPr lang="en-US" dirty="0"/>
              <a:t>Collaborative Filtering</a:t>
            </a:r>
          </a:p>
          <a:p>
            <a:endParaRPr lang="en-US" dirty="0"/>
          </a:p>
          <a:p>
            <a:r>
              <a:rPr lang="en-US" dirty="0"/>
              <a:t>Content-based Recommendation</a:t>
            </a:r>
          </a:p>
          <a:p>
            <a:endParaRPr lang="en-US" dirty="0"/>
          </a:p>
          <a:p>
            <a:r>
              <a:rPr lang="en-US" dirty="0"/>
              <a:t>Hybrid methods</a:t>
            </a:r>
          </a:p>
          <a:p>
            <a:endParaRPr lang="en-US" dirty="0"/>
          </a:p>
          <a:p>
            <a:r>
              <a:rPr lang="en-US" dirty="0"/>
              <a:t>Evaluation Metrics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 rot="4483167">
            <a:off x="7700224" y="2987211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087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Content-based recommendation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30093" y="1143001"/>
            <a:ext cx="8785507" cy="4525963"/>
          </a:xfrm>
        </p:spPr>
        <p:txBody>
          <a:bodyPr>
            <a:noAutofit/>
          </a:bodyPr>
          <a:lstStyle/>
          <a:p>
            <a:r>
              <a:rPr lang="en-US" sz="2800" dirty="0"/>
              <a:t>Collaborative filtering does </a:t>
            </a:r>
            <a:r>
              <a:rPr lang="en-US" sz="2800" dirty="0">
                <a:solidFill>
                  <a:srgbClr val="0070C0"/>
                </a:solidFill>
              </a:rPr>
              <a:t>NOT</a:t>
            </a:r>
            <a:r>
              <a:rPr lang="en-US" sz="2800" dirty="0"/>
              <a:t> require any information about content,</a:t>
            </a:r>
          </a:p>
          <a:p>
            <a:pPr lvl="2"/>
            <a:r>
              <a:rPr lang="en-US" sz="2400" dirty="0"/>
              <a:t>However, it might be reasonable to exploit such information</a:t>
            </a:r>
          </a:p>
          <a:p>
            <a:pPr lvl="2"/>
            <a:r>
              <a:rPr lang="en-US" sz="2400" dirty="0"/>
              <a:t>E.g. recommend fantasy novels to people who liked fantasy novels in the past</a:t>
            </a:r>
          </a:p>
          <a:p>
            <a:r>
              <a:rPr lang="en-US" sz="2800" dirty="0"/>
              <a:t>What do we need:</a:t>
            </a:r>
          </a:p>
          <a:p>
            <a:pPr lvl="2"/>
            <a:r>
              <a:rPr lang="en-US" sz="2400" dirty="0"/>
              <a:t>Information about the available items such as the genre ("content") </a:t>
            </a:r>
          </a:p>
          <a:p>
            <a:pPr lvl="2"/>
            <a:r>
              <a:rPr lang="en-US" sz="2400" i="1" dirty="0"/>
              <a:t>user profile</a:t>
            </a:r>
            <a:r>
              <a:rPr lang="en-US" sz="2400" dirty="0"/>
              <a:t> describing what the user likes (the preferences)</a:t>
            </a:r>
          </a:p>
          <a:p>
            <a:r>
              <a:rPr lang="en-US" sz="2800" dirty="0"/>
              <a:t>The task:</a:t>
            </a:r>
          </a:p>
          <a:p>
            <a:pPr lvl="2"/>
            <a:r>
              <a:rPr lang="en-US" sz="2400" dirty="0"/>
              <a:t>Learn user preferences</a:t>
            </a:r>
          </a:p>
          <a:p>
            <a:pPr lvl="2"/>
            <a:r>
              <a:rPr lang="en-US" sz="2400" dirty="0"/>
              <a:t>Locate/recommend items that are "similar" to the user preferences</a:t>
            </a:r>
          </a:p>
        </p:txBody>
      </p:sp>
    </p:spTree>
    <p:extLst>
      <p:ext uri="{BB962C8B-B14F-4D97-AF65-F5344CB8AC3E}">
        <p14:creationId xmlns:p14="http://schemas.microsoft.com/office/powerpoint/2010/main" val="1727697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92673"/>
            <a:ext cx="9067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Content representation and item similarities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943100" y="2354232"/>
                <a:ext cx="8229600" cy="4525963"/>
              </a:xfrm>
            </p:spPr>
            <p:txBody>
              <a:bodyPr>
                <a:normAutofit fontScale="55000" lnSpcReduction="20000"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Simple approach</a:t>
                </a:r>
              </a:p>
              <a:p>
                <a:pPr lvl="1"/>
                <a:r>
                  <a:rPr lang="en-US" dirty="0"/>
                  <a:t>Compute the similarity of an unseen item with the user profile based on the keyword overlap (e.g. using the Dice coefficient)</a:t>
                </a:r>
              </a:p>
              <a:p>
                <a:pPr lvl="1"/>
                <a:r>
                  <a:rPr lang="en-US" dirty="0"/>
                  <a:t>sim(b</a:t>
                </a:r>
                <a:r>
                  <a:rPr lang="en-US" baseline="-25000" dirty="0"/>
                  <a:t>i</a:t>
                </a:r>
                <a:r>
                  <a:rPr lang="en-US" dirty="0"/>
                  <a:t>, </a:t>
                </a:r>
                <a:r>
                  <a:rPr lang="en-US" dirty="0" err="1"/>
                  <a:t>b</a:t>
                </a:r>
                <a:r>
                  <a:rPr lang="en-US" baseline="-25000" dirty="0" err="1"/>
                  <a:t>j</a:t>
                </a:r>
                <a:r>
                  <a:rPr lang="en-US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/>
                          </a:rPr>
                          <m:t>2 ∗|</m:t>
                        </m:r>
                        <m:r>
                          <a:rPr lang="de-DE" b="0" i="1" smtClean="0">
                            <a:latin typeface="Cambria Math"/>
                          </a:rPr>
                          <m:t>𝑘𝑒𝑦𝑤𝑜𝑟𝑑𝑠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𝑏</m:t>
                            </m:r>
                            <m:r>
                              <a:rPr lang="de-DE" b="0" i="1" baseline="-25000" smtClean="0"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𝑘𝑒𝑦𝑤𝑜𝑟𝑑𝑠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  <m:r>
                              <a:rPr lang="de-DE" b="0" i="1" baseline="-25000" smtClean="0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e>
                        </m:d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|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𝑘𝑒𝑦𝑤𝑜𝑟𝑑𝑠</m:t>
                            </m:r>
                            <m:d>
                              <m:d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b="0" i="1" smtClean="0"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de-DE" b="0" i="1" baseline="-25000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</m:d>
                          </m:e>
                        </m:d>
                        <m:r>
                          <a:rPr lang="de-DE" b="0" i="1" smtClean="0">
                            <a:latin typeface="Cambria Math"/>
                          </a:rPr>
                          <m:t>+|</m:t>
                        </m:r>
                        <m:r>
                          <a:rPr lang="de-DE" b="0" i="1" smtClean="0">
                            <a:latin typeface="Cambria Math"/>
                          </a:rPr>
                          <m:t>𝑘𝑒𝑦𝑤𝑜𝑟𝑑𝑠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𝑏</m:t>
                            </m:r>
                            <m:r>
                              <a:rPr lang="de-DE" b="0" i="1" baseline="-25000" smtClean="0">
                                <a:latin typeface="Cambria Math"/>
                              </a:rPr>
                              <m:t>𝑗</m:t>
                            </m:r>
                          </m:e>
                        </m:d>
                        <m:r>
                          <a:rPr lang="de-DE" b="0" i="1" smtClean="0">
                            <a:latin typeface="Cambria Math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dirty="0"/>
                  <a:t>	</a:t>
                </a:r>
              </a:p>
              <a:p>
                <a:r>
                  <a:rPr lang="en-US" dirty="0"/>
                  <a:t>Other advanced similarity measure			</a:t>
                </a:r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43100" y="2354232"/>
                <a:ext cx="8229600" cy="4525963"/>
              </a:xfrm>
              <a:blipFill>
                <a:blip r:embed="rId3"/>
                <a:stretch>
                  <a:fillRect l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7079" y="990600"/>
            <a:ext cx="5067300" cy="230852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7079" y="3505200"/>
            <a:ext cx="5067300" cy="115676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057401" y="1981200"/>
            <a:ext cx="1303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User profile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74941" y="3898914"/>
            <a:ext cx="678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Item </a:t>
            </a:r>
          </a:p>
        </p:txBody>
      </p:sp>
    </p:spTree>
    <p:extLst>
      <p:ext uri="{BB962C8B-B14F-4D97-AF65-F5344CB8AC3E}">
        <p14:creationId xmlns:p14="http://schemas.microsoft.com/office/powerpoint/2010/main" val="23637141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B624D-9616-4B7C-A2DD-882463F62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B39AF-0BCD-4797-942A-76A225F59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Can content-based recommendation handle new users/items?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18F680-373C-4D9E-A19F-7E5549016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9212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Recommender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What is Recommender System?</a:t>
            </a:r>
          </a:p>
          <a:p>
            <a:endParaRPr lang="en-US" dirty="0"/>
          </a:p>
          <a:p>
            <a:r>
              <a:rPr lang="en-US" dirty="0"/>
              <a:t>Collaborative Filtering</a:t>
            </a:r>
          </a:p>
          <a:p>
            <a:endParaRPr lang="en-US" dirty="0"/>
          </a:p>
          <a:p>
            <a:r>
              <a:rPr lang="en-US" dirty="0"/>
              <a:t>Content-based Recommendation</a:t>
            </a:r>
          </a:p>
          <a:p>
            <a:endParaRPr lang="en-US" dirty="0"/>
          </a:p>
          <a:p>
            <a:r>
              <a:rPr lang="en-US" dirty="0"/>
              <a:t>Hybrid methods</a:t>
            </a:r>
          </a:p>
          <a:p>
            <a:endParaRPr lang="en-US" dirty="0"/>
          </a:p>
          <a:p>
            <a:r>
              <a:rPr lang="en-US" dirty="0"/>
              <a:t>Evaluation Metrics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 rot="4483167">
            <a:off x="5033223" y="3901611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93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Combining both user-item interaction and other external sources of information</a:t>
            </a:r>
          </a:p>
          <a:p>
            <a:endParaRPr lang="en-US" dirty="0"/>
          </a:p>
          <a:p>
            <a:r>
              <a:rPr lang="en-US" dirty="0"/>
              <a:t>One example:</a:t>
            </a:r>
          </a:p>
          <a:p>
            <a:pPr lvl="1"/>
            <a:r>
              <a:rPr lang="en-US" dirty="0"/>
              <a:t>Factorization Machines</a:t>
            </a:r>
          </a:p>
          <a:p>
            <a:pPr lvl="1"/>
            <a:r>
              <a:rPr lang="en-US" dirty="0"/>
              <a:t>Steffen </a:t>
            </a:r>
            <a:r>
              <a:rPr lang="en-US" dirty="0" err="1"/>
              <a:t>Rendle</a:t>
            </a:r>
            <a:r>
              <a:rPr lang="en-US" dirty="0"/>
              <a:t>, “Factorization Machines,” in ICDM’10, Sydney, Australia.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585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Social Web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038" y="1219200"/>
            <a:ext cx="5134925" cy="1416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2763428"/>
            <a:ext cx="3462783" cy="2308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7" b="40877"/>
          <a:stretch/>
        </p:blipFill>
        <p:spPr bwMode="auto">
          <a:xfrm>
            <a:off x="5334000" y="5105401"/>
            <a:ext cx="4297288" cy="155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1295400"/>
            <a:ext cx="2589575" cy="4110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82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Factorization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Treat each user-item transaction as one data point</a:t>
            </a:r>
          </a:p>
          <a:p>
            <a:pPr lvl="1"/>
            <a:r>
              <a:rPr lang="en-US" dirty="0"/>
              <a:t>U = {Alice (A), Bob (B), Charlie (C), …}</a:t>
            </a:r>
          </a:p>
          <a:p>
            <a:pPr lvl="1"/>
            <a:r>
              <a:rPr lang="en-US" dirty="0"/>
              <a:t>I = {Titanic (TI), </a:t>
            </a:r>
            <a:r>
              <a:rPr lang="en-US" dirty="0" err="1"/>
              <a:t>Notting</a:t>
            </a:r>
            <a:r>
              <a:rPr lang="en-US" dirty="0"/>
              <a:t> Hill (NH), Star Wars (SW), Star Trek (ST), . .}</a:t>
            </a:r>
          </a:p>
          <a:p>
            <a:pPr lvl="1"/>
            <a:r>
              <a:rPr lang="en-US" dirty="0"/>
              <a:t>S = {</a:t>
            </a:r>
            <a:r>
              <a:rPr lang="en-US" u="sng" dirty="0">
                <a:solidFill>
                  <a:schemeClr val="accent1"/>
                </a:solidFill>
              </a:rPr>
              <a:t>(A, TI, 2010-1, 5)</a:t>
            </a:r>
            <a:r>
              <a:rPr lang="en-US" dirty="0"/>
              <a:t>, (A,NH, 2010-2, 3), (A, SW, 2010-4, 1), (B, SW, 2009-5, 4), (B, ST, 2009-8, 5), (C, TI, 2009-9, 1), (C, SW, 2009-12, 5)}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5624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FM: Feature Preparation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data point has a feature vector </a:t>
            </a:r>
            <a:r>
              <a:rPr lang="en-US" b="1" i="1" dirty="0"/>
              <a:t>x</a:t>
            </a:r>
            <a:r>
              <a:rPr lang="en-US" dirty="0"/>
              <a:t>, and a target value (e.g., rating score)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312016"/>
            <a:ext cx="9047430" cy="419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4632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76400" y="1143000"/>
                <a:ext cx="8839200" cy="533400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Model second-order interaction to overcome the sparsity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274320" lvl="1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𝑔𝑙𝑜𝑏𝑎𝑙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𝑏𝑖𝑎𝑠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𝑠𝑡𝑟𝑒𝑛𝑔𝑡h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𝑖𝑡h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𝑣𝑎𝑟𝑖𝑎𝑏𝑙𝑒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=&lt;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&gt;: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𝑠𝑡𝑟𝑒𝑛𝑔𝑡h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𝑖𝑛𝑡𝑒𝑟𝑎𝑐𝑡𝑖𝑜𝑛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𝑖𝑡h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𝑗𝑡h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𝑣𝑎𝑟𝑖𝑎𝑏𝑙𝑒</m:t>
                    </m:r>
                  </m:oMath>
                </a14:m>
                <a:endParaRPr lang="en-US" b="0" dirty="0"/>
              </a:p>
              <a:p>
                <a:pPr lvl="2"/>
                <a:r>
                  <a:rPr lang="en-US" dirty="0"/>
                  <a:t>E.g., interaction between Alice and Titanic, or  Alice and Bob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76400" y="1143000"/>
                <a:ext cx="8839200" cy="5334000"/>
              </a:xfrm>
              <a:blipFill>
                <a:blip r:embed="rId2"/>
                <a:stretch>
                  <a:fillRect l="-1103" t="-2400" b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960" y="2373138"/>
            <a:ext cx="8514080" cy="143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9839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Time Complexity of Second-Order Interaction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O(</a:t>
            </a:r>
            <a:r>
              <a:rPr lang="en-US" dirty="0" err="1"/>
              <a:t>kn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k: dimension of </a:t>
            </a:r>
            <a:r>
              <a:rPr lang="en-US" b="1" i="1" dirty="0"/>
              <a:t>v</a:t>
            </a:r>
            <a:r>
              <a:rPr lang="en-US" dirty="0"/>
              <a:t>; n: dimension of </a:t>
            </a:r>
            <a:r>
              <a:rPr lang="en-US" b="1" i="1" dirty="0"/>
              <a:t>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226" y="2399312"/>
            <a:ext cx="5382375" cy="422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6741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to Recommendation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Explicit Feedback:</a:t>
            </a:r>
          </a:p>
          <a:p>
            <a:pPr lvl="1"/>
            <a:r>
              <a:rPr lang="en-US" dirty="0"/>
              <a:t>Treat it as a prediction task, with mean square error loss</a:t>
            </a:r>
          </a:p>
          <a:p>
            <a:r>
              <a:rPr lang="en-US" dirty="0"/>
              <a:t>Implicit Feedback:</a:t>
            </a:r>
          </a:p>
          <a:p>
            <a:pPr lvl="1"/>
            <a:r>
              <a:rPr lang="en-US" dirty="0"/>
              <a:t>Treat it as a binary classification or ranking task, with logistic loss or pairwise logistic loss</a:t>
            </a:r>
          </a:p>
          <a:p>
            <a:pPr lvl="1"/>
            <a:endParaRPr lang="en-US" dirty="0"/>
          </a:p>
          <a:p>
            <a:r>
              <a:rPr lang="en-US" dirty="0"/>
              <a:t>Learning:</a:t>
            </a:r>
          </a:p>
          <a:p>
            <a:pPr lvl="1"/>
            <a:r>
              <a:rPr lang="en-US" dirty="0"/>
              <a:t>Stochastic gradient descent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421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Recommender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What is Recommender System?</a:t>
            </a:r>
          </a:p>
          <a:p>
            <a:endParaRPr lang="en-US" dirty="0"/>
          </a:p>
          <a:p>
            <a:r>
              <a:rPr lang="en-US" dirty="0"/>
              <a:t>Collaborative Filtering</a:t>
            </a:r>
          </a:p>
          <a:p>
            <a:endParaRPr lang="en-US" dirty="0"/>
          </a:p>
          <a:p>
            <a:r>
              <a:rPr lang="en-US" dirty="0"/>
              <a:t>Content-based Recommendation</a:t>
            </a:r>
          </a:p>
          <a:p>
            <a:endParaRPr lang="en-US" dirty="0"/>
          </a:p>
          <a:p>
            <a:r>
              <a:rPr lang="en-US" dirty="0"/>
              <a:t>Hybrid methods</a:t>
            </a:r>
          </a:p>
          <a:p>
            <a:endParaRPr lang="en-US" dirty="0"/>
          </a:p>
          <a:p>
            <a:r>
              <a:rPr lang="en-US" dirty="0"/>
              <a:t>Evaluation Metrics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 rot="4483167">
            <a:off x="5414224" y="4816011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684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0" y="-38100"/>
            <a:ext cx="5904656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Accuracy measures: Explicit Feedback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05000" y="1143000"/>
            <a:ext cx="8458200" cy="525658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Datasets with items rated by users</a:t>
            </a:r>
          </a:p>
          <a:p>
            <a:pPr lvl="1"/>
            <a:r>
              <a:rPr lang="en-US" dirty="0" err="1"/>
              <a:t>MovieLens</a:t>
            </a:r>
            <a:r>
              <a:rPr lang="en-US" dirty="0"/>
              <a:t> datasets 100K-10M ratings</a:t>
            </a:r>
          </a:p>
          <a:p>
            <a:pPr lvl="1"/>
            <a:r>
              <a:rPr lang="en-US" dirty="0"/>
              <a:t>Netflix 100M ratings</a:t>
            </a:r>
          </a:p>
          <a:p>
            <a:r>
              <a:rPr lang="en-US" dirty="0"/>
              <a:t>Historic user ratings constitute ground truth</a:t>
            </a:r>
          </a:p>
          <a:p>
            <a:r>
              <a:rPr lang="en-US" dirty="0"/>
              <a:t>Metrics measure error rate</a:t>
            </a:r>
          </a:p>
          <a:p>
            <a:pPr lvl="1"/>
            <a:r>
              <a:rPr lang="en-US" dirty="0"/>
              <a:t>Mean Absolute Error (</a:t>
            </a:r>
            <a:r>
              <a:rPr lang="en-US" i="1" dirty="0"/>
              <a:t>MAE</a:t>
            </a:r>
            <a:r>
              <a:rPr lang="en-US" dirty="0"/>
              <a:t>) computes the deviation between predicted ratings and actual ratings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Root Mean Square Error (</a:t>
            </a:r>
            <a:r>
              <a:rPr lang="en-US" i="1" dirty="0"/>
              <a:t>RMSE</a:t>
            </a:r>
            <a:r>
              <a:rPr lang="en-US" dirty="0"/>
              <a:t>) is similar to </a:t>
            </a:r>
            <a:r>
              <a:rPr lang="en-US" i="1" dirty="0"/>
              <a:t>MAE</a:t>
            </a:r>
            <a:r>
              <a:rPr lang="en-US" dirty="0"/>
              <a:t>, but places more emphasis on larger deviation</a:t>
            </a:r>
          </a:p>
          <a:p>
            <a:pPr lvl="0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1" y="4343400"/>
            <a:ext cx="20478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7201" y="5715001"/>
            <a:ext cx="25431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103262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Implicit Feedback: Precision and Recall</a:t>
            </a:r>
          </a:p>
        </p:txBody>
      </p:sp>
      <p:sp>
        <p:nvSpPr>
          <p:cNvPr id="60419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Precision:</a:t>
            </a:r>
            <a:r>
              <a:rPr lang="en-US" dirty="0"/>
              <a:t> a measure of exactness, determines the fraction of relevant items retrieved out of all items retrieved</a:t>
            </a:r>
          </a:p>
          <a:p>
            <a:pPr lvl="1"/>
            <a:r>
              <a:rPr lang="en-US" dirty="0"/>
              <a:t>E.g. the proportion of recommended movies that are actually good</a:t>
            </a:r>
          </a:p>
          <a:p>
            <a:pPr lvl="1"/>
            <a:endParaRPr lang="en-US" dirty="0"/>
          </a:p>
          <a:p>
            <a:pPr lvl="1">
              <a:buFontTx/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Recall:</a:t>
            </a:r>
            <a:r>
              <a:rPr lang="en-US" dirty="0"/>
              <a:t> a measure of completeness, determines the fraction of relevant items retrieved out of all relevant items</a:t>
            </a:r>
          </a:p>
          <a:p>
            <a:pPr lvl="1"/>
            <a:r>
              <a:rPr lang="en-US" dirty="0"/>
              <a:t>E.g. the proportion of all good movies recommended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0420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6042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1" y="3505200"/>
            <a:ext cx="48863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50855" y="6073776"/>
            <a:ext cx="46736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0459062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Implicit Feedback Measures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Precision@k; </a:t>
                </a:r>
                <a:r>
                  <a:rPr lang="en-US" dirty="0" err="1"/>
                  <a:t>recall@k</a:t>
                </a:r>
                <a:endParaRPr lang="en-US" dirty="0"/>
              </a:p>
              <a:p>
                <a:r>
                  <a:rPr lang="en-US" dirty="0"/>
                  <a:t>AUC:</a:t>
                </a:r>
              </a:p>
              <a:p>
                <a:pPr lvl="1"/>
                <a:r>
                  <a:rPr lang="en-US" dirty="0"/>
                  <a:t>Area under ROC curve</a:t>
                </a:r>
              </a:p>
              <a:p>
                <a:r>
                  <a:rPr lang="en-US" dirty="0"/>
                  <a:t>Area under Precision-Recall Curve</a:t>
                </a:r>
              </a:p>
              <a:p>
                <a:r>
                  <a:rPr lang="en-US" dirty="0"/>
                  <a:t>MRR:</a:t>
                </a:r>
              </a:p>
              <a:p>
                <a:pPr lvl="1"/>
                <a:r>
                  <a:rPr lang="en-US" dirty="0"/>
                  <a:t>Mean reciprocal rank over a set of queries Q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𝑀𝑅𝑅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den>
                    </m:f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𝑟𝑎𝑛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𝑟𝑎𝑛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the rank position of the first relevant item for the </a:t>
                </a:r>
                <a:r>
                  <a:rPr lang="en-US" dirty="0" err="1"/>
                  <a:t>ith</a:t>
                </a:r>
                <a:r>
                  <a:rPr lang="en-US" dirty="0"/>
                  <a:t> query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67" t="-1829" b="-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7335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Recommender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What is Recommender System?</a:t>
            </a:r>
          </a:p>
          <a:p>
            <a:endParaRPr lang="en-US" dirty="0"/>
          </a:p>
          <a:p>
            <a:r>
              <a:rPr lang="en-US" dirty="0"/>
              <a:t>Collaborative Filtering</a:t>
            </a:r>
          </a:p>
          <a:p>
            <a:endParaRPr lang="en-US" dirty="0"/>
          </a:p>
          <a:p>
            <a:r>
              <a:rPr lang="en-US" dirty="0"/>
              <a:t>Content-based Recommendation</a:t>
            </a:r>
          </a:p>
          <a:p>
            <a:endParaRPr lang="en-US" dirty="0"/>
          </a:p>
          <a:p>
            <a:r>
              <a:rPr lang="en-US" dirty="0"/>
              <a:t>Hybrid methods</a:t>
            </a:r>
          </a:p>
          <a:p>
            <a:endParaRPr lang="en-US" dirty="0"/>
          </a:p>
          <a:p>
            <a:r>
              <a:rPr lang="en-US" dirty="0"/>
              <a:t>Evaluation Metrics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 rot="4483167">
            <a:off x="4042624" y="5796444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98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using Recommender Systems?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62000" y="1143001"/>
            <a:ext cx="9296400" cy="4602164"/>
          </a:xfrm>
        </p:spPr>
        <p:txBody>
          <a:bodyPr>
            <a:noAutofit/>
          </a:bodyPr>
          <a:lstStyle/>
          <a:p>
            <a:r>
              <a:rPr lang="en-US" sz="2400" dirty="0"/>
              <a:t>Value for the customer</a:t>
            </a:r>
          </a:p>
          <a:p>
            <a:pPr lvl="1"/>
            <a:r>
              <a:rPr lang="en-US" sz="2000" dirty="0"/>
              <a:t>Find things that are interesting</a:t>
            </a:r>
          </a:p>
          <a:p>
            <a:pPr lvl="1"/>
            <a:r>
              <a:rPr lang="en-US" sz="2000" dirty="0"/>
              <a:t>Narrow down the set of choices</a:t>
            </a:r>
          </a:p>
          <a:p>
            <a:pPr lvl="1"/>
            <a:r>
              <a:rPr lang="en-US" sz="2000" dirty="0"/>
              <a:t>Help me explore the space of options</a:t>
            </a:r>
          </a:p>
          <a:p>
            <a:pPr lvl="1"/>
            <a:r>
              <a:rPr lang="en-US" sz="2000" dirty="0"/>
              <a:t>Discover new things</a:t>
            </a:r>
          </a:p>
          <a:p>
            <a:pPr lvl="1"/>
            <a:r>
              <a:rPr lang="en-US" sz="2000" dirty="0"/>
              <a:t>Entertainment</a:t>
            </a:r>
          </a:p>
          <a:p>
            <a:pPr lvl="1"/>
            <a:r>
              <a:rPr lang="en-US" sz="2000" dirty="0"/>
              <a:t>…</a:t>
            </a:r>
          </a:p>
          <a:p>
            <a:r>
              <a:rPr lang="en-US" sz="2400" dirty="0"/>
              <a:t>Value for the provider</a:t>
            </a:r>
          </a:p>
          <a:p>
            <a:pPr lvl="1"/>
            <a:r>
              <a:rPr lang="en-US" sz="2000" dirty="0"/>
              <a:t>Additional and probably unique personalized service for the customer</a:t>
            </a:r>
          </a:p>
          <a:p>
            <a:pPr lvl="1"/>
            <a:r>
              <a:rPr lang="en-US" sz="2000" dirty="0"/>
              <a:t>Increase trust and customer loyalty</a:t>
            </a:r>
          </a:p>
          <a:p>
            <a:pPr lvl="1"/>
            <a:r>
              <a:rPr lang="en-US" sz="2000" dirty="0"/>
              <a:t>Increase sales, click trough rates, conversion etc.</a:t>
            </a:r>
          </a:p>
          <a:p>
            <a:pPr lvl="1"/>
            <a:r>
              <a:rPr lang="en-US" sz="2000" dirty="0"/>
              <a:t>Opportunities for promotion, persuasion</a:t>
            </a:r>
          </a:p>
          <a:p>
            <a:pPr lvl="1"/>
            <a:r>
              <a:rPr lang="en-US" sz="2000" dirty="0"/>
              <a:t>Obtain more knowledge about customers</a:t>
            </a:r>
          </a:p>
          <a:p>
            <a:pPr lvl="1"/>
            <a:r>
              <a:rPr lang="en-US" sz="20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5456861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Recommendation</a:t>
            </a:r>
          </a:p>
          <a:p>
            <a:pPr lvl="1"/>
            <a:r>
              <a:rPr lang="en-US" dirty="0"/>
              <a:t>User-based CF, matrix factorization-based CF</a:t>
            </a:r>
          </a:p>
          <a:p>
            <a:pPr lvl="1"/>
            <a:r>
              <a:rPr lang="en-US" dirty="0"/>
              <a:t>Explicit feedback, implicit feedback</a:t>
            </a:r>
          </a:p>
          <a:p>
            <a:pPr lvl="1"/>
            <a:r>
              <a:rPr lang="en-US" dirty="0"/>
              <a:t>Content-based recommendation</a:t>
            </a:r>
          </a:p>
          <a:p>
            <a:pPr lvl="1"/>
            <a:r>
              <a:rPr lang="en-US"/>
              <a:t>Hybrid methods</a:t>
            </a:r>
            <a:endParaRPr lang="en-US" dirty="0"/>
          </a:p>
          <a:p>
            <a:pPr lvl="1"/>
            <a:r>
              <a:rPr lang="en-US" dirty="0"/>
              <a:t>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50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223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http://ijcai13.org/files/tutorial_slides/td3.pdf</a:t>
            </a:r>
            <a:endParaRPr lang="en-US" dirty="0"/>
          </a:p>
          <a:p>
            <a:r>
              <a:rPr lang="en-US" dirty="0">
                <a:hlinkClick r:id="rId3"/>
              </a:rPr>
              <a:t>http://research.microsoft.com/pubs/115396/EvaluationMetrics.TR.pdf</a:t>
            </a:r>
            <a:endParaRPr lang="en-US" dirty="0"/>
          </a:p>
          <a:p>
            <a:r>
              <a:rPr lang="en-US" dirty="0">
                <a:hlinkClick r:id="rId4"/>
              </a:rPr>
              <a:t>https://datajobs.com/data-science-repo/Recommender-Systems-[Netflix].pdf</a:t>
            </a:r>
            <a:endParaRPr lang="en-US" dirty="0"/>
          </a:p>
          <a:p>
            <a:r>
              <a:rPr lang="en-US" dirty="0">
                <a:hlinkClick r:id="rId5"/>
              </a:rPr>
              <a:t>http://www.librec.net/tutorial.html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51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943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Recommendation as Matrix Completion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Matrix Representation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6" name="Picture 2" descr="http://sites.psu.edu/szw184/wp-content/uploads/sites/18953/2014/12/movie-us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05000"/>
            <a:ext cx="7731724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25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Explicit Feedback vs. Implicit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Explicit Feedback</a:t>
            </a:r>
          </a:p>
          <a:p>
            <a:pPr lvl="2"/>
            <a:r>
              <a:rPr lang="en-US" dirty="0"/>
              <a:t>Know the ratings</a:t>
            </a:r>
          </a:p>
          <a:p>
            <a:pPr lvl="1"/>
            <a:r>
              <a:rPr lang="en-US" dirty="0"/>
              <a:t>Implicit Feedback</a:t>
            </a:r>
          </a:p>
          <a:p>
            <a:pPr lvl="2"/>
            <a:r>
              <a:rPr lang="en-US" dirty="0"/>
              <a:t>only know whether user and item has interacted</a:t>
            </a:r>
          </a:p>
          <a:p>
            <a:pPr lvl="2"/>
            <a:r>
              <a:rPr lang="en-US" dirty="0"/>
              <a:t>Like (1) vs. unknown (0)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050" name="Picture 2" descr="https://codeascraft.com/wp-content/uploads/2014/11/Screen-Shot-2014-10-07-at-4.13.42-P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962401"/>
            <a:ext cx="6622068" cy="26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504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 as Link Prediction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Network view</a:t>
            </a:r>
          </a:p>
          <a:p>
            <a:pPr lvl="1"/>
            <a:r>
              <a:rPr lang="en-US" dirty="0"/>
              <a:t>Link prediction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667000" y="2286000"/>
            <a:ext cx="6858000" cy="4629152"/>
            <a:chOff x="1066800" y="1899664"/>
            <a:chExt cx="6858000" cy="4629152"/>
          </a:xfrm>
        </p:grpSpPr>
        <p:pic>
          <p:nvPicPr>
            <p:cNvPr id="3074" name="Picture 2" descr="http://www.gravityrd.com/sites/default/files/inline-images/FileteringContentBased_inv_web400x270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1899664"/>
              <a:ext cx="6858000" cy="4629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Arrow Connector 5"/>
            <p:cNvCxnSpPr/>
            <p:nvPr/>
          </p:nvCxnSpPr>
          <p:spPr>
            <a:xfrm flipV="1">
              <a:off x="2743200" y="3429000"/>
              <a:ext cx="838200" cy="1143000"/>
            </a:xfrm>
            <a:prstGeom prst="straightConnector1">
              <a:avLst/>
            </a:prstGeom>
            <a:ln>
              <a:prstDash val="sysDot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4334922" y="3900814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?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521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Collaborative filtering</a:t>
            </a:r>
          </a:p>
          <a:p>
            <a:r>
              <a:rPr lang="en-US" dirty="0"/>
              <a:t>Content-based recommendation</a:t>
            </a:r>
          </a:p>
          <a:p>
            <a:r>
              <a:rPr lang="en-US" dirty="0"/>
              <a:t>Hybrid methods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23050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rity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39049</TotalTime>
  <Words>2152</Words>
  <Application>Microsoft Office PowerPoint</Application>
  <PresentationFormat>Widescreen</PresentationFormat>
  <Paragraphs>484</Paragraphs>
  <Slides>51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Arial</vt:lpstr>
      <vt:lpstr>Baskerville Old Face</vt:lpstr>
      <vt:lpstr>Calibri</vt:lpstr>
      <vt:lpstr>Cambria Math</vt:lpstr>
      <vt:lpstr>Verdana</vt:lpstr>
      <vt:lpstr>Wingdings</vt:lpstr>
      <vt:lpstr>Office Theme</vt:lpstr>
      <vt:lpstr>Clarity</vt:lpstr>
      <vt:lpstr>CS247: Advanced Data Mining</vt:lpstr>
      <vt:lpstr>Recommender Systems</vt:lpstr>
      <vt:lpstr>Recommender Systems</vt:lpstr>
      <vt:lpstr>In the Social Web</vt:lpstr>
      <vt:lpstr>Why using Recommender Systems?</vt:lpstr>
      <vt:lpstr>Recommendation as Matrix Completion</vt:lpstr>
      <vt:lpstr>Explicit Feedback vs. Implicit Feedback</vt:lpstr>
      <vt:lpstr>Recommendation as Link Prediction</vt:lpstr>
      <vt:lpstr>Methods</vt:lpstr>
      <vt:lpstr>Recommender Systems</vt:lpstr>
      <vt:lpstr>Collaborative Filtering (CF)</vt:lpstr>
      <vt:lpstr>Major Methods for CF</vt:lpstr>
      <vt:lpstr>User-based Collaborative Filtering</vt:lpstr>
      <vt:lpstr>(1) Define Similarities between Users</vt:lpstr>
      <vt:lpstr>Example</vt:lpstr>
      <vt:lpstr>(2) Decide how many peers to use </vt:lpstr>
      <vt:lpstr>(3) Predict the rating</vt:lpstr>
      <vt:lpstr>Example</vt:lpstr>
      <vt:lpstr>Model-based Collaborative Filtering</vt:lpstr>
      <vt:lpstr>Matrix Factorization for Recommendation</vt:lpstr>
      <vt:lpstr>Now users and items are comparable</vt:lpstr>
      <vt:lpstr>Procedure</vt:lpstr>
      <vt:lpstr>Training Stage</vt:lpstr>
      <vt:lpstr>Learning Algorithm</vt:lpstr>
      <vt:lpstr>Prediction Stage</vt:lpstr>
      <vt:lpstr>Variations</vt:lpstr>
      <vt:lpstr>Results</vt:lpstr>
      <vt:lpstr>Question</vt:lpstr>
      <vt:lpstr>Implicit Feedback Models</vt:lpstr>
      <vt:lpstr>Logistic MF</vt:lpstr>
      <vt:lpstr>Bayesian Ranking</vt:lpstr>
      <vt:lpstr>Discussion</vt:lpstr>
      <vt:lpstr>Issues of CF</vt:lpstr>
      <vt:lpstr>Recommender Systems</vt:lpstr>
      <vt:lpstr>Content-based recommendation</vt:lpstr>
      <vt:lpstr>Content representation and item similarities</vt:lpstr>
      <vt:lpstr>Question</vt:lpstr>
      <vt:lpstr>Recommender Systems</vt:lpstr>
      <vt:lpstr>Hybrid Methods</vt:lpstr>
      <vt:lpstr>Factorization Machines</vt:lpstr>
      <vt:lpstr>FM: Feature Preparation</vt:lpstr>
      <vt:lpstr>The Model</vt:lpstr>
      <vt:lpstr>Time Complexity of Second-Order Interaction</vt:lpstr>
      <vt:lpstr>Apply to Recommendation</vt:lpstr>
      <vt:lpstr>Recommender Systems</vt:lpstr>
      <vt:lpstr>Accuracy measures: Explicit Feedback</vt:lpstr>
      <vt:lpstr>Implicit Feedback: Precision and Recall</vt:lpstr>
      <vt:lpstr>More Implicit Feedback Measures</vt:lpstr>
      <vt:lpstr>Recommender Systems</vt:lpstr>
      <vt:lpstr>Summary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CS247: Advanced Data Mining</dc:title>
  <dc:creator>yizhousun</dc:creator>
  <cp:lastModifiedBy>Yizhou Sun</cp:lastModifiedBy>
  <cp:revision>513</cp:revision>
  <dcterms:created xsi:type="dcterms:W3CDTF">2006-08-16T00:00:00Z</dcterms:created>
  <dcterms:modified xsi:type="dcterms:W3CDTF">2024-02-28T17:58:54Z</dcterms:modified>
</cp:coreProperties>
</file>