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8" r:id="rId1"/>
  </p:sldMasterIdLst>
  <p:notesMasterIdLst>
    <p:notesMasterId r:id="rId13"/>
  </p:notes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3842907C-D0AA-4C58-9F94-58B40AD65B29}" type="datetimeFigureOut">
              <a:rPr lang="en-US" smtClean="0"/>
              <a:pPr/>
              <a:t>1/24/2007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1D76769E-C829-4283-B80E-CB90D995C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582807"/>
            <a:ext cx="7772400" cy="1199704"/>
          </a:xfrm>
        </p:spPr>
        <p:txBody>
          <a:bodyPr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hap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/>
            </a:p>
          </p:txBody>
        </p:sp>
        <p:sp>
          <p:nvSpPr>
            <p:cNvPr id="8" name="Shap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/>
            </a:p>
          </p:txBody>
        </p:sp>
        <p:sp>
          <p:nvSpPr>
            <p:cNvPr id="11" name="Shap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6E13C79-1C97-4B32-B2AE-1A69C169643E}" type="datetime2">
              <a:rPr lang="en-US" smtClean="0"/>
              <a:pPr/>
              <a:t>Wednesday, January 24, 2007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5292C34-3E5E-4BA5-AF54-F1601B144FB0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0E14BF-C004-4398-9186-5EE680724D95}" type="datetime2">
              <a:rPr lang="en-US" smtClean="0"/>
              <a:pPr/>
              <a:t>Wednesday, January 24, 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0E14BF-C004-4398-9186-5EE680724D95}" type="datetime2">
              <a:rPr lang="en-US" smtClean="0"/>
              <a:pPr/>
              <a:t>Wednesday, January 24, 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FEF5B-F2CC-4EC5-8F1F-29A8BF9EFFA9}" type="datetime2">
              <a:rPr lang="en-US" smtClean="0"/>
              <a:pPr/>
              <a:t>Wednesday, January 24, 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888512"/>
            <a:ext cx="4572000" cy="1454888"/>
          </a:xfrm>
        </p:spPr>
        <p:txBody>
          <a:bodyPr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4709C1-563D-4D9C-B702-B64C84A5A174}" type="datetime2">
              <a:rPr lang="en-US" smtClean="0"/>
              <a:pPr/>
              <a:t>Wednesday, January 24, 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8303D9-A6EB-41FB-BF22-3F49E470997E}" type="datetime2">
              <a:rPr lang="en-US" smtClean="0"/>
              <a:pPr/>
              <a:t>Wednesday, January 24, 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72430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72430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BB0534-5698-4F62-9CFE-5DE61A073E78}" type="datetime2">
              <a:rPr lang="en-US" smtClean="0"/>
              <a:pPr/>
              <a:t>Wednesday, January 24, 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827A3-B249-4F87-AB1A-1E06AC1AA2A4}" type="datetime2">
              <a:rPr lang="en-US" smtClean="0"/>
              <a:pPr/>
              <a:t>Wednesday, January 24, 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546142-29B2-49CC-BCC6-A3AD70B4960E}" type="datetime2">
              <a:rPr lang="en-US" smtClean="0"/>
              <a:pPr/>
              <a:t>Wednesday, January 24, 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34000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86C4691-4882-40A8-AF62-8CF6A18D40B2}" type="datetime2">
              <a:rPr lang="en-US" smtClean="0"/>
              <a:pPr/>
              <a:t>Wednesday, January 24, 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371568"/>
            <a:ext cx="7162800" cy="648232"/>
          </a:xfrm>
          <a:noFill/>
        </p:spPr>
        <p:txBody>
          <a:bodyPr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C6776A-4DEC-47EE-8A49-2C150ECB5465}" type="datetime2">
              <a:rPr lang="en-US" smtClean="0"/>
              <a:pPr/>
              <a:t>Wednesday, January 24, 2007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07688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hap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9" name="Shap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2" name="Shap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>
              <a:defRPr sz="1000">
                <a:solidFill>
                  <a:schemeClr val="tx1"/>
                </a:solidFill>
              </a:defRPr>
            </a:lvl1pPr>
            <a:extLst/>
          </a:lstStyle>
          <a:p>
            <a:fld id="{D10E14BF-C004-4398-9186-5EE680724D95}" type="datetime2">
              <a:rPr lang="en-US" smtClean="0"/>
              <a:pPr/>
              <a:t>Wednesday, January 24, 2007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>
                <a:solidFill>
                  <a:schemeClr val="tx1"/>
                </a:solidFill>
              </a:defRPr>
            </a:lvl1pPr>
            <a:extLst/>
          </a:lstStyle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 b="0">
                <a:solidFill>
                  <a:schemeClr val="tx1"/>
                </a:solidFill>
              </a:defRPr>
            </a:lvl1pPr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rtl="0" eaLnBrk="1" latinLnBrk="0" hangingPunct="1">
        <a:spcBef>
          <a:spcPct val="0"/>
        </a:spcBef>
        <a:buNone/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5000"/>
        <a:buFont typeface="Wingdings 3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washington.edu/homes/oskin/thompson-micro2002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-228600" y="1752601"/>
            <a:ext cx="9220200" cy="1829761"/>
          </a:xfrm>
        </p:spPr>
        <p:txBody>
          <a:bodyPr/>
          <a:lstStyle/>
          <a:p>
            <a:r>
              <a:rPr lang="en-US" dirty="0" smtClean="0"/>
              <a:t>CS 194 Research Proposal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295400" y="3581400"/>
            <a:ext cx="7772400" cy="1199704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 smtClean="0"/>
              <a:t>Exploring </a:t>
            </a:r>
            <a:r>
              <a:rPr lang="en-US" sz="2800" dirty="0" smtClean="0"/>
              <a:t>Latency </a:t>
            </a:r>
            <a:r>
              <a:rPr lang="en-US" sz="2800" dirty="0" smtClean="0"/>
              <a:t>Constraints of </a:t>
            </a:r>
            <a:r>
              <a:rPr lang="en-US" sz="2800" dirty="0" smtClean="0"/>
              <a:t>Co-Processing Boards</a:t>
            </a:r>
            <a:endParaRPr lang="en-US" sz="2800" dirty="0" smtClean="0"/>
          </a:p>
          <a:p>
            <a:r>
              <a:rPr lang="en-US" sz="2800" dirty="0" smtClean="0"/>
              <a:t>Grant Jenks</a:t>
            </a:r>
          </a:p>
          <a:p>
            <a:r>
              <a:rPr lang="en-US" sz="2800" dirty="0" smtClean="0"/>
              <a:t>UCLA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4327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Synthesis Goals</a:t>
            </a:r>
          </a:p>
          <a:p>
            <a:pPr lvl="1"/>
            <a:r>
              <a:rPr lang="en-US" dirty="0" smtClean="0"/>
              <a:t>Determine the “sweet spot” from the analysis for hardware constraints.</a:t>
            </a:r>
          </a:p>
          <a:p>
            <a:pPr lvl="1"/>
            <a:r>
              <a:rPr lang="en-US" dirty="0" smtClean="0"/>
              <a:t>Results of analysis lead in many directions.</a:t>
            </a:r>
          </a:p>
          <a:p>
            <a:pPr lvl="2"/>
            <a:r>
              <a:rPr lang="en-US" dirty="0" smtClean="0"/>
              <a:t>Case 1: Current hardware supports needs.</a:t>
            </a:r>
          </a:p>
          <a:p>
            <a:pPr lvl="3"/>
            <a:r>
              <a:rPr lang="en-US" dirty="0" smtClean="0"/>
              <a:t>Develop practical implementation of </a:t>
            </a:r>
            <a:r>
              <a:rPr lang="en-US" dirty="0" smtClean="0"/>
              <a:t>problem on existing hardware.</a:t>
            </a:r>
            <a:endParaRPr lang="en-US" dirty="0" smtClean="0"/>
          </a:p>
          <a:p>
            <a:pPr lvl="3"/>
            <a:r>
              <a:rPr lang="en-US" dirty="0" smtClean="0"/>
              <a:t>Test implementation and compare with simulated analysis.</a:t>
            </a:r>
          </a:p>
          <a:p>
            <a:pPr lvl="2"/>
            <a:r>
              <a:rPr lang="en-US" dirty="0" smtClean="0"/>
              <a:t>Case 2: Current hardware is too specialized.</a:t>
            </a:r>
          </a:p>
          <a:p>
            <a:pPr lvl="3"/>
            <a:r>
              <a:rPr lang="en-US" dirty="0" smtClean="0"/>
              <a:t>Attempt to develop implementation of problem on FPGA board.</a:t>
            </a:r>
          </a:p>
          <a:p>
            <a:pPr lvl="3"/>
            <a:r>
              <a:rPr lang="en-US" dirty="0" smtClean="0"/>
              <a:t>Test FPGA design and compare with analysis.</a:t>
            </a:r>
          </a:p>
          <a:p>
            <a:pPr lvl="2"/>
            <a:r>
              <a:rPr lang="en-US" dirty="0" smtClean="0"/>
              <a:t>Case 3: No hardware meets requirements.</a:t>
            </a:r>
          </a:p>
          <a:p>
            <a:pPr lvl="3"/>
            <a:r>
              <a:rPr lang="en-US" dirty="0" smtClean="0"/>
              <a:t>Further explore why no current hardware meets requirements.</a:t>
            </a:r>
          </a:p>
          <a:p>
            <a:pPr lvl="3"/>
            <a:r>
              <a:rPr lang="en-US" dirty="0" smtClean="0"/>
              <a:t>Detail what would need to happen in order for a general co-processing board to be feasible.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 Continued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Tolerable latencies for applications are unknown for general co-processing boards.</a:t>
            </a:r>
          </a:p>
          <a:p>
            <a:r>
              <a:rPr lang="en-US" dirty="0" smtClean="0"/>
              <a:t>Approach</a:t>
            </a:r>
          </a:p>
          <a:p>
            <a:pPr lvl="1"/>
            <a:r>
              <a:rPr lang="en-US" dirty="0" smtClean="0"/>
              <a:t>Simulate the generalized co-processor at different latencies and with different applications and attempt to synthesize a testable implementation.</a:t>
            </a:r>
          </a:p>
          <a:p>
            <a:r>
              <a:rPr lang="en-US" dirty="0" smtClean="0"/>
              <a:t>Methodology</a:t>
            </a:r>
          </a:p>
          <a:p>
            <a:pPr lvl="1"/>
            <a:r>
              <a:rPr lang="en-US" dirty="0" smtClean="0"/>
              <a:t>Analyze then synthesize.</a:t>
            </a:r>
          </a:p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</a:p>
          <a:p>
            <a:r>
              <a:rPr lang="en-US" dirty="0" smtClean="0"/>
              <a:t>Approach</a:t>
            </a:r>
          </a:p>
          <a:p>
            <a:r>
              <a:rPr lang="en-US" dirty="0" smtClean="0"/>
              <a:t>Methodology</a:t>
            </a:r>
          </a:p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Description</a:t>
            </a:r>
          </a:p>
          <a:p>
            <a:pPr lvl="1"/>
            <a:r>
              <a:rPr lang="en-US" dirty="0" smtClean="0"/>
              <a:t>Little research has considered what a general co-processing board with its own memory may be able to do.</a:t>
            </a:r>
            <a:endParaRPr lang="en-US" dirty="0"/>
          </a:p>
          <a:p>
            <a:pPr lvl="1"/>
            <a:r>
              <a:rPr lang="en-US" dirty="0" smtClean="0"/>
              <a:t>Many questions regarding the latency tolerance of classes of programs have yet to be answered.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Continued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Importance</a:t>
            </a:r>
          </a:p>
          <a:p>
            <a:pPr lvl="1"/>
            <a:r>
              <a:rPr lang="en-US" dirty="0" smtClean="0"/>
              <a:t>A lot of aging hardware does not allow for upgrading to a multiprocessor machine.</a:t>
            </a:r>
          </a:p>
          <a:p>
            <a:pPr lvl="1"/>
            <a:r>
              <a:rPr lang="en-US" dirty="0" smtClean="0"/>
              <a:t>Research answers fundamental questions about the capacity for co-processing within a computer.</a:t>
            </a:r>
          </a:p>
          <a:p>
            <a:pPr lvl="1"/>
            <a:r>
              <a:rPr lang="en-US" dirty="0" smtClean="0"/>
              <a:t>Research explores the OS interaction with co-processing boards that contain their own processors and memories.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Continued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</a:p>
          <a:p>
            <a:pPr lvl="1"/>
            <a:r>
              <a:rPr lang="en-US" dirty="0" smtClean="0"/>
              <a:t>Precisely analyzing the tolerance of latencies between the main board and a co-processing board.</a:t>
            </a:r>
          </a:p>
          <a:p>
            <a:pPr lvl="1"/>
            <a:r>
              <a:rPr lang="en-US" dirty="0" smtClean="0"/>
              <a:t>Accurately identifying and testing the future demands on computers with co-processing boards.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Previous Work</a:t>
            </a:r>
          </a:p>
          <a:p>
            <a:pPr lvl="1"/>
            <a:r>
              <a:rPr lang="en-US" dirty="0" smtClean="0"/>
              <a:t>Chris J. Thompson, </a:t>
            </a:r>
            <a:r>
              <a:rPr lang="en-US" dirty="0" err="1" smtClean="0"/>
              <a:t>Sangyun</a:t>
            </a:r>
            <a:r>
              <a:rPr lang="en-US" dirty="0" smtClean="0"/>
              <a:t> Hahn, and Mark </a:t>
            </a:r>
            <a:r>
              <a:rPr lang="en-US" dirty="0" err="1" smtClean="0"/>
              <a:t>Oskin</a:t>
            </a:r>
            <a:r>
              <a:rPr lang="en-US" dirty="0" smtClean="0"/>
              <a:t>. </a:t>
            </a:r>
            <a:r>
              <a:rPr lang="en-US" i="1" dirty="0" smtClean="0">
                <a:hlinkClick r:id="rId3"/>
              </a:rPr>
              <a:t>Using Modern Graphics Architectures for General-Purpose Computing: A Framework and Analysis</a:t>
            </a:r>
            <a:r>
              <a:rPr lang="en-US" dirty="0" smtClean="0"/>
              <a:t> International Symposium on </a:t>
            </a:r>
            <a:r>
              <a:rPr lang="en-US" dirty="0" err="1" smtClean="0"/>
              <a:t>Microarchitecture</a:t>
            </a:r>
            <a:r>
              <a:rPr lang="en-US" dirty="0" smtClean="0"/>
              <a:t> (MICRO), Turkey, Nov. </a:t>
            </a:r>
            <a:r>
              <a:rPr lang="en-US" dirty="0" smtClean="0"/>
              <a:t>2002</a:t>
            </a:r>
          </a:p>
          <a:p>
            <a:pPr lvl="1"/>
            <a:r>
              <a:rPr lang="en-US" dirty="0" smtClean="0"/>
              <a:t>AGEIA </a:t>
            </a:r>
            <a:r>
              <a:rPr lang="en-US" dirty="0" err="1" smtClean="0"/>
              <a:t>PhysX</a:t>
            </a:r>
            <a:r>
              <a:rPr lang="en-US" dirty="0" smtClean="0"/>
              <a:t> PCI Card</a:t>
            </a:r>
          </a:p>
          <a:p>
            <a:pPr lvl="2"/>
            <a:r>
              <a:rPr lang="en-US" dirty="0" smtClean="0"/>
              <a:t>Designed to enhance game realism.</a:t>
            </a:r>
          </a:p>
          <a:p>
            <a:pPr lvl="2"/>
            <a:r>
              <a:rPr lang="en-US" dirty="0" smtClean="0"/>
              <a:t>Currently supported by only a handful of games.</a:t>
            </a:r>
          </a:p>
          <a:p>
            <a:pPr lvl="2"/>
            <a:r>
              <a:rPr lang="en-US" dirty="0" smtClean="0"/>
              <a:t>Highly optimized for relevant physics calculations.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Continued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My Research</a:t>
            </a:r>
          </a:p>
          <a:p>
            <a:pPr lvl="1"/>
            <a:r>
              <a:rPr lang="en-US" dirty="0" smtClean="0"/>
              <a:t>Further previous work in a generalized setting.</a:t>
            </a:r>
          </a:p>
          <a:p>
            <a:pPr lvl="1"/>
            <a:r>
              <a:rPr lang="en-US" dirty="0" smtClean="0"/>
              <a:t>Analysis</a:t>
            </a:r>
          </a:p>
          <a:p>
            <a:pPr lvl="2"/>
            <a:r>
              <a:rPr lang="en-US" dirty="0" smtClean="0"/>
              <a:t>As the latencies between processors and memories are increased within a computer, what effects does this have on different classes of programs?</a:t>
            </a:r>
          </a:p>
          <a:p>
            <a:pPr lvl="1"/>
            <a:r>
              <a:rPr lang="en-US" dirty="0" smtClean="0"/>
              <a:t>Synthesis</a:t>
            </a:r>
          </a:p>
          <a:p>
            <a:pPr lvl="2"/>
            <a:r>
              <a:rPr lang="en-US" dirty="0" smtClean="0"/>
              <a:t>Based on the analysis, </a:t>
            </a:r>
            <a:r>
              <a:rPr lang="en-US" dirty="0" smtClean="0"/>
              <a:t>could a board be implemented which would assist the computer according to the analysis?</a:t>
            </a:r>
            <a:endParaRPr lang="en-US" dirty="0" smtClean="0"/>
          </a:p>
          <a:p>
            <a:r>
              <a:rPr lang="en-US" dirty="0" smtClean="0"/>
              <a:t>Generalized approach not yet investigated.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Plan of Attack</a:t>
            </a:r>
          </a:p>
          <a:p>
            <a:pPr lvl="1"/>
            <a:r>
              <a:rPr lang="en-US" dirty="0" smtClean="0"/>
              <a:t>Finish the analysis by checkpoint.</a:t>
            </a:r>
          </a:p>
          <a:p>
            <a:pPr lvl="1"/>
            <a:r>
              <a:rPr lang="en-US" dirty="0" smtClean="0"/>
              <a:t>Implement a synthesized solution based on analysis by end of project.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 Continued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Analysis Goals</a:t>
            </a:r>
          </a:p>
          <a:p>
            <a:pPr lvl="1"/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Week: Setup simulation environment and develop application classes.</a:t>
            </a:r>
          </a:p>
          <a:p>
            <a:pPr lvl="1"/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-10</a:t>
            </a:r>
            <a:r>
              <a:rPr lang="en-US" baseline="30000" dirty="0" smtClean="0"/>
              <a:t>th</a:t>
            </a:r>
            <a:r>
              <a:rPr lang="en-US" dirty="0" smtClean="0"/>
              <a:t> Week: Test each application class against specific latency constraints.</a:t>
            </a:r>
          </a:p>
          <a:p>
            <a:pPr lvl="2"/>
            <a:r>
              <a:rPr lang="en-US" dirty="0" smtClean="0"/>
              <a:t>Each week will test a different level of latency constraints.</a:t>
            </a:r>
          </a:p>
          <a:p>
            <a:pPr lvl="2"/>
            <a:r>
              <a:rPr lang="en-US" dirty="0" smtClean="0"/>
              <a:t>Data collected will be categorized and charted.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130000" t="-95000" r="40000" b="21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on brainstorming</Template>
  <TotalTime>0</TotalTime>
  <Words>488</Words>
  <Application>Microsoft Office PowerPoint</Application>
  <PresentationFormat>On-screen Show (4:3)</PresentationFormat>
  <Paragraphs>76</Paragraphs>
  <Slides>11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Presentation on brainstorming</vt:lpstr>
      <vt:lpstr>CS 194 Research Proposal</vt:lpstr>
      <vt:lpstr>Outline</vt:lpstr>
      <vt:lpstr>Problem</vt:lpstr>
      <vt:lpstr>Problem Continued</vt:lpstr>
      <vt:lpstr>Problem Continued</vt:lpstr>
      <vt:lpstr>Approach</vt:lpstr>
      <vt:lpstr>Approach Continued</vt:lpstr>
      <vt:lpstr>Methodology</vt:lpstr>
      <vt:lpstr>Methodology Continued</vt:lpstr>
      <vt:lpstr>Methodology Continued</vt:lpstr>
      <vt:lpstr>Summary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2007-01-22T08:16:21Z</dcterms:created>
  <dcterms:modified xsi:type="dcterms:W3CDTF">2007-01-25T08:12:30Z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TC101671231033</vt:lpwstr>
  </property>
</Properties>
</file>