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58" autoAdjust="0"/>
  </p:normalViewPr>
  <p:slideViewPr>
    <p:cSldViewPr>
      <p:cViewPr varScale="1">
        <p:scale>
          <a:sx n="74" d="100"/>
          <a:sy n="74" d="100"/>
        </p:scale>
        <p:origin x="-104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C46126-6BD8-4144-B036-CA03196AFCC3}" type="datetimeFigureOut">
              <a:rPr lang="en-US" smtClean="0"/>
              <a:pPr/>
              <a:t>10/22/2007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28AE0-FDE2-458F-9BEF-984B67EB706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C46126-6BD8-4144-B036-CA03196AFCC3}" type="datetimeFigureOut">
              <a:rPr lang="en-US" smtClean="0"/>
              <a:pPr/>
              <a:t>10/22/2007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28AE0-FDE2-458F-9BEF-984B67EB70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C46126-6BD8-4144-B036-CA03196AFCC3}" type="datetimeFigureOut">
              <a:rPr lang="en-US" smtClean="0"/>
              <a:pPr/>
              <a:t>10/22/2007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28AE0-FDE2-458F-9BEF-984B67EB70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C46126-6BD8-4144-B036-CA03196AFCC3}" type="datetimeFigureOut">
              <a:rPr lang="en-US" smtClean="0"/>
              <a:pPr/>
              <a:t>10/22/2007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28AE0-FDE2-458F-9BEF-984B67EB70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C46126-6BD8-4144-B036-CA03196AFCC3}" type="datetimeFigureOut">
              <a:rPr lang="en-US" smtClean="0"/>
              <a:pPr/>
              <a:t>10/22/2007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28AE0-FDE2-458F-9BEF-984B67EB706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C46126-6BD8-4144-B036-CA03196AFCC3}" type="datetimeFigureOut">
              <a:rPr lang="en-US" smtClean="0"/>
              <a:pPr/>
              <a:t>10/22/2007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28AE0-FDE2-458F-9BEF-984B67EB70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C46126-6BD8-4144-B036-CA03196AFCC3}" type="datetimeFigureOut">
              <a:rPr lang="en-US" smtClean="0"/>
              <a:pPr/>
              <a:t>10/22/2007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428AE0-FDE2-458F-9BEF-984B67EB70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C46126-6BD8-4144-B036-CA03196AFCC3}" type="datetimeFigureOut">
              <a:rPr lang="en-US" smtClean="0"/>
              <a:pPr/>
              <a:t>10/22/2007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428AE0-FDE2-458F-9BEF-984B67EB70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C46126-6BD8-4144-B036-CA03196AFCC3}" type="datetimeFigureOut">
              <a:rPr lang="en-US" smtClean="0"/>
              <a:pPr/>
              <a:t>10/22/2007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428AE0-FDE2-458F-9BEF-984B67EB70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C46126-6BD8-4144-B036-CA03196AFCC3}" type="datetimeFigureOut">
              <a:rPr lang="en-US" smtClean="0"/>
              <a:pPr/>
              <a:t>10/22/2007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28AE0-FDE2-458F-9BEF-984B67EB706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C46126-6BD8-4144-B036-CA03196AFCC3}" type="datetimeFigureOut">
              <a:rPr lang="en-US" smtClean="0"/>
              <a:pPr/>
              <a:t>10/22/2007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28AE0-FDE2-458F-9BEF-984B67EB706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C46126-6BD8-4144-B036-CA03196AFCC3}" type="datetimeFigureOut">
              <a:rPr lang="en-US" smtClean="0"/>
              <a:pPr/>
              <a:t>10/22/2007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428AE0-FDE2-458F-9BEF-984B67EB706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0"/>
            <a:ext cx="7543800" cy="1009650"/>
          </a:xfrm>
        </p:spPr>
        <p:txBody>
          <a:bodyPr/>
          <a:lstStyle/>
          <a:p>
            <a:r>
              <a:rPr lang="en-US" dirty="0" smtClean="0"/>
              <a:t>Project Proposal Talk</a:t>
            </a:r>
            <a:endParaRPr lang="en-US" dirty="0"/>
          </a:p>
        </p:txBody>
      </p:sp>
      <p:sp>
        <p:nvSpPr>
          <p:cNvPr id="3" name="Subtitle 2"/>
          <p:cNvSpPr>
            <a:spLocks noGrp="1"/>
          </p:cNvSpPr>
          <p:nvPr>
            <p:ph type="subTitle" idx="1"/>
          </p:nvPr>
        </p:nvSpPr>
        <p:spPr>
          <a:xfrm>
            <a:off x="381000" y="1219200"/>
            <a:ext cx="7772400" cy="4419600"/>
          </a:xfrm>
          <a:noFill/>
          <a:ln/>
        </p:spPr>
        <p:style>
          <a:lnRef idx="2">
            <a:schemeClr val="accent2"/>
          </a:lnRef>
          <a:fillRef idx="1">
            <a:schemeClr val="lt1"/>
          </a:fillRef>
          <a:effectRef idx="0">
            <a:schemeClr val="accent2"/>
          </a:effectRef>
          <a:fontRef idx="minor">
            <a:schemeClr val="dk1"/>
          </a:fontRef>
        </p:style>
        <p:txBody>
          <a:bodyPr>
            <a:normAutofit/>
          </a:bodyPr>
          <a:lstStyle/>
          <a:p>
            <a:r>
              <a:rPr lang="en-US" sz="3000" dirty="0" smtClean="0">
                <a:solidFill>
                  <a:schemeClr val="tx1"/>
                </a:solidFill>
              </a:rPr>
              <a:t>Problem Description</a:t>
            </a:r>
          </a:p>
          <a:p>
            <a:pPr algn="l"/>
            <a:r>
              <a:rPr lang="en-US" sz="2600" dirty="0" smtClean="0">
                <a:solidFill>
                  <a:schemeClr val="tx1"/>
                </a:solidFill>
              </a:rPr>
              <a:t>-Create a student evaluation system (E-assessment) that accurately </a:t>
            </a:r>
            <a:r>
              <a:rPr lang="en-US" sz="2600" dirty="0" smtClean="0">
                <a:solidFill>
                  <a:schemeClr val="tx1"/>
                </a:solidFill>
              </a:rPr>
              <a:t>“shades” the level of students’ understanding</a:t>
            </a:r>
            <a:r>
              <a:rPr lang="en-US" sz="2600" dirty="0" smtClean="0">
                <a:solidFill>
                  <a:schemeClr val="tx1"/>
                </a:solidFill>
              </a:rPr>
              <a:t> </a:t>
            </a:r>
            <a:r>
              <a:rPr lang="en-US" sz="2600" dirty="0" smtClean="0">
                <a:solidFill>
                  <a:schemeClr val="tx1"/>
                </a:solidFill>
              </a:rPr>
              <a:t>and tests how well </a:t>
            </a:r>
            <a:r>
              <a:rPr lang="en-US" sz="2600" dirty="0" smtClean="0">
                <a:solidFill>
                  <a:schemeClr val="tx1"/>
                </a:solidFill>
              </a:rPr>
              <a:t>they</a:t>
            </a:r>
            <a:r>
              <a:rPr lang="en-US" sz="2600" dirty="0" smtClean="0">
                <a:solidFill>
                  <a:schemeClr val="tx1"/>
                </a:solidFill>
              </a:rPr>
              <a:t> grasp </a:t>
            </a:r>
            <a:r>
              <a:rPr lang="en-US" sz="2600" dirty="0" smtClean="0">
                <a:solidFill>
                  <a:schemeClr val="tx1"/>
                </a:solidFill>
              </a:rPr>
              <a:t>a certain subject. Because the system will enable teachers to recognize the specific areas that students don’t understand after a lesson, teachers will be able to better meet the needs of the students. The difficulty in creating such a system lies in being able to </a:t>
            </a:r>
            <a:r>
              <a:rPr lang="en-US" sz="2600" dirty="0" smtClean="0">
                <a:solidFill>
                  <a:schemeClr val="tx1"/>
                </a:solidFill>
              </a:rPr>
              <a:t>accurately identify the “frontier of understanding” from </a:t>
            </a:r>
            <a:r>
              <a:rPr lang="en-US" sz="2600" dirty="0" smtClean="0">
                <a:solidFill>
                  <a:schemeClr val="tx1"/>
                </a:solidFill>
              </a:rPr>
              <a:t>just a few test questions. </a:t>
            </a:r>
          </a:p>
          <a:p>
            <a:pPr algn="l"/>
            <a:endParaRPr lang="en-US" sz="26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40000"/>
                <a:lumOff val="60000"/>
              </a:schemeClr>
            </a:gs>
            <a:gs pos="30000">
              <a:schemeClr val="accent2">
                <a:lumMod val="40000"/>
                <a:lumOff val="60000"/>
              </a:schemeClr>
            </a:gs>
            <a:gs pos="70000">
              <a:schemeClr val="accent2">
                <a:lumMod val="60000"/>
                <a:lumOff val="40000"/>
              </a:schemeClr>
            </a:gs>
            <a:gs pos="100000">
              <a:schemeClr val="accent2">
                <a:lumMod val="75000"/>
              </a:schemeClr>
            </a:gs>
          </a:gsLst>
          <a:lin ang="108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057400" y="152400"/>
            <a:ext cx="8229600" cy="1143000"/>
          </a:xfrm>
        </p:spPr>
        <p:txBody>
          <a:bodyPr/>
          <a:lstStyle/>
          <a:p>
            <a:r>
              <a:rPr lang="en-US" dirty="0" smtClean="0"/>
              <a:t>Approach</a:t>
            </a:r>
            <a:endParaRPr lang="en-US" dirty="0"/>
          </a:p>
        </p:txBody>
      </p:sp>
      <p:sp>
        <p:nvSpPr>
          <p:cNvPr id="3" name="Content Placeholder 2"/>
          <p:cNvSpPr>
            <a:spLocks noGrp="1"/>
          </p:cNvSpPr>
          <p:nvPr>
            <p:ph idx="1"/>
          </p:nvPr>
        </p:nvSpPr>
        <p:spPr>
          <a:xfrm>
            <a:off x="457200" y="1143000"/>
            <a:ext cx="8229600" cy="5334000"/>
          </a:xfrm>
        </p:spPr>
        <p:txBody>
          <a:bodyPr>
            <a:normAutofit lnSpcReduction="10000"/>
          </a:bodyPr>
          <a:lstStyle/>
          <a:p>
            <a:pPr>
              <a:buNone/>
            </a:pPr>
            <a:r>
              <a:rPr lang="en-US" sz="2300" dirty="0" smtClean="0"/>
              <a:t>Previous approaches</a:t>
            </a:r>
            <a:r>
              <a:rPr lang="en-US" sz="2300" dirty="0" smtClean="0"/>
              <a:t>:</a:t>
            </a:r>
          </a:p>
          <a:p>
            <a:pPr>
              <a:buNone/>
            </a:pPr>
            <a:r>
              <a:rPr lang="en-US" sz="2300" dirty="0" smtClean="0"/>
              <a:t>-Bayesian CAT program (only based on wrong or right)</a:t>
            </a:r>
          </a:p>
          <a:p>
            <a:pPr>
              <a:buNone/>
            </a:pPr>
            <a:r>
              <a:rPr lang="en-US" sz="2300" dirty="0" smtClean="0"/>
              <a:t>-Computer-Adaptive Testing (tailored testing) : </a:t>
            </a:r>
          </a:p>
          <a:p>
            <a:pPr>
              <a:buNone/>
            </a:pPr>
            <a:r>
              <a:rPr lang="en-US" sz="2300" dirty="0" smtClean="0"/>
              <a:t>	</a:t>
            </a:r>
            <a:r>
              <a:rPr lang="en-US" sz="2300" dirty="0" smtClean="0"/>
              <a:t>-</a:t>
            </a:r>
            <a:r>
              <a:rPr lang="en-US" sz="2300" dirty="0" smtClean="0"/>
              <a:t>adapts to </a:t>
            </a:r>
            <a:r>
              <a:rPr lang="en-US" sz="2300" dirty="0" err="1" smtClean="0"/>
              <a:t>testee’s</a:t>
            </a:r>
            <a:r>
              <a:rPr lang="en-US" sz="2300" dirty="0" smtClean="0"/>
              <a:t> level</a:t>
            </a:r>
          </a:p>
          <a:p>
            <a:pPr>
              <a:buNone/>
            </a:pPr>
            <a:r>
              <a:rPr lang="en-US" sz="2300" dirty="0" smtClean="0"/>
              <a:t>	</a:t>
            </a:r>
            <a:r>
              <a:rPr lang="en-US" sz="2300" dirty="0" smtClean="0"/>
              <a:t>-uses an iterative algorithm</a:t>
            </a:r>
          </a:p>
          <a:p>
            <a:pPr>
              <a:buNone/>
            </a:pPr>
            <a:r>
              <a:rPr lang="en-US" sz="2300" dirty="0" smtClean="0"/>
              <a:t>	-provides uniformly precise scores for most test-takers but all new items in the test must be pre-tested</a:t>
            </a:r>
            <a:endParaRPr lang="en-US" sz="2300" dirty="0" smtClean="0"/>
          </a:p>
          <a:p>
            <a:pPr>
              <a:buNone/>
            </a:pPr>
            <a:r>
              <a:rPr lang="en-US" sz="2300" dirty="0" smtClean="0"/>
              <a:t>My </a:t>
            </a:r>
            <a:r>
              <a:rPr lang="en-US" sz="2300" dirty="0" smtClean="0"/>
              <a:t>approach</a:t>
            </a:r>
            <a:r>
              <a:rPr lang="en-US" sz="2300" dirty="0" smtClean="0"/>
              <a:t>:</a:t>
            </a:r>
          </a:p>
          <a:p>
            <a:pPr>
              <a:buNone/>
            </a:pPr>
            <a:r>
              <a:rPr lang="en-US" sz="2300" dirty="0" smtClean="0"/>
              <a:t>	</a:t>
            </a:r>
            <a:r>
              <a:rPr lang="en-US" sz="2300" dirty="0" smtClean="0"/>
              <a:t>-Traversing through a directed graph that maps out the main concepts of a subject, the test engine will figure what question to ask next depending on the current answer.</a:t>
            </a:r>
          </a:p>
          <a:p>
            <a:pPr>
              <a:buNone/>
            </a:pPr>
            <a:r>
              <a:rPr lang="en-US" sz="2300" dirty="0" smtClean="0"/>
              <a:t>	-The algorithm should also be able to calculate the confidence of the student in knowing a certain subtopic and the confidence of the student’s level of mastery. </a:t>
            </a:r>
            <a:endParaRPr lang="en-US" sz="23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20000"/>
                <a:lumOff val="80000"/>
              </a:schemeClr>
            </a:gs>
            <a:gs pos="50000">
              <a:schemeClr val="accent2">
                <a:lumMod val="60000"/>
                <a:lumOff val="40000"/>
              </a:schemeClr>
            </a:gs>
            <a:gs pos="100000">
              <a:schemeClr val="accent2">
                <a:lumMod val="75000"/>
              </a:schemeClr>
            </a:gs>
          </a:gsLst>
          <a:lin ang="13500000" scaled="1"/>
          <a:tileRect/>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8229600" cy="1143000"/>
          </a:xfrm>
        </p:spPr>
        <p:txBody>
          <a:bodyPr>
            <a:normAutofit/>
          </a:bodyPr>
          <a:lstStyle/>
          <a:p>
            <a:r>
              <a:rPr lang="en-US" sz="3500" dirty="0" smtClean="0"/>
              <a:t>Methodology, Milestones &amp; Deliverables</a:t>
            </a:r>
            <a:endParaRPr lang="en-US" sz="3500" dirty="0"/>
          </a:p>
        </p:txBody>
      </p:sp>
      <p:sp>
        <p:nvSpPr>
          <p:cNvPr id="5" name="Content Placeholder 4"/>
          <p:cNvSpPr>
            <a:spLocks noGrp="1"/>
          </p:cNvSpPr>
          <p:nvPr>
            <p:ph idx="1"/>
          </p:nvPr>
        </p:nvSpPr>
        <p:spPr>
          <a:xfrm>
            <a:off x="152400" y="914400"/>
            <a:ext cx="8686800" cy="5638800"/>
          </a:xfrm>
        </p:spPr>
        <p:txBody>
          <a:bodyPr>
            <a:normAutofit fontScale="92500" lnSpcReduction="20000"/>
          </a:bodyPr>
          <a:lstStyle/>
          <a:p>
            <a:pPr>
              <a:buNone/>
            </a:pPr>
            <a:r>
              <a:rPr lang="en-US" sz="2000" dirty="0" smtClean="0"/>
              <a:t>By end of Fall quarter: </a:t>
            </a:r>
            <a:endParaRPr lang="en-US" sz="2000" dirty="0" smtClean="0"/>
          </a:p>
          <a:p>
            <a:pPr marL="514350" indent="-514350">
              <a:buAutoNum type="arabicParenR"/>
            </a:pPr>
            <a:r>
              <a:rPr lang="en-US" sz="2000" dirty="0" smtClean="0"/>
              <a:t>Create initial directed graph of topic</a:t>
            </a:r>
            <a:endParaRPr lang="en-US" sz="2000" dirty="0" smtClean="0"/>
          </a:p>
          <a:p>
            <a:pPr marL="514350" indent="-514350">
              <a:buAutoNum type="arabicParenR"/>
            </a:pPr>
            <a:r>
              <a:rPr lang="en-US" sz="2000" dirty="0" smtClean="0"/>
              <a:t>Begin amassing </a:t>
            </a:r>
            <a:r>
              <a:rPr lang="en-US" sz="2000" dirty="0" smtClean="0"/>
              <a:t>data base </a:t>
            </a:r>
            <a:r>
              <a:rPr lang="en-US" sz="2000" dirty="0" smtClean="0"/>
              <a:t>of questions and problems</a:t>
            </a:r>
            <a:endParaRPr lang="en-US" sz="2000" dirty="0" smtClean="0"/>
          </a:p>
          <a:p>
            <a:pPr marL="514350" indent="-514350">
              <a:buAutoNum type="arabicParenR"/>
            </a:pPr>
            <a:r>
              <a:rPr lang="en-US" sz="2000" dirty="0" smtClean="0"/>
              <a:t>Create </a:t>
            </a:r>
            <a:r>
              <a:rPr lang="en-US" sz="2000" dirty="0" smtClean="0"/>
              <a:t>a working a</a:t>
            </a:r>
            <a:r>
              <a:rPr lang="en-US" sz="2000" dirty="0" smtClean="0"/>
              <a:t>lgorithm  that can create a test and evaluate answers.</a:t>
            </a:r>
          </a:p>
          <a:p>
            <a:pPr marL="514350" indent="-514350">
              <a:buAutoNum type="arabicParenR"/>
            </a:pPr>
            <a:r>
              <a:rPr lang="en-US" sz="2000" dirty="0" smtClean="0"/>
              <a:t>Apply for approval from </a:t>
            </a:r>
            <a:r>
              <a:rPr lang="en-US" sz="2000" dirty="0" smtClean="0"/>
              <a:t>UCLA Office for Protection of Research Subjects</a:t>
            </a:r>
            <a:endParaRPr lang="en-US" sz="2000" dirty="0" smtClean="0"/>
          </a:p>
          <a:p>
            <a:pPr marL="514350" indent="-514350">
              <a:buNone/>
            </a:pPr>
            <a:r>
              <a:rPr lang="en-US" sz="2000" dirty="0" smtClean="0"/>
              <a:t>By end of Winter quarter:</a:t>
            </a:r>
          </a:p>
          <a:p>
            <a:pPr marL="514350" indent="-514350">
              <a:buAutoNum type="arabicParenR" startAt="4"/>
            </a:pPr>
            <a:r>
              <a:rPr lang="en-US" sz="2000" dirty="0" smtClean="0"/>
              <a:t>Refine both directed graph and algorithm </a:t>
            </a:r>
            <a:endParaRPr lang="en-US" sz="2000" dirty="0" smtClean="0"/>
          </a:p>
          <a:p>
            <a:pPr marL="514350" indent="-514350">
              <a:buAutoNum type="arabicParenR" startAt="4"/>
            </a:pPr>
            <a:r>
              <a:rPr lang="en-US" sz="2000" dirty="0" smtClean="0"/>
              <a:t>Begin testing part of research: get some feedback from test subjects </a:t>
            </a:r>
          </a:p>
          <a:p>
            <a:pPr marL="514350" indent="-514350">
              <a:buNone/>
            </a:pPr>
            <a:r>
              <a:rPr lang="en-US" sz="2000" dirty="0" smtClean="0"/>
              <a:t>By end of Spring quarter: </a:t>
            </a:r>
          </a:p>
          <a:p>
            <a:pPr marL="514350" indent="-514350">
              <a:buNone/>
            </a:pPr>
            <a:r>
              <a:rPr lang="en-US" sz="2000" dirty="0" smtClean="0"/>
              <a:t>6)	Conduct more tests</a:t>
            </a:r>
          </a:p>
          <a:p>
            <a:pPr marL="514350" indent="-514350">
              <a:buAutoNum type="arabicParenR" startAt="7"/>
            </a:pPr>
            <a:r>
              <a:rPr lang="en-US" sz="2000" dirty="0" smtClean="0"/>
              <a:t>Analyze experimental results</a:t>
            </a:r>
          </a:p>
          <a:p>
            <a:pPr marL="514350" indent="-514350">
              <a:buAutoNum type="arabicParenR" startAt="7"/>
            </a:pPr>
            <a:r>
              <a:rPr lang="en-US" sz="2000" dirty="0" smtClean="0"/>
              <a:t>Write final project thesis  </a:t>
            </a:r>
          </a:p>
          <a:p>
            <a:pPr marL="514350" indent="-514350">
              <a:buNone/>
            </a:pPr>
            <a:endParaRPr lang="en-US" sz="1200" dirty="0" smtClean="0"/>
          </a:p>
          <a:p>
            <a:pPr marL="514350" indent="-514350">
              <a:buNone/>
            </a:pPr>
            <a:r>
              <a:rPr lang="en-US" sz="2000" dirty="0" smtClean="0"/>
              <a:t>Things that might prove to be hard:  </a:t>
            </a:r>
          </a:p>
          <a:p>
            <a:pPr marL="914400" lvl="1" indent="-514350"/>
            <a:r>
              <a:rPr lang="en-US" sz="2000" dirty="0" smtClean="0"/>
              <a:t>Figuring out the best way to test </a:t>
            </a:r>
            <a:r>
              <a:rPr lang="en-US" sz="2000" dirty="0" smtClean="0"/>
              <a:t>students (figuring out an effective algorithm), </a:t>
            </a:r>
            <a:r>
              <a:rPr lang="en-US" sz="2000" dirty="0" smtClean="0"/>
              <a:t>testing what they truly </a:t>
            </a:r>
            <a:r>
              <a:rPr lang="en-US" sz="2000" dirty="0" smtClean="0"/>
              <a:t>know (whether it be through analyzing answers or student confidence)</a:t>
            </a:r>
            <a:endParaRPr lang="en-US" sz="2000" dirty="0" smtClean="0"/>
          </a:p>
          <a:p>
            <a:pPr marL="914400" lvl="1" indent="-514350"/>
            <a:r>
              <a:rPr lang="en-US" sz="2000" dirty="0" smtClean="0"/>
              <a:t>How to test students without asking too many questions </a:t>
            </a:r>
            <a:r>
              <a:rPr lang="en-US" sz="2000" dirty="0" smtClean="0"/>
              <a:t>and boring them</a:t>
            </a:r>
            <a:endParaRPr lang="en-US" sz="2000" dirty="0" smtClean="0"/>
          </a:p>
          <a:p>
            <a:pPr marL="914400" lvl="1" indent="-514350"/>
            <a:r>
              <a:rPr lang="en-US" sz="2000" dirty="0" smtClean="0"/>
              <a:t>Applying for approval and testing actual test subjects</a:t>
            </a:r>
            <a:endParaRPr lang="en-US"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20000"/>
                <a:lumOff val="80000"/>
              </a:schemeClr>
            </a:gs>
            <a:gs pos="50000">
              <a:schemeClr val="accent2">
                <a:lumMod val="60000"/>
                <a:lumOff val="40000"/>
              </a:schemeClr>
            </a:gs>
            <a:gs pos="100000">
              <a:schemeClr val="accent2">
                <a:lumMod val="75000"/>
              </a:schemeClr>
            </a:gs>
          </a:gsLst>
          <a:lin ang="135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077200" cy="1112838"/>
          </a:xfrm>
        </p:spPr>
        <p:txBody>
          <a:bodyPr/>
          <a:lstStyle/>
          <a:p>
            <a:r>
              <a:rPr lang="en-US" dirty="0" smtClean="0"/>
              <a:t>Fall back plan / Testing</a:t>
            </a:r>
            <a:endParaRPr lang="en-US" dirty="0"/>
          </a:p>
        </p:txBody>
      </p:sp>
      <p:sp>
        <p:nvSpPr>
          <p:cNvPr id="3" name="Content Placeholder 2"/>
          <p:cNvSpPr>
            <a:spLocks noGrp="1"/>
          </p:cNvSpPr>
          <p:nvPr>
            <p:ph idx="1"/>
          </p:nvPr>
        </p:nvSpPr>
        <p:spPr>
          <a:xfrm>
            <a:off x="381000" y="990600"/>
            <a:ext cx="8458200" cy="5410200"/>
          </a:xfrm>
        </p:spPr>
        <p:txBody>
          <a:bodyPr>
            <a:normAutofit lnSpcReduction="10000"/>
          </a:bodyPr>
          <a:lstStyle/>
          <a:p>
            <a:pPr>
              <a:buNone/>
            </a:pPr>
            <a:r>
              <a:rPr lang="en-US" sz="2100" dirty="0" smtClean="0"/>
              <a:t>-Since I will be testing as I go along, I can adjust goals and plans according to success/failure</a:t>
            </a:r>
          </a:p>
          <a:p>
            <a:pPr>
              <a:buNone/>
            </a:pPr>
            <a:r>
              <a:rPr lang="en-US" sz="2100" dirty="0" smtClean="0"/>
              <a:t>-One aspect of the fall back plan concerns the subject testing. Since it is human testing, the research has to go through OPRS for approval. Several possible ways to conduct testing is as follows:</a:t>
            </a:r>
          </a:p>
          <a:p>
            <a:pPr>
              <a:buNone/>
            </a:pPr>
            <a:r>
              <a:rPr lang="en-US" sz="2100" dirty="0" smtClean="0"/>
              <a:t>		</a:t>
            </a:r>
            <a:r>
              <a:rPr lang="en-US" sz="2100" dirty="0" smtClean="0"/>
              <a:t>1</a:t>
            </a:r>
            <a:r>
              <a:rPr lang="en-US" sz="2100" dirty="0" smtClean="0"/>
              <a:t>) </a:t>
            </a:r>
            <a:r>
              <a:rPr lang="en-US" sz="2100" dirty="0" smtClean="0"/>
              <a:t>Conduct testing among high school or middle school students 	who are currently taking topic of choice at school. Conduct 	both diagnostic test as well as survey to analyze whether the test 	is effective. (Parent consent forms might be required)</a:t>
            </a:r>
          </a:p>
          <a:p>
            <a:pPr>
              <a:buNone/>
            </a:pPr>
            <a:r>
              <a:rPr lang="en-US" sz="2100" dirty="0" smtClean="0"/>
              <a:t>	</a:t>
            </a:r>
            <a:r>
              <a:rPr lang="en-US" sz="2100" dirty="0" smtClean="0"/>
              <a:t>	2) Using </a:t>
            </a:r>
            <a:r>
              <a:rPr lang="en-US" sz="2100" dirty="0" smtClean="0"/>
              <a:t>college students (and more advanced topic) so that only </a:t>
            </a:r>
            <a:r>
              <a:rPr lang="en-US" sz="2100" dirty="0" smtClean="0"/>
              <a:t>	one set </a:t>
            </a:r>
            <a:r>
              <a:rPr lang="en-US" sz="2100" dirty="0" smtClean="0"/>
              <a:t>of consent is </a:t>
            </a:r>
            <a:r>
              <a:rPr lang="en-US" sz="2100" dirty="0" smtClean="0"/>
              <a:t>required </a:t>
            </a:r>
            <a:r>
              <a:rPr lang="en-US" sz="2100" dirty="0" smtClean="0"/>
              <a:t/>
            </a:r>
            <a:br>
              <a:rPr lang="en-US" sz="2100" dirty="0" smtClean="0"/>
            </a:br>
            <a:r>
              <a:rPr lang="en-US" sz="2100" dirty="0" smtClean="0"/>
              <a:t>	3) Doing an internet survey so that consent is less of a hassle 	(though we might receive more outliers due to inability to filter 	out unsuitable test subjects)</a:t>
            </a:r>
          </a:p>
          <a:p>
            <a:pPr>
              <a:buNone/>
            </a:pPr>
            <a:r>
              <a:rPr lang="en-US" sz="2100" dirty="0" smtClean="0"/>
              <a:t>-Current plan might possibly include applying for all three possibilities and picking the most ideal plan later</a:t>
            </a:r>
            <a:endParaRPr lang="en-US" sz="2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76400" y="0"/>
            <a:ext cx="8229600" cy="1143000"/>
          </a:xfrm>
        </p:spPr>
        <p:txBody>
          <a:bodyPr/>
          <a:lstStyle/>
          <a:p>
            <a:r>
              <a:rPr lang="en-US" dirty="0" smtClean="0"/>
              <a:t>Summary</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487</TotalTime>
  <Words>264</Words>
  <Application>Microsoft Office PowerPoint</Application>
  <PresentationFormat>On-screen Show (4:3)</PresentationFormat>
  <Paragraphs>38</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Project Proposal Talk</vt:lpstr>
      <vt:lpstr>Approach</vt:lpstr>
      <vt:lpstr>Methodology, Milestones &amp; Deliverables</vt:lpstr>
      <vt:lpstr>Fall back plan / Testing</vt:lpstr>
      <vt:lpstr>Summary</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Proposal Talk</dc:title>
  <dc:creator>Jessica Wang</dc:creator>
  <cp:lastModifiedBy>Jessica Wang</cp:lastModifiedBy>
  <cp:revision>35</cp:revision>
  <dcterms:created xsi:type="dcterms:W3CDTF">2007-10-17T06:21:03Z</dcterms:created>
  <dcterms:modified xsi:type="dcterms:W3CDTF">2007-10-23T05:37:29Z</dcterms:modified>
</cp:coreProperties>
</file>