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278" r:id="rId3"/>
    <p:sldId id="258" r:id="rId4"/>
    <p:sldId id="259" r:id="rId5"/>
    <p:sldId id="279" r:id="rId6"/>
    <p:sldId id="280" r:id="rId7"/>
    <p:sldId id="260" r:id="rId8"/>
    <p:sldId id="261" r:id="rId9"/>
    <p:sldId id="262" r:id="rId10"/>
    <p:sldId id="263" r:id="rId11"/>
    <p:sldId id="264" r:id="rId12"/>
    <p:sldId id="268" r:id="rId13"/>
    <p:sldId id="271" r:id="rId14"/>
    <p:sldId id="272" r:id="rId15"/>
    <p:sldId id="273" r:id="rId16"/>
    <p:sldId id="275" r:id="rId17"/>
    <p:sldId id="276" r:id="rId18"/>
    <p:sldId id="277" r:id="rId19"/>
    <p:sldId id="282" r:id="rId20"/>
    <p:sldId id="329" r:id="rId21"/>
    <p:sldId id="330" r:id="rId22"/>
    <p:sldId id="389" r:id="rId23"/>
    <p:sldId id="390" r:id="rId24"/>
    <p:sldId id="391" r:id="rId25"/>
    <p:sldId id="393" r:id="rId26"/>
    <p:sldId id="394" r:id="rId27"/>
    <p:sldId id="395" r:id="rId28"/>
    <p:sldId id="396" r:id="rId29"/>
    <p:sldId id="397" r:id="rId30"/>
    <p:sldId id="398" r:id="rId31"/>
    <p:sldId id="337" r:id="rId32"/>
    <p:sldId id="338" r:id="rId33"/>
    <p:sldId id="339" r:id="rId34"/>
    <p:sldId id="340" r:id="rId35"/>
    <p:sldId id="374" r:id="rId36"/>
    <p:sldId id="383" r:id="rId37"/>
    <p:sldId id="376" r:id="rId38"/>
    <p:sldId id="377" r:id="rId39"/>
    <p:sldId id="380" r:id="rId40"/>
    <p:sldId id="348" r:id="rId41"/>
    <p:sldId id="349" r:id="rId42"/>
    <p:sldId id="353" r:id="rId43"/>
    <p:sldId id="354" r:id="rId44"/>
    <p:sldId id="355" r:id="rId45"/>
    <p:sldId id="356" r:id="rId46"/>
    <p:sldId id="384" r:id="rId47"/>
    <p:sldId id="357" r:id="rId48"/>
    <p:sldId id="385" r:id="rId49"/>
    <p:sldId id="367" r:id="rId50"/>
    <p:sldId id="387" r:id="rId51"/>
    <p:sldId id="368" r:id="rId52"/>
    <p:sldId id="388" r:id="rId53"/>
    <p:sldId id="386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0"/>
    <p:restoredTop sz="94676"/>
  </p:normalViewPr>
  <p:slideViewPr>
    <p:cSldViewPr snapToGrid="0" snapToObjects="1">
      <p:cViewPr varScale="1">
        <p:scale>
          <a:sx n="81" d="100"/>
          <a:sy n="81" d="100"/>
        </p:scale>
        <p:origin x="124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8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7607-8AA4-B842-A5B0-85C1885566DE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74529-E9FF-DD45-A1E1-9AE5BBE5E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851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57BF8-B90F-EC4F-8623-DE2330790225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4DDF-0BE8-B44D-A687-4BF2505A71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3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51AE5-7AA3-A047-AB4C-8DB5D369B34B}" type="slidenum">
              <a:rPr lang="en-US">
                <a:latin typeface="Courier New" charset="0"/>
              </a:rPr>
              <a:pPr/>
              <a:t>1</a:t>
            </a:fld>
            <a:endParaRPr lang="en-US" dirty="0">
              <a:latin typeface="Courier New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dirty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930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5AF1F-82A2-5D48-A5C4-89A5B398CF04}" type="slidenum">
              <a:rPr lang="en-US"/>
              <a:pPr/>
              <a:t>13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46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BB15A-AED5-1E48-8358-0612DA5C4576}" type="slidenum">
              <a:rPr lang="en-US"/>
              <a:pPr/>
              <a:t>14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52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90746-4A09-134A-9061-D5EFC815B0EB}" type="slidenum">
              <a:rPr lang="en-US"/>
              <a:pPr/>
              <a:t>15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0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CBC9B-A33F-9641-B4A4-7674471312C3}" type="slidenum">
              <a:rPr lang="en-US"/>
              <a:pPr/>
              <a:t>16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3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3D8287-896B-0F45-AE54-CD412F774653}" type="slidenum">
              <a:rPr lang="en-US"/>
              <a:pPr/>
              <a:t>17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62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D6289-725F-844A-87AF-D56207878BB3}" type="slidenum">
              <a:rPr lang="en-US"/>
              <a:pPr/>
              <a:t>18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09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FD755-B0B3-4513-91BA-FC4817997780}" type="slidenum">
              <a:rPr lang="en-US"/>
              <a:pPr/>
              <a:t>37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80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95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E42CE-86BF-4E15-98D2-D6F4BE120969}" type="slidenum">
              <a:rPr lang="en-US"/>
              <a:pPr/>
              <a:t>38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167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32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6F21A-C7D0-4A0F-9381-63EDFF966FDB}" type="slidenum">
              <a:rPr lang="en-US"/>
              <a:pPr/>
              <a:t>39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ln/>
        </p:spPr>
        <p:txBody>
          <a:bodyPr wrap="none" anchor="ctr"/>
          <a:lstStyle/>
          <a:p>
            <a:pPr defTabSz="43242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5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65CE6-ABCE-D84F-A04E-FEEEB4A1874C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3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F5AF1-7435-6F49-A2E9-C236FFD0ACA8}" type="slidenum">
              <a:rPr lang="en-US"/>
              <a:pPr/>
              <a:t>4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7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7EE8A-7D78-8D44-BA25-5ADCD0EB8370}" type="slidenum">
              <a:rPr lang="en-US"/>
              <a:pPr/>
              <a:t>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5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BD8AE-B502-EA47-9F0F-43EF24C7E269}" type="slidenum">
              <a:rPr lang="en-US"/>
              <a:pPr/>
              <a:t>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062F7-CEDF-2041-9DF3-18BA689EF7AB}" type="slidenum">
              <a:rPr lang="en-US"/>
              <a:pPr/>
              <a:t>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91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A20AF7-07C1-ED4D-B075-B196E9201F87}" type="slidenum">
              <a:rPr lang="en-US"/>
              <a:pPr/>
              <a:t>10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33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1FB20-B623-C540-8F23-3BFF74DF30FA}" type="slidenum">
              <a:rPr lang="en-US"/>
              <a:pPr/>
              <a:t>11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33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5C94A-70D8-604C-A56B-4C41E7568EA4}" type="slidenum">
              <a:rPr lang="en-US"/>
              <a:pPr/>
              <a:t>12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7788" y="912813"/>
            <a:ext cx="4162425" cy="3122612"/>
          </a:xfrm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263" y="4337655"/>
            <a:ext cx="4771430" cy="3465286"/>
          </a:xfrm>
          <a:noFill/>
          <a:ln/>
        </p:spPr>
        <p:txBody>
          <a:bodyPr wrap="none" anchor="ctr"/>
          <a:lstStyle/>
          <a:p>
            <a:pPr defTabSz="432465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2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78B2-3159-F14B-8132-9300A16C85A8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0DD2-9AC7-B240-8439-1898C20C4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8D5F-B9F1-324C-B1A2-05496313CD19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B397-9863-974C-9E75-B66FE458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2550-6371-4147-AE4C-F5FB6151C76E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C3A0-C6A5-184E-9AB8-67C259CC1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91A6-BA86-C24D-A9A2-59E1132BA9F7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A7C-687B-BE4F-84FE-0A7FB4E2E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EA3AB-8B06-3541-8955-4B0B738DA1E5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84620-9411-7A41-BDFE-46E36283A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6EB3D-237A-2A41-AA3C-CCC0B587F125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2E417-E1B4-1644-AA5E-08B3C161F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4D64D-30AD-E442-825F-585A69A95A22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EFE53-6511-CC46-9EB0-088D5AA22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96F4-5E88-8E4D-8ADB-73A988525CB5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AA0B7-898E-6849-B106-FA8F92BD0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CC378-6658-6B42-8AC0-83423DF6E9C6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C738C-B1BF-D74D-9E8E-E80F125B9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80D83-C431-C640-9F8F-0DEF26FCD613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E7D5A-5759-A749-9DF2-8883836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9EBD-5AF0-F741-98C5-21C9D9AB6610}" type="datetime1">
              <a:rPr lang="en-US" smtClean="0"/>
              <a:pPr>
                <a:defRPr/>
              </a:pPr>
              <a:t>1/2/2020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797F-D4AC-5249-8143-180C49B0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8"/>
          <p:cNvSpPr>
            <a:spLocks noChangeArrowheads="1"/>
          </p:cNvSpPr>
          <p:nvPr userDrawn="1"/>
        </p:nvSpPr>
        <p:spPr bwMode="auto">
          <a:xfrm>
            <a:off x="387350" y="387350"/>
            <a:ext cx="8445500" cy="6159500"/>
          </a:xfrm>
          <a:prstGeom prst="roundRect">
            <a:avLst>
              <a:gd name="adj" fmla="val 12486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ourier New" pitchFamily="-107" charset="0"/>
            </a:endParaRPr>
          </a:p>
        </p:txBody>
      </p:sp>
      <p:sp useBgFill="1"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8213725" y="6218238"/>
            <a:ext cx="763588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Lecture 1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Page </a:t>
            </a:r>
            <a:fld id="{8DEFEB2B-9FA0-4F4D-A070-42F5B2E48911}" type="slidenum">
              <a:rPr lang="en-US" sz="1200">
                <a:latin typeface="Times New Roman" pitchFamily="-107" charset="0"/>
              </a:rPr>
              <a:pPr>
                <a:defRPr/>
              </a:pPr>
              <a:t>‹#›</a:t>
            </a:fld>
            <a:endParaRPr lang="en-US" sz="1200" dirty="0">
              <a:latin typeface="Times New Roman" pitchFamily="-107" charset="0"/>
            </a:endParaRPr>
          </a:p>
        </p:txBody>
      </p:sp>
      <p:sp useBgFill="1"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97935" y="6274232"/>
            <a:ext cx="994118" cy="4623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CS 111</a:t>
            </a:r>
          </a:p>
          <a:p>
            <a:pPr>
              <a:defRPr/>
            </a:pPr>
            <a:r>
              <a:rPr lang="en-US" sz="1200" dirty="0">
                <a:latin typeface="Times New Roman" pitchFamily="-107" charset="0"/>
              </a:rPr>
              <a:t>Winter </a:t>
            </a:r>
            <a:r>
              <a:rPr lang="en-US" sz="1200" baseline="0" dirty="0">
                <a:latin typeface="Times New Roman" pitchFamily="-107" charset="0"/>
              </a:rPr>
              <a:t>2020</a:t>
            </a:r>
            <a:r>
              <a:rPr lang="en-US" sz="1200" dirty="0">
                <a:latin typeface="Times New Roman" pitchFamily="-107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remzi/OSTE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http://images.clipartpanda.com/laser-clipart-laser-printer-clip-art_427777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s://media.istockphoto.com/vectors/modern-hotel-scene-vector-id641928984?k=6&amp;m=641928984&amp;s=612x612&amp;w=0&amp;h=Pb3jGt2l_vsfIG-DWp9IicBbIGRx-JIY20lT9Xl0SYo=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https://upload.wikimedia.org/wikipedia/commons/thumb/c/c6/Tos-jwall.jpg/200px-Tos-jwall.jp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4x6oonkcge2m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ea typeface="ＭＳ Ｐゴシック" charset="-128"/>
                <a:cs typeface="ＭＳ Ｐゴシック" charset="-128"/>
              </a:rPr>
              <a:t>CS </a:t>
            </a:r>
            <a:r>
              <a:rPr lang="en-US" dirty="0">
                <a:cs typeface="ＭＳ Ｐゴシック" charset="-128"/>
              </a:rPr>
              <a:t>111</a:t>
            </a:r>
            <a:br>
              <a:rPr lang="en-US" dirty="0">
                <a:cs typeface="ＭＳ Ｐゴシック" charset="-128"/>
              </a:rPr>
            </a:br>
            <a:r>
              <a:rPr lang="en-US" dirty="0">
                <a:cs typeface="ＭＳ Ｐゴシック" charset="-128"/>
              </a:rPr>
              <a:t>Winter 2020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cs typeface="ＭＳ Ｐゴシック" charset="-128"/>
              </a:rPr>
              <a:t>Operating </a:t>
            </a:r>
            <a:r>
              <a:rPr lang="en-US" dirty="0">
                <a:ea typeface="ＭＳ Ｐゴシック" charset="-128"/>
                <a:cs typeface="ＭＳ Ｐゴシック" charset="-128"/>
              </a:rPr>
              <a:t>System Principles 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r>
              <a:rPr lang="en-US" dirty="0">
                <a:cs typeface="ＭＳ Ｐゴシック" charset="-128"/>
              </a:rPr>
              <a:t>Harry Xu</a:t>
            </a:r>
            <a:br>
              <a:rPr lang="en-US" dirty="0">
                <a:ea typeface="ＭＳ Ｐゴシック" charset="-128"/>
                <a:cs typeface="ＭＳ Ｐゴシック" charset="-128"/>
              </a:rPr>
            </a:b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34108"/>
            <a:ext cx="8229600" cy="1143000"/>
          </a:xfrm>
        </p:spPr>
        <p:txBody>
          <a:bodyPr/>
          <a:lstStyle/>
          <a:p>
            <a:r>
              <a:rPr lang="en-GB" dirty="0"/>
              <a:t>Course Load</a:t>
            </a:r>
          </a:p>
        </p:txBody>
      </p:sp>
      <p:sp>
        <p:nvSpPr>
          <p:cNvPr id="71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98662"/>
            <a:ext cx="8153400" cy="5334000"/>
          </a:xfrm>
        </p:spPr>
        <p:txBody>
          <a:bodyPr/>
          <a:lstStyle/>
          <a:p>
            <a:r>
              <a:rPr lang="en-GB" dirty="0"/>
              <a:t>Reputation: THE hardest undergrad CS class</a:t>
            </a:r>
          </a:p>
          <a:p>
            <a:pPr lvl="1"/>
            <a:r>
              <a:rPr lang="en-GB" dirty="0"/>
              <a:t>Fast pace through much non-trivial material</a:t>
            </a:r>
          </a:p>
          <a:p>
            <a:r>
              <a:rPr lang="en-GB" dirty="0"/>
              <a:t>Expectations you should have</a:t>
            </a:r>
          </a:p>
          <a:p>
            <a:pPr lvl="1"/>
            <a:r>
              <a:rPr lang="en-GB" dirty="0"/>
              <a:t>lectures			4-6 hours/week</a:t>
            </a:r>
          </a:p>
          <a:p>
            <a:pPr lvl="1"/>
            <a:r>
              <a:rPr lang="en-GB" dirty="0"/>
              <a:t>reading				3-6 hours/week</a:t>
            </a:r>
          </a:p>
          <a:p>
            <a:pPr lvl="1"/>
            <a:r>
              <a:rPr lang="en-GB" dirty="0"/>
              <a:t>projects			3-20 hours/week</a:t>
            </a:r>
          </a:p>
          <a:p>
            <a:pPr lvl="1"/>
            <a:r>
              <a:rPr lang="en-GB" dirty="0"/>
              <a:t>exam study		5-15 hours (twice)</a:t>
            </a:r>
          </a:p>
          <a:p>
            <a:r>
              <a:rPr lang="en-GB" dirty="0"/>
              <a:t>Keeping up (week by week) is critical</a:t>
            </a:r>
          </a:p>
          <a:p>
            <a:pPr lvl="1"/>
            <a:r>
              <a:rPr lang="en-GB" dirty="0"/>
              <a:t>Catching up is extremely difficult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Primary Text for Course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9900" y="1600200"/>
            <a:ext cx="8229600" cy="4525963"/>
          </a:xfrm>
        </p:spPr>
        <p:txBody>
          <a:bodyPr/>
          <a:lstStyle/>
          <a:p>
            <a:r>
              <a:rPr lang="en-GB" sz="2800" dirty="0" err="1"/>
              <a:t>Remzi</a:t>
            </a:r>
            <a:r>
              <a:rPr lang="en-GB" sz="2800" dirty="0"/>
              <a:t> and Andrea </a:t>
            </a:r>
            <a:r>
              <a:rPr lang="en-GB" sz="2800" dirty="0" err="1"/>
              <a:t>Arpaci-Dusseau</a:t>
            </a:r>
            <a:r>
              <a:rPr lang="en-GB" sz="2800" dirty="0"/>
              <a:t>: </a:t>
            </a:r>
            <a:r>
              <a:rPr lang="en-GB" sz="2800" i="1" dirty="0"/>
              <a:t>Operating Systems: Three Easy Pieces</a:t>
            </a:r>
          </a:p>
          <a:p>
            <a:pPr lvl="1"/>
            <a:r>
              <a:rPr lang="en-GB" sz="2400" dirty="0"/>
              <a:t>Freely available on line at </a:t>
            </a:r>
            <a:r>
              <a:rPr lang="en-US" sz="2400" dirty="0">
                <a:hlinkClick r:id="rId3"/>
              </a:rPr>
              <a:t>http://pages.cs.wisc.edu/~remzi/OSTEP/</a:t>
            </a:r>
            <a:endParaRPr lang="en-GB" sz="2400" dirty="0"/>
          </a:p>
          <a:p>
            <a:r>
              <a:rPr lang="en-GB" sz="2800" dirty="0"/>
              <a:t>Supplemented with web-based materials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Course Grading</a:t>
            </a:r>
          </a:p>
        </p:txBody>
      </p:sp>
      <p:sp>
        <p:nvSpPr>
          <p:cNvPr id="122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3985"/>
            <a:ext cx="8229600" cy="4525963"/>
          </a:xfrm>
        </p:spPr>
        <p:txBody>
          <a:bodyPr/>
          <a:lstStyle/>
          <a:p>
            <a:r>
              <a:rPr lang="en-GB" dirty="0"/>
              <a:t>Basis for grading:</a:t>
            </a:r>
          </a:p>
          <a:p>
            <a:pPr lvl="1"/>
            <a:r>
              <a:rPr lang="en-GB" sz="2400" dirty="0"/>
              <a:t>1 midterm exam		25%</a:t>
            </a:r>
          </a:p>
          <a:p>
            <a:pPr lvl="1"/>
            <a:r>
              <a:rPr lang="en-GB" sz="2400" dirty="0"/>
              <a:t>Final exam			30%</a:t>
            </a:r>
          </a:p>
          <a:p>
            <a:pPr lvl="1"/>
            <a:r>
              <a:rPr lang="en-GB" sz="2400" dirty="0"/>
              <a:t>Lab 0				  5%</a:t>
            </a:r>
          </a:p>
          <a:p>
            <a:pPr lvl="1"/>
            <a:r>
              <a:rPr lang="en-GB" sz="2400" dirty="0"/>
              <a:t>Other labs			10% each</a:t>
            </a:r>
            <a:endParaRPr lang="en-GB" dirty="0"/>
          </a:p>
          <a:p>
            <a:r>
              <a:rPr lang="en-GB" dirty="0"/>
              <a:t>I do look at distribution for final grades</a:t>
            </a:r>
          </a:p>
          <a:p>
            <a:pPr lvl="1"/>
            <a:r>
              <a:rPr lang="en-GB" dirty="0"/>
              <a:t>But don’t use a formal curve</a:t>
            </a:r>
          </a:p>
          <a:p>
            <a:r>
              <a:rPr lang="en-GB" dirty="0"/>
              <a:t>All scores available on </a:t>
            </a:r>
            <a:r>
              <a:rPr lang="en-GB" dirty="0" err="1"/>
              <a:t>MyUCLA</a:t>
            </a:r>
            <a:endParaRPr lang="en-GB" dirty="0"/>
          </a:p>
          <a:p>
            <a:pPr lvl="1"/>
            <a:r>
              <a:rPr lang="en-GB" dirty="0"/>
              <a:t>Please check them for accuracy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Midterm Examination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229600" cy="4525963"/>
          </a:xfrm>
        </p:spPr>
        <p:txBody>
          <a:bodyPr/>
          <a:lstStyle/>
          <a:p>
            <a:r>
              <a:rPr lang="en-GB" sz="2800" dirty="0"/>
              <a:t>When: 5th week (in class section, Wednesday, May 1)</a:t>
            </a:r>
          </a:p>
          <a:p>
            <a:r>
              <a:rPr lang="en-GB" sz="2800" dirty="0"/>
              <a:t>Scope: All material up to the exam date</a:t>
            </a:r>
          </a:p>
          <a:p>
            <a:pPr lvl="1"/>
            <a:r>
              <a:rPr lang="en-GB" sz="2400" dirty="0"/>
              <a:t>Approximately 60% lecture, 40% text</a:t>
            </a:r>
          </a:p>
          <a:p>
            <a:pPr lvl="1"/>
            <a:r>
              <a:rPr lang="en-GB" sz="2400" dirty="0"/>
              <a:t>No questions on purely project materials</a:t>
            </a:r>
          </a:p>
          <a:p>
            <a:r>
              <a:rPr lang="en-GB" sz="2800" dirty="0"/>
              <a:t>Format:</a:t>
            </a:r>
          </a:p>
          <a:p>
            <a:pPr lvl="1"/>
            <a:r>
              <a:rPr lang="en-GB" sz="2400" dirty="0"/>
              <a:t>Closed book</a:t>
            </a:r>
          </a:p>
          <a:p>
            <a:pPr lvl="1"/>
            <a:r>
              <a:rPr lang="en-GB" sz="2400" dirty="0"/>
              <a:t>10-15 essay questions with short answers</a:t>
            </a:r>
          </a:p>
          <a:p>
            <a:r>
              <a:rPr lang="en-GB" sz="2800" dirty="0"/>
              <a:t>Goals:</a:t>
            </a:r>
          </a:p>
          <a:p>
            <a:pPr lvl="1"/>
            <a:r>
              <a:rPr lang="en-GB" sz="2400" dirty="0"/>
              <a:t>Test understanding of key concepts</a:t>
            </a:r>
          </a:p>
          <a:p>
            <a:pPr lvl="1"/>
            <a:r>
              <a:rPr lang="en-GB" sz="2400" dirty="0"/>
              <a:t>Test ability to apply principles to practical problems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 Exam</a:t>
            </a:r>
          </a:p>
        </p:txBody>
      </p:sp>
      <p:sp>
        <p:nvSpPr>
          <p:cNvPr id="1639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When: Monday, June 12, 3-6 PM</a:t>
            </a:r>
          </a:p>
          <a:p>
            <a:r>
              <a:rPr lang="en-GB" sz="2800" dirty="0"/>
              <a:t>Scope: Entire course</a:t>
            </a:r>
          </a:p>
          <a:p>
            <a:r>
              <a:rPr lang="en-GB" sz="2800" dirty="0"/>
              <a:t>Format:</a:t>
            </a:r>
          </a:p>
          <a:p>
            <a:pPr lvl="1"/>
            <a:r>
              <a:rPr lang="en-GB" sz="2400" dirty="0"/>
              <a:t>Similar to the midterm</a:t>
            </a:r>
          </a:p>
          <a:p>
            <a:pPr lvl="1"/>
            <a:r>
              <a:rPr lang="en-GB" sz="2400" dirty="0"/>
              <a:t>Covering entire scope of class</a:t>
            </a:r>
          </a:p>
          <a:p>
            <a:pPr lvl="1"/>
            <a:r>
              <a:rPr lang="en-GB" sz="2400" dirty="0"/>
              <a:t>Again, no questions purely from projects</a:t>
            </a:r>
          </a:p>
          <a:p>
            <a:r>
              <a:rPr lang="en-GB" sz="2800" dirty="0"/>
              <a:t>Goals:</a:t>
            </a:r>
          </a:p>
          <a:p>
            <a:pPr lvl="1"/>
            <a:r>
              <a:rPr lang="en-GB" sz="2400" dirty="0"/>
              <a:t>Determining if you have mastered the full range of material presented in the class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Lab Projects</a:t>
            </a:r>
          </a:p>
        </p:txBody>
      </p:sp>
      <p:sp>
        <p:nvSpPr>
          <p:cNvPr id="174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4391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Format: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1 warm-up project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4 regular projects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Done individually (except project 3)</a:t>
            </a:r>
          </a:p>
          <a:p>
            <a:pPr>
              <a:lnSpc>
                <a:spcPct val="90000"/>
              </a:lnSpc>
            </a:pPr>
            <a:r>
              <a:rPr lang="en-GB" dirty="0"/>
              <a:t>Goals: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Develop ability to exploit OS features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Develop programming/problem solving ability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Practice software project skills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Late Assignments &amp; Make-ups</a:t>
            </a:r>
          </a:p>
        </p:txBody>
      </p:sp>
      <p:sp>
        <p:nvSpPr>
          <p:cNvPr id="194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44600"/>
            <a:ext cx="8229600" cy="4525963"/>
          </a:xfrm>
        </p:spPr>
        <p:txBody>
          <a:bodyPr/>
          <a:lstStyle/>
          <a:p>
            <a:r>
              <a:rPr lang="en-GB" dirty="0"/>
              <a:t>Lab policy</a:t>
            </a:r>
          </a:p>
          <a:p>
            <a:pPr lvl="1"/>
            <a:r>
              <a:rPr lang="en-GB" sz="2400" dirty="0"/>
              <a:t>Due dates are set by TAs</a:t>
            </a:r>
          </a:p>
          <a:p>
            <a:pPr lvl="1"/>
            <a:r>
              <a:rPr lang="en-GB" sz="2400" dirty="0"/>
              <a:t>No slip days allowed</a:t>
            </a:r>
          </a:p>
          <a:p>
            <a:pPr lvl="1"/>
            <a:r>
              <a:rPr lang="en-GB" sz="2400" dirty="0"/>
              <a:t>X days late =&gt; 2</a:t>
            </a:r>
            <a:r>
              <a:rPr lang="en-GB" sz="2400" baseline="30000" dirty="0"/>
              <a:t>X-1</a:t>
            </a:r>
            <a:r>
              <a:rPr lang="en-GB" sz="2400" dirty="0"/>
              <a:t> points deducted</a:t>
            </a:r>
          </a:p>
          <a:p>
            <a:pPr lvl="1"/>
            <a:r>
              <a:rPr lang="en-GB" sz="2400" dirty="0"/>
              <a:t>The TAs will handle all issues related to labs</a:t>
            </a:r>
          </a:p>
          <a:p>
            <a:pPr lvl="2"/>
            <a:r>
              <a:rPr lang="en-GB" sz="2000" dirty="0"/>
              <a:t>Ask them, not me</a:t>
            </a:r>
          </a:p>
          <a:p>
            <a:pPr lvl="2"/>
            <a:r>
              <a:rPr lang="en-GB" sz="2000" dirty="0"/>
              <a:t>Don’t expect me to overrule their decisions</a:t>
            </a:r>
          </a:p>
          <a:p>
            <a:r>
              <a:rPr lang="en-GB" sz="2800" dirty="0"/>
              <a:t>Exams</a:t>
            </a:r>
          </a:p>
          <a:p>
            <a:pPr lvl="1"/>
            <a:r>
              <a:rPr lang="en-GB" sz="2400" dirty="0"/>
              <a:t>Alternate times or make-ups only possible with prior consent of the instructor</a:t>
            </a:r>
          </a:p>
          <a:p>
            <a:pPr lvl="1"/>
            <a:r>
              <a:rPr lang="en-GB" sz="2400" dirty="0"/>
              <a:t>If you miss a test, too bad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Honesty</a:t>
            </a:r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245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It is OK to study with friends 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Discussing problems helps you to understand them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It is OK to do independent research on a subject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There are many excellent treatments out there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But all work you submit must be your own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Do not </a:t>
            </a:r>
            <a:r>
              <a:rPr lang="en-GB" sz="2400" u="sng" dirty="0"/>
              <a:t>write</a:t>
            </a:r>
            <a:r>
              <a:rPr lang="en-GB" sz="2400" dirty="0"/>
              <a:t> your lab answers with a friend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Do not </a:t>
            </a:r>
            <a:r>
              <a:rPr lang="en-GB" sz="2400" u="sng" dirty="0"/>
              <a:t>copy</a:t>
            </a:r>
            <a:r>
              <a:rPr lang="en-GB" sz="2400" dirty="0"/>
              <a:t> another student's work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Do not turn in solutions </a:t>
            </a:r>
            <a:r>
              <a:rPr lang="en-GB" sz="2400" u="sng" dirty="0"/>
              <a:t>from off the web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If you do research on a problem, </a:t>
            </a:r>
            <a:r>
              <a:rPr lang="en-GB" sz="2400" u="sng" dirty="0"/>
              <a:t>cite your sources</a:t>
            </a: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800" dirty="0"/>
              <a:t>I decide when two assignments are too similar</a:t>
            </a:r>
          </a:p>
          <a:p>
            <a:pPr lvl="1">
              <a:lnSpc>
                <a:spcPct val="90000"/>
              </a:lnSpc>
            </a:pPr>
            <a:r>
              <a:rPr lang="en-GB" sz="2400" dirty="0"/>
              <a:t>And I forward them immediately to the Dean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If you need help, ask the instructor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Academic Honesty – Projects</a:t>
            </a:r>
          </a:p>
        </p:txBody>
      </p:sp>
      <p:sp>
        <p:nvSpPr>
          <p:cNvPr id="2151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8082"/>
            <a:ext cx="8229600" cy="4525963"/>
          </a:xfrm>
        </p:spPr>
        <p:txBody>
          <a:bodyPr/>
          <a:lstStyle/>
          <a:p>
            <a:r>
              <a:rPr lang="en-GB" sz="2800" dirty="0"/>
              <a:t>Do your own projects</a:t>
            </a:r>
          </a:p>
          <a:p>
            <a:pPr lvl="1"/>
            <a:r>
              <a:rPr lang="en-GB" sz="2400" dirty="0"/>
              <a:t>If you need additional help, ask the TA</a:t>
            </a:r>
          </a:p>
          <a:p>
            <a:r>
              <a:rPr lang="en-GB" sz="2800" dirty="0"/>
              <a:t>You must design and write </a:t>
            </a:r>
            <a:r>
              <a:rPr lang="en-GB" sz="2800" u="sng" dirty="0"/>
              <a:t>all</a:t>
            </a:r>
            <a:r>
              <a:rPr lang="en-GB" sz="2800" dirty="0"/>
              <a:t> your own code</a:t>
            </a:r>
            <a:endParaRPr lang="en-GB" sz="2400" dirty="0"/>
          </a:p>
          <a:p>
            <a:pPr lvl="1"/>
            <a:r>
              <a:rPr lang="en-GB" sz="2400" dirty="0"/>
              <a:t>Do not ask others how they solved the problem</a:t>
            </a:r>
          </a:p>
          <a:p>
            <a:pPr lvl="1"/>
            <a:r>
              <a:rPr lang="en-GB" sz="2400" dirty="0"/>
              <a:t>Do not copy solutions from the web, files or listings</a:t>
            </a:r>
          </a:p>
          <a:p>
            <a:pPr lvl="1"/>
            <a:r>
              <a:rPr lang="en-GB" sz="2400" dirty="0"/>
              <a:t>Cite any research sources you use</a:t>
            </a:r>
          </a:p>
          <a:p>
            <a:pPr lvl="1"/>
            <a:r>
              <a:rPr lang="en-GB" sz="2400" dirty="0"/>
              <a:t>Exception:  project 3 allows two-person teams</a:t>
            </a:r>
          </a:p>
          <a:p>
            <a:r>
              <a:rPr lang="en-GB" sz="2800" dirty="0"/>
              <a:t>Protect yourself</a:t>
            </a:r>
          </a:p>
          <a:p>
            <a:pPr lvl="1"/>
            <a:r>
              <a:rPr lang="en-GB" sz="2400" dirty="0"/>
              <a:t>Do not show other people your solutions</a:t>
            </a:r>
          </a:p>
          <a:p>
            <a:pPr lvl="1"/>
            <a:r>
              <a:rPr lang="en-GB" sz="2400" dirty="0"/>
              <a:t>Be careful with old listings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Honesty and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2990"/>
            <a:ext cx="8229600" cy="4525963"/>
          </a:xfrm>
        </p:spPr>
        <p:txBody>
          <a:bodyPr/>
          <a:lstStyle/>
          <a:p>
            <a:r>
              <a:rPr lang="en-US" sz="2800" dirty="0"/>
              <a:t>You might be able to find existing answers to some of the assignments on line</a:t>
            </a:r>
          </a:p>
          <a:p>
            <a:r>
              <a:rPr lang="en-US" sz="2800" dirty="0"/>
              <a:t>Remember, if you can find it, so can we</a:t>
            </a:r>
          </a:p>
          <a:p>
            <a:r>
              <a:rPr lang="en-US" sz="2800" dirty="0"/>
              <a:t>We will a plagiarism detection software</a:t>
            </a:r>
          </a:p>
          <a:p>
            <a:r>
              <a:rPr lang="en-US" sz="2800" dirty="0"/>
              <a:t>It IS NOT OK to copy the answers from other people’s old assignments</a:t>
            </a:r>
          </a:p>
          <a:p>
            <a:pPr lvl="1"/>
            <a:r>
              <a:rPr lang="en-US" sz="2400" dirty="0"/>
              <a:t>People who tried that have been caught and referred to the Office of the Dean of Students</a:t>
            </a:r>
          </a:p>
          <a:p>
            <a:r>
              <a:rPr lang="en-US" sz="2800" dirty="0"/>
              <a:t>ANYTHING you get off the Internet must be treated as reference material</a:t>
            </a:r>
          </a:p>
          <a:p>
            <a:pPr lvl="1"/>
            <a:r>
              <a:rPr lang="en-US" sz="2400" dirty="0"/>
              <a:t>If you use it, quote it and reference it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Administrative materials</a:t>
            </a:r>
          </a:p>
          <a:p>
            <a:r>
              <a:rPr lang="en-US" dirty="0"/>
              <a:t>Introduction to the course</a:t>
            </a:r>
          </a:p>
          <a:p>
            <a:pPr lvl="1"/>
            <a:r>
              <a:rPr lang="en-US" dirty="0"/>
              <a:t>Why study operating systems?</a:t>
            </a:r>
          </a:p>
          <a:p>
            <a:pPr lvl="1"/>
            <a:r>
              <a:rPr lang="en-US" dirty="0"/>
              <a:t>Basics of operating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Purpose of course and relationships to other courses</a:t>
            </a:r>
          </a:p>
          <a:p>
            <a:r>
              <a:rPr lang="en-GB" dirty="0"/>
              <a:t>Why study operating systems?</a:t>
            </a:r>
          </a:p>
          <a:p>
            <a:r>
              <a:rPr lang="en-GB" dirty="0"/>
              <a:t>What is an operating system?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99808" y="540399"/>
            <a:ext cx="6215336" cy="85021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Will CS 111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040"/>
            <a:ext cx="8229600" cy="4525963"/>
          </a:xfrm>
        </p:spPr>
        <p:txBody>
          <a:bodyPr/>
          <a:lstStyle/>
          <a:p>
            <a:r>
              <a:rPr lang="en-GB" sz="2800" dirty="0"/>
              <a:t>Build on concepts from other courses</a:t>
            </a:r>
          </a:p>
          <a:p>
            <a:pPr lvl="1"/>
            <a:r>
              <a:rPr lang="en-GB" sz="2400" dirty="0"/>
              <a:t>Data structures, programming languages, assembly language programming, computer architectures, ...</a:t>
            </a:r>
            <a:endParaRPr lang="en-GB" sz="2000" dirty="0"/>
          </a:p>
          <a:p>
            <a:r>
              <a:rPr lang="en-GB" sz="2800" dirty="0"/>
              <a:t>Prepare you for advanced courses</a:t>
            </a:r>
          </a:p>
          <a:p>
            <a:pPr lvl="1"/>
            <a:r>
              <a:rPr lang="en-GB" sz="2400" dirty="0"/>
              <a:t>Data bases, data mining, and distributed computing</a:t>
            </a:r>
          </a:p>
          <a:p>
            <a:pPr lvl="1"/>
            <a:r>
              <a:rPr lang="en-GB" sz="2400" dirty="0"/>
              <a:t>Security, fault-tolerance, high availability</a:t>
            </a:r>
          </a:p>
          <a:p>
            <a:pPr lvl="1"/>
            <a:r>
              <a:rPr lang="en-GB" sz="2400" dirty="0"/>
              <a:t>Network protocols, computer system modelling</a:t>
            </a:r>
          </a:p>
          <a:p>
            <a:r>
              <a:rPr lang="en-GB" sz="2800" dirty="0"/>
              <a:t>Provide you with foundation concepts</a:t>
            </a:r>
          </a:p>
          <a:p>
            <a:pPr lvl="1"/>
            <a:r>
              <a:rPr lang="en-GB" sz="2400" dirty="0"/>
              <a:t>Processes, threads, virtual address space, files</a:t>
            </a:r>
          </a:p>
          <a:p>
            <a:pPr lvl="1"/>
            <a:r>
              <a:rPr lang="en-GB" sz="2400" dirty="0"/>
              <a:t>Capabilities, synchronization, leases, deadlock</a:t>
            </a: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Operating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have them, in the first place?</a:t>
            </a:r>
          </a:p>
          <a:p>
            <a:r>
              <a:rPr lang="en-US" dirty="0"/>
              <a:t>Why are they important?</a:t>
            </a:r>
          </a:p>
          <a:p>
            <a:r>
              <a:rPr lang="en-US" dirty="0"/>
              <a:t>What do they do for us?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77508" y="527305"/>
            <a:ext cx="7504492" cy="85021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From the Bottom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mage result for intel chip clip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12" y="2583180"/>
            <a:ext cx="1465775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" y="1840513"/>
            <a:ext cx="1902460" cy="4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1027527" y="4241800"/>
            <a:ext cx="1191260" cy="787400"/>
            <a:chOff x="1230727" y="4686300"/>
            <a:chExt cx="2382520" cy="111601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1230727" y="5243512"/>
              <a:ext cx="2382520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359694" y="4964906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893888" y="5521324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28082" y="49641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963864" y="55229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859" y="5312432"/>
            <a:ext cx="1029335" cy="8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06040" y="5940743"/>
            <a:ext cx="540950" cy="37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4855" y="5028080"/>
            <a:ext cx="572135" cy="5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844801" y="1417638"/>
            <a:ext cx="1181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Here’s what you’ve got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9001" y="1430338"/>
            <a:ext cx="1181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Here’s what you want</a:t>
            </a:r>
          </a:p>
        </p:txBody>
      </p:sp>
      <p:pic>
        <p:nvPicPr>
          <p:cNvPr id="24" name="Picture 2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6766" y="1382043"/>
            <a:ext cx="1554666" cy="91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8446" y="2598678"/>
            <a:ext cx="1417506" cy="80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65326" y="3671319"/>
            <a:ext cx="1439545" cy="114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45161" y="5028080"/>
            <a:ext cx="1320165" cy="99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938"/>
            <a:ext cx="8229600" cy="1143000"/>
          </a:xfrm>
        </p:spPr>
        <p:txBody>
          <a:bodyPr/>
          <a:lstStyle/>
          <a:p>
            <a:r>
              <a:rPr lang="en-US" dirty="0"/>
              <a:t>What Can You Do With What You’ve Got?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5" name="Picture 4" descr="mage result for intel chip clipar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212" y="2583180"/>
            <a:ext cx="1465775" cy="125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09900" y="2755900"/>
            <a:ext cx="71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9900" y="3073400"/>
            <a:ext cx="684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9900" y="3390900"/>
            <a:ext cx="6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JMP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9900" y="3708400"/>
            <a:ext cx="1142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SQRTPD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580" y="1840513"/>
            <a:ext cx="1902460" cy="44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187700" y="1778000"/>
            <a:ext cx="427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Read or write some binary words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27527" y="4241800"/>
            <a:ext cx="1191260" cy="787400"/>
            <a:chOff x="1230727" y="4686300"/>
            <a:chExt cx="2382520" cy="1116012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30727" y="5243512"/>
              <a:ext cx="2382520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359694" y="4964906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893888" y="5521324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2428082" y="49641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963864" y="5522912"/>
              <a:ext cx="557212" cy="1588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162300" y="4267200"/>
            <a:ext cx="82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87700" y="4597400"/>
            <a:ext cx="214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 SENSE</a:t>
            </a:r>
          </a:p>
        </p:txBody>
      </p:sp>
      <p:pic>
        <p:nvPicPr>
          <p:cNvPr id="20" name="Picture 1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4855" y="5309128"/>
            <a:ext cx="572135" cy="5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327400" y="5309128"/>
            <a:ext cx="376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Read or write a block of data</a:t>
            </a:r>
          </a:p>
        </p:txBody>
      </p:sp>
      <p:pic>
        <p:nvPicPr>
          <p:cNvPr id="22" name="Picture 2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0722" y="2570480"/>
            <a:ext cx="540950" cy="37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220364" y="2360721"/>
            <a:ext cx="216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Report X and Y movements</a:t>
            </a:r>
          </a:p>
        </p:txBody>
      </p:sp>
      <p:pic>
        <p:nvPicPr>
          <p:cNvPr id="24" name="Picture 2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004" y="3670866"/>
            <a:ext cx="1029335" cy="8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521064" y="3653600"/>
            <a:ext cx="216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/>
                <a:cs typeface="Times New Roman"/>
              </a:rPr>
              <a:t>Write to groups of pixels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8" grpId="0"/>
      <p:bldP spid="19" grpId="0"/>
      <p:bldP spid="21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You’re Going to Need Some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that’s what the operating system is about</a:t>
            </a:r>
          </a:p>
          <a:p>
            <a:r>
              <a:rPr lang="en-US" dirty="0"/>
              <a:t>Helping you perform complex operations</a:t>
            </a:r>
          </a:p>
          <a:p>
            <a:pPr lvl="1"/>
            <a:r>
              <a:rPr lang="en-US" dirty="0"/>
              <a:t>Using various hardware</a:t>
            </a:r>
          </a:p>
          <a:p>
            <a:pPr lvl="1"/>
            <a:r>
              <a:rPr lang="en-US" dirty="0"/>
              <a:t>And probably various bits of software</a:t>
            </a:r>
          </a:p>
          <a:p>
            <a:r>
              <a:rPr lang="en-US" dirty="0"/>
              <a:t>While hiding the complexity</a:t>
            </a:r>
          </a:p>
          <a:p>
            <a:r>
              <a:rPr lang="en-US" dirty="0"/>
              <a:t>And making sure nothing gets in the way of anything else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r>
              <a:rPr lang="en-US" dirty="0"/>
              <a:t>What Is An Operating System, Anyway?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9900"/>
            <a:ext cx="8229600" cy="4525963"/>
          </a:xfrm>
        </p:spPr>
        <p:txBody>
          <a:bodyPr/>
          <a:lstStyle/>
          <a:p>
            <a:r>
              <a:rPr lang="en-US" sz="2800" dirty="0"/>
              <a:t>System software intended to provide support for higher level applications</a:t>
            </a:r>
          </a:p>
          <a:p>
            <a:pPr lvl="1"/>
            <a:r>
              <a:rPr lang="en-US" sz="2400" dirty="0"/>
              <a:t>Some higher level system software applications</a:t>
            </a:r>
          </a:p>
          <a:p>
            <a:pPr lvl="1"/>
            <a:r>
              <a:rPr lang="en-US" sz="2400" dirty="0"/>
              <a:t>But primarily for user processes</a:t>
            </a:r>
          </a:p>
          <a:p>
            <a:r>
              <a:rPr lang="en-US" sz="2800" dirty="0"/>
              <a:t>The software that sits between the hardware and everything else</a:t>
            </a:r>
          </a:p>
          <a:p>
            <a:r>
              <a:rPr lang="en-US" sz="2800" dirty="0"/>
              <a:t>The software that hides nasty details</a:t>
            </a:r>
          </a:p>
          <a:p>
            <a:pPr lvl="1"/>
            <a:r>
              <a:rPr lang="en-US" sz="2400" dirty="0"/>
              <a:t>Of hardware, software, and common tasks</a:t>
            </a:r>
          </a:p>
          <a:p>
            <a:r>
              <a:rPr lang="en-US" sz="2800" dirty="0"/>
              <a:t>On a good day, the OS is your best computing friend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Why Are You Studying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probability none of you will ever write an operating system</a:t>
            </a:r>
          </a:p>
          <a:p>
            <a:pPr lvl="1"/>
            <a:r>
              <a:rPr lang="en-US" dirty="0"/>
              <a:t>Or even fix an operating system bug</a:t>
            </a:r>
          </a:p>
          <a:p>
            <a:r>
              <a:rPr lang="en-US" dirty="0"/>
              <a:t>Not very many different operating systems are in use</a:t>
            </a:r>
          </a:p>
          <a:p>
            <a:pPr lvl="1"/>
            <a:r>
              <a:rPr lang="en-US" dirty="0"/>
              <a:t>So the number of developers for them is small</a:t>
            </a:r>
          </a:p>
          <a:p>
            <a:r>
              <a:rPr lang="en-US" dirty="0"/>
              <a:t>So why should you care about them?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Everybody Has 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4525963"/>
          </a:xfrm>
        </p:spPr>
        <p:txBody>
          <a:bodyPr/>
          <a:lstStyle/>
          <a:p>
            <a:r>
              <a:rPr lang="en-US" dirty="0"/>
              <a:t>Practically all computing devices you will ever use has an operating system</a:t>
            </a:r>
          </a:p>
          <a:p>
            <a:pPr lvl="1"/>
            <a:r>
              <a:rPr lang="en-US" dirty="0"/>
              <a:t>Servers, laptops, desktop machines, tablets, smart phones, game consoles, set-top boxes</a:t>
            </a:r>
          </a:p>
          <a:p>
            <a:r>
              <a:rPr lang="en-US" dirty="0"/>
              <a:t>Many things you don’t think of as computers have CPUs inside</a:t>
            </a:r>
          </a:p>
          <a:p>
            <a:pPr lvl="1"/>
            <a:r>
              <a:rPr lang="en-US" dirty="0"/>
              <a:t>Usually with an operating system</a:t>
            </a:r>
          </a:p>
          <a:p>
            <a:pPr lvl="1"/>
            <a:r>
              <a:rPr lang="en-US" dirty="0"/>
              <a:t>Internet of Things devices</a:t>
            </a:r>
          </a:p>
          <a:p>
            <a:r>
              <a:rPr lang="en-US" dirty="0"/>
              <a:t>So you </a:t>
            </a:r>
            <a:r>
              <a:rPr lang="en-US" u="sng" dirty="0"/>
              <a:t>will</a:t>
            </a:r>
            <a:r>
              <a:rPr lang="en-US" dirty="0"/>
              <a:t> work with operating systems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Work With </a:t>
            </a:r>
            <a:r>
              <a:rPr lang="en-US" dirty="0" err="1"/>
              <a:t>OSes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configure them</a:t>
            </a:r>
          </a:p>
          <a:p>
            <a:r>
              <a:rPr lang="en-US" dirty="0"/>
              <a:t>You use their features when you write programs</a:t>
            </a:r>
          </a:p>
          <a:p>
            <a:r>
              <a:rPr lang="en-US" dirty="0"/>
              <a:t>You rely on </a:t>
            </a:r>
            <a:r>
              <a:rPr lang="en-US" i="1" dirty="0"/>
              <a:t>services </a:t>
            </a:r>
            <a:r>
              <a:rPr lang="en-US" dirty="0"/>
              <a:t>that they offer</a:t>
            </a:r>
          </a:p>
          <a:p>
            <a:pPr lvl="1"/>
            <a:r>
              <a:rPr lang="en-US" dirty="0"/>
              <a:t>Memory management</a:t>
            </a:r>
          </a:p>
          <a:p>
            <a:pPr lvl="1"/>
            <a:r>
              <a:rPr lang="en-US" dirty="0"/>
              <a:t>Persistent storage</a:t>
            </a:r>
          </a:p>
          <a:p>
            <a:pPr lvl="1"/>
            <a:r>
              <a:rPr lang="en-US" dirty="0"/>
              <a:t>Scheduling and synchronization</a:t>
            </a:r>
          </a:p>
          <a:p>
            <a:pPr lvl="1"/>
            <a:r>
              <a:rPr lang="en-US" dirty="0" err="1"/>
              <a:t>Interprocess</a:t>
            </a:r>
            <a:r>
              <a:rPr lang="en-US" dirty="0"/>
              <a:t> communications</a:t>
            </a:r>
          </a:p>
          <a:p>
            <a:pPr lvl="1"/>
            <a:r>
              <a:rPr lang="en-US" dirty="0"/>
              <a:t>Security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Administrative Issues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Instructor and TAs</a:t>
            </a:r>
          </a:p>
          <a:p>
            <a:r>
              <a:rPr lang="en-GB" dirty="0"/>
              <a:t>Load and prerequisites</a:t>
            </a:r>
          </a:p>
          <a:p>
            <a:r>
              <a:rPr lang="en-GB" dirty="0"/>
              <a:t>Web site, syllabus, reading, and lectures</a:t>
            </a:r>
          </a:p>
          <a:p>
            <a:r>
              <a:rPr lang="en-GB" dirty="0"/>
              <a:t>Exams, homework, projects</a:t>
            </a:r>
          </a:p>
          <a:p>
            <a:r>
              <a:rPr lang="en-GB" dirty="0"/>
              <a:t>Grading</a:t>
            </a:r>
          </a:p>
          <a:p>
            <a:r>
              <a:rPr lang="en-GB" dirty="0"/>
              <a:t>Academic honesty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Good Reason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hard problems have been tackled in the context of operating systems</a:t>
            </a:r>
          </a:p>
          <a:p>
            <a:pPr lvl="1"/>
            <a:r>
              <a:rPr lang="en-US" dirty="0"/>
              <a:t>How to coordinate separate computations</a:t>
            </a:r>
          </a:p>
          <a:p>
            <a:pPr lvl="1"/>
            <a:r>
              <a:rPr lang="en-US" dirty="0"/>
              <a:t>How to manage shared resources</a:t>
            </a:r>
          </a:p>
          <a:p>
            <a:pPr lvl="1"/>
            <a:r>
              <a:rPr lang="en-US" dirty="0"/>
              <a:t>How to </a:t>
            </a:r>
            <a:r>
              <a:rPr lang="en-US" dirty="0" err="1"/>
              <a:t>virtualize</a:t>
            </a:r>
            <a:r>
              <a:rPr lang="en-US" dirty="0"/>
              <a:t> hardware and software</a:t>
            </a:r>
          </a:p>
          <a:p>
            <a:pPr lvl="1"/>
            <a:r>
              <a:rPr lang="en-US" dirty="0"/>
              <a:t>How to organize communications</a:t>
            </a:r>
          </a:p>
          <a:p>
            <a:pPr lvl="1"/>
            <a:r>
              <a:rPr lang="en-US" dirty="0"/>
              <a:t>How to protect your computing resources</a:t>
            </a:r>
          </a:p>
          <a:p>
            <a:r>
              <a:rPr lang="en-US" dirty="0"/>
              <a:t>The operating system solutions are often applicable to programs and systems you write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Operating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possible definitions</a:t>
            </a:r>
          </a:p>
          <a:p>
            <a:r>
              <a:rPr lang="en-US" dirty="0"/>
              <a:t>One is:</a:t>
            </a:r>
          </a:p>
          <a:p>
            <a:pPr lvl="1"/>
            <a:r>
              <a:rPr lang="en-US" dirty="0"/>
              <a:t>It is low level software . . .</a:t>
            </a:r>
          </a:p>
          <a:p>
            <a:pPr lvl="1"/>
            <a:r>
              <a:rPr lang="en-US" dirty="0"/>
              <a:t>That provides better, more usable abstractions of the hardware below it</a:t>
            </a:r>
          </a:p>
          <a:p>
            <a:pPr lvl="1"/>
            <a:r>
              <a:rPr lang="en-US" dirty="0"/>
              <a:t>To allow easy, safe, fair use and sharing of those resources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50055" y="540399"/>
            <a:ext cx="7230803" cy="850219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an OS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525963"/>
          </a:xfrm>
        </p:spPr>
        <p:txBody>
          <a:bodyPr/>
          <a:lstStyle/>
          <a:p>
            <a:r>
              <a:rPr lang="en-GB" dirty="0"/>
              <a:t>It manages hardware for programs</a:t>
            </a:r>
          </a:p>
          <a:p>
            <a:pPr lvl="1"/>
            <a:r>
              <a:rPr lang="en-GB" dirty="0"/>
              <a:t>Allocates hardware and manages its use</a:t>
            </a:r>
          </a:p>
          <a:p>
            <a:pPr lvl="1"/>
            <a:r>
              <a:rPr lang="en-GB" dirty="0"/>
              <a:t>Enforces controlled sharing (and privacy)</a:t>
            </a:r>
          </a:p>
          <a:p>
            <a:pPr lvl="1"/>
            <a:r>
              <a:rPr lang="en-GB" dirty="0"/>
              <a:t>Oversees execution and handles problems</a:t>
            </a:r>
          </a:p>
          <a:p>
            <a:r>
              <a:rPr lang="en-GB" dirty="0"/>
              <a:t>It abstracts the hardware</a:t>
            </a:r>
          </a:p>
          <a:p>
            <a:pPr lvl="1"/>
            <a:r>
              <a:rPr lang="en-GB" dirty="0"/>
              <a:t>Makes it easier to use and improves SW portability</a:t>
            </a:r>
          </a:p>
          <a:p>
            <a:pPr lvl="1"/>
            <a:r>
              <a:rPr lang="en-GB" dirty="0"/>
              <a:t>Optimizes performance</a:t>
            </a:r>
          </a:p>
          <a:p>
            <a:r>
              <a:rPr lang="en-GB" dirty="0"/>
              <a:t>It provides new abstractions for applications</a:t>
            </a:r>
          </a:p>
          <a:p>
            <a:pPr lvl="1"/>
            <a:r>
              <a:rPr lang="en-GB" dirty="0"/>
              <a:t>Powerful features beyond the bare hardware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268"/>
            <a:ext cx="8229600" cy="1143000"/>
          </a:xfrm>
        </p:spPr>
        <p:txBody>
          <a:bodyPr/>
          <a:lstStyle/>
          <a:p>
            <a:r>
              <a:rPr lang="en-US" dirty="0"/>
              <a:t>What Does An OS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040"/>
            <a:ext cx="8229600" cy="4525963"/>
          </a:xfrm>
        </p:spPr>
        <p:txBody>
          <a:bodyPr/>
          <a:lstStyle/>
          <a:p>
            <a:r>
              <a:rPr lang="en-GB" sz="2800" dirty="0"/>
              <a:t>A set of management &amp; abstraction services</a:t>
            </a:r>
          </a:p>
          <a:p>
            <a:pPr lvl="1"/>
            <a:r>
              <a:rPr lang="en-GB" sz="2400" dirty="0"/>
              <a:t>Invisible, they happen behind the scenes</a:t>
            </a:r>
          </a:p>
          <a:p>
            <a:r>
              <a:rPr lang="en-GB" sz="2800" dirty="0"/>
              <a:t>Applications see objects and their services</a:t>
            </a:r>
          </a:p>
          <a:p>
            <a:pPr lvl="1"/>
            <a:r>
              <a:rPr lang="en-GB" sz="2400" dirty="0"/>
              <a:t>CPU supports data-types and operations </a:t>
            </a:r>
          </a:p>
          <a:p>
            <a:pPr lvl="2"/>
            <a:r>
              <a:rPr lang="en-GB" sz="2000" dirty="0"/>
              <a:t>bytes, shorts, longs, floats, pointers, ...</a:t>
            </a:r>
          </a:p>
          <a:p>
            <a:pPr lvl="2"/>
            <a:r>
              <a:rPr lang="en-GB" sz="2000" dirty="0"/>
              <a:t>add, subtract, copy, compare, indirection, ...</a:t>
            </a:r>
          </a:p>
          <a:p>
            <a:pPr lvl="1"/>
            <a:r>
              <a:rPr lang="en-GB" sz="2400" dirty="0"/>
              <a:t>So does an operating system, but at a higher level</a:t>
            </a:r>
          </a:p>
          <a:p>
            <a:pPr lvl="2"/>
            <a:r>
              <a:rPr lang="en-GB" sz="2000" dirty="0"/>
              <a:t>files, processes, threads, devices, ports, ...</a:t>
            </a:r>
          </a:p>
          <a:p>
            <a:pPr lvl="2"/>
            <a:r>
              <a:rPr lang="en-GB" sz="2000" dirty="0"/>
              <a:t>create, destroy, read, write, signal, ...</a:t>
            </a:r>
          </a:p>
          <a:p>
            <a:r>
              <a:rPr lang="en-GB" sz="2800" dirty="0"/>
              <a:t>An OS extends a computer</a:t>
            </a:r>
          </a:p>
          <a:p>
            <a:pPr lvl="1"/>
            <a:r>
              <a:rPr lang="en-GB" sz="2400" dirty="0"/>
              <a:t>Creating a much richer virtual computing platform</a:t>
            </a:r>
          </a:p>
          <a:p>
            <a:pPr lvl="2"/>
            <a:r>
              <a:rPr lang="en-GB" sz="2000" dirty="0"/>
              <a:t>Supporting richer objects, more powerful operations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the OS Fit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325563" y="3467100"/>
            <a:ext cx="3316287" cy="1835150"/>
            <a:chOff x="835" y="2184"/>
            <a:chExt cx="2089" cy="1156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906" y="2494"/>
              <a:ext cx="1826" cy="436"/>
            </a:xfrm>
            <a:prstGeom prst="roundRect">
              <a:avLst>
                <a:gd name="adj" fmla="val 208"/>
              </a:avLst>
            </a:prstGeom>
            <a:solidFill>
              <a:srgbClr val="FFFF00"/>
            </a:solidFill>
            <a:ln w="27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1437" y="2929"/>
              <a:ext cx="6" cy="405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213" y="2184"/>
              <a:ext cx="1" cy="284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1116" y="2593"/>
              <a:ext cx="1397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2200">
                  <a:latin typeface="Helvetica" charset="0"/>
                </a:rPr>
                <a:t>Operating System</a:t>
              </a: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V="1">
              <a:off x="835" y="2379"/>
              <a:ext cx="2089" cy="6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886" y="2224"/>
              <a:ext cx="128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1600">
                  <a:latin typeface="Helvetica" charset="0"/>
                </a:rPr>
                <a:t> System Call Interface</a:t>
              </a:r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2572" y="2929"/>
              <a:ext cx="3" cy="411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366838" y="4792663"/>
            <a:ext cx="6342062" cy="1225550"/>
            <a:chOff x="861" y="3019"/>
            <a:chExt cx="3995" cy="772"/>
          </a:xfrm>
        </p:grpSpPr>
        <p:sp>
          <p:nvSpPr>
            <p:cNvPr id="13" name="AutoShape 3"/>
            <p:cNvSpPr>
              <a:spLocks noChangeArrowheads="1"/>
            </p:cNvSpPr>
            <p:nvPr/>
          </p:nvSpPr>
          <p:spPr bwMode="auto">
            <a:xfrm>
              <a:off x="873" y="3323"/>
              <a:ext cx="3912" cy="468"/>
            </a:xfrm>
            <a:prstGeom prst="roundRect">
              <a:avLst>
                <a:gd name="adj" fmla="val 190"/>
              </a:avLst>
            </a:prstGeom>
            <a:solidFill>
              <a:srgbClr val="FF9900"/>
            </a:solidFill>
            <a:ln w="27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018" y="3448"/>
              <a:ext cx="764" cy="196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</a:tabLst>
              </a:pPr>
              <a:r>
                <a:rPr lang="en-GB" sz="2200">
                  <a:latin typeface="Helvetica" charset="0"/>
                </a:rPr>
                <a:t>Hardware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403" y="3180"/>
              <a:ext cx="2453" cy="3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3003" y="3021"/>
              <a:ext cx="1369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1600">
                  <a:latin typeface="Helvetica" charset="0"/>
                </a:rPr>
                <a:t> Standard</a:t>
              </a:r>
              <a:r>
                <a:rPr lang="en-GB" sz="1100">
                  <a:latin typeface="Helvetica" charset="0"/>
                </a:rPr>
                <a:t> </a:t>
              </a:r>
              <a:r>
                <a:rPr lang="en-GB" sz="1600">
                  <a:latin typeface="Helvetica" charset="0"/>
                </a:rPr>
                <a:t>instruction set</a:t>
              </a: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861" y="3019"/>
              <a:ext cx="137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</a:tabLst>
              </a:pPr>
              <a:r>
                <a:rPr lang="en-GB" sz="1600" dirty="0">
                  <a:latin typeface="Helvetica" charset="0"/>
                </a:rPr>
                <a:t>Privileged</a:t>
              </a:r>
              <a:r>
                <a:rPr lang="en-GB" sz="1100" dirty="0">
                  <a:latin typeface="Helvetica" charset="0"/>
                </a:rPr>
                <a:t> </a:t>
              </a:r>
              <a:r>
                <a:rPr lang="en-GB" sz="1600" dirty="0">
                  <a:latin typeface="Helvetica" charset="0"/>
                </a:rPr>
                <a:t>instruction set</a:t>
              </a: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863" y="3180"/>
              <a:ext cx="1391" cy="4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1953" y="3511"/>
              <a:ext cx="2625" cy="119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  <a:tab pos="4595813" algn="l"/>
                </a:tabLst>
              </a:pPr>
              <a:r>
                <a:rPr lang="en-GB" sz="1300">
                  <a:latin typeface="VAG Rounded Thin" pitchFamily="32" charset="0"/>
                </a:rPr>
                <a:t>(arithmetic, logical, copy, test, flow-control operations, ...</a:t>
              </a:r>
              <a:r>
                <a:rPr lang="en-GB" sz="1100">
                  <a:latin typeface="VAG Rounded Thin" pitchFamily="32" charset="0"/>
                </a:rPr>
                <a:t>)</a:t>
              </a:r>
            </a:p>
          </p:txBody>
        </p:sp>
      </p:grp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4667250" y="3103563"/>
            <a:ext cx="15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1230313" y="2270125"/>
            <a:ext cx="4581525" cy="2963863"/>
            <a:chOff x="775" y="1430"/>
            <a:chExt cx="2886" cy="1867"/>
          </a:xfrm>
        </p:grpSpPr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2582" y="1430"/>
              <a:ext cx="1" cy="259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775" y="1454"/>
              <a:ext cx="2886" cy="1843"/>
              <a:chOff x="775" y="1454"/>
              <a:chExt cx="2886" cy="1843"/>
            </a:xfrm>
          </p:grpSpPr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839" y="1707"/>
                <a:ext cx="2714" cy="468"/>
              </a:xfrm>
              <a:prstGeom prst="roundRect">
                <a:avLst>
                  <a:gd name="adj" fmla="val 190"/>
                </a:avLst>
              </a:prstGeom>
              <a:solidFill>
                <a:srgbClr val="99FF33"/>
              </a:solidFill>
              <a:ln w="2736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>
                <a:off x="3009" y="2175"/>
                <a:ext cx="1" cy="1122"/>
              </a:xfrm>
              <a:prstGeom prst="line">
                <a:avLst/>
              </a:prstGeom>
              <a:noFill/>
              <a:ln w="27360">
                <a:solidFill>
                  <a:srgbClr val="000000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Text Box 13"/>
              <p:cNvSpPr txBox="1">
                <a:spLocks noChangeArrowheads="1"/>
              </p:cNvSpPr>
              <p:nvPr/>
            </p:nvSpPr>
            <p:spPr bwMode="auto">
              <a:xfrm>
                <a:off x="1136" y="1742"/>
                <a:ext cx="2016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8675"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</a:tabLst>
                </a:pPr>
                <a:r>
                  <a:rPr lang="en-GB" sz="2200">
                    <a:latin typeface="Helvetica" charset="0"/>
                  </a:rPr>
                  <a:t>System Services/Libraries</a:t>
                </a:r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 flipV="1">
                <a:off x="835" y="1606"/>
                <a:ext cx="2826" cy="5"/>
              </a:xfrm>
              <a:prstGeom prst="line">
                <a:avLst/>
              </a:prstGeom>
              <a:noFill/>
              <a:ln w="2736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775" y="1454"/>
                <a:ext cx="1639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8675" eaLnBrk="1">
                  <a:lnSpc>
                    <a:spcPct val="93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</a:tabLst>
                </a:pPr>
                <a:r>
                  <a:rPr lang="en-GB" sz="1600">
                    <a:latin typeface="Helvetica" charset="0"/>
                  </a:rPr>
                  <a:t> Application Binary Interface</a:t>
                </a: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1201" y="1970"/>
                <a:ext cx="22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defTabSz="828675" eaLnBrk="1">
                  <a:lnSpc>
                    <a:spcPct val="95000"/>
                  </a:lnSpc>
                  <a:buClr>
                    <a:srgbClr val="000000"/>
                  </a:buClr>
                  <a:buSzPct val="45000"/>
                  <a:buFont typeface="StarSymbol" charset="0"/>
                  <a:buNone/>
                  <a:tabLst>
                    <a:tab pos="657225" algn="l"/>
                    <a:tab pos="1312863" algn="l"/>
                    <a:tab pos="1970088" algn="l"/>
                    <a:tab pos="2627313" algn="l"/>
                    <a:tab pos="3282950" algn="l"/>
                  </a:tabLst>
                </a:pPr>
                <a:r>
                  <a:rPr lang="en-GB" sz="1300" dirty="0">
                    <a:latin typeface="VAG Rounded Thin" pitchFamily="32" charset="0"/>
                  </a:rPr>
                  <a:t>(e.g. string, random #</a:t>
                </a:r>
                <a:r>
                  <a:rPr lang="en-GB" sz="1300" dirty="0" err="1">
                    <a:latin typeface="VAG Rounded Thin" pitchFamily="32" charset="0"/>
                  </a:rPr>
                  <a:t>s</a:t>
                </a:r>
                <a:r>
                  <a:rPr lang="en-GB" sz="1300" dirty="0">
                    <a:latin typeface="VAG Rounded Thin" pitchFamily="32" charset="0"/>
                  </a:rPr>
                  <a:t>, encryption, graphics ...)</a:t>
                </a:r>
              </a:p>
            </p:txBody>
          </p:sp>
        </p:grp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2152650" y="1928813"/>
            <a:ext cx="1588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" name="Group 31"/>
          <p:cNvGrpSpPr>
            <a:grpSpLocks/>
          </p:cNvGrpSpPr>
          <p:nvPr/>
        </p:nvGrpSpPr>
        <p:grpSpPr bwMode="auto">
          <a:xfrm>
            <a:off x="1344613" y="1539875"/>
            <a:ext cx="6210300" cy="3681413"/>
            <a:chOff x="847" y="970"/>
            <a:chExt cx="3912" cy="2319"/>
          </a:xfrm>
        </p:grpSpPr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847" y="970"/>
              <a:ext cx="3912" cy="469"/>
            </a:xfrm>
            <a:prstGeom prst="roundRect">
              <a:avLst>
                <a:gd name="adj" fmla="val 190"/>
              </a:avLst>
            </a:prstGeom>
            <a:solidFill>
              <a:srgbClr val="33CCFF"/>
            </a:solidFill>
            <a:ln w="27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1836" y="1014"/>
              <a:ext cx="1681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3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</a:tabLst>
              </a:pPr>
              <a:r>
                <a:rPr lang="en-GB" sz="2200">
                  <a:latin typeface="Helvetica" charset="0"/>
                </a:rPr>
                <a:t>Applications Software</a:t>
              </a:r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>
              <a:off x="4215" y="1447"/>
              <a:ext cx="2" cy="1842"/>
            </a:xfrm>
            <a:prstGeom prst="line">
              <a:avLst/>
            </a:prstGeom>
            <a:noFill/>
            <a:ln w="2736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487" y="1240"/>
              <a:ext cx="2309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828675" eaLnBrk="1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tabLst>
                  <a:tab pos="657225" algn="l"/>
                  <a:tab pos="1312863" algn="l"/>
                  <a:tab pos="1970088" algn="l"/>
                  <a:tab pos="2627313" algn="l"/>
                  <a:tab pos="3282950" algn="l"/>
                  <a:tab pos="3940175" algn="l"/>
                </a:tabLst>
              </a:pPr>
              <a:r>
                <a:rPr lang="en-GB" sz="1300" dirty="0">
                  <a:latin typeface="VAG Rounded Thin" pitchFamily="32" charset="0"/>
                </a:rPr>
                <a:t>(e.g. word processor, compiler, VOIP program, ...)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Set Architectures (</a:t>
            </a:r>
            <a:r>
              <a:rPr lang="en-US" dirty="0" err="1"/>
              <a:t>ISAs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4300"/>
            <a:ext cx="8229600" cy="4525963"/>
          </a:xfrm>
        </p:spPr>
        <p:txBody>
          <a:bodyPr/>
          <a:lstStyle/>
          <a:p>
            <a:r>
              <a:rPr lang="en-GB" sz="2800" dirty="0"/>
              <a:t>The set of instructions supported by a computer</a:t>
            </a:r>
          </a:p>
          <a:p>
            <a:pPr lvl="1"/>
            <a:r>
              <a:rPr lang="en-GB" sz="2400" dirty="0"/>
              <a:t>Which bit patterns correspond to what operations</a:t>
            </a:r>
          </a:p>
          <a:p>
            <a:r>
              <a:rPr lang="en-GB" sz="2800" dirty="0"/>
              <a:t>There are many different </a:t>
            </a:r>
            <a:r>
              <a:rPr lang="en-GB" sz="2800" dirty="0" err="1"/>
              <a:t>ISAs</a:t>
            </a:r>
            <a:r>
              <a:rPr lang="en-GB" sz="2800" dirty="0"/>
              <a:t> (all incompatible)</a:t>
            </a:r>
          </a:p>
          <a:p>
            <a:pPr lvl="1"/>
            <a:r>
              <a:rPr lang="en-GB" sz="2400" dirty="0"/>
              <a:t>Different word/bus widths (8, 16, 32, 64 bit)</a:t>
            </a:r>
          </a:p>
          <a:p>
            <a:pPr lvl="1"/>
            <a:r>
              <a:rPr lang="en-GB" sz="2400" dirty="0"/>
              <a:t>Different features (low power, </a:t>
            </a:r>
            <a:r>
              <a:rPr lang="en-GB" sz="2400" dirty="0" err="1"/>
              <a:t>DSPs</a:t>
            </a:r>
            <a:r>
              <a:rPr lang="en-GB" sz="2400" dirty="0"/>
              <a:t>, floating point)</a:t>
            </a:r>
          </a:p>
          <a:p>
            <a:pPr lvl="1"/>
            <a:r>
              <a:rPr lang="en-GB" sz="2400" dirty="0"/>
              <a:t>Different design philosophies (RISC vs. CISC)</a:t>
            </a:r>
          </a:p>
          <a:p>
            <a:pPr lvl="1"/>
            <a:r>
              <a:rPr lang="en-GB" sz="2400" dirty="0"/>
              <a:t>Competitive reasons (68000, x86, PowerPC)</a:t>
            </a:r>
          </a:p>
          <a:p>
            <a:r>
              <a:rPr lang="en-GB" sz="2800" dirty="0"/>
              <a:t>They usually come in families</a:t>
            </a:r>
          </a:p>
          <a:p>
            <a:pPr lvl="1"/>
            <a:r>
              <a:rPr lang="en-GB" sz="2400" dirty="0"/>
              <a:t>Newer models add features (e.g., Pentium vs. 386)</a:t>
            </a:r>
          </a:p>
          <a:p>
            <a:pPr lvl="1"/>
            <a:r>
              <a:rPr lang="en-GB" sz="2400" dirty="0"/>
              <a:t>But remain upwards-compatible with older models</a:t>
            </a:r>
          </a:p>
          <a:p>
            <a:pPr lvl="2"/>
            <a:r>
              <a:rPr lang="en-GB" sz="2000" dirty="0"/>
              <a:t>A program written for an ISA will run on any compliant CPU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238"/>
            <a:ext cx="8229600" cy="1143000"/>
          </a:xfrm>
        </p:spPr>
        <p:txBody>
          <a:bodyPr/>
          <a:lstStyle/>
          <a:p>
            <a:r>
              <a:rPr lang="en-US" dirty="0"/>
              <a:t>Privileged vs. General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modern ISAs divide the instruction set into </a:t>
            </a:r>
            <a:r>
              <a:rPr lang="en-US" i="1" dirty="0"/>
              <a:t>privileged</a:t>
            </a:r>
            <a:r>
              <a:rPr lang="en-US" dirty="0"/>
              <a:t> vs. </a:t>
            </a:r>
            <a:r>
              <a:rPr lang="en-US" i="1" dirty="0"/>
              <a:t>general</a:t>
            </a:r>
          </a:p>
          <a:p>
            <a:r>
              <a:rPr lang="en-US" dirty="0"/>
              <a:t>Any code running on the machine can execute general instructions</a:t>
            </a:r>
          </a:p>
          <a:p>
            <a:r>
              <a:rPr lang="en-US" dirty="0"/>
              <a:t>Processor must be put into a special mode to execute privileged instructions</a:t>
            </a:r>
          </a:p>
          <a:p>
            <a:pPr lvl="1"/>
            <a:r>
              <a:rPr lang="en-US" dirty="0"/>
              <a:t>Usually only in that mode when the OS is running</a:t>
            </a:r>
          </a:p>
          <a:p>
            <a:pPr lvl="1"/>
            <a:r>
              <a:rPr lang="en-US" dirty="0"/>
              <a:t>Privileged instructions do things that are “dangerous”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Portability to Multiple </a:t>
            </a:r>
            <a:r>
              <a:rPr lang="en-GB" dirty="0" err="1"/>
              <a:t>ISAs</a:t>
            </a:r>
            <a:endParaRPr lang="en-GB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229600" cy="4525963"/>
          </a:xfrm>
        </p:spPr>
        <p:txBody>
          <a:bodyPr>
            <a:noAutofit/>
          </a:bodyPr>
          <a:lstStyle/>
          <a:p>
            <a:r>
              <a:rPr lang="en-GB" sz="2400" dirty="0"/>
              <a:t>A successful OS will run on many </a:t>
            </a:r>
            <a:r>
              <a:rPr lang="en-GB" sz="2400" dirty="0" err="1"/>
              <a:t>ISAs</a:t>
            </a:r>
            <a:endParaRPr lang="en-GB" sz="2400" dirty="0"/>
          </a:p>
          <a:p>
            <a:pPr lvl="1"/>
            <a:r>
              <a:rPr lang="en-GB" sz="2000" dirty="0"/>
              <a:t>Some customers cannot choose their ISA</a:t>
            </a:r>
          </a:p>
          <a:p>
            <a:pPr lvl="1"/>
            <a:r>
              <a:rPr lang="en-GB" sz="2000" dirty="0"/>
              <a:t>If you don’t support it, you can’t sell to them</a:t>
            </a:r>
          </a:p>
          <a:p>
            <a:r>
              <a:rPr lang="en-GB" sz="2400" dirty="0"/>
              <a:t>Which implies that the OS will abstract the ISA</a:t>
            </a:r>
          </a:p>
          <a:p>
            <a:r>
              <a:rPr lang="en-GB" sz="2400" dirty="0"/>
              <a:t>Minimal assumptions about specific HW</a:t>
            </a:r>
          </a:p>
          <a:p>
            <a:pPr lvl="1"/>
            <a:r>
              <a:rPr lang="en-GB" sz="2000" dirty="0"/>
              <a:t>General frameworks are HW independent</a:t>
            </a:r>
          </a:p>
          <a:p>
            <a:pPr lvl="2"/>
            <a:r>
              <a:rPr lang="en-GB" sz="1800" dirty="0"/>
              <a:t>File systems, protocols, processes, etc.</a:t>
            </a:r>
          </a:p>
          <a:p>
            <a:pPr lvl="1"/>
            <a:r>
              <a:rPr lang="en-GB" sz="2000" dirty="0"/>
              <a:t>HW assumptions isolated to specific modules</a:t>
            </a:r>
          </a:p>
          <a:p>
            <a:pPr lvl="2"/>
            <a:r>
              <a:rPr lang="en-GB" sz="1800" dirty="0"/>
              <a:t>Context switching, I/O, memory management</a:t>
            </a:r>
          </a:p>
          <a:p>
            <a:pPr lvl="1"/>
            <a:r>
              <a:rPr lang="en-GB" sz="2000" dirty="0"/>
              <a:t>Careful use of types</a:t>
            </a:r>
          </a:p>
          <a:p>
            <a:pPr lvl="2"/>
            <a:r>
              <a:rPr lang="en-GB" sz="1800" dirty="0"/>
              <a:t>Word length, sign extension, byte order, alignment</a:t>
            </a:r>
          </a:p>
          <a:p>
            <a:r>
              <a:rPr lang="en-GB" sz="2400" dirty="0"/>
              <a:t>How can an OS manufacturer distribute to all these different </a:t>
            </a:r>
            <a:r>
              <a:rPr lang="en-GB" sz="2400" dirty="0" err="1"/>
              <a:t>ISAs</a:t>
            </a:r>
            <a:r>
              <a:rPr lang="en-GB" sz="2400" dirty="0"/>
              <a:t> and platforms?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Distribution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4600"/>
            <a:ext cx="8229600" cy="4525963"/>
          </a:xfrm>
        </p:spPr>
        <p:txBody>
          <a:bodyPr/>
          <a:lstStyle/>
          <a:p>
            <a:r>
              <a:rPr lang="en-GB" dirty="0"/>
              <a:t>Binary is the derivative of source</a:t>
            </a:r>
          </a:p>
          <a:p>
            <a:pPr lvl="1"/>
            <a:r>
              <a:rPr lang="en-GB" dirty="0"/>
              <a:t>The OS is written in source </a:t>
            </a:r>
          </a:p>
          <a:p>
            <a:pPr lvl="1"/>
            <a:r>
              <a:rPr lang="en-GB" dirty="0"/>
              <a:t>But a source distribution must be compiled</a:t>
            </a:r>
          </a:p>
          <a:p>
            <a:pPr lvl="1"/>
            <a:r>
              <a:rPr lang="en-GB" dirty="0"/>
              <a:t>A binary distribution is ready to run</a:t>
            </a:r>
          </a:p>
          <a:p>
            <a:r>
              <a:rPr lang="en-GB" dirty="0" err="1"/>
              <a:t>OSes</a:t>
            </a:r>
            <a:r>
              <a:rPr lang="en-GB" dirty="0"/>
              <a:t> usually distributed in binary</a:t>
            </a:r>
          </a:p>
          <a:p>
            <a:r>
              <a:rPr lang="en-GB" dirty="0"/>
              <a:t>One binary distribution per ISA</a:t>
            </a:r>
          </a:p>
          <a:p>
            <a:r>
              <a:rPr lang="en-GB" dirty="0"/>
              <a:t>Binary model for platform support</a:t>
            </a:r>
          </a:p>
          <a:p>
            <a:pPr lvl="1"/>
            <a:r>
              <a:rPr lang="en-GB" dirty="0"/>
              <a:t>Device drivers can be added, after-market</a:t>
            </a:r>
          </a:p>
          <a:p>
            <a:pPr lvl="2"/>
            <a:r>
              <a:rPr lang="en-GB" dirty="0"/>
              <a:t>Can be written and distributed by 3</a:t>
            </a:r>
            <a:r>
              <a:rPr lang="en-GB" baseline="30000" dirty="0"/>
              <a:t>rd</a:t>
            </a:r>
            <a:r>
              <a:rPr lang="en-GB" dirty="0"/>
              <a:t> parties</a:t>
            </a:r>
          </a:p>
          <a:p>
            <a:pPr lvl="2"/>
            <a:r>
              <a:rPr lang="en-GB" dirty="0"/>
              <a:t>Same driver works with many versions of OS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Interface Stability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/>
              <a:t>People want new releases of an OS</a:t>
            </a:r>
          </a:p>
          <a:p>
            <a:pPr lvl="1"/>
            <a:r>
              <a:rPr lang="en-GB" dirty="0"/>
              <a:t>New features, bug fixes, enhancements</a:t>
            </a:r>
          </a:p>
          <a:p>
            <a:r>
              <a:rPr lang="en-GB" dirty="0"/>
              <a:t>People also fear new releases of an OS</a:t>
            </a:r>
          </a:p>
          <a:p>
            <a:pPr lvl="1"/>
            <a:r>
              <a:rPr lang="en-GB" dirty="0"/>
              <a:t>OS changes can break old applications</a:t>
            </a:r>
          </a:p>
          <a:p>
            <a:r>
              <a:rPr lang="en-GB" dirty="0"/>
              <a:t>How can we prevent such problems?</a:t>
            </a:r>
          </a:p>
          <a:p>
            <a:pPr lvl="1"/>
            <a:r>
              <a:rPr lang="en-GB" dirty="0"/>
              <a:t>Define well specified Application Interfaces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/>
              <a:t>Application programming interfaces (APIs)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/>
              <a:t>Application binary interfaces (</a:t>
            </a:r>
            <a:r>
              <a:rPr lang="en-GB" dirty="0" err="1"/>
              <a:t>ABIs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Applications only use committed interfaces</a:t>
            </a:r>
          </a:p>
          <a:p>
            <a:pPr lvl="1"/>
            <a:r>
              <a:rPr lang="en-GB" dirty="0"/>
              <a:t>OS vendors preserve upwards-compatibility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Instructor: Harry </a:t>
            </a:r>
            <a:r>
              <a:rPr lang="en-GB" dirty="0" err="1"/>
              <a:t>Xu</a:t>
            </a:r>
            <a:endParaRPr lang="en-GB" dirty="0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Associate Professor at UCLA Computer Science Department</a:t>
            </a:r>
          </a:p>
          <a:p>
            <a:r>
              <a:rPr lang="en-GB" dirty="0"/>
              <a:t>Long history of research in software systems</a:t>
            </a:r>
          </a:p>
          <a:p>
            <a:r>
              <a:rPr lang="en-GB" dirty="0"/>
              <a:t>Email:			</a:t>
            </a:r>
            <a:r>
              <a:rPr lang="en-GB" dirty="0" err="1"/>
              <a:t>harryxu@cs.ucla.edu</a:t>
            </a:r>
            <a:endParaRPr lang="en-GB" dirty="0"/>
          </a:p>
          <a:p>
            <a:r>
              <a:rPr lang="en-GB" dirty="0"/>
              <a:t>Office:  496A Engineering VI</a:t>
            </a:r>
          </a:p>
          <a:p>
            <a:pPr lvl="1"/>
            <a:r>
              <a:rPr lang="en-GB" dirty="0"/>
              <a:t>Office hours: W 12-1:30pm</a:t>
            </a:r>
          </a:p>
          <a:p>
            <a:pPr lvl="1"/>
            <a:r>
              <a:rPr lang="en-GB" dirty="0"/>
              <a:t>Location: 466 Engineering VI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OS and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major function of an OS is to offer abstract versions of resources</a:t>
            </a:r>
          </a:p>
          <a:p>
            <a:pPr lvl="1"/>
            <a:r>
              <a:rPr lang="en-US" dirty="0"/>
              <a:t>As opposed to actual physical resources</a:t>
            </a:r>
          </a:p>
          <a:p>
            <a:r>
              <a:rPr lang="en-US" dirty="0"/>
              <a:t>Essentially, the OS implements the abstract resources using the physical resources</a:t>
            </a:r>
          </a:p>
          <a:p>
            <a:pPr lvl="1"/>
            <a:r>
              <a:rPr lang="en-US" dirty="0"/>
              <a:t>E.g., processes (an abstraction) are implemented using the CPU and RAM (physical resources)</a:t>
            </a:r>
          </a:p>
          <a:p>
            <a:pPr lvl="1"/>
            <a:r>
              <a:rPr lang="en-US" dirty="0"/>
              <a:t>And files (an abstraction) are implemented using disks (a physical resource)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24684" y="540399"/>
            <a:ext cx="5709570" cy="67674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248"/>
            <a:ext cx="8229600" cy="1143000"/>
          </a:xfrm>
        </p:spPr>
        <p:txBody>
          <a:bodyPr/>
          <a:lstStyle/>
          <a:p>
            <a:r>
              <a:rPr lang="en-US" dirty="0"/>
              <a:t>Why Abstract Resources?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The abstractions are typically simpler and better suited for programmers and users</a:t>
            </a:r>
          </a:p>
          <a:p>
            <a:pPr lvl="1"/>
            <a:r>
              <a:rPr lang="en-GB" sz="2400" dirty="0"/>
              <a:t>Easier to use than the original resources</a:t>
            </a:r>
          </a:p>
          <a:p>
            <a:pPr lvl="2"/>
            <a:r>
              <a:rPr lang="en-GB" sz="2000" dirty="0"/>
              <a:t>E.g., don’t need to worry about keeping track of disk interrupts</a:t>
            </a:r>
          </a:p>
          <a:p>
            <a:pPr lvl="1"/>
            <a:r>
              <a:rPr lang="en-GB" sz="2400" dirty="0"/>
              <a:t>Compartmentalize/encapsulate complexity</a:t>
            </a:r>
          </a:p>
          <a:p>
            <a:pPr lvl="2"/>
            <a:r>
              <a:rPr lang="en-GB" sz="2000" dirty="0"/>
              <a:t>E.g., need not be concerned about what other executing code is doing and how to stay out of its way</a:t>
            </a:r>
          </a:p>
          <a:p>
            <a:pPr lvl="1"/>
            <a:r>
              <a:rPr lang="en-GB" sz="2400" dirty="0"/>
              <a:t>Eliminate </a:t>
            </a:r>
            <a:r>
              <a:rPr lang="en-GB" sz="2400" dirty="0" err="1"/>
              <a:t>behavior</a:t>
            </a:r>
            <a:r>
              <a:rPr lang="en-GB" sz="2400" dirty="0"/>
              <a:t> that is irrelevant to user</a:t>
            </a:r>
          </a:p>
          <a:p>
            <a:pPr lvl="2"/>
            <a:r>
              <a:rPr lang="en-GB" sz="2000" dirty="0"/>
              <a:t>E.g., hide the slow erase cycle of flash memory</a:t>
            </a:r>
          </a:p>
          <a:p>
            <a:pPr lvl="1"/>
            <a:r>
              <a:rPr lang="en-GB" sz="2400" dirty="0"/>
              <a:t>Create more convenient </a:t>
            </a:r>
            <a:r>
              <a:rPr lang="en-GB" sz="2400" dirty="0" err="1"/>
              <a:t>behavior</a:t>
            </a:r>
            <a:endParaRPr lang="en-GB" sz="2400" dirty="0"/>
          </a:p>
          <a:p>
            <a:pPr lvl="2"/>
            <a:r>
              <a:rPr lang="en-GB" sz="2000" dirty="0"/>
              <a:t>E.g., make it look like you have the network interface entirely for your own use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Types of OS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Serially reusable resources</a:t>
            </a:r>
          </a:p>
          <a:p>
            <a:r>
              <a:rPr lang="en-US" dirty="0" err="1"/>
              <a:t>Partitionable</a:t>
            </a:r>
            <a:r>
              <a:rPr lang="en-US" dirty="0"/>
              <a:t> resources</a:t>
            </a:r>
          </a:p>
          <a:p>
            <a:r>
              <a:rPr lang="en-US" dirty="0"/>
              <a:t>Sharable resources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Serially Reusable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/>
              <a:t>Used by multiple clients, but only one at a time</a:t>
            </a:r>
          </a:p>
          <a:p>
            <a:pPr lvl="1"/>
            <a:r>
              <a:rPr lang="en-GB" dirty="0"/>
              <a:t>Time multiplexing</a:t>
            </a:r>
          </a:p>
          <a:p>
            <a:r>
              <a:rPr lang="en-GB" dirty="0"/>
              <a:t>Require access control to ensure exclusive use</a:t>
            </a:r>
          </a:p>
          <a:p>
            <a:r>
              <a:rPr lang="en-GB" dirty="0"/>
              <a:t>Require graceful transitions from one user to the next</a:t>
            </a:r>
          </a:p>
          <a:p>
            <a:r>
              <a:rPr lang="en-GB" dirty="0"/>
              <a:t>Examples: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B2AE79B-5B4E-FB4D-96CD-BFEF849565D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33083" y="960696"/>
            <a:ext cx="17158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Image result for printer clip art free">
            <a:extLst>
              <a:ext uri="{FF2B5EF4-FFF2-40B4-BE49-F238E27FC236}">
                <a16:creationId xmlns:a16="http://schemas.microsoft.com/office/drawing/2014/main" id="{4CD46143-C3D7-044F-8D10-ECCB676C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43" y="4930815"/>
            <a:ext cx="1271238" cy="133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B5C5E7-2C20-8A42-92B4-2751C74AD9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1311" y="5369868"/>
            <a:ext cx="708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/var/folders/8l/v0_dhkbj2971_nf30d_jyhdm0000gn/T/com.microsoft.Word/Content.MSO/7B10286.tmp">
            <a:extLst>
              <a:ext uri="{FF2B5EF4-FFF2-40B4-BE49-F238E27FC236}">
                <a16:creationId xmlns:a16="http://schemas.microsoft.com/office/drawing/2014/main" id="{D5E7AF07-80F8-3B41-B9B2-873C71AE10E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083" y="5080635"/>
            <a:ext cx="1645920" cy="1228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Graceful Transition?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switch that totally hides the fact that the resource used to belong to someone else</a:t>
            </a:r>
          </a:p>
          <a:p>
            <a:pPr marL="990600" lvl="1" indent="-533400"/>
            <a:r>
              <a:rPr lang="en-US" dirty="0"/>
              <a:t>Don’t allow the second user to access the resource until the first user is finished with it</a:t>
            </a:r>
          </a:p>
          <a:p>
            <a:pPr marL="1390650" lvl="2" indent="-533400"/>
            <a:r>
              <a:rPr lang="en-US" dirty="0"/>
              <a:t>No incomplete operations that finish after the transition</a:t>
            </a:r>
          </a:p>
          <a:p>
            <a:pPr marL="990600" lvl="1" indent="-533400"/>
            <a:r>
              <a:rPr lang="en-US" dirty="0"/>
              <a:t>Ensure that each subsequent user finds the resource in “like new” condition</a:t>
            </a:r>
          </a:p>
          <a:p>
            <a:pPr marL="1390650" lvl="2" indent="-533400"/>
            <a:r>
              <a:rPr lang="en-US" dirty="0"/>
              <a:t>No traces of data or state left over from the first user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Partitionable</a:t>
            </a:r>
            <a:r>
              <a:rPr lang="en-US" dirty="0"/>
              <a:t>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Divided into disjoint pieces for multiple clients</a:t>
            </a:r>
          </a:p>
          <a:p>
            <a:pPr lvl="1"/>
            <a:r>
              <a:rPr lang="en-GB" dirty="0"/>
              <a:t>Spatial multiplexing</a:t>
            </a:r>
          </a:p>
          <a:p>
            <a:r>
              <a:rPr lang="en-GB" dirty="0"/>
              <a:t>Needs access control to ensure: </a:t>
            </a:r>
          </a:p>
          <a:p>
            <a:pPr lvl="1"/>
            <a:r>
              <a:rPr lang="en-GB" dirty="0"/>
              <a:t>Containment: </a:t>
            </a:r>
            <a:r>
              <a:rPr lang="en-US" i="1" dirty="0"/>
              <a:t>you cannot access resources outside of your partition</a:t>
            </a:r>
            <a:endParaRPr lang="en-GB" dirty="0"/>
          </a:p>
          <a:p>
            <a:pPr lvl="1"/>
            <a:r>
              <a:rPr lang="en-GB" dirty="0"/>
              <a:t>Privacy: </a:t>
            </a:r>
            <a:r>
              <a:rPr lang="en-US" i="1" dirty="0"/>
              <a:t>nobody else can access resources in your partition</a:t>
            </a:r>
            <a:endParaRPr lang="en-GB" dirty="0"/>
          </a:p>
          <a:p>
            <a:r>
              <a:rPr lang="en-GB" dirty="0"/>
              <a:t>Examples: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78F70E-D48F-D644-BB8D-81F397B7BA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240410" y="3997325"/>
            <a:ext cx="40333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 descr="Image result for hotel room clip art free">
            <a:extLst>
              <a:ext uri="{FF2B5EF4-FFF2-40B4-BE49-F238E27FC236}">
                <a16:creationId xmlns:a16="http://schemas.microsoft.com/office/drawing/2014/main" id="{DA7F570F-B4E5-B44F-B18C-242CDD8D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76" y="5289188"/>
            <a:ext cx="2621666" cy="101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B46A4FA-D6D6-2B44-857B-BD70B2C6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827" y="5798956"/>
            <a:ext cx="19018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id="{083CBEBC-8E1C-A849-8504-177C6BB2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9914" y="5726765"/>
            <a:ext cx="571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/>
          <a:lstStyle/>
          <a:p>
            <a:r>
              <a:rPr lang="en-US" dirty="0"/>
              <a:t>Do We Still Need Graceful Transitions?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Most </a:t>
            </a:r>
            <a:r>
              <a:rPr lang="en-US" dirty="0" err="1"/>
              <a:t>partitionable</a:t>
            </a:r>
            <a:r>
              <a:rPr lang="en-US" dirty="0"/>
              <a:t> resources aren’t permanently allocated</a:t>
            </a:r>
          </a:p>
          <a:p>
            <a:pPr lvl="1"/>
            <a:r>
              <a:rPr lang="en-US" dirty="0"/>
              <a:t>The piece of RAM you’re using now will belong to another process later</a:t>
            </a:r>
          </a:p>
          <a:p>
            <a:r>
              <a:rPr lang="en-US" dirty="0"/>
              <a:t>As long as it’s “yours,” no transition required</a:t>
            </a:r>
          </a:p>
          <a:p>
            <a:r>
              <a:rPr lang="en-US" dirty="0"/>
              <a:t>But sooner or later it’s likely to become someone else’s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Shareable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005"/>
            <a:ext cx="8229600" cy="4525963"/>
          </a:xfrm>
        </p:spPr>
        <p:txBody>
          <a:bodyPr/>
          <a:lstStyle/>
          <a:p>
            <a:r>
              <a:rPr lang="en-GB" sz="3600" dirty="0"/>
              <a:t>Usable by multiple concurrent clients</a:t>
            </a:r>
          </a:p>
          <a:p>
            <a:pPr lvl="1"/>
            <a:r>
              <a:rPr lang="en-GB" sz="3200" dirty="0"/>
              <a:t>Clients don’t “wait” for access to resource</a:t>
            </a:r>
          </a:p>
          <a:p>
            <a:pPr lvl="1"/>
            <a:r>
              <a:rPr lang="en-GB" sz="3200" dirty="0"/>
              <a:t>Clients don’t “own” a particular subset of the resource</a:t>
            </a:r>
          </a:p>
          <a:p>
            <a:r>
              <a:rPr lang="en-GB" sz="3600" dirty="0"/>
              <a:t>May involve (effectively) limitless resources </a:t>
            </a:r>
          </a:p>
          <a:p>
            <a:pPr lvl="1"/>
            <a:r>
              <a:rPr lang="en-GB" sz="3200" dirty="0"/>
              <a:t>Air in a room, shared by occupants </a:t>
            </a:r>
          </a:p>
          <a:p>
            <a:pPr lvl="1"/>
            <a:r>
              <a:rPr lang="en-GB" sz="3200" dirty="0"/>
              <a:t>Copy of the operating system, shared by processes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</p:spPr>
        <p:txBody>
          <a:bodyPr/>
          <a:lstStyle/>
          <a:p>
            <a:r>
              <a:rPr lang="en-US" dirty="0"/>
              <a:t>Do We Still Need Graceful Transitions?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9400"/>
            <a:ext cx="8229600" cy="4525963"/>
          </a:xfrm>
        </p:spPr>
        <p:txBody>
          <a:bodyPr/>
          <a:lstStyle/>
          <a:p>
            <a:r>
              <a:rPr lang="en-US" sz="2800" dirty="0"/>
              <a:t>Typically not</a:t>
            </a:r>
          </a:p>
          <a:p>
            <a:r>
              <a:rPr lang="en-US" sz="2800" dirty="0"/>
              <a:t>The shareable resource usually doesn’t change state</a:t>
            </a:r>
          </a:p>
          <a:p>
            <a:r>
              <a:rPr lang="en-US" sz="2800" dirty="0"/>
              <a:t>Or isn’t “reused”</a:t>
            </a:r>
          </a:p>
          <a:p>
            <a:r>
              <a:rPr lang="en-US" sz="2800" dirty="0"/>
              <a:t>We never have to clean up what doesn’t get dirty</a:t>
            </a:r>
          </a:p>
          <a:p>
            <a:pPr lvl="1"/>
            <a:r>
              <a:rPr lang="en-US" sz="2400" dirty="0"/>
              <a:t>Like an execute-only copy of the OS</a:t>
            </a:r>
          </a:p>
          <a:p>
            <a:r>
              <a:rPr lang="en-US" sz="2800" dirty="0"/>
              <a:t>Shareable resources are great!</a:t>
            </a:r>
          </a:p>
          <a:p>
            <a:pPr lvl="1"/>
            <a:r>
              <a:rPr lang="en-US" sz="2400" dirty="0"/>
              <a:t>When you can have them . . .</a:t>
            </a:r>
          </a:p>
          <a:p>
            <a:pPr lvl="1"/>
            <a:endParaRPr lang="en-US" sz="2400" dirty="0"/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B1E8F5F1-D135-814C-93EB-00A804BE952A}"/>
              </a:ext>
            </a:extLst>
          </p:cNvPr>
          <p:cNvSpPr/>
          <p:nvPr/>
        </p:nvSpPr>
        <p:spPr>
          <a:xfrm>
            <a:off x="5324354" y="4732700"/>
            <a:ext cx="3588152" cy="1828800"/>
          </a:xfrm>
          <a:prstGeom prst="cloudCallout">
            <a:avLst>
              <a:gd name="adj1" fmla="val -62768"/>
              <a:gd name="adj2" fmla="val -4952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  Design your system to maximize sharable resources.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OS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1016"/>
            <a:ext cx="8229600" cy="4525963"/>
          </a:xfrm>
        </p:spPr>
        <p:txBody>
          <a:bodyPr/>
          <a:lstStyle/>
          <a:p>
            <a:r>
              <a:rPr lang="en-GB" sz="2800" dirty="0"/>
              <a:t>They have grown larger and more sophisticated</a:t>
            </a:r>
          </a:p>
          <a:p>
            <a:r>
              <a:rPr lang="en-GB" sz="2800" dirty="0"/>
              <a:t>Their role has fundamentally changed</a:t>
            </a:r>
          </a:p>
          <a:p>
            <a:pPr lvl="1"/>
            <a:r>
              <a:rPr lang="en-GB" sz="2400" dirty="0"/>
              <a:t>From shepherding the use of the hardware</a:t>
            </a:r>
          </a:p>
          <a:p>
            <a:pPr lvl="1"/>
            <a:r>
              <a:rPr lang="en-GB" sz="2400" dirty="0"/>
              <a:t>To shielding the applications from the hardware</a:t>
            </a:r>
          </a:p>
          <a:p>
            <a:pPr lvl="1"/>
            <a:r>
              <a:rPr lang="en-GB" sz="2400" dirty="0"/>
              <a:t>To providing powerful application computing platform</a:t>
            </a:r>
          </a:p>
          <a:p>
            <a:pPr lvl="1"/>
            <a:r>
              <a:rPr lang="en-GB" sz="2400" dirty="0"/>
              <a:t>To becoming a sophisticated “traffic cop”</a:t>
            </a:r>
          </a:p>
          <a:p>
            <a:r>
              <a:rPr lang="en-GB" sz="2800" dirty="0"/>
              <a:t>They still sit between applications and hardware</a:t>
            </a:r>
          </a:p>
          <a:p>
            <a:r>
              <a:rPr lang="en-GB" sz="2800" dirty="0"/>
              <a:t>Best understood through services they provide</a:t>
            </a:r>
          </a:p>
          <a:p>
            <a:pPr lvl="1"/>
            <a:r>
              <a:rPr lang="en-GB" sz="2400" dirty="0"/>
              <a:t>Capabilities they add</a:t>
            </a:r>
          </a:p>
          <a:p>
            <a:pPr lvl="1"/>
            <a:r>
              <a:rPr lang="en-GB" sz="2400" dirty="0"/>
              <a:t>Applications they enable</a:t>
            </a:r>
          </a:p>
          <a:p>
            <a:pPr lvl="1"/>
            <a:r>
              <a:rPr lang="en-GB" sz="2400" dirty="0"/>
              <a:t>Problems they eliminate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1143000"/>
          </a:xfrm>
        </p:spPr>
        <p:txBody>
          <a:bodyPr/>
          <a:lstStyle/>
          <a:p>
            <a:r>
              <a:rPr lang="en-US" dirty="0"/>
              <a:t>TAs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026"/>
            <a:ext cx="8229600" cy="4525963"/>
          </a:xfrm>
        </p:spPr>
        <p:txBody>
          <a:bodyPr/>
          <a:lstStyle/>
          <a:p>
            <a:r>
              <a:rPr lang="en-US" dirty="0"/>
              <a:t>1E: Alexandre </a:t>
            </a:r>
            <a:r>
              <a:rPr lang="en-US" dirty="0" err="1"/>
              <a:t>Tiard</a:t>
            </a:r>
            <a:endParaRPr lang="en-US" dirty="0"/>
          </a:p>
          <a:p>
            <a:r>
              <a:rPr lang="en-US" dirty="0"/>
              <a:t>1F: </a:t>
            </a:r>
            <a:r>
              <a:rPr lang="en-US" dirty="0" err="1"/>
              <a:t>Rishab</a:t>
            </a:r>
            <a:r>
              <a:rPr lang="en-US" dirty="0"/>
              <a:t> Doshi</a:t>
            </a:r>
          </a:p>
          <a:p>
            <a:r>
              <a:rPr lang="en-US" dirty="0"/>
              <a:t>1B: Karen </a:t>
            </a:r>
            <a:r>
              <a:rPr lang="en-US" dirty="0" err="1"/>
              <a:t>Quadros</a:t>
            </a:r>
            <a:endParaRPr lang="en-US" dirty="0"/>
          </a:p>
          <a:p>
            <a:r>
              <a:rPr lang="en-US" dirty="0"/>
              <a:t>1G: Nikita Sivakumar</a:t>
            </a:r>
          </a:p>
          <a:p>
            <a:r>
              <a:rPr lang="en-US" dirty="0"/>
              <a:t>1C: Howard Xie</a:t>
            </a:r>
          </a:p>
          <a:p>
            <a:r>
              <a:rPr lang="en-US" dirty="0"/>
              <a:t>Sections can be found on CCLE</a:t>
            </a:r>
            <a:endParaRPr lang="en-US" sz="32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Ultimately because it’s what users want</a:t>
            </a:r>
          </a:p>
          <a:p>
            <a:r>
              <a:rPr lang="en-US" dirty="0"/>
              <a:t>The OS must provide core services to applications</a:t>
            </a:r>
          </a:p>
          <a:p>
            <a:r>
              <a:rPr lang="en-US" dirty="0"/>
              <a:t>Applications have become more complex</a:t>
            </a:r>
          </a:p>
          <a:p>
            <a:pPr lvl="1"/>
            <a:r>
              <a:rPr lang="en-US" dirty="0"/>
              <a:t>More complex internal behavior</a:t>
            </a:r>
          </a:p>
          <a:p>
            <a:pPr lvl="1"/>
            <a:r>
              <a:rPr lang="en-US" dirty="0"/>
              <a:t>More complex interfaces</a:t>
            </a:r>
          </a:p>
          <a:p>
            <a:pPr lvl="1"/>
            <a:r>
              <a:rPr lang="en-US" dirty="0"/>
              <a:t>More interactions with other software</a:t>
            </a:r>
          </a:p>
          <a:p>
            <a:r>
              <a:rPr lang="en-US" dirty="0"/>
              <a:t>The OS needs to help with all that complexity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Convergence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3851"/>
            <a:ext cx="8229600" cy="1932888"/>
          </a:xfrm>
        </p:spPr>
        <p:txBody>
          <a:bodyPr/>
          <a:lstStyle/>
          <a:p>
            <a:r>
              <a:rPr lang="en-US" dirty="0"/>
              <a:t>There are a handful of widely used </a:t>
            </a:r>
            <a:r>
              <a:rPr lang="en-US" dirty="0" err="1"/>
              <a:t>OSes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/var/folders/8l/v0_dhkbj2971_nf30d_jyhdm0000gn/T/com.microsoft.Word/Content.MSO/CDA776B5.tmp">
            <a:extLst>
              <a:ext uri="{FF2B5EF4-FFF2-40B4-BE49-F238E27FC236}">
                <a16:creationId xmlns:a16="http://schemas.microsoft.com/office/drawing/2014/main" id="{A71AA671-3B2A-894C-9BA4-799D9A5C7E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83" y="1895433"/>
            <a:ext cx="626515" cy="59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/var/folders/8l/v0_dhkbj2971_nf30d_jyhdm0000gn/T/com.microsoft.Word/Content.MSO/D71F5CD1.tmp">
            <a:extLst>
              <a:ext uri="{FF2B5EF4-FFF2-40B4-BE49-F238E27FC236}">
                <a16:creationId xmlns:a16="http://schemas.microsoft.com/office/drawing/2014/main" id="{C3F6FB1D-7E63-9942-B127-6CAF4F7657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427" y="1895433"/>
            <a:ext cx="960701" cy="643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/var/folders/8l/v0_dhkbj2971_nf30d_jyhdm0000gn/T/com.microsoft.Word/Content.MSO/2CE7CF8B.tmp">
            <a:extLst>
              <a:ext uri="{FF2B5EF4-FFF2-40B4-BE49-F238E27FC236}">
                <a16:creationId xmlns:a16="http://schemas.microsoft.com/office/drawing/2014/main" id="{40DA0C3B-326A-DF44-BD4E-9B689F150F4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338" y="1875383"/>
            <a:ext cx="953770" cy="6921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CD95C1-B105-3947-A270-77FF7591F840}"/>
              </a:ext>
            </a:extLst>
          </p:cNvPr>
          <p:cNvSpPr txBox="1"/>
          <p:nvPr/>
        </p:nvSpPr>
        <p:spPr>
          <a:xfrm>
            <a:off x="457200" y="2914776"/>
            <a:ext cx="8287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few special purpose ones (e.g., real time and embedded system OSes)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CC4C97-695E-9942-8A25-4C1F455AFB5B}"/>
              </a:ext>
            </a:extLst>
          </p:cNvPr>
          <p:cNvSpPr txBox="1"/>
          <p:nvPr/>
        </p:nvSpPr>
        <p:spPr>
          <a:xfrm>
            <a:off x="1275823" y="2586673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lackmoor LET Plain" pitchFamily="2" charset="0"/>
              </a:rPr>
              <a:t>1985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F48B35-11AC-4E41-B4BD-4DBC33E7EFFC}"/>
              </a:ext>
            </a:extLst>
          </p:cNvPr>
          <p:cNvSpPr txBox="1"/>
          <p:nvPr/>
        </p:nvSpPr>
        <p:spPr>
          <a:xfrm>
            <a:off x="6861465" y="2534724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lackmoor LET Plain" pitchFamily="2" charset="0"/>
              </a:rPr>
              <a:t>1991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31E2E-114D-5E4E-933E-BDC1535AE5EE}"/>
              </a:ext>
            </a:extLst>
          </p:cNvPr>
          <p:cNvSpPr txBox="1"/>
          <p:nvPr/>
        </p:nvSpPr>
        <p:spPr>
          <a:xfrm>
            <a:off x="3714601" y="2594126"/>
            <a:ext cx="979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Blackmoor LET Plain" pitchFamily="2" charset="0"/>
              </a:rPr>
              <a:t>1984</a:t>
            </a:r>
          </a:p>
        </p:txBody>
      </p:sp>
      <p:pic>
        <p:nvPicPr>
          <p:cNvPr id="12" name="Picture 11" descr="/var/folders/8l/v0_dhkbj2971_nf30d_jyhdm0000gn/T/com.microsoft.Word/Content.MSO/5DE0C807.tmp">
            <a:extLst>
              <a:ext uri="{FF2B5EF4-FFF2-40B4-BE49-F238E27FC236}">
                <a16:creationId xmlns:a16="http://schemas.microsoft.com/office/drawing/2014/main" id="{2500C7BC-D5D6-9E49-88C6-D45762B57EF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2" y="3512244"/>
            <a:ext cx="404139" cy="34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/var/folders/8l/v0_dhkbj2971_nf30d_jyhdm0000gn/T/com.microsoft.Word/Content.MSO/23E7F6AD.tmp">
            <a:extLst>
              <a:ext uri="{FF2B5EF4-FFF2-40B4-BE49-F238E27FC236}">
                <a16:creationId xmlns:a16="http://schemas.microsoft.com/office/drawing/2014/main" id="{19F63817-FC34-4E44-BCEA-EEDC62A7076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47" y="3515477"/>
            <a:ext cx="588991" cy="3764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D0089813-D873-E141-804D-3D1E6A3DE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0066" y="2929240"/>
            <a:ext cx="281033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9" descr="Tos-jwall.jpg">
            <a:extLst>
              <a:ext uri="{FF2B5EF4-FFF2-40B4-BE49-F238E27FC236}">
                <a16:creationId xmlns:a16="http://schemas.microsoft.com/office/drawing/2014/main" id="{E7F29C85-118C-5D43-A466-810A8A6F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52" y="3597794"/>
            <a:ext cx="780648" cy="2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B6AC8F-B4E5-D040-8565-790A12A331BA}"/>
              </a:ext>
            </a:extLst>
          </p:cNvPr>
          <p:cNvSpPr txBox="1"/>
          <p:nvPr/>
        </p:nvSpPr>
        <p:spPr>
          <a:xfrm>
            <a:off x="442449" y="4098533"/>
            <a:ext cx="8256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OSes in the same family are used for vastly different purposes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Challenging for the OS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OSes are based on pretty old models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Have </a:t>
            </a:r>
            <a:r>
              <a:rPr lang="en-US" dirty="0" err="1"/>
              <a:t>OSes</a:t>
            </a:r>
            <a:r>
              <a:rPr lang="en-US" dirty="0"/>
              <a:t> Converged?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They’re expensive to build and maintain</a:t>
            </a:r>
          </a:p>
          <a:p>
            <a:pPr lvl="1"/>
            <a:r>
              <a:rPr lang="en-US" dirty="0"/>
              <a:t>So it’s a hard business to get into and stay in</a:t>
            </a:r>
          </a:p>
          <a:p>
            <a:r>
              <a:rPr lang="en-US" dirty="0"/>
              <a:t>They only succeed if users choose them over other OS options</a:t>
            </a:r>
          </a:p>
          <a:p>
            <a:pPr lvl="1"/>
            <a:r>
              <a:rPr lang="en-US" dirty="0"/>
              <a:t>Which can’t happen unless you support all the apps the users want</a:t>
            </a:r>
          </a:p>
          <a:p>
            <a:pPr lvl="1"/>
            <a:r>
              <a:rPr lang="en-US" dirty="0"/>
              <a:t>Which requires other parties to do a lot of work</a:t>
            </a:r>
          </a:p>
          <a:p>
            <a:r>
              <a:rPr lang="en-US" dirty="0"/>
              <a:t>You need to have some clear advantage over present acceptable alternatives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operating systems is critical to understanding how computers work</a:t>
            </a:r>
          </a:p>
          <a:p>
            <a:r>
              <a:rPr lang="en-US" dirty="0"/>
              <a:t>Operating systems interact directly with the hardware</a:t>
            </a:r>
          </a:p>
          <a:p>
            <a:r>
              <a:rPr lang="en-US" dirty="0"/>
              <a:t>Operating systems provide services via abstractions</a:t>
            </a:r>
          </a:p>
          <a:p>
            <a:r>
              <a:rPr lang="en-US" dirty="0"/>
              <a:t>Operating systems are constrained by many non-technical factors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69284" y="540399"/>
            <a:ext cx="3177516" cy="676743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500"/>
            <a:ext cx="8229600" cy="1143000"/>
          </a:xfrm>
        </p:spPr>
        <p:txBody>
          <a:bodyPr/>
          <a:lstStyle/>
          <a:p>
            <a:r>
              <a:rPr lang="en-US" dirty="0"/>
              <a:t>Instructor/TA Division of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371" y="1741308"/>
            <a:ext cx="8229600" cy="4525963"/>
          </a:xfrm>
        </p:spPr>
        <p:txBody>
          <a:bodyPr/>
          <a:lstStyle/>
          <a:p>
            <a:r>
              <a:rPr lang="en-US" dirty="0"/>
              <a:t>Instructor handles all lectures, readings, and tests</a:t>
            </a:r>
          </a:p>
          <a:p>
            <a:pPr lvl="1"/>
            <a:r>
              <a:rPr lang="en-US" dirty="0"/>
              <a:t>Ask me about issues related to these</a:t>
            </a:r>
          </a:p>
          <a:p>
            <a:r>
              <a:rPr lang="en-US" dirty="0"/>
              <a:t>TAs handle projects</a:t>
            </a:r>
          </a:p>
          <a:p>
            <a:pPr lvl="1"/>
            <a:r>
              <a:rPr lang="en-US" dirty="0"/>
              <a:t>Ask them about issues related to these</a:t>
            </a:r>
          </a:p>
          <a:p>
            <a:r>
              <a:rPr lang="en-US" dirty="0"/>
              <a:t>Generally, instructor won’t be involved with project issues</a:t>
            </a:r>
          </a:p>
          <a:p>
            <a:pPr lvl="1"/>
            <a:r>
              <a:rPr lang="en-US" dirty="0"/>
              <a:t>So direct those questions to the TAs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Site</a:t>
            </a:r>
          </a:p>
        </p:txBody>
      </p:sp>
      <p:sp>
        <p:nvSpPr>
          <p:cNvPr id="410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46418"/>
            <a:ext cx="8229600" cy="4525963"/>
          </a:xfrm>
        </p:spPr>
        <p:txBody>
          <a:bodyPr/>
          <a:lstStyle/>
          <a:p>
            <a:r>
              <a:rPr lang="en-GB" dirty="0"/>
              <a:t>http://web.cs.ucla.edu/~harryxu/courses/111/winter20</a:t>
            </a:r>
          </a:p>
          <a:p>
            <a:r>
              <a:rPr lang="en-US" dirty="0">
                <a:hlinkClick r:id="rId3"/>
              </a:rPr>
              <a:t>https://piazza.com/class/k4x6oonkcge2mj</a:t>
            </a:r>
            <a:endParaRPr lang="en-GB" dirty="0"/>
          </a:p>
          <a:p>
            <a:r>
              <a:rPr lang="en-GB" dirty="0"/>
              <a:t>What’s there:</a:t>
            </a:r>
          </a:p>
          <a:p>
            <a:pPr lvl="1"/>
            <a:r>
              <a:rPr lang="en-GB" dirty="0"/>
              <a:t>Schedules for reading, lectures, exams, projects</a:t>
            </a:r>
          </a:p>
          <a:p>
            <a:pPr lvl="1"/>
            <a:r>
              <a:rPr lang="en-GB" dirty="0"/>
              <a:t>Project materials</a:t>
            </a:r>
          </a:p>
          <a:p>
            <a:pPr lvl="2"/>
            <a:r>
              <a:rPr lang="en-GB" dirty="0"/>
              <a:t>And uploads of completed projects</a:t>
            </a:r>
          </a:p>
          <a:p>
            <a:pPr lvl="1"/>
            <a:r>
              <a:rPr lang="en-GB" dirty="0"/>
              <a:t>Copies of lecture slides (</a:t>
            </a:r>
            <a:r>
              <a:rPr lang="en-GB" dirty="0" err="1"/>
              <a:t>Powerpoint</a:t>
            </a:r>
            <a:r>
              <a:rPr lang="en-GB" dirty="0"/>
              <a:t> and PDF)</a:t>
            </a:r>
          </a:p>
          <a:p>
            <a:pPr lvl="1"/>
            <a:r>
              <a:rPr lang="en-GB" dirty="0"/>
              <a:t>Announcements</a:t>
            </a:r>
            <a:endParaRPr lang="en-GB" u="sng" dirty="0"/>
          </a:p>
          <a:p>
            <a:pPr lvl="1"/>
            <a:r>
              <a:rPr lang="en-GB" dirty="0"/>
              <a:t>Sample midterm and final problems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Prerequisite Subject Knowledge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CS 32 programming</a:t>
            </a:r>
          </a:p>
          <a:p>
            <a:pPr lvl="1"/>
            <a:r>
              <a:rPr lang="en-GB" sz="2400" dirty="0"/>
              <a:t>Objects, data structures, queues, stacks, tables, trees</a:t>
            </a:r>
          </a:p>
          <a:p>
            <a:r>
              <a:rPr lang="en-GB" sz="2800" dirty="0"/>
              <a:t>CS 33 systems programming</a:t>
            </a:r>
          </a:p>
          <a:p>
            <a:pPr lvl="1"/>
            <a:r>
              <a:rPr lang="en-GB" sz="2400" dirty="0"/>
              <a:t>Assembly language, registers, memory</a:t>
            </a:r>
          </a:p>
          <a:p>
            <a:pPr lvl="1"/>
            <a:r>
              <a:rPr lang="en-GB" sz="2400" dirty="0"/>
              <a:t>Linkage conventions, stack frames, register saving</a:t>
            </a:r>
          </a:p>
          <a:p>
            <a:r>
              <a:rPr lang="en-GB" sz="2800" dirty="0"/>
              <a:t>CS 35L Software Construction Laboratory</a:t>
            </a:r>
          </a:p>
          <a:p>
            <a:pPr lvl="1"/>
            <a:r>
              <a:rPr lang="en-GB" sz="2400" dirty="0"/>
              <a:t>Useful software tools for systems programming</a:t>
            </a:r>
          </a:p>
          <a:p>
            <a:r>
              <a:rPr lang="en-GB" dirty="0"/>
              <a:t>If you haven’t taken these classes, expect to have a hard time in 111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Course Format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/>
              <a:t>Two weekly reading assignments</a:t>
            </a:r>
          </a:p>
          <a:p>
            <a:pPr lvl="1"/>
            <a:r>
              <a:rPr lang="en-GB" sz="2400" dirty="0"/>
              <a:t>Mostly from the primary text</a:t>
            </a:r>
          </a:p>
          <a:p>
            <a:pPr lvl="1"/>
            <a:r>
              <a:rPr lang="en-GB" sz="2400" dirty="0"/>
              <a:t>Some supplementary materials available on web</a:t>
            </a:r>
          </a:p>
          <a:p>
            <a:r>
              <a:rPr lang="en-GB" sz="2800" dirty="0"/>
              <a:t>Two weekly lectures</a:t>
            </a:r>
          </a:p>
          <a:p>
            <a:r>
              <a:rPr lang="en-GB" sz="2800" dirty="0"/>
              <a:t>Four (10-25 hour) individual projects</a:t>
            </a:r>
          </a:p>
          <a:p>
            <a:pPr lvl="1"/>
            <a:r>
              <a:rPr lang="en-GB" sz="2400" dirty="0"/>
              <a:t>Exploring and exploiting OS features</a:t>
            </a:r>
            <a:endParaRPr lang="en-GB" dirty="0"/>
          </a:p>
          <a:p>
            <a:pPr lvl="1"/>
            <a:r>
              <a:rPr lang="en-GB" sz="2400" dirty="0"/>
              <a:t>Plus one warm-up project</a:t>
            </a:r>
          </a:p>
          <a:p>
            <a:r>
              <a:rPr lang="en-GB" sz="2800" dirty="0"/>
              <a:t>A midterm and a final exam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69351</TotalTime>
  <Words>2779</Words>
  <Application>Microsoft Office PowerPoint</Application>
  <PresentationFormat>On-screen Show (4:3)</PresentationFormat>
  <Paragraphs>453</Paragraphs>
  <Slides>53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Blackmoor LET Plain</vt:lpstr>
      <vt:lpstr>StarSymbol</vt:lpstr>
      <vt:lpstr>VAG Rounded Thin</vt:lpstr>
      <vt:lpstr>Arial</vt:lpstr>
      <vt:lpstr>Calibri</vt:lpstr>
      <vt:lpstr>Courier New</vt:lpstr>
      <vt:lpstr>Helvetica</vt:lpstr>
      <vt:lpstr>Times New Roman</vt:lpstr>
      <vt:lpstr>Default Theme</vt:lpstr>
      <vt:lpstr>Introduction CS 111 Winter 2020 Operating System Principles  Harry Xu </vt:lpstr>
      <vt:lpstr>Outline</vt:lpstr>
      <vt:lpstr>Administrative Issues</vt:lpstr>
      <vt:lpstr>Instructor: Harry Xu</vt:lpstr>
      <vt:lpstr>TAs</vt:lpstr>
      <vt:lpstr>Instructor/TA Division of Responsibilities</vt:lpstr>
      <vt:lpstr>Web Site</vt:lpstr>
      <vt:lpstr>Prerequisite Subject Knowledge</vt:lpstr>
      <vt:lpstr>Course Format</vt:lpstr>
      <vt:lpstr>Course Load</vt:lpstr>
      <vt:lpstr>Primary Text for Course</vt:lpstr>
      <vt:lpstr>Course Grading</vt:lpstr>
      <vt:lpstr>Midterm Examination</vt:lpstr>
      <vt:lpstr>Final Exam</vt:lpstr>
      <vt:lpstr>Lab Projects</vt:lpstr>
      <vt:lpstr>Late Assignments &amp; Make-ups</vt:lpstr>
      <vt:lpstr>Academic Honesty</vt:lpstr>
      <vt:lpstr>Academic Honesty – Projects</vt:lpstr>
      <vt:lpstr>Academic Honesty and the Internet</vt:lpstr>
      <vt:lpstr>Introduction to the Course</vt:lpstr>
      <vt:lpstr>What Will CS 111 Do?</vt:lpstr>
      <vt:lpstr>Why Study Operating Systems?</vt:lpstr>
      <vt:lpstr>Starting From the Bottom</vt:lpstr>
      <vt:lpstr>What Can You Do With What You’ve Got?</vt:lpstr>
      <vt:lpstr>You’re Going to Need Some Help</vt:lpstr>
      <vt:lpstr>What Is An Operating System, Anyway?</vt:lpstr>
      <vt:lpstr>But Why Are You Studying Them?</vt:lpstr>
      <vt:lpstr>Everybody Has One</vt:lpstr>
      <vt:lpstr>How Do You Work With OSes?</vt:lpstr>
      <vt:lpstr>Another Good Reason</vt:lpstr>
      <vt:lpstr>What Is An Operating System?</vt:lpstr>
      <vt:lpstr>What Does an OS Do?</vt:lpstr>
      <vt:lpstr>What Does An OS Look Like?</vt:lpstr>
      <vt:lpstr>Where Does the OS Fit In?</vt:lpstr>
      <vt:lpstr>Instruction Set Architectures (ISAs)</vt:lpstr>
      <vt:lpstr>Privileged vs. General Instructions</vt:lpstr>
      <vt:lpstr>Portability to Multiple ISAs</vt:lpstr>
      <vt:lpstr>Distribution</vt:lpstr>
      <vt:lpstr>Interface Stability</vt:lpstr>
      <vt:lpstr>The OS and Abstraction</vt:lpstr>
      <vt:lpstr>Why Abstract Resources?</vt:lpstr>
      <vt:lpstr>Common Types of OS Resources</vt:lpstr>
      <vt:lpstr>Serially Reusable Resources</vt:lpstr>
      <vt:lpstr>What Is A Graceful Transition?</vt:lpstr>
      <vt:lpstr>Partitionable Resources</vt:lpstr>
      <vt:lpstr>Do We Still Need Graceful Transitions?</vt:lpstr>
      <vt:lpstr>Shareable Resources</vt:lpstr>
      <vt:lpstr>Do We Still Need Graceful Transitions?</vt:lpstr>
      <vt:lpstr>General OS Trends</vt:lpstr>
      <vt:lpstr>Why?</vt:lpstr>
      <vt:lpstr>OS Convergence </vt:lpstr>
      <vt:lpstr>Why Have OSes Converged?</vt:lpstr>
      <vt:lpstr>Conclusion</vt:lpstr>
    </vt:vector>
  </TitlesOfParts>
  <Company>UCLA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CS 111 On-Line MS Program Operating Systems  Peter Reiher </dc:title>
  <dc:creator>Peter Reiher</dc:creator>
  <cp:lastModifiedBy>Yang Jingyuan</cp:lastModifiedBy>
  <cp:revision>109</cp:revision>
  <cp:lastPrinted>2014-01-03T23:50:58Z</cp:lastPrinted>
  <dcterms:created xsi:type="dcterms:W3CDTF">2017-09-26T17:46:42Z</dcterms:created>
  <dcterms:modified xsi:type="dcterms:W3CDTF">2020-01-02T22:05:35Z</dcterms:modified>
</cp:coreProperties>
</file>