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625" r:id="rId2"/>
    <p:sldId id="626" r:id="rId3"/>
    <p:sldId id="627" r:id="rId4"/>
    <p:sldId id="628" r:id="rId5"/>
    <p:sldId id="629" r:id="rId6"/>
    <p:sldId id="579" r:id="rId7"/>
    <p:sldId id="631" r:id="rId8"/>
    <p:sldId id="632" r:id="rId9"/>
    <p:sldId id="633" r:id="rId10"/>
    <p:sldId id="634" r:id="rId11"/>
    <p:sldId id="635" r:id="rId12"/>
    <p:sldId id="586" r:id="rId13"/>
    <p:sldId id="587" r:id="rId14"/>
    <p:sldId id="636" r:id="rId15"/>
    <p:sldId id="637" r:id="rId16"/>
    <p:sldId id="638" r:id="rId17"/>
    <p:sldId id="639" r:id="rId18"/>
    <p:sldId id="640" r:id="rId19"/>
    <p:sldId id="641" r:id="rId20"/>
    <p:sldId id="642" r:id="rId21"/>
    <p:sldId id="644" r:id="rId22"/>
    <p:sldId id="645" r:id="rId23"/>
    <p:sldId id="646" r:id="rId24"/>
    <p:sldId id="599" r:id="rId25"/>
    <p:sldId id="647" r:id="rId26"/>
    <p:sldId id="648" r:id="rId27"/>
    <p:sldId id="649" r:id="rId28"/>
    <p:sldId id="650" r:id="rId29"/>
    <p:sldId id="651" r:id="rId30"/>
    <p:sldId id="657" r:id="rId31"/>
    <p:sldId id="658" r:id="rId32"/>
    <p:sldId id="659" r:id="rId33"/>
    <p:sldId id="660" r:id="rId34"/>
    <p:sldId id="661" r:id="rId35"/>
    <p:sldId id="662" r:id="rId36"/>
    <p:sldId id="663" r:id="rId37"/>
    <p:sldId id="664" r:id="rId38"/>
    <p:sldId id="666" r:id="rId39"/>
    <p:sldId id="667" r:id="rId40"/>
    <p:sldId id="668" r:id="rId41"/>
    <p:sldId id="669" r:id="rId42"/>
    <p:sldId id="670" r:id="rId43"/>
    <p:sldId id="672" r:id="rId44"/>
    <p:sldId id="673" r:id="rId4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78"/>
    <p:restoredTop sz="94643"/>
  </p:normalViewPr>
  <p:slideViewPr>
    <p:cSldViewPr snapToGrid="0" snapToObjects="1">
      <p:cViewPr varScale="1">
        <p:scale>
          <a:sx n="170" d="100"/>
          <a:sy n="170" d="100"/>
        </p:scale>
        <p:origin x="-1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2/18/20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2/18/20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 dirty="0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7101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35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09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96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75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7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2550-6371-4147-AE4C-F5FB6151C76E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851195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10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55646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 111</a:t>
            </a:r>
          </a:p>
          <a:p>
            <a:pPr>
              <a:defRPr/>
            </a:pPr>
            <a:r>
              <a:rPr lang="en-US" sz="1200">
                <a:latin typeface="Times New Roman" pitchFamily="-107" charset="0"/>
              </a:rPr>
              <a:t>Winter </a:t>
            </a:r>
            <a:r>
              <a:rPr lang="en-US" sz="1200" baseline="0" dirty="0">
                <a:latin typeface="Times New Roman" pitchFamily="-107" charset="0"/>
              </a:rPr>
              <a:t>2020</a:t>
            </a:r>
            <a:endParaRPr lang="en-US" sz="1200" dirty="0">
              <a:latin typeface="Times New Roman" pitchFamily="-107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Operating System Principles: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Deadlocks – Problems and Solutions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 </a:t>
            </a:r>
            <a:r>
              <a:rPr lang="en-US" dirty="0">
                <a:cs typeface="ＭＳ Ｐゴシック" charset="-128"/>
              </a:rPr>
              <a:t>111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Operating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Systems 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Harry </a:t>
            </a:r>
            <a:r>
              <a:rPr lang="en-US">
                <a:cs typeface="ＭＳ Ｐゴシック" charset="-128"/>
              </a:rPr>
              <a:t>Xu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49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4378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Deadlock Condition 2: </a:t>
            </a:r>
            <a:br>
              <a:rPr lang="en-US">
                <a:latin typeface="Times New Roman" pitchFamily="1" charset="0"/>
                <a:ea typeface="ＭＳ Ｐゴシック" pitchFamily="1" charset="-128"/>
              </a:rPr>
            </a:br>
            <a:r>
              <a:rPr lang="en-US">
                <a:latin typeface="Times New Roman" pitchFamily="1" charset="0"/>
                <a:ea typeface="ＭＳ Ｐゴシック" pitchFamily="1" charset="-128"/>
              </a:rPr>
              <a:t>Incremental Allocation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731963"/>
            <a:ext cx="8229600" cy="4525962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Processes/threads are allowed to ask for resources whenever they want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As opposed to getting everything they need before they start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If they must pre-allocate all resources, either: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They get all they need and run to completion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They don’t get all they need and abort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In either case, no deadlock</a:t>
            </a:r>
          </a:p>
        </p:txBody>
      </p:sp>
    </p:spTree>
    <p:extLst>
      <p:ext uri="{BB962C8B-B14F-4D97-AF65-F5344CB8AC3E}">
        <p14:creationId xmlns:p14="http://schemas.microsoft.com/office/powerpoint/2010/main" val="3418024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Deadlock Condition 3:  No </a:t>
            </a:r>
            <a:br>
              <a:rPr lang="en-US">
                <a:latin typeface="Times New Roman" pitchFamily="1" charset="0"/>
                <a:ea typeface="ＭＳ Ｐゴシック" pitchFamily="1" charset="-128"/>
              </a:rPr>
            </a:br>
            <a:r>
              <a:rPr lang="en-US">
                <a:latin typeface="Times New Roman" pitchFamily="1" charset="0"/>
                <a:ea typeface="ＭＳ Ｐゴシック" pitchFamily="1" charset="-128"/>
              </a:rPr>
              <a:t>Pre-emption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731963"/>
            <a:ext cx="8229600" cy="4525962"/>
          </a:xfrm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When an entity has reserved a resource, you can’t take it away from him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Not even temporarily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If you can, deadlocks are simply resolved by taking someone’s resource away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To give to someone else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But if you can’t take anything away from anyone, you’re stuck</a:t>
            </a:r>
          </a:p>
        </p:txBody>
      </p:sp>
    </p:spTree>
    <p:extLst>
      <p:ext uri="{BB962C8B-B14F-4D97-AF65-F5344CB8AC3E}">
        <p14:creationId xmlns:p14="http://schemas.microsoft.com/office/powerpoint/2010/main" val="2322144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Deadlock Condition 4: Circular Waiting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A waits on B which waits on A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In graph terms, there’s a cycle in a graph of resource requests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Could involve a lot more than two entities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But if there is no such cycle, someone can complete without anyone releasing a resource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Allowing even a long chain of dependencies to eventually unwind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Maybe not very fast, though . . .</a:t>
            </a:r>
          </a:p>
          <a:p>
            <a:endParaRPr lang="en-US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2449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A Wait-For Graph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" charset="-52"/>
              <a:buNone/>
            </a:pPr>
            <a:r>
              <a:rPr lang="en-US">
                <a:latin typeface="Times New Roman" pitchFamily="1" charset="0"/>
                <a:ea typeface="ＭＳ Ｐゴシック" pitchFamily="1" charset="-128"/>
              </a:rPr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781050" y="1600200"/>
            <a:ext cx="2857500" cy="846138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Thread 1</a:t>
            </a:r>
          </a:p>
        </p:txBody>
      </p:sp>
      <p:sp>
        <p:nvSpPr>
          <p:cNvPr id="5" name="Oval 4"/>
          <p:cNvSpPr/>
          <p:nvPr/>
        </p:nvSpPr>
        <p:spPr>
          <a:xfrm>
            <a:off x="5337175" y="1600200"/>
            <a:ext cx="2857500" cy="846138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Thread 2</a:t>
            </a:r>
          </a:p>
        </p:txBody>
      </p:sp>
      <p:sp>
        <p:nvSpPr>
          <p:cNvPr id="6" name="Rectangle 5"/>
          <p:cNvSpPr/>
          <p:nvPr/>
        </p:nvSpPr>
        <p:spPr>
          <a:xfrm>
            <a:off x="2275255" y="3598507"/>
            <a:ext cx="1653526" cy="212999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>Critical </a:t>
            </a:r>
          </a:p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>Section A</a:t>
            </a:r>
          </a:p>
        </p:txBody>
      </p:sp>
      <p:sp>
        <p:nvSpPr>
          <p:cNvPr id="7" name="Rectangle 6"/>
          <p:cNvSpPr/>
          <p:nvPr/>
        </p:nvSpPr>
        <p:spPr>
          <a:xfrm>
            <a:off x="5092858" y="3598507"/>
            <a:ext cx="1653526" cy="212999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>Critical </a:t>
            </a:r>
          </a:p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>Section B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9888" y="2805113"/>
            <a:ext cx="1547812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Thread 1 acquires a lock for Critical Section 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245350" y="2751138"/>
            <a:ext cx="154781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Thread 2 acquires a lock for Critical Section B</a:t>
            </a:r>
          </a:p>
        </p:txBody>
      </p:sp>
      <p:cxnSp>
        <p:nvCxnSpPr>
          <p:cNvPr id="11" name="Straight Arrow Connector 10"/>
          <p:cNvCxnSpPr>
            <a:stCxn id="6" idx="0"/>
          </p:cNvCxnSpPr>
          <p:nvPr/>
        </p:nvCxnSpPr>
        <p:spPr>
          <a:xfrm rot="16200000" flipV="1">
            <a:off x="2112169" y="2609057"/>
            <a:ext cx="1152525" cy="827087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5757069" y="2609057"/>
            <a:ext cx="1152525" cy="827087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9888" y="4530725"/>
            <a:ext cx="1547812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Thread 1 requests a lock for Critical Section B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245350" y="4445000"/>
            <a:ext cx="15478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Thread 2 requests a lock for Critical Section A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3129756" y="2420144"/>
            <a:ext cx="2087563" cy="1838325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3135313" y="2420938"/>
            <a:ext cx="4560887" cy="4389437"/>
          </a:xfrm>
          <a:custGeom>
            <a:avLst/>
            <a:gdLst>
              <a:gd name="connsiteX0" fmla="*/ 4034604 w 4561527"/>
              <a:gd name="connsiteY0" fmla="*/ 0 h 4390091"/>
              <a:gd name="connsiteX1" fmla="*/ 3889093 w 4561527"/>
              <a:gd name="connsiteY1" fmla="*/ 3836644 h 4390091"/>
              <a:gd name="connsiteX2" fmla="*/ 0 w 4561527"/>
              <a:gd name="connsiteY2" fmla="*/ 3320681 h 4390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61527" h="4390091">
                <a:moveTo>
                  <a:pt x="4034604" y="0"/>
                </a:moveTo>
                <a:cubicBezTo>
                  <a:pt x="4298065" y="1641598"/>
                  <a:pt x="4561527" y="3283197"/>
                  <a:pt x="3889093" y="3836644"/>
                </a:cubicBezTo>
                <a:cubicBezTo>
                  <a:pt x="3216659" y="4390091"/>
                  <a:pt x="0" y="3320681"/>
                  <a:pt x="0" y="3320681"/>
                </a:cubicBezTo>
              </a:path>
            </a:pathLst>
          </a:custGeom>
          <a:ln>
            <a:solidFill>
              <a:srgbClr val="00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46450" y="1163638"/>
            <a:ext cx="2478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i="1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No problem!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935413" y="2347913"/>
            <a:ext cx="20780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i="1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Deadlock!</a:t>
            </a:r>
          </a:p>
        </p:txBody>
      </p:sp>
      <p:pic>
        <p:nvPicPr>
          <p:cNvPr id="32" name="Picture 3" descr="j02543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9950" y="5507038"/>
            <a:ext cx="549275" cy="6540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pic>
        <p:nvPicPr>
          <p:cNvPr id="33" name="Picture 3" descr="j02543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1438" y="5484813"/>
            <a:ext cx="549275" cy="6540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09575" y="520700"/>
            <a:ext cx="21399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We can’t give him the lock right now, but . . .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811963" y="614363"/>
            <a:ext cx="19446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Hmmmm . . . 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rot="16200000" flipH="1">
            <a:off x="3247232" y="2724944"/>
            <a:ext cx="1468437" cy="1362075"/>
          </a:xfrm>
          <a:prstGeom prst="straightConnector1">
            <a:avLst/>
          </a:prstGeom>
          <a:ln w="25400" cap="flat" cmpd="sng" algn="ctr">
            <a:solidFill>
              <a:schemeClr val="accent4"/>
            </a:solidFill>
            <a:prstDash val="dashDot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371307" y="2691606"/>
            <a:ext cx="925512" cy="676275"/>
          </a:xfrm>
          <a:prstGeom prst="straightConnector1">
            <a:avLst/>
          </a:prstGeom>
          <a:ln w="25400" cap="flat" cmpd="sng" algn="ctr">
            <a:solidFill>
              <a:srgbClr val="8064A2"/>
            </a:solidFill>
            <a:prstDash val="dashDot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>
            <a:off x="3287713" y="2573338"/>
            <a:ext cx="4560887" cy="4389437"/>
          </a:xfrm>
          <a:custGeom>
            <a:avLst/>
            <a:gdLst>
              <a:gd name="connsiteX0" fmla="*/ 4034604 w 4561527"/>
              <a:gd name="connsiteY0" fmla="*/ 0 h 4390091"/>
              <a:gd name="connsiteX1" fmla="*/ 3889093 w 4561527"/>
              <a:gd name="connsiteY1" fmla="*/ 3836644 h 4390091"/>
              <a:gd name="connsiteX2" fmla="*/ 0 w 4561527"/>
              <a:gd name="connsiteY2" fmla="*/ 3320681 h 4390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61527" h="4390091">
                <a:moveTo>
                  <a:pt x="4034604" y="0"/>
                </a:moveTo>
                <a:cubicBezTo>
                  <a:pt x="4298065" y="1641598"/>
                  <a:pt x="4561527" y="3283197"/>
                  <a:pt x="3889093" y="3836644"/>
                </a:cubicBezTo>
                <a:cubicBezTo>
                  <a:pt x="3216659" y="4390091"/>
                  <a:pt x="0" y="3320681"/>
                  <a:pt x="0" y="3320681"/>
                </a:cubicBezTo>
              </a:path>
            </a:pathLst>
          </a:custGeom>
          <a:ln w="25400" cap="flat" cmpd="sng" algn="ctr">
            <a:solidFill>
              <a:srgbClr val="8064A2"/>
            </a:solidFill>
            <a:prstDash val="dashDot"/>
            <a:round/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cxnSp>
        <p:nvCxnSpPr>
          <p:cNvPr id="42" name="Straight Arrow Connector 41"/>
          <p:cNvCxnSpPr/>
          <p:nvPr/>
        </p:nvCxnSpPr>
        <p:spPr>
          <a:xfrm rot="16200000" flipV="1">
            <a:off x="2557463" y="2790825"/>
            <a:ext cx="827087" cy="563563"/>
          </a:xfrm>
          <a:prstGeom prst="straightConnector1">
            <a:avLst/>
          </a:prstGeom>
          <a:ln w="25400" cap="flat" cmpd="sng" algn="ctr">
            <a:solidFill>
              <a:srgbClr val="8064A2"/>
            </a:solidFill>
            <a:prstDash val="dashDot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124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8" grpId="1"/>
      <p:bldP spid="9" grpId="0"/>
      <p:bldP spid="9" grpId="1"/>
      <p:bldP spid="13" grpId="0"/>
      <p:bldP spid="13" grpId="1"/>
      <p:bldP spid="14" grpId="0"/>
      <p:bldP spid="14" grpId="1"/>
      <p:bldP spid="29" grpId="0" animBg="1"/>
      <p:bldP spid="30" grpId="0"/>
      <p:bldP spid="30" grpId="1"/>
      <p:bldP spid="30" grpId="2"/>
      <p:bldP spid="30" grpId="3"/>
      <p:bldP spid="30" grpId="4"/>
      <p:bldP spid="30" grpId="5"/>
      <p:bldP spid="31" grpId="0"/>
      <p:bldP spid="34" grpId="0"/>
      <p:bldP spid="34" grpId="1"/>
      <p:bldP spid="35" grpId="0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Deadlock Avoidance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Use methods that guarantee that no deadlock can occur, by their nature</a:t>
            </a:r>
          </a:p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Advance reservations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The problems of under/over-booking</a:t>
            </a:r>
          </a:p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Dealing with rejection</a:t>
            </a:r>
          </a:p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Reserving critical resources</a:t>
            </a:r>
          </a:p>
          <a:p>
            <a:endParaRPr lang="en-US" dirty="0">
              <a:latin typeface="Times New Roman" pitchFamily="1" charset="0"/>
              <a:ea typeface="ＭＳ Ｐゴシック" pitchFamily="1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65350" y="503238"/>
            <a:ext cx="4832350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18689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Avoiding Deadlock Using Reservations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Advance reservations for commodity resources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Resource manager tracks outstanding reservations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Only grants reservations if resources are available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Over-subscriptions are detected early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Before processes ever get the resources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Client must be prepared to deal with failures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 But these do not result in deadlocks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Dilemma: over-booking vs. under-utilization</a:t>
            </a:r>
          </a:p>
          <a:p>
            <a:endParaRPr lang="en-US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884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Overbooking Vs. Under Utilization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468438"/>
            <a:ext cx="8229600" cy="4525962"/>
          </a:xfrm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Processes generally cannot perfectly predict their resource needs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To ensure they have enough, they tend to ask for more than they will ever need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Either the OS: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Grants requests until everything’s reserved</a:t>
            </a:r>
          </a:p>
          <a:p>
            <a:pPr lvl="2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In which case most of it won’t be used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Or grants requests beyond the available amount</a:t>
            </a:r>
          </a:p>
          <a:p>
            <a:pPr lvl="2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In which case sometimes someone won’t get a resource he reserved</a:t>
            </a:r>
          </a:p>
        </p:txBody>
      </p:sp>
    </p:spTree>
    <p:extLst>
      <p:ext uri="{BB962C8B-B14F-4D97-AF65-F5344CB8AC3E}">
        <p14:creationId xmlns:p14="http://schemas.microsoft.com/office/powerpoint/2010/main" val="417657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Handling Reservation Problems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Clients seldom need all resources all the time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All clients won't need max allocation at the same time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Question: can one safely over-book resources?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For example, seats on an airplane 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What is a “safe” resource allocation?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One where everyone will be able to complete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Some people may have to wait for others to complete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We must be sure there are no deadlocks</a:t>
            </a:r>
          </a:p>
          <a:p>
            <a:endParaRPr lang="en-US" sz="280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023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420688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Commodity Resource </a:t>
            </a:r>
            <a:br>
              <a:rPr lang="en-US">
                <a:latin typeface="Times New Roman" pitchFamily="1" charset="0"/>
                <a:ea typeface="ＭＳ Ｐゴシック" pitchFamily="1" charset="-128"/>
              </a:rPr>
            </a:br>
            <a:r>
              <a:rPr lang="en-US">
                <a:latin typeface="Times New Roman" pitchFamily="1" charset="0"/>
                <a:ea typeface="ＭＳ Ｐゴシック" pitchFamily="1" charset="-128"/>
              </a:rPr>
              <a:t>Management in Real Systems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92275"/>
            <a:ext cx="8229600" cy="4525963"/>
          </a:xfrm>
        </p:spPr>
        <p:txBody>
          <a:bodyPr/>
          <a:lstStyle/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Advanced reservation mechanisms are common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Memory reservations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Disk quotas, Quality of Service contracts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Once granted, system must guarantee reservations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Allocation failures only happen at reservation time 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One hopes before the new computation has begun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Failures will not happen at request time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System </a:t>
            </a:r>
            <a:r>
              <a:rPr lang="en-GB" sz="2400" dirty="0" err="1">
                <a:latin typeface="Times New Roman" pitchFamily="1" charset="0"/>
                <a:ea typeface="ＭＳ Ｐゴシック" pitchFamily="1" charset="-128"/>
              </a:rPr>
              <a:t>behavior</a:t>
            </a:r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 is more predictable, easier to handle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But clients must deal with reservation failures</a:t>
            </a:r>
          </a:p>
          <a:p>
            <a:endParaRPr lang="en-US" sz="2800" dirty="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4889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Dealing With Reservation Failures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230313"/>
            <a:ext cx="8229600" cy="4525962"/>
          </a:xfrm>
        </p:spPr>
        <p:txBody>
          <a:bodyPr/>
          <a:lstStyle/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Resource reservation eliminates deadlock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Apps must still deal with reservation failures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Application design should handle failures gracefully</a:t>
            </a:r>
          </a:p>
          <a:p>
            <a:pPr lvl="2"/>
            <a:r>
              <a:rPr lang="en-GB">
                <a:latin typeface="Times New Roman" pitchFamily="1" charset="0"/>
                <a:ea typeface="ＭＳ Ｐゴシック" pitchFamily="1" charset="-128"/>
              </a:rPr>
              <a:t>E.g., refuse to perform new request, but continue running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App must have a way of reporting failure to requester</a:t>
            </a:r>
          </a:p>
          <a:p>
            <a:pPr lvl="2"/>
            <a:r>
              <a:rPr lang="en-GB">
                <a:latin typeface="Times New Roman" pitchFamily="1" charset="0"/>
                <a:ea typeface="ＭＳ Ｐゴシック" pitchFamily="1" charset="-128"/>
              </a:rPr>
              <a:t>E.g., error messages or return codes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App must be able to continue running</a:t>
            </a:r>
          </a:p>
          <a:p>
            <a:pPr lvl="2"/>
            <a:r>
              <a:rPr lang="en-GB">
                <a:latin typeface="Times New Roman" pitchFamily="1" charset="0"/>
                <a:ea typeface="ＭＳ Ｐゴシック" pitchFamily="1" charset="-128"/>
              </a:rPr>
              <a:t>All critical resources must be reserved at start-up time</a:t>
            </a:r>
          </a:p>
        </p:txBody>
      </p:sp>
    </p:spTree>
    <p:extLst>
      <p:ext uri="{BB962C8B-B14F-4D97-AF65-F5344CB8AC3E}">
        <p14:creationId xmlns:p14="http://schemas.microsoft.com/office/powerpoint/2010/main" val="419771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11301" y="542422"/>
            <a:ext cx="1918090" cy="6747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deadlock problem</a:t>
            </a:r>
          </a:p>
          <a:p>
            <a:pPr lvl="1"/>
            <a:r>
              <a:rPr lang="en-US" dirty="0"/>
              <a:t>Approaches to handling the problem</a:t>
            </a:r>
          </a:p>
          <a:p>
            <a:r>
              <a:rPr lang="en-US" dirty="0"/>
              <a:t>Handling general synchronization bugs</a:t>
            </a:r>
          </a:p>
          <a:p>
            <a:r>
              <a:rPr lang="en-US" dirty="0"/>
              <a:t>Simplifying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3280310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Isn’t Rejecting App Requests Bad?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It’s not great, but it’s better than failing later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With advance notice, app may be able to adjust service to not need the unavailable resource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If app is in the middle of servicing a request, we may have other resources allocated 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And the request half-performed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If we fail then, all of this will have to be unwound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Could be complex, or even impossible</a:t>
            </a:r>
          </a:p>
        </p:txBody>
      </p:sp>
    </p:spTree>
    <p:extLst>
      <p:ext uri="{BB962C8B-B14F-4D97-AF65-F5344CB8AC3E}">
        <p14:creationId xmlns:p14="http://schemas.microsoft.com/office/powerpoint/2010/main" val="2593631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Deadlock Prevention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Deadlock avoidance tries to ensure </a:t>
            </a:r>
            <a:r>
              <a:rPr lang="en-GB" u="sng" dirty="0">
                <a:latin typeface="Times New Roman" pitchFamily="1" charset="0"/>
                <a:ea typeface="ＭＳ Ｐゴシック" pitchFamily="1" charset="-128"/>
              </a:rPr>
              <a:t>no</a:t>
            </a:r>
            <a:r>
              <a:rPr lang="en-GB" dirty="0">
                <a:latin typeface="Times New Roman" pitchFamily="1" charset="0"/>
                <a:ea typeface="ＭＳ Ｐゴシック" pitchFamily="1" charset="-128"/>
              </a:rPr>
              <a:t> lock ever causes deadlock</a:t>
            </a:r>
          </a:p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Deadlock prevention tries to assure that a </a:t>
            </a:r>
            <a:r>
              <a:rPr lang="en-GB" u="sng" dirty="0">
                <a:latin typeface="Times New Roman" pitchFamily="1" charset="0"/>
                <a:ea typeface="ＭＳ Ｐゴシック" pitchFamily="1" charset="-128"/>
              </a:rPr>
              <a:t>particular</a:t>
            </a:r>
            <a:r>
              <a:rPr lang="en-GB" dirty="0">
                <a:latin typeface="Times New Roman" pitchFamily="1" charset="0"/>
                <a:ea typeface="ＭＳ Ｐゴシック" pitchFamily="1" charset="-128"/>
              </a:rPr>
              <a:t> lock doesn’t cause deadlock </a:t>
            </a:r>
          </a:p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By attacking one of the four necessary conditions for deadlock</a:t>
            </a:r>
          </a:p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If any one of these conditions doesn’t hold, no deadlock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52650" y="503238"/>
            <a:ext cx="4911725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31192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Four Basic Conditions </a:t>
            </a:r>
            <a:br>
              <a:rPr lang="en-US">
                <a:latin typeface="Times New Roman" pitchFamily="1" charset="0"/>
                <a:ea typeface="ＭＳ Ｐゴシック" pitchFamily="1" charset="-128"/>
              </a:rPr>
            </a:br>
            <a:r>
              <a:rPr lang="en-US">
                <a:latin typeface="Times New Roman" pitchFamily="1" charset="0"/>
                <a:ea typeface="ＭＳ Ｐゴシック" pitchFamily="1" charset="-128"/>
              </a:rPr>
              <a:t>For Deadlocks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For a deadlock to occur, these conditions must hold: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Mutual exclusion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Incremental allocation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No pre-emption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Circular waiting</a:t>
            </a:r>
          </a:p>
        </p:txBody>
      </p:sp>
    </p:spTree>
    <p:extLst>
      <p:ext uri="{BB962C8B-B14F-4D97-AF65-F5344CB8AC3E}">
        <p14:creationId xmlns:p14="http://schemas.microsoft.com/office/powerpoint/2010/main" val="3018072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1. Mutual Exclusion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Deadlock requires mutual exclusion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P1 having the resource precludes P2 from getting it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You can't deadlock over a shareable resource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Perhaps maintained with atomic instructions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Even reader/writer locking can help</a:t>
            </a:r>
          </a:p>
          <a:p>
            <a:pPr lvl="2"/>
            <a:r>
              <a:rPr lang="en-GB">
                <a:latin typeface="Times New Roman" pitchFamily="1" charset="0"/>
                <a:ea typeface="ＭＳ Ｐゴシック" pitchFamily="1" charset="-128"/>
              </a:rPr>
              <a:t>Readers can share, writers may be handled other ways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You can't deadlock on your private resources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Can we give each process its own private resource?</a:t>
            </a:r>
          </a:p>
          <a:p>
            <a:endParaRPr lang="en-US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2053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2. Incremental Allocation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5713"/>
            <a:ext cx="8229600" cy="4525962"/>
          </a:xfrm>
        </p:spPr>
        <p:txBody>
          <a:bodyPr/>
          <a:lstStyle/>
          <a:p>
            <a:pPr marL="717550" indent="-609600">
              <a:buFont typeface="Arial" charset="0"/>
              <a:buChar char="•"/>
              <a:defRPr/>
            </a:pPr>
            <a:r>
              <a:rPr lang="en-GB" sz="2800" dirty="0"/>
              <a:t>Deadlock requires you to block holding resources while you ask for others</a:t>
            </a:r>
          </a:p>
          <a:p>
            <a:pPr marL="717550" indent="-609600">
              <a:buFontTx/>
              <a:buAutoNum type="arabicPeriod"/>
              <a:defRPr/>
            </a:pPr>
            <a:r>
              <a:rPr lang="en-GB" sz="2800" dirty="0"/>
              <a:t>Allocate all of your resources in a single operation</a:t>
            </a:r>
          </a:p>
          <a:p>
            <a:pPr marL="1109663" lvl="1" indent="-533400">
              <a:buFont typeface="Arial" charset="0"/>
              <a:buChar char="–"/>
              <a:defRPr/>
            </a:pPr>
            <a:r>
              <a:rPr lang="en-GB" sz="2400" dirty="0"/>
              <a:t>If you can’t get everything, system returns failure and locks nothing</a:t>
            </a:r>
          </a:p>
          <a:p>
            <a:pPr marL="1109663" lvl="1" indent="-533400">
              <a:buFont typeface="Arial" charset="0"/>
              <a:buChar char="–"/>
              <a:defRPr/>
            </a:pPr>
            <a:r>
              <a:rPr lang="en-GB" sz="2400" dirty="0"/>
              <a:t>When you return, you have </a:t>
            </a:r>
            <a:r>
              <a:rPr lang="en-GB" sz="2400" u="sng" dirty="0"/>
              <a:t>all or nothing</a:t>
            </a:r>
            <a:endParaRPr lang="en-GB" sz="2400" dirty="0"/>
          </a:p>
          <a:p>
            <a:pPr marL="717550" indent="-609600">
              <a:buFontTx/>
              <a:buAutoNum type="arabicPeriod"/>
              <a:defRPr/>
            </a:pPr>
            <a:r>
              <a:rPr lang="en-GB" sz="2800" dirty="0"/>
              <a:t>Non-blocking requests</a:t>
            </a:r>
          </a:p>
          <a:p>
            <a:pPr marL="1109663" lvl="1" indent="-533400">
              <a:buFont typeface="Arial" charset="0"/>
              <a:buChar char="–"/>
              <a:defRPr/>
            </a:pPr>
            <a:r>
              <a:rPr lang="en-GB" sz="2400" dirty="0"/>
              <a:t>A request that can't be satisfied immediately will fail</a:t>
            </a:r>
          </a:p>
          <a:p>
            <a:pPr marL="717550" indent="-609600">
              <a:buFontTx/>
              <a:buAutoNum type="arabicPeriod"/>
              <a:defRPr/>
            </a:pPr>
            <a:r>
              <a:rPr lang="en-GB" sz="2800" dirty="0"/>
              <a:t>Disallow blocking while holding resources</a:t>
            </a:r>
          </a:p>
          <a:p>
            <a:pPr marL="1109663" lvl="1" indent="-533400">
              <a:buFont typeface="Arial" charset="0"/>
              <a:buChar char="–"/>
              <a:defRPr/>
            </a:pPr>
            <a:r>
              <a:rPr lang="en-GB" sz="2400" dirty="0"/>
              <a:t>You must release all held locks prior to blocking</a:t>
            </a:r>
          </a:p>
          <a:p>
            <a:pPr marL="1109663" lvl="1" indent="-533400">
              <a:buFont typeface="Arial" charset="0"/>
              <a:buChar char="–"/>
              <a:defRPr/>
            </a:pPr>
            <a:r>
              <a:rPr lang="en-GB" sz="2400" dirty="0"/>
              <a:t>Reacquire them again after you return</a:t>
            </a:r>
          </a:p>
          <a:p>
            <a:pPr>
              <a:buFont typeface="Arial" charset="0"/>
              <a:buChar char="•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41878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Releasing Locks Before Blocking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203325"/>
            <a:ext cx="8229600" cy="4525963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Could be blocking for a reason not related to resource locking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How can releasing locks before you block help?  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Won’t the deadlock just occur when you attempt to reacquire them?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When you reacquire them, you will be required to do so in a single all-or-none transaction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 Such a transaction does not involve hold-and-block, and so cannot result in a deadlock</a:t>
            </a:r>
          </a:p>
          <a:p>
            <a:endParaRPr lang="en-US">
              <a:latin typeface="Times New Roman" pitchFamily="1" charset="0"/>
              <a:ea typeface="ＭＳ Ｐゴシック" pitchFamily="1" charset="-128"/>
            </a:endParaRPr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xmlns="" id="{9FA1632E-9468-5C40-B5C3-88AD10A92C0A}"/>
              </a:ext>
            </a:extLst>
          </p:cNvPr>
          <p:cNvSpPr/>
          <p:nvPr/>
        </p:nvSpPr>
        <p:spPr>
          <a:xfrm>
            <a:off x="4826000" y="2729525"/>
            <a:ext cx="3860800" cy="1569155"/>
          </a:xfrm>
          <a:prstGeom prst="wedgeEllipseCallout">
            <a:avLst>
              <a:gd name="adj1" fmla="val -42763"/>
              <a:gd name="adj2" fmla="val 94874"/>
            </a:avLst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deadlock solutions solve deadlocks – they don’t necessarily solve all your other problems!</a:t>
            </a:r>
          </a:p>
        </p:txBody>
      </p:sp>
    </p:spTree>
    <p:extLst>
      <p:ext uri="{BB962C8B-B14F-4D97-AF65-F5344CB8AC3E}">
        <p14:creationId xmlns:p14="http://schemas.microsoft.com/office/powerpoint/2010/main" val="2236794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3. No Pre-emption 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Deadlock can be broken by resource confiscation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Resource “leases” with time-outs and “lock breaking”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Resource can be seized &amp; reallocated to new client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Revocation must be enforced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Invalidate previous owner's resource handle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If revocation is not possible, kill previous owner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Some resources may be damaged by lock breaking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Previous owner was in the middle of critical section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May need mechanisms to audit/repair resource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Resources must be designed with revocation in mind</a:t>
            </a:r>
          </a:p>
          <a:p>
            <a:endParaRPr lang="en-US" sz="280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742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When Can The OS “Seize” a Resource?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When it can revoke access by invalidating a process’ resource handle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If process has to use a system service to access the resource, that service can no longer honor requests</a:t>
            </a:r>
            <a:endParaRPr lang="en-US" i="1" dirty="0">
              <a:latin typeface="Times New Roman" pitchFamily="1" charset="0"/>
              <a:ea typeface="ＭＳ Ｐゴシック" pitchFamily="1" charset="-128"/>
            </a:endParaRP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When is it not possible to revoke a process’ access to a resource?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If the process has direct access to the object</a:t>
            </a:r>
          </a:p>
          <a:p>
            <a:pPr lvl="2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E.g., the object is part of the process’ address space </a:t>
            </a:r>
          </a:p>
          <a:p>
            <a:pPr lvl="2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Revoking access requires destroying the address space </a:t>
            </a:r>
          </a:p>
          <a:p>
            <a:pPr lvl="2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Usually killing the process</a:t>
            </a:r>
          </a:p>
          <a:p>
            <a:endParaRPr lang="en-US" dirty="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90814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4.  Circular Dependencies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230313"/>
            <a:ext cx="8443732" cy="4525962"/>
          </a:xfrm>
        </p:spPr>
        <p:txBody>
          <a:bodyPr/>
          <a:lstStyle/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Use </a:t>
            </a:r>
            <a:r>
              <a:rPr lang="en-GB" i="1" dirty="0">
                <a:latin typeface="Times New Roman" pitchFamily="1" charset="0"/>
                <a:ea typeface="ＭＳ Ｐゴシック" pitchFamily="1" charset="-128"/>
              </a:rPr>
              <a:t>total resource ordering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All requesters allocate resources in same order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First allocate R1 and then R2 afterwards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Someone else may have R2 but he doesn't need R1</a:t>
            </a:r>
          </a:p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Assumes we know how to order the resources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Order by resource type (e.g., groups before members)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Order by relationship (e.g., parents before children)</a:t>
            </a:r>
          </a:p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May require a </a:t>
            </a:r>
            <a:r>
              <a:rPr lang="en-GB" i="1" dirty="0">
                <a:latin typeface="Times New Roman" pitchFamily="1" charset="0"/>
                <a:ea typeface="ＭＳ Ｐゴシック" pitchFamily="1" charset="-128"/>
              </a:rPr>
              <a:t>lock dance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 Release R2, allocate R1, reacquire  R2</a:t>
            </a:r>
          </a:p>
          <a:p>
            <a:endParaRPr lang="en-US" dirty="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09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Lock Dances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" charset="-52"/>
              <a:buNone/>
            </a:pPr>
            <a:r>
              <a:rPr lang="en-US">
                <a:latin typeface="Times New Roman" pitchFamily="1" charset="0"/>
                <a:ea typeface="ＭＳ Ｐゴシック" pitchFamily="1" charset="-128"/>
              </a:rPr>
              <a:t> </a:t>
            </a:r>
          </a:p>
        </p:txBody>
      </p:sp>
      <p:sp>
        <p:nvSpPr>
          <p:cNvPr id="4" name="AutoShape 28"/>
          <p:cNvSpPr>
            <a:spLocks noChangeArrowheads="1"/>
          </p:cNvSpPr>
          <p:nvPr/>
        </p:nvSpPr>
        <p:spPr bwMode="auto">
          <a:xfrm>
            <a:off x="4468813" y="1227138"/>
            <a:ext cx="1062037" cy="266700"/>
          </a:xfrm>
          <a:prstGeom prst="roundRect">
            <a:avLst>
              <a:gd name="adj" fmla="val 194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</a:tabLst>
            </a:pPr>
            <a:endParaRPr lang="en-US" sz="18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4468813" y="1227138"/>
            <a:ext cx="1062037" cy="269875"/>
          </a:xfrm>
          <a:prstGeom prst="roundRect">
            <a:avLst>
              <a:gd name="adj" fmla="val 194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</a:tabLst>
            </a:pPr>
            <a:r>
              <a:rPr lang="en-GB" sz="1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buffer</a:t>
            </a:r>
          </a:p>
        </p:txBody>
      </p:sp>
      <p:sp>
        <p:nvSpPr>
          <p:cNvPr id="6" name="AutoShape 27"/>
          <p:cNvSpPr>
            <a:spLocks noChangeArrowheads="1"/>
          </p:cNvSpPr>
          <p:nvPr/>
        </p:nvSpPr>
        <p:spPr bwMode="auto">
          <a:xfrm>
            <a:off x="820738" y="1230313"/>
            <a:ext cx="1420812" cy="266700"/>
          </a:xfrm>
          <a:prstGeom prst="roundRect">
            <a:avLst>
              <a:gd name="adj" fmla="val 324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</a:tabLst>
            </a:pPr>
            <a:endParaRPr lang="en-US" sz="18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7" name="AutoShape 26"/>
          <p:cNvSpPr>
            <a:spLocks noChangeArrowheads="1"/>
          </p:cNvSpPr>
          <p:nvPr/>
        </p:nvSpPr>
        <p:spPr bwMode="auto">
          <a:xfrm>
            <a:off x="819150" y="1230313"/>
            <a:ext cx="1420813" cy="266700"/>
          </a:xfrm>
          <a:prstGeom prst="roundRect">
            <a:avLst>
              <a:gd name="adj" fmla="val 324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</a:tabLst>
            </a:pPr>
            <a:endParaRPr lang="en-US" sz="18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49160" name="AutoShape 3"/>
          <p:cNvSpPr>
            <a:spLocks noChangeArrowheads="1"/>
          </p:cNvSpPr>
          <p:nvPr/>
        </p:nvSpPr>
        <p:spPr bwMode="auto">
          <a:xfrm>
            <a:off x="819150" y="1227138"/>
            <a:ext cx="1420813" cy="269875"/>
          </a:xfrm>
          <a:prstGeom prst="roundRect">
            <a:avLst>
              <a:gd name="adj" fmla="val 324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</a:tabLst>
            </a:pPr>
            <a:r>
              <a:rPr lang="en-GB" sz="1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list head</a:t>
            </a: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auto">
          <a:xfrm>
            <a:off x="508000" y="3306763"/>
            <a:ext cx="38798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ker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To find a desired buffer:</a:t>
            </a:r>
          </a:p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ker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	</a:t>
            </a:r>
          </a:p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ker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	</a:t>
            </a:r>
            <a:r>
              <a:rPr lang="en-US" sz="2000" ker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read</a:t>
            </a:r>
            <a:r>
              <a:rPr lang="en-US" ker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000" ker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lock list head</a:t>
            </a:r>
          </a:p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sz="2000" ker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	search for desired buffer</a:t>
            </a:r>
          </a:p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sz="2000" ker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	lock desired buffer</a:t>
            </a:r>
          </a:p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sz="2000" ker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	unlock list head</a:t>
            </a:r>
          </a:p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sz="2000" ker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	return (locked) buffer</a:t>
            </a:r>
            <a:endParaRPr lang="en-US" kern="0">
              <a:solidFill>
                <a:srgbClr val="000000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10" name="Rectangle 15"/>
          <p:cNvSpPr txBox="1">
            <a:spLocks noChangeArrowheads="1"/>
          </p:cNvSpPr>
          <p:nvPr/>
        </p:nvSpPr>
        <p:spPr bwMode="auto">
          <a:xfrm>
            <a:off x="4278313" y="3306763"/>
            <a:ext cx="47783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kern="0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To delete a (locked) buffer from list</a:t>
            </a:r>
          </a:p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kern="0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	</a:t>
            </a:r>
          </a:p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kern="0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		</a:t>
            </a:r>
            <a:r>
              <a:rPr lang="en-US" sz="2000" kern="0" dirty="0">
                <a:solidFill>
                  <a:srgbClr val="FF3300"/>
                </a:solidFill>
                <a:latin typeface="Times New Roman"/>
                <a:ea typeface="+mn-ea"/>
                <a:cs typeface="Times New Roman"/>
              </a:rPr>
              <a:t>unlock buffer</a:t>
            </a:r>
          </a:p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		write lock list head</a:t>
            </a:r>
          </a:p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		</a:t>
            </a:r>
            <a:r>
              <a:rPr lang="en-US" sz="2000" kern="0" dirty="0">
                <a:solidFill>
                  <a:srgbClr val="FF3300"/>
                </a:solidFill>
                <a:latin typeface="Times New Roman"/>
                <a:ea typeface="+mn-ea"/>
                <a:cs typeface="Times New Roman"/>
              </a:rPr>
              <a:t>search for desired buffer</a:t>
            </a:r>
          </a:p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		</a:t>
            </a:r>
            <a:r>
              <a:rPr lang="en-US" sz="2000" kern="0" dirty="0">
                <a:solidFill>
                  <a:srgbClr val="FF3300"/>
                </a:solidFill>
                <a:latin typeface="Times New Roman"/>
                <a:ea typeface="+mn-ea"/>
                <a:cs typeface="Times New Roman"/>
              </a:rPr>
              <a:t>lock desired buffer</a:t>
            </a:r>
          </a:p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		remove from list</a:t>
            </a:r>
          </a:p>
          <a:p>
            <a:pPr marL="342900" indent="-342900" hangingPunct="0">
              <a:spcBef>
                <a:spcPct val="20000"/>
              </a:spcBef>
              <a:buClr>
                <a:srgbClr val="000000"/>
              </a:buClr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		unlock list head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792413" y="1227138"/>
            <a:ext cx="1062037" cy="269875"/>
          </a:xfrm>
          <a:prstGeom prst="roundRect">
            <a:avLst>
              <a:gd name="adj" fmla="val 194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</a:tabLst>
            </a:pPr>
            <a:r>
              <a:rPr lang="en-GB" sz="1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buffer</a:t>
            </a:r>
          </a:p>
        </p:txBody>
      </p:sp>
      <p:sp>
        <p:nvSpPr>
          <p:cNvPr id="49164" name="AutoShape 17"/>
          <p:cNvSpPr>
            <a:spLocks noChangeArrowheads="1"/>
          </p:cNvSpPr>
          <p:nvPr/>
        </p:nvSpPr>
        <p:spPr bwMode="auto">
          <a:xfrm>
            <a:off x="6221413" y="1227138"/>
            <a:ext cx="1062037" cy="269875"/>
          </a:xfrm>
          <a:prstGeom prst="roundRect">
            <a:avLst>
              <a:gd name="adj" fmla="val 194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</a:tabLst>
            </a:pPr>
            <a:r>
              <a:rPr lang="en-GB" sz="1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buffer</a:t>
            </a:r>
          </a:p>
        </p:txBody>
      </p:sp>
      <p:cxnSp>
        <p:nvCxnSpPr>
          <p:cNvPr id="13" name="AutoShape 18"/>
          <p:cNvCxnSpPr>
            <a:cxnSpLocks noChangeShapeType="1"/>
            <a:stCxn id="49160" idx="3"/>
            <a:endCxn id="11" idx="1"/>
          </p:cNvCxnSpPr>
          <p:nvPr/>
        </p:nvCxnSpPr>
        <p:spPr bwMode="auto">
          <a:xfrm>
            <a:off x="2239963" y="1362075"/>
            <a:ext cx="5524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9"/>
          <p:cNvCxnSpPr>
            <a:cxnSpLocks noChangeShapeType="1"/>
            <a:stCxn id="11" idx="3"/>
            <a:endCxn id="5" idx="1"/>
          </p:cNvCxnSpPr>
          <p:nvPr/>
        </p:nvCxnSpPr>
        <p:spPr bwMode="auto">
          <a:xfrm>
            <a:off x="3854450" y="1362075"/>
            <a:ext cx="6143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20"/>
          <p:cNvCxnSpPr>
            <a:cxnSpLocks noChangeShapeType="1"/>
            <a:stCxn id="5" idx="3"/>
            <a:endCxn id="49164" idx="1"/>
          </p:cNvCxnSpPr>
          <p:nvPr/>
        </p:nvCxnSpPr>
        <p:spPr bwMode="auto">
          <a:xfrm>
            <a:off x="5530850" y="1362075"/>
            <a:ext cx="6905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68" name="AutoShape 21"/>
          <p:cNvCxnSpPr>
            <a:cxnSpLocks noChangeShapeType="1"/>
            <a:stCxn id="49164" idx="3"/>
          </p:cNvCxnSpPr>
          <p:nvPr/>
        </p:nvCxnSpPr>
        <p:spPr bwMode="auto">
          <a:xfrm flipV="1">
            <a:off x="7283450" y="1358900"/>
            <a:ext cx="690563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501650" y="1706563"/>
            <a:ext cx="350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list head</a:t>
            </a:r>
            <a:r>
              <a:rPr lang="en-US" sz="1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 must be locked for searching, adding &amp; deleting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4997450" y="1706563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individual buffers</a:t>
            </a:r>
            <a:r>
              <a:rPr lang="en-US" sz="1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 must be locked to perform I/O &amp; other operations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1949450" y="2392363"/>
            <a:ext cx="541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To avoid deadlock, we must always lock the </a:t>
            </a:r>
            <a:r>
              <a:rPr lang="en-US" sz="1800" u="sng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list head</a:t>
            </a:r>
            <a:r>
              <a:rPr lang="en-US" sz="1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 before we lock an </a:t>
            </a:r>
            <a:r>
              <a:rPr lang="en-US" sz="1800" u="sng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individual buffer</a:t>
            </a:r>
            <a:r>
              <a:rPr lang="en-US" sz="1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.</a:t>
            </a:r>
          </a:p>
        </p:txBody>
      </p:sp>
      <p:cxnSp>
        <p:nvCxnSpPr>
          <p:cNvPr id="20" name="AutoShape 29"/>
          <p:cNvCxnSpPr>
            <a:cxnSpLocks noChangeShapeType="1"/>
            <a:stCxn id="11" idx="3"/>
            <a:endCxn id="49164" idx="1"/>
          </p:cNvCxnSpPr>
          <p:nvPr/>
        </p:nvCxnSpPr>
        <p:spPr bwMode="auto">
          <a:xfrm>
            <a:off x="3854450" y="1362075"/>
            <a:ext cx="2366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" name="Oval Callout 1">
            <a:extLst>
              <a:ext uri="{FF2B5EF4-FFF2-40B4-BE49-F238E27FC236}">
                <a16:creationId xmlns:a16="http://schemas.microsoft.com/office/drawing/2014/main" xmlns="" id="{0E1B251B-1A1F-E54C-9195-7A0E9CB3E849}"/>
              </a:ext>
            </a:extLst>
          </p:cNvPr>
          <p:cNvSpPr/>
          <p:nvPr/>
        </p:nvSpPr>
        <p:spPr>
          <a:xfrm>
            <a:off x="6221413" y="2604304"/>
            <a:ext cx="2738437" cy="1284790"/>
          </a:xfrm>
          <a:prstGeom prst="wedgeEllipseCallout">
            <a:avLst>
              <a:gd name="adj1" fmla="val -50843"/>
              <a:gd name="adj2" fmla="val 65203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we can’t lock the list head while we hold the buffer lock</a:t>
            </a:r>
          </a:p>
        </p:txBody>
      </p:sp>
    </p:spTree>
    <p:extLst>
      <p:ext uri="{BB962C8B-B14F-4D97-AF65-F5344CB8AC3E}">
        <p14:creationId xmlns:p14="http://schemas.microsoft.com/office/powerpoint/2010/main" val="342769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2" presetClass="emph" presetSubtype="0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4" dur="1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1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9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500"/>
                            </p:stCondLst>
                            <p:childTnLst>
                              <p:par>
                                <p:cTn id="1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/>
      <p:bldP spid="5" grpId="2" animBg="1"/>
      <p:bldP spid="5" grpId="3" animBg="1"/>
      <p:bldP spid="6" grpId="0" animBg="1"/>
      <p:bldP spid="6" grpId="1" animBg="1"/>
      <p:bldP spid="7" grpId="0" animBg="1"/>
      <p:bldP spid="7" grpId="1" animBg="1"/>
      <p:bldP spid="11" grpId="0" animBg="1"/>
      <p:bldP spid="11" grpId="1" animBg="1"/>
      <p:bldP spid="17" grpId="0"/>
      <p:bldP spid="18" grpId="0"/>
      <p:bldP spid="19" grpId="0"/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Deadlock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What is a deadlock?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A situation where two entities have each locked some resource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Each needs the other’s locked resource to continue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Neither will unlock till they lock both resources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Hence, neither can ever make progress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346450" y="503238"/>
            <a:ext cx="2466975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09383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Which Approach Should You Use?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There is no one universal solution to all deadlocks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Fortunately, we don't need one solution for all resources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We only need a solution for each resource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Solve each individual problem any way you can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Make resources sharable wherever possible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Use reservations for commodity resources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Ordered locking or no hold-and-block where possible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As a last resort, leases and lock breaking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OS must prevent deadlocks in all system services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 Applications are responsible for their own behavior</a:t>
            </a:r>
            <a:endParaRPr lang="en-US" sz="240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717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One More Deadlock “Solution”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Ignore the problem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In many cases, deadlocks are very improbable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Doing anything to avoid or prevent them might be very expensive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So just forget about them and hope for the best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But what if the best doesn’t happen?</a:t>
            </a:r>
          </a:p>
        </p:txBody>
      </p:sp>
    </p:spTree>
    <p:extLst>
      <p:ext uri="{BB962C8B-B14F-4D97-AF65-F5344CB8AC3E}">
        <p14:creationId xmlns:p14="http://schemas.microsoft.com/office/powerpoint/2010/main" val="106502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Deadlock Detection and Recovery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Allow deadlocks to occur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Detect them once they have happened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Preferably as soon as possible after they occur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Do something to break the deadlock and allow someone to make progress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Is this a good approach?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Either in general or when you don’t want to avoid or prevent deadlocks?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66750" y="503238"/>
            <a:ext cx="7791450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9276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Implementing Deadlock Detection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To detect all deadlocks, need to identify all resources that can be locked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Must maintain wait-for graph or equivalent structure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When lock requested, structure is updated and checked for deadlock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In which case, might it not be better just to reject the lock request?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And not let the requester block?</a:t>
            </a:r>
          </a:p>
        </p:txBody>
      </p:sp>
    </p:spTree>
    <p:extLst>
      <p:ext uri="{BB962C8B-B14F-4D97-AF65-F5344CB8AC3E}">
        <p14:creationId xmlns:p14="http://schemas.microsoft.com/office/powerpoint/2010/main" val="2719076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88741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Dealing With General Synchronization Bugs</a:t>
            </a:r>
            <a:br>
              <a:rPr lang="en-US" dirty="0">
                <a:latin typeface="Times New Roman" pitchFamily="1" charset="0"/>
                <a:ea typeface="ＭＳ Ｐゴシック" pitchFamily="1" charset="-128"/>
              </a:rPr>
            </a:br>
            <a:endParaRPr lang="en-US" dirty="0">
              <a:latin typeface="Times New Roman" pitchFamily="1" charset="0"/>
              <a:ea typeface="ＭＳ Ｐゴシック" pitchFamily="1" charset="-128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57200" y="1846263"/>
            <a:ext cx="8229600" cy="4525962"/>
          </a:xfrm>
        </p:spPr>
        <p:txBody>
          <a:bodyPr/>
          <a:lstStyle/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Deadlock detection seldom makes sense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It is extremely complex to implement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Only detects true deadlocks for a known resource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Not always clear cut what you should do if you detect one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Service/application </a:t>
            </a:r>
            <a:r>
              <a:rPr lang="en-GB" sz="2800" i="1" dirty="0">
                <a:latin typeface="Times New Roman" pitchFamily="1" charset="0"/>
                <a:ea typeface="ＭＳ Ｐゴシック" pitchFamily="1" charset="-128"/>
              </a:rPr>
              <a:t>health monitoring</a:t>
            </a:r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 is better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Monitor application progress/submit test transactions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If response takes too long, declare service “hung”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Health monitoring is easy to implement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It can detect a wide range of problems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Deadlocks, live-locks, infinite loops &amp; waits, crashes</a:t>
            </a:r>
          </a:p>
          <a:p>
            <a:endParaRPr lang="en-US" sz="2800" dirty="0">
              <a:latin typeface="Times New Roman" pitchFamily="1" charset="0"/>
              <a:ea typeface="ＭＳ Ｐゴシック" pitchFamily="1" charset="-12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7050" y="517524"/>
            <a:ext cx="5505450" cy="13493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0815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Related Problems Health Monitoring Can Handle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1642110"/>
            <a:ext cx="8229600" cy="4525963"/>
          </a:xfrm>
        </p:spPr>
        <p:txBody>
          <a:bodyPr/>
          <a:lstStyle/>
          <a:p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Live-lock</a:t>
            </a:r>
          </a:p>
          <a:p>
            <a:pPr lvl="1"/>
            <a:r>
              <a:rPr lang="en-GB" sz="2000" dirty="0">
                <a:latin typeface="Times New Roman" pitchFamily="1" charset="0"/>
                <a:ea typeface="ＭＳ Ｐゴシック" pitchFamily="1" charset="-128"/>
              </a:rPr>
              <a:t>Process is running, but won't free R1 until it gets message</a:t>
            </a:r>
          </a:p>
          <a:p>
            <a:pPr lvl="1"/>
            <a:r>
              <a:rPr lang="en-GB" sz="2000" dirty="0">
                <a:latin typeface="Times New Roman" pitchFamily="1" charset="0"/>
                <a:ea typeface="ＭＳ Ｐゴシック" pitchFamily="1" charset="-128"/>
              </a:rPr>
              <a:t>Process that will send the message is blocked for R1</a:t>
            </a:r>
          </a:p>
          <a:p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Sleeping Beauty, waiting for “Prince Charming”</a:t>
            </a:r>
          </a:p>
          <a:p>
            <a:pPr lvl="1"/>
            <a:r>
              <a:rPr lang="en-GB" sz="2000" dirty="0">
                <a:latin typeface="Times New Roman" pitchFamily="1" charset="0"/>
                <a:ea typeface="ＭＳ Ｐゴシック" pitchFamily="1" charset="-128"/>
              </a:rPr>
              <a:t>A process is blocked, awaiting some completion that will never happen</a:t>
            </a:r>
          </a:p>
          <a:p>
            <a:pPr lvl="1"/>
            <a:r>
              <a:rPr lang="en-GB" sz="2000" dirty="0">
                <a:latin typeface="Times New Roman" pitchFamily="1" charset="0"/>
                <a:ea typeface="ＭＳ Ｐゴシック" pitchFamily="1" charset="-128"/>
              </a:rPr>
              <a:t>E.g., the sleep/wakeup race we talked about earlier</a:t>
            </a:r>
          </a:p>
          <a:p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Priority inversion hangs</a:t>
            </a:r>
          </a:p>
          <a:p>
            <a:pPr lvl="1"/>
            <a:r>
              <a:rPr lang="en-GB" sz="2000" dirty="0">
                <a:latin typeface="Times New Roman" pitchFamily="1" charset="0"/>
                <a:ea typeface="ＭＳ Ｐゴシック" pitchFamily="1" charset="-128"/>
              </a:rPr>
              <a:t>Like the Mars Pathfinder case</a:t>
            </a:r>
            <a:endParaRPr lang="en-GB" sz="2400" dirty="0">
              <a:latin typeface="Times New Roman" pitchFamily="1" charset="0"/>
              <a:ea typeface="ＭＳ Ｐゴシック" pitchFamily="1" charset="-128"/>
            </a:endParaRPr>
          </a:p>
          <a:p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None of these is a true deadlock</a:t>
            </a:r>
          </a:p>
          <a:p>
            <a:pPr lvl="1"/>
            <a:r>
              <a:rPr lang="en-GB" sz="2000" dirty="0">
                <a:latin typeface="Times New Roman" pitchFamily="1" charset="0"/>
                <a:ea typeface="ＭＳ Ｐゴシック" pitchFamily="1" charset="-128"/>
              </a:rPr>
              <a:t>Wouldn't be found by a deadlock detection algorithm</a:t>
            </a:r>
          </a:p>
          <a:p>
            <a:pPr lvl="1"/>
            <a:r>
              <a:rPr lang="en-GB" sz="2000" dirty="0">
                <a:latin typeface="Times New Roman" pitchFamily="1" charset="0"/>
                <a:ea typeface="ＭＳ Ｐゴシック" pitchFamily="1" charset="-128"/>
              </a:rPr>
              <a:t>But all leave the system just as hung as a deadlock</a:t>
            </a:r>
          </a:p>
          <a:p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Health monitoring handles them</a:t>
            </a:r>
          </a:p>
          <a:p>
            <a:endParaRPr lang="en-US" sz="2400" dirty="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239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How To Monitor Process Health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4525963"/>
          </a:xfrm>
        </p:spPr>
        <p:txBody>
          <a:bodyPr/>
          <a:lstStyle/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Look for obvious failures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Process exits or core dumps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Passive observation to detect hangs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Is process consuming CPU time, or is it blocked?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Is process doing network and/or disk I/O?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External health monitoring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“Pings”, null requests, standard test requests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Internal instrumentation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White box audits, exercisers, and monitoring</a:t>
            </a:r>
          </a:p>
          <a:p>
            <a:endParaRPr lang="en-US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426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457200" y="46228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What To Do With “Unhealthy” Processes?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57200" y="1668780"/>
            <a:ext cx="8229600" cy="4525963"/>
          </a:xfrm>
        </p:spPr>
        <p:txBody>
          <a:bodyPr/>
          <a:lstStyle/>
          <a:p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Kill and restart “all of the affected software”</a:t>
            </a:r>
          </a:p>
          <a:p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How many and which processes to kill?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As many as necessary, but as few as possible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The hung processes may not be the ones that are broken</a:t>
            </a:r>
          </a:p>
          <a:p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How will kills and restarts affect current clients?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That depends on the service APIs and/or protocols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Apps must be designed for cold/warm/partial restarts</a:t>
            </a:r>
          </a:p>
          <a:p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Highly available systems define restart groups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Groups of processes to be started/killed as a group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Define inter-group dependencies (restart B after A)</a:t>
            </a:r>
          </a:p>
          <a:p>
            <a:endParaRPr lang="en-US" sz="2400" dirty="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818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Synchronization Easier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Locks, semaphores, </a:t>
            </a:r>
            <a:r>
              <a:rPr lang="en-US" dirty="0" err="1"/>
              <a:t>mutexes</a:t>
            </a:r>
            <a:r>
              <a:rPr lang="en-US" dirty="0"/>
              <a:t> are hard to use correctly</a:t>
            </a:r>
          </a:p>
          <a:p>
            <a:pPr lvl="1"/>
            <a:r>
              <a:rPr lang="en-US" dirty="0"/>
              <a:t>Might not be used when needed</a:t>
            </a:r>
          </a:p>
          <a:p>
            <a:pPr lvl="1"/>
            <a:r>
              <a:rPr lang="en-US" dirty="0"/>
              <a:t>Might be used incorrectly</a:t>
            </a:r>
          </a:p>
          <a:p>
            <a:pPr lvl="1"/>
            <a:r>
              <a:rPr lang="en-US" dirty="0"/>
              <a:t>Might lead to deadlock, </a:t>
            </a:r>
            <a:r>
              <a:rPr lang="en-US" dirty="0" err="1"/>
              <a:t>livelock</a:t>
            </a:r>
            <a:r>
              <a:rPr lang="en-US" dirty="0"/>
              <a:t>, etc.</a:t>
            </a:r>
          </a:p>
          <a:p>
            <a:r>
              <a:rPr lang="en-US" dirty="0"/>
              <a:t>We need to make synchronization easier for programmers</a:t>
            </a:r>
          </a:p>
          <a:p>
            <a:pPr lvl="1"/>
            <a:r>
              <a:rPr lang="en-US" dirty="0"/>
              <a:t>But how?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EC6EB138-C1F1-1547-9E3A-B537F33F74C0}"/>
              </a:ext>
            </a:extLst>
          </p:cNvPr>
          <p:cNvSpPr/>
          <p:nvPr/>
        </p:nvSpPr>
        <p:spPr>
          <a:xfrm>
            <a:off x="838200" y="533401"/>
            <a:ext cx="7467600" cy="762000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6085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identify shared resources</a:t>
            </a:r>
          </a:p>
          <a:p>
            <a:pPr lvl="1"/>
            <a:r>
              <a:rPr lang="en-US" dirty="0"/>
              <a:t>Objects whose methods may require serialization</a:t>
            </a:r>
          </a:p>
          <a:p>
            <a:r>
              <a:rPr lang="en-US" dirty="0"/>
              <a:t>We write code to operate on those objects</a:t>
            </a:r>
          </a:p>
          <a:p>
            <a:pPr lvl="1"/>
            <a:r>
              <a:rPr lang="en-US" dirty="0"/>
              <a:t>Just write the code</a:t>
            </a:r>
          </a:p>
          <a:p>
            <a:pPr lvl="1"/>
            <a:r>
              <a:rPr lang="en-US" dirty="0"/>
              <a:t>Assume all critical sections will be serialized</a:t>
            </a:r>
          </a:p>
          <a:p>
            <a:r>
              <a:rPr lang="en-US" dirty="0"/>
              <a:t>Complier generates the serialization</a:t>
            </a:r>
          </a:p>
          <a:p>
            <a:pPr lvl="1"/>
            <a:r>
              <a:rPr lang="en-US" dirty="0"/>
              <a:t>Automatically generated locks and releases</a:t>
            </a:r>
          </a:p>
          <a:p>
            <a:pPr lvl="1"/>
            <a:r>
              <a:rPr lang="en-US" dirty="0"/>
              <a:t>Using appropriate mechanisms</a:t>
            </a:r>
          </a:p>
          <a:p>
            <a:pPr lvl="1"/>
            <a:r>
              <a:rPr lang="en-US" dirty="0"/>
              <a:t>Correct code in all required places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686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225240"/>
            <a:ext cx="7809120" cy="114636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>
                <a:solidFill>
                  <a:schemeClr val="tx1"/>
                </a:solidFill>
              </a:rPr>
              <a:t>The Dining Philosophers Problem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161760" y="1559606"/>
            <a:ext cx="2105940" cy="77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</a:rPr>
              <a:t>Philosophers try to eat whenever they choose to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79140" y="3221619"/>
            <a:ext cx="2245519" cy="103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</a:rPr>
              <a:t>A philosopher needs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 dirty="0"/>
              <a:t>t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wo</a:t>
            </a:r>
            <a:r>
              <a:rPr lang="en-GB" dirty="0"/>
              <a:t> 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forks to eat 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 dirty="0"/>
              <a:t>p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asta, but must pick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 dirty="0"/>
              <a:t>t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hem</a:t>
            </a:r>
            <a:r>
              <a:rPr lang="en-GB" dirty="0"/>
              <a:t> up 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one at a time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779521" y="5135580"/>
            <a:ext cx="1731243" cy="77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dirty="0"/>
              <a:t>T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he problem 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</a:rPr>
              <a:t>demands an 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u="sng" dirty="0">
                <a:solidFill>
                  <a:schemeClr val="tx1"/>
                </a:solidFill>
                <a:latin typeface="Arial" charset="0"/>
              </a:rPr>
              <a:t>absolute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 solution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40097" y="1564577"/>
            <a:ext cx="1808187" cy="257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</a:rPr>
              <a:t>Five philosophers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3535200" y="2461219"/>
            <a:ext cx="2626560" cy="2626836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848480" y="4465909"/>
            <a:ext cx="138240" cy="483891"/>
            <a:chOff x="2839" y="3821"/>
            <a:chExt cx="96" cy="336"/>
          </a:xfrm>
        </p:grpSpPr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2887" y="3917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2839" y="3917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>
              <a:off x="2839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2935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>
              <a:off x="2887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 rot="4227474">
            <a:off x="3846233" y="3878353"/>
            <a:ext cx="138255" cy="483840"/>
            <a:chOff x="2839" y="3821"/>
            <a:chExt cx="96" cy="336"/>
          </a:xfrm>
        </p:grpSpPr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2887" y="3917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2839" y="3917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>
              <a:off x="2839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>
              <a:off x="2935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>
              <a:off x="2887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 rot="-4758505">
            <a:off x="5781593" y="3740099"/>
            <a:ext cx="138255" cy="483840"/>
            <a:chOff x="2839" y="3821"/>
            <a:chExt cx="96" cy="336"/>
          </a:xfrm>
        </p:grpSpPr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2887" y="3917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2839" y="3917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29"/>
            <p:cNvSpPr>
              <a:spLocks noChangeShapeType="1"/>
            </p:cNvSpPr>
            <p:nvPr/>
          </p:nvSpPr>
          <p:spPr bwMode="auto">
            <a:xfrm>
              <a:off x="2839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>
              <a:off x="2935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31"/>
            <p:cNvSpPr>
              <a:spLocks noChangeShapeType="1"/>
            </p:cNvSpPr>
            <p:nvPr/>
          </p:nvSpPr>
          <p:spPr bwMode="auto">
            <a:xfrm>
              <a:off x="2887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 rot="-8586074">
            <a:off x="5401440" y="2772291"/>
            <a:ext cx="138240" cy="483891"/>
            <a:chOff x="2839" y="3821"/>
            <a:chExt cx="96" cy="336"/>
          </a:xfrm>
        </p:grpSpPr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>
              <a:off x="2887" y="3917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>
              <a:off x="2839" y="3917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>
              <a:off x="2839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>
              <a:off x="2935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37"/>
            <p:cNvSpPr>
              <a:spLocks noChangeShapeType="1"/>
            </p:cNvSpPr>
            <p:nvPr/>
          </p:nvSpPr>
          <p:spPr bwMode="auto">
            <a:xfrm>
              <a:off x="2887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 rot="-13676482">
            <a:off x="4122713" y="2772317"/>
            <a:ext cx="138255" cy="483840"/>
            <a:chOff x="2839" y="3821"/>
            <a:chExt cx="96" cy="336"/>
          </a:xfrm>
        </p:grpSpPr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>
              <a:off x="2887" y="3917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40"/>
            <p:cNvSpPr>
              <a:spLocks noChangeShapeType="1"/>
            </p:cNvSpPr>
            <p:nvPr/>
          </p:nvSpPr>
          <p:spPr bwMode="auto">
            <a:xfrm>
              <a:off x="2839" y="3917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41"/>
            <p:cNvSpPr>
              <a:spLocks noChangeShapeType="1"/>
            </p:cNvSpPr>
            <p:nvPr/>
          </p:nvSpPr>
          <p:spPr bwMode="auto">
            <a:xfrm>
              <a:off x="2839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42"/>
            <p:cNvSpPr>
              <a:spLocks noChangeShapeType="1"/>
            </p:cNvSpPr>
            <p:nvPr/>
          </p:nvSpPr>
          <p:spPr bwMode="auto">
            <a:xfrm>
              <a:off x="2935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43"/>
            <p:cNvSpPr>
              <a:spLocks noChangeShapeType="1"/>
            </p:cNvSpPr>
            <p:nvPr/>
          </p:nvSpPr>
          <p:spPr bwMode="auto">
            <a:xfrm>
              <a:off x="2887" y="382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CF07BEAA-0DC5-264C-BB1D-9574439F91D6}"/>
              </a:ext>
            </a:extLst>
          </p:cNvPr>
          <p:cNvGrpSpPr/>
          <p:nvPr/>
        </p:nvGrpSpPr>
        <p:grpSpPr>
          <a:xfrm>
            <a:off x="4019040" y="4327655"/>
            <a:ext cx="414720" cy="414764"/>
            <a:chOff x="4019040" y="4327655"/>
            <a:chExt cx="414720" cy="414764"/>
          </a:xfrm>
        </p:grpSpPr>
        <p:sp>
          <p:nvSpPr>
            <p:cNvPr id="13324" name="Oval 12"/>
            <p:cNvSpPr>
              <a:spLocks noChangeArrowheads="1"/>
            </p:cNvSpPr>
            <p:nvPr/>
          </p:nvSpPr>
          <p:spPr bwMode="auto">
            <a:xfrm>
              <a:off x="4019040" y="4327655"/>
              <a:ext cx="414720" cy="4147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3356" name="Oval 44"/>
            <p:cNvSpPr>
              <a:spLocks noChangeArrowheads="1"/>
            </p:cNvSpPr>
            <p:nvPr/>
          </p:nvSpPr>
          <p:spPr bwMode="auto">
            <a:xfrm>
              <a:off x="4118400" y="4435666"/>
              <a:ext cx="207360" cy="2073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CABCBFC7-EC29-5C45-A502-2EEF17DBC4C4}"/>
              </a:ext>
            </a:extLst>
          </p:cNvPr>
          <p:cNvGrpSpPr/>
          <p:nvPr/>
        </p:nvGrpSpPr>
        <p:grpSpPr>
          <a:xfrm>
            <a:off x="5401440" y="4258527"/>
            <a:ext cx="414720" cy="414764"/>
            <a:chOff x="5401440" y="4258527"/>
            <a:chExt cx="414720" cy="414764"/>
          </a:xfrm>
        </p:grpSpPr>
        <p:sp>
          <p:nvSpPr>
            <p:cNvPr id="13323" name="Oval 11"/>
            <p:cNvSpPr>
              <a:spLocks noChangeArrowheads="1"/>
            </p:cNvSpPr>
            <p:nvPr/>
          </p:nvSpPr>
          <p:spPr bwMode="auto">
            <a:xfrm>
              <a:off x="5401440" y="4258527"/>
              <a:ext cx="414720" cy="4147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3357" name="Oval 45"/>
            <p:cNvSpPr>
              <a:spLocks noChangeArrowheads="1"/>
            </p:cNvSpPr>
            <p:nvPr/>
          </p:nvSpPr>
          <p:spPr bwMode="auto">
            <a:xfrm>
              <a:off x="5509440" y="4366538"/>
              <a:ext cx="207360" cy="2073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6D392CC3-A2A8-1F4B-BF04-BEF1AA6A2842}"/>
              </a:ext>
            </a:extLst>
          </p:cNvPr>
          <p:cNvGrpSpPr/>
          <p:nvPr/>
        </p:nvGrpSpPr>
        <p:grpSpPr>
          <a:xfrm>
            <a:off x="5608800" y="3290746"/>
            <a:ext cx="414720" cy="414764"/>
            <a:chOff x="5608800" y="3290746"/>
            <a:chExt cx="414720" cy="414764"/>
          </a:xfrm>
        </p:grpSpPr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5608800" y="3290746"/>
              <a:ext cx="414720" cy="4147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3358" name="Oval 46"/>
            <p:cNvSpPr>
              <a:spLocks noChangeArrowheads="1"/>
            </p:cNvSpPr>
            <p:nvPr/>
          </p:nvSpPr>
          <p:spPr bwMode="auto">
            <a:xfrm>
              <a:off x="5708160" y="3400197"/>
              <a:ext cx="207360" cy="2073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6A804736-71AA-4042-BE0E-744E0357B8F0}"/>
              </a:ext>
            </a:extLst>
          </p:cNvPr>
          <p:cNvGrpSpPr/>
          <p:nvPr/>
        </p:nvGrpSpPr>
        <p:grpSpPr>
          <a:xfrm>
            <a:off x="4710240" y="2599473"/>
            <a:ext cx="414720" cy="414764"/>
            <a:chOff x="4710240" y="2599473"/>
            <a:chExt cx="414720" cy="414764"/>
          </a:xfrm>
        </p:grpSpPr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4710240" y="2599473"/>
              <a:ext cx="414720" cy="4147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3359" name="Oval 47"/>
            <p:cNvSpPr>
              <a:spLocks noChangeArrowheads="1"/>
            </p:cNvSpPr>
            <p:nvPr/>
          </p:nvSpPr>
          <p:spPr bwMode="auto">
            <a:xfrm>
              <a:off x="4809600" y="2700284"/>
              <a:ext cx="207360" cy="2073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DB34FC26-EBD0-9349-A6E0-ED8C37AD6CD3}"/>
              </a:ext>
            </a:extLst>
          </p:cNvPr>
          <p:cNvGrpSpPr/>
          <p:nvPr/>
        </p:nvGrpSpPr>
        <p:grpSpPr>
          <a:xfrm>
            <a:off x="3673440" y="3359873"/>
            <a:ext cx="414720" cy="414764"/>
            <a:chOff x="3673440" y="3359873"/>
            <a:chExt cx="414720" cy="414764"/>
          </a:xfrm>
        </p:grpSpPr>
        <p:sp>
          <p:nvSpPr>
            <p:cNvPr id="13325" name="Oval 13"/>
            <p:cNvSpPr>
              <a:spLocks noChangeArrowheads="1"/>
            </p:cNvSpPr>
            <p:nvPr/>
          </p:nvSpPr>
          <p:spPr bwMode="auto">
            <a:xfrm>
              <a:off x="3673440" y="3359873"/>
              <a:ext cx="414720" cy="4147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3360" name="Oval 48"/>
            <p:cNvSpPr>
              <a:spLocks noChangeArrowheads="1"/>
            </p:cNvSpPr>
            <p:nvPr/>
          </p:nvSpPr>
          <p:spPr bwMode="auto">
            <a:xfrm>
              <a:off x="3772800" y="3467884"/>
              <a:ext cx="207360" cy="2073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4364640" y="1908201"/>
            <a:ext cx="1036800" cy="483891"/>
            <a:chOff x="3031" y="1325"/>
            <a:chExt cx="720" cy="336"/>
          </a:xfrm>
        </p:grpSpPr>
        <p:sp>
          <p:nvSpPr>
            <p:cNvPr id="13361" name="Oval 49"/>
            <p:cNvSpPr>
              <a:spLocks noChangeArrowheads="1"/>
            </p:cNvSpPr>
            <p:nvPr/>
          </p:nvSpPr>
          <p:spPr bwMode="auto">
            <a:xfrm>
              <a:off x="3031" y="1325"/>
              <a:ext cx="720" cy="288"/>
            </a:xfrm>
            <a:prstGeom prst="ellipse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Oval 50"/>
            <p:cNvSpPr>
              <a:spLocks noChangeArrowheads="1"/>
            </p:cNvSpPr>
            <p:nvPr/>
          </p:nvSpPr>
          <p:spPr bwMode="auto">
            <a:xfrm>
              <a:off x="3271" y="1325"/>
              <a:ext cx="288" cy="33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 rot="-25975507">
            <a:off x="2705706" y="3221644"/>
            <a:ext cx="1036909" cy="483840"/>
            <a:chOff x="3031" y="1325"/>
            <a:chExt cx="720" cy="336"/>
          </a:xfrm>
        </p:grpSpPr>
        <p:sp>
          <p:nvSpPr>
            <p:cNvPr id="13365" name="Oval 53"/>
            <p:cNvSpPr>
              <a:spLocks noChangeArrowheads="1"/>
            </p:cNvSpPr>
            <p:nvPr/>
          </p:nvSpPr>
          <p:spPr bwMode="auto">
            <a:xfrm>
              <a:off x="3031" y="1325"/>
              <a:ext cx="720" cy="288"/>
            </a:xfrm>
            <a:prstGeom prst="ellipse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6" name="Oval 54"/>
            <p:cNvSpPr>
              <a:spLocks noChangeArrowheads="1"/>
            </p:cNvSpPr>
            <p:nvPr/>
          </p:nvSpPr>
          <p:spPr bwMode="auto">
            <a:xfrm>
              <a:off x="3271" y="1325"/>
              <a:ext cx="288" cy="33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 rot="13369013">
            <a:off x="3258720" y="4811546"/>
            <a:ext cx="1036800" cy="483891"/>
            <a:chOff x="3031" y="1325"/>
            <a:chExt cx="720" cy="336"/>
          </a:xfrm>
        </p:grpSpPr>
        <p:sp>
          <p:nvSpPr>
            <p:cNvPr id="13368" name="Oval 56"/>
            <p:cNvSpPr>
              <a:spLocks noChangeArrowheads="1"/>
            </p:cNvSpPr>
            <p:nvPr/>
          </p:nvSpPr>
          <p:spPr bwMode="auto">
            <a:xfrm>
              <a:off x="3031" y="1325"/>
              <a:ext cx="720" cy="288"/>
            </a:xfrm>
            <a:prstGeom prst="ellipse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9" name="Oval 57"/>
            <p:cNvSpPr>
              <a:spLocks noChangeArrowheads="1"/>
            </p:cNvSpPr>
            <p:nvPr/>
          </p:nvSpPr>
          <p:spPr bwMode="auto">
            <a:xfrm>
              <a:off x="3271" y="1325"/>
              <a:ext cx="288" cy="33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58"/>
          <p:cNvGrpSpPr>
            <a:grpSpLocks/>
          </p:cNvGrpSpPr>
          <p:nvPr/>
        </p:nvGrpSpPr>
        <p:grpSpPr bwMode="auto">
          <a:xfrm rot="-13562033">
            <a:off x="5677866" y="4673316"/>
            <a:ext cx="1036909" cy="483840"/>
            <a:chOff x="3031" y="1325"/>
            <a:chExt cx="720" cy="336"/>
          </a:xfrm>
        </p:grpSpPr>
        <p:sp>
          <p:nvSpPr>
            <p:cNvPr id="13371" name="Oval 59"/>
            <p:cNvSpPr>
              <a:spLocks noChangeArrowheads="1"/>
            </p:cNvSpPr>
            <p:nvPr/>
          </p:nvSpPr>
          <p:spPr bwMode="auto">
            <a:xfrm>
              <a:off x="3031" y="1325"/>
              <a:ext cx="720" cy="288"/>
            </a:xfrm>
            <a:prstGeom prst="ellipse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2" name="Oval 60"/>
            <p:cNvSpPr>
              <a:spLocks noChangeArrowheads="1"/>
            </p:cNvSpPr>
            <p:nvPr/>
          </p:nvSpPr>
          <p:spPr bwMode="auto">
            <a:xfrm>
              <a:off x="3271" y="1325"/>
              <a:ext cx="288" cy="33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61"/>
          <p:cNvGrpSpPr>
            <a:grpSpLocks/>
          </p:cNvGrpSpPr>
          <p:nvPr/>
        </p:nvGrpSpPr>
        <p:grpSpPr bwMode="auto">
          <a:xfrm rot="4089296">
            <a:off x="5954346" y="3014262"/>
            <a:ext cx="1036909" cy="483840"/>
            <a:chOff x="3031" y="1325"/>
            <a:chExt cx="720" cy="336"/>
          </a:xfrm>
        </p:grpSpPr>
        <p:sp>
          <p:nvSpPr>
            <p:cNvPr id="13374" name="Oval 62"/>
            <p:cNvSpPr>
              <a:spLocks noChangeArrowheads="1"/>
            </p:cNvSpPr>
            <p:nvPr/>
          </p:nvSpPr>
          <p:spPr bwMode="auto">
            <a:xfrm>
              <a:off x="3031" y="1325"/>
              <a:ext cx="720" cy="288"/>
            </a:xfrm>
            <a:prstGeom prst="ellipse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5" name="Oval 63"/>
            <p:cNvSpPr>
              <a:spLocks noChangeArrowheads="1"/>
            </p:cNvSpPr>
            <p:nvPr/>
          </p:nvSpPr>
          <p:spPr bwMode="auto">
            <a:xfrm>
              <a:off x="3271" y="1325"/>
              <a:ext cx="288" cy="33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977761" y="5088055"/>
            <a:ext cx="2104204" cy="77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</a:rPr>
              <a:t>Philosophers will not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</a:rPr>
              <a:t>negotiate with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</a:rPr>
              <a:t>one-another</a:t>
            </a:r>
          </a:p>
        </p:txBody>
      </p:sp>
      <p:sp>
        <p:nvSpPr>
          <p:cNvPr id="69" name="Text Box 6">
            <a:extLst>
              <a:ext uri="{FF2B5EF4-FFF2-40B4-BE49-F238E27FC236}">
                <a16:creationId xmlns:a16="http://schemas.microsoft.com/office/drawing/2014/main" xmlns="" id="{93BD43A2-F744-544E-B88C-68CE6267C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97" y="1874094"/>
            <a:ext cx="2000548" cy="257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 dirty="0"/>
              <a:t>Fi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ve plates of pasta</a:t>
            </a:r>
          </a:p>
        </p:txBody>
      </p:sp>
      <p:sp>
        <p:nvSpPr>
          <p:cNvPr id="70" name="Text Box 6">
            <a:extLst>
              <a:ext uri="{FF2B5EF4-FFF2-40B4-BE49-F238E27FC236}">
                <a16:creationId xmlns:a16="http://schemas.microsoft.com/office/drawing/2014/main" xmlns="" id="{3B9ABBBE-E643-B349-8B0C-96CDDC3D6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97" y="2180765"/>
            <a:ext cx="1000274" cy="257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 dirty="0"/>
              <a:t>Fi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ve forks</a:t>
            </a:r>
          </a:p>
        </p:txBody>
      </p:sp>
      <p:sp>
        <p:nvSpPr>
          <p:cNvPr id="71" name="Text Box 3">
            <a:extLst>
              <a:ext uri="{FF2B5EF4-FFF2-40B4-BE49-F238E27FC236}">
                <a16:creationId xmlns:a16="http://schemas.microsoft.com/office/drawing/2014/main" xmlns="" id="{B34EE97B-4797-CA4A-BEE3-0251FB276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4908" y="3788115"/>
            <a:ext cx="2105940" cy="1030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</a:rPr>
              <a:t>Ensure that philosophers will not deadlock while trying to eat</a:t>
            </a:r>
          </a:p>
        </p:txBody>
      </p:sp>
    </p:spTree>
    <p:extLst>
      <p:ext uri="{BB962C8B-B14F-4D97-AF65-F5344CB8AC3E}">
        <p14:creationId xmlns:p14="http://schemas.microsoft.com/office/powerpoint/2010/main" val="36679283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20" grpId="0" animBg="1"/>
      <p:bldP spid="13376" grpId="0"/>
      <p:bldP spid="69" grpId="0"/>
      <p:bldP spid="70" grpId="0"/>
      <p:bldP spid="7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Monitors – Protected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Each monitor object has a semaphore</a:t>
            </a:r>
          </a:p>
          <a:p>
            <a:pPr lvl="1"/>
            <a:r>
              <a:rPr lang="en-GB" dirty="0"/>
              <a:t>Automatically acquired on </a:t>
            </a:r>
            <a:r>
              <a:rPr lang="en-GB" u="sng" dirty="0"/>
              <a:t>any</a:t>
            </a:r>
            <a:r>
              <a:rPr lang="en-GB" dirty="0"/>
              <a:t> method invocation</a:t>
            </a:r>
          </a:p>
          <a:p>
            <a:pPr lvl="1"/>
            <a:r>
              <a:rPr lang="en-GB" dirty="0"/>
              <a:t>Automatically released on method return</a:t>
            </a:r>
          </a:p>
          <a:p>
            <a:r>
              <a:rPr lang="en-GB" dirty="0"/>
              <a:t>Good encapsulation</a:t>
            </a:r>
          </a:p>
          <a:p>
            <a:pPr lvl="1"/>
            <a:r>
              <a:rPr lang="en-GB" dirty="0"/>
              <a:t>Developers need not identify critical sections</a:t>
            </a:r>
          </a:p>
          <a:p>
            <a:pPr lvl="1"/>
            <a:r>
              <a:rPr lang="en-GB" dirty="0"/>
              <a:t>Clients need not be concerned with locking</a:t>
            </a:r>
          </a:p>
          <a:p>
            <a:pPr lvl="1"/>
            <a:r>
              <a:rPr lang="en-GB" dirty="0"/>
              <a:t>Protection is completely automatic</a:t>
            </a:r>
          </a:p>
          <a:p>
            <a:r>
              <a:rPr lang="en-GB" dirty="0"/>
              <a:t>High confidence of adequate protection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73150" y="503238"/>
            <a:ext cx="6978650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6557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55680" y="1614760"/>
            <a:ext cx="8432640" cy="451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monitor </a:t>
            </a:r>
            <a:r>
              <a:rPr lang="en-US" dirty="0" err="1">
                <a:latin typeface="Arial" charset="0"/>
              </a:rPr>
              <a:t>CheckBook</a:t>
            </a:r>
            <a:r>
              <a:rPr lang="en-US" dirty="0">
                <a:latin typeface="Arial" charset="0"/>
              </a:rPr>
              <a:t> {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// class is locked when </a:t>
            </a:r>
            <a:r>
              <a:rPr lang="en-US" u="sng" dirty="0">
                <a:latin typeface="Arial" charset="0"/>
              </a:rPr>
              <a:t>any</a:t>
            </a:r>
            <a:r>
              <a:rPr lang="en-US" dirty="0">
                <a:latin typeface="Arial" charset="0"/>
              </a:rPr>
              <a:t> method is invoked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private </a:t>
            </a:r>
            <a:r>
              <a:rPr lang="en-US" dirty="0" err="1">
                <a:latin typeface="Arial" charset="0"/>
              </a:rPr>
              <a:t>int</a:t>
            </a:r>
            <a:r>
              <a:rPr lang="en-US" dirty="0">
                <a:latin typeface="Arial" charset="0"/>
              </a:rPr>
              <a:t> balance;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public </a:t>
            </a:r>
            <a:r>
              <a:rPr lang="en-US" dirty="0" err="1">
                <a:latin typeface="Arial" charset="0"/>
              </a:rPr>
              <a:t>int</a:t>
            </a:r>
            <a:r>
              <a:rPr lang="en-US" dirty="0">
                <a:latin typeface="Arial" charset="0"/>
              </a:rPr>
              <a:t> balance() {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	return(balance);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public </a:t>
            </a:r>
            <a:r>
              <a:rPr lang="en-US" dirty="0" err="1">
                <a:latin typeface="Arial" charset="0"/>
              </a:rPr>
              <a:t>int</a:t>
            </a:r>
            <a:r>
              <a:rPr lang="en-US" dirty="0">
                <a:latin typeface="Arial" charset="0"/>
              </a:rPr>
              <a:t> debit(</a:t>
            </a:r>
            <a:r>
              <a:rPr lang="en-US" dirty="0" err="1">
                <a:latin typeface="Arial" charset="0"/>
              </a:rPr>
              <a:t>int</a:t>
            </a:r>
            <a:r>
              <a:rPr lang="en-US" dirty="0">
                <a:latin typeface="Arial" charset="0"/>
              </a:rPr>
              <a:t> amount) {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	balance -= amount;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	return( balance)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}</a:t>
            </a: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21761" y="79209"/>
            <a:ext cx="8690400" cy="114636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>
                <a:solidFill>
                  <a:schemeClr val="tx1"/>
                </a:solidFill>
              </a:rPr>
              <a:t>Monitors: Use</a:t>
            </a:r>
          </a:p>
        </p:txBody>
      </p:sp>
    </p:spTree>
    <p:extLst>
      <p:ext uri="{BB962C8B-B14F-4D97-AF65-F5344CB8AC3E}">
        <p14:creationId xmlns:p14="http://schemas.microsoft.com/office/powerpoint/2010/main" val="6306660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Monitors: Simplicity vs. Performance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Monitor locking is very conservative</a:t>
            </a:r>
          </a:p>
          <a:p>
            <a:pPr lvl="1"/>
            <a:r>
              <a:rPr lang="en-GB" dirty="0"/>
              <a:t>Lock the entire object on </a:t>
            </a:r>
            <a:r>
              <a:rPr lang="en-GB" u="sng" dirty="0"/>
              <a:t>any</a:t>
            </a:r>
            <a:r>
              <a:rPr lang="en-GB" dirty="0"/>
              <a:t> method</a:t>
            </a:r>
          </a:p>
          <a:p>
            <a:pPr lvl="1"/>
            <a:r>
              <a:rPr lang="en-GB" dirty="0"/>
              <a:t>Lock for entire duration of any method invocations</a:t>
            </a:r>
          </a:p>
          <a:p>
            <a:r>
              <a:rPr lang="en-GB" dirty="0"/>
              <a:t>This can create performance problems</a:t>
            </a:r>
          </a:p>
          <a:p>
            <a:pPr lvl="1"/>
            <a:r>
              <a:rPr lang="en-GB" dirty="0"/>
              <a:t>They eliminate conflicts by eliminating parallelism</a:t>
            </a:r>
          </a:p>
          <a:p>
            <a:pPr lvl="1"/>
            <a:r>
              <a:rPr lang="en-GB" dirty="0"/>
              <a:t>If a thread blocks in a monitor a convoy can form</a:t>
            </a:r>
          </a:p>
          <a:p>
            <a:r>
              <a:rPr lang="en-GB" dirty="0"/>
              <a:t>No free lunch</a:t>
            </a:r>
          </a:p>
          <a:p>
            <a:pPr lvl="1"/>
            <a:r>
              <a:rPr lang="en-GB" dirty="0"/>
              <a:t>Fine-grained locking is difficult and error prone</a:t>
            </a:r>
          </a:p>
          <a:p>
            <a:pPr lvl="1"/>
            <a:r>
              <a:rPr lang="en-GB" dirty="0"/>
              <a:t>Coarse-grained locking creates bottle-necks</a:t>
            </a:r>
          </a:p>
        </p:txBody>
      </p:sp>
    </p:spTree>
    <p:extLst>
      <p:ext uri="{BB962C8B-B14F-4D97-AF65-F5344CB8AC3E}">
        <p14:creationId xmlns:p14="http://schemas.microsoft.com/office/powerpoint/2010/main" val="41926503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Synchronized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900"/>
            <a:ext cx="8229600" cy="4525963"/>
          </a:xfrm>
        </p:spPr>
        <p:txBody>
          <a:bodyPr/>
          <a:lstStyle/>
          <a:p>
            <a:r>
              <a:rPr lang="en-US" dirty="0"/>
              <a:t>Each object has an associated </a:t>
            </a:r>
            <a:r>
              <a:rPr lang="en-US" dirty="0" err="1"/>
              <a:t>mutex</a:t>
            </a:r>
            <a:endParaRPr lang="en-US" dirty="0"/>
          </a:p>
          <a:p>
            <a:pPr lvl="1"/>
            <a:r>
              <a:rPr lang="en-US" dirty="0"/>
              <a:t>Only acquired for specified methods</a:t>
            </a:r>
          </a:p>
          <a:p>
            <a:pPr lvl="2"/>
            <a:r>
              <a:rPr lang="en-US" dirty="0"/>
              <a:t>Not all object methods need be synchronized</a:t>
            </a:r>
          </a:p>
          <a:p>
            <a:pPr lvl="1"/>
            <a:r>
              <a:rPr lang="en-US" dirty="0"/>
              <a:t>Nested calls (by same thread) do not reacquire</a:t>
            </a:r>
          </a:p>
          <a:p>
            <a:pPr lvl="1"/>
            <a:r>
              <a:rPr lang="en-US" dirty="0"/>
              <a:t>Automatically released upon final return</a:t>
            </a:r>
          </a:p>
          <a:p>
            <a:r>
              <a:rPr lang="en-US" dirty="0"/>
              <a:t>Static synchronized methods lock class </a:t>
            </a:r>
            <a:r>
              <a:rPr lang="en-US" dirty="0" err="1"/>
              <a:t>mutex</a:t>
            </a:r>
            <a:endParaRPr lang="en-US" dirty="0"/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Finer lock granularity, reduced deadlock risk</a:t>
            </a:r>
          </a:p>
          <a:p>
            <a:r>
              <a:rPr lang="en-US" dirty="0"/>
              <a:t>Costs</a:t>
            </a:r>
          </a:p>
          <a:p>
            <a:pPr lvl="1"/>
            <a:r>
              <a:rPr lang="en-US" dirty="0"/>
              <a:t>Developer must identify serialized methods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50950" y="503238"/>
            <a:ext cx="6673850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7111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82680" y="1447800"/>
            <a:ext cx="8432640" cy="493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class </a:t>
            </a:r>
            <a:r>
              <a:rPr lang="en-US" dirty="0" err="1">
                <a:latin typeface="Arial" charset="0"/>
              </a:rPr>
              <a:t>CheckBook</a:t>
            </a:r>
            <a:r>
              <a:rPr lang="en-US" dirty="0">
                <a:latin typeface="Arial" charset="0"/>
              </a:rPr>
              <a:t> {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private </a:t>
            </a:r>
            <a:r>
              <a:rPr lang="en-US" dirty="0" err="1">
                <a:latin typeface="Arial" charset="0"/>
              </a:rPr>
              <a:t>int</a:t>
            </a:r>
            <a:r>
              <a:rPr lang="en-US" dirty="0">
                <a:latin typeface="Arial" charset="0"/>
              </a:rPr>
              <a:t> balance;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// object is </a:t>
            </a:r>
            <a:r>
              <a:rPr lang="en-US" u="sng" dirty="0">
                <a:latin typeface="Arial" charset="0"/>
              </a:rPr>
              <a:t>not</a:t>
            </a:r>
            <a:r>
              <a:rPr lang="en-US" dirty="0">
                <a:latin typeface="Arial" charset="0"/>
              </a:rPr>
              <a:t> locked when this method is invoked</a:t>
            </a:r>
          </a:p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dirty="0">
                <a:latin typeface="Arial" charset="0"/>
              </a:rPr>
              <a:t>public </a:t>
            </a:r>
            <a:r>
              <a:rPr lang="en-US" dirty="0" err="1">
                <a:latin typeface="Arial" charset="0"/>
              </a:rPr>
              <a:t>int</a:t>
            </a:r>
            <a:r>
              <a:rPr lang="en-US" dirty="0">
                <a:latin typeface="Arial" charset="0"/>
              </a:rPr>
              <a:t> balance() {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	return(balance);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// object </a:t>
            </a:r>
            <a:r>
              <a:rPr lang="en-US" u="sng" dirty="0">
                <a:latin typeface="Arial" charset="0"/>
              </a:rPr>
              <a:t>is</a:t>
            </a:r>
            <a:r>
              <a:rPr lang="en-US" dirty="0">
                <a:latin typeface="Arial" charset="0"/>
              </a:rPr>
              <a:t> locked when this method is invoked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public synchronized </a:t>
            </a:r>
            <a:r>
              <a:rPr lang="en-US" dirty="0" err="1">
                <a:latin typeface="Arial" charset="0"/>
              </a:rPr>
              <a:t>int</a:t>
            </a:r>
            <a:r>
              <a:rPr lang="en-US" dirty="0">
                <a:latin typeface="Arial" charset="0"/>
              </a:rPr>
              <a:t> debit(</a:t>
            </a:r>
            <a:r>
              <a:rPr lang="en-US" dirty="0" err="1">
                <a:latin typeface="Arial" charset="0"/>
              </a:rPr>
              <a:t>int</a:t>
            </a:r>
            <a:r>
              <a:rPr lang="en-US" dirty="0">
                <a:latin typeface="Arial" charset="0"/>
              </a:rPr>
              <a:t> amount) {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	balance -= amount;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	return( balance)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}</a:t>
            </a: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21761" y="472909"/>
            <a:ext cx="8690400" cy="114636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>
                <a:solidFill>
                  <a:schemeClr val="tx1"/>
                </a:solidFill>
              </a:rPr>
              <a:t>Using Java Synchronized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119298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Dining Philosophers and Deadlock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problem is the classical illustration of deadlocking</a:t>
            </a:r>
          </a:p>
          <a:p>
            <a:r>
              <a:rPr lang="en-GB" dirty="0" smtClean="0"/>
              <a:t>It </a:t>
            </a:r>
            <a:r>
              <a:rPr lang="en-GB" dirty="0"/>
              <a:t>is a very artificial problem</a:t>
            </a:r>
          </a:p>
          <a:p>
            <a:pPr lvl="1"/>
            <a:r>
              <a:rPr lang="en-GB" dirty="0"/>
              <a:t>It was carefully designed to cause deadlocks</a:t>
            </a:r>
          </a:p>
          <a:p>
            <a:pPr lvl="1"/>
            <a:r>
              <a:rPr lang="en-GB" dirty="0"/>
              <a:t>Changing the rules eliminates deadlocks</a:t>
            </a:r>
          </a:p>
          <a:p>
            <a:pPr lvl="1"/>
            <a:r>
              <a:rPr lang="en-GB" dirty="0"/>
              <a:t>But then it couldn't be used to illustrate deadlocks</a:t>
            </a:r>
          </a:p>
          <a:p>
            <a:pPr lvl="1"/>
            <a:r>
              <a:rPr lang="en-GB" dirty="0"/>
              <a:t>Actually, one point of it is to see how changing the rules solves the problem</a:t>
            </a:r>
          </a:p>
        </p:txBody>
      </p:sp>
    </p:spTree>
    <p:extLst>
      <p:ext uri="{BB962C8B-B14F-4D97-AF65-F5344CB8AC3E}">
        <p14:creationId xmlns:p14="http://schemas.microsoft.com/office/powerpoint/2010/main" val="2732068981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Why Are Deadlocks Important?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535113"/>
            <a:ext cx="8229600" cy="4525962"/>
          </a:xfrm>
        </p:spPr>
        <p:txBody>
          <a:bodyPr/>
          <a:lstStyle/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A major peril in cooperating parallel processes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They are relatively common in complex applications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They result in catastrophic system failures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Finding them through debugging is very difficult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They happen intermittently and are hard to diagnose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They are much easier to prevent at design time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Once you understand them, you can avoid them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Most deadlocks result from careless/ignorant design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An ounce of prevention is worth a pound of cure</a:t>
            </a:r>
          </a:p>
          <a:p>
            <a:endParaRPr lang="en-US" sz="2800" dirty="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864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44500" y="3937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Deadlocks and Different </a:t>
            </a:r>
            <a:br>
              <a:rPr lang="en-US">
                <a:latin typeface="Times New Roman" pitchFamily="1" charset="0"/>
                <a:ea typeface="ＭＳ Ｐゴシック" pitchFamily="1" charset="-128"/>
              </a:rPr>
            </a:br>
            <a:r>
              <a:rPr lang="en-US">
                <a:latin typeface="Times New Roman" pitchFamily="1" charset="0"/>
                <a:ea typeface="ＭＳ Ｐゴシック" pitchFamily="1" charset="-128"/>
              </a:rPr>
              <a:t>Resource Types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Commodity Resources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Clients need an amount of it (e.g., memory)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Deadlocks result from over-commitment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Avoidance can be done in resource manager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General Resources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Clients need a specific instance of something</a:t>
            </a:r>
          </a:p>
          <a:p>
            <a:pPr lvl="2"/>
            <a:r>
              <a:rPr lang="en-GB" sz="2000" dirty="0">
                <a:latin typeface="Times New Roman" pitchFamily="1" charset="0"/>
                <a:ea typeface="ＭＳ Ｐゴシック" pitchFamily="1" charset="-128"/>
              </a:rPr>
              <a:t>A particular file or semaphore</a:t>
            </a:r>
          </a:p>
          <a:p>
            <a:pPr lvl="2"/>
            <a:r>
              <a:rPr lang="en-GB" sz="2000" dirty="0">
                <a:latin typeface="Times New Roman" pitchFamily="1" charset="0"/>
                <a:ea typeface="ＭＳ Ｐゴシック" pitchFamily="1" charset="-128"/>
              </a:rPr>
              <a:t>A particular message or request completion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Deadlocks result from specific dependency relationships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Prevention is usually done at </a:t>
            </a:r>
            <a:r>
              <a:rPr lang="en-GB" sz="2400" u="sng" dirty="0">
                <a:latin typeface="Times New Roman" pitchFamily="1" charset="0"/>
                <a:ea typeface="ＭＳ Ｐゴシック" pitchFamily="1" charset="-128"/>
              </a:rPr>
              <a:t>design time</a:t>
            </a:r>
          </a:p>
          <a:p>
            <a:endParaRPr lang="en-US" sz="2800" dirty="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912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Four Basic Conditions </a:t>
            </a:r>
            <a:br>
              <a:rPr lang="en-US">
                <a:latin typeface="Times New Roman" pitchFamily="1" charset="0"/>
                <a:ea typeface="ＭＳ Ｐゴシック" pitchFamily="1" charset="-128"/>
              </a:rPr>
            </a:br>
            <a:r>
              <a:rPr lang="en-US">
                <a:latin typeface="Times New Roman" pitchFamily="1" charset="0"/>
                <a:ea typeface="ＭＳ Ｐゴシック" pitchFamily="1" charset="-128"/>
              </a:rPr>
              <a:t>For Deadlocks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1963"/>
            <a:ext cx="8229600" cy="452596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For a deadlock to occur, these conditions must hold: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Mutual exclusion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Incremental allocation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No pre-emption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Circular waiting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74838" y="449263"/>
            <a:ext cx="5229225" cy="1309687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78348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Deadlock Conditions: 1.  Mutual Exclusion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The resources in question can each only be used by one entity at a time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If multiple entities can use a resource, then just give it to all of them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If only one can use it, once you’ve given it to one, no one else gets it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Until the resource holder releases it</a:t>
            </a:r>
          </a:p>
        </p:txBody>
      </p:sp>
    </p:spTree>
    <p:extLst>
      <p:ext uri="{BB962C8B-B14F-4D97-AF65-F5344CB8AC3E}">
        <p14:creationId xmlns:p14="http://schemas.microsoft.com/office/powerpoint/2010/main" val="39807204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79272</TotalTime>
  <Words>2610</Words>
  <Application>Microsoft Macintosh PowerPoint</Application>
  <PresentationFormat>On-screen Show (4:3)</PresentationFormat>
  <Paragraphs>401</Paragraphs>
  <Slides>44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Default Theme</vt:lpstr>
      <vt:lpstr>Operating System Principles: Deadlocks – Problems and Solutions CS 111 Operating Systems  Harry Xu </vt:lpstr>
      <vt:lpstr>Outline</vt:lpstr>
      <vt:lpstr>Deadlock</vt:lpstr>
      <vt:lpstr>The Dining Philosophers Problem</vt:lpstr>
      <vt:lpstr>Dining Philosophers and Deadlock</vt:lpstr>
      <vt:lpstr>Why Are Deadlocks Important?</vt:lpstr>
      <vt:lpstr>Deadlocks and Different  Resource Types</vt:lpstr>
      <vt:lpstr>Four Basic Conditions  For Deadlocks</vt:lpstr>
      <vt:lpstr>Deadlock Conditions: 1.  Mutual Exclusion</vt:lpstr>
      <vt:lpstr>Deadlock Condition 2:  Incremental Allocation</vt:lpstr>
      <vt:lpstr>Deadlock Condition 3:  No  Pre-emption</vt:lpstr>
      <vt:lpstr>Deadlock Condition 4: Circular Waiting</vt:lpstr>
      <vt:lpstr>A Wait-For Graph</vt:lpstr>
      <vt:lpstr>Deadlock Avoidance</vt:lpstr>
      <vt:lpstr>Avoiding Deadlock Using Reservations</vt:lpstr>
      <vt:lpstr>Overbooking Vs. Under Utilization </vt:lpstr>
      <vt:lpstr>Handling Reservation Problems</vt:lpstr>
      <vt:lpstr>Commodity Resource  Management in Real Systems</vt:lpstr>
      <vt:lpstr>Dealing With Reservation Failures</vt:lpstr>
      <vt:lpstr>Isn’t Rejecting App Requests Bad?</vt:lpstr>
      <vt:lpstr>Deadlock Prevention</vt:lpstr>
      <vt:lpstr>Four Basic Conditions  For Deadlocks</vt:lpstr>
      <vt:lpstr>1. Mutual Exclusion</vt:lpstr>
      <vt:lpstr>2. Incremental Allocation  </vt:lpstr>
      <vt:lpstr>Releasing Locks Before Blocking</vt:lpstr>
      <vt:lpstr>3. No Pre-emption  </vt:lpstr>
      <vt:lpstr>When Can The OS “Seize” a Resource?</vt:lpstr>
      <vt:lpstr>4.  Circular Dependencies</vt:lpstr>
      <vt:lpstr>Lock Dances</vt:lpstr>
      <vt:lpstr>Which Approach Should You Use?</vt:lpstr>
      <vt:lpstr>One More Deadlock “Solution”</vt:lpstr>
      <vt:lpstr>Deadlock Detection and Recovery</vt:lpstr>
      <vt:lpstr>Implementing Deadlock Detection</vt:lpstr>
      <vt:lpstr>Dealing With General Synchronization Bugs </vt:lpstr>
      <vt:lpstr>Related Problems Health Monitoring Can Handle</vt:lpstr>
      <vt:lpstr>How To Monitor Process Health</vt:lpstr>
      <vt:lpstr>What To Do With “Unhealthy” Processes?</vt:lpstr>
      <vt:lpstr>Making Synchronization Easier</vt:lpstr>
      <vt:lpstr>One Approach</vt:lpstr>
      <vt:lpstr>Monitors – Protected Classes</vt:lpstr>
      <vt:lpstr>Monitors: Use</vt:lpstr>
      <vt:lpstr>Monitors: Simplicity vs. Performance</vt:lpstr>
      <vt:lpstr>Java Synchronized Methods</vt:lpstr>
      <vt:lpstr>Using Java Synchronized  Methods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Jingyuan Yang</cp:lastModifiedBy>
  <cp:revision>128</cp:revision>
  <cp:lastPrinted>2018-10-15T20:49:40Z</cp:lastPrinted>
  <dcterms:created xsi:type="dcterms:W3CDTF">2017-09-26T17:46:42Z</dcterms:created>
  <dcterms:modified xsi:type="dcterms:W3CDTF">2020-02-19T04:31:16Z</dcterms:modified>
</cp:coreProperties>
</file>