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vml" ContentType="application/vnd.openxmlformats-officedocument.vmlDrawin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embeddings/oleObject1.bin" ContentType="application/vnd.openxmlformats-officedocument.oleObject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7"/>
  </p:notesMasterIdLst>
  <p:handoutMasterIdLst>
    <p:handoutMasterId r:id="rId58"/>
  </p:handoutMasterIdLst>
  <p:sldIdLst>
    <p:sldId id="576" r:id="rId2"/>
    <p:sldId id="577" r:id="rId3"/>
    <p:sldId id="578" r:id="rId4"/>
    <p:sldId id="579" r:id="rId5"/>
    <p:sldId id="580" r:id="rId6"/>
    <p:sldId id="581" r:id="rId7"/>
    <p:sldId id="582" r:id="rId8"/>
    <p:sldId id="583" r:id="rId9"/>
    <p:sldId id="584" r:id="rId10"/>
    <p:sldId id="585" r:id="rId11"/>
    <p:sldId id="586" r:id="rId12"/>
    <p:sldId id="587" r:id="rId13"/>
    <p:sldId id="588" r:id="rId14"/>
    <p:sldId id="589" r:id="rId15"/>
    <p:sldId id="590" r:id="rId16"/>
    <p:sldId id="591" r:id="rId17"/>
    <p:sldId id="592" r:id="rId18"/>
    <p:sldId id="593" r:id="rId19"/>
    <p:sldId id="594" r:id="rId20"/>
    <p:sldId id="595" r:id="rId21"/>
    <p:sldId id="596" r:id="rId22"/>
    <p:sldId id="597" r:id="rId23"/>
    <p:sldId id="598" r:id="rId24"/>
    <p:sldId id="599" r:id="rId25"/>
    <p:sldId id="600" r:id="rId26"/>
    <p:sldId id="601" r:id="rId27"/>
    <p:sldId id="602" r:id="rId28"/>
    <p:sldId id="603" r:id="rId29"/>
    <p:sldId id="604" r:id="rId30"/>
    <p:sldId id="605" r:id="rId31"/>
    <p:sldId id="606" r:id="rId32"/>
    <p:sldId id="607" r:id="rId33"/>
    <p:sldId id="608" r:id="rId34"/>
    <p:sldId id="609" r:id="rId35"/>
    <p:sldId id="610" r:id="rId36"/>
    <p:sldId id="611" r:id="rId37"/>
    <p:sldId id="612" r:id="rId38"/>
    <p:sldId id="613" r:id="rId39"/>
    <p:sldId id="614" r:id="rId40"/>
    <p:sldId id="615" r:id="rId41"/>
    <p:sldId id="616" r:id="rId42"/>
    <p:sldId id="617" r:id="rId43"/>
    <p:sldId id="618" r:id="rId44"/>
    <p:sldId id="619" r:id="rId45"/>
    <p:sldId id="620" r:id="rId46"/>
    <p:sldId id="621" r:id="rId47"/>
    <p:sldId id="622" r:id="rId48"/>
    <p:sldId id="623" r:id="rId49"/>
    <p:sldId id="624" r:id="rId50"/>
    <p:sldId id="627" r:id="rId51"/>
    <p:sldId id="628" r:id="rId52"/>
    <p:sldId id="629" r:id="rId53"/>
    <p:sldId id="630" r:id="rId54"/>
    <p:sldId id="631" r:id="rId55"/>
    <p:sldId id="632" r:id="rId56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678"/>
    <p:restoredTop sz="94643"/>
  </p:normalViewPr>
  <p:slideViewPr>
    <p:cSldViewPr snapToGrid="0" snapToObjects="1">
      <p:cViewPr varScale="1">
        <p:scale>
          <a:sx n="170" d="100"/>
          <a:sy n="170" d="100"/>
        </p:scale>
        <p:origin x="-152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204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3" Type="http://schemas.openxmlformats.org/officeDocument/2006/relationships/tableStyles" Target="tableStyles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notesMaster" Target="notesMasters/notesMaster1.xml"/><Relationship Id="rId58" Type="http://schemas.openxmlformats.org/officeDocument/2006/relationships/handoutMaster" Target="handoutMasters/handoutMaster1.xml"/><Relationship Id="rId59" Type="http://schemas.openxmlformats.org/officeDocument/2006/relationships/printerSettings" Target="printerSettings/printerSettings1.bin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60" Type="http://schemas.openxmlformats.org/officeDocument/2006/relationships/presProps" Target="presProps.xml"/><Relationship Id="rId61" Type="http://schemas.openxmlformats.org/officeDocument/2006/relationships/viewProps" Target="viewProps.xml"/><Relationship Id="rId62" Type="http://schemas.openxmlformats.org/officeDocument/2006/relationships/theme" Target="theme/theme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7F7607-8AA4-B842-A5B0-85C1885566DE}" type="datetimeFigureOut">
              <a:rPr lang="en-US" smtClean="0"/>
              <a:pPr/>
              <a:t>2/23/20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174529-E9FF-DD45-A1E1-9AE5BBE5EAE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28515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357BF8-B90F-EC4F-8623-DE2330790225}" type="datetimeFigureOut">
              <a:rPr lang="en-US" smtClean="0"/>
              <a:pPr/>
              <a:t>2/23/20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1E4DDF-0BE8-B44D-A687-4BF2505A719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03460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7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E851AE5-7AA3-A047-AB4C-8DB5D369B34B}" type="slidenum">
              <a:rPr lang="en-US">
                <a:latin typeface="Courier New" charset="0"/>
              </a:rPr>
              <a:pPr/>
              <a:t>1</a:t>
            </a:fld>
            <a:endParaRPr lang="en-US" dirty="0">
              <a:latin typeface="Courier New" charset="0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>
              <a:latin typeface="Times New Roman" charset="0"/>
              <a:ea typeface="ＭＳ Ｐゴシック" charset="-128"/>
              <a:cs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4805485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47788" y="912813"/>
            <a:ext cx="4162425" cy="31226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46263" y="4337655"/>
            <a:ext cx="4771430" cy="3465286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82056" tIns="41028" rIns="82056" bIns="41028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96560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47788" y="912813"/>
            <a:ext cx="4162425" cy="31226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44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46263" y="4337655"/>
            <a:ext cx="4771430" cy="3465286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82056" tIns="41028" rIns="82056" bIns="41028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4091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7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47788" y="912813"/>
            <a:ext cx="4162425" cy="31226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649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46263" y="4337655"/>
            <a:ext cx="4771430" cy="3465286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82056" tIns="41028" rIns="82056" bIns="41028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98781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39850" y="914400"/>
            <a:ext cx="4178300" cy="31337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46263" y="4352775"/>
            <a:ext cx="4771430" cy="347889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82056" tIns="41028" rIns="82056" bIns="41028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86442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39850" y="914400"/>
            <a:ext cx="4178300" cy="31337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7219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1046263" y="4352775"/>
            <a:ext cx="4771430" cy="3478892"/>
          </a:xfrm>
          <a:noFill/>
          <a:ln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45206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39850" y="914400"/>
            <a:ext cx="4178300" cy="31337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9267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1046263" y="4352775"/>
            <a:ext cx="4771430" cy="3478892"/>
          </a:xfrm>
          <a:noFill/>
          <a:ln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04529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47788" y="912813"/>
            <a:ext cx="4162425" cy="31226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2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46263" y="4337655"/>
            <a:ext cx="4771430" cy="3465286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82056" tIns="41028" rIns="82056" bIns="41028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96902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47788" y="912813"/>
            <a:ext cx="4162425" cy="31226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46263" y="4337655"/>
            <a:ext cx="4771430" cy="3465286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82056" tIns="41028" rIns="82056" bIns="41028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43559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47788" y="912813"/>
            <a:ext cx="4162425" cy="31226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46263" y="4337655"/>
            <a:ext cx="4771430" cy="3465286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82056" tIns="41028" rIns="82056" bIns="41028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07297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47788" y="912813"/>
            <a:ext cx="4162425" cy="31226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373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46263" y="4337655"/>
            <a:ext cx="4771430" cy="3465286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82056" tIns="41028" rIns="82056" bIns="41028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3775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47788" y="912813"/>
            <a:ext cx="4162425" cy="31226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46263" y="4337655"/>
            <a:ext cx="4771430" cy="3465286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82056" tIns="41028" rIns="82056" bIns="41028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88482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47788" y="912813"/>
            <a:ext cx="4162425" cy="31226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46263" y="4337655"/>
            <a:ext cx="4771430" cy="3465286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82056" tIns="41028" rIns="82056" bIns="41028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7429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47788" y="912813"/>
            <a:ext cx="4162425" cy="31226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46263" y="4337655"/>
            <a:ext cx="4771430" cy="3465286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82056" tIns="41028" rIns="82056" bIns="41028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9382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47788" y="912813"/>
            <a:ext cx="4162425" cy="31226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46263" y="4337655"/>
            <a:ext cx="4771430" cy="3465286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82056" tIns="41028" rIns="82056" bIns="41028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1023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2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47788" y="912813"/>
            <a:ext cx="4162425" cy="31226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933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46263" y="4337655"/>
            <a:ext cx="4771430" cy="3465286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82056" tIns="41028" rIns="82056" bIns="41028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7129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2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47788" y="912813"/>
            <a:ext cx="4162425" cy="31226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933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46263" y="4337655"/>
            <a:ext cx="4771430" cy="3465286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82056" tIns="41028" rIns="82056" bIns="41028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6205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3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47788" y="912813"/>
            <a:ext cx="4162425" cy="31226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035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46263" y="4337655"/>
            <a:ext cx="4771430" cy="3465286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82056" tIns="41028" rIns="82056" bIns="41028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4781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7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47788" y="912813"/>
            <a:ext cx="4162425" cy="31226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137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46263" y="4337655"/>
            <a:ext cx="4771430" cy="3465286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82056" tIns="41028" rIns="82056" bIns="41028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33524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47788" y="912813"/>
            <a:ext cx="4162425" cy="31226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46263" y="4337655"/>
            <a:ext cx="4771430" cy="3465286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82056" tIns="41028" rIns="82056" bIns="41028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60778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47788" y="912813"/>
            <a:ext cx="4162425" cy="31226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46263" y="4337655"/>
            <a:ext cx="4771430" cy="3465286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82056" tIns="41028" rIns="82056" bIns="41028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9227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2078B2-3159-F14B-8132-9300A16C85A8}" type="datetime1">
              <a:rPr lang="en-US" smtClean="0"/>
              <a:pPr>
                <a:defRPr/>
              </a:pPr>
              <a:t>2/23/20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320DD2-9AC7-B240-8439-1898C20C42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2B8D5F-B9F1-324C-B1A2-05496313CD19}" type="datetime1">
              <a:rPr lang="en-US" smtClean="0"/>
              <a:pPr>
                <a:defRPr/>
              </a:pPr>
              <a:t>2/23/20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F3B397-9863-974C-9E75-B66FE45873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5C2550-6371-4147-AE4C-F5FB6151C76E}" type="datetime1">
              <a:rPr lang="en-US" smtClean="0"/>
              <a:pPr>
                <a:defRPr/>
              </a:pPr>
              <a:t>2/23/20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E7C3A0-C6A5-184E-9AB8-67C259CC11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018A7C-687B-BE4F-84FE-0A7FB4E2ED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1EA3AB-8B06-3541-8955-4B0B738DA1E5}" type="datetime1">
              <a:rPr lang="en-US" smtClean="0"/>
              <a:pPr>
                <a:defRPr/>
              </a:pPr>
              <a:t>2/23/20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E84620-9411-7A41-BDFE-46E36283A3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26EB3D-237A-2A41-AA3C-CCC0B587F125}" type="datetime1">
              <a:rPr lang="en-US" smtClean="0"/>
              <a:pPr>
                <a:defRPr/>
              </a:pPr>
              <a:t>2/23/20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92E417-E1B4-1644-AA5E-08B3C161F2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14D64D-30AD-E442-825F-585A69A95A22}" type="datetime1">
              <a:rPr lang="en-US" smtClean="0"/>
              <a:pPr>
                <a:defRPr/>
              </a:pPr>
              <a:t>2/23/20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CEFE53-6511-CC46-9EB0-088D5AA225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C496F4-5E88-8E4D-8ADB-73A988525CB5}" type="datetime1">
              <a:rPr lang="en-US" smtClean="0"/>
              <a:pPr>
                <a:defRPr/>
              </a:pPr>
              <a:t>2/23/20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3AA0B7-898E-6849-B106-FA8F92BD0A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ACC378-6658-6B42-8AC0-83423DF6E9C6}" type="datetime1">
              <a:rPr lang="en-US" smtClean="0"/>
              <a:pPr>
                <a:defRPr/>
              </a:pPr>
              <a:t>2/23/20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FC738C-B1BF-D74D-9E8E-E80F125B95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880D83-C431-C640-9F8F-0DEF26FCD613}" type="datetime1">
              <a:rPr lang="en-US" smtClean="0"/>
              <a:pPr>
                <a:defRPr/>
              </a:pPr>
              <a:t>2/23/20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CE7D5A-5759-A749-9DF2-8883836C01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5C9EBD-5AF0-F741-98C5-21C9D9AB6610}" type="datetime1">
              <a:rPr lang="en-US" smtClean="0"/>
              <a:pPr>
                <a:defRPr/>
              </a:pPr>
              <a:t>2/23/20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21797F-D4AC-5249-8143-180C49B06D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AutoShape 8"/>
          <p:cNvSpPr>
            <a:spLocks noChangeArrowheads="1"/>
          </p:cNvSpPr>
          <p:nvPr userDrawn="1"/>
        </p:nvSpPr>
        <p:spPr bwMode="auto">
          <a:xfrm>
            <a:off x="387350" y="387350"/>
            <a:ext cx="8445500" cy="6159500"/>
          </a:xfrm>
          <a:prstGeom prst="roundRect">
            <a:avLst>
              <a:gd name="adj" fmla="val 12486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Courier New" pitchFamily="-107" charset="0"/>
            </a:endParaRPr>
          </a:p>
        </p:txBody>
      </p:sp>
      <p:sp useBgFill="1">
        <p:nvSpPr>
          <p:cNvPr id="8" name="Rectangle 9"/>
          <p:cNvSpPr>
            <a:spLocks noChangeArrowheads="1"/>
          </p:cNvSpPr>
          <p:nvPr userDrawn="1"/>
        </p:nvSpPr>
        <p:spPr bwMode="auto">
          <a:xfrm>
            <a:off x="8213725" y="6218238"/>
            <a:ext cx="845488" cy="462307"/>
          </a:xfrm>
          <a:prstGeom prst="rect">
            <a:avLst/>
          </a:prstGeom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sz="1200" dirty="0">
                <a:latin typeface="Times New Roman" pitchFamily="-107" charset="0"/>
              </a:rPr>
              <a:t>Lecture 11</a:t>
            </a:r>
          </a:p>
          <a:p>
            <a:pPr>
              <a:defRPr/>
            </a:pPr>
            <a:r>
              <a:rPr lang="en-US" sz="1200" dirty="0">
                <a:latin typeface="Times New Roman" pitchFamily="-107" charset="0"/>
              </a:rPr>
              <a:t>Page </a:t>
            </a:r>
            <a:fld id="{8DEFEB2B-9FA0-4F4D-A070-42F5B2E48911}" type="slidenum">
              <a:rPr lang="en-US" sz="1200">
                <a:latin typeface="Times New Roman" pitchFamily="-107" charset="0"/>
              </a:rPr>
              <a:pPr>
                <a:defRPr/>
              </a:pPr>
              <a:t>‹#›</a:t>
            </a:fld>
            <a:endParaRPr lang="en-US" sz="1200" dirty="0">
              <a:latin typeface="Times New Roman" pitchFamily="-107" charset="0"/>
            </a:endParaRPr>
          </a:p>
        </p:txBody>
      </p:sp>
      <p:sp useBgFill="1">
        <p:nvSpPr>
          <p:cNvPr id="9" name="Rectangle 8"/>
          <p:cNvSpPr>
            <a:spLocks noChangeArrowheads="1"/>
          </p:cNvSpPr>
          <p:nvPr userDrawn="1"/>
        </p:nvSpPr>
        <p:spPr bwMode="auto">
          <a:xfrm>
            <a:off x="197935" y="6274232"/>
            <a:ext cx="994118" cy="462307"/>
          </a:xfrm>
          <a:prstGeom prst="rect">
            <a:avLst/>
          </a:prstGeom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sz="1200" dirty="0">
                <a:latin typeface="Times New Roman" pitchFamily="-107" charset="0"/>
              </a:rPr>
              <a:t>CS 111</a:t>
            </a:r>
          </a:p>
          <a:p>
            <a:pPr>
              <a:defRPr/>
            </a:pPr>
            <a:r>
              <a:rPr lang="en-US" sz="1200">
                <a:latin typeface="Times New Roman" pitchFamily="-107" charset="0"/>
              </a:rPr>
              <a:t>Winter </a:t>
            </a:r>
            <a:r>
              <a:rPr lang="en-US" sz="1200" baseline="0" dirty="0">
                <a:latin typeface="Times New Roman" pitchFamily="-107" charset="0"/>
              </a:rPr>
              <a:t>2020</a:t>
            </a:r>
            <a:r>
              <a:rPr lang="en-US" sz="1200" dirty="0">
                <a:latin typeface="Times New Roman" pitchFamily="-107" charset="0"/>
              </a:rPr>
              <a:t> 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Times New Roman"/>
          <a:ea typeface="ＭＳ Ｐゴシック" charset="-128"/>
          <a:cs typeface="Times New Roman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Times New Roman"/>
          <a:ea typeface="ＭＳ Ｐゴシック" charset="-128"/>
          <a:cs typeface="Times New Roman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Times New Roman"/>
          <a:ea typeface="ＭＳ Ｐゴシック" charset="-128"/>
          <a:cs typeface="Times New Roman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Times New Roman"/>
          <a:ea typeface="ＭＳ Ｐゴシック" charset="-128"/>
          <a:cs typeface="Times New Roman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Times New Roman"/>
          <a:ea typeface="ＭＳ Ｐゴシック" charset="-128"/>
          <a:cs typeface="Times New Roman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Times New Roman"/>
          <a:ea typeface="ＭＳ Ｐゴシック" charset="-128"/>
          <a:cs typeface="Times New Roman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4" Type="http://schemas.openxmlformats.org/officeDocument/2006/relationships/image" Target="../media/image13.png"/><Relationship Id="rId5" Type="http://schemas.openxmlformats.org/officeDocument/2006/relationships/image" Target="../media/image9.png"/><Relationship Id="rId6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pn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3.xml.rels><?xml version="1.0" encoding="UTF-8" standalone="yes"?>
<Relationships xmlns="http://schemas.openxmlformats.org/package/2006/relationships"><Relationship Id="rId11" Type="http://schemas.openxmlformats.org/officeDocument/2006/relationships/image" Target="../media/image8.png"/><Relationship Id="rId12" Type="http://schemas.openxmlformats.org/officeDocument/2006/relationships/image" Target="../media/image9.png"/><Relationship Id="rId13" Type="http://schemas.openxmlformats.org/officeDocument/2006/relationships/image" Target="../media/image10.png"/><Relationship Id="rId14" Type="http://schemas.openxmlformats.org/officeDocument/2006/relationships/image" Target="../media/image11.png"/><Relationship Id="rId15" Type="http://schemas.openxmlformats.org/officeDocument/2006/relationships/image" Target="../media/image12.png"/><Relationship Id="rId16" Type="http://schemas.openxmlformats.org/officeDocument/2006/relationships/image" Target="../media/image13.png"/><Relationship Id="rId17" Type="http://schemas.openxmlformats.org/officeDocument/2006/relationships/image" Target="../media/image14.png"/><Relationship Id="rId18" Type="http://schemas.openxmlformats.org/officeDocument/2006/relationships/image" Target="../media/image15.png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oleObject1.bin"/><Relationship Id="rId4" Type="http://schemas.openxmlformats.org/officeDocument/2006/relationships/image" Target="../media/image1.png"/><Relationship Id="rId5" Type="http://schemas.openxmlformats.org/officeDocument/2006/relationships/image" Target="../media/image2.png"/><Relationship Id="rId6" Type="http://schemas.openxmlformats.org/officeDocument/2006/relationships/image" Target="../media/image3.png"/><Relationship Id="rId7" Type="http://schemas.openxmlformats.org/officeDocument/2006/relationships/image" Target="../media/image4.png"/><Relationship Id="rId8" Type="http://schemas.openxmlformats.org/officeDocument/2006/relationships/image" Target="../media/image5.png"/><Relationship Id="rId9" Type="http://schemas.openxmlformats.org/officeDocument/2006/relationships/image" Target="../media/image6.png"/><Relationship Id="rId10" Type="http://schemas.openxmlformats.org/officeDocument/2006/relationships/image" Target="../media/image7.pn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514600"/>
            <a:ext cx="7772400" cy="1143000"/>
          </a:xfrm>
        </p:spPr>
        <p:txBody>
          <a:bodyPr/>
          <a:lstStyle/>
          <a:p>
            <a:r>
              <a:rPr lang="en-US" dirty="0">
                <a:ea typeface="ＭＳ Ｐゴシック" charset="-128"/>
                <a:cs typeface="ＭＳ Ｐゴシック" charset="-128"/>
              </a:rPr>
              <a:t>Operating System Principles:</a:t>
            </a:r>
            <a:br>
              <a:rPr lang="en-US" dirty="0">
                <a:ea typeface="ＭＳ Ｐゴシック" charset="-128"/>
                <a:cs typeface="ＭＳ Ｐゴシック" charset="-128"/>
              </a:rPr>
            </a:br>
            <a:r>
              <a:rPr lang="en-US" dirty="0">
                <a:cs typeface="ＭＳ Ｐゴシック" charset="-128"/>
              </a:rPr>
              <a:t>Devices, Device Drivers, and I/O</a:t>
            </a:r>
            <a:r>
              <a:rPr lang="en-US" dirty="0">
                <a:ea typeface="ＭＳ Ｐゴシック" charset="-128"/>
                <a:cs typeface="ＭＳ Ｐゴシック" charset="-128"/>
              </a:rPr>
              <a:t/>
            </a:r>
            <a:br>
              <a:rPr lang="en-US" dirty="0">
                <a:ea typeface="ＭＳ Ｐゴシック" charset="-128"/>
                <a:cs typeface="ＭＳ Ｐゴシック" charset="-128"/>
              </a:rPr>
            </a:br>
            <a:r>
              <a:rPr lang="en-US" dirty="0">
                <a:ea typeface="ＭＳ Ｐゴシック" charset="-128"/>
                <a:cs typeface="ＭＳ Ｐゴシック" charset="-128"/>
              </a:rPr>
              <a:t>CS </a:t>
            </a:r>
            <a:r>
              <a:rPr lang="en-US" dirty="0">
                <a:cs typeface="ＭＳ Ｐゴシック" charset="-128"/>
              </a:rPr>
              <a:t>111</a:t>
            </a:r>
            <a:r>
              <a:rPr lang="en-US" dirty="0">
                <a:ea typeface="ＭＳ Ｐゴシック" charset="-128"/>
                <a:cs typeface="ＭＳ Ｐゴシック" charset="-128"/>
              </a:rPr>
              <a:t/>
            </a:r>
            <a:br>
              <a:rPr lang="en-US" dirty="0">
                <a:ea typeface="ＭＳ Ｐゴシック" charset="-128"/>
                <a:cs typeface="ＭＳ Ｐゴシック" charset="-128"/>
              </a:rPr>
            </a:br>
            <a:r>
              <a:rPr lang="en-US" dirty="0">
                <a:cs typeface="ＭＳ Ｐゴシック" charset="-128"/>
              </a:rPr>
              <a:t>Operating </a:t>
            </a:r>
            <a:r>
              <a:rPr lang="en-US" dirty="0">
                <a:ea typeface="ＭＳ Ｐゴシック" charset="-128"/>
                <a:cs typeface="ＭＳ Ｐゴシック" charset="-128"/>
              </a:rPr>
              <a:t>Systems </a:t>
            </a:r>
            <a:br>
              <a:rPr lang="en-US" dirty="0">
                <a:ea typeface="ＭＳ Ｐゴシック" charset="-128"/>
                <a:cs typeface="ＭＳ Ｐゴシック" charset="-128"/>
              </a:rPr>
            </a:br>
            <a:r>
              <a:rPr lang="en-US" dirty="0">
                <a:cs typeface="ＭＳ Ｐゴシック" charset="-128"/>
              </a:rPr>
              <a:t>Harry </a:t>
            </a:r>
            <a:r>
              <a:rPr lang="en-US" dirty="0" err="1">
                <a:cs typeface="ＭＳ Ｐゴシック" charset="-128"/>
              </a:rPr>
              <a:t>Xu</a:t>
            </a:r>
            <a:r>
              <a:rPr lang="en-US" dirty="0">
                <a:ea typeface="ＭＳ Ｐゴシック" charset="-128"/>
                <a:cs typeface="ＭＳ Ｐゴシック" charset="-128"/>
              </a:rPr>
              <a:t/>
            </a:r>
            <a:br>
              <a:rPr lang="en-US" dirty="0">
                <a:ea typeface="ＭＳ Ｐゴシック" charset="-128"/>
                <a:cs typeface="ＭＳ Ｐゴシック" charset="-128"/>
              </a:rPr>
            </a:br>
            <a:endParaRPr lang="en-US" dirty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374900"/>
            <a:ext cx="8229600" cy="4525963"/>
          </a:xfrm>
        </p:spPr>
        <p:txBody>
          <a:bodyPr/>
          <a:lstStyle/>
          <a:p>
            <a:pPr>
              <a:buFontTx/>
              <a:buNone/>
            </a:pPr>
            <a:r>
              <a:rPr lang="en-US" dirty="0">
                <a:ea typeface="ＭＳ Ｐゴシック" charset="-128"/>
                <a:cs typeface="ＭＳ Ｐゴシック" charset="-128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187081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>
          <a:xfrm>
            <a:off x="457200" y="404813"/>
            <a:ext cx="8229600" cy="1143000"/>
          </a:xfrm>
        </p:spPr>
        <p:txBody>
          <a:bodyPr/>
          <a:lstStyle/>
          <a:p>
            <a:r>
              <a:rPr lang="en-US">
                <a:latin typeface="Times New Roman" pitchFamily="4" charset="0"/>
                <a:ea typeface="ＭＳ Ｐゴシック" pitchFamily="4" charset="-128"/>
              </a:rPr>
              <a:t>What Can Driver Abstractions </a:t>
            </a:r>
            <a:br>
              <a:rPr lang="en-US">
                <a:latin typeface="Times New Roman" pitchFamily="4" charset="0"/>
                <a:ea typeface="ＭＳ Ｐゴシック" pitchFamily="4" charset="-128"/>
              </a:rPr>
            </a:br>
            <a:r>
              <a:rPr lang="en-US">
                <a:latin typeface="Times New Roman" pitchFamily="4" charset="0"/>
                <a:ea typeface="ＭＳ Ｐゴシック" pitchFamily="4" charset="-128"/>
              </a:rPr>
              <a:t>Help With?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>
                <a:latin typeface="Times New Roman" pitchFamily="4" charset="0"/>
                <a:ea typeface="ＭＳ Ｐゴシック" pitchFamily="4" charset="-128"/>
              </a:rPr>
              <a:t>Encapsulate knowledge of how to use the device</a:t>
            </a:r>
          </a:p>
          <a:p>
            <a:pPr lvl="1"/>
            <a:r>
              <a:rPr lang="en-GB" sz="2400">
                <a:latin typeface="Times New Roman" pitchFamily="4" charset="0"/>
                <a:ea typeface="ＭＳ Ｐゴシック" pitchFamily="4" charset="-128"/>
              </a:rPr>
              <a:t>Map standard operations into operations on device</a:t>
            </a:r>
          </a:p>
          <a:p>
            <a:pPr lvl="1"/>
            <a:r>
              <a:rPr lang="en-GB" sz="2400">
                <a:latin typeface="Times New Roman" pitchFamily="4" charset="0"/>
                <a:ea typeface="ＭＳ Ｐゴシック" pitchFamily="4" charset="-128"/>
              </a:rPr>
              <a:t>Map device states into standard object behavior</a:t>
            </a:r>
          </a:p>
          <a:p>
            <a:pPr lvl="1"/>
            <a:r>
              <a:rPr lang="en-GB" sz="2400">
                <a:latin typeface="Times New Roman" pitchFamily="4" charset="0"/>
                <a:ea typeface="ＭＳ Ｐゴシック" pitchFamily="4" charset="-128"/>
              </a:rPr>
              <a:t>Hide irrelevant behavior from users</a:t>
            </a:r>
          </a:p>
          <a:p>
            <a:pPr lvl="1"/>
            <a:r>
              <a:rPr lang="en-GB" sz="2400">
                <a:latin typeface="Times New Roman" pitchFamily="4" charset="0"/>
                <a:ea typeface="ＭＳ Ｐゴシック" pitchFamily="4" charset="-128"/>
              </a:rPr>
              <a:t>Correctly coordinate device and application behavior</a:t>
            </a:r>
          </a:p>
          <a:p>
            <a:r>
              <a:rPr lang="en-GB" sz="2800">
                <a:latin typeface="Times New Roman" pitchFamily="4" charset="0"/>
                <a:ea typeface="ＭＳ Ｐゴシック" pitchFamily="4" charset="-128"/>
              </a:rPr>
              <a:t>Encapsulate knowledge of optimization</a:t>
            </a:r>
          </a:p>
          <a:p>
            <a:pPr lvl="1"/>
            <a:r>
              <a:rPr lang="en-GB" sz="2400">
                <a:latin typeface="Times New Roman" pitchFamily="4" charset="0"/>
                <a:ea typeface="ＭＳ Ｐゴシック" pitchFamily="4" charset="-128"/>
              </a:rPr>
              <a:t>Efficiently perform standard operations on a device</a:t>
            </a:r>
          </a:p>
          <a:p>
            <a:r>
              <a:rPr lang="en-GB" sz="2800">
                <a:latin typeface="Times New Roman" pitchFamily="4" charset="0"/>
                <a:ea typeface="ＭＳ Ｐゴシック" pitchFamily="4" charset="-128"/>
              </a:rPr>
              <a:t>Encapsulate fault handling</a:t>
            </a:r>
          </a:p>
          <a:p>
            <a:pPr lvl="1"/>
            <a:r>
              <a:rPr lang="en-GB" sz="2400">
                <a:latin typeface="Times New Roman" pitchFamily="4" charset="0"/>
                <a:ea typeface="ＭＳ Ｐゴシック" pitchFamily="4" charset="-128"/>
              </a:rPr>
              <a:t>Understanding how to handle recoverable faults</a:t>
            </a:r>
          </a:p>
          <a:p>
            <a:pPr lvl="1"/>
            <a:r>
              <a:rPr lang="en-GB" sz="2400">
                <a:latin typeface="Times New Roman" pitchFamily="4" charset="0"/>
                <a:ea typeface="ＭＳ Ｐゴシック" pitchFamily="4" charset="-128"/>
              </a:rPr>
              <a:t>Prevent device faults from becoming OS faults</a:t>
            </a:r>
          </a:p>
          <a:p>
            <a:endParaRPr lang="en-US" sz="2800">
              <a:latin typeface="Times New Roman" pitchFamily="4" charset="0"/>
              <a:ea typeface="ＭＳ Ｐゴシック" pitchFamily="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430695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>
          <a:xfrm>
            <a:off x="457200" y="404813"/>
            <a:ext cx="8229600" cy="1143000"/>
          </a:xfrm>
        </p:spPr>
        <p:txBody>
          <a:bodyPr/>
          <a:lstStyle/>
          <a:p>
            <a:r>
              <a:rPr lang="en-US" dirty="0">
                <a:latin typeface="Times New Roman" pitchFamily="4" charset="0"/>
                <a:ea typeface="ＭＳ Ｐゴシック" pitchFamily="4" charset="-128"/>
              </a:rPr>
              <a:t>How Do Device Drivers Fit </a:t>
            </a:r>
            <a:br>
              <a:rPr lang="en-US" dirty="0">
                <a:latin typeface="Times New Roman" pitchFamily="4" charset="0"/>
                <a:ea typeface="ＭＳ Ｐゴシック" pitchFamily="4" charset="-128"/>
              </a:rPr>
            </a:br>
            <a:r>
              <a:rPr lang="en-US" dirty="0">
                <a:latin typeface="Times New Roman" pitchFamily="4" charset="0"/>
                <a:ea typeface="ＭＳ Ｐゴシック" pitchFamily="4" charset="-128"/>
              </a:rPr>
              <a:t>Into a Modern OS?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Times New Roman" pitchFamily="4" charset="0"/>
                <a:ea typeface="ＭＳ Ｐゴシック" pitchFamily="4" charset="-128"/>
              </a:rPr>
              <a:t>There may be a lot of them</a:t>
            </a:r>
          </a:p>
          <a:p>
            <a:r>
              <a:rPr lang="en-US" dirty="0">
                <a:latin typeface="Times New Roman" pitchFamily="4" charset="0"/>
                <a:ea typeface="ＭＳ Ｐゴシック" pitchFamily="4" charset="-128"/>
              </a:rPr>
              <a:t>They are each pretty independent</a:t>
            </a:r>
          </a:p>
          <a:p>
            <a:r>
              <a:rPr lang="en-US" dirty="0">
                <a:latin typeface="Times New Roman" pitchFamily="4" charset="0"/>
                <a:ea typeface="ＭＳ Ｐゴシック" pitchFamily="4" charset="-128"/>
              </a:rPr>
              <a:t>You may need to add new ones later</a:t>
            </a:r>
          </a:p>
          <a:p>
            <a:r>
              <a:rPr lang="en-US" dirty="0">
                <a:latin typeface="Times New Roman" pitchFamily="4" charset="0"/>
                <a:ea typeface="ＭＳ Ｐゴシック" pitchFamily="4" charset="-128"/>
              </a:rPr>
              <a:t>So a pluggable model is typical</a:t>
            </a:r>
          </a:p>
          <a:p>
            <a:r>
              <a:rPr lang="en-US" dirty="0">
                <a:latin typeface="Times New Roman" pitchFamily="4" charset="0"/>
                <a:ea typeface="ＭＳ Ｐゴシック" pitchFamily="4" charset="-128"/>
              </a:rPr>
              <a:t>OS provides capabilities to plug in particular drivers in well defined ways</a:t>
            </a:r>
          </a:p>
          <a:p>
            <a:pPr lvl="1"/>
            <a:r>
              <a:rPr lang="en-US" dirty="0">
                <a:latin typeface="Times New Roman" pitchFamily="4" charset="0"/>
                <a:ea typeface="ＭＳ Ｐゴシック" pitchFamily="4" charset="-128"/>
              </a:rPr>
              <a:t>Plug in the ones a given machine needs</a:t>
            </a:r>
          </a:p>
          <a:p>
            <a:r>
              <a:rPr lang="en-US" dirty="0">
                <a:latin typeface="Times New Roman" pitchFamily="4" charset="0"/>
                <a:ea typeface="ＭＳ Ｐゴシック" pitchFamily="4" charset="-128"/>
              </a:rPr>
              <a:t>Making it easy to change or augment later</a:t>
            </a:r>
          </a:p>
        </p:txBody>
      </p:sp>
    </p:spTree>
    <p:extLst>
      <p:ext uri="{BB962C8B-B14F-4D97-AF65-F5344CB8AC3E}">
        <p14:creationId xmlns:p14="http://schemas.microsoft.com/office/powerpoint/2010/main" val="28704008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pitchFamily="4" charset="0"/>
                <a:ea typeface="ＭＳ Ｐゴシック" pitchFamily="4" charset="-128"/>
              </a:rPr>
              <a:t>Layering Device Drivers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>
          <a:xfrm>
            <a:off x="457200" y="1216025"/>
            <a:ext cx="8229600" cy="4525963"/>
          </a:xfrm>
        </p:spPr>
        <p:txBody>
          <a:bodyPr/>
          <a:lstStyle/>
          <a:p>
            <a:r>
              <a:rPr lang="en-US">
                <a:latin typeface="Times New Roman" pitchFamily="4" charset="0"/>
                <a:ea typeface="ＭＳ Ｐゴシック" pitchFamily="4" charset="-128"/>
              </a:rPr>
              <a:t>The interactions with the bus, down at the bottom, are pretty standard</a:t>
            </a:r>
          </a:p>
          <a:p>
            <a:pPr lvl="1"/>
            <a:r>
              <a:rPr lang="en-US">
                <a:latin typeface="Times New Roman" pitchFamily="4" charset="0"/>
                <a:ea typeface="ＭＳ Ｐゴシック" pitchFamily="4" charset="-128"/>
              </a:rPr>
              <a:t>How you address devices on the bus, coordination of signaling and data transfers, etc.</a:t>
            </a:r>
          </a:p>
          <a:p>
            <a:pPr lvl="1"/>
            <a:r>
              <a:rPr lang="en-US">
                <a:latin typeface="Times New Roman" pitchFamily="4" charset="0"/>
                <a:ea typeface="ＭＳ Ｐゴシック" pitchFamily="4" charset="-128"/>
              </a:rPr>
              <a:t>Not too dependent on the device itself</a:t>
            </a:r>
          </a:p>
          <a:p>
            <a:r>
              <a:rPr lang="en-US">
                <a:latin typeface="Times New Roman" pitchFamily="4" charset="0"/>
                <a:ea typeface="ＭＳ Ｐゴシック" pitchFamily="4" charset="-128"/>
              </a:rPr>
              <a:t>The interactions with the applications, up at the top, are also pretty standard</a:t>
            </a:r>
          </a:p>
          <a:p>
            <a:pPr lvl="1"/>
            <a:r>
              <a:rPr lang="en-US">
                <a:latin typeface="Times New Roman" pitchFamily="4" charset="0"/>
                <a:ea typeface="ＭＳ Ｐゴシック" pitchFamily="4" charset="-128"/>
              </a:rPr>
              <a:t>Typically using some file-oriented approach</a:t>
            </a:r>
          </a:p>
          <a:p>
            <a:r>
              <a:rPr lang="en-US">
                <a:latin typeface="Times New Roman" pitchFamily="4" charset="0"/>
                <a:ea typeface="ＭＳ Ｐゴシック" pitchFamily="4" charset="-128"/>
              </a:rPr>
              <a:t>In between are some very device specific things</a:t>
            </a:r>
          </a:p>
        </p:txBody>
      </p:sp>
    </p:spTree>
    <p:extLst>
      <p:ext uri="{BB962C8B-B14F-4D97-AF65-F5344CB8AC3E}">
        <p14:creationId xmlns:p14="http://schemas.microsoft.com/office/powerpoint/2010/main" val="25905729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pitchFamily="4" charset="0"/>
                <a:ea typeface="ＭＳ Ｐゴシック" pitchFamily="4" charset="-128"/>
              </a:rPr>
              <a:t>A Pictorial View</a:t>
            </a:r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4" charset="-52"/>
              <a:buNone/>
            </a:pPr>
            <a:r>
              <a:rPr lang="en-US">
                <a:latin typeface="Times New Roman" pitchFamily="4" charset="0"/>
                <a:ea typeface="ＭＳ Ｐゴシック" pitchFamily="4" charset="-128"/>
              </a:rPr>
              <a:t> </a:t>
            </a:r>
          </a:p>
        </p:txBody>
      </p:sp>
      <p:sp>
        <p:nvSpPr>
          <p:cNvPr id="4" name="Rectangle 3"/>
          <p:cNvSpPr/>
          <p:nvPr/>
        </p:nvSpPr>
        <p:spPr>
          <a:xfrm>
            <a:off x="2063584" y="1891862"/>
            <a:ext cx="1468331" cy="436584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  <a:latin typeface="Times New Roman"/>
                <a:cs typeface="Times New Roman"/>
              </a:rPr>
              <a:t>App 1</a:t>
            </a:r>
          </a:p>
        </p:txBody>
      </p:sp>
      <p:sp>
        <p:nvSpPr>
          <p:cNvPr id="5" name="Rectangle 4"/>
          <p:cNvSpPr/>
          <p:nvPr/>
        </p:nvSpPr>
        <p:spPr>
          <a:xfrm>
            <a:off x="3882712" y="1885502"/>
            <a:ext cx="1468331" cy="436584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  <a:latin typeface="Times New Roman"/>
                <a:cs typeface="Times New Roman"/>
              </a:rPr>
              <a:t>App 2</a:t>
            </a:r>
          </a:p>
        </p:txBody>
      </p:sp>
      <p:sp>
        <p:nvSpPr>
          <p:cNvPr id="6" name="Rectangle 5"/>
          <p:cNvSpPr/>
          <p:nvPr/>
        </p:nvSpPr>
        <p:spPr>
          <a:xfrm>
            <a:off x="5701840" y="1879142"/>
            <a:ext cx="1468331" cy="436584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  <a:latin typeface="Times New Roman"/>
                <a:cs typeface="Times New Roman"/>
              </a:rPr>
              <a:t>App 3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615950" y="2632075"/>
            <a:ext cx="7850188" cy="1588"/>
          </a:xfrm>
          <a:prstGeom prst="line">
            <a:avLst/>
          </a:prstGeom>
          <a:ln w="25400" cap="flat" cmpd="sng" algn="ctr">
            <a:solidFill>
              <a:srgbClr val="000000"/>
            </a:solidFill>
            <a:prstDash val="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615950" y="1230313"/>
            <a:ext cx="18240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>
                <a:latin typeface="Times New Roman" pitchFamily="4" charset="0"/>
                <a:ea typeface="Times New Roman" pitchFamily="4" charset="0"/>
                <a:cs typeface="Times New Roman" pitchFamily="4" charset="0"/>
              </a:rPr>
              <a:t>User space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609600" y="2587625"/>
            <a:ext cx="1241425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>
                <a:latin typeface="Times New Roman" pitchFamily="4" charset="0"/>
                <a:ea typeface="Times New Roman" pitchFamily="4" charset="0"/>
                <a:cs typeface="Times New Roman" pitchFamily="4" charset="0"/>
              </a:rPr>
              <a:t>Kernel </a:t>
            </a:r>
          </a:p>
          <a:p>
            <a:r>
              <a:rPr lang="en-US" sz="2800" b="1">
                <a:latin typeface="Times New Roman" pitchFamily="4" charset="0"/>
                <a:ea typeface="Times New Roman" pitchFamily="4" charset="0"/>
                <a:cs typeface="Times New Roman" pitchFamily="4" charset="0"/>
              </a:rPr>
              <a:t>space</a:t>
            </a:r>
          </a:p>
        </p:txBody>
      </p:sp>
      <p:cxnSp>
        <p:nvCxnSpPr>
          <p:cNvPr id="12" name="Straight Connector 11"/>
          <p:cNvCxnSpPr/>
          <p:nvPr/>
        </p:nvCxnSpPr>
        <p:spPr>
          <a:xfrm>
            <a:off x="609600" y="4783138"/>
            <a:ext cx="7850188" cy="1587"/>
          </a:xfrm>
          <a:prstGeom prst="line">
            <a:avLst/>
          </a:prstGeom>
          <a:ln w="25400" cap="flat" cmpd="sng" algn="ctr">
            <a:solidFill>
              <a:srgbClr val="000000"/>
            </a:solidFill>
            <a:prstDash val="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603250" y="4803775"/>
            <a:ext cx="1754188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>
                <a:latin typeface="Times New Roman" pitchFamily="4" charset="0"/>
                <a:ea typeface="Times New Roman" pitchFamily="4" charset="0"/>
                <a:cs typeface="Times New Roman" pitchFamily="4" charset="0"/>
              </a:rPr>
              <a:t>Hardware</a:t>
            </a:r>
          </a:p>
        </p:txBody>
      </p:sp>
      <p:sp>
        <p:nvSpPr>
          <p:cNvPr id="14" name="Oval 13"/>
          <p:cNvSpPr/>
          <p:nvPr/>
        </p:nvSpPr>
        <p:spPr>
          <a:xfrm>
            <a:off x="1851146" y="3958878"/>
            <a:ext cx="2209111" cy="628702"/>
          </a:xfrm>
          <a:prstGeom prst="ellipse">
            <a:avLst/>
          </a:prstGeom>
          <a:solidFill>
            <a:schemeClr val="bg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  <a:latin typeface="Times New Roman"/>
                <a:cs typeface="Times New Roman"/>
              </a:rPr>
              <a:t>USB bus controller</a:t>
            </a:r>
          </a:p>
        </p:txBody>
      </p:sp>
      <p:sp>
        <p:nvSpPr>
          <p:cNvPr id="15" name="Oval 14"/>
          <p:cNvSpPr/>
          <p:nvPr/>
        </p:nvSpPr>
        <p:spPr>
          <a:xfrm>
            <a:off x="5536261" y="3958878"/>
            <a:ext cx="2209111" cy="628702"/>
          </a:xfrm>
          <a:prstGeom prst="ellipse">
            <a:avLst/>
          </a:prstGeom>
          <a:solidFill>
            <a:schemeClr val="bg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  <a:latin typeface="Times New Roman"/>
                <a:cs typeface="Times New Roman"/>
              </a:rPr>
              <a:t>PCI bus controller</a:t>
            </a:r>
          </a:p>
        </p:txBody>
      </p:sp>
      <p:grpSp>
        <p:nvGrpSpPr>
          <p:cNvPr id="2" name="Group 48"/>
          <p:cNvGrpSpPr>
            <a:grpSpLocks/>
          </p:cNvGrpSpPr>
          <p:nvPr/>
        </p:nvGrpSpPr>
        <p:grpSpPr bwMode="auto">
          <a:xfrm>
            <a:off x="5880100" y="5476875"/>
            <a:ext cx="2209800" cy="592138"/>
            <a:chOff x="5880171" y="5477136"/>
            <a:chExt cx="2209111" cy="591560"/>
          </a:xfrm>
        </p:grpSpPr>
        <p:cxnSp>
          <p:nvCxnSpPr>
            <p:cNvPr id="18" name="Straight Connector 17"/>
            <p:cNvCxnSpPr/>
            <p:nvPr/>
          </p:nvCxnSpPr>
          <p:spPr>
            <a:xfrm>
              <a:off x="5880171" y="5477136"/>
              <a:ext cx="2209111" cy="1586"/>
            </a:xfrm>
            <a:prstGeom prst="line">
              <a:avLst/>
            </a:prstGeom>
            <a:ln w="571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5820059" y="5768950"/>
              <a:ext cx="585216" cy="1588"/>
            </a:xfrm>
            <a:prstGeom prst="line">
              <a:avLst/>
            </a:prstGeom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5400000">
              <a:off x="6527864" y="5775294"/>
              <a:ext cx="585216" cy="1588"/>
            </a:xfrm>
            <a:prstGeom prst="line">
              <a:avLst/>
            </a:prstGeom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5400000">
              <a:off x="7275343" y="5768950"/>
              <a:ext cx="585216" cy="1587"/>
            </a:xfrm>
            <a:prstGeom prst="line">
              <a:avLst/>
            </a:prstGeom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457200" y="5245100"/>
            <a:ext cx="63341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Times New Roman" pitchFamily="4" charset="0"/>
                <a:ea typeface="Times New Roman" pitchFamily="4" charset="0"/>
                <a:cs typeface="Times New Roman" pitchFamily="4" charset="0"/>
              </a:rPr>
              <a:t>USB </a:t>
            </a:r>
          </a:p>
          <a:p>
            <a:r>
              <a:rPr lang="en-US">
                <a:latin typeface="Times New Roman" pitchFamily="4" charset="0"/>
                <a:ea typeface="Times New Roman" pitchFamily="4" charset="0"/>
                <a:cs typeface="Times New Roman" pitchFamily="4" charset="0"/>
              </a:rPr>
              <a:t>bus</a:t>
            </a: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5068888" y="5300663"/>
            <a:ext cx="54292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Times New Roman" pitchFamily="4" charset="0"/>
                <a:ea typeface="Times New Roman" pitchFamily="4" charset="0"/>
                <a:cs typeface="Times New Roman" pitchFamily="4" charset="0"/>
              </a:rPr>
              <a:t>PCI</a:t>
            </a:r>
          </a:p>
          <a:p>
            <a:r>
              <a:rPr lang="en-US">
                <a:latin typeface="Times New Roman" pitchFamily="4" charset="0"/>
                <a:ea typeface="Times New Roman" pitchFamily="4" charset="0"/>
                <a:cs typeface="Times New Roman" pitchFamily="4" charset="0"/>
              </a:rPr>
              <a:t>bus</a:t>
            </a:r>
          </a:p>
        </p:txBody>
      </p:sp>
      <p:pic>
        <p:nvPicPr>
          <p:cNvPr id="29" name="Picture 28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35088" y="6040438"/>
            <a:ext cx="531812" cy="19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43100" y="5997575"/>
            <a:ext cx="385763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470150" y="5962650"/>
            <a:ext cx="45878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" name="Group 47"/>
          <p:cNvGrpSpPr>
            <a:grpSpLocks/>
          </p:cNvGrpSpPr>
          <p:nvPr/>
        </p:nvGrpSpPr>
        <p:grpSpPr bwMode="auto">
          <a:xfrm>
            <a:off x="1335088" y="5475288"/>
            <a:ext cx="2208212" cy="604837"/>
            <a:chOff x="1334841" y="5475548"/>
            <a:chExt cx="2209111" cy="605358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1334841" y="5475548"/>
              <a:ext cx="2209111" cy="1588"/>
            </a:xfrm>
            <a:prstGeom prst="line">
              <a:avLst/>
            </a:prstGeom>
            <a:ln w="571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969705" y="5775049"/>
              <a:ext cx="584703" cy="1589"/>
            </a:xfrm>
            <a:prstGeom prst="line">
              <a:avLst/>
            </a:prstGeom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5400000">
              <a:off x="1295798" y="5767105"/>
              <a:ext cx="584703" cy="1589"/>
            </a:xfrm>
            <a:prstGeom prst="line">
              <a:avLst/>
            </a:prstGeom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1843709" y="5787760"/>
              <a:ext cx="584703" cy="1588"/>
            </a:xfrm>
            <a:prstGeom prst="line">
              <a:avLst/>
            </a:prstGeom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2407501" y="5781405"/>
              <a:ext cx="584703" cy="1589"/>
            </a:xfrm>
            <a:prstGeom prst="line">
              <a:avLst/>
            </a:prstGeom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32" name="Picture 31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795963" y="5907088"/>
            <a:ext cx="630237" cy="630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543675" y="5956300"/>
            <a:ext cx="555625" cy="40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" name="Oval 34"/>
          <p:cNvSpPr/>
          <p:nvPr/>
        </p:nvSpPr>
        <p:spPr>
          <a:xfrm>
            <a:off x="2241550" y="2765425"/>
            <a:ext cx="303213" cy="1035050"/>
          </a:xfrm>
          <a:prstGeom prst="ellipse">
            <a:avLst/>
          </a:prstGeom>
          <a:solidFill>
            <a:srgbClr val="FFFFFF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36" name="Oval 35"/>
          <p:cNvSpPr/>
          <p:nvPr/>
        </p:nvSpPr>
        <p:spPr>
          <a:xfrm>
            <a:off x="2778125" y="2759075"/>
            <a:ext cx="303213" cy="1035050"/>
          </a:xfrm>
          <a:prstGeom prst="ellipse">
            <a:avLst/>
          </a:prstGeom>
          <a:solidFill>
            <a:srgbClr val="FFFFFF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3313113" y="2752725"/>
            <a:ext cx="304800" cy="1035050"/>
          </a:xfrm>
          <a:prstGeom prst="ellipse">
            <a:avLst/>
          </a:prstGeom>
          <a:solidFill>
            <a:srgbClr val="FFFFFF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5913438" y="2746375"/>
            <a:ext cx="303212" cy="1035050"/>
          </a:xfrm>
          <a:prstGeom prst="ellipse">
            <a:avLst/>
          </a:prstGeom>
          <a:solidFill>
            <a:srgbClr val="FFFFFF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39" name="Oval 38"/>
          <p:cNvSpPr/>
          <p:nvPr/>
        </p:nvSpPr>
        <p:spPr>
          <a:xfrm>
            <a:off x="6462713" y="2752725"/>
            <a:ext cx="303212" cy="1035050"/>
          </a:xfrm>
          <a:prstGeom prst="ellipse">
            <a:avLst/>
          </a:prstGeom>
          <a:solidFill>
            <a:srgbClr val="FFFFFF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40" name="Oval 39"/>
          <p:cNvSpPr/>
          <p:nvPr/>
        </p:nvSpPr>
        <p:spPr>
          <a:xfrm>
            <a:off x="7011988" y="2759075"/>
            <a:ext cx="303212" cy="1035050"/>
          </a:xfrm>
          <a:prstGeom prst="ellipse">
            <a:avLst/>
          </a:prstGeom>
          <a:solidFill>
            <a:srgbClr val="FFFFFF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41" name="TextBox 40"/>
          <p:cNvSpPr txBox="1">
            <a:spLocks noChangeArrowheads="1"/>
          </p:cNvSpPr>
          <p:nvPr/>
        </p:nvSpPr>
        <p:spPr bwMode="auto">
          <a:xfrm>
            <a:off x="4232275" y="2897188"/>
            <a:ext cx="95408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>
                <a:latin typeface="Times New Roman" pitchFamily="4" charset="0"/>
                <a:ea typeface="Times New Roman" pitchFamily="4" charset="0"/>
                <a:cs typeface="Times New Roman" pitchFamily="4" charset="0"/>
              </a:rPr>
              <a:t>Device</a:t>
            </a:r>
          </a:p>
          <a:p>
            <a:pPr algn="ctr"/>
            <a:r>
              <a:rPr lang="en-US" sz="2000">
                <a:latin typeface="Times New Roman" pitchFamily="4" charset="0"/>
                <a:ea typeface="Times New Roman" pitchFamily="4" charset="0"/>
                <a:cs typeface="Times New Roman" pitchFamily="4" charset="0"/>
              </a:rPr>
              <a:t>Drivers</a:t>
            </a:r>
          </a:p>
        </p:txBody>
      </p:sp>
      <p:cxnSp>
        <p:nvCxnSpPr>
          <p:cNvPr id="43" name="Straight Arrow Connector 42"/>
          <p:cNvCxnSpPr>
            <a:stCxn id="41" idx="1"/>
          </p:cNvCxnSpPr>
          <p:nvPr/>
        </p:nvCxnSpPr>
        <p:spPr>
          <a:xfrm rot="10800000">
            <a:off x="3697288" y="3251200"/>
            <a:ext cx="534987" cy="1588"/>
          </a:xfrm>
          <a:prstGeom prst="straightConnector1">
            <a:avLst/>
          </a:prstGeom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stealth" w="lg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stCxn id="41" idx="3"/>
          </p:cNvCxnSpPr>
          <p:nvPr/>
        </p:nvCxnSpPr>
        <p:spPr>
          <a:xfrm flipV="1">
            <a:off x="5186363" y="3244850"/>
            <a:ext cx="574675" cy="6350"/>
          </a:xfrm>
          <a:prstGeom prst="straightConnector1">
            <a:avLst/>
          </a:prstGeom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stealth" w="lg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 rot="5400000">
            <a:off x="3729831" y="3521869"/>
            <a:ext cx="509588" cy="4953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 rot="16200000" flipH="1">
            <a:off x="5152231" y="3542507"/>
            <a:ext cx="509587" cy="4953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 rot="16200000" flipH="1">
            <a:off x="2220119" y="2389982"/>
            <a:ext cx="928687" cy="488950"/>
          </a:xfrm>
          <a:prstGeom prst="straightConnector1">
            <a:avLst/>
          </a:prstGeom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>
            <a:spLocks noChangeArrowheads="1"/>
          </p:cNvSpPr>
          <p:nvPr/>
        </p:nvSpPr>
        <p:spPr bwMode="auto">
          <a:xfrm>
            <a:off x="974725" y="1879600"/>
            <a:ext cx="889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b="1">
                <a:latin typeface="Times New Roman" pitchFamily="4" charset="0"/>
                <a:ea typeface="Times New Roman" pitchFamily="4" charset="0"/>
                <a:cs typeface="Times New Roman" pitchFamily="4" charset="0"/>
              </a:rPr>
              <a:t>System</a:t>
            </a:r>
          </a:p>
          <a:p>
            <a:pPr algn="ctr"/>
            <a:r>
              <a:rPr lang="en-US" b="1">
                <a:latin typeface="Times New Roman" pitchFamily="4" charset="0"/>
                <a:ea typeface="Times New Roman" pitchFamily="4" charset="0"/>
                <a:cs typeface="Times New Roman" pitchFamily="4" charset="0"/>
              </a:rPr>
              <a:t>Call</a:t>
            </a:r>
          </a:p>
        </p:txBody>
      </p:sp>
      <p:cxnSp>
        <p:nvCxnSpPr>
          <p:cNvPr id="56" name="Straight Arrow Connector 55"/>
          <p:cNvCxnSpPr/>
          <p:nvPr/>
        </p:nvCxnSpPr>
        <p:spPr>
          <a:xfrm rot="5400000">
            <a:off x="2465388" y="3800475"/>
            <a:ext cx="928688" cy="1587"/>
          </a:xfrm>
          <a:prstGeom prst="straightConnector1">
            <a:avLst/>
          </a:prstGeom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>
            <a:spLocks noChangeArrowheads="1"/>
          </p:cNvSpPr>
          <p:nvPr/>
        </p:nvSpPr>
        <p:spPr bwMode="auto">
          <a:xfrm>
            <a:off x="1073150" y="3592513"/>
            <a:ext cx="8382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b="1">
                <a:latin typeface="Times New Roman" pitchFamily="4" charset="0"/>
                <a:ea typeface="Times New Roman" pitchFamily="4" charset="0"/>
                <a:cs typeface="Times New Roman" pitchFamily="4" charset="0"/>
              </a:rPr>
              <a:t>Device</a:t>
            </a:r>
          </a:p>
          <a:p>
            <a:pPr algn="ctr"/>
            <a:r>
              <a:rPr lang="en-US" b="1">
                <a:latin typeface="Times New Roman" pitchFamily="4" charset="0"/>
                <a:ea typeface="Times New Roman" pitchFamily="4" charset="0"/>
                <a:cs typeface="Times New Roman" pitchFamily="4" charset="0"/>
              </a:rPr>
              <a:t>Call</a:t>
            </a:r>
          </a:p>
        </p:txBody>
      </p:sp>
      <p:cxnSp>
        <p:nvCxnSpPr>
          <p:cNvPr id="57" name="Elbow Connector 56"/>
          <p:cNvCxnSpPr>
            <a:endCxn id="30" idx="0"/>
          </p:cNvCxnSpPr>
          <p:nvPr/>
        </p:nvCxnSpPr>
        <p:spPr>
          <a:xfrm rot="5400000">
            <a:off x="1652588" y="4721225"/>
            <a:ext cx="1758950" cy="793750"/>
          </a:xfrm>
          <a:prstGeom prst="bentConnector3">
            <a:avLst>
              <a:gd name="adj1" fmla="val 50000"/>
            </a:avLst>
          </a:prstGeom>
          <a:ln w="38100" cap="flat" cmpd="sng" algn="ctr">
            <a:solidFill>
              <a:srgbClr val="000000"/>
            </a:solidFill>
            <a:prstDash val="dash"/>
            <a:round/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988157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5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500"/>
                            </p:stCondLst>
                            <p:childTnLst>
                              <p:par>
                                <p:cTn id="15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0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500"/>
                            </p:stCondLst>
                            <p:childTnLst>
                              <p:par>
                                <p:cTn id="4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000"/>
                            </p:stCondLst>
                            <p:childTnLst>
                              <p:par>
                                <p:cTn id="4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500"/>
                            </p:stCondLst>
                            <p:childTnLst>
                              <p:par>
                                <p:cTn id="5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3500"/>
                            </p:stCondLst>
                            <p:childTnLst>
                              <p:par>
                                <p:cTn id="54" presetID="22" presetClass="entr" presetSubtype="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0"/>
                            </p:stCondLst>
                            <p:childTnLst>
                              <p:par>
                                <p:cTn id="5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500"/>
                            </p:stCondLst>
                            <p:childTnLst>
                              <p:par>
                                <p:cTn id="62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6500"/>
                            </p:stCondLst>
                            <p:childTnLst>
                              <p:par>
                                <p:cTn id="6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6500"/>
                            </p:stCondLst>
                            <p:childTnLst>
                              <p:par>
                                <p:cTn id="68" presetID="22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8000"/>
                            </p:stCondLst>
                            <p:childTnLst>
                              <p:par>
                                <p:cTn id="7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000"/>
                            </p:stCondLst>
                            <p:childTnLst>
                              <p:par>
                                <p:cTn id="9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1000"/>
                            </p:stCondLst>
                            <p:childTnLst>
                              <p:par>
                                <p:cTn id="10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2000"/>
                            </p:stCondLst>
                            <p:childTnLst>
                              <p:par>
                                <p:cTn id="10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3000"/>
                            </p:stCondLst>
                            <p:childTnLst>
                              <p:par>
                                <p:cTn id="1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500"/>
                            </p:stCondLst>
                            <p:childTnLst>
                              <p:par>
                                <p:cTn id="12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500"/>
                            </p:stCondLst>
                            <p:childTnLst>
                              <p:par>
                                <p:cTn id="13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3" grpId="0"/>
      <p:bldP spid="27" grpId="0"/>
      <p:bldP spid="28" grpId="0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/>
      <p:bldP spid="41" grpId="1"/>
      <p:bldP spid="55" grpId="0"/>
      <p:bldP spid="55" grpId="1"/>
      <p:bldP spid="5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pitchFamily="4" charset="0"/>
                <a:ea typeface="ＭＳ Ｐゴシック" pitchFamily="4" charset="-128"/>
              </a:rPr>
              <a:t>Device Drivers Vs. Core OS Code</a:t>
            </a:r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>
          <a:xfrm>
            <a:off x="457200" y="1211263"/>
            <a:ext cx="8229600" cy="4525962"/>
          </a:xfrm>
        </p:spPr>
        <p:txBody>
          <a:bodyPr/>
          <a:lstStyle/>
          <a:p>
            <a:r>
              <a:rPr lang="en-US" dirty="0">
                <a:latin typeface="Times New Roman" pitchFamily="4" charset="0"/>
                <a:ea typeface="ＭＳ Ｐゴシック" pitchFamily="4" charset="-128"/>
              </a:rPr>
              <a:t>Device driver code </a:t>
            </a:r>
            <a:r>
              <a:rPr lang="en-US" u="sng" dirty="0">
                <a:latin typeface="Times New Roman" pitchFamily="4" charset="0"/>
                <a:ea typeface="ＭＳ Ｐゴシック" pitchFamily="4" charset="-128"/>
              </a:rPr>
              <a:t>can</a:t>
            </a:r>
            <a:r>
              <a:rPr lang="en-US" dirty="0">
                <a:latin typeface="Times New Roman" pitchFamily="4" charset="0"/>
                <a:ea typeface="ＭＳ Ｐゴシック" pitchFamily="4" charset="-128"/>
              </a:rPr>
              <a:t> be in the OS, but . . .</a:t>
            </a:r>
          </a:p>
          <a:p>
            <a:r>
              <a:rPr lang="en-US" dirty="0">
                <a:latin typeface="Times New Roman" pitchFamily="4" charset="0"/>
                <a:ea typeface="ＭＳ Ｐゴシック" pitchFamily="4" charset="-128"/>
              </a:rPr>
              <a:t>What belongs in core OS vs. a device driver?</a:t>
            </a:r>
          </a:p>
          <a:p>
            <a:r>
              <a:rPr lang="en-US" dirty="0">
                <a:latin typeface="Times New Roman" pitchFamily="4" charset="0"/>
                <a:ea typeface="ＭＳ Ｐゴシック" pitchFamily="4" charset="-128"/>
              </a:rPr>
              <a:t>Common functionality belongs in the OS</a:t>
            </a:r>
          </a:p>
          <a:p>
            <a:pPr lvl="1"/>
            <a:r>
              <a:rPr lang="en-US" dirty="0">
                <a:latin typeface="Times New Roman" pitchFamily="4" charset="0"/>
                <a:ea typeface="ＭＳ Ｐゴシック" pitchFamily="4" charset="-128"/>
              </a:rPr>
              <a:t>Caching</a:t>
            </a:r>
          </a:p>
          <a:p>
            <a:pPr lvl="1"/>
            <a:r>
              <a:rPr lang="en-US" dirty="0">
                <a:latin typeface="Times New Roman" pitchFamily="4" charset="0"/>
                <a:ea typeface="ＭＳ Ｐゴシック" pitchFamily="4" charset="-128"/>
              </a:rPr>
              <a:t>File systems code not tied to a specific device</a:t>
            </a:r>
          </a:p>
          <a:p>
            <a:pPr lvl="1"/>
            <a:r>
              <a:rPr lang="en-US" dirty="0">
                <a:latin typeface="Times New Roman" pitchFamily="4" charset="0"/>
                <a:ea typeface="ＭＳ Ｐゴシック" pitchFamily="4" charset="-128"/>
              </a:rPr>
              <a:t>Network protocols above physical/link layers</a:t>
            </a:r>
          </a:p>
          <a:p>
            <a:r>
              <a:rPr lang="en-US" dirty="0">
                <a:latin typeface="Times New Roman" pitchFamily="4" charset="0"/>
                <a:ea typeface="ＭＳ Ｐゴシック" pitchFamily="4" charset="-128"/>
              </a:rPr>
              <a:t>Specialized functionality belongs in the drivers</a:t>
            </a:r>
          </a:p>
          <a:p>
            <a:pPr lvl="1"/>
            <a:r>
              <a:rPr lang="en-US" dirty="0">
                <a:latin typeface="Times New Roman" pitchFamily="4" charset="0"/>
                <a:ea typeface="ＭＳ Ｐゴシック" pitchFamily="4" charset="-128"/>
              </a:rPr>
              <a:t>Things that differ in different pieces of hardware</a:t>
            </a:r>
          </a:p>
          <a:p>
            <a:pPr lvl="1"/>
            <a:r>
              <a:rPr lang="en-US" dirty="0">
                <a:latin typeface="Times New Roman" pitchFamily="4" charset="0"/>
                <a:ea typeface="ＭＳ Ｐゴシック" pitchFamily="4" charset="-128"/>
              </a:rPr>
              <a:t>Things that only pertain to the particular piece of hardware</a:t>
            </a:r>
          </a:p>
        </p:txBody>
      </p:sp>
    </p:spTree>
    <p:extLst>
      <p:ext uri="{BB962C8B-B14F-4D97-AF65-F5344CB8AC3E}">
        <p14:creationId xmlns:p14="http://schemas.microsoft.com/office/powerpoint/2010/main" val="16524713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Devices and Interrupts</a:t>
            </a:r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5105400"/>
          </a:xfrm>
        </p:spPr>
        <p:txBody>
          <a:bodyPr>
            <a:normAutofit/>
          </a:bodyPr>
          <a:lstStyle/>
          <a:p>
            <a:r>
              <a:rPr lang="en-GB" dirty="0"/>
              <a:t>Devices are primarily interrupt-driven</a:t>
            </a:r>
          </a:p>
          <a:p>
            <a:pPr lvl="1"/>
            <a:r>
              <a:rPr lang="en-GB" dirty="0"/>
              <a:t>Drivers aren’t schedulable processes</a:t>
            </a:r>
          </a:p>
          <a:p>
            <a:r>
              <a:rPr lang="en-GB" dirty="0"/>
              <a:t>Devices work at different speed than the CPU</a:t>
            </a:r>
          </a:p>
          <a:p>
            <a:pPr lvl="1"/>
            <a:r>
              <a:rPr lang="en-GB" dirty="0"/>
              <a:t>Typically slower</a:t>
            </a:r>
          </a:p>
          <a:p>
            <a:r>
              <a:rPr lang="en-GB" dirty="0"/>
              <a:t>They can do their own work while CPU does something else</a:t>
            </a:r>
          </a:p>
          <a:p>
            <a:r>
              <a:rPr lang="en-GB" dirty="0"/>
              <a:t>They use interrupts to get the CPU’s attention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60681950"/>
      </p:ext>
    </p:extLst>
  </p:cSld>
  <p:clrMapOvr>
    <a:masterClrMapping/>
  </p:clrMapOvr>
  <p:transition xmlns:p14="http://schemas.microsoft.com/office/powerpoint/2010/main"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Devices and Busses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Devices are not connected directly to the CPU</a:t>
            </a:r>
          </a:p>
          <a:p>
            <a:r>
              <a:rPr lang="en-US" sz="2800" dirty="0"/>
              <a:t>Both CPU and devices are connected to a bus</a:t>
            </a:r>
          </a:p>
          <a:p>
            <a:r>
              <a:rPr lang="en-US" sz="2800" dirty="0"/>
              <a:t>Sometimes the same bus, sometimes a different bus</a:t>
            </a:r>
          </a:p>
          <a:p>
            <a:r>
              <a:rPr lang="en-US" sz="2800" dirty="0"/>
              <a:t>Devices communicate with CPU across the bus</a:t>
            </a:r>
          </a:p>
          <a:p>
            <a:r>
              <a:rPr lang="en-US" sz="2800" dirty="0"/>
              <a:t>Bus used both to send/receive interrupts and to transfer data and commands</a:t>
            </a:r>
          </a:p>
          <a:p>
            <a:pPr lvl="1"/>
            <a:r>
              <a:rPr lang="en-GB" sz="2400" dirty="0"/>
              <a:t>Devices signal controller when they are done/ready</a:t>
            </a:r>
          </a:p>
          <a:p>
            <a:pPr lvl="1"/>
            <a:r>
              <a:rPr lang="en-GB" sz="2400" dirty="0"/>
              <a:t>When device finishes, controller puts interrupt on bus</a:t>
            </a:r>
          </a:p>
          <a:p>
            <a:pPr lvl="1"/>
            <a:r>
              <a:rPr lang="en-GB" sz="2400" dirty="0"/>
              <a:t>Bus then transfers interrupt to the CPU</a:t>
            </a:r>
          </a:p>
          <a:p>
            <a:pPr lvl="1"/>
            <a:r>
              <a:rPr lang="en-GB" sz="2400" dirty="0"/>
              <a:t>Perhaps leading to movement of data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8550989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CPUs and Interrupts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Interrupts look very much like traps</a:t>
            </a:r>
          </a:p>
          <a:p>
            <a:pPr lvl="1"/>
            <a:r>
              <a:rPr lang="en-GB" dirty="0"/>
              <a:t>Traps come from CPU</a:t>
            </a:r>
          </a:p>
          <a:p>
            <a:pPr lvl="1"/>
            <a:r>
              <a:rPr lang="en-GB" dirty="0"/>
              <a:t>Interrupts are caused externally to CPU</a:t>
            </a:r>
          </a:p>
          <a:p>
            <a:r>
              <a:rPr lang="en-GB" dirty="0"/>
              <a:t>Unlike traps, interrupts can be enabled/disabled by special CPU instructions</a:t>
            </a:r>
          </a:p>
          <a:p>
            <a:pPr lvl="1"/>
            <a:r>
              <a:rPr lang="en-GB" dirty="0"/>
              <a:t>Device can be told when they may generate interrupts</a:t>
            </a:r>
          </a:p>
          <a:p>
            <a:pPr lvl="1"/>
            <a:r>
              <a:rPr lang="en-GB" dirty="0"/>
              <a:t>Interrupt may be held </a:t>
            </a:r>
            <a:r>
              <a:rPr lang="en-GB" i="1" dirty="0"/>
              <a:t>pending</a:t>
            </a:r>
            <a:r>
              <a:rPr lang="en-GB" dirty="0"/>
              <a:t> until software is ready for 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965700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Changing I/O Landscape</a:t>
            </a:r>
          </a:p>
        </p:txBody>
      </p:sp>
      <p:sp>
        <p:nvSpPr>
          <p:cNvPr id="2458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Storage paradigms</a:t>
            </a:r>
          </a:p>
          <a:p>
            <a:pPr lvl="1"/>
            <a:r>
              <a:rPr lang="en-GB" dirty="0">
                <a:latin typeface="Blackmoor LET"/>
                <a:cs typeface="Blackmoor LET"/>
              </a:rPr>
              <a:t>Old</a:t>
            </a:r>
            <a:r>
              <a:rPr lang="en-GB" dirty="0"/>
              <a:t>: swapping, paging, file systems, data bases</a:t>
            </a:r>
          </a:p>
          <a:p>
            <a:pPr lvl="1"/>
            <a:r>
              <a:rPr lang="en-GB" dirty="0">
                <a:latin typeface="Bauhaus 93"/>
                <a:cs typeface="Bauhaus 93"/>
              </a:rPr>
              <a:t>New</a:t>
            </a:r>
            <a:r>
              <a:rPr lang="en-GB" dirty="0"/>
              <a:t>: NAS, distributed object/key-value stores, cloud storage</a:t>
            </a:r>
          </a:p>
          <a:p>
            <a:r>
              <a:rPr lang="en-GB" dirty="0"/>
              <a:t>I/O traffic</a:t>
            </a:r>
          </a:p>
          <a:p>
            <a:pPr lvl="1"/>
            <a:r>
              <a:rPr lang="en-GB" dirty="0">
                <a:latin typeface="Blackmoor LET"/>
                <a:cs typeface="Blackmoor LET"/>
              </a:rPr>
              <a:t>Old</a:t>
            </a:r>
            <a:r>
              <a:rPr lang="en-GB" dirty="0"/>
              <a:t>: most I/O was disk I/O</a:t>
            </a:r>
          </a:p>
          <a:p>
            <a:pPr lvl="1"/>
            <a:r>
              <a:rPr lang="en-GB" dirty="0">
                <a:latin typeface="Bauhaus 93"/>
                <a:cs typeface="Bauhaus 93"/>
              </a:rPr>
              <a:t>New</a:t>
            </a:r>
            <a:r>
              <a:rPr lang="en-GB" dirty="0"/>
              <a:t>: network and video dominate many systems</a:t>
            </a:r>
          </a:p>
          <a:p>
            <a:r>
              <a:rPr lang="en-GB" dirty="0"/>
              <a:t>Performance goals:</a:t>
            </a:r>
          </a:p>
          <a:p>
            <a:pPr lvl="1"/>
            <a:r>
              <a:rPr lang="en-GB" dirty="0">
                <a:latin typeface="Blackmoor LET"/>
                <a:cs typeface="Blackmoor LET"/>
              </a:rPr>
              <a:t>Old</a:t>
            </a:r>
            <a:r>
              <a:rPr lang="en-GB" dirty="0"/>
              <a:t>: maximize throughput, IOPS</a:t>
            </a:r>
          </a:p>
          <a:p>
            <a:pPr lvl="1"/>
            <a:r>
              <a:rPr lang="en-GB" dirty="0">
                <a:latin typeface="Bauhaus 93"/>
                <a:ea typeface="Osaka−等幅"/>
                <a:cs typeface="Bauhaus 93"/>
              </a:rPr>
              <a:t>New</a:t>
            </a:r>
            <a:r>
              <a:rPr lang="en-GB" dirty="0"/>
              <a:t>: low latency, scalability, reliability, availability</a:t>
            </a: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27496939"/>
      </p:ext>
    </p:extLst>
  </p:cSld>
  <p:clrMapOvr>
    <a:masterClrMapping/>
  </p:clrMapOvr>
  <p:transition xmlns:p14="http://schemas.microsoft.com/office/powerpoint/2010/main" spd="med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Device Performance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importance of good device utilization</a:t>
            </a:r>
          </a:p>
          <a:p>
            <a:r>
              <a:rPr lang="en-US" dirty="0"/>
              <a:t>How to achieve good utilization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2107623" y="593222"/>
            <a:ext cx="4991678" cy="674720"/>
          </a:xfrm>
          <a:prstGeom prst="roundRect">
            <a:avLst/>
          </a:prstGeom>
          <a:noFill/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61453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3611301" y="542422"/>
            <a:ext cx="1918090" cy="674720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Devices and device drivers</a:t>
            </a:r>
          </a:p>
          <a:p>
            <a:r>
              <a:rPr lang="en-US" dirty="0"/>
              <a:t>I/O performance issues</a:t>
            </a:r>
          </a:p>
          <a:p>
            <a:r>
              <a:rPr lang="en-US" dirty="0"/>
              <a:t>Device driver abstractions</a:t>
            </a:r>
          </a:p>
        </p:txBody>
      </p:sp>
    </p:spTree>
    <p:extLst>
      <p:ext uri="{BB962C8B-B14F-4D97-AF65-F5344CB8AC3E}">
        <p14:creationId xmlns:p14="http://schemas.microsoft.com/office/powerpoint/2010/main" val="364520920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8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Good Device Utilization</a:t>
            </a:r>
          </a:p>
        </p:txBody>
      </p:sp>
      <p:sp>
        <p:nvSpPr>
          <p:cNvPr id="3686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/>
              <a:t>Key system devices limit system performance</a:t>
            </a:r>
          </a:p>
          <a:p>
            <a:pPr lvl="1"/>
            <a:r>
              <a:rPr lang="en-GB" dirty="0"/>
              <a:t>File system I/O, swapping, network communication</a:t>
            </a:r>
          </a:p>
          <a:p>
            <a:r>
              <a:rPr lang="en-GB" dirty="0"/>
              <a:t>If device sits idle, its throughput drops</a:t>
            </a:r>
          </a:p>
          <a:p>
            <a:pPr lvl="1"/>
            <a:r>
              <a:rPr lang="en-GB" dirty="0"/>
              <a:t>This may result in lower system throughput</a:t>
            </a:r>
          </a:p>
          <a:p>
            <a:pPr lvl="1"/>
            <a:r>
              <a:rPr lang="en-GB" dirty="0"/>
              <a:t>Longer service queues, slower response times</a:t>
            </a:r>
          </a:p>
          <a:p>
            <a:r>
              <a:rPr lang="en-GB" dirty="0"/>
              <a:t>Delays can disrupt real-time data flows</a:t>
            </a:r>
          </a:p>
          <a:p>
            <a:pPr lvl="1"/>
            <a:r>
              <a:rPr lang="en-GB" dirty="0"/>
              <a:t>Resulting in unacceptable performance</a:t>
            </a:r>
          </a:p>
          <a:p>
            <a:pPr lvl="1"/>
            <a:r>
              <a:rPr lang="en-GB" dirty="0"/>
              <a:t>Possible loss of irreplaceable data</a:t>
            </a:r>
          </a:p>
          <a:p>
            <a:r>
              <a:rPr lang="en-GB" dirty="0"/>
              <a:t>It is very important to keep key devices busy</a:t>
            </a:r>
          </a:p>
          <a:p>
            <a:pPr lvl="1"/>
            <a:r>
              <a:rPr lang="en-GB" dirty="0"/>
              <a:t>Start request </a:t>
            </a:r>
            <a:r>
              <a:rPr lang="en-GB" i="1" dirty="0"/>
              <a:t>n+1</a:t>
            </a:r>
            <a:r>
              <a:rPr lang="en-GB" dirty="0"/>
              <a:t> immediately when </a:t>
            </a:r>
            <a:r>
              <a:rPr lang="en-GB" i="1" dirty="0" err="1"/>
              <a:t>n</a:t>
            </a:r>
            <a:r>
              <a:rPr lang="en-GB" dirty="0"/>
              <a:t> finishes</a:t>
            </a:r>
          </a:p>
        </p:txBody>
      </p:sp>
    </p:spTree>
    <p:extLst>
      <p:ext uri="{BB962C8B-B14F-4D97-AF65-F5344CB8AC3E}">
        <p14:creationId xmlns:p14="http://schemas.microsoft.com/office/powerpoint/2010/main" val="239776627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Poor I/O Device Utilization</a:t>
            </a:r>
          </a:p>
        </p:txBody>
      </p:sp>
      <p:sp>
        <p:nvSpPr>
          <p:cNvPr id="138244" name="Text Box 4"/>
          <p:cNvSpPr txBox="1">
            <a:spLocks noChangeArrowheads="1"/>
          </p:cNvSpPr>
          <p:nvPr/>
        </p:nvSpPr>
        <p:spPr bwMode="auto">
          <a:xfrm>
            <a:off x="1593273" y="1479177"/>
            <a:ext cx="831273" cy="3598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2058" tIns="41029" rIns="82058" bIns="41029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IDLE</a:t>
            </a:r>
          </a:p>
        </p:txBody>
      </p:sp>
      <p:sp>
        <p:nvSpPr>
          <p:cNvPr id="138245" name="Text Box 5"/>
          <p:cNvSpPr txBox="1">
            <a:spLocks noChangeArrowheads="1"/>
          </p:cNvSpPr>
          <p:nvPr/>
        </p:nvSpPr>
        <p:spPr bwMode="auto">
          <a:xfrm>
            <a:off x="1593273" y="2056280"/>
            <a:ext cx="831273" cy="3598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2058" tIns="41029" rIns="82058" bIns="41029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BUSY</a:t>
            </a:r>
          </a:p>
        </p:txBody>
      </p:sp>
      <p:sp>
        <p:nvSpPr>
          <p:cNvPr id="138247" name="Rectangle 7"/>
          <p:cNvSpPr>
            <a:spLocks noChangeArrowheads="1"/>
          </p:cNvSpPr>
          <p:nvPr/>
        </p:nvSpPr>
        <p:spPr bwMode="auto">
          <a:xfrm>
            <a:off x="3543012" y="1546412"/>
            <a:ext cx="821170" cy="268941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2058" tIns="41029" rIns="82058" bIns="41029" anchor="ctr"/>
          <a:lstStyle/>
          <a:p>
            <a:endParaRPr lang="en-US"/>
          </a:p>
        </p:txBody>
      </p:sp>
      <p:sp>
        <p:nvSpPr>
          <p:cNvPr id="138248" name="Rectangle 8"/>
          <p:cNvSpPr>
            <a:spLocks noChangeArrowheads="1"/>
          </p:cNvSpPr>
          <p:nvPr/>
        </p:nvSpPr>
        <p:spPr bwMode="auto">
          <a:xfrm>
            <a:off x="2503922" y="1546412"/>
            <a:ext cx="1069397" cy="268941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2058" tIns="41029" rIns="82058" bIns="41029" anchor="ctr"/>
          <a:lstStyle/>
          <a:p>
            <a:endParaRPr lang="en-US"/>
          </a:p>
        </p:txBody>
      </p:sp>
      <p:sp>
        <p:nvSpPr>
          <p:cNvPr id="138249" name="Rectangle 9"/>
          <p:cNvSpPr>
            <a:spLocks noChangeArrowheads="1"/>
          </p:cNvSpPr>
          <p:nvPr/>
        </p:nvSpPr>
        <p:spPr bwMode="auto">
          <a:xfrm>
            <a:off x="4364182" y="1546412"/>
            <a:ext cx="346364" cy="268941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2058" tIns="41029" rIns="82058" bIns="41029" anchor="ctr"/>
          <a:lstStyle/>
          <a:p>
            <a:endParaRPr lang="en-US"/>
          </a:p>
        </p:txBody>
      </p:sp>
      <p:sp>
        <p:nvSpPr>
          <p:cNvPr id="138250" name="Rectangle 10"/>
          <p:cNvSpPr>
            <a:spLocks noChangeArrowheads="1"/>
          </p:cNvSpPr>
          <p:nvPr/>
        </p:nvSpPr>
        <p:spPr bwMode="auto">
          <a:xfrm>
            <a:off x="4680239" y="2098302"/>
            <a:ext cx="1039091" cy="268941"/>
          </a:xfrm>
          <a:prstGeom prst="rect">
            <a:avLst/>
          </a:prstGeom>
          <a:solidFill>
            <a:srgbClr val="33CC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2058" tIns="41029" rIns="82058" bIns="41029" anchor="ctr"/>
          <a:lstStyle/>
          <a:p>
            <a:endParaRPr lang="en-US"/>
          </a:p>
        </p:txBody>
      </p:sp>
      <p:sp>
        <p:nvSpPr>
          <p:cNvPr id="138251" name="Rectangle 11"/>
          <p:cNvSpPr>
            <a:spLocks noChangeArrowheads="1"/>
          </p:cNvSpPr>
          <p:nvPr/>
        </p:nvSpPr>
        <p:spPr bwMode="auto">
          <a:xfrm>
            <a:off x="5818909" y="1546412"/>
            <a:ext cx="207818" cy="268941"/>
          </a:xfrm>
          <a:prstGeom prst="rect">
            <a:avLst/>
          </a:prstGeom>
          <a:solidFill>
            <a:srgbClr val="9933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2058" tIns="41029" rIns="82058" bIns="41029" anchor="ctr"/>
          <a:lstStyle/>
          <a:p>
            <a:endParaRPr lang="en-US"/>
          </a:p>
        </p:txBody>
      </p:sp>
      <p:sp>
        <p:nvSpPr>
          <p:cNvPr id="138253" name="Text Box 13"/>
          <p:cNvSpPr txBox="1">
            <a:spLocks noChangeArrowheads="1"/>
          </p:cNvSpPr>
          <p:nvPr/>
        </p:nvSpPr>
        <p:spPr bwMode="auto">
          <a:xfrm>
            <a:off x="346363" y="1546412"/>
            <a:ext cx="1108364" cy="759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2058" tIns="41029" rIns="82058" bIns="41029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200" dirty="0"/>
              <a:t>I/O device</a:t>
            </a:r>
          </a:p>
        </p:txBody>
      </p:sp>
      <p:sp>
        <p:nvSpPr>
          <p:cNvPr id="138254" name="Text Box 14"/>
          <p:cNvSpPr txBox="1">
            <a:spLocks noChangeArrowheads="1"/>
          </p:cNvSpPr>
          <p:nvPr/>
        </p:nvSpPr>
        <p:spPr bwMode="auto">
          <a:xfrm>
            <a:off x="346364" y="2634784"/>
            <a:ext cx="1246909" cy="4214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2058" tIns="41029" rIns="82058" bIns="41029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200" dirty="0"/>
              <a:t>process</a:t>
            </a:r>
          </a:p>
        </p:txBody>
      </p:sp>
      <p:sp>
        <p:nvSpPr>
          <p:cNvPr id="138255" name="Rectangle 15"/>
          <p:cNvSpPr>
            <a:spLocks noChangeArrowheads="1"/>
          </p:cNvSpPr>
          <p:nvPr/>
        </p:nvSpPr>
        <p:spPr bwMode="auto">
          <a:xfrm>
            <a:off x="3543012" y="2703419"/>
            <a:ext cx="821170" cy="268941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2058" tIns="41029" rIns="82058" bIns="41029" anchor="ctr"/>
          <a:lstStyle/>
          <a:p>
            <a:endParaRPr lang="en-US"/>
          </a:p>
        </p:txBody>
      </p:sp>
      <p:sp>
        <p:nvSpPr>
          <p:cNvPr id="138256" name="Rectangle 16"/>
          <p:cNvSpPr>
            <a:spLocks noChangeArrowheads="1"/>
          </p:cNvSpPr>
          <p:nvPr/>
        </p:nvSpPr>
        <p:spPr bwMode="auto">
          <a:xfrm>
            <a:off x="4364182" y="2703419"/>
            <a:ext cx="346364" cy="268941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2058" tIns="41029" rIns="82058" bIns="41029" anchor="ctr"/>
          <a:lstStyle/>
          <a:p>
            <a:endParaRPr lang="en-US"/>
          </a:p>
        </p:txBody>
      </p:sp>
      <p:sp>
        <p:nvSpPr>
          <p:cNvPr id="138257" name="Rectangle 17"/>
          <p:cNvSpPr>
            <a:spLocks noChangeArrowheads="1"/>
          </p:cNvSpPr>
          <p:nvPr/>
        </p:nvSpPr>
        <p:spPr bwMode="auto">
          <a:xfrm>
            <a:off x="2493818" y="2699217"/>
            <a:ext cx="1069398" cy="268941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2058" tIns="41029" rIns="82058" bIns="41029" anchor="ctr"/>
          <a:lstStyle/>
          <a:p>
            <a:endParaRPr lang="en-US"/>
          </a:p>
        </p:txBody>
      </p:sp>
      <p:sp>
        <p:nvSpPr>
          <p:cNvPr id="138258" name="Rectangle 18"/>
          <p:cNvSpPr>
            <a:spLocks noChangeArrowheads="1"/>
          </p:cNvSpPr>
          <p:nvPr/>
        </p:nvSpPr>
        <p:spPr bwMode="auto">
          <a:xfrm>
            <a:off x="6788727" y="2703419"/>
            <a:ext cx="484909" cy="268941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2058" tIns="41029" rIns="82058" bIns="41029" anchor="ctr"/>
          <a:lstStyle/>
          <a:p>
            <a:endParaRPr lang="en-US"/>
          </a:p>
        </p:txBody>
      </p:sp>
      <p:sp>
        <p:nvSpPr>
          <p:cNvPr id="138259" name="Text Box 19"/>
          <p:cNvSpPr txBox="1">
            <a:spLocks noChangeArrowheads="1"/>
          </p:cNvSpPr>
          <p:nvPr/>
        </p:nvSpPr>
        <p:spPr bwMode="auto">
          <a:xfrm>
            <a:off x="1316182" y="3160059"/>
            <a:ext cx="6788727" cy="32683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2058" tIns="41029" rIns="82058" bIns="41029">
            <a:spAutoFit/>
          </a:bodyPr>
          <a:lstStyle/>
          <a:p>
            <a:pPr marL="410291" indent="-410291">
              <a:spcBef>
                <a:spcPct val="50000"/>
              </a:spcBef>
              <a:buFontTx/>
              <a:buAutoNum type="arabicPeriod"/>
            </a:pPr>
            <a:r>
              <a:rPr lang="en-US" dirty="0"/>
              <a:t>process waits to run</a:t>
            </a:r>
          </a:p>
          <a:p>
            <a:pPr marL="410291" indent="-410291">
              <a:spcBef>
                <a:spcPct val="50000"/>
              </a:spcBef>
              <a:buFontTx/>
              <a:buAutoNum type="arabicPeriod"/>
            </a:pPr>
            <a:r>
              <a:rPr lang="en-US" dirty="0"/>
              <a:t>process does computation in preparation for I/O operation</a:t>
            </a:r>
          </a:p>
          <a:p>
            <a:pPr marL="410291" indent="-410291">
              <a:spcBef>
                <a:spcPct val="50000"/>
              </a:spcBef>
              <a:buFontTx/>
              <a:buAutoNum type="arabicPeriod"/>
            </a:pPr>
            <a:r>
              <a:rPr lang="en-US" dirty="0"/>
              <a:t>process issues read system call, blocks awaiting completion</a:t>
            </a:r>
          </a:p>
          <a:p>
            <a:pPr marL="410291" indent="-410291">
              <a:spcBef>
                <a:spcPct val="50000"/>
              </a:spcBef>
              <a:buFontTx/>
              <a:buAutoNum type="arabicPeriod"/>
            </a:pPr>
            <a:r>
              <a:rPr lang="en-US" dirty="0"/>
              <a:t>device performs requested operation</a:t>
            </a:r>
          </a:p>
          <a:p>
            <a:pPr marL="410291" indent="-410291">
              <a:spcBef>
                <a:spcPct val="50000"/>
              </a:spcBef>
              <a:buFontTx/>
              <a:buAutoNum type="arabicPeriod"/>
            </a:pPr>
            <a:r>
              <a:rPr lang="en-US" dirty="0"/>
              <a:t>completion interrupt awakens blocked process</a:t>
            </a:r>
          </a:p>
          <a:p>
            <a:pPr marL="410291" indent="-410291">
              <a:spcBef>
                <a:spcPct val="50000"/>
              </a:spcBef>
              <a:buFontTx/>
              <a:buAutoNum type="arabicPeriod"/>
            </a:pPr>
            <a:r>
              <a:rPr lang="en-US" dirty="0"/>
              <a:t>process runs again, finishes read system call</a:t>
            </a:r>
          </a:p>
          <a:p>
            <a:pPr marL="410291" indent="-410291">
              <a:spcBef>
                <a:spcPct val="50000"/>
              </a:spcBef>
              <a:buFontTx/>
              <a:buAutoNum type="arabicPeriod"/>
            </a:pPr>
            <a:r>
              <a:rPr lang="en-US" dirty="0"/>
              <a:t>process does more computation</a:t>
            </a:r>
          </a:p>
          <a:p>
            <a:pPr marL="410291" indent="-410291">
              <a:spcBef>
                <a:spcPct val="50000"/>
              </a:spcBef>
              <a:buFontTx/>
              <a:buAutoNum type="arabicPeriod"/>
            </a:pPr>
            <a:r>
              <a:rPr lang="en-US" dirty="0"/>
              <a:t>Process issues read system call, blocks awaiting completion</a:t>
            </a:r>
          </a:p>
        </p:txBody>
      </p:sp>
      <p:sp>
        <p:nvSpPr>
          <p:cNvPr id="138260" name="Rectangle 20"/>
          <p:cNvSpPr>
            <a:spLocks noChangeArrowheads="1"/>
          </p:cNvSpPr>
          <p:nvPr/>
        </p:nvSpPr>
        <p:spPr bwMode="auto">
          <a:xfrm>
            <a:off x="5957454" y="2703419"/>
            <a:ext cx="623455" cy="268941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2058" tIns="41029" rIns="82058" bIns="41029" anchor="ctr"/>
          <a:lstStyle/>
          <a:p>
            <a:endParaRPr lang="en-US"/>
          </a:p>
        </p:txBody>
      </p:sp>
      <p:sp>
        <p:nvSpPr>
          <p:cNvPr id="138261" name="Rectangle 21"/>
          <p:cNvSpPr>
            <a:spLocks noChangeArrowheads="1"/>
          </p:cNvSpPr>
          <p:nvPr/>
        </p:nvSpPr>
        <p:spPr bwMode="auto">
          <a:xfrm>
            <a:off x="6580909" y="2703419"/>
            <a:ext cx="207818" cy="268941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2058" tIns="41029" rIns="82058" bIns="41029" anchor="ctr"/>
          <a:lstStyle/>
          <a:p>
            <a:endParaRPr lang="en-US"/>
          </a:p>
        </p:txBody>
      </p:sp>
      <p:sp>
        <p:nvSpPr>
          <p:cNvPr id="138264" name="Rectangle 24"/>
          <p:cNvSpPr>
            <a:spLocks noChangeArrowheads="1"/>
          </p:cNvSpPr>
          <p:nvPr/>
        </p:nvSpPr>
        <p:spPr bwMode="auto">
          <a:xfrm>
            <a:off x="6788727" y="1546412"/>
            <a:ext cx="484909" cy="268941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2058" tIns="41029" rIns="82058" bIns="41029" anchor="ctr"/>
          <a:lstStyle/>
          <a:p>
            <a:endParaRPr lang="en-US"/>
          </a:p>
        </p:txBody>
      </p:sp>
      <p:sp>
        <p:nvSpPr>
          <p:cNvPr id="138265" name="Rectangle 25"/>
          <p:cNvSpPr>
            <a:spLocks noChangeArrowheads="1"/>
          </p:cNvSpPr>
          <p:nvPr/>
        </p:nvSpPr>
        <p:spPr bwMode="auto">
          <a:xfrm>
            <a:off x="6026727" y="1546412"/>
            <a:ext cx="554182" cy="268941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2058" tIns="41029" rIns="82058" bIns="41029" anchor="ctr"/>
          <a:lstStyle/>
          <a:p>
            <a:endParaRPr lang="en-US"/>
          </a:p>
        </p:txBody>
      </p:sp>
      <p:sp>
        <p:nvSpPr>
          <p:cNvPr id="138266" name="Rectangle 26"/>
          <p:cNvSpPr>
            <a:spLocks noChangeArrowheads="1"/>
          </p:cNvSpPr>
          <p:nvPr/>
        </p:nvSpPr>
        <p:spPr bwMode="auto">
          <a:xfrm>
            <a:off x="6580909" y="1546412"/>
            <a:ext cx="207818" cy="268941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2058" tIns="41029" rIns="82058" bIns="41029" anchor="ctr"/>
          <a:lstStyle/>
          <a:p>
            <a:endParaRPr lang="en-US"/>
          </a:p>
        </p:txBody>
      </p:sp>
      <p:sp>
        <p:nvSpPr>
          <p:cNvPr id="138267" name="Rectangle 27"/>
          <p:cNvSpPr>
            <a:spLocks noChangeArrowheads="1"/>
          </p:cNvSpPr>
          <p:nvPr/>
        </p:nvSpPr>
        <p:spPr bwMode="auto">
          <a:xfrm>
            <a:off x="4710545" y="2699217"/>
            <a:ext cx="1039091" cy="268941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2058" tIns="41029" rIns="82058" bIns="41029" anchor="ctr"/>
          <a:lstStyle/>
          <a:p>
            <a:endParaRPr lang="en-US"/>
          </a:p>
        </p:txBody>
      </p:sp>
      <p:sp>
        <p:nvSpPr>
          <p:cNvPr id="138268" name="Rectangle 28"/>
          <p:cNvSpPr>
            <a:spLocks noChangeArrowheads="1"/>
          </p:cNvSpPr>
          <p:nvPr/>
        </p:nvSpPr>
        <p:spPr bwMode="auto">
          <a:xfrm>
            <a:off x="5749636" y="2699217"/>
            <a:ext cx="207818" cy="268941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2058" tIns="41029" rIns="82058" bIns="41029" anchor="ctr"/>
          <a:lstStyle/>
          <a:p>
            <a:endParaRPr lang="en-US"/>
          </a:p>
        </p:txBody>
      </p:sp>
      <p:sp>
        <p:nvSpPr>
          <p:cNvPr id="138269" name="Rectangle 29"/>
          <p:cNvSpPr>
            <a:spLocks noChangeArrowheads="1"/>
          </p:cNvSpPr>
          <p:nvPr/>
        </p:nvSpPr>
        <p:spPr bwMode="auto">
          <a:xfrm>
            <a:off x="7263534" y="1546412"/>
            <a:ext cx="346364" cy="268941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2058" tIns="41029" rIns="82058" bIns="41029" anchor="ctr"/>
          <a:lstStyle/>
          <a:p>
            <a:endParaRPr lang="en-US"/>
          </a:p>
        </p:txBody>
      </p:sp>
      <p:sp>
        <p:nvSpPr>
          <p:cNvPr id="138270" name="Rectangle 30"/>
          <p:cNvSpPr>
            <a:spLocks noChangeArrowheads="1"/>
          </p:cNvSpPr>
          <p:nvPr/>
        </p:nvSpPr>
        <p:spPr bwMode="auto">
          <a:xfrm>
            <a:off x="7263534" y="2703419"/>
            <a:ext cx="346364" cy="268941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2058" tIns="41029" rIns="82058" bIns="41029" anchor="ctr"/>
          <a:lstStyle/>
          <a:p>
            <a:endParaRPr lang="en-US"/>
          </a:p>
        </p:txBody>
      </p:sp>
      <p:sp>
        <p:nvSpPr>
          <p:cNvPr id="138271" name="Rectangle 31"/>
          <p:cNvSpPr>
            <a:spLocks noChangeArrowheads="1"/>
          </p:cNvSpPr>
          <p:nvPr/>
        </p:nvSpPr>
        <p:spPr bwMode="auto">
          <a:xfrm>
            <a:off x="7609898" y="2092699"/>
            <a:ext cx="484909" cy="268941"/>
          </a:xfrm>
          <a:prstGeom prst="rect">
            <a:avLst/>
          </a:prstGeom>
          <a:solidFill>
            <a:srgbClr val="33CC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2058" tIns="41029" rIns="82058" bIns="41029" anchor="ctr"/>
          <a:lstStyle/>
          <a:p>
            <a:endParaRPr lang="en-US"/>
          </a:p>
        </p:txBody>
      </p:sp>
      <p:sp>
        <p:nvSpPr>
          <p:cNvPr id="138272" name="Rectangle 32"/>
          <p:cNvSpPr>
            <a:spLocks noChangeArrowheads="1"/>
          </p:cNvSpPr>
          <p:nvPr/>
        </p:nvSpPr>
        <p:spPr bwMode="auto">
          <a:xfrm>
            <a:off x="7609899" y="2697816"/>
            <a:ext cx="476250" cy="277346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2058" tIns="41029" rIns="82058" bIns="41029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0763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8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8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3000"/>
                                        <p:tgtEl>
                                          <p:spTgt spid="138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3000"/>
                                        <p:tgtEl>
                                          <p:spTgt spid="138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8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38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3000"/>
                                        <p:tgtEl>
                                          <p:spTgt spid="138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3000"/>
                                        <p:tgtEl>
                                          <p:spTgt spid="138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38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38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3000"/>
                                        <p:tgtEl>
                                          <p:spTgt spid="138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3000"/>
                                        <p:tgtEl>
                                          <p:spTgt spid="138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382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382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3000"/>
                                        <p:tgtEl>
                                          <p:spTgt spid="138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3000"/>
                                        <p:tgtEl>
                                          <p:spTgt spid="138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382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382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3000"/>
                                        <p:tgtEl>
                                          <p:spTgt spid="138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3000"/>
                                        <p:tgtEl>
                                          <p:spTgt spid="138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3500"/>
                            </p:stCondLst>
                            <p:childTnLst>
                              <p:par>
                                <p:cTn id="6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3000"/>
                                        <p:tgtEl>
                                          <p:spTgt spid="138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3000"/>
                                        <p:tgtEl>
                                          <p:spTgt spid="138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382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382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500"/>
                            </p:stCondLst>
                            <p:childTnLst>
                              <p:par>
                                <p:cTn id="8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3000"/>
                                        <p:tgtEl>
                                          <p:spTgt spid="138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3000"/>
                                        <p:tgtEl>
                                          <p:spTgt spid="138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382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382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500"/>
                            </p:stCondLst>
                            <p:childTnLst>
                              <p:par>
                                <p:cTn id="9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6" dur="3000"/>
                                        <p:tgtEl>
                                          <p:spTgt spid="138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3000"/>
                                        <p:tgtEl>
                                          <p:spTgt spid="138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1382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1382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8" dur="3000"/>
                                        <p:tgtEl>
                                          <p:spTgt spid="138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1" dur="3000"/>
                                        <p:tgtEl>
                                          <p:spTgt spid="138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5" dur="3000"/>
                                        <p:tgtEl>
                                          <p:spTgt spid="138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8" dur="3000"/>
                                        <p:tgtEl>
                                          <p:spTgt spid="138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8247" grpId="0" animBg="1"/>
      <p:bldP spid="138248" grpId="0" animBg="1"/>
      <p:bldP spid="138249" grpId="0" animBg="1"/>
      <p:bldP spid="138250" grpId="0" animBg="1"/>
      <p:bldP spid="138251" grpId="0" animBg="1"/>
      <p:bldP spid="138255" grpId="0" animBg="1"/>
      <p:bldP spid="138256" grpId="0" animBg="1"/>
      <p:bldP spid="138257" grpId="0" animBg="1"/>
      <p:bldP spid="138258" grpId="0" animBg="1"/>
      <p:bldP spid="138260" grpId="0" animBg="1"/>
      <p:bldP spid="138261" grpId="0" animBg="1"/>
      <p:bldP spid="138264" grpId="0" animBg="1"/>
      <p:bldP spid="138265" grpId="0" animBg="1"/>
      <p:bldP spid="138266" grpId="0" animBg="1"/>
      <p:bldP spid="138267" grpId="0" animBg="1"/>
      <p:bldP spid="138268" grpId="0" animBg="1"/>
      <p:bldP spid="138269" grpId="0" animBg="1"/>
      <p:bldP spid="138270" grpId="0" animBg="1"/>
      <p:bldP spid="138271" grpId="0" animBg="1"/>
      <p:bldP spid="138272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8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How To Do Better</a:t>
            </a:r>
          </a:p>
        </p:txBody>
      </p:sp>
      <p:sp>
        <p:nvSpPr>
          <p:cNvPr id="3686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The usual way:</a:t>
            </a:r>
          </a:p>
          <a:p>
            <a:pPr lvl="1"/>
            <a:r>
              <a:rPr lang="en-GB" dirty="0"/>
              <a:t>Exploit parallelism</a:t>
            </a:r>
          </a:p>
          <a:p>
            <a:r>
              <a:rPr lang="en-GB" dirty="0"/>
              <a:t>Devices operate independently of the CPU</a:t>
            </a:r>
          </a:p>
          <a:p>
            <a:r>
              <a:rPr lang="en-GB" dirty="0"/>
              <a:t>So a device and the CPU can operate in parallel</a:t>
            </a:r>
          </a:p>
          <a:p>
            <a:r>
              <a:rPr lang="en-GB" dirty="0"/>
              <a:t>But often devices need to access RAM</a:t>
            </a:r>
          </a:p>
          <a:p>
            <a:pPr lvl="1"/>
            <a:r>
              <a:rPr lang="en-GB" dirty="0"/>
              <a:t>As does the CPU</a:t>
            </a:r>
          </a:p>
          <a:p>
            <a:r>
              <a:rPr lang="en-GB" dirty="0"/>
              <a:t>How to handle that?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2298123" y="593222"/>
            <a:ext cx="4572577" cy="674720"/>
          </a:xfrm>
          <a:prstGeom prst="roundRect">
            <a:avLst/>
          </a:prstGeom>
          <a:noFill/>
          <a:ln w="9525" cap="flat" cmpd="sng" algn="ctr">
            <a:solidFill>
              <a:srgbClr val="000000"/>
            </a:solidFill>
            <a:prstDash val="dash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0871467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2438"/>
            <a:ext cx="8229600" cy="1143000"/>
          </a:xfrm>
        </p:spPr>
        <p:txBody>
          <a:bodyPr/>
          <a:lstStyle/>
          <a:p>
            <a:r>
              <a:rPr lang="en-US" dirty="0"/>
              <a:t>What’s Really Happening on the CPU?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Modern CPUs try to avoid going to RAM</a:t>
            </a:r>
          </a:p>
          <a:p>
            <a:pPr lvl="1"/>
            <a:r>
              <a:rPr lang="en-US" dirty="0"/>
              <a:t>Working with registers</a:t>
            </a:r>
          </a:p>
          <a:p>
            <a:pPr lvl="1"/>
            <a:r>
              <a:rPr lang="en-US" dirty="0"/>
              <a:t>Caching on the CPU chip itself</a:t>
            </a:r>
          </a:p>
          <a:p>
            <a:r>
              <a:rPr lang="en-US" dirty="0"/>
              <a:t>If things go well, the CPU doesn’t use the memory bus that much</a:t>
            </a:r>
          </a:p>
          <a:p>
            <a:pPr lvl="1"/>
            <a:r>
              <a:rPr lang="en-US" dirty="0"/>
              <a:t>If it does, life will be slow, anyway</a:t>
            </a:r>
          </a:p>
          <a:p>
            <a:r>
              <a:rPr lang="en-US" dirty="0"/>
              <a:t>So one way to parallelize activities is to let a device use the bus instead of the CPU</a:t>
            </a:r>
          </a:p>
        </p:txBody>
      </p:sp>
    </p:spTree>
    <p:extLst>
      <p:ext uri="{BB962C8B-B14F-4D97-AF65-F5344CB8AC3E}">
        <p14:creationId xmlns:p14="http://schemas.microsoft.com/office/powerpoint/2010/main" val="39736383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63538"/>
            <a:ext cx="8229600" cy="1143000"/>
          </a:xfrm>
        </p:spPr>
        <p:txBody>
          <a:bodyPr/>
          <a:lstStyle/>
          <a:p>
            <a:r>
              <a:rPr lang="en-US" dirty="0"/>
              <a:t>Direct Memory Access (DMA)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/>
          <a:lstStyle/>
          <a:p>
            <a:r>
              <a:rPr lang="en-US" dirty="0"/>
              <a:t>Allows any two devices attached to the memory bus to move data directly</a:t>
            </a:r>
          </a:p>
          <a:p>
            <a:pPr lvl="1"/>
            <a:r>
              <a:rPr lang="en-US" dirty="0"/>
              <a:t>Without passing it through the CPU first</a:t>
            </a:r>
          </a:p>
          <a:p>
            <a:r>
              <a:rPr lang="en-US" dirty="0"/>
              <a:t>Bus can only be used for one thing at a time</a:t>
            </a:r>
          </a:p>
          <a:p>
            <a:r>
              <a:rPr lang="en-US" dirty="0"/>
              <a:t>So if it’s doing DMA, it’s not servicing CPU requests</a:t>
            </a:r>
          </a:p>
          <a:p>
            <a:r>
              <a:rPr lang="en-US" dirty="0"/>
              <a:t>But often the CPU doesn’t need it, anyway</a:t>
            </a:r>
          </a:p>
          <a:p>
            <a:r>
              <a:rPr lang="en-US" dirty="0"/>
              <a:t>With DMA, data moves from device to memory at bus/device/memory speed</a:t>
            </a:r>
          </a:p>
        </p:txBody>
      </p:sp>
    </p:spTree>
    <p:extLst>
      <p:ext uri="{BB962C8B-B14F-4D97-AF65-F5344CB8AC3E}">
        <p14:creationId xmlns:p14="http://schemas.microsoft.com/office/powerpoint/2010/main" val="23762134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Keeping Key Devices Busy</a:t>
            </a:r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/>
              <a:t>Allow multiple requests to be pending at a time</a:t>
            </a:r>
          </a:p>
          <a:p>
            <a:pPr lvl="1"/>
            <a:r>
              <a:rPr lang="en-GB" dirty="0"/>
              <a:t>Queue them, just like processes in the ready queue</a:t>
            </a:r>
          </a:p>
          <a:p>
            <a:pPr lvl="1"/>
            <a:r>
              <a:rPr lang="en-GB" dirty="0"/>
              <a:t>Requesters block to await eventual completions</a:t>
            </a:r>
          </a:p>
          <a:p>
            <a:r>
              <a:rPr lang="en-GB" dirty="0"/>
              <a:t>Use DMA to perform the actual data transfers</a:t>
            </a:r>
          </a:p>
          <a:p>
            <a:pPr lvl="1"/>
            <a:r>
              <a:rPr lang="en-GB" dirty="0"/>
              <a:t>Data transferred, with no delay, at device speed</a:t>
            </a:r>
          </a:p>
          <a:p>
            <a:pPr lvl="1"/>
            <a:r>
              <a:rPr lang="en-GB" dirty="0"/>
              <a:t>Minimal overhead imposed on CPU</a:t>
            </a:r>
          </a:p>
          <a:p>
            <a:r>
              <a:rPr lang="en-GB" dirty="0"/>
              <a:t>When the currently active request completes</a:t>
            </a:r>
          </a:p>
          <a:p>
            <a:pPr lvl="1"/>
            <a:r>
              <a:rPr lang="en-GB" dirty="0"/>
              <a:t>Device controller generates a completion interrupt</a:t>
            </a:r>
          </a:p>
          <a:p>
            <a:pPr lvl="1"/>
            <a:r>
              <a:rPr lang="en-GB" dirty="0"/>
              <a:t>OS accepts interrupt and calls appropriate handler</a:t>
            </a:r>
          </a:p>
          <a:p>
            <a:pPr lvl="1"/>
            <a:r>
              <a:rPr lang="en-GB" dirty="0"/>
              <a:t>Interrupt handler posts completion to requester</a:t>
            </a:r>
          </a:p>
          <a:p>
            <a:pPr lvl="1"/>
            <a:r>
              <a:rPr lang="en-GB" u="sng" dirty="0"/>
              <a:t>Interrupt handler selects and initiates next transfer</a:t>
            </a:r>
            <a:r>
              <a:rPr lang="en-GB" dirty="0"/>
              <a:t>	 </a:t>
            </a:r>
          </a:p>
        </p:txBody>
      </p:sp>
    </p:spTree>
    <p:extLst>
      <p:ext uri="{BB962C8B-B14F-4D97-AF65-F5344CB8AC3E}">
        <p14:creationId xmlns:p14="http://schemas.microsoft.com/office/powerpoint/2010/main" val="1985046473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9" name="Rectangle 7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/>
              <a:t>Interrupt Driven Chain Scheduled I/O</a:t>
            </a:r>
          </a:p>
        </p:txBody>
      </p:sp>
      <p:sp>
        <p:nvSpPr>
          <p:cNvPr id="38920" name="Rectangle 8"/>
          <p:cNvSpPr>
            <a:spLocks noGrp="1" noChangeArrowheads="1"/>
          </p:cNvSpPr>
          <p:nvPr>
            <p:ph type="body" sz="half" idx="1"/>
          </p:nvPr>
        </p:nvSpPr>
        <p:spPr/>
        <p:txBody>
          <a:bodyPr>
            <a:normAutofit lnSpcReduction="10000"/>
          </a:bodyPr>
          <a:lstStyle/>
          <a:p>
            <a:pPr marL="307718" indent="-307718">
              <a:lnSpc>
                <a:spcPct val="80000"/>
              </a:lnSpc>
              <a:spcAft>
                <a:spcPct val="0"/>
              </a:spcAft>
              <a:buNone/>
            </a:pPr>
            <a:r>
              <a:rPr lang="en-GB" sz="1600" dirty="0" err="1">
                <a:cs typeface="Arial" charset="0"/>
              </a:rPr>
              <a:t>xx_read</a:t>
            </a:r>
            <a:r>
              <a:rPr lang="en-GB" sz="1600" dirty="0">
                <a:cs typeface="Arial" charset="0"/>
              </a:rPr>
              <a:t>/write() {</a:t>
            </a:r>
          </a:p>
          <a:p>
            <a:pPr marL="307718" indent="-307718">
              <a:lnSpc>
                <a:spcPct val="80000"/>
              </a:lnSpc>
              <a:spcAft>
                <a:spcPct val="0"/>
              </a:spcAft>
              <a:buNone/>
            </a:pPr>
            <a:r>
              <a:rPr lang="en-GB" sz="1600" dirty="0">
                <a:cs typeface="Arial" charset="0"/>
              </a:rPr>
              <a:t>	allocate a new request descriptor</a:t>
            </a:r>
          </a:p>
          <a:p>
            <a:pPr marL="307718" indent="-307718">
              <a:lnSpc>
                <a:spcPct val="80000"/>
              </a:lnSpc>
              <a:spcAft>
                <a:spcPct val="0"/>
              </a:spcAft>
              <a:buNone/>
            </a:pPr>
            <a:r>
              <a:rPr lang="en-GB" sz="1600" dirty="0">
                <a:cs typeface="Arial" charset="0"/>
              </a:rPr>
              <a:t>	fill in type, address, count, location</a:t>
            </a:r>
          </a:p>
          <a:p>
            <a:pPr marL="307718" indent="-307718">
              <a:lnSpc>
                <a:spcPct val="80000"/>
              </a:lnSpc>
              <a:spcAft>
                <a:spcPct val="0"/>
              </a:spcAft>
              <a:buNone/>
            </a:pPr>
            <a:r>
              <a:rPr lang="en-GB" sz="1600" dirty="0">
                <a:cs typeface="Arial" charset="0"/>
              </a:rPr>
              <a:t>	insert request into service queue</a:t>
            </a:r>
          </a:p>
          <a:p>
            <a:pPr marL="307718" indent="-307718">
              <a:lnSpc>
                <a:spcPct val="80000"/>
              </a:lnSpc>
              <a:spcAft>
                <a:spcPct val="0"/>
              </a:spcAft>
              <a:buNone/>
            </a:pPr>
            <a:r>
              <a:rPr lang="en-GB" sz="1600" dirty="0">
                <a:cs typeface="Arial" charset="0"/>
              </a:rPr>
              <a:t>	if (device is idle) {</a:t>
            </a:r>
          </a:p>
          <a:p>
            <a:pPr marL="307718" indent="-307718">
              <a:lnSpc>
                <a:spcPct val="80000"/>
              </a:lnSpc>
              <a:spcAft>
                <a:spcPct val="0"/>
              </a:spcAft>
              <a:buNone/>
            </a:pPr>
            <a:r>
              <a:rPr lang="en-GB" sz="1600" dirty="0">
                <a:cs typeface="Arial" charset="0"/>
              </a:rPr>
              <a:t>			</a:t>
            </a:r>
            <a:r>
              <a:rPr lang="en-GB" sz="1600" dirty="0" err="1">
                <a:cs typeface="Arial" charset="0"/>
              </a:rPr>
              <a:t>disable_device_interrupt</a:t>
            </a:r>
            <a:r>
              <a:rPr lang="en-GB" sz="1600" dirty="0">
                <a:cs typeface="Arial" charset="0"/>
              </a:rPr>
              <a:t>(); </a:t>
            </a:r>
          </a:p>
          <a:p>
            <a:pPr marL="307718" indent="-307718">
              <a:lnSpc>
                <a:spcPct val="80000"/>
              </a:lnSpc>
              <a:spcAft>
                <a:spcPct val="0"/>
              </a:spcAft>
              <a:buNone/>
            </a:pPr>
            <a:r>
              <a:rPr lang="en-GB" sz="1600" dirty="0">
                <a:cs typeface="Arial" charset="0"/>
              </a:rPr>
              <a:t>			</a:t>
            </a:r>
            <a:r>
              <a:rPr lang="en-GB" sz="1600" dirty="0" err="1">
                <a:cs typeface="Arial" charset="0"/>
              </a:rPr>
              <a:t>xx_start</a:t>
            </a:r>
            <a:r>
              <a:rPr lang="en-GB" sz="1600" dirty="0">
                <a:cs typeface="Arial" charset="0"/>
              </a:rPr>
              <a:t>(); </a:t>
            </a:r>
          </a:p>
          <a:p>
            <a:pPr marL="307718" indent="-307718">
              <a:lnSpc>
                <a:spcPct val="80000"/>
              </a:lnSpc>
              <a:spcAft>
                <a:spcPct val="0"/>
              </a:spcAft>
              <a:buNone/>
            </a:pPr>
            <a:r>
              <a:rPr lang="en-GB" sz="1600" dirty="0">
                <a:cs typeface="Arial" charset="0"/>
              </a:rPr>
              <a:t>			</a:t>
            </a:r>
            <a:r>
              <a:rPr lang="en-GB" sz="1600" dirty="0" err="1">
                <a:cs typeface="Arial" charset="0"/>
              </a:rPr>
              <a:t>enable_device_interrupt</a:t>
            </a:r>
            <a:r>
              <a:rPr lang="en-GB" sz="1600" dirty="0">
                <a:cs typeface="Arial" charset="0"/>
              </a:rPr>
              <a:t>();</a:t>
            </a:r>
          </a:p>
          <a:p>
            <a:pPr marL="307718" indent="-307718">
              <a:lnSpc>
                <a:spcPct val="80000"/>
              </a:lnSpc>
              <a:spcAft>
                <a:spcPct val="0"/>
              </a:spcAft>
              <a:buNone/>
            </a:pPr>
            <a:r>
              <a:rPr lang="en-GB" sz="1600" dirty="0">
                <a:cs typeface="Arial" charset="0"/>
              </a:rPr>
              <a:t>	}</a:t>
            </a:r>
          </a:p>
          <a:p>
            <a:pPr marL="307718" indent="-307718">
              <a:lnSpc>
                <a:spcPct val="80000"/>
              </a:lnSpc>
              <a:spcAft>
                <a:spcPct val="0"/>
              </a:spcAft>
              <a:buNone/>
            </a:pPr>
            <a:r>
              <a:rPr lang="en-GB" sz="1600" dirty="0">
                <a:cs typeface="Arial" charset="0"/>
              </a:rPr>
              <a:t>	await completion of request</a:t>
            </a:r>
          </a:p>
          <a:p>
            <a:pPr marL="307718" indent="-307718">
              <a:lnSpc>
                <a:spcPct val="80000"/>
              </a:lnSpc>
              <a:spcAft>
                <a:spcPct val="0"/>
              </a:spcAft>
              <a:buNone/>
            </a:pPr>
            <a:r>
              <a:rPr lang="en-GB" sz="1600" dirty="0">
                <a:cs typeface="Arial" charset="0"/>
              </a:rPr>
              <a:t>	extract completion info for caller</a:t>
            </a:r>
          </a:p>
          <a:p>
            <a:pPr marL="307718" indent="-307718">
              <a:lnSpc>
                <a:spcPct val="80000"/>
              </a:lnSpc>
              <a:spcAft>
                <a:spcPct val="0"/>
              </a:spcAft>
              <a:buNone/>
            </a:pPr>
            <a:r>
              <a:rPr lang="en-GB" sz="1600" dirty="0">
                <a:cs typeface="Arial" charset="0"/>
              </a:rPr>
              <a:t>}</a:t>
            </a:r>
          </a:p>
          <a:p>
            <a:pPr marL="307718" indent="-307718">
              <a:lnSpc>
                <a:spcPct val="80000"/>
              </a:lnSpc>
              <a:spcAft>
                <a:spcPct val="0"/>
              </a:spcAft>
              <a:buNone/>
            </a:pPr>
            <a:endParaRPr lang="en-GB" sz="1600" dirty="0">
              <a:cs typeface="Arial" charset="0"/>
            </a:endParaRPr>
          </a:p>
          <a:p>
            <a:pPr marL="307718" indent="-307718">
              <a:lnSpc>
                <a:spcPct val="80000"/>
              </a:lnSpc>
              <a:spcAft>
                <a:spcPct val="0"/>
              </a:spcAft>
              <a:buNone/>
            </a:pPr>
            <a:r>
              <a:rPr lang="en-GB" sz="1600" dirty="0" err="1">
                <a:cs typeface="Arial" charset="0"/>
              </a:rPr>
              <a:t>xx_start</a:t>
            </a:r>
            <a:r>
              <a:rPr lang="en-GB" sz="1600" dirty="0">
                <a:cs typeface="Arial" charset="0"/>
              </a:rPr>
              <a:t>() {</a:t>
            </a:r>
          </a:p>
          <a:p>
            <a:pPr marL="307718" indent="-307718">
              <a:lnSpc>
                <a:spcPct val="80000"/>
              </a:lnSpc>
              <a:spcAft>
                <a:spcPct val="0"/>
              </a:spcAft>
              <a:buNone/>
            </a:pPr>
            <a:r>
              <a:rPr lang="en-GB" sz="1600" dirty="0">
                <a:cs typeface="Arial" charset="0"/>
              </a:rPr>
              <a:t> 	get next request from queue</a:t>
            </a:r>
          </a:p>
          <a:p>
            <a:pPr marL="307718" indent="-307718">
              <a:lnSpc>
                <a:spcPct val="80000"/>
              </a:lnSpc>
              <a:spcAft>
                <a:spcPct val="0"/>
              </a:spcAft>
              <a:buNone/>
            </a:pPr>
            <a:r>
              <a:rPr lang="en-GB" sz="1600" dirty="0">
                <a:cs typeface="Arial" charset="0"/>
              </a:rPr>
              <a:t> 	get address, count, disk address</a:t>
            </a:r>
          </a:p>
          <a:p>
            <a:pPr marL="307718" indent="-307718">
              <a:lnSpc>
                <a:spcPct val="80000"/>
              </a:lnSpc>
              <a:spcAft>
                <a:spcPct val="0"/>
              </a:spcAft>
              <a:buNone/>
            </a:pPr>
            <a:r>
              <a:rPr lang="en-GB" sz="1600" dirty="0">
                <a:cs typeface="Arial" charset="0"/>
              </a:rPr>
              <a:t> 	load request parameters into controller</a:t>
            </a:r>
          </a:p>
          <a:p>
            <a:pPr marL="307718" indent="-307718">
              <a:lnSpc>
                <a:spcPct val="80000"/>
              </a:lnSpc>
              <a:spcAft>
                <a:spcPct val="0"/>
              </a:spcAft>
              <a:buNone/>
            </a:pPr>
            <a:r>
              <a:rPr lang="en-GB" sz="1600" dirty="0">
                <a:cs typeface="Arial" charset="0"/>
              </a:rPr>
              <a:t>	start the DMA operation</a:t>
            </a:r>
          </a:p>
          <a:p>
            <a:pPr marL="307718" indent="-307718">
              <a:lnSpc>
                <a:spcPct val="80000"/>
              </a:lnSpc>
              <a:spcAft>
                <a:spcPct val="0"/>
              </a:spcAft>
              <a:buNone/>
            </a:pPr>
            <a:r>
              <a:rPr lang="en-GB" sz="1600" dirty="0">
                <a:cs typeface="Arial" charset="0"/>
              </a:rPr>
              <a:t>	mark device busy</a:t>
            </a:r>
          </a:p>
          <a:p>
            <a:pPr marL="307718" indent="-307718">
              <a:lnSpc>
                <a:spcPct val="80000"/>
              </a:lnSpc>
              <a:spcAft>
                <a:spcPct val="0"/>
              </a:spcAft>
              <a:buNone/>
            </a:pPr>
            <a:r>
              <a:rPr lang="en-GB" sz="1600" dirty="0">
                <a:cs typeface="Arial" charset="0"/>
              </a:rPr>
              <a:t>}</a:t>
            </a:r>
          </a:p>
          <a:p>
            <a:pPr marL="307718" indent="-307718">
              <a:lnSpc>
                <a:spcPct val="80000"/>
              </a:lnSpc>
              <a:spcAft>
                <a:spcPct val="0"/>
              </a:spcAft>
              <a:buFont typeface="Times New Roman" pitchFamily="18" charset="0"/>
              <a:buChar char="•"/>
            </a:pPr>
            <a:endParaRPr lang="en-GB" sz="1600" dirty="0">
              <a:cs typeface="Arial" charset="0"/>
            </a:endParaRPr>
          </a:p>
          <a:p>
            <a:pPr marL="307718" indent="-307718">
              <a:lnSpc>
                <a:spcPct val="80000"/>
              </a:lnSpc>
              <a:spcAft>
                <a:spcPct val="0"/>
              </a:spcAft>
              <a:buNone/>
            </a:pPr>
            <a:endParaRPr lang="en-US" sz="1600" dirty="0">
              <a:latin typeface="Times New Roman" pitchFamily="18" charset="0"/>
            </a:endParaRPr>
          </a:p>
        </p:txBody>
      </p:sp>
      <p:sp>
        <p:nvSpPr>
          <p:cNvPr id="38921" name="Rectangle 9"/>
          <p:cNvSpPr>
            <a:spLocks noGrp="1" noChangeArrowheads="1"/>
          </p:cNvSpPr>
          <p:nvPr>
            <p:ph type="body" sz="half" idx="2"/>
          </p:nvPr>
        </p:nvSpPr>
        <p:spPr>
          <a:xfrm>
            <a:off x="4364182" y="1882588"/>
            <a:ext cx="4572000" cy="2487706"/>
          </a:xfrm>
        </p:spPr>
        <p:txBody>
          <a:bodyPr>
            <a:normAutofit lnSpcReduction="10000"/>
          </a:bodyPr>
          <a:lstStyle/>
          <a:p>
            <a:pPr marL="307718" indent="-307718">
              <a:lnSpc>
                <a:spcPct val="80000"/>
              </a:lnSpc>
              <a:spcAft>
                <a:spcPct val="0"/>
              </a:spcAft>
              <a:buNone/>
            </a:pPr>
            <a:r>
              <a:rPr lang="en-GB" sz="1800" dirty="0" err="1">
                <a:cs typeface="Arial" charset="0"/>
              </a:rPr>
              <a:t>xx_intr</a:t>
            </a:r>
            <a:r>
              <a:rPr lang="en-GB" sz="1800" dirty="0">
                <a:cs typeface="Arial" charset="0"/>
              </a:rPr>
              <a:t>() {</a:t>
            </a:r>
          </a:p>
          <a:p>
            <a:pPr marL="307718" indent="-307718">
              <a:lnSpc>
                <a:spcPct val="80000"/>
              </a:lnSpc>
              <a:spcAft>
                <a:spcPct val="0"/>
              </a:spcAft>
              <a:buNone/>
            </a:pPr>
            <a:r>
              <a:rPr lang="en-GB" sz="1800" dirty="0">
                <a:cs typeface="Arial" charset="0"/>
              </a:rPr>
              <a:t>	extract completion info from controller</a:t>
            </a:r>
          </a:p>
          <a:p>
            <a:pPr marL="307718" indent="-307718">
              <a:lnSpc>
                <a:spcPct val="80000"/>
              </a:lnSpc>
              <a:spcAft>
                <a:spcPct val="0"/>
              </a:spcAft>
              <a:buNone/>
            </a:pPr>
            <a:r>
              <a:rPr lang="en-GB" sz="1800" dirty="0">
                <a:cs typeface="Arial" charset="0"/>
              </a:rPr>
              <a:t>	update completion info in current </a:t>
            </a:r>
            <a:r>
              <a:rPr lang="en-GB" sz="1800" dirty="0" err="1">
                <a:cs typeface="Arial" charset="0"/>
              </a:rPr>
              <a:t>req</a:t>
            </a:r>
            <a:endParaRPr lang="en-GB" sz="1800" dirty="0">
              <a:cs typeface="Arial" charset="0"/>
            </a:endParaRPr>
          </a:p>
          <a:p>
            <a:pPr marL="307718" indent="-307718">
              <a:lnSpc>
                <a:spcPct val="80000"/>
              </a:lnSpc>
              <a:spcAft>
                <a:spcPct val="0"/>
              </a:spcAft>
              <a:buNone/>
            </a:pPr>
            <a:r>
              <a:rPr lang="en-GB" sz="1800" dirty="0">
                <a:cs typeface="Arial" charset="0"/>
              </a:rPr>
              <a:t>	wakeup current request</a:t>
            </a:r>
          </a:p>
          <a:p>
            <a:pPr marL="307718" indent="-307718">
              <a:lnSpc>
                <a:spcPct val="80000"/>
              </a:lnSpc>
              <a:spcAft>
                <a:spcPct val="0"/>
              </a:spcAft>
              <a:buNone/>
            </a:pPr>
            <a:r>
              <a:rPr lang="en-GB" sz="1800" dirty="0">
                <a:cs typeface="Arial" charset="0"/>
              </a:rPr>
              <a:t>	if (more requests in queue)</a:t>
            </a:r>
          </a:p>
          <a:p>
            <a:pPr marL="307718" indent="-307718">
              <a:lnSpc>
                <a:spcPct val="80000"/>
              </a:lnSpc>
              <a:spcAft>
                <a:spcPct val="0"/>
              </a:spcAft>
              <a:buNone/>
            </a:pPr>
            <a:r>
              <a:rPr lang="en-GB" sz="1800" dirty="0">
                <a:cs typeface="Arial" charset="0"/>
              </a:rPr>
              <a:t>			</a:t>
            </a:r>
            <a:r>
              <a:rPr lang="en-GB" sz="1800" dirty="0" err="1">
                <a:cs typeface="Arial" charset="0"/>
              </a:rPr>
              <a:t>xx_start</a:t>
            </a:r>
            <a:r>
              <a:rPr lang="en-GB" sz="1800" dirty="0">
                <a:cs typeface="Arial" charset="0"/>
              </a:rPr>
              <a:t>()</a:t>
            </a:r>
          </a:p>
          <a:p>
            <a:pPr marL="307718" indent="-307718">
              <a:lnSpc>
                <a:spcPct val="80000"/>
              </a:lnSpc>
              <a:spcAft>
                <a:spcPct val="0"/>
              </a:spcAft>
              <a:buNone/>
            </a:pPr>
            <a:r>
              <a:rPr lang="en-GB" sz="1800" dirty="0">
                <a:cs typeface="Arial" charset="0"/>
              </a:rPr>
              <a:t>	else</a:t>
            </a:r>
          </a:p>
          <a:p>
            <a:pPr marL="307718" indent="-307718">
              <a:lnSpc>
                <a:spcPct val="80000"/>
              </a:lnSpc>
              <a:spcAft>
                <a:spcPct val="0"/>
              </a:spcAft>
              <a:buNone/>
            </a:pPr>
            <a:r>
              <a:rPr lang="en-GB" sz="1800" dirty="0">
                <a:cs typeface="Arial" charset="0"/>
              </a:rPr>
              <a:t>			mark device idle</a:t>
            </a:r>
          </a:p>
          <a:p>
            <a:pPr marL="307718" indent="-307718">
              <a:lnSpc>
                <a:spcPct val="80000"/>
              </a:lnSpc>
              <a:spcAft>
                <a:spcPct val="0"/>
              </a:spcAft>
              <a:buNone/>
            </a:pPr>
            <a:r>
              <a:rPr lang="en-GB" sz="1800" dirty="0">
                <a:cs typeface="Arial" charset="0"/>
              </a:rPr>
              <a:t>}</a:t>
            </a:r>
          </a:p>
          <a:p>
            <a:pPr marL="307718" indent="-307718">
              <a:lnSpc>
                <a:spcPct val="80000"/>
              </a:lnSpc>
              <a:spcAft>
                <a:spcPct val="0"/>
              </a:spcAft>
              <a:buNone/>
            </a:pPr>
            <a:endParaRPr lang="en-US" sz="1800" dirty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1580114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82" name="Rectangle 30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Multi-Tasking &amp; Interrupt Driven I/O</a:t>
            </a:r>
          </a:p>
        </p:txBody>
      </p:sp>
      <p:sp>
        <p:nvSpPr>
          <p:cNvPr id="151555" name="Text Box 3"/>
          <p:cNvSpPr txBox="1">
            <a:spLocks noChangeArrowheads="1"/>
          </p:cNvSpPr>
          <p:nvPr/>
        </p:nvSpPr>
        <p:spPr bwMode="auto">
          <a:xfrm>
            <a:off x="839932" y="1143000"/>
            <a:ext cx="969818" cy="390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2058" tIns="41029" rIns="82058" bIns="41029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/>
              <a:t>device</a:t>
            </a:r>
          </a:p>
        </p:txBody>
      </p:sp>
      <p:sp>
        <p:nvSpPr>
          <p:cNvPr id="151561" name="Rectangle 9"/>
          <p:cNvSpPr>
            <a:spLocks noChangeArrowheads="1"/>
          </p:cNvSpPr>
          <p:nvPr/>
        </p:nvSpPr>
        <p:spPr bwMode="auto">
          <a:xfrm>
            <a:off x="2632364" y="1210235"/>
            <a:ext cx="1246909" cy="268941"/>
          </a:xfrm>
          <a:prstGeom prst="rect">
            <a:avLst/>
          </a:prstGeom>
          <a:solidFill>
            <a:srgbClr val="33CC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2058" tIns="41029" rIns="82058" bIns="41029" anchor="ctr"/>
          <a:lstStyle/>
          <a:p>
            <a:pPr algn="ctr"/>
            <a:r>
              <a:rPr lang="en-US" sz="1400" dirty="0"/>
              <a:t>1A</a:t>
            </a:r>
          </a:p>
        </p:txBody>
      </p:sp>
      <p:sp>
        <p:nvSpPr>
          <p:cNvPr id="151562" name="Rectangle 10"/>
          <p:cNvSpPr>
            <a:spLocks noChangeArrowheads="1"/>
          </p:cNvSpPr>
          <p:nvPr/>
        </p:nvSpPr>
        <p:spPr bwMode="auto">
          <a:xfrm>
            <a:off x="3869171" y="2689412"/>
            <a:ext cx="138545" cy="268941"/>
          </a:xfrm>
          <a:prstGeom prst="rect">
            <a:avLst/>
          </a:prstGeom>
          <a:solidFill>
            <a:srgbClr val="9933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2058" tIns="41029" rIns="82058" bIns="41029" anchor="ctr"/>
          <a:lstStyle/>
          <a:p>
            <a:endParaRPr lang="en-US"/>
          </a:p>
        </p:txBody>
      </p:sp>
      <p:sp>
        <p:nvSpPr>
          <p:cNvPr id="151564" name="Text Box 12"/>
          <p:cNvSpPr txBox="1">
            <a:spLocks noChangeArrowheads="1"/>
          </p:cNvSpPr>
          <p:nvPr/>
        </p:nvSpPr>
        <p:spPr bwMode="auto">
          <a:xfrm>
            <a:off x="355023" y="1680882"/>
            <a:ext cx="1454727" cy="390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2058" tIns="41029" rIns="82058" bIns="41029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/>
              <a:t> process 1</a:t>
            </a:r>
          </a:p>
        </p:txBody>
      </p:sp>
      <p:sp>
        <p:nvSpPr>
          <p:cNvPr id="151565" name="Rectangle 13"/>
          <p:cNvSpPr>
            <a:spLocks noChangeArrowheads="1"/>
          </p:cNvSpPr>
          <p:nvPr/>
        </p:nvSpPr>
        <p:spPr bwMode="auto">
          <a:xfrm>
            <a:off x="2008909" y="1748118"/>
            <a:ext cx="405535" cy="268941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2058" tIns="41029" rIns="82058" bIns="41029" anchor="ctr"/>
          <a:lstStyle/>
          <a:p>
            <a:endParaRPr lang="en-US"/>
          </a:p>
        </p:txBody>
      </p:sp>
      <p:sp>
        <p:nvSpPr>
          <p:cNvPr id="151566" name="Rectangle 14"/>
          <p:cNvSpPr>
            <a:spLocks noChangeArrowheads="1"/>
          </p:cNvSpPr>
          <p:nvPr/>
        </p:nvSpPr>
        <p:spPr bwMode="auto">
          <a:xfrm>
            <a:off x="2424546" y="1748118"/>
            <a:ext cx="207818" cy="268941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2058" tIns="41029" rIns="82058" bIns="41029" anchor="ctr"/>
          <a:lstStyle/>
          <a:p>
            <a:pPr algn="ctr"/>
            <a:r>
              <a:rPr lang="en-US" sz="1400" dirty="0"/>
              <a:t>1A</a:t>
            </a:r>
          </a:p>
        </p:txBody>
      </p:sp>
      <p:sp>
        <p:nvSpPr>
          <p:cNvPr id="151569" name="Text Box 17"/>
          <p:cNvSpPr txBox="1">
            <a:spLocks noChangeArrowheads="1"/>
          </p:cNvSpPr>
          <p:nvPr/>
        </p:nvSpPr>
        <p:spPr bwMode="auto">
          <a:xfrm>
            <a:off x="415636" y="3227294"/>
            <a:ext cx="4433455" cy="3914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2058" tIns="41029" rIns="82058" bIns="41029">
            <a:spAutoFit/>
          </a:bodyPr>
          <a:lstStyle/>
          <a:p>
            <a:pPr marL="410291" indent="-410291">
              <a:spcBef>
                <a:spcPct val="50000"/>
              </a:spcBef>
              <a:buFontTx/>
              <a:buAutoNum type="arabicPeriod"/>
            </a:pPr>
            <a:r>
              <a:rPr lang="en-US" sz="1600" dirty="0"/>
              <a:t>P</a:t>
            </a:r>
            <a:r>
              <a:rPr lang="en-US" sz="1600" baseline="-25000" dirty="0"/>
              <a:t>1</a:t>
            </a:r>
            <a:r>
              <a:rPr lang="en-US" dirty="0"/>
              <a:t> </a:t>
            </a:r>
            <a:r>
              <a:rPr lang="en-US" sz="1600" dirty="0"/>
              <a:t>runs, requests a read, and blocks</a:t>
            </a:r>
          </a:p>
          <a:p>
            <a:pPr marL="410291" indent="-410291">
              <a:spcBef>
                <a:spcPct val="50000"/>
              </a:spcBef>
              <a:buFontTx/>
              <a:buAutoNum type="arabicPeriod"/>
            </a:pPr>
            <a:r>
              <a:rPr lang="en-US" sz="1600" dirty="0"/>
              <a:t>P</a:t>
            </a:r>
            <a:r>
              <a:rPr lang="en-US" sz="1600" baseline="-25000" dirty="0"/>
              <a:t>2</a:t>
            </a:r>
            <a:r>
              <a:rPr lang="en-US" sz="1600" dirty="0"/>
              <a:t> runs, requests a read, and blocks</a:t>
            </a:r>
          </a:p>
          <a:p>
            <a:pPr marL="410291" indent="-410291">
              <a:spcBef>
                <a:spcPct val="50000"/>
              </a:spcBef>
              <a:buFontTx/>
              <a:buAutoNum type="arabicPeriod"/>
            </a:pPr>
            <a:r>
              <a:rPr lang="en-US" sz="1600" dirty="0"/>
              <a:t>P</a:t>
            </a:r>
            <a:r>
              <a:rPr lang="en-US" sz="1600" baseline="-25000" dirty="0"/>
              <a:t>3</a:t>
            </a:r>
            <a:r>
              <a:rPr lang="en-US" sz="1600" dirty="0"/>
              <a:t> runs until interrupted</a:t>
            </a:r>
          </a:p>
          <a:p>
            <a:pPr marL="410291" indent="-410291">
              <a:spcBef>
                <a:spcPct val="50000"/>
              </a:spcBef>
              <a:buFontTx/>
              <a:buAutoNum type="arabicPeriod"/>
            </a:pPr>
            <a:r>
              <a:rPr lang="en-US" sz="1600" dirty="0"/>
              <a:t>Awaken P</a:t>
            </a:r>
            <a:r>
              <a:rPr lang="en-US" sz="1600" baseline="-25000" dirty="0"/>
              <a:t>1</a:t>
            </a:r>
            <a:r>
              <a:rPr lang="en-US" sz="1600" dirty="0"/>
              <a:t> and start next read operation</a:t>
            </a:r>
          </a:p>
          <a:p>
            <a:pPr marL="410291" indent="-410291">
              <a:spcBef>
                <a:spcPct val="50000"/>
              </a:spcBef>
              <a:buFontTx/>
              <a:buAutoNum type="arabicPeriod"/>
            </a:pPr>
            <a:r>
              <a:rPr lang="en-US" sz="1600" dirty="0"/>
              <a:t>P</a:t>
            </a:r>
            <a:r>
              <a:rPr lang="en-US" sz="1600" baseline="-25000" dirty="0"/>
              <a:t>1</a:t>
            </a:r>
            <a:r>
              <a:rPr lang="en-US" sz="1600" dirty="0"/>
              <a:t> runs, requests a read, and blocks </a:t>
            </a:r>
          </a:p>
          <a:p>
            <a:pPr marL="410291" indent="-410291">
              <a:spcBef>
                <a:spcPct val="50000"/>
              </a:spcBef>
              <a:buFontTx/>
              <a:buAutoNum type="arabicPeriod"/>
            </a:pPr>
            <a:r>
              <a:rPr lang="en-US" sz="1600" dirty="0"/>
              <a:t>P</a:t>
            </a:r>
            <a:r>
              <a:rPr lang="en-US" sz="1600" baseline="-25000" dirty="0"/>
              <a:t>3</a:t>
            </a:r>
            <a:r>
              <a:rPr lang="en-US" sz="1600" dirty="0"/>
              <a:t> runs until interrupted </a:t>
            </a:r>
          </a:p>
          <a:p>
            <a:pPr marL="410291" indent="-410291">
              <a:spcBef>
                <a:spcPct val="50000"/>
              </a:spcBef>
            </a:pPr>
            <a:endParaRPr lang="en-US" sz="1600" dirty="0"/>
          </a:p>
          <a:p>
            <a:pPr marL="410291" indent="-410291">
              <a:spcBef>
                <a:spcPct val="50000"/>
              </a:spcBef>
              <a:buFontTx/>
              <a:buAutoNum type="arabicPeriod"/>
            </a:pPr>
            <a:endParaRPr lang="en-US" sz="1600" dirty="0"/>
          </a:p>
          <a:p>
            <a:pPr marL="410291" indent="-410291">
              <a:spcBef>
                <a:spcPct val="50000"/>
              </a:spcBef>
              <a:buFontTx/>
              <a:buAutoNum type="arabicPeriod"/>
            </a:pPr>
            <a:endParaRPr lang="en-US" dirty="0"/>
          </a:p>
          <a:p>
            <a:pPr marL="410291" indent="-410291">
              <a:spcBef>
                <a:spcPct val="50000"/>
              </a:spcBef>
              <a:buFontTx/>
              <a:buAutoNum type="arabicPeriod"/>
            </a:pPr>
            <a:endParaRPr lang="en-US" dirty="0"/>
          </a:p>
        </p:txBody>
      </p:sp>
      <p:sp>
        <p:nvSpPr>
          <p:cNvPr id="151594" name="Text Box 42"/>
          <p:cNvSpPr txBox="1">
            <a:spLocks noChangeArrowheads="1"/>
          </p:cNvSpPr>
          <p:nvPr/>
        </p:nvSpPr>
        <p:spPr bwMode="auto">
          <a:xfrm>
            <a:off x="355023" y="2151529"/>
            <a:ext cx="1454727" cy="390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2058" tIns="41029" rIns="82058" bIns="41029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/>
              <a:t> process 2</a:t>
            </a:r>
          </a:p>
        </p:txBody>
      </p:sp>
      <p:sp>
        <p:nvSpPr>
          <p:cNvPr id="151595" name="Rectangle 43"/>
          <p:cNvSpPr>
            <a:spLocks noChangeArrowheads="1"/>
          </p:cNvSpPr>
          <p:nvPr/>
        </p:nvSpPr>
        <p:spPr bwMode="auto">
          <a:xfrm>
            <a:off x="2632364" y="2218765"/>
            <a:ext cx="682625" cy="268941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2058" tIns="41029" rIns="82058" bIns="41029" anchor="ctr"/>
          <a:lstStyle/>
          <a:p>
            <a:endParaRPr lang="en-US"/>
          </a:p>
        </p:txBody>
      </p:sp>
      <p:sp>
        <p:nvSpPr>
          <p:cNvPr id="151598" name="Rectangle 46"/>
          <p:cNvSpPr>
            <a:spLocks noChangeArrowheads="1"/>
          </p:cNvSpPr>
          <p:nvPr/>
        </p:nvSpPr>
        <p:spPr bwMode="auto">
          <a:xfrm>
            <a:off x="5056909" y="2689412"/>
            <a:ext cx="207818" cy="268941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2058" tIns="41029" rIns="82058" bIns="41029" anchor="ctr"/>
          <a:lstStyle/>
          <a:p>
            <a:endParaRPr lang="en-US"/>
          </a:p>
        </p:txBody>
      </p:sp>
      <p:sp>
        <p:nvSpPr>
          <p:cNvPr id="151605" name="Text Box 53"/>
          <p:cNvSpPr txBox="1">
            <a:spLocks noChangeArrowheads="1"/>
          </p:cNvSpPr>
          <p:nvPr/>
        </p:nvSpPr>
        <p:spPr bwMode="auto">
          <a:xfrm>
            <a:off x="355023" y="2622176"/>
            <a:ext cx="1454727" cy="390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2058" tIns="41029" rIns="82058" bIns="41029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/>
              <a:t> process 3</a:t>
            </a:r>
          </a:p>
        </p:txBody>
      </p:sp>
      <p:sp>
        <p:nvSpPr>
          <p:cNvPr id="151606" name="Rectangle 54"/>
          <p:cNvSpPr>
            <a:spLocks noChangeArrowheads="1"/>
          </p:cNvSpPr>
          <p:nvPr/>
        </p:nvSpPr>
        <p:spPr bwMode="auto">
          <a:xfrm>
            <a:off x="3532909" y="2689412"/>
            <a:ext cx="336262" cy="268941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2058" tIns="41029" rIns="82058" bIns="41029" anchor="ctr"/>
          <a:lstStyle/>
          <a:p>
            <a:endParaRPr lang="en-US"/>
          </a:p>
        </p:txBody>
      </p:sp>
      <p:sp>
        <p:nvSpPr>
          <p:cNvPr id="151616" name="Rectangle 64"/>
          <p:cNvSpPr>
            <a:spLocks noChangeArrowheads="1"/>
          </p:cNvSpPr>
          <p:nvPr/>
        </p:nvSpPr>
        <p:spPr bwMode="auto">
          <a:xfrm>
            <a:off x="4017818" y="1210235"/>
            <a:ext cx="1246909" cy="268941"/>
          </a:xfrm>
          <a:prstGeom prst="rect">
            <a:avLst/>
          </a:prstGeom>
          <a:solidFill>
            <a:srgbClr val="33CC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2058" tIns="41029" rIns="82058" bIns="41029" anchor="ctr"/>
          <a:lstStyle/>
          <a:p>
            <a:pPr algn="ctr"/>
            <a:r>
              <a:rPr lang="en-US" sz="1400" dirty="0"/>
              <a:t>2A</a:t>
            </a:r>
          </a:p>
        </p:txBody>
      </p:sp>
      <p:sp>
        <p:nvSpPr>
          <p:cNvPr id="151617" name="Rectangle 65"/>
          <p:cNvSpPr>
            <a:spLocks noChangeArrowheads="1"/>
          </p:cNvSpPr>
          <p:nvPr/>
        </p:nvSpPr>
        <p:spPr bwMode="auto">
          <a:xfrm>
            <a:off x="4017818" y="1680882"/>
            <a:ext cx="821171" cy="268941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2058" tIns="41029" rIns="82058" bIns="41029" anchor="ctr"/>
          <a:lstStyle/>
          <a:p>
            <a:endParaRPr lang="en-US"/>
          </a:p>
        </p:txBody>
      </p:sp>
      <p:sp>
        <p:nvSpPr>
          <p:cNvPr id="151619" name="Rectangle 67"/>
          <p:cNvSpPr>
            <a:spLocks noChangeArrowheads="1"/>
          </p:cNvSpPr>
          <p:nvPr/>
        </p:nvSpPr>
        <p:spPr bwMode="auto">
          <a:xfrm>
            <a:off x="5264728" y="2689412"/>
            <a:ext cx="138545" cy="268941"/>
          </a:xfrm>
          <a:prstGeom prst="rect">
            <a:avLst/>
          </a:prstGeom>
          <a:solidFill>
            <a:srgbClr val="9933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2058" tIns="41029" rIns="82058" bIns="41029" anchor="ctr"/>
          <a:lstStyle/>
          <a:p>
            <a:endParaRPr lang="en-US"/>
          </a:p>
        </p:txBody>
      </p:sp>
      <p:sp>
        <p:nvSpPr>
          <p:cNvPr id="151620" name="Rectangle 68"/>
          <p:cNvSpPr>
            <a:spLocks noChangeArrowheads="1"/>
          </p:cNvSpPr>
          <p:nvPr/>
        </p:nvSpPr>
        <p:spPr bwMode="auto">
          <a:xfrm>
            <a:off x="5403273" y="2218765"/>
            <a:ext cx="682625" cy="268941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2058" tIns="41029" rIns="82058" bIns="41029" anchor="ctr"/>
          <a:lstStyle/>
          <a:p>
            <a:endParaRPr lang="en-US"/>
          </a:p>
        </p:txBody>
      </p:sp>
      <p:sp>
        <p:nvSpPr>
          <p:cNvPr id="151622" name="Rectangle 70"/>
          <p:cNvSpPr>
            <a:spLocks noChangeArrowheads="1"/>
          </p:cNvSpPr>
          <p:nvPr/>
        </p:nvSpPr>
        <p:spPr bwMode="auto">
          <a:xfrm>
            <a:off x="5403273" y="1210235"/>
            <a:ext cx="1108364" cy="268941"/>
          </a:xfrm>
          <a:prstGeom prst="rect">
            <a:avLst/>
          </a:prstGeom>
          <a:solidFill>
            <a:srgbClr val="33CC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2058" tIns="41029" rIns="82058" bIns="41029" anchor="ctr"/>
          <a:lstStyle/>
          <a:p>
            <a:pPr algn="ctr"/>
            <a:r>
              <a:rPr lang="en-US" sz="1400" dirty="0"/>
              <a:t>1B</a:t>
            </a:r>
          </a:p>
        </p:txBody>
      </p:sp>
      <p:sp>
        <p:nvSpPr>
          <p:cNvPr id="151623" name="Rectangle 71"/>
          <p:cNvSpPr>
            <a:spLocks noChangeArrowheads="1"/>
          </p:cNvSpPr>
          <p:nvPr/>
        </p:nvSpPr>
        <p:spPr bwMode="auto">
          <a:xfrm>
            <a:off x="6303818" y="2689412"/>
            <a:ext cx="207818" cy="268941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2058" tIns="41029" rIns="82058" bIns="41029" anchor="ctr"/>
          <a:lstStyle/>
          <a:p>
            <a:endParaRPr lang="en-US"/>
          </a:p>
        </p:txBody>
      </p:sp>
      <p:sp>
        <p:nvSpPr>
          <p:cNvPr id="151624" name="Rectangle 72"/>
          <p:cNvSpPr>
            <a:spLocks noChangeArrowheads="1"/>
          </p:cNvSpPr>
          <p:nvPr/>
        </p:nvSpPr>
        <p:spPr bwMode="auto">
          <a:xfrm>
            <a:off x="6511637" y="2689412"/>
            <a:ext cx="138545" cy="268941"/>
          </a:xfrm>
          <a:prstGeom prst="rect">
            <a:avLst/>
          </a:prstGeom>
          <a:solidFill>
            <a:srgbClr val="9933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2058" tIns="41029" rIns="82058" bIns="41029" anchor="ctr"/>
          <a:lstStyle/>
          <a:p>
            <a:endParaRPr lang="en-US"/>
          </a:p>
        </p:txBody>
      </p:sp>
      <p:sp>
        <p:nvSpPr>
          <p:cNvPr id="151625" name="Rectangle 73"/>
          <p:cNvSpPr>
            <a:spLocks noChangeArrowheads="1"/>
          </p:cNvSpPr>
          <p:nvPr/>
        </p:nvSpPr>
        <p:spPr bwMode="auto">
          <a:xfrm>
            <a:off x="6650182" y="1680882"/>
            <a:ext cx="821171" cy="268941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2058" tIns="41029" rIns="82058" bIns="41029" anchor="ctr"/>
          <a:lstStyle/>
          <a:p>
            <a:endParaRPr lang="en-US"/>
          </a:p>
        </p:txBody>
      </p:sp>
      <p:sp>
        <p:nvSpPr>
          <p:cNvPr id="151627" name="Rectangle 75"/>
          <p:cNvSpPr>
            <a:spLocks noChangeArrowheads="1"/>
          </p:cNvSpPr>
          <p:nvPr/>
        </p:nvSpPr>
        <p:spPr bwMode="auto">
          <a:xfrm>
            <a:off x="6650182" y="1210235"/>
            <a:ext cx="1246909" cy="268941"/>
          </a:xfrm>
          <a:prstGeom prst="rect">
            <a:avLst/>
          </a:prstGeom>
          <a:solidFill>
            <a:srgbClr val="33CC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2058" tIns="41029" rIns="82058" bIns="41029" anchor="ctr"/>
          <a:lstStyle/>
          <a:p>
            <a:pPr algn="ctr"/>
            <a:r>
              <a:rPr lang="en-US" sz="1400" dirty="0"/>
              <a:t>2B</a:t>
            </a:r>
          </a:p>
        </p:txBody>
      </p:sp>
      <p:sp>
        <p:nvSpPr>
          <p:cNvPr id="151628" name="Rectangle 76"/>
          <p:cNvSpPr>
            <a:spLocks noChangeArrowheads="1"/>
          </p:cNvSpPr>
          <p:nvPr/>
        </p:nvSpPr>
        <p:spPr bwMode="auto">
          <a:xfrm>
            <a:off x="4831773" y="1680882"/>
            <a:ext cx="207818" cy="268941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2058" tIns="41029" rIns="82058" bIns="41029" anchor="ctr"/>
          <a:lstStyle/>
          <a:p>
            <a:pPr algn="ctr"/>
            <a:r>
              <a:rPr lang="en-US" sz="1400" dirty="0"/>
              <a:t>1B</a:t>
            </a:r>
          </a:p>
        </p:txBody>
      </p:sp>
      <p:sp>
        <p:nvSpPr>
          <p:cNvPr id="151629" name="Rectangle 77"/>
          <p:cNvSpPr>
            <a:spLocks noChangeArrowheads="1"/>
          </p:cNvSpPr>
          <p:nvPr/>
        </p:nvSpPr>
        <p:spPr bwMode="auto">
          <a:xfrm>
            <a:off x="7464136" y="1680882"/>
            <a:ext cx="207818" cy="268941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2058" tIns="41029" rIns="82058" bIns="41029" anchor="ctr"/>
          <a:lstStyle/>
          <a:p>
            <a:pPr algn="ctr"/>
            <a:r>
              <a:rPr lang="en-US" sz="1400" dirty="0"/>
              <a:t>1C</a:t>
            </a:r>
          </a:p>
        </p:txBody>
      </p:sp>
      <p:sp>
        <p:nvSpPr>
          <p:cNvPr id="151630" name="Rectangle 78"/>
          <p:cNvSpPr>
            <a:spLocks noChangeArrowheads="1"/>
          </p:cNvSpPr>
          <p:nvPr/>
        </p:nvSpPr>
        <p:spPr bwMode="auto">
          <a:xfrm>
            <a:off x="3307773" y="2218765"/>
            <a:ext cx="207818" cy="268941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2058" tIns="41029" rIns="82058" bIns="41029" anchor="ctr"/>
          <a:lstStyle/>
          <a:p>
            <a:pPr algn="ctr"/>
            <a:r>
              <a:rPr lang="en-US" sz="1400" dirty="0"/>
              <a:t>2A</a:t>
            </a:r>
          </a:p>
        </p:txBody>
      </p:sp>
      <p:sp>
        <p:nvSpPr>
          <p:cNvPr id="151631" name="Rectangle 79"/>
          <p:cNvSpPr>
            <a:spLocks noChangeArrowheads="1"/>
          </p:cNvSpPr>
          <p:nvPr/>
        </p:nvSpPr>
        <p:spPr bwMode="auto">
          <a:xfrm>
            <a:off x="6078682" y="2218765"/>
            <a:ext cx="207818" cy="268941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2058" tIns="41029" rIns="82058" bIns="41029" anchor="ctr"/>
          <a:lstStyle/>
          <a:p>
            <a:pPr algn="ctr"/>
            <a:r>
              <a:rPr lang="en-US" sz="1400" dirty="0"/>
              <a:t>2B</a:t>
            </a:r>
          </a:p>
        </p:txBody>
      </p:sp>
      <p:sp>
        <p:nvSpPr>
          <p:cNvPr id="151632" name="Text Box 80"/>
          <p:cNvSpPr txBox="1">
            <a:spLocks noChangeArrowheads="1"/>
          </p:cNvSpPr>
          <p:nvPr/>
        </p:nvSpPr>
        <p:spPr bwMode="auto">
          <a:xfrm>
            <a:off x="4710545" y="3227294"/>
            <a:ext cx="4433455" cy="30990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2058" tIns="41029" rIns="82058" bIns="41029">
            <a:spAutoFit/>
          </a:bodyPr>
          <a:lstStyle/>
          <a:p>
            <a:pPr marL="410291" indent="-410291">
              <a:spcBef>
                <a:spcPct val="50000"/>
              </a:spcBef>
            </a:pPr>
            <a:r>
              <a:rPr lang="en-US" sz="1600" dirty="0"/>
              <a:t>7.   Awaken P</a:t>
            </a:r>
            <a:r>
              <a:rPr lang="en-US" sz="1600" baseline="-25000" dirty="0"/>
              <a:t>2</a:t>
            </a:r>
            <a:r>
              <a:rPr lang="en-US" sz="1600" dirty="0"/>
              <a:t> and start next read operation</a:t>
            </a:r>
          </a:p>
          <a:p>
            <a:pPr marL="410291" indent="-410291">
              <a:spcBef>
                <a:spcPct val="50000"/>
              </a:spcBef>
            </a:pPr>
            <a:r>
              <a:rPr lang="en-US" sz="1600" dirty="0"/>
              <a:t>8.   P</a:t>
            </a:r>
            <a:r>
              <a:rPr lang="en-US" sz="1600" baseline="-25000" dirty="0"/>
              <a:t>2</a:t>
            </a:r>
            <a:r>
              <a:rPr lang="en-US" sz="1600" dirty="0"/>
              <a:t> runs, requests a read, and blocks </a:t>
            </a:r>
          </a:p>
          <a:p>
            <a:pPr marL="410291" indent="-410291">
              <a:spcBef>
                <a:spcPct val="50000"/>
              </a:spcBef>
            </a:pPr>
            <a:r>
              <a:rPr lang="en-US" sz="1600" dirty="0"/>
              <a:t>9.   P</a:t>
            </a:r>
            <a:r>
              <a:rPr lang="en-US" sz="1600" baseline="-25000" dirty="0"/>
              <a:t>3</a:t>
            </a:r>
            <a:r>
              <a:rPr lang="en-US" sz="1600" dirty="0"/>
              <a:t> runs until interrupted </a:t>
            </a:r>
          </a:p>
          <a:p>
            <a:pPr marL="410291" indent="-410291">
              <a:spcBef>
                <a:spcPct val="50000"/>
              </a:spcBef>
            </a:pPr>
            <a:r>
              <a:rPr lang="en-US" sz="1600" dirty="0"/>
              <a:t>10. Awaken P</a:t>
            </a:r>
            <a:r>
              <a:rPr lang="en-US" sz="1600" baseline="-25000" dirty="0"/>
              <a:t>1</a:t>
            </a:r>
            <a:r>
              <a:rPr lang="en-US" sz="1600" dirty="0"/>
              <a:t> and start next read operation</a:t>
            </a:r>
          </a:p>
          <a:p>
            <a:pPr marL="410291" indent="-410291">
              <a:spcBef>
                <a:spcPct val="50000"/>
              </a:spcBef>
            </a:pPr>
            <a:r>
              <a:rPr lang="en-US" sz="1600" dirty="0"/>
              <a:t>11. P</a:t>
            </a:r>
            <a:r>
              <a:rPr lang="en-US" sz="1600" baseline="-25000" dirty="0"/>
              <a:t>1</a:t>
            </a:r>
            <a:r>
              <a:rPr lang="en-US" sz="1600" dirty="0"/>
              <a:t> runs, requests a read, and blocks</a:t>
            </a:r>
          </a:p>
          <a:p>
            <a:pPr marL="410291" indent="-410291">
              <a:spcBef>
                <a:spcPct val="50000"/>
              </a:spcBef>
              <a:buFontTx/>
              <a:buAutoNum type="arabicPeriod"/>
            </a:pPr>
            <a:endParaRPr lang="en-US" sz="1600" dirty="0"/>
          </a:p>
          <a:p>
            <a:pPr marL="410291" indent="-410291">
              <a:spcBef>
                <a:spcPct val="50000"/>
              </a:spcBef>
              <a:buFontTx/>
              <a:buAutoNum type="arabicPeriod"/>
            </a:pPr>
            <a:endParaRPr lang="en-US" dirty="0"/>
          </a:p>
          <a:p>
            <a:pPr marL="410291" indent="-410291">
              <a:spcBef>
                <a:spcPct val="50000"/>
              </a:spcBef>
              <a:buFontTx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98834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15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15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3000"/>
                                        <p:tgtEl>
                                          <p:spTgt spid="151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3000"/>
                                        <p:tgtEl>
                                          <p:spTgt spid="1515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6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2000"/>
                                        <p:tgtEl>
                                          <p:spTgt spid="151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15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15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3000"/>
                                        <p:tgtEl>
                                          <p:spTgt spid="1515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3000"/>
                                        <p:tgtEl>
                                          <p:spTgt spid="151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15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515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3000"/>
                                        <p:tgtEl>
                                          <p:spTgt spid="151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515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515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3000"/>
                                        <p:tgtEl>
                                          <p:spTgt spid="151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3500"/>
                            </p:stCondLst>
                            <p:childTnLst>
                              <p:par>
                                <p:cTn id="5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3000"/>
                                        <p:tgtEl>
                                          <p:spTgt spid="1516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515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515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"/>
                            </p:stCondLst>
                            <p:childTnLst>
                              <p:par>
                                <p:cTn id="6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3000"/>
                                        <p:tgtEl>
                                          <p:spTgt spid="1516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3500"/>
                            </p:stCondLst>
                            <p:childTnLst>
                              <p:par>
                                <p:cTn id="6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3000"/>
                                        <p:tgtEl>
                                          <p:spTgt spid="151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6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5156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5156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500"/>
                            </p:stCondLst>
                            <p:childTnLst>
                              <p:par>
                                <p:cTn id="7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3000"/>
                                        <p:tgtEl>
                                          <p:spTgt spid="1515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6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516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1516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500"/>
                            </p:stCondLst>
                            <p:childTnLst>
                              <p:par>
                                <p:cTn id="8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3000"/>
                                        <p:tgtEl>
                                          <p:spTgt spid="1516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3500"/>
                            </p:stCondLst>
                            <p:childTnLst>
                              <p:par>
                                <p:cTn id="9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2000"/>
                                        <p:tgtEl>
                                          <p:spTgt spid="1516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6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1516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1516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500"/>
                            </p:stCondLst>
                            <p:childTnLst>
                              <p:par>
                                <p:cTn id="10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5" dur="3000"/>
                                        <p:tgtEl>
                                          <p:spTgt spid="1516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3500"/>
                            </p:stCondLst>
                            <p:childTnLst>
                              <p:par>
                                <p:cTn id="10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9" dur="3000"/>
                                        <p:tgtEl>
                                          <p:spTgt spid="151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6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1516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1516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500"/>
                            </p:stCondLst>
                            <p:childTnLst>
                              <p:par>
                                <p:cTn id="1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9" dur="3000"/>
                                        <p:tgtEl>
                                          <p:spTgt spid="1516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6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1516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1516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500"/>
                            </p:stCondLst>
                            <p:childTnLst>
                              <p:par>
                                <p:cTn id="1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9" dur="3000"/>
                                        <p:tgtEl>
                                          <p:spTgt spid="1516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3500"/>
                            </p:stCondLst>
                            <p:childTnLst>
                              <p:par>
                                <p:cTn id="1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3" dur="3000"/>
                                        <p:tgtEl>
                                          <p:spTgt spid="151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6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1516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1516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500"/>
                            </p:stCondLst>
                            <p:childTnLst>
                              <p:par>
                                <p:cTn id="1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3" dur="3000"/>
                                        <p:tgtEl>
                                          <p:spTgt spid="1516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3500"/>
                            </p:stCondLst>
                            <p:childTnLst>
                              <p:par>
                                <p:cTn id="1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7" dur="3000"/>
                                        <p:tgtEl>
                                          <p:spTgt spid="151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1561" grpId="0" animBg="1"/>
      <p:bldP spid="151562" grpId="0" animBg="1"/>
      <p:bldP spid="151565" grpId="0" animBg="1"/>
      <p:bldP spid="151566" grpId="0" animBg="1"/>
      <p:bldP spid="151595" grpId="0" animBg="1"/>
      <p:bldP spid="151598" grpId="0" animBg="1"/>
      <p:bldP spid="151606" grpId="0" animBg="1"/>
      <p:bldP spid="151616" grpId="0" animBg="1"/>
      <p:bldP spid="151617" grpId="0" animBg="1"/>
      <p:bldP spid="151619" grpId="0" animBg="1"/>
      <p:bldP spid="151620" grpId="0" animBg="1"/>
      <p:bldP spid="151622" grpId="0" animBg="1"/>
      <p:bldP spid="151623" grpId="0" animBg="1"/>
      <p:bldP spid="151624" grpId="0" animBg="1"/>
      <p:bldP spid="151625" grpId="0" animBg="1"/>
      <p:bldP spid="151627" grpId="0" animBg="1"/>
      <p:bldP spid="151628" grpId="0" animBg="1"/>
      <p:bldP spid="151629" grpId="0" animBg="1"/>
      <p:bldP spid="151630" grpId="0" animBg="1"/>
      <p:bldP spid="151631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Bigger Transfers are Better</a:t>
            </a:r>
          </a:p>
        </p:txBody>
      </p:sp>
      <p:pic>
        <p:nvPicPr>
          <p:cNvPr id="6" name="Content Placeholder 5" descr="pcie_bw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5276" y="1905238"/>
            <a:ext cx="8533924" cy="4266962"/>
          </a:xfrm>
        </p:spPr>
      </p:pic>
    </p:spTree>
    <p:extLst>
      <p:ext uri="{BB962C8B-B14F-4D97-AF65-F5344CB8AC3E}">
        <p14:creationId xmlns:p14="http://schemas.microsoft.com/office/powerpoint/2010/main" val="15120551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(Bigger Transfers are Better)</a:t>
            </a:r>
          </a:p>
        </p:txBody>
      </p:sp>
      <p:sp>
        <p:nvSpPr>
          <p:cNvPr id="2458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Disks have high seek/rotation overheads</a:t>
            </a:r>
          </a:p>
          <a:p>
            <a:pPr lvl="1"/>
            <a:r>
              <a:rPr lang="en-GB" dirty="0"/>
              <a:t>Larger transfers amortize down the cost/byte</a:t>
            </a:r>
          </a:p>
          <a:p>
            <a:r>
              <a:rPr lang="en-GB" dirty="0"/>
              <a:t>All transfers have per-operation overhead</a:t>
            </a:r>
          </a:p>
          <a:p>
            <a:pPr lvl="1"/>
            <a:r>
              <a:rPr lang="en-GB" dirty="0"/>
              <a:t>Instructions to set up operation</a:t>
            </a:r>
          </a:p>
          <a:p>
            <a:pPr lvl="1"/>
            <a:r>
              <a:rPr lang="en-GB" dirty="0"/>
              <a:t>Device time to start new operation</a:t>
            </a:r>
          </a:p>
          <a:p>
            <a:pPr lvl="1"/>
            <a:r>
              <a:rPr lang="en-GB" dirty="0"/>
              <a:t>Time and cycles to service completion interrupt</a:t>
            </a:r>
          </a:p>
          <a:p>
            <a:r>
              <a:rPr lang="en-GB" dirty="0"/>
              <a:t>Larger transfers have lower overhead/byte</a:t>
            </a:r>
          </a:p>
          <a:p>
            <a:pPr lvl="1"/>
            <a:r>
              <a:rPr lang="en-GB" dirty="0"/>
              <a:t>This is not limited to software implementations</a:t>
            </a: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97895107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Title 1"/>
          <p:cNvSpPr>
            <a:spLocks noGrp="1"/>
          </p:cNvSpPr>
          <p:nvPr>
            <p:ph type="title"/>
          </p:nvPr>
        </p:nvSpPr>
        <p:spPr>
          <a:xfrm>
            <a:off x="457200" y="376238"/>
            <a:ext cx="8229600" cy="1143000"/>
          </a:xfrm>
        </p:spPr>
        <p:txBody>
          <a:bodyPr/>
          <a:lstStyle/>
          <a:p>
            <a:r>
              <a:rPr lang="en-US" dirty="0">
                <a:latin typeface="Times New Roman" pitchFamily="4" charset="0"/>
                <a:ea typeface="ＭＳ Ｐゴシック" pitchFamily="4" charset="-128"/>
              </a:rPr>
              <a:t>So You’ve Got Your Computer . . .</a:t>
            </a:r>
          </a:p>
        </p:txBody>
      </p:sp>
      <p:sp>
        <p:nvSpPr>
          <p:cNvPr id="1843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4" charset="-52"/>
              <a:buNone/>
            </a:pPr>
            <a:r>
              <a:rPr lang="en-US">
                <a:latin typeface="Times New Roman" pitchFamily="4" charset="0"/>
                <a:ea typeface="ＭＳ Ｐゴシック" pitchFamily="4" charset="-128"/>
              </a:rPr>
              <a:t> </a:t>
            </a:r>
          </a:p>
        </p:txBody>
      </p:sp>
      <p:graphicFrame>
        <p:nvGraphicFramePr>
          <p:cNvPr id="18434" name="Object 2"/>
          <p:cNvGraphicFramePr>
            <a:graphicFrameLocks noChangeAspect="1"/>
          </p:cNvGraphicFramePr>
          <p:nvPr/>
        </p:nvGraphicFramePr>
        <p:xfrm>
          <a:off x="4300538" y="2781300"/>
          <a:ext cx="774700" cy="1200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0" name="Clip" r:id="rId3" imgW="1157630" imgH="1790395" progId="">
                  <p:embed/>
                </p:oleObj>
              </mc:Choice>
              <mc:Fallback>
                <p:oleObj name="Clip" r:id="rId3" imgW="1157630" imgH="1790395" progId="">
                  <p:embed/>
                  <p:pic>
                    <p:nvPicPr>
                      <p:cNvPr id="18434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00538" y="2781300"/>
                        <a:ext cx="774700" cy="1200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300538" y="1600200"/>
            <a:ext cx="1406525" cy="105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811588" y="4395788"/>
            <a:ext cx="1895475" cy="684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072188" y="3981450"/>
            <a:ext cx="679450" cy="414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1798638" y="3125788"/>
            <a:ext cx="722312" cy="687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1798638" y="4395788"/>
            <a:ext cx="89852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6072188" y="4673600"/>
            <a:ext cx="57150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6397625" y="3352800"/>
            <a:ext cx="70802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2876550" y="3008313"/>
            <a:ext cx="10160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2876550" y="4808538"/>
            <a:ext cx="64611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5634038" y="2701925"/>
            <a:ext cx="43815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3033713" y="5322888"/>
            <a:ext cx="97790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16"/>
          <a:srcRect/>
          <a:stretch>
            <a:fillRect/>
          </a:stretch>
        </p:blipFill>
        <p:spPr bwMode="auto">
          <a:xfrm>
            <a:off x="5003800" y="5210175"/>
            <a:ext cx="1141413" cy="1141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17"/>
          <a:srcRect/>
          <a:stretch>
            <a:fillRect/>
          </a:stretch>
        </p:blipFill>
        <p:spPr bwMode="auto">
          <a:xfrm>
            <a:off x="7188200" y="4411663"/>
            <a:ext cx="1093788" cy="79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18"/>
          <a:srcRect/>
          <a:stretch>
            <a:fillRect/>
          </a:stretch>
        </p:blipFill>
        <p:spPr bwMode="auto">
          <a:xfrm>
            <a:off x="3114675" y="2024063"/>
            <a:ext cx="896938" cy="896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471488" y="1423988"/>
            <a:ext cx="2405062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>
                <a:latin typeface="Times New Roman" pitchFamily="4" charset="0"/>
                <a:ea typeface="Times New Roman" pitchFamily="4" charset="0"/>
                <a:cs typeface="Times New Roman" pitchFamily="4" charset="0"/>
              </a:rPr>
              <a:t>It’s got memory, a bus, a CPU or two</a:t>
            </a: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5876925" y="1501775"/>
            <a:ext cx="2405063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>
                <a:latin typeface="Times New Roman" pitchFamily="4" charset="0"/>
                <a:ea typeface="Times New Roman" pitchFamily="4" charset="0"/>
                <a:cs typeface="Times New Roman" pitchFamily="4" charset="0"/>
              </a:rPr>
              <a:t>But there’s usually a lot more to it than that</a:t>
            </a: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 rot="-1229731">
            <a:off x="1500188" y="3175000"/>
            <a:ext cx="6119812" cy="6461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600" b="1">
                <a:latin typeface="Comic Sans MS" pitchFamily="4" charset="0"/>
                <a:ea typeface="Comic Sans MS" pitchFamily="4" charset="0"/>
                <a:cs typeface="Comic Sans MS" pitchFamily="4" charset="0"/>
              </a:rPr>
              <a:t>And who knows what else?</a:t>
            </a:r>
          </a:p>
        </p:txBody>
      </p:sp>
      <p:sp>
        <p:nvSpPr>
          <p:cNvPr id="23" name="Rounded Rectangle 22"/>
          <p:cNvSpPr/>
          <p:nvPr/>
        </p:nvSpPr>
        <p:spPr>
          <a:xfrm>
            <a:off x="621722" y="656722"/>
            <a:ext cx="7912677" cy="674720"/>
          </a:xfrm>
          <a:prstGeom prst="roundRect">
            <a:avLst/>
          </a:prstGeom>
          <a:noFill/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67219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3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" presetClass="entr" presetSubtype="12" accel="50000" decel="5000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2" presetClass="entr" presetSubtype="2" accel="50000" decel="5000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" presetClass="entr" presetSubtype="8" accel="50000" decel="5000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0"/>
                            </p:stCondLst>
                            <p:childTnLst>
                              <p:par>
                                <p:cTn id="38" presetID="2" presetClass="entr" presetSubtype="12" accel="50000" decel="5000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6500"/>
                            </p:stCondLst>
                            <p:childTnLst>
                              <p:par>
                                <p:cTn id="43" presetID="2" presetClass="entr" presetSubtype="9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7000"/>
                            </p:stCondLst>
                            <p:childTnLst>
                              <p:par>
                                <p:cTn id="48" presetID="2" presetClass="entr" presetSubtype="4" accel="50000" decel="5000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8500"/>
                            </p:stCondLst>
                            <p:childTnLst>
                              <p:par>
                                <p:cTn id="53" presetID="2" presetClass="entr" presetSubtype="3" accel="50000" decel="5000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0000"/>
                            </p:stCondLst>
                            <p:childTnLst>
                              <p:par>
                                <p:cTn id="58" presetID="2" presetClass="entr" presetSubtype="6" accel="50000" decel="5000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1500"/>
                            </p:stCondLst>
                            <p:childTnLst>
                              <p:par>
                                <p:cTn id="63" presetID="2" presetClass="entr" presetSubtype="3" accel="50000" decel="5000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3000"/>
                            </p:stCondLst>
                            <p:childTnLst>
                              <p:par>
                                <p:cTn id="68" presetID="2" presetClass="entr" presetSubtype="8" accel="50000" decel="5000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4500"/>
                            </p:stCondLst>
                            <p:childTnLst>
                              <p:par>
                                <p:cTn id="73" presetID="2" presetClass="entr" presetSubtype="6" accel="50000" decel="5000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6000"/>
                            </p:stCondLst>
                            <p:childTnLst>
                              <p:par>
                                <p:cTn id="78" presetID="2" presetClass="entr" presetSubtype="12" accel="50000" decel="5000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7500"/>
                            </p:stCondLst>
                            <p:childTnLst>
                              <p:par>
                                <p:cTn id="83" presetID="2" presetClass="entr" presetSubtype="4" accel="50000" decel="5000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19000"/>
                            </p:stCondLst>
                            <p:childTnLst>
                              <p:par>
                                <p:cTn id="88" presetID="53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22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I/O and Buffering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Most I/O requests cause data to come into the memory or to be copied to a device</a:t>
            </a:r>
          </a:p>
          <a:p>
            <a:r>
              <a:rPr lang="en-US" dirty="0"/>
              <a:t>That data requires a place in memory</a:t>
            </a:r>
          </a:p>
          <a:p>
            <a:pPr lvl="1"/>
            <a:r>
              <a:rPr lang="en-US" dirty="0"/>
              <a:t>Commonly called a buffer</a:t>
            </a:r>
          </a:p>
          <a:p>
            <a:r>
              <a:rPr lang="en-US" dirty="0"/>
              <a:t>Data in buffers is ready to send to a device</a:t>
            </a:r>
          </a:p>
          <a:p>
            <a:r>
              <a:rPr lang="en-US" dirty="0"/>
              <a:t>An existing empty buffer is ready to receive data from a device</a:t>
            </a:r>
          </a:p>
          <a:p>
            <a:r>
              <a:rPr lang="en-US" dirty="0"/>
              <a:t>OS needs to make sure buffers are available when devices are ready to use them</a:t>
            </a:r>
          </a:p>
        </p:txBody>
      </p:sp>
    </p:spTree>
    <p:extLst>
      <p:ext uri="{BB962C8B-B14F-4D97-AF65-F5344CB8AC3E}">
        <p14:creationId xmlns:p14="http://schemas.microsoft.com/office/powerpoint/2010/main" val="33912258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OS Buffering Issues</a:t>
            </a:r>
          </a:p>
        </p:txBody>
      </p:sp>
      <p:sp>
        <p:nvSpPr>
          <p:cNvPr id="2458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Fewer/larger transfers are more efficient</a:t>
            </a:r>
          </a:p>
          <a:p>
            <a:pPr lvl="1"/>
            <a:r>
              <a:rPr lang="en-GB" dirty="0"/>
              <a:t>They may not be convenient for applications</a:t>
            </a:r>
          </a:p>
          <a:p>
            <a:pPr lvl="1"/>
            <a:r>
              <a:rPr lang="en-GB" dirty="0"/>
              <a:t>Natural record sizes tend to be relatively small</a:t>
            </a:r>
          </a:p>
          <a:p>
            <a:r>
              <a:rPr lang="en-GB" dirty="0"/>
              <a:t>Operating system can consolidate I/O requests</a:t>
            </a:r>
          </a:p>
          <a:p>
            <a:pPr lvl="1"/>
            <a:r>
              <a:rPr lang="en-GB" dirty="0"/>
              <a:t>Maintain a cache of recently used disk blocks</a:t>
            </a:r>
          </a:p>
          <a:p>
            <a:pPr lvl="1"/>
            <a:r>
              <a:rPr lang="en-GB" dirty="0"/>
              <a:t>Accumulate small writes, flush out as blocks fill</a:t>
            </a:r>
          </a:p>
          <a:p>
            <a:pPr lvl="1"/>
            <a:r>
              <a:rPr lang="en-GB" dirty="0"/>
              <a:t>Read whole blocks, deliver data as requested</a:t>
            </a:r>
          </a:p>
          <a:p>
            <a:r>
              <a:rPr lang="en-GB" dirty="0"/>
              <a:t>Enables read-ahead</a:t>
            </a:r>
          </a:p>
          <a:p>
            <a:pPr lvl="1"/>
            <a:r>
              <a:rPr lang="en-GB" dirty="0"/>
              <a:t>OS reads/caches blocks not yet requested</a:t>
            </a:r>
          </a:p>
          <a:p>
            <a:pPr>
              <a:buNone/>
            </a:pP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72264709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Deep Request Queues</a:t>
            </a:r>
          </a:p>
        </p:txBody>
      </p:sp>
      <p:sp>
        <p:nvSpPr>
          <p:cNvPr id="2458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473200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en-GB" dirty="0"/>
              <a:t>Having many I/O operations queued is good</a:t>
            </a:r>
          </a:p>
          <a:p>
            <a:pPr lvl="1"/>
            <a:r>
              <a:rPr lang="en-GB" dirty="0"/>
              <a:t>Maintains high device utilization (little idle time)</a:t>
            </a:r>
          </a:p>
          <a:p>
            <a:pPr lvl="1"/>
            <a:r>
              <a:rPr lang="en-GB" dirty="0"/>
              <a:t>Reduces mean seek distance/rotational delay</a:t>
            </a:r>
          </a:p>
          <a:p>
            <a:pPr lvl="1"/>
            <a:r>
              <a:rPr lang="en-GB" dirty="0"/>
              <a:t>May be possible to combine adjacent requests</a:t>
            </a:r>
          </a:p>
          <a:p>
            <a:pPr lvl="1"/>
            <a:r>
              <a:rPr lang="en-GB" dirty="0"/>
              <a:t>Can sometimes avoid performing a write at all</a:t>
            </a:r>
          </a:p>
          <a:p>
            <a:r>
              <a:rPr lang="en-GB" dirty="0"/>
              <a:t>Ways to achieve deep queues:</a:t>
            </a:r>
          </a:p>
          <a:p>
            <a:pPr lvl="1"/>
            <a:r>
              <a:rPr lang="en-GB" dirty="0"/>
              <a:t>Many processes/threads making requests</a:t>
            </a:r>
          </a:p>
          <a:p>
            <a:pPr lvl="1"/>
            <a:r>
              <a:rPr lang="en-GB" dirty="0"/>
              <a:t>Individual processes making parallel requests</a:t>
            </a:r>
          </a:p>
          <a:p>
            <a:pPr lvl="1"/>
            <a:r>
              <a:rPr lang="en-GB" dirty="0"/>
              <a:t>Read-ahead for expected data requests</a:t>
            </a:r>
          </a:p>
          <a:p>
            <a:pPr lvl="1"/>
            <a:r>
              <a:rPr lang="en-GB" dirty="0"/>
              <a:t>Write-back cache flushing</a:t>
            </a:r>
          </a:p>
        </p:txBody>
      </p:sp>
    </p:spTree>
    <p:extLst>
      <p:ext uri="{BB962C8B-B14F-4D97-AF65-F5344CB8AC3E}">
        <p14:creationId xmlns:p14="http://schemas.microsoft.com/office/powerpoint/2010/main" val="2877792063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400" name="Rectangle 16"/>
          <p:cNvSpPr>
            <a:spLocks noChangeArrowheads="1"/>
          </p:cNvSpPr>
          <p:nvPr/>
        </p:nvSpPr>
        <p:spPr bwMode="auto">
          <a:xfrm>
            <a:off x="4779818" y="2892519"/>
            <a:ext cx="1039091" cy="1141599"/>
          </a:xfrm>
          <a:prstGeom prst="rect">
            <a:avLst/>
          </a:prstGeom>
          <a:solidFill>
            <a:srgbClr val="00B8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2058" tIns="41029" rIns="82058" bIns="41029" anchor="ctr"/>
          <a:lstStyle/>
          <a:p>
            <a:endParaRPr lang="en-US"/>
          </a:p>
        </p:txBody>
      </p:sp>
      <p:sp>
        <p:nvSpPr>
          <p:cNvPr id="144399" name="Rectangle 15"/>
          <p:cNvSpPr>
            <a:spLocks noChangeArrowheads="1"/>
          </p:cNvSpPr>
          <p:nvPr/>
        </p:nvSpPr>
        <p:spPr bwMode="auto">
          <a:xfrm>
            <a:off x="2909455" y="2892519"/>
            <a:ext cx="1039091" cy="1141599"/>
          </a:xfrm>
          <a:prstGeom prst="rect">
            <a:avLst/>
          </a:prstGeom>
          <a:solidFill>
            <a:srgbClr val="00B8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2058" tIns="41029" rIns="82058" bIns="41029" anchor="ctr"/>
          <a:lstStyle/>
          <a:p>
            <a:endParaRPr lang="en-US"/>
          </a:p>
        </p:txBody>
      </p:sp>
      <p:sp>
        <p:nvSpPr>
          <p:cNvPr id="14438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Double-Buffered Output</a:t>
            </a:r>
          </a:p>
        </p:txBody>
      </p:sp>
      <p:sp>
        <p:nvSpPr>
          <p:cNvPr id="144388" name="Rectangle 4"/>
          <p:cNvSpPr>
            <a:spLocks noChangeArrowheads="1"/>
          </p:cNvSpPr>
          <p:nvPr/>
        </p:nvSpPr>
        <p:spPr bwMode="auto">
          <a:xfrm>
            <a:off x="2909455" y="2892519"/>
            <a:ext cx="1039091" cy="114159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2058" tIns="41029" rIns="82058" bIns="41029" anchor="ctr"/>
          <a:lstStyle/>
          <a:p>
            <a:pPr algn="ctr"/>
            <a:r>
              <a:rPr lang="en-US"/>
              <a:t>buffer</a:t>
            </a:r>
          </a:p>
          <a:p>
            <a:pPr algn="ctr"/>
            <a:r>
              <a:rPr lang="en-US"/>
              <a:t>#1</a:t>
            </a:r>
          </a:p>
        </p:txBody>
      </p:sp>
      <p:sp>
        <p:nvSpPr>
          <p:cNvPr id="144390" name="Rectangle 6"/>
          <p:cNvSpPr>
            <a:spLocks noChangeArrowheads="1"/>
          </p:cNvSpPr>
          <p:nvPr/>
        </p:nvSpPr>
        <p:spPr bwMode="auto">
          <a:xfrm>
            <a:off x="4779818" y="2892519"/>
            <a:ext cx="1039091" cy="114159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2058" tIns="41029" rIns="82058" bIns="41029" anchor="ctr"/>
          <a:lstStyle/>
          <a:p>
            <a:pPr algn="ctr"/>
            <a:r>
              <a:rPr lang="en-US"/>
              <a:t>buffer</a:t>
            </a:r>
          </a:p>
          <a:p>
            <a:pPr algn="ctr"/>
            <a:r>
              <a:rPr lang="en-US"/>
              <a:t>#2</a:t>
            </a:r>
          </a:p>
        </p:txBody>
      </p:sp>
      <p:sp>
        <p:nvSpPr>
          <p:cNvPr id="144391" name="AutoShape 7"/>
          <p:cNvSpPr>
            <a:spLocks noChangeArrowheads="1"/>
          </p:cNvSpPr>
          <p:nvPr/>
        </p:nvSpPr>
        <p:spPr bwMode="auto">
          <a:xfrm>
            <a:off x="3325091" y="1613647"/>
            <a:ext cx="2078182" cy="672353"/>
          </a:xfrm>
          <a:prstGeom prst="roundRect">
            <a:avLst>
              <a:gd name="adj" fmla="val 16667"/>
            </a:avLst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82058" tIns="41029" rIns="82058" bIns="41029" anchor="ctr"/>
          <a:lstStyle/>
          <a:p>
            <a:pPr algn="ctr"/>
            <a:r>
              <a:rPr lang="en-US"/>
              <a:t>application</a:t>
            </a:r>
          </a:p>
        </p:txBody>
      </p:sp>
      <p:sp>
        <p:nvSpPr>
          <p:cNvPr id="144392" name="AutoShape 8"/>
          <p:cNvSpPr>
            <a:spLocks noChangeArrowheads="1"/>
          </p:cNvSpPr>
          <p:nvPr/>
        </p:nvSpPr>
        <p:spPr bwMode="auto">
          <a:xfrm>
            <a:off x="3948545" y="4840941"/>
            <a:ext cx="831273" cy="1143000"/>
          </a:xfrm>
          <a:prstGeom prst="roundRect">
            <a:avLst>
              <a:gd name="adj" fmla="val 16667"/>
            </a:avLst>
          </a:prstGeom>
          <a:solidFill>
            <a:srgbClr val="FF66CC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82058" tIns="41029" rIns="82058" bIns="41029" anchor="ctr"/>
          <a:lstStyle/>
          <a:p>
            <a:pPr algn="ctr"/>
            <a:r>
              <a:rPr lang="en-US"/>
              <a:t>device</a:t>
            </a:r>
          </a:p>
        </p:txBody>
      </p:sp>
      <p:cxnSp>
        <p:nvCxnSpPr>
          <p:cNvPr id="144393" name="AutoShape 9"/>
          <p:cNvCxnSpPr>
            <a:cxnSpLocks noChangeShapeType="1"/>
            <a:stCxn id="144391" idx="2"/>
            <a:endCxn id="144388" idx="0"/>
          </p:cNvCxnSpPr>
          <p:nvPr/>
        </p:nvCxnSpPr>
        <p:spPr bwMode="auto">
          <a:xfrm rot="5400000">
            <a:off x="3593331" y="2121668"/>
            <a:ext cx="606519" cy="935182"/>
          </a:xfrm>
          <a:prstGeom prst="bentConnector3">
            <a:avLst>
              <a:gd name="adj1" fmla="val 49884"/>
            </a:avLst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144395" name="AutoShape 11"/>
          <p:cNvCxnSpPr>
            <a:cxnSpLocks noChangeShapeType="1"/>
            <a:stCxn id="144391" idx="2"/>
            <a:endCxn id="144390" idx="0"/>
          </p:cNvCxnSpPr>
          <p:nvPr/>
        </p:nvCxnSpPr>
        <p:spPr bwMode="auto">
          <a:xfrm rot="16200000" flipH="1">
            <a:off x="4528513" y="2121668"/>
            <a:ext cx="606519" cy="935182"/>
          </a:xfrm>
          <a:prstGeom prst="bentConnector3">
            <a:avLst>
              <a:gd name="adj1" fmla="val 49884"/>
            </a:avLst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144396" name="AutoShape 12"/>
          <p:cNvCxnSpPr>
            <a:cxnSpLocks noChangeShapeType="1"/>
            <a:stCxn id="144388" idx="2"/>
            <a:endCxn id="144392" idx="0"/>
          </p:cNvCxnSpPr>
          <p:nvPr/>
        </p:nvCxnSpPr>
        <p:spPr bwMode="auto">
          <a:xfrm rot="16200000" flipH="1">
            <a:off x="3493179" y="3969938"/>
            <a:ext cx="806824" cy="935182"/>
          </a:xfrm>
          <a:prstGeom prst="bentConnector3">
            <a:avLst>
              <a:gd name="adj1" fmla="val 50000"/>
            </a:avLst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144397" name="AutoShape 13"/>
          <p:cNvCxnSpPr>
            <a:cxnSpLocks noChangeShapeType="1"/>
            <a:stCxn id="144390" idx="2"/>
            <a:endCxn id="144392" idx="0"/>
          </p:cNvCxnSpPr>
          <p:nvPr/>
        </p:nvCxnSpPr>
        <p:spPr bwMode="auto">
          <a:xfrm rot="5400000">
            <a:off x="4428361" y="3969938"/>
            <a:ext cx="806824" cy="935182"/>
          </a:xfrm>
          <a:prstGeom prst="bentConnector3">
            <a:avLst>
              <a:gd name="adj1" fmla="val 50000"/>
            </a:avLst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8646094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44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44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xit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4" dur="500"/>
                                        <p:tgtEl>
                                          <p:spTgt spid="1443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4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44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144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144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22" presetClass="exit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31" dur="500"/>
                                        <p:tgtEl>
                                          <p:spTgt spid="1443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4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36" dur="500"/>
                                        <p:tgtEl>
                                          <p:spTgt spid="1443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4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22" presetClass="exit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40" dur="500"/>
                                        <p:tgtEl>
                                          <p:spTgt spid="1443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4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144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144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22" presetClass="entr" presetSubtype="1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144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000"/>
                            </p:stCondLst>
                            <p:childTnLst>
                              <p:par>
                                <p:cTn id="56" presetID="22" presetClass="exit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57" dur="500"/>
                                        <p:tgtEl>
                                          <p:spTgt spid="1443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4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62" dur="500"/>
                                        <p:tgtEl>
                                          <p:spTgt spid="1444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4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"/>
                            </p:stCondLst>
                            <p:childTnLst>
                              <p:par>
                                <p:cTn id="65" presetID="22" presetClass="exit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66" dur="500"/>
                                        <p:tgtEl>
                                          <p:spTgt spid="1443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4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000"/>
                            </p:stCondLst>
                            <p:childTnLst>
                              <p:par>
                                <p:cTn id="6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1" dur="500"/>
                                        <p:tgtEl>
                                          <p:spTgt spid="144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4400" grpId="0" animBg="1"/>
      <p:bldP spid="144400" grpId="1" animBg="1"/>
      <p:bldP spid="144399" grpId="0" animBg="1"/>
      <p:bldP spid="144399" grpId="1" animBg="1"/>
      <p:bldP spid="144399" grpId="2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8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414338"/>
            <a:ext cx="8229600" cy="1143000"/>
          </a:xfrm>
        </p:spPr>
        <p:txBody>
          <a:bodyPr/>
          <a:lstStyle/>
          <a:p>
            <a:r>
              <a:rPr lang="en-GB" dirty="0"/>
              <a:t>Performing Double-Buffered Output</a:t>
            </a:r>
          </a:p>
        </p:txBody>
      </p:sp>
      <p:sp>
        <p:nvSpPr>
          <p:cNvPr id="4198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790700"/>
            <a:ext cx="8229600" cy="4525963"/>
          </a:xfrm>
        </p:spPr>
        <p:txBody>
          <a:bodyPr>
            <a:normAutofit fontScale="85000" lnSpcReduction="20000"/>
          </a:bodyPr>
          <a:lstStyle/>
          <a:p>
            <a:r>
              <a:rPr lang="en-GB" dirty="0"/>
              <a:t>Have multiple buffers queued up, ready to write</a:t>
            </a:r>
          </a:p>
          <a:p>
            <a:pPr lvl="1"/>
            <a:r>
              <a:rPr lang="en-GB" dirty="0"/>
              <a:t>Each write completion interrupt starts the next write</a:t>
            </a:r>
          </a:p>
          <a:p>
            <a:r>
              <a:rPr lang="en-GB" dirty="0"/>
              <a:t>Application and device I/O proceed in parallel</a:t>
            </a:r>
          </a:p>
          <a:p>
            <a:pPr lvl="1"/>
            <a:r>
              <a:rPr lang="en-GB" dirty="0"/>
              <a:t>Application queues successive writes </a:t>
            </a:r>
          </a:p>
          <a:p>
            <a:pPr lvl="2"/>
            <a:r>
              <a:rPr lang="en-GB" dirty="0"/>
              <a:t>Don’t bother waiting for previous operation to finish</a:t>
            </a:r>
          </a:p>
          <a:p>
            <a:pPr lvl="1"/>
            <a:r>
              <a:rPr lang="en-GB" dirty="0"/>
              <a:t>Device picks up next buffer as soon as it is ready</a:t>
            </a:r>
          </a:p>
          <a:p>
            <a:r>
              <a:rPr lang="en-GB" dirty="0"/>
              <a:t>If we're CPU-bound (more CPU than output)</a:t>
            </a:r>
          </a:p>
          <a:p>
            <a:pPr lvl="1"/>
            <a:r>
              <a:rPr lang="en-GB" dirty="0"/>
              <a:t>Application speeds up because it doesn’t wait for I/O</a:t>
            </a:r>
          </a:p>
          <a:p>
            <a:r>
              <a:rPr lang="en-GB" dirty="0"/>
              <a:t>If we're I/O-bound (more output than CPU)</a:t>
            </a:r>
          </a:p>
          <a:p>
            <a:pPr lvl="1"/>
            <a:r>
              <a:rPr lang="en-GB" dirty="0"/>
              <a:t>Device is kept busy, which improves throughput</a:t>
            </a:r>
          </a:p>
          <a:p>
            <a:pPr lvl="1"/>
            <a:r>
              <a:rPr lang="en-GB" dirty="0"/>
              <a:t>But eventually we may have to block the process</a:t>
            </a:r>
          </a:p>
        </p:txBody>
      </p:sp>
    </p:spTree>
    <p:extLst>
      <p:ext uri="{BB962C8B-B14F-4D97-AF65-F5344CB8AC3E}">
        <p14:creationId xmlns:p14="http://schemas.microsoft.com/office/powerpoint/2010/main" val="1725207033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ChangeArrowheads="1"/>
          </p:cNvSpPr>
          <p:nvPr/>
        </p:nvSpPr>
        <p:spPr bwMode="auto">
          <a:xfrm>
            <a:off x="4779818" y="2892519"/>
            <a:ext cx="1039091" cy="1141599"/>
          </a:xfrm>
          <a:prstGeom prst="rect">
            <a:avLst/>
          </a:prstGeom>
          <a:solidFill>
            <a:srgbClr val="00B8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2058" tIns="41029" rIns="82058" bIns="41029" anchor="ctr"/>
          <a:lstStyle/>
          <a:p>
            <a:endParaRPr lang="en-US"/>
          </a:p>
        </p:txBody>
      </p:sp>
      <p:sp>
        <p:nvSpPr>
          <p:cNvPr id="149507" name="Rectangle 3"/>
          <p:cNvSpPr>
            <a:spLocks noChangeArrowheads="1"/>
          </p:cNvSpPr>
          <p:nvPr/>
        </p:nvSpPr>
        <p:spPr bwMode="auto">
          <a:xfrm>
            <a:off x="2909455" y="2892519"/>
            <a:ext cx="1039091" cy="1141599"/>
          </a:xfrm>
          <a:prstGeom prst="rect">
            <a:avLst/>
          </a:prstGeom>
          <a:solidFill>
            <a:srgbClr val="00B8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2058" tIns="41029" rIns="82058" bIns="41029" anchor="ctr"/>
          <a:lstStyle/>
          <a:p>
            <a:endParaRPr lang="en-US"/>
          </a:p>
        </p:txBody>
      </p:sp>
      <p:sp>
        <p:nvSpPr>
          <p:cNvPr id="149508" name="Rectangle 4"/>
          <p:cNvSpPr>
            <a:spLocks noGrp="1" noChangeArrowheads="1"/>
          </p:cNvSpPr>
          <p:nvPr>
            <p:ph type="title"/>
          </p:nvPr>
        </p:nvSpPr>
        <p:spPr>
          <a:xfrm>
            <a:off x="228600" y="274638"/>
            <a:ext cx="8229600" cy="1143000"/>
          </a:xfrm>
        </p:spPr>
        <p:txBody>
          <a:bodyPr/>
          <a:lstStyle/>
          <a:p>
            <a:pPr marL="1292133"/>
            <a:r>
              <a:rPr lang="en-US" dirty="0"/>
              <a:t>Double-Buffered Input</a:t>
            </a:r>
          </a:p>
        </p:txBody>
      </p:sp>
      <p:sp>
        <p:nvSpPr>
          <p:cNvPr id="149509" name="Rectangle 5"/>
          <p:cNvSpPr>
            <a:spLocks noChangeArrowheads="1"/>
          </p:cNvSpPr>
          <p:nvPr/>
        </p:nvSpPr>
        <p:spPr bwMode="auto">
          <a:xfrm>
            <a:off x="2909455" y="2892519"/>
            <a:ext cx="1039091" cy="114159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2058" tIns="41029" rIns="82058" bIns="41029" anchor="ctr"/>
          <a:lstStyle/>
          <a:p>
            <a:pPr algn="ctr"/>
            <a:r>
              <a:rPr lang="en-US"/>
              <a:t>buffer</a:t>
            </a:r>
          </a:p>
          <a:p>
            <a:pPr algn="ctr"/>
            <a:r>
              <a:rPr lang="en-US"/>
              <a:t>#1</a:t>
            </a:r>
          </a:p>
        </p:txBody>
      </p:sp>
      <p:sp>
        <p:nvSpPr>
          <p:cNvPr id="149510" name="Rectangle 6"/>
          <p:cNvSpPr>
            <a:spLocks noChangeArrowheads="1"/>
          </p:cNvSpPr>
          <p:nvPr/>
        </p:nvSpPr>
        <p:spPr bwMode="auto">
          <a:xfrm>
            <a:off x="4779818" y="2892519"/>
            <a:ext cx="1039091" cy="114159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2058" tIns="41029" rIns="82058" bIns="41029" anchor="ctr"/>
          <a:lstStyle/>
          <a:p>
            <a:pPr algn="ctr"/>
            <a:r>
              <a:rPr lang="en-US"/>
              <a:t>buffer</a:t>
            </a:r>
          </a:p>
          <a:p>
            <a:pPr algn="ctr"/>
            <a:r>
              <a:rPr lang="en-US"/>
              <a:t>#2</a:t>
            </a:r>
          </a:p>
        </p:txBody>
      </p:sp>
      <p:sp>
        <p:nvSpPr>
          <p:cNvPr id="149511" name="AutoShape 7"/>
          <p:cNvSpPr>
            <a:spLocks noChangeArrowheads="1"/>
          </p:cNvSpPr>
          <p:nvPr/>
        </p:nvSpPr>
        <p:spPr bwMode="auto">
          <a:xfrm>
            <a:off x="3325091" y="1613647"/>
            <a:ext cx="2078182" cy="672353"/>
          </a:xfrm>
          <a:prstGeom prst="roundRect">
            <a:avLst>
              <a:gd name="adj" fmla="val 16667"/>
            </a:avLst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82058" tIns="41029" rIns="82058" bIns="41029" anchor="ctr"/>
          <a:lstStyle/>
          <a:p>
            <a:pPr algn="ctr"/>
            <a:r>
              <a:rPr lang="en-US"/>
              <a:t>application</a:t>
            </a:r>
          </a:p>
        </p:txBody>
      </p:sp>
      <p:sp>
        <p:nvSpPr>
          <p:cNvPr id="149512" name="AutoShape 8"/>
          <p:cNvSpPr>
            <a:spLocks noChangeArrowheads="1"/>
          </p:cNvSpPr>
          <p:nvPr/>
        </p:nvSpPr>
        <p:spPr bwMode="auto">
          <a:xfrm>
            <a:off x="3948545" y="4840941"/>
            <a:ext cx="831273" cy="1143000"/>
          </a:xfrm>
          <a:prstGeom prst="roundRect">
            <a:avLst>
              <a:gd name="adj" fmla="val 16667"/>
            </a:avLst>
          </a:prstGeom>
          <a:solidFill>
            <a:srgbClr val="FF66CC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82058" tIns="41029" rIns="82058" bIns="41029" anchor="ctr"/>
          <a:lstStyle/>
          <a:p>
            <a:pPr algn="ctr"/>
            <a:r>
              <a:rPr lang="en-US"/>
              <a:t>device</a:t>
            </a:r>
          </a:p>
        </p:txBody>
      </p:sp>
      <p:cxnSp>
        <p:nvCxnSpPr>
          <p:cNvPr id="149513" name="AutoShape 9"/>
          <p:cNvCxnSpPr>
            <a:cxnSpLocks noChangeShapeType="1"/>
            <a:stCxn id="149511" idx="2"/>
            <a:endCxn id="149509" idx="0"/>
          </p:cNvCxnSpPr>
          <p:nvPr/>
        </p:nvCxnSpPr>
        <p:spPr bwMode="auto">
          <a:xfrm rot="5400000">
            <a:off x="3593331" y="2121668"/>
            <a:ext cx="606519" cy="935182"/>
          </a:xfrm>
          <a:prstGeom prst="bentConnector3">
            <a:avLst>
              <a:gd name="adj1" fmla="val 49884"/>
            </a:avLst>
          </a:prstGeom>
          <a:noFill/>
          <a:ln w="19050">
            <a:solidFill>
              <a:schemeClr val="tx1"/>
            </a:solidFill>
            <a:miter lim="800000"/>
            <a:headEnd type="triangle" w="med" len="med"/>
            <a:tailEnd/>
          </a:ln>
          <a:effectLst/>
        </p:spPr>
      </p:cxnSp>
      <p:cxnSp>
        <p:nvCxnSpPr>
          <p:cNvPr id="149514" name="AutoShape 10"/>
          <p:cNvCxnSpPr>
            <a:cxnSpLocks noChangeShapeType="1"/>
            <a:stCxn id="149511" idx="2"/>
            <a:endCxn id="149510" idx="0"/>
          </p:cNvCxnSpPr>
          <p:nvPr/>
        </p:nvCxnSpPr>
        <p:spPr bwMode="auto">
          <a:xfrm rot="16200000" flipH="1">
            <a:off x="4528513" y="2121668"/>
            <a:ext cx="606519" cy="935182"/>
          </a:xfrm>
          <a:prstGeom prst="bentConnector3">
            <a:avLst>
              <a:gd name="adj1" fmla="val 49884"/>
            </a:avLst>
          </a:prstGeom>
          <a:noFill/>
          <a:ln w="19050">
            <a:solidFill>
              <a:schemeClr val="tx1"/>
            </a:solidFill>
            <a:miter lim="800000"/>
            <a:headEnd type="triangle" w="med" len="med"/>
            <a:tailEnd/>
          </a:ln>
          <a:effectLst/>
        </p:spPr>
      </p:cxnSp>
      <p:cxnSp>
        <p:nvCxnSpPr>
          <p:cNvPr id="149515" name="AutoShape 11"/>
          <p:cNvCxnSpPr>
            <a:cxnSpLocks noChangeShapeType="1"/>
          </p:cNvCxnSpPr>
          <p:nvPr/>
        </p:nvCxnSpPr>
        <p:spPr bwMode="auto">
          <a:xfrm rot="16200000" flipH="1">
            <a:off x="3458543" y="3969938"/>
            <a:ext cx="806824" cy="935182"/>
          </a:xfrm>
          <a:prstGeom prst="bentConnector3">
            <a:avLst>
              <a:gd name="adj1" fmla="val 50000"/>
            </a:avLst>
          </a:prstGeom>
          <a:noFill/>
          <a:ln w="19050">
            <a:solidFill>
              <a:schemeClr val="tx1"/>
            </a:solidFill>
            <a:miter lim="800000"/>
            <a:headEnd type="triangle" w="med" len="med"/>
            <a:tailEnd/>
          </a:ln>
          <a:effectLst/>
        </p:spPr>
      </p:cxnSp>
      <p:cxnSp>
        <p:nvCxnSpPr>
          <p:cNvPr id="149516" name="AutoShape 12"/>
          <p:cNvCxnSpPr>
            <a:cxnSpLocks noChangeShapeType="1"/>
            <a:stCxn id="149510" idx="2"/>
            <a:endCxn id="149512" idx="0"/>
          </p:cNvCxnSpPr>
          <p:nvPr/>
        </p:nvCxnSpPr>
        <p:spPr bwMode="auto">
          <a:xfrm rot="5400000">
            <a:off x="4428361" y="3969938"/>
            <a:ext cx="806824" cy="935182"/>
          </a:xfrm>
          <a:prstGeom prst="bentConnector3">
            <a:avLst>
              <a:gd name="adj1" fmla="val 50000"/>
            </a:avLst>
          </a:prstGeom>
          <a:noFill/>
          <a:ln w="19050">
            <a:solidFill>
              <a:schemeClr val="tx1"/>
            </a:solidFill>
            <a:miter lim="800000"/>
            <a:headEnd type="triangle" w="med" len="med"/>
            <a:tailEnd/>
          </a:ln>
          <a:effectLst/>
        </p:spPr>
      </p:cxnSp>
    </p:spTree>
    <p:extLst>
      <p:ext uri="{BB962C8B-B14F-4D97-AF65-F5344CB8AC3E}">
        <p14:creationId xmlns:p14="http://schemas.microsoft.com/office/powerpoint/2010/main" val="37859450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49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49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4" dur="500"/>
                                        <p:tgtEl>
                                          <p:spTgt spid="1495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9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49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49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49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2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2" dur="500"/>
                                        <p:tgtEl>
                                          <p:spTgt spid="1495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9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7" dur="500"/>
                                        <p:tgtEl>
                                          <p:spTgt spid="1495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9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2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1" dur="500"/>
                                        <p:tgtEl>
                                          <p:spTgt spid="1495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9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49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49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22" presetClass="entr" presetSubtype="4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149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000"/>
                            </p:stCondLst>
                            <p:childTnLst>
                              <p:par>
                                <p:cTn id="58" presetID="2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9" dur="500"/>
                                        <p:tgtEl>
                                          <p:spTgt spid="1495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9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4" dur="500"/>
                                        <p:tgtEl>
                                          <p:spTgt spid="1495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9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00"/>
                            </p:stCondLst>
                            <p:childTnLst>
                              <p:par>
                                <p:cTn id="67" presetID="2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8" dur="500"/>
                                        <p:tgtEl>
                                          <p:spTgt spid="1495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9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149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9506" grpId="0" animBg="1"/>
      <p:bldP spid="149506" grpId="1" animBg="1"/>
      <p:bldP spid="149507" grpId="0" animBg="1"/>
      <p:bldP spid="149507" grpId="1" animBg="1"/>
      <p:bldP spid="149507" grpId="2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Performing Double Buffered Input</a:t>
            </a:r>
          </a:p>
        </p:txBody>
      </p:sp>
      <p:sp>
        <p:nvSpPr>
          <p:cNvPr id="4403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415000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en-GB" dirty="0"/>
              <a:t>Have multiple reads queued up, ready to go</a:t>
            </a:r>
          </a:p>
          <a:p>
            <a:pPr lvl="1"/>
            <a:r>
              <a:rPr lang="en-GB" dirty="0"/>
              <a:t>Read completion interrupt starts read into next buffer</a:t>
            </a:r>
          </a:p>
          <a:p>
            <a:r>
              <a:rPr lang="en-GB" dirty="0"/>
              <a:t>Filled buffers wait until application asks for them</a:t>
            </a:r>
          </a:p>
          <a:p>
            <a:pPr lvl="1"/>
            <a:r>
              <a:rPr lang="en-GB" dirty="0"/>
              <a:t>Application doesn't have to wait for data to be read</a:t>
            </a:r>
          </a:p>
          <a:p>
            <a:r>
              <a:rPr lang="en-GB" dirty="0"/>
              <a:t>When can we do chain-scheduled reads?</a:t>
            </a:r>
          </a:p>
          <a:p>
            <a:pPr lvl="1"/>
            <a:r>
              <a:rPr lang="en-GB" dirty="0"/>
              <a:t>Each app will probably block until its read completes</a:t>
            </a:r>
          </a:p>
          <a:p>
            <a:pPr lvl="2"/>
            <a:r>
              <a:rPr lang="en-GB" dirty="0"/>
              <a:t>So we won’t get multiple reads from one application</a:t>
            </a:r>
          </a:p>
          <a:p>
            <a:pPr lvl="2"/>
            <a:r>
              <a:rPr lang="en-GB" dirty="0"/>
              <a:t>Maybe from certain multithreaded apps (like web server)</a:t>
            </a:r>
          </a:p>
          <a:p>
            <a:pPr lvl="1"/>
            <a:r>
              <a:rPr lang="en-GB" dirty="0"/>
              <a:t>We can queue reads from multiple processes</a:t>
            </a:r>
          </a:p>
          <a:p>
            <a:pPr lvl="1"/>
            <a:r>
              <a:rPr lang="en-GB" dirty="0"/>
              <a:t>We can do predictive read-ahead</a:t>
            </a:r>
          </a:p>
        </p:txBody>
      </p:sp>
    </p:spTree>
    <p:extLst>
      <p:ext uri="{BB962C8B-B14F-4D97-AF65-F5344CB8AC3E}">
        <p14:creationId xmlns:p14="http://schemas.microsoft.com/office/powerpoint/2010/main" val="3470480900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Scatter/Gather I/O</a:t>
            </a:r>
          </a:p>
        </p:txBody>
      </p:sp>
      <p:sp>
        <p:nvSpPr>
          <p:cNvPr id="3686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Many device controllers support DMA transfers</a:t>
            </a:r>
          </a:p>
          <a:p>
            <a:pPr lvl="1"/>
            <a:r>
              <a:rPr lang="en-GB" dirty="0"/>
              <a:t>Entire transfer must be contiguous in physical memory</a:t>
            </a:r>
          </a:p>
          <a:p>
            <a:r>
              <a:rPr lang="en-GB" dirty="0"/>
              <a:t>User buffers are in paged virtual memory</a:t>
            </a:r>
          </a:p>
          <a:p>
            <a:pPr lvl="1"/>
            <a:r>
              <a:rPr lang="en-GB" dirty="0"/>
              <a:t>User buffers may be spread all over physical memory</a:t>
            </a:r>
          </a:p>
          <a:p>
            <a:pPr lvl="1"/>
            <a:r>
              <a:rPr lang="en-GB" i="1" dirty="0"/>
              <a:t>Scatter</a:t>
            </a:r>
            <a:r>
              <a:rPr lang="en-GB" dirty="0"/>
              <a:t>: read from device to multiple pages</a:t>
            </a:r>
          </a:p>
          <a:p>
            <a:pPr lvl="1"/>
            <a:r>
              <a:rPr lang="en-GB" i="1" dirty="0"/>
              <a:t>Gather</a:t>
            </a:r>
            <a:r>
              <a:rPr lang="en-GB" dirty="0"/>
              <a:t>: writing from multiple pages to device</a:t>
            </a:r>
          </a:p>
        </p:txBody>
      </p:sp>
    </p:spTree>
    <p:extLst>
      <p:ext uri="{BB962C8B-B14F-4D97-AF65-F5344CB8AC3E}">
        <p14:creationId xmlns:p14="http://schemas.microsoft.com/office/powerpoint/2010/main" val="1756532290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ChangeArrowheads="1"/>
          </p:cNvSpPr>
          <p:nvPr/>
        </p:nvSpPr>
        <p:spPr bwMode="auto">
          <a:xfrm>
            <a:off x="2291041" y="2145319"/>
            <a:ext cx="5669280" cy="622145"/>
          </a:xfrm>
          <a:prstGeom prst="rect">
            <a:avLst/>
          </a:prstGeom>
          <a:solidFill>
            <a:srgbClr val="777777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title"/>
          </p:nvPr>
        </p:nvSpPr>
        <p:spPr>
          <a:xfrm>
            <a:off x="355680" y="495300"/>
            <a:ext cx="8432640" cy="871292"/>
          </a:xfrm>
          <a:ln/>
        </p:spPr>
        <p:txBody>
          <a:bodyPr>
            <a:normAutofit fontScale="90000"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371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5057" algn="l"/>
                <a:tab pos="7220267" algn="l"/>
              </a:tabLst>
            </a:pPr>
            <a:r>
              <a:rPr lang="en-GB" i="1" dirty="0"/>
              <a:t>“Gather”</a:t>
            </a:r>
            <a:r>
              <a:rPr lang="en-GB" dirty="0"/>
              <a:t> Writes From Paged Memory</a:t>
            </a:r>
          </a:p>
        </p:txBody>
      </p:sp>
      <p:sp>
        <p:nvSpPr>
          <p:cNvPr id="136196" name="Rectangle 4"/>
          <p:cNvSpPr>
            <a:spLocks noChangeArrowheads="1"/>
          </p:cNvSpPr>
          <p:nvPr/>
        </p:nvSpPr>
        <p:spPr bwMode="auto">
          <a:xfrm>
            <a:off x="2360160" y="2215886"/>
            <a:ext cx="552960" cy="483891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136197" name="Rectangle 5"/>
          <p:cNvSpPr>
            <a:spLocks noChangeArrowheads="1"/>
          </p:cNvSpPr>
          <p:nvPr/>
        </p:nvSpPr>
        <p:spPr bwMode="auto">
          <a:xfrm>
            <a:off x="2913120" y="2215886"/>
            <a:ext cx="552960" cy="483891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136198" name="Rectangle 6"/>
          <p:cNvSpPr>
            <a:spLocks noChangeArrowheads="1"/>
          </p:cNvSpPr>
          <p:nvPr/>
        </p:nvSpPr>
        <p:spPr bwMode="auto">
          <a:xfrm>
            <a:off x="3466080" y="2215886"/>
            <a:ext cx="552960" cy="483891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136199" name="Rectangle 7"/>
          <p:cNvSpPr>
            <a:spLocks noChangeArrowheads="1"/>
          </p:cNvSpPr>
          <p:nvPr/>
        </p:nvSpPr>
        <p:spPr bwMode="auto">
          <a:xfrm>
            <a:off x="4641120" y="2215886"/>
            <a:ext cx="552960" cy="483891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136200" name="Rectangle 8"/>
          <p:cNvSpPr>
            <a:spLocks noChangeArrowheads="1"/>
          </p:cNvSpPr>
          <p:nvPr/>
        </p:nvSpPr>
        <p:spPr bwMode="auto">
          <a:xfrm>
            <a:off x="5194080" y="2215886"/>
            <a:ext cx="552960" cy="483891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136201" name="Rectangle 9"/>
          <p:cNvSpPr>
            <a:spLocks noChangeArrowheads="1"/>
          </p:cNvSpPr>
          <p:nvPr/>
        </p:nvSpPr>
        <p:spPr bwMode="auto">
          <a:xfrm>
            <a:off x="5747040" y="2215886"/>
            <a:ext cx="552960" cy="483891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136205" name="Text Box 13"/>
          <p:cNvSpPr txBox="1">
            <a:spLocks noChangeArrowheads="1"/>
          </p:cNvSpPr>
          <p:nvPr/>
        </p:nvSpPr>
        <p:spPr bwMode="auto">
          <a:xfrm>
            <a:off x="419200" y="2076192"/>
            <a:ext cx="1935360" cy="6365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2936" tIns="41469" rIns="82936" bIns="41469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latin typeface="Arial" charset="0"/>
              </a:rPr>
              <a:t>process virtual address space</a:t>
            </a:r>
          </a:p>
        </p:txBody>
      </p:sp>
      <p:sp>
        <p:nvSpPr>
          <p:cNvPr id="136207" name="Rectangle 15"/>
          <p:cNvSpPr>
            <a:spLocks noChangeArrowheads="1"/>
          </p:cNvSpPr>
          <p:nvPr/>
        </p:nvSpPr>
        <p:spPr bwMode="auto">
          <a:xfrm>
            <a:off x="2083680" y="3251355"/>
            <a:ext cx="551520" cy="483891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136208" name="Rectangle 16"/>
          <p:cNvSpPr>
            <a:spLocks noChangeArrowheads="1"/>
          </p:cNvSpPr>
          <p:nvPr/>
        </p:nvSpPr>
        <p:spPr bwMode="auto">
          <a:xfrm>
            <a:off x="2635200" y="3251355"/>
            <a:ext cx="554400" cy="483891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136209" name="Rectangle 17"/>
          <p:cNvSpPr>
            <a:spLocks noChangeArrowheads="1"/>
          </p:cNvSpPr>
          <p:nvPr/>
        </p:nvSpPr>
        <p:spPr bwMode="auto">
          <a:xfrm>
            <a:off x="3189600" y="3251355"/>
            <a:ext cx="552960" cy="483891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136210" name="Rectangle 18"/>
          <p:cNvSpPr>
            <a:spLocks noChangeArrowheads="1"/>
          </p:cNvSpPr>
          <p:nvPr/>
        </p:nvSpPr>
        <p:spPr bwMode="auto">
          <a:xfrm>
            <a:off x="3742560" y="3251355"/>
            <a:ext cx="552960" cy="483891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136211" name="Rectangle 19"/>
          <p:cNvSpPr>
            <a:spLocks noChangeArrowheads="1"/>
          </p:cNvSpPr>
          <p:nvPr/>
        </p:nvSpPr>
        <p:spPr bwMode="auto">
          <a:xfrm>
            <a:off x="4295520" y="3251355"/>
            <a:ext cx="552960" cy="483891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136212" name="Rectangle 20"/>
          <p:cNvSpPr>
            <a:spLocks noChangeArrowheads="1"/>
          </p:cNvSpPr>
          <p:nvPr/>
        </p:nvSpPr>
        <p:spPr bwMode="auto">
          <a:xfrm>
            <a:off x="4848480" y="3251355"/>
            <a:ext cx="552960" cy="483891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136213" name="Rectangle 21"/>
          <p:cNvSpPr>
            <a:spLocks noChangeArrowheads="1"/>
          </p:cNvSpPr>
          <p:nvPr/>
        </p:nvSpPr>
        <p:spPr bwMode="auto">
          <a:xfrm>
            <a:off x="5401440" y="3251355"/>
            <a:ext cx="552960" cy="483891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136214" name="Rectangle 22"/>
          <p:cNvSpPr>
            <a:spLocks noChangeArrowheads="1"/>
          </p:cNvSpPr>
          <p:nvPr/>
        </p:nvSpPr>
        <p:spPr bwMode="auto">
          <a:xfrm>
            <a:off x="2083680" y="3735246"/>
            <a:ext cx="551520" cy="483891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136215" name="Rectangle 23"/>
          <p:cNvSpPr>
            <a:spLocks noChangeArrowheads="1"/>
          </p:cNvSpPr>
          <p:nvPr/>
        </p:nvSpPr>
        <p:spPr bwMode="auto">
          <a:xfrm>
            <a:off x="2635200" y="3735246"/>
            <a:ext cx="554400" cy="483891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136216" name="Rectangle 24"/>
          <p:cNvSpPr>
            <a:spLocks noChangeArrowheads="1"/>
          </p:cNvSpPr>
          <p:nvPr/>
        </p:nvSpPr>
        <p:spPr bwMode="auto">
          <a:xfrm>
            <a:off x="3189600" y="3735246"/>
            <a:ext cx="552960" cy="483891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136217" name="Rectangle 25"/>
          <p:cNvSpPr>
            <a:spLocks noChangeArrowheads="1"/>
          </p:cNvSpPr>
          <p:nvPr/>
        </p:nvSpPr>
        <p:spPr bwMode="auto">
          <a:xfrm>
            <a:off x="3742560" y="3735246"/>
            <a:ext cx="552960" cy="483891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136218" name="Rectangle 26"/>
          <p:cNvSpPr>
            <a:spLocks noChangeArrowheads="1"/>
          </p:cNvSpPr>
          <p:nvPr/>
        </p:nvSpPr>
        <p:spPr bwMode="auto">
          <a:xfrm>
            <a:off x="4295520" y="3735246"/>
            <a:ext cx="552960" cy="483891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136219" name="Rectangle 27"/>
          <p:cNvSpPr>
            <a:spLocks noChangeArrowheads="1"/>
          </p:cNvSpPr>
          <p:nvPr/>
        </p:nvSpPr>
        <p:spPr bwMode="auto">
          <a:xfrm>
            <a:off x="4848480" y="3735246"/>
            <a:ext cx="552960" cy="483891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136220" name="Rectangle 28"/>
          <p:cNvSpPr>
            <a:spLocks noChangeArrowheads="1"/>
          </p:cNvSpPr>
          <p:nvPr/>
        </p:nvSpPr>
        <p:spPr bwMode="auto">
          <a:xfrm>
            <a:off x="5401440" y="3735246"/>
            <a:ext cx="552960" cy="483891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136221" name="Rectangle 29"/>
          <p:cNvSpPr>
            <a:spLocks noChangeArrowheads="1"/>
          </p:cNvSpPr>
          <p:nvPr/>
        </p:nvSpPr>
        <p:spPr bwMode="auto">
          <a:xfrm>
            <a:off x="2083680" y="4219137"/>
            <a:ext cx="551520" cy="483891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136222" name="Rectangle 30"/>
          <p:cNvSpPr>
            <a:spLocks noChangeArrowheads="1"/>
          </p:cNvSpPr>
          <p:nvPr/>
        </p:nvSpPr>
        <p:spPr bwMode="auto">
          <a:xfrm>
            <a:off x="2635200" y="4219137"/>
            <a:ext cx="554400" cy="483891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136223" name="Rectangle 31"/>
          <p:cNvSpPr>
            <a:spLocks noChangeArrowheads="1"/>
          </p:cNvSpPr>
          <p:nvPr/>
        </p:nvSpPr>
        <p:spPr bwMode="auto">
          <a:xfrm>
            <a:off x="3189600" y="4219137"/>
            <a:ext cx="552960" cy="483891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136224" name="Rectangle 32"/>
          <p:cNvSpPr>
            <a:spLocks noChangeArrowheads="1"/>
          </p:cNvSpPr>
          <p:nvPr/>
        </p:nvSpPr>
        <p:spPr bwMode="auto">
          <a:xfrm>
            <a:off x="3742560" y="4219137"/>
            <a:ext cx="552960" cy="483891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136225" name="Rectangle 33"/>
          <p:cNvSpPr>
            <a:spLocks noChangeArrowheads="1"/>
          </p:cNvSpPr>
          <p:nvPr/>
        </p:nvSpPr>
        <p:spPr bwMode="auto">
          <a:xfrm>
            <a:off x="4295520" y="4219137"/>
            <a:ext cx="552960" cy="483891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136226" name="Rectangle 34"/>
          <p:cNvSpPr>
            <a:spLocks noChangeArrowheads="1"/>
          </p:cNvSpPr>
          <p:nvPr/>
        </p:nvSpPr>
        <p:spPr bwMode="auto">
          <a:xfrm>
            <a:off x="4848480" y="4219137"/>
            <a:ext cx="552960" cy="483891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136227" name="Rectangle 35"/>
          <p:cNvSpPr>
            <a:spLocks noChangeArrowheads="1"/>
          </p:cNvSpPr>
          <p:nvPr/>
        </p:nvSpPr>
        <p:spPr bwMode="auto">
          <a:xfrm>
            <a:off x="5401440" y="4219137"/>
            <a:ext cx="552960" cy="483891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136228" name="Rectangle 36"/>
          <p:cNvSpPr>
            <a:spLocks noChangeArrowheads="1"/>
          </p:cNvSpPr>
          <p:nvPr/>
        </p:nvSpPr>
        <p:spPr bwMode="auto">
          <a:xfrm>
            <a:off x="2083680" y="4703027"/>
            <a:ext cx="551520" cy="483891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136229" name="Rectangle 37"/>
          <p:cNvSpPr>
            <a:spLocks noChangeArrowheads="1"/>
          </p:cNvSpPr>
          <p:nvPr/>
        </p:nvSpPr>
        <p:spPr bwMode="auto">
          <a:xfrm>
            <a:off x="2635200" y="4703027"/>
            <a:ext cx="554400" cy="483891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136230" name="Rectangle 38"/>
          <p:cNvSpPr>
            <a:spLocks noChangeArrowheads="1"/>
          </p:cNvSpPr>
          <p:nvPr/>
        </p:nvSpPr>
        <p:spPr bwMode="auto">
          <a:xfrm>
            <a:off x="3189600" y="4703027"/>
            <a:ext cx="552960" cy="483891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136231" name="Rectangle 39"/>
          <p:cNvSpPr>
            <a:spLocks noChangeArrowheads="1"/>
          </p:cNvSpPr>
          <p:nvPr/>
        </p:nvSpPr>
        <p:spPr bwMode="auto">
          <a:xfrm>
            <a:off x="3742560" y="4703027"/>
            <a:ext cx="552960" cy="483891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136232" name="Rectangle 40"/>
          <p:cNvSpPr>
            <a:spLocks noChangeArrowheads="1"/>
          </p:cNvSpPr>
          <p:nvPr/>
        </p:nvSpPr>
        <p:spPr bwMode="auto">
          <a:xfrm>
            <a:off x="4295520" y="4703027"/>
            <a:ext cx="552960" cy="483891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136233" name="Rectangle 41"/>
          <p:cNvSpPr>
            <a:spLocks noChangeArrowheads="1"/>
          </p:cNvSpPr>
          <p:nvPr/>
        </p:nvSpPr>
        <p:spPr bwMode="auto">
          <a:xfrm>
            <a:off x="4848480" y="4703027"/>
            <a:ext cx="552960" cy="483891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136234" name="Rectangle 42"/>
          <p:cNvSpPr>
            <a:spLocks noChangeArrowheads="1"/>
          </p:cNvSpPr>
          <p:nvPr/>
        </p:nvSpPr>
        <p:spPr bwMode="auto">
          <a:xfrm>
            <a:off x="5401440" y="4703027"/>
            <a:ext cx="552960" cy="483891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136242" name="Rectangle 50"/>
          <p:cNvSpPr>
            <a:spLocks noChangeArrowheads="1"/>
          </p:cNvSpPr>
          <p:nvPr/>
        </p:nvSpPr>
        <p:spPr bwMode="auto">
          <a:xfrm>
            <a:off x="5954401" y="3251355"/>
            <a:ext cx="554400" cy="483891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136243" name="Rectangle 51"/>
          <p:cNvSpPr>
            <a:spLocks noChangeArrowheads="1"/>
          </p:cNvSpPr>
          <p:nvPr/>
        </p:nvSpPr>
        <p:spPr bwMode="auto">
          <a:xfrm>
            <a:off x="5954401" y="3735246"/>
            <a:ext cx="554400" cy="483891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136244" name="Rectangle 52"/>
          <p:cNvSpPr>
            <a:spLocks noChangeArrowheads="1"/>
          </p:cNvSpPr>
          <p:nvPr/>
        </p:nvSpPr>
        <p:spPr bwMode="auto">
          <a:xfrm>
            <a:off x="5954401" y="4219137"/>
            <a:ext cx="554400" cy="483891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136245" name="Rectangle 53"/>
          <p:cNvSpPr>
            <a:spLocks noChangeArrowheads="1"/>
          </p:cNvSpPr>
          <p:nvPr/>
        </p:nvSpPr>
        <p:spPr bwMode="auto">
          <a:xfrm>
            <a:off x="5954401" y="4703027"/>
            <a:ext cx="554400" cy="483891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136247" name="Rectangle 55"/>
          <p:cNvSpPr>
            <a:spLocks noChangeArrowheads="1"/>
          </p:cNvSpPr>
          <p:nvPr/>
        </p:nvSpPr>
        <p:spPr bwMode="auto">
          <a:xfrm>
            <a:off x="6508801" y="3251355"/>
            <a:ext cx="551520" cy="483891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136248" name="Rectangle 56"/>
          <p:cNvSpPr>
            <a:spLocks noChangeArrowheads="1"/>
          </p:cNvSpPr>
          <p:nvPr/>
        </p:nvSpPr>
        <p:spPr bwMode="auto">
          <a:xfrm>
            <a:off x="7060320" y="3251355"/>
            <a:ext cx="552960" cy="483891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136249" name="Rectangle 57"/>
          <p:cNvSpPr>
            <a:spLocks noChangeArrowheads="1"/>
          </p:cNvSpPr>
          <p:nvPr/>
        </p:nvSpPr>
        <p:spPr bwMode="auto">
          <a:xfrm>
            <a:off x="6508801" y="3735246"/>
            <a:ext cx="551520" cy="483891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136250" name="Rectangle 58"/>
          <p:cNvSpPr>
            <a:spLocks noChangeArrowheads="1"/>
          </p:cNvSpPr>
          <p:nvPr/>
        </p:nvSpPr>
        <p:spPr bwMode="auto">
          <a:xfrm>
            <a:off x="7060320" y="3735246"/>
            <a:ext cx="552960" cy="483891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136251" name="Rectangle 59"/>
          <p:cNvSpPr>
            <a:spLocks noChangeArrowheads="1"/>
          </p:cNvSpPr>
          <p:nvPr/>
        </p:nvSpPr>
        <p:spPr bwMode="auto">
          <a:xfrm>
            <a:off x="6508801" y="4219137"/>
            <a:ext cx="551520" cy="483891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136252" name="Rectangle 60"/>
          <p:cNvSpPr>
            <a:spLocks noChangeArrowheads="1"/>
          </p:cNvSpPr>
          <p:nvPr/>
        </p:nvSpPr>
        <p:spPr bwMode="auto">
          <a:xfrm>
            <a:off x="7060320" y="4219137"/>
            <a:ext cx="552960" cy="483891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136253" name="Rectangle 61"/>
          <p:cNvSpPr>
            <a:spLocks noChangeArrowheads="1"/>
          </p:cNvSpPr>
          <p:nvPr/>
        </p:nvSpPr>
        <p:spPr bwMode="auto">
          <a:xfrm>
            <a:off x="6508801" y="4703027"/>
            <a:ext cx="551520" cy="483891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136254" name="Rectangle 62"/>
          <p:cNvSpPr>
            <a:spLocks noChangeArrowheads="1"/>
          </p:cNvSpPr>
          <p:nvPr/>
        </p:nvSpPr>
        <p:spPr bwMode="auto">
          <a:xfrm>
            <a:off x="7060320" y="4703027"/>
            <a:ext cx="552960" cy="483891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136257" name="Rectangle 65"/>
          <p:cNvSpPr>
            <a:spLocks noChangeArrowheads="1"/>
          </p:cNvSpPr>
          <p:nvPr/>
        </p:nvSpPr>
        <p:spPr bwMode="auto">
          <a:xfrm>
            <a:off x="7613280" y="3251355"/>
            <a:ext cx="552960" cy="483891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136258" name="Rectangle 66"/>
          <p:cNvSpPr>
            <a:spLocks noChangeArrowheads="1"/>
          </p:cNvSpPr>
          <p:nvPr/>
        </p:nvSpPr>
        <p:spPr bwMode="auto">
          <a:xfrm>
            <a:off x="7613280" y="3735246"/>
            <a:ext cx="552960" cy="483891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136259" name="Rectangle 67"/>
          <p:cNvSpPr>
            <a:spLocks noChangeArrowheads="1"/>
          </p:cNvSpPr>
          <p:nvPr/>
        </p:nvSpPr>
        <p:spPr bwMode="auto">
          <a:xfrm>
            <a:off x="7613280" y="4219137"/>
            <a:ext cx="552960" cy="483891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136260" name="Rectangle 68"/>
          <p:cNvSpPr>
            <a:spLocks noChangeArrowheads="1"/>
          </p:cNvSpPr>
          <p:nvPr/>
        </p:nvSpPr>
        <p:spPr bwMode="auto">
          <a:xfrm>
            <a:off x="7613280" y="4703027"/>
            <a:ext cx="552960" cy="483891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136262" name="Rectangle 70"/>
          <p:cNvSpPr>
            <a:spLocks noChangeArrowheads="1"/>
          </p:cNvSpPr>
          <p:nvPr/>
        </p:nvSpPr>
        <p:spPr bwMode="auto">
          <a:xfrm>
            <a:off x="8166240" y="3251355"/>
            <a:ext cx="552960" cy="483891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136264" name="Rectangle 72"/>
          <p:cNvSpPr>
            <a:spLocks noChangeArrowheads="1"/>
          </p:cNvSpPr>
          <p:nvPr/>
        </p:nvSpPr>
        <p:spPr bwMode="auto">
          <a:xfrm>
            <a:off x="8166240" y="3735246"/>
            <a:ext cx="552960" cy="483891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136266" name="Rectangle 74"/>
          <p:cNvSpPr>
            <a:spLocks noChangeArrowheads="1"/>
          </p:cNvSpPr>
          <p:nvPr/>
        </p:nvSpPr>
        <p:spPr bwMode="auto">
          <a:xfrm>
            <a:off x="8166240" y="4219137"/>
            <a:ext cx="552960" cy="483891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136268" name="Rectangle 76"/>
          <p:cNvSpPr>
            <a:spLocks noChangeArrowheads="1"/>
          </p:cNvSpPr>
          <p:nvPr/>
        </p:nvSpPr>
        <p:spPr bwMode="auto">
          <a:xfrm>
            <a:off x="8166240" y="4703027"/>
            <a:ext cx="552960" cy="483891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cxnSp>
        <p:nvCxnSpPr>
          <p:cNvPr id="136279" name="AutoShape 87"/>
          <p:cNvCxnSpPr>
            <a:cxnSpLocks noChangeShapeType="1"/>
            <a:stCxn id="136196" idx="2"/>
            <a:endCxn id="136215" idx="0"/>
          </p:cNvCxnSpPr>
          <p:nvPr/>
        </p:nvCxnSpPr>
        <p:spPr bwMode="auto">
          <a:xfrm>
            <a:off x="2636640" y="2699777"/>
            <a:ext cx="276480" cy="1035469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36280" name="AutoShape 88"/>
          <p:cNvCxnSpPr>
            <a:cxnSpLocks noChangeShapeType="1"/>
            <a:stCxn id="136197" idx="2"/>
            <a:endCxn id="136224" idx="0"/>
          </p:cNvCxnSpPr>
          <p:nvPr/>
        </p:nvCxnSpPr>
        <p:spPr bwMode="auto">
          <a:xfrm>
            <a:off x="3189600" y="2699777"/>
            <a:ext cx="829440" cy="151936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36281" name="AutoShape 89"/>
          <p:cNvCxnSpPr>
            <a:cxnSpLocks noChangeShapeType="1"/>
            <a:stCxn id="136198" idx="2"/>
            <a:endCxn id="136260" idx="0"/>
          </p:cNvCxnSpPr>
          <p:nvPr/>
        </p:nvCxnSpPr>
        <p:spPr bwMode="auto">
          <a:xfrm>
            <a:off x="3742560" y="2699777"/>
            <a:ext cx="4147200" cy="2003251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36282" name="AutoShape 90"/>
          <p:cNvCxnSpPr>
            <a:cxnSpLocks noChangeShapeType="1"/>
            <a:stCxn id="136199" idx="2"/>
            <a:endCxn id="136229" idx="0"/>
          </p:cNvCxnSpPr>
          <p:nvPr/>
        </p:nvCxnSpPr>
        <p:spPr bwMode="auto">
          <a:xfrm flipH="1">
            <a:off x="2913120" y="2699777"/>
            <a:ext cx="2004480" cy="2003251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36283" name="AutoShape 91"/>
          <p:cNvCxnSpPr>
            <a:cxnSpLocks noChangeShapeType="1"/>
            <a:stCxn id="136200" idx="2"/>
            <a:endCxn id="136233" idx="0"/>
          </p:cNvCxnSpPr>
          <p:nvPr/>
        </p:nvCxnSpPr>
        <p:spPr bwMode="auto">
          <a:xfrm flipH="1">
            <a:off x="5124960" y="2699777"/>
            <a:ext cx="345600" cy="2003251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36284" name="AutoShape 92"/>
          <p:cNvCxnSpPr>
            <a:cxnSpLocks noChangeShapeType="1"/>
            <a:stCxn id="136201" idx="2"/>
            <a:endCxn id="136243" idx="0"/>
          </p:cNvCxnSpPr>
          <p:nvPr/>
        </p:nvCxnSpPr>
        <p:spPr bwMode="auto">
          <a:xfrm>
            <a:off x="6023521" y="2699777"/>
            <a:ext cx="208800" cy="1035469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36287" name="Text Box 95"/>
          <p:cNvSpPr txBox="1">
            <a:spLocks noChangeArrowheads="1"/>
          </p:cNvSpPr>
          <p:nvPr/>
        </p:nvSpPr>
        <p:spPr bwMode="auto">
          <a:xfrm>
            <a:off x="489760" y="3789972"/>
            <a:ext cx="1728000" cy="6365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2936" tIns="41469" rIns="82936" bIns="41469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latin typeface="Arial" charset="0"/>
              </a:rPr>
              <a:t>physical memory </a:t>
            </a:r>
          </a:p>
        </p:txBody>
      </p:sp>
      <p:sp>
        <p:nvSpPr>
          <p:cNvPr id="136288" name="Text Box 96"/>
          <p:cNvSpPr txBox="1">
            <a:spLocks noChangeArrowheads="1"/>
          </p:cNvSpPr>
          <p:nvPr/>
        </p:nvSpPr>
        <p:spPr bwMode="auto">
          <a:xfrm>
            <a:off x="558880" y="5656408"/>
            <a:ext cx="1935360" cy="3614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2936" tIns="41469" rIns="82936" bIns="41469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latin typeface="Arial" charset="0"/>
              </a:rPr>
              <a:t>DMA I/O stream</a:t>
            </a:r>
          </a:p>
        </p:txBody>
      </p:sp>
      <p:sp>
        <p:nvSpPr>
          <p:cNvPr id="136296" name="Rectangle 104"/>
          <p:cNvSpPr>
            <a:spLocks noChangeArrowheads="1"/>
          </p:cNvSpPr>
          <p:nvPr/>
        </p:nvSpPr>
        <p:spPr bwMode="auto">
          <a:xfrm>
            <a:off x="4986720" y="2215886"/>
            <a:ext cx="967680" cy="483891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  <p:txBody>
          <a:bodyPr wrap="none" lIns="82936" tIns="41469" rIns="82936" bIns="41469" anchor="ctr"/>
          <a:lstStyle/>
          <a:p>
            <a:pPr algn="ctr"/>
            <a:r>
              <a:rPr lang="en-US" sz="1500" dirty="0">
                <a:latin typeface="Arial" charset="0"/>
              </a:rPr>
              <a:t>user I/O </a:t>
            </a:r>
          </a:p>
          <a:p>
            <a:pPr algn="ctr"/>
            <a:r>
              <a:rPr lang="en-US" sz="1500" dirty="0">
                <a:latin typeface="Arial" charset="0"/>
              </a:rPr>
              <a:t>buffer</a:t>
            </a:r>
          </a:p>
        </p:txBody>
      </p:sp>
      <p:sp>
        <p:nvSpPr>
          <p:cNvPr id="136306" name="Rectangle 114"/>
          <p:cNvSpPr>
            <a:spLocks noChangeArrowheads="1"/>
          </p:cNvSpPr>
          <p:nvPr/>
        </p:nvSpPr>
        <p:spPr bwMode="auto">
          <a:xfrm>
            <a:off x="5954400" y="3735246"/>
            <a:ext cx="207360" cy="483891"/>
          </a:xfrm>
          <a:prstGeom prst="rect">
            <a:avLst/>
          </a:prstGeom>
          <a:solidFill>
            <a:srgbClr val="00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136307" name="Rectangle 115"/>
          <p:cNvSpPr>
            <a:spLocks noChangeArrowheads="1"/>
          </p:cNvSpPr>
          <p:nvPr/>
        </p:nvSpPr>
        <p:spPr bwMode="auto">
          <a:xfrm>
            <a:off x="2982240" y="4703027"/>
            <a:ext cx="207360" cy="483891"/>
          </a:xfrm>
          <a:prstGeom prst="rect">
            <a:avLst/>
          </a:prstGeom>
          <a:solidFill>
            <a:srgbClr val="00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136308" name="Rectangle 116"/>
          <p:cNvSpPr>
            <a:spLocks noChangeArrowheads="1"/>
          </p:cNvSpPr>
          <p:nvPr/>
        </p:nvSpPr>
        <p:spPr bwMode="auto">
          <a:xfrm>
            <a:off x="4848480" y="4703027"/>
            <a:ext cx="552960" cy="483891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136309" name="Rectangle 117"/>
          <p:cNvSpPr>
            <a:spLocks noChangeArrowheads="1"/>
          </p:cNvSpPr>
          <p:nvPr/>
        </p:nvSpPr>
        <p:spPr bwMode="auto">
          <a:xfrm>
            <a:off x="4433760" y="5670809"/>
            <a:ext cx="207360" cy="483891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136310" name="Rectangle 118"/>
          <p:cNvSpPr>
            <a:spLocks noChangeArrowheads="1"/>
          </p:cNvSpPr>
          <p:nvPr/>
        </p:nvSpPr>
        <p:spPr bwMode="auto">
          <a:xfrm>
            <a:off x="4641120" y="5670809"/>
            <a:ext cx="552960" cy="483891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136311" name="Rectangle 119"/>
          <p:cNvSpPr>
            <a:spLocks noChangeArrowheads="1"/>
          </p:cNvSpPr>
          <p:nvPr/>
        </p:nvSpPr>
        <p:spPr bwMode="auto">
          <a:xfrm>
            <a:off x="5194080" y="5670809"/>
            <a:ext cx="207360" cy="483891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cxnSp>
        <p:nvCxnSpPr>
          <p:cNvPr id="136312" name="AutoShape 120"/>
          <p:cNvCxnSpPr>
            <a:cxnSpLocks noChangeShapeType="1"/>
            <a:stCxn id="136307" idx="2"/>
            <a:endCxn id="136309" idx="1"/>
          </p:cNvCxnSpPr>
          <p:nvPr/>
        </p:nvCxnSpPr>
        <p:spPr bwMode="auto">
          <a:xfrm rot="16200000" flipH="1">
            <a:off x="3396922" y="4875916"/>
            <a:ext cx="725836" cy="134784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36313" name="AutoShape 121"/>
          <p:cNvCxnSpPr>
            <a:cxnSpLocks noChangeShapeType="1"/>
            <a:stCxn id="136308" idx="2"/>
            <a:endCxn id="136310" idx="0"/>
          </p:cNvCxnSpPr>
          <p:nvPr/>
        </p:nvCxnSpPr>
        <p:spPr bwMode="auto">
          <a:xfrm rot="5400000">
            <a:off x="4779335" y="5325184"/>
            <a:ext cx="483891" cy="207360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36314" name="AutoShape 122"/>
          <p:cNvCxnSpPr>
            <a:cxnSpLocks noChangeShapeType="1"/>
            <a:stCxn id="136306" idx="2"/>
            <a:endCxn id="136311" idx="3"/>
          </p:cNvCxnSpPr>
          <p:nvPr/>
        </p:nvCxnSpPr>
        <p:spPr bwMode="auto">
          <a:xfrm rot="5400000">
            <a:off x="4882951" y="4737626"/>
            <a:ext cx="1693618" cy="65664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36315" name="Line 123"/>
          <p:cNvSpPr>
            <a:spLocks noChangeShapeType="1"/>
          </p:cNvSpPr>
          <p:nvPr/>
        </p:nvSpPr>
        <p:spPr bwMode="auto">
          <a:xfrm>
            <a:off x="5194080" y="2215886"/>
            <a:ext cx="0" cy="483891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lIns="82945" tIns="41473" rIns="82945" bIns="41473"/>
          <a:lstStyle/>
          <a:p>
            <a:endParaRPr lang="en-US"/>
          </a:p>
        </p:txBody>
      </p:sp>
      <p:sp>
        <p:nvSpPr>
          <p:cNvPr id="136316" name="Line 124"/>
          <p:cNvSpPr>
            <a:spLocks noChangeShapeType="1"/>
          </p:cNvSpPr>
          <p:nvPr/>
        </p:nvSpPr>
        <p:spPr bwMode="auto">
          <a:xfrm>
            <a:off x="5747040" y="2215886"/>
            <a:ext cx="0" cy="483891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lIns="82945" tIns="41473" rIns="82945" bIns="41473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855702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6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36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36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36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36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36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36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36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36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500"/>
                            </p:stCondLst>
                            <p:childTnLst>
                              <p:par>
                                <p:cTn id="3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136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000"/>
                            </p:stCondLst>
                            <p:childTnLst>
                              <p:par>
                                <p:cTn id="4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136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500"/>
                            </p:stCondLst>
                            <p:childTnLst>
                              <p:par>
                                <p:cTn id="4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136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3000"/>
                            </p:stCondLst>
                            <p:childTnLst>
                              <p:par>
                                <p:cTn id="5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136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6288" grpId="0"/>
      <p:bldP spid="136296" grpId="0" animBg="1"/>
      <p:bldP spid="136306" grpId="0" animBg="1"/>
      <p:bldP spid="136307" grpId="0" animBg="1"/>
      <p:bldP spid="136308" grpId="0" animBg="1"/>
      <p:bldP spid="136309" grpId="0" animBg="1"/>
      <p:bldP spid="136310" grpId="0" animBg="1"/>
      <p:bldP spid="136311" grpId="0" animBg="1"/>
      <p:bldP spid="136315" grpId="0" animBg="1"/>
      <p:bldP spid="136316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ChangeArrowheads="1"/>
          </p:cNvSpPr>
          <p:nvPr/>
        </p:nvSpPr>
        <p:spPr bwMode="auto">
          <a:xfrm>
            <a:off x="2291041" y="2145319"/>
            <a:ext cx="5669280" cy="622145"/>
          </a:xfrm>
          <a:prstGeom prst="rect">
            <a:avLst/>
          </a:prstGeom>
          <a:solidFill>
            <a:srgbClr val="777777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138243" name="Rectangle 3"/>
          <p:cNvSpPr>
            <a:spLocks noGrp="1" noChangeArrowheads="1"/>
          </p:cNvSpPr>
          <p:nvPr>
            <p:ph type="title"/>
          </p:nvPr>
        </p:nvSpPr>
        <p:spPr>
          <a:xfrm>
            <a:off x="355680" y="546100"/>
            <a:ext cx="8432640" cy="871292"/>
          </a:xfrm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371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5057" algn="l"/>
                <a:tab pos="7220267" algn="l"/>
              </a:tabLst>
            </a:pPr>
            <a:r>
              <a:rPr lang="en-GB" i="1" dirty="0"/>
              <a:t>“Scatter”</a:t>
            </a:r>
            <a:r>
              <a:rPr lang="en-GB" dirty="0"/>
              <a:t> Reads Into Paged Memory</a:t>
            </a:r>
          </a:p>
        </p:txBody>
      </p:sp>
      <p:sp>
        <p:nvSpPr>
          <p:cNvPr id="138244" name="Rectangle 4"/>
          <p:cNvSpPr>
            <a:spLocks noChangeArrowheads="1"/>
          </p:cNvSpPr>
          <p:nvPr/>
        </p:nvSpPr>
        <p:spPr bwMode="auto">
          <a:xfrm>
            <a:off x="2360160" y="2215886"/>
            <a:ext cx="552960" cy="483891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138245" name="Rectangle 5"/>
          <p:cNvSpPr>
            <a:spLocks noChangeArrowheads="1"/>
          </p:cNvSpPr>
          <p:nvPr/>
        </p:nvSpPr>
        <p:spPr bwMode="auto">
          <a:xfrm>
            <a:off x="2913120" y="2215886"/>
            <a:ext cx="552960" cy="483891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138246" name="Rectangle 6"/>
          <p:cNvSpPr>
            <a:spLocks noChangeArrowheads="1"/>
          </p:cNvSpPr>
          <p:nvPr/>
        </p:nvSpPr>
        <p:spPr bwMode="auto">
          <a:xfrm>
            <a:off x="3466080" y="2215886"/>
            <a:ext cx="552960" cy="483891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138247" name="Rectangle 7"/>
          <p:cNvSpPr>
            <a:spLocks noChangeArrowheads="1"/>
          </p:cNvSpPr>
          <p:nvPr/>
        </p:nvSpPr>
        <p:spPr bwMode="auto">
          <a:xfrm>
            <a:off x="4641120" y="2215886"/>
            <a:ext cx="552960" cy="483891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138248" name="Rectangle 8"/>
          <p:cNvSpPr>
            <a:spLocks noChangeArrowheads="1"/>
          </p:cNvSpPr>
          <p:nvPr/>
        </p:nvSpPr>
        <p:spPr bwMode="auto">
          <a:xfrm>
            <a:off x="5194080" y="2215886"/>
            <a:ext cx="552960" cy="483891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138249" name="Rectangle 9"/>
          <p:cNvSpPr>
            <a:spLocks noChangeArrowheads="1"/>
          </p:cNvSpPr>
          <p:nvPr/>
        </p:nvSpPr>
        <p:spPr bwMode="auto">
          <a:xfrm>
            <a:off x="5747040" y="2215886"/>
            <a:ext cx="552960" cy="483891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138250" name="Text Box 10"/>
          <p:cNvSpPr txBox="1">
            <a:spLocks noChangeArrowheads="1"/>
          </p:cNvSpPr>
          <p:nvPr/>
        </p:nvSpPr>
        <p:spPr bwMode="auto">
          <a:xfrm>
            <a:off x="406500" y="2076192"/>
            <a:ext cx="1935360" cy="6365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2936" tIns="41469" rIns="82936" bIns="41469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latin typeface="Arial" charset="0"/>
              </a:rPr>
              <a:t>process virtual address space</a:t>
            </a:r>
          </a:p>
        </p:txBody>
      </p:sp>
      <p:sp>
        <p:nvSpPr>
          <p:cNvPr id="138251" name="Rectangle 11"/>
          <p:cNvSpPr>
            <a:spLocks noChangeArrowheads="1"/>
          </p:cNvSpPr>
          <p:nvPr/>
        </p:nvSpPr>
        <p:spPr bwMode="auto">
          <a:xfrm>
            <a:off x="2083680" y="3251355"/>
            <a:ext cx="551520" cy="483891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138252" name="Rectangle 12"/>
          <p:cNvSpPr>
            <a:spLocks noChangeArrowheads="1"/>
          </p:cNvSpPr>
          <p:nvPr/>
        </p:nvSpPr>
        <p:spPr bwMode="auto">
          <a:xfrm>
            <a:off x="2635200" y="3251355"/>
            <a:ext cx="554400" cy="483891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138253" name="Rectangle 13"/>
          <p:cNvSpPr>
            <a:spLocks noChangeArrowheads="1"/>
          </p:cNvSpPr>
          <p:nvPr/>
        </p:nvSpPr>
        <p:spPr bwMode="auto">
          <a:xfrm>
            <a:off x="3189600" y="3251355"/>
            <a:ext cx="552960" cy="483891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138254" name="Rectangle 14"/>
          <p:cNvSpPr>
            <a:spLocks noChangeArrowheads="1"/>
          </p:cNvSpPr>
          <p:nvPr/>
        </p:nvSpPr>
        <p:spPr bwMode="auto">
          <a:xfrm>
            <a:off x="3742560" y="3251355"/>
            <a:ext cx="552960" cy="483891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138255" name="Rectangle 15"/>
          <p:cNvSpPr>
            <a:spLocks noChangeArrowheads="1"/>
          </p:cNvSpPr>
          <p:nvPr/>
        </p:nvSpPr>
        <p:spPr bwMode="auto">
          <a:xfrm>
            <a:off x="4295520" y="3251355"/>
            <a:ext cx="552960" cy="483891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138256" name="Rectangle 16"/>
          <p:cNvSpPr>
            <a:spLocks noChangeArrowheads="1"/>
          </p:cNvSpPr>
          <p:nvPr/>
        </p:nvSpPr>
        <p:spPr bwMode="auto">
          <a:xfrm>
            <a:off x="4848480" y="3251355"/>
            <a:ext cx="552960" cy="483891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138257" name="Rectangle 17"/>
          <p:cNvSpPr>
            <a:spLocks noChangeArrowheads="1"/>
          </p:cNvSpPr>
          <p:nvPr/>
        </p:nvSpPr>
        <p:spPr bwMode="auto">
          <a:xfrm>
            <a:off x="5401440" y="3251355"/>
            <a:ext cx="552960" cy="483891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138258" name="Rectangle 18"/>
          <p:cNvSpPr>
            <a:spLocks noChangeArrowheads="1"/>
          </p:cNvSpPr>
          <p:nvPr/>
        </p:nvSpPr>
        <p:spPr bwMode="auto">
          <a:xfrm>
            <a:off x="2083680" y="3735246"/>
            <a:ext cx="551520" cy="483891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138259" name="Rectangle 19"/>
          <p:cNvSpPr>
            <a:spLocks noChangeArrowheads="1"/>
          </p:cNvSpPr>
          <p:nvPr/>
        </p:nvSpPr>
        <p:spPr bwMode="auto">
          <a:xfrm>
            <a:off x="2635200" y="3735246"/>
            <a:ext cx="554400" cy="483891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138260" name="Rectangle 20"/>
          <p:cNvSpPr>
            <a:spLocks noChangeArrowheads="1"/>
          </p:cNvSpPr>
          <p:nvPr/>
        </p:nvSpPr>
        <p:spPr bwMode="auto">
          <a:xfrm>
            <a:off x="3189600" y="3735246"/>
            <a:ext cx="552960" cy="483891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138261" name="Rectangle 21"/>
          <p:cNvSpPr>
            <a:spLocks noChangeArrowheads="1"/>
          </p:cNvSpPr>
          <p:nvPr/>
        </p:nvSpPr>
        <p:spPr bwMode="auto">
          <a:xfrm>
            <a:off x="3742560" y="3735246"/>
            <a:ext cx="552960" cy="483891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138262" name="Rectangle 22"/>
          <p:cNvSpPr>
            <a:spLocks noChangeArrowheads="1"/>
          </p:cNvSpPr>
          <p:nvPr/>
        </p:nvSpPr>
        <p:spPr bwMode="auto">
          <a:xfrm>
            <a:off x="4295520" y="3735246"/>
            <a:ext cx="552960" cy="483891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138263" name="Rectangle 23"/>
          <p:cNvSpPr>
            <a:spLocks noChangeArrowheads="1"/>
          </p:cNvSpPr>
          <p:nvPr/>
        </p:nvSpPr>
        <p:spPr bwMode="auto">
          <a:xfrm>
            <a:off x="4848480" y="3735246"/>
            <a:ext cx="552960" cy="483891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138264" name="Rectangle 24"/>
          <p:cNvSpPr>
            <a:spLocks noChangeArrowheads="1"/>
          </p:cNvSpPr>
          <p:nvPr/>
        </p:nvSpPr>
        <p:spPr bwMode="auto">
          <a:xfrm>
            <a:off x="5401440" y="3735246"/>
            <a:ext cx="552960" cy="483891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138265" name="Rectangle 25"/>
          <p:cNvSpPr>
            <a:spLocks noChangeArrowheads="1"/>
          </p:cNvSpPr>
          <p:nvPr/>
        </p:nvSpPr>
        <p:spPr bwMode="auto">
          <a:xfrm>
            <a:off x="2083680" y="4219137"/>
            <a:ext cx="551520" cy="483891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138266" name="Rectangle 26"/>
          <p:cNvSpPr>
            <a:spLocks noChangeArrowheads="1"/>
          </p:cNvSpPr>
          <p:nvPr/>
        </p:nvSpPr>
        <p:spPr bwMode="auto">
          <a:xfrm>
            <a:off x="2635200" y="4219137"/>
            <a:ext cx="554400" cy="483891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138267" name="Rectangle 27"/>
          <p:cNvSpPr>
            <a:spLocks noChangeArrowheads="1"/>
          </p:cNvSpPr>
          <p:nvPr/>
        </p:nvSpPr>
        <p:spPr bwMode="auto">
          <a:xfrm>
            <a:off x="3189600" y="4219137"/>
            <a:ext cx="552960" cy="483891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138268" name="Rectangle 28"/>
          <p:cNvSpPr>
            <a:spLocks noChangeArrowheads="1"/>
          </p:cNvSpPr>
          <p:nvPr/>
        </p:nvSpPr>
        <p:spPr bwMode="auto">
          <a:xfrm>
            <a:off x="3742560" y="4219137"/>
            <a:ext cx="552960" cy="483891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138269" name="Rectangle 29"/>
          <p:cNvSpPr>
            <a:spLocks noChangeArrowheads="1"/>
          </p:cNvSpPr>
          <p:nvPr/>
        </p:nvSpPr>
        <p:spPr bwMode="auto">
          <a:xfrm>
            <a:off x="4295520" y="4219137"/>
            <a:ext cx="552960" cy="483891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138270" name="Rectangle 30"/>
          <p:cNvSpPr>
            <a:spLocks noChangeArrowheads="1"/>
          </p:cNvSpPr>
          <p:nvPr/>
        </p:nvSpPr>
        <p:spPr bwMode="auto">
          <a:xfrm>
            <a:off x="4848480" y="4219137"/>
            <a:ext cx="552960" cy="483891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138271" name="Rectangle 31"/>
          <p:cNvSpPr>
            <a:spLocks noChangeArrowheads="1"/>
          </p:cNvSpPr>
          <p:nvPr/>
        </p:nvSpPr>
        <p:spPr bwMode="auto">
          <a:xfrm>
            <a:off x="5401440" y="4219137"/>
            <a:ext cx="552960" cy="483891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138272" name="Rectangle 32"/>
          <p:cNvSpPr>
            <a:spLocks noChangeArrowheads="1"/>
          </p:cNvSpPr>
          <p:nvPr/>
        </p:nvSpPr>
        <p:spPr bwMode="auto">
          <a:xfrm>
            <a:off x="2083680" y="4703027"/>
            <a:ext cx="551520" cy="483891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138273" name="Rectangle 33"/>
          <p:cNvSpPr>
            <a:spLocks noChangeArrowheads="1"/>
          </p:cNvSpPr>
          <p:nvPr/>
        </p:nvSpPr>
        <p:spPr bwMode="auto">
          <a:xfrm>
            <a:off x="2635200" y="4703027"/>
            <a:ext cx="554400" cy="483891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138274" name="Rectangle 34"/>
          <p:cNvSpPr>
            <a:spLocks noChangeArrowheads="1"/>
          </p:cNvSpPr>
          <p:nvPr/>
        </p:nvSpPr>
        <p:spPr bwMode="auto">
          <a:xfrm>
            <a:off x="3189600" y="4703027"/>
            <a:ext cx="552960" cy="483891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138275" name="Rectangle 35"/>
          <p:cNvSpPr>
            <a:spLocks noChangeArrowheads="1"/>
          </p:cNvSpPr>
          <p:nvPr/>
        </p:nvSpPr>
        <p:spPr bwMode="auto">
          <a:xfrm>
            <a:off x="3742560" y="4703027"/>
            <a:ext cx="552960" cy="483891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138276" name="Rectangle 36"/>
          <p:cNvSpPr>
            <a:spLocks noChangeArrowheads="1"/>
          </p:cNvSpPr>
          <p:nvPr/>
        </p:nvSpPr>
        <p:spPr bwMode="auto">
          <a:xfrm>
            <a:off x="4295520" y="4703027"/>
            <a:ext cx="552960" cy="483891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138277" name="Rectangle 37"/>
          <p:cNvSpPr>
            <a:spLocks noChangeArrowheads="1"/>
          </p:cNvSpPr>
          <p:nvPr/>
        </p:nvSpPr>
        <p:spPr bwMode="auto">
          <a:xfrm>
            <a:off x="4848480" y="4703027"/>
            <a:ext cx="552960" cy="483891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138278" name="Rectangle 38"/>
          <p:cNvSpPr>
            <a:spLocks noChangeArrowheads="1"/>
          </p:cNvSpPr>
          <p:nvPr/>
        </p:nvSpPr>
        <p:spPr bwMode="auto">
          <a:xfrm>
            <a:off x="5401440" y="4703027"/>
            <a:ext cx="552960" cy="483891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138279" name="Rectangle 39"/>
          <p:cNvSpPr>
            <a:spLocks noChangeArrowheads="1"/>
          </p:cNvSpPr>
          <p:nvPr/>
        </p:nvSpPr>
        <p:spPr bwMode="auto">
          <a:xfrm>
            <a:off x="5954401" y="3251355"/>
            <a:ext cx="554400" cy="483891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138280" name="Rectangle 40"/>
          <p:cNvSpPr>
            <a:spLocks noChangeArrowheads="1"/>
          </p:cNvSpPr>
          <p:nvPr/>
        </p:nvSpPr>
        <p:spPr bwMode="auto">
          <a:xfrm>
            <a:off x="5954401" y="3735246"/>
            <a:ext cx="554400" cy="483891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138281" name="Rectangle 41"/>
          <p:cNvSpPr>
            <a:spLocks noChangeArrowheads="1"/>
          </p:cNvSpPr>
          <p:nvPr/>
        </p:nvSpPr>
        <p:spPr bwMode="auto">
          <a:xfrm>
            <a:off x="5954401" y="4219137"/>
            <a:ext cx="554400" cy="483891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138282" name="Rectangle 42"/>
          <p:cNvSpPr>
            <a:spLocks noChangeArrowheads="1"/>
          </p:cNvSpPr>
          <p:nvPr/>
        </p:nvSpPr>
        <p:spPr bwMode="auto">
          <a:xfrm>
            <a:off x="5954401" y="4703027"/>
            <a:ext cx="554400" cy="483891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138283" name="Rectangle 43"/>
          <p:cNvSpPr>
            <a:spLocks noChangeArrowheads="1"/>
          </p:cNvSpPr>
          <p:nvPr/>
        </p:nvSpPr>
        <p:spPr bwMode="auto">
          <a:xfrm>
            <a:off x="6508801" y="3251355"/>
            <a:ext cx="551520" cy="483891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138284" name="Rectangle 44"/>
          <p:cNvSpPr>
            <a:spLocks noChangeArrowheads="1"/>
          </p:cNvSpPr>
          <p:nvPr/>
        </p:nvSpPr>
        <p:spPr bwMode="auto">
          <a:xfrm>
            <a:off x="7060320" y="3251355"/>
            <a:ext cx="552960" cy="483891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138285" name="Rectangle 45"/>
          <p:cNvSpPr>
            <a:spLocks noChangeArrowheads="1"/>
          </p:cNvSpPr>
          <p:nvPr/>
        </p:nvSpPr>
        <p:spPr bwMode="auto">
          <a:xfrm>
            <a:off x="6508801" y="3735246"/>
            <a:ext cx="551520" cy="483891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138286" name="Rectangle 46"/>
          <p:cNvSpPr>
            <a:spLocks noChangeArrowheads="1"/>
          </p:cNvSpPr>
          <p:nvPr/>
        </p:nvSpPr>
        <p:spPr bwMode="auto">
          <a:xfrm>
            <a:off x="7060320" y="3735246"/>
            <a:ext cx="552960" cy="483891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138287" name="Rectangle 47"/>
          <p:cNvSpPr>
            <a:spLocks noChangeArrowheads="1"/>
          </p:cNvSpPr>
          <p:nvPr/>
        </p:nvSpPr>
        <p:spPr bwMode="auto">
          <a:xfrm>
            <a:off x="6508801" y="4219137"/>
            <a:ext cx="551520" cy="483891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138288" name="Rectangle 48"/>
          <p:cNvSpPr>
            <a:spLocks noChangeArrowheads="1"/>
          </p:cNvSpPr>
          <p:nvPr/>
        </p:nvSpPr>
        <p:spPr bwMode="auto">
          <a:xfrm>
            <a:off x="7060320" y="4219137"/>
            <a:ext cx="552960" cy="483891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138289" name="Rectangle 49"/>
          <p:cNvSpPr>
            <a:spLocks noChangeArrowheads="1"/>
          </p:cNvSpPr>
          <p:nvPr/>
        </p:nvSpPr>
        <p:spPr bwMode="auto">
          <a:xfrm>
            <a:off x="6508801" y="4703027"/>
            <a:ext cx="551520" cy="483891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138290" name="Rectangle 50"/>
          <p:cNvSpPr>
            <a:spLocks noChangeArrowheads="1"/>
          </p:cNvSpPr>
          <p:nvPr/>
        </p:nvSpPr>
        <p:spPr bwMode="auto">
          <a:xfrm>
            <a:off x="7060320" y="4703027"/>
            <a:ext cx="552960" cy="483891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138291" name="Rectangle 51"/>
          <p:cNvSpPr>
            <a:spLocks noChangeArrowheads="1"/>
          </p:cNvSpPr>
          <p:nvPr/>
        </p:nvSpPr>
        <p:spPr bwMode="auto">
          <a:xfrm>
            <a:off x="7613280" y="3251355"/>
            <a:ext cx="552960" cy="483891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138292" name="Rectangle 52"/>
          <p:cNvSpPr>
            <a:spLocks noChangeArrowheads="1"/>
          </p:cNvSpPr>
          <p:nvPr/>
        </p:nvSpPr>
        <p:spPr bwMode="auto">
          <a:xfrm>
            <a:off x="7613280" y="3735246"/>
            <a:ext cx="552960" cy="483891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138293" name="Rectangle 53"/>
          <p:cNvSpPr>
            <a:spLocks noChangeArrowheads="1"/>
          </p:cNvSpPr>
          <p:nvPr/>
        </p:nvSpPr>
        <p:spPr bwMode="auto">
          <a:xfrm>
            <a:off x="7613280" y="4219137"/>
            <a:ext cx="552960" cy="483891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138294" name="Rectangle 54"/>
          <p:cNvSpPr>
            <a:spLocks noChangeArrowheads="1"/>
          </p:cNvSpPr>
          <p:nvPr/>
        </p:nvSpPr>
        <p:spPr bwMode="auto">
          <a:xfrm>
            <a:off x="7613280" y="4703027"/>
            <a:ext cx="552960" cy="483891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138295" name="Rectangle 55"/>
          <p:cNvSpPr>
            <a:spLocks noChangeArrowheads="1"/>
          </p:cNvSpPr>
          <p:nvPr/>
        </p:nvSpPr>
        <p:spPr bwMode="auto">
          <a:xfrm>
            <a:off x="8166240" y="3251355"/>
            <a:ext cx="552960" cy="483891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138296" name="Rectangle 56"/>
          <p:cNvSpPr>
            <a:spLocks noChangeArrowheads="1"/>
          </p:cNvSpPr>
          <p:nvPr/>
        </p:nvSpPr>
        <p:spPr bwMode="auto">
          <a:xfrm>
            <a:off x="8166240" y="3735246"/>
            <a:ext cx="552960" cy="483891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138297" name="Rectangle 57"/>
          <p:cNvSpPr>
            <a:spLocks noChangeArrowheads="1"/>
          </p:cNvSpPr>
          <p:nvPr/>
        </p:nvSpPr>
        <p:spPr bwMode="auto">
          <a:xfrm>
            <a:off x="8166240" y="4219137"/>
            <a:ext cx="552960" cy="483891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138298" name="Rectangle 58"/>
          <p:cNvSpPr>
            <a:spLocks noChangeArrowheads="1"/>
          </p:cNvSpPr>
          <p:nvPr/>
        </p:nvSpPr>
        <p:spPr bwMode="auto">
          <a:xfrm>
            <a:off x="8166240" y="4703027"/>
            <a:ext cx="552960" cy="483891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cxnSp>
        <p:nvCxnSpPr>
          <p:cNvPr id="138299" name="AutoShape 59"/>
          <p:cNvCxnSpPr>
            <a:cxnSpLocks noChangeShapeType="1"/>
            <a:stCxn id="138244" idx="2"/>
            <a:endCxn id="138259" idx="0"/>
          </p:cNvCxnSpPr>
          <p:nvPr/>
        </p:nvCxnSpPr>
        <p:spPr bwMode="auto">
          <a:xfrm>
            <a:off x="2636640" y="2699777"/>
            <a:ext cx="276480" cy="1035469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38300" name="AutoShape 60"/>
          <p:cNvCxnSpPr>
            <a:cxnSpLocks noChangeShapeType="1"/>
            <a:stCxn id="138245" idx="2"/>
            <a:endCxn id="138268" idx="0"/>
          </p:cNvCxnSpPr>
          <p:nvPr/>
        </p:nvCxnSpPr>
        <p:spPr bwMode="auto">
          <a:xfrm>
            <a:off x="3189600" y="2699777"/>
            <a:ext cx="829440" cy="151936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38301" name="AutoShape 61"/>
          <p:cNvCxnSpPr>
            <a:cxnSpLocks noChangeShapeType="1"/>
            <a:stCxn id="138246" idx="2"/>
            <a:endCxn id="138294" idx="0"/>
          </p:cNvCxnSpPr>
          <p:nvPr/>
        </p:nvCxnSpPr>
        <p:spPr bwMode="auto">
          <a:xfrm>
            <a:off x="3742560" y="2699777"/>
            <a:ext cx="4147200" cy="2003251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38302" name="AutoShape 62"/>
          <p:cNvCxnSpPr>
            <a:cxnSpLocks noChangeShapeType="1"/>
            <a:stCxn id="138320" idx="2"/>
            <a:endCxn id="138309" idx="0"/>
          </p:cNvCxnSpPr>
          <p:nvPr/>
        </p:nvCxnSpPr>
        <p:spPr bwMode="auto">
          <a:xfrm flipH="1">
            <a:off x="3085920" y="2699777"/>
            <a:ext cx="2004480" cy="2003251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</p:spPr>
      </p:cxnSp>
      <p:cxnSp>
        <p:nvCxnSpPr>
          <p:cNvPr id="138303" name="AutoShape 63"/>
          <p:cNvCxnSpPr>
            <a:cxnSpLocks noChangeShapeType="1"/>
            <a:stCxn id="138248" idx="2"/>
            <a:endCxn id="138277" idx="0"/>
          </p:cNvCxnSpPr>
          <p:nvPr/>
        </p:nvCxnSpPr>
        <p:spPr bwMode="auto">
          <a:xfrm flipH="1">
            <a:off x="5124960" y="2699777"/>
            <a:ext cx="345600" cy="2003251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</p:spPr>
      </p:cxnSp>
      <p:cxnSp>
        <p:nvCxnSpPr>
          <p:cNvPr id="138304" name="AutoShape 64"/>
          <p:cNvCxnSpPr>
            <a:cxnSpLocks noChangeShapeType="1"/>
            <a:stCxn id="138322" idx="2"/>
            <a:endCxn id="138308" idx="0"/>
          </p:cNvCxnSpPr>
          <p:nvPr/>
        </p:nvCxnSpPr>
        <p:spPr bwMode="auto">
          <a:xfrm>
            <a:off x="5862240" y="2699777"/>
            <a:ext cx="195840" cy="1035469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</p:spPr>
      </p:cxnSp>
      <p:sp>
        <p:nvSpPr>
          <p:cNvPr id="138305" name="Text Box 65"/>
          <p:cNvSpPr txBox="1">
            <a:spLocks noChangeArrowheads="1"/>
          </p:cNvSpPr>
          <p:nvPr/>
        </p:nvSpPr>
        <p:spPr bwMode="auto">
          <a:xfrm>
            <a:off x="477060" y="3789972"/>
            <a:ext cx="1728000" cy="6365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2936" tIns="41469" rIns="82936" bIns="41469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latin typeface="Arial" charset="0"/>
              </a:rPr>
              <a:t>physical memory </a:t>
            </a:r>
          </a:p>
        </p:txBody>
      </p:sp>
      <p:sp>
        <p:nvSpPr>
          <p:cNvPr id="138306" name="Text Box 66"/>
          <p:cNvSpPr txBox="1">
            <a:spLocks noChangeArrowheads="1"/>
          </p:cNvSpPr>
          <p:nvPr/>
        </p:nvSpPr>
        <p:spPr bwMode="auto">
          <a:xfrm>
            <a:off x="546180" y="5656408"/>
            <a:ext cx="1935360" cy="3614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2936" tIns="41469" rIns="82936" bIns="41469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latin typeface="Arial" charset="0"/>
              </a:rPr>
              <a:t>DMA I/O stream</a:t>
            </a:r>
          </a:p>
        </p:txBody>
      </p:sp>
      <p:sp>
        <p:nvSpPr>
          <p:cNvPr id="138307" name="Rectangle 67"/>
          <p:cNvSpPr>
            <a:spLocks noChangeArrowheads="1"/>
          </p:cNvSpPr>
          <p:nvPr/>
        </p:nvSpPr>
        <p:spPr bwMode="auto">
          <a:xfrm>
            <a:off x="4986720" y="2215886"/>
            <a:ext cx="967680" cy="483891"/>
          </a:xfrm>
          <a:prstGeom prst="rect">
            <a:avLst/>
          </a:prstGeom>
          <a:solidFill>
            <a:srgbClr val="FFCC66"/>
          </a:solidFill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  <p:txBody>
          <a:bodyPr wrap="none" lIns="82936" tIns="41469" rIns="82936" bIns="41469" anchor="ctr"/>
          <a:lstStyle/>
          <a:p>
            <a:pPr algn="ctr"/>
            <a:r>
              <a:rPr lang="en-US" sz="1500" dirty="0">
                <a:latin typeface="Arial" charset="0"/>
              </a:rPr>
              <a:t>user I/O </a:t>
            </a:r>
          </a:p>
          <a:p>
            <a:pPr algn="ctr"/>
            <a:r>
              <a:rPr lang="en-US" sz="1500" dirty="0">
                <a:latin typeface="Arial" charset="0"/>
              </a:rPr>
              <a:t>buffer</a:t>
            </a:r>
          </a:p>
        </p:txBody>
      </p:sp>
      <p:sp>
        <p:nvSpPr>
          <p:cNvPr id="138308" name="Rectangle 68"/>
          <p:cNvSpPr>
            <a:spLocks noChangeArrowheads="1"/>
          </p:cNvSpPr>
          <p:nvPr/>
        </p:nvSpPr>
        <p:spPr bwMode="auto">
          <a:xfrm>
            <a:off x="5954400" y="3735246"/>
            <a:ext cx="207360" cy="483891"/>
          </a:xfrm>
          <a:prstGeom prst="rect">
            <a:avLst/>
          </a:prstGeom>
          <a:solidFill>
            <a:srgbClr val="00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138309" name="Rectangle 69"/>
          <p:cNvSpPr>
            <a:spLocks noChangeArrowheads="1"/>
          </p:cNvSpPr>
          <p:nvPr/>
        </p:nvSpPr>
        <p:spPr bwMode="auto">
          <a:xfrm>
            <a:off x="2982240" y="4703027"/>
            <a:ext cx="207360" cy="483891"/>
          </a:xfrm>
          <a:prstGeom prst="rect">
            <a:avLst/>
          </a:prstGeom>
          <a:solidFill>
            <a:srgbClr val="00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138310" name="Rectangle 70"/>
          <p:cNvSpPr>
            <a:spLocks noChangeArrowheads="1"/>
          </p:cNvSpPr>
          <p:nvPr/>
        </p:nvSpPr>
        <p:spPr bwMode="auto">
          <a:xfrm>
            <a:off x="4848480" y="4703027"/>
            <a:ext cx="552960" cy="483891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138311" name="Rectangle 71"/>
          <p:cNvSpPr>
            <a:spLocks noChangeArrowheads="1"/>
          </p:cNvSpPr>
          <p:nvPr/>
        </p:nvSpPr>
        <p:spPr bwMode="auto">
          <a:xfrm>
            <a:off x="4433760" y="5670809"/>
            <a:ext cx="207360" cy="483891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138312" name="Rectangle 72"/>
          <p:cNvSpPr>
            <a:spLocks noChangeArrowheads="1"/>
          </p:cNvSpPr>
          <p:nvPr/>
        </p:nvSpPr>
        <p:spPr bwMode="auto">
          <a:xfrm>
            <a:off x="4641120" y="5670809"/>
            <a:ext cx="552960" cy="483891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138313" name="Rectangle 73"/>
          <p:cNvSpPr>
            <a:spLocks noChangeArrowheads="1"/>
          </p:cNvSpPr>
          <p:nvPr/>
        </p:nvSpPr>
        <p:spPr bwMode="auto">
          <a:xfrm>
            <a:off x="5194080" y="5670809"/>
            <a:ext cx="207360" cy="483891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cxnSp>
        <p:nvCxnSpPr>
          <p:cNvPr id="138314" name="AutoShape 74"/>
          <p:cNvCxnSpPr>
            <a:cxnSpLocks noChangeShapeType="1"/>
            <a:stCxn id="138311" idx="1"/>
            <a:endCxn id="138309" idx="2"/>
          </p:cNvCxnSpPr>
          <p:nvPr/>
        </p:nvCxnSpPr>
        <p:spPr bwMode="auto">
          <a:xfrm rot="10800000">
            <a:off x="3085920" y="5186918"/>
            <a:ext cx="1347840" cy="725836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38315" name="AutoShape 75"/>
          <p:cNvCxnSpPr>
            <a:cxnSpLocks noChangeShapeType="1"/>
            <a:stCxn id="138312" idx="0"/>
            <a:endCxn id="138310" idx="2"/>
          </p:cNvCxnSpPr>
          <p:nvPr/>
        </p:nvCxnSpPr>
        <p:spPr bwMode="auto">
          <a:xfrm rot="16200000">
            <a:off x="4779335" y="5325184"/>
            <a:ext cx="483891" cy="207360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38316" name="AutoShape 76"/>
          <p:cNvCxnSpPr>
            <a:cxnSpLocks noChangeShapeType="1"/>
            <a:stCxn id="138313" idx="3"/>
            <a:endCxn id="138308" idx="2"/>
          </p:cNvCxnSpPr>
          <p:nvPr/>
        </p:nvCxnSpPr>
        <p:spPr bwMode="auto">
          <a:xfrm flipV="1">
            <a:off x="5401440" y="4219137"/>
            <a:ext cx="656640" cy="1693618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38317" name="Line 77"/>
          <p:cNvSpPr>
            <a:spLocks noChangeShapeType="1"/>
          </p:cNvSpPr>
          <p:nvPr/>
        </p:nvSpPr>
        <p:spPr bwMode="auto">
          <a:xfrm>
            <a:off x="5194080" y="2215886"/>
            <a:ext cx="0" cy="483891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lIns="82945" tIns="41473" rIns="82945" bIns="41473"/>
          <a:lstStyle/>
          <a:p>
            <a:endParaRPr lang="en-US"/>
          </a:p>
        </p:txBody>
      </p:sp>
      <p:sp>
        <p:nvSpPr>
          <p:cNvPr id="138318" name="Line 78"/>
          <p:cNvSpPr>
            <a:spLocks noChangeShapeType="1"/>
          </p:cNvSpPr>
          <p:nvPr/>
        </p:nvSpPr>
        <p:spPr bwMode="auto">
          <a:xfrm>
            <a:off x="5747040" y="2215886"/>
            <a:ext cx="0" cy="483891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lIns="82945" tIns="41473" rIns="82945" bIns="41473"/>
          <a:lstStyle/>
          <a:p>
            <a:endParaRPr lang="en-US"/>
          </a:p>
        </p:txBody>
      </p:sp>
      <p:sp>
        <p:nvSpPr>
          <p:cNvPr id="138320" name="Rectangle 80"/>
          <p:cNvSpPr>
            <a:spLocks noChangeArrowheads="1"/>
          </p:cNvSpPr>
          <p:nvPr/>
        </p:nvSpPr>
        <p:spPr bwMode="auto">
          <a:xfrm>
            <a:off x="4986720" y="2215886"/>
            <a:ext cx="207360" cy="483891"/>
          </a:xfrm>
          <a:prstGeom prst="rect">
            <a:avLst/>
          </a:prstGeom>
          <a:solidFill>
            <a:srgbClr val="00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138321" name="Rectangle 81"/>
          <p:cNvSpPr>
            <a:spLocks noChangeArrowheads="1"/>
          </p:cNvSpPr>
          <p:nvPr/>
        </p:nvSpPr>
        <p:spPr bwMode="auto">
          <a:xfrm>
            <a:off x="5194080" y="2215886"/>
            <a:ext cx="552960" cy="483891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prstDash val="dashDot"/>
            <a:miter lim="800000"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138322" name="Rectangle 82"/>
          <p:cNvSpPr>
            <a:spLocks noChangeArrowheads="1"/>
          </p:cNvSpPr>
          <p:nvPr/>
        </p:nvSpPr>
        <p:spPr bwMode="auto">
          <a:xfrm>
            <a:off x="5758560" y="2215886"/>
            <a:ext cx="207360" cy="483891"/>
          </a:xfrm>
          <a:prstGeom prst="rect">
            <a:avLst/>
          </a:prstGeom>
          <a:solidFill>
            <a:srgbClr val="00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377330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8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38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38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8" dur="1000" fill="hold"/>
                                        <p:tgtEl>
                                          <p:spTgt spid="138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5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38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38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38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38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500"/>
                            </p:stCondLst>
                            <p:childTnLst>
                              <p:par>
                                <p:cTn id="37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8" dur="1000" fill="hold"/>
                                        <p:tgtEl>
                                          <p:spTgt spid="138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500"/>
                            </p:stCondLst>
                            <p:childTnLst>
                              <p:par>
                                <p:cTn id="4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38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38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138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000"/>
                            </p:stCondLst>
                            <p:childTnLst>
                              <p:par>
                                <p:cTn id="5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138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500"/>
                            </p:stCondLst>
                            <p:childTnLst>
                              <p:par>
                                <p:cTn id="57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8" dur="1000" fill="hold"/>
                                        <p:tgtEl>
                                          <p:spTgt spid="138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2500"/>
                            </p:stCondLst>
                            <p:childTnLst>
                              <p:par>
                                <p:cTn id="6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138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8308" grpId="0" animBg="1"/>
      <p:bldP spid="138309" grpId="0" animBg="1"/>
      <p:bldP spid="138310" grpId="0" animBg="1"/>
      <p:bldP spid="138311" grpId="0" animBg="1"/>
      <p:bldP spid="138312" grpId="0" animBg="1"/>
      <p:bldP spid="138313" grpId="0" animBg="1"/>
      <p:bldP spid="138320" grpId="0" animBg="1"/>
      <p:bldP spid="138321" grpId="0" animBg="1"/>
      <p:bldP spid="13832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457200" y="379413"/>
            <a:ext cx="8229600" cy="1143000"/>
          </a:xfrm>
        </p:spPr>
        <p:txBody>
          <a:bodyPr/>
          <a:lstStyle/>
          <a:p>
            <a:r>
              <a:rPr lang="en-US">
                <a:latin typeface="Times New Roman" pitchFamily="4" charset="0"/>
                <a:ea typeface="ＭＳ Ｐゴシック" pitchFamily="4" charset="-128"/>
              </a:rPr>
              <a:t>Welcome to the Wonderful </a:t>
            </a:r>
            <a:br>
              <a:rPr lang="en-US">
                <a:latin typeface="Times New Roman" pitchFamily="4" charset="0"/>
                <a:ea typeface="ＭＳ Ｐゴシック" pitchFamily="4" charset="-128"/>
              </a:rPr>
            </a:br>
            <a:r>
              <a:rPr lang="en-US">
                <a:latin typeface="Times New Roman" pitchFamily="4" charset="0"/>
                <a:ea typeface="ＭＳ Ｐゴシック" pitchFamily="4" charset="-128"/>
              </a:rPr>
              <a:t>World of Peripheral Devices!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Times New Roman" pitchFamily="4" charset="0"/>
                <a:ea typeface="ＭＳ Ｐゴシック" pitchFamily="4" charset="-128"/>
              </a:rPr>
              <a:t>Our computers typically have lots of devices attached to them</a:t>
            </a:r>
          </a:p>
          <a:p>
            <a:r>
              <a:rPr lang="en-US">
                <a:latin typeface="Times New Roman" pitchFamily="4" charset="0"/>
                <a:ea typeface="ＭＳ Ｐゴシック" pitchFamily="4" charset="-128"/>
              </a:rPr>
              <a:t>Each device needs to have some code associated with it</a:t>
            </a:r>
          </a:p>
          <a:p>
            <a:pPr lvl="1"/>
            <a:r>
              <a:rPr lang="en-US">
                <a:latin typeface="Times New Roman" pitchFamily="4" charset="0"/>
                <a:ea typeface="ＭＳ Ｐゴシック" pitchFamily="4" charset="-128"/>
              </a:rPr>
              <a:t>To perform whatever operations it does</a:t>
            </a:r>
          </a:p>
          <a:p>
            <a:pPr lvl="1"/>
            <a:r>
              <a:rPr lang="en-US">
                <a:latin typeface="Times New Roman" pitchFamily="4" charset="0"/>
                <a:ea typeface="ＭＳ Ｐゴシック" pitchFamily="4" charset="-128"/>
              </a:rPr>
              <a:t>To integrate it with the rest of the system</a:t>
            </a:r>
          </a:p>
          <a:p>
            <a:r>
              <a:rPr lang="en-US">
                <a:latin typeface="Times New Roman" pitchFamily="4" charset="0"/>
                <a:ea typeface="ＭＳ Ｐゴシック" pitchFamily="4" charset="-128"/>
              </a:rPr>
              <a:t>In modern commodity OSes, the code that handles these devices dwarfs the rest</a:t>
            </a:r>
          </a:p>
        </p:txBody>
      </p:sp>
    </p:spTree>
    <p:extLst>
      <p:ext uri="{BB962C8B-B14F-4D97-AF65-F5344CB8AC3E}">
        <p14:creationId xmlns:p14="http://schemas.microsoft.com/office/powerpoint/2010/main" val="216362219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84138"/>
            <a:ext cx="8229600" cy="1143000"/>
          </a:xfrm>
        </p:spPr>
        <p:txBody>
          <a:bodyPr/>
          <a:lstStyle/>
          <a:p>
            <a:r>
              <a:rPr lang="en-GB" dirty="0"/>
              <a:t>Memory Mapped I/O</a:t>
            </a:r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977900"/>
            <a:ext cx="8229600" cy="4525963"/>
          </a:xfrm>
        </p:spPr>
        <p:txBody>
          <a:bodyPr>
            <a:noAutofit/>
          </a:bodyPr>
          <a:lstStyle/>
          <a:p>
            <a:r>
              <a:rPr lang="en-GB" sz="2400" dirty="0"/>
              <a:t>DMA may not always be the best way to do I/O</a:t>
            </a:r>
          </a:p>
          <a:p>
            <a:pPr lvl="1"/>
            <a:r>
              <a:rPr lang="en-GB" sz="2400" dirty="0"/>
              <a:t>Designed for large contiguous transfers</a:t>
            </a:r>
          </a:p>
          <a:p>
            <a:pPr lvl="1"/>
            <a:r>
              <a:rPr lang="en-GB" sz="2400" dirty="0"/>
              <a:t>Some devices have many small sparse transfers</a:t>
            </a:r>
          </a:p>
          <a:p>
            <a:pPr lvl="2"/>
            <a:r>
              <a:rPr lang="en-GB" sz="1800" dirty="0"/>
              <a:t>E.g., consider a video game display adaptor</a:t>
            </a:r>
          </a:p>
          <a:p>
            <a:r>
              <a:rPr lang="en-GB" sz="2400" dirty="0"/>
              <a:t>Instead, treat registers/memory in device as part of the regular memory space</a:t>
            </a:r>
          </a:p>
          <a:p>
            <a:pPr lvl="1"/>
            <a:r>
              <a:rPr lang="en-GB" sz="2400" dirty="0"/>
              <a:t>Accessed by reading/writing those locations</a:t>
            </a:r>
          </a:p>
          <a:p>
            <a:r>
              <a:rPr lang="en-GB" sz="2400" dirty="0"/>
              <a:t>For example, a bit-mapped display adaptor</a:t>
            </a:r>
          </a:p>
          <a:p>
            <a:pPr lvl="1"/>
            <a:r>
              <a:rPr lang="en-GB" sz="2400" dirty="0"/>
              <a:t>1Mpixel display controller, on the CPU memory bus</a:t>
            </a:r>
          </a:p>
          <a:p>
            <a:pPr lvl="1"/>
            <a:r>
              <a:rPr lang="en-GB" sz="2400" dirty="0"/>
              <a:t>Each word of memory corresponds to one pixel</a:t>
            </a:r>
          </a:p>
          <a:p>
            <a:pPr lvl="1"/>
            <a:r>
              <a:rPr lang="en-GB" sz="2400" dirty="0"/>
              <a:t>Application uses ordinary stores to update display</a:t>
            </a:r>
          </a:p>
          <a:p>
            <a:r>
              <a:rPr lang="en-GB" sz="2400" dirty="0"/>
              <a:t>Low overhead per update, no interrupts to service</a:t>
            </a:r>
          </a:p>
          <a:p>
            <a:r>
              <a:rPr lang="en-GB" sz="2400" dirty="0"/>
              <a:t>Relatively easy to program</a:t>
            </a:r>
          </a:p>
        </p:txBody>
      </p:sp>
    </p:spTree>
    <p:extLst>
      <p:ext uri="{BB962C8B-B14F-4D97-AF65-F5344CB8AC3E}">
        <p14:creationId xmlns:p14="http://schemas.microsoft.com/office/powerpoint/2010/main" val="3285801615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Trade-off: Memory Mapping vs. DMA</a:t>
            </a:r>
          </a:p>
        </p:txBody>
      </p:sp>
      <p:sp>
        <p:nvSpPr>
          <p:cNvPr id="3482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83000"/>
              </a:lnSpc>
            </a:pPr>
            <a:r>
              <a:rPr lang="en-GB" dirty="0"/>
              <a:t>DMA performs large transfers efficiently</a:t>
            </a:r>
          </a:p>
          <a:p>
            <a:pPr lvl="1">
              <a:lnSpc>
                <a:spcPct val="83000"/>
              </a:lnSpc>
            </a:pPr>
            <a:r>
              <a:rPr lang="en-GB" dirty="0"/>
              <a:t>Better utilization of both the devices and the CPU</a:t>
            </a:r>
          </a:p>
          <a:p>
            <a:pPr lvl="2">
              <a:lnSpc>
                <a:spcPct val="83000"/>
              </a:lnSpc>
            </a:pPr>
            <a:r>
              <a:rPr lang="en-GB" dirty="0"/>
              <a:t>Device doesn't have to wait for CPU to do transfers</a:t>
            </a:r>
          </a:p>
          <a:p>
            <a:pPr lvl="1">
              <a:lnSpc>
                <a:spcPct val="83000"/>
              </a:lnSpc>
            </a:pPr>
            <a:r>
              <a:rPr lang="en-GB" dirty="0"/>
              <a:t>But there is considerable per transfer overhead</a:t>
            </a:r>
          </a:p>
          <a:p>
            <a:pPr lvl="2">
              <a:lnSpc>
                <a:spcPct val="83000"/>
              </a:lnSpc>
            </a:pPr>
            <a:r>
              <a:rPr lang="en-GB" dirty="0"/>
              <a:t>Setting up the operation, processing completion interrupt</a:t>
            </a:r>
          </a:p>
          <a:p>
            <a:pPr>
              <a:lnSpc>
                <a:spcPct val="83000"/>
              </a:lnSpc>
            </a:pPr>
            <a:r>
              <a:rPr lang="en-GB" dirty="0"/>
              <a:t>Memory-mapped I/O has no per-op overhead</a:t>
            </a:r>
          </a:p>
          <a:p>
            <a:pPr lvl="1">
              <a:lnSpc>
                <a:spcPct val="83000"/>
              </a:lnSpc>
            </a:pPr>
            <a:r>
              <a:rPr lang="en-GB" dirty="0"/>
              <a:t>But every byte is transferred by a CPU instruction</a:t>
            </a:r>
          </a:p>
          <a:p>
            <a:pPr lvl="2">
              <a:lnSpc>
                <a:spcPct val="83000"/>
              </a:lnSpc>
            </a:pPr>
            <a:r>
              <a:rPr lang="en-GB" dirty="0"/>
              <a:t>No waiting because device accepts data at memory speed</a:t>
            </a:r>
          </a:p>
          <a:p>
            <a:pPr>
              <a:lnSpc>
                <a:spcPct val="83000"/>
              </a:lnSpc>
            </a:pPr>
            <a:r>
              <a:rPr lang="en-GB" dirty="0"/>
              <a:t>DMA better for occasional large transfers</a:t>
            </a:r>
          </a:p>
          <a:p>
            <a:pPr>
              <a:lnSpc>
                <a:spcPct val="83000"/>
              </a:lnSpc>
            </a:pPr>
            <a:r>
              <a:rPr lang="en-GB" dirty="0"/>
              <a:t>Memory-mapped: better frequent small transfers</a:t>
            </a:r>
          </a:p>
          <a:p>
            <a:pPr>
              <a:lnSpc>
                <a:spcPct val="83000"/>
              </a:lnSpc>
            </a:pPr>
            <a:r>
              <a:rPr lang="en-GB" dirty="0"/>
              <a:t>Memory-mapped devices: more difficult to share</a:t>
            </a:r>
          </a:p>
        </p:txBody>
      </p:sp>
    </p:spTree>
    <p:extLst>
      <p:ext uri="{BB962C8B-B14F-4D97-AF65-F5344CB8AC3E}">
        <p14:creationId xmlns:p14="http://schemas.microsoft.com/office/powerpoint/2010/main" val="3081863706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439738"/>
            <a:ext cx="8229600" cy="1143000"/>
          </a:xfrm>
        </p:spPr>
        <p:txBody>
          <a:bodyPr/>
          <a:lstStyle/>
          <a:p>
            <a:r>
              <a:rPr lang="en-GB" dirty="0"/>
              <a:t>Generalizing Abstractions for Device Drivers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689100"/>
            <a:ext cx="8229600" cy="4525963"/>
          </a:xfrm>
        </p:spPr>
        <p:txBody>
          <a:bodyPr/>
          <a:lstStyle/>
          <a:p>
            <a:r>
              <a:rPr lang="en-GB" sz="2800" dirty="0"/>
              <a:t>Every device type is unique</a:t>
            </a:r>
          </a:p>
          <a:p>
            <a:pPr lvl="1"/>
            <a:r>
              <a:rPr lang="en-GB" sz="2400" dirty="0"/>
              <a:t>To some extent, at least in hardware details</a:t>
            </a:r>
          </a:p>
          <a:p>
            <a:r>
              <a:rPr lang="en-GB" sz="2800" dirty="0"/>
              <a:t>Implying each requires its own unique device driver</a:t>
            </a:r>
          </a:p>
          <a:p>
            <a:r>
              <a:rPr lang="en-GB" sz="2800" dirty="0"/>
              <a:t>But there are many commonalities</a:t>
            </a:r>
          </a:p>
          <a:p>
            <a:r>
              <a:rPr lang="en-GB" sz="2800" dirty="0"/>
              <a:t>Particularly among classes of devices</a:t>
            </a:r>
          </a:p>
          <a:p>
            <a:pPr lvl="1"/>
            <a:r>
              <a:rPr lang="en-GB" sz="2400" dirty="0"/>
              <a:t>All disk drives, all network cards, all graphics cards, etc.</a:t>
            </a:r>
          </a:p>
          <a:p>
            <a:r>
              <a:rPr lang="en-GB" sz="2800" dirty="0"/>
              <a:t>Can we simplify the OS by leveraging these commonalities?</a:t>
            </a:r>
          </a:p>
          <a:p>
            <a:r>
              <a:rPr lang="en-GB" sz="2800" dirty="0"/>
              <a:t>By defining simplifying abstractions?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1091622" y="439738"/>
            <a:ext cx="6896677" cy="1249362"/>
          </a:xfrm>
          <a:prstGeom prst="roundRect">
            <a:avLst/>
          </a:prstGeom>
          <a:noFill/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9279509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Providing the Abstractions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The OS defines idealized device classes</a:t>
            </a:r>
          </a:p>
          <a:p>
            <a:pPr lvl="1"/>
            <a:r>
              <a:rPr lang="en-GB" dirty="0"/>
              <a:t>Disk, display, printer, tape, network, serial ports </a:t>
            </a:r>
          </a:p>
          <a:p>
            <a:r>
              <a:rPr lang="en-GB" dirty="0"/>
              <a:t>Classes define expected interfaces/behavior</a:t>
            </a:r>
          </a:p>
          <a:p>
            <a:pPr lvl="1"/>
            <a:r>
              <a:rPr lang="en-GB" dirty="0"/>
              <a:t>All drivers in class support standard methods</a:t>
            </a:r>
          </a:p>
          <a:p>
            <a:r>
              <a:rPr lang="en-GB" dirty="0"/>
              <a:t>Device drivers implement standard behavior</a:t>
            </a:r>
          </a:p>
          <a:p>
            <a:pPr lvl="1"/>
            <a:r>
              <a:rPr lang="en-GB" dirty="0"/>
              <a:t>Make diverse devices fit into a common </a:t>
            </a:r>
            <a:r>
              <a:rPr lang="en-GB" dirty="0" err="1"/>
              <a:t>mold</a:t>
            </a:r>
            <a:endParaRPr lang="en-GB" dirty="0"/>
          </a:p>
          <a:p>
            <a:pPr lvl="1"/>
            <a:r>
              <a:rPr lang="en-GB" dirty="0"/>
              <a:t>Protect applications from device eccentricities</a:t>
            </a:r>
          </a:p>
          <a:p>
            <a:r>
              <a:rPr lang="en-GB" dirty="0"/>
              <a:t>Interfaces (as usual) are key to providing abstractions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86480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Device Driver Interface (DDI)</a:t>
            </a:r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/>
              <a:t>Standard (top-end) device driver entry-points</a:t>
            </a:r>
          </a:p>
          <a:p>
            <a:pPr lvl="1"/>
            <a:r>
              <a:rPr lang="en-GB" dirty="0"/>
              <a:t>“Top-end” – from the OS to the driver</a:t>
            </a:r>
          </a:p>
          <a:p>
            <a:pPr lvl="1"/>
            <a:r>
              <a:rPr lang="en-GB" dirty="0"/>
              <a:t>Basis for device-independent applications</a:t>
            </a:r>
          </a:p>
          <a:p>
            <a:pPr lvl="1"/>
            <a:r>
              <a:rPr lang="en-GB" dirty="0"/>
              <a:t>Enables system to exploit new devices</a:t>
            </a:r>
          </a:p>
          <a:p>
            <a:pPr lvl="1"/>
            <a:r>
              <a:rPr lang="en-GB" dirty="0"/>
              <a:t>A critical interface contract for 3rd party developers</a:t>
            </a:r>
          </a:p>
          <a:p>
            <a:r>
              <a:rPr lang="en-GB" dirty="0"/>
              <a:t>Some entry points correspond directly to system calls</a:t>
            </a:r>
          </a:p>
          <a:p>
            <a:pPr lvl="1"/>
            <a:r>
              <a:rPr lang="en-GB" dirty="0"/>
              <a:t>E.g., open, close, read, write</a:t>
            </a:r>
          </a:p>
          <a:p>
            <a:r>
              <a:rPr lang="en-GB" dirty="0"/>
              <a:t>Some are associated with OS frameworks</a:t>
            </a:r>
          </a:p>
          <a:p>
            <a:pPr lvl="1"/>
            <a:r>
              <a:rPr lang="en-GB" dirty="0"/>
              <a:t>Disk drivers are meant to be called by block I/O</a:t>
            </a:r>
          </a:p>
          <a:p>
            <a:pPr lvl="1"/>
            <a:r>
              <a:rPr lang="en-GB" dirty="0"/>
              <a:t>Network drivers are meant to be called by protocols</a:t>
            </a:r>
          </a:p>
        </p:txBody>
      </p:sp>
    </p:spTree>
    <p:extLst>
      <p:ext uri="{BB962C8B-B14F-4D97-AF65-F5344CB8AC3E}">
        <p14:creationId xmlns:p14="http://schemas.microsoft.com/office/powerpoint/2010/main" val="3325084354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DDIs and sub-DDIs</a:t>
            </a:r>
          </a:p>
        </p:txBody>
      </p:sp>
      <p:sp>
        <p:nvSpPr>
          <p:cNvPr id="134148" name="Oval 4"/>
          <p:cNvSpPr>
            <a:spLocks noChangeArrowheads="1"/>
          </p:cNvSpPr>
          <p:nvPr/>
        </p:nvSpPr>
        <p:spPr bwMode="auto">
          <a:xfrm>
            <a:off x="4572000" y="2353235"/>
            <a:ext cx="1939636" cy="1210235"/>
          </a:xfrm>
          <a:prstGeom prst="ellipse">
            <a:avLst/>
          </a:prstGeom>
          <a:solidFill>
            <a:srgbClr val="66FF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82058" tIns="41029" rIns="82058" bIns="41029" anchor="ctr"/>
          <a:lstStyle/>
          <a:p>
            <a:pPr algn="ctr"/>
            <a:r>
              <a:rPr lang="en-US" sz="1600" u="sng" dirty="0"/>
              <a:t>Basic I/O</a:t>
            </a:r>
          </a:p>
          <a:p>
            <a:pPr algn="ctr"/>
            <a:r>
              <a:rPr lang="en-US" sz="1600" dirty="0"/>
              <a:t>read, write,</a:t>
            </a:r>
          </a:p>
          <a:p>
            <a:pPr algn="ctr"/>
            <a:r>
              <a:rPr lang="en-US" sz="1600" dirty="0"/>
              <a:t>seek, </a:t>
            </a:r>
            <a:r>
              <a:rPr lang="en-US" sz="1600" dirty="0" err="1"/>
              <a:t>ioctl</a:t>
            </a:r>
            <a:r>
              <a:rPr lang="en-US" sz="1600" dirty="0"/>
              <a:t>,</a:t>
            </a:r>
          </a:p>
          <a:p>
            <a:pPr algn="ctr"/>
            <a:r>
              <a:rPr lang="en-US" sz="1600" dirty="0"/>
              <a:t>select</a:t>
            </a:r>
          </a:p>
        </p:txBody>
      </p:sp>
      <p:sp>
        <p:nvSpPr>
          <p:cNvPr id="134149" name="Oval 5"/>
          <p:cNvSpPr>
            <a:spLocks noChangeArrowheads="1"/>
          </p:cNvSpPr>
          <p:nvPr/>
        </p:nvSpPr>
        <p:spPr bwMode="auto">
          <a:xfrm>
            <a:off x="2216727" y="2353235"/>
            <a:ext cx="1939636" cy="1210235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82058" tIns="41029" rIns="82058" bIns="41029" anchor="ctr"/>
          <a:lstStyle/>
          <a:p>
            <a:pPr algn="ctr"/>
            <a:r>
              <a:rPr lang="en-US" sz="1600" u="sng" dirty="0"/>
              <a:t>Life Cycle</a:t>
            </a:r>
          </a:p>
          <a:p>
            <a:pPr algn="ctr"/>
            <a:r>
              <a:rPr lang="en-US" sz="1600" dirty="0"/>
              <a:t>initialize, cleanup</a:t>
            </a:r>
          </a:p>
          <a:p>
            <a:pPr algn="ctr"/>
            <a:r>
              <a:rPr lang="en-US" sz="1600" dirty="0"/>
              <a:t>open, release</a:t>
            </a:r>
          </a:p>
        </p:txBody>
      </p:sp>
      <p:sp>
        <p:nvSpPr>
          <p:cNvPr id="134150" name="Oval 6"/>
          <p:cNvSpPr>
            <a:spLocks noChangeArrowheads="1"/>
          </p:cNvSpPr>
          <p:nvPr/>
        </p:nvSpPr>
        <p:spPr bwMode="auto">
          <a:xfrm>
            <a:off x="2121477" y="1949824"/>
            <a:ext cx="4572000" cy="2015659"/>
          </a:xfrm>
          <a:prstGeom prst="ellips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lIns="82058" tIns="41029" rIns="82058" bIns="41029" anchor="ctr"/>
          <a:lstStyle/>
          <a:p>
            <a:endParaRPr lang="en-US"/>
          </a:p>
        </p:txBody>
      </p:sp>
      <p:sp>
        <p:nvSpPr>
          <p:cNvPr id="134151" name="Text Box 7"/>
          <p:cNvSpPr txBox="1">
            <a:spLocks noChangeArrowheads="1"/>
          </p:cNvSpPr>
          <p:nvPr/>
        </p:nvSpPr>
        <p:spPr bwMode="auto">
          <a:xfrm>
            <a:off x="3532909" y="2070287"/>
            <a:ext cx="1870364" cy="3598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2058" tIns="41029" rIns="82058" bIns="41029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Common DDI</a:t>
            </a:r>
          </a:p>
        </p:txBody>
      </p:sp>
      <p:sp>
        <p:nvSpPr>
          <p:cNvPr id="134152" name="Oval 8"/>
          <p:cNvSpPr>
            <a:spLocks noChangeArrowheads="1"/>
          </p:cNvSpPr>
          <p:nvPr/>
        </p:nvSpPr>
        <p:spPr bwMode="auto">
          <a:xfrm>
            <a:off x="6927273" y="2151529"/>
            <a:ext cx="1108364" cy="1613647"/>
          </a:xfrm>
          <a:prstGeom prst="ellipse">
            <a:avLst/>
          </a:prstGeom>
          <a:solidFill>
            <a:srgbClr val="00B0F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82058" tIns="41029" rIns="82058" bIns="41029" anchor="ctr"/>
          <a:lstStyle/>
          <a:p>
            <a:pPr algn="ctr"/>
            <a:r>
              <a:rPr lang="en-US" sz="1600" u="sng" dirty="0"/>
              <a:t>Disk</a:t>
            </a:r>
          </a:p>
          <a:p>
            <a:pPr algn="ctr"/>
            <a:r>
              <a:rPr lang="en-US" sz="1600" dirty="0"/>
              <a:t>request</a:t>
            </a:r>
          </a:p>
          <a:p>
            <a:pPr algn="ctr"/>
            <a:r>
              <a:rPr lang="en-US" sz="1600" dirty="0"/>
              <a:t>revalidate</a:t>
            </a:r>
          </a:p>
          <a:p>
            <a:pPr algn="ctr"/>
            <a:r>
              <a:rPr lang="en-US" sz="1600" dirty="0" err="1"/>
              <a:t>fsync</a:t>
            </a:r>
            <a:endParaRPr lang="en-US" sz="1600" dirty="0">
              <a:latin typeface="Times New Roman" pitchFamily="18" charset="0"/>
            </a:endParaRPr>
          </a:p>
        </p:txBody>
      </p:sp>
      <p:sp>
        <p:nvSpPr>
          <p:cNvPr id="134153" name="Oval 9"/>
          <p:cNvSpPr>
            <a:spLocks noChangeArrowheads="1"/>
          </p:cNvSpPr>
          <p:nvPr/>
        </p:nvSpPr>
        <p:spPr bwMode="auto">
          <a:xfrm>
            <a:off x="762000" y="2151529"/>
            <a:ext cx="1246909" cy="1613647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82058" tIns="41029" rIns="82058" bIns="41029" anchor="ctr"/>
          <a:lstStyle/>
          <a:p>
            <a:pPr algn="ctr"/>
            <a:r>
              <a:rPr lang="en-US" sz="1600" u="sng" dirty="0"/>
              <a:t>Network</a:t>
            </a:r>
          </a:p>
          <a:p>
            <a:pPr algn="ctr"/>
            <a:r>
              <a:rPr lang="en-US" sz="1600" dirty="0"/>
              <a:t>receive, </a:t>
            </a:r>
          </a:p>
          <a:p>
            <a:pPr algn="ctr"/>
            <a:r>
              <a:rPr lang="en-US" sz="1600" dirty="0"/>
              <a:t>transmit</a:t>
            </a:r>
          </a:p>
          <a:p>
            <a:pPr algn="ctr"/>
            <a:r>
              <a:rPr lang="en-US" sz="1600" dirty="0"/>
              <a:t>set MAC</a:t>
            </a:r>
          </a:p>
          <a:p>
            <a:pPr algn="ctr"/>
            <a:r>
              <a:rPr lang="en-US" sz="1600" dirty="0"/>
              <a:t>stats</a:t>
            </a:r>
          </a:p>
        </p:txBody>
      </p:sp>
      <p:sp>
        <p:nvSpPr>
          <p:cNvPr id="134154" name="Oval 10"/>
          <p:cNvSpPr>
            <a:spLocks noChangeArrowheads="1"/>
          </p:cNvSpPr>
          <p:nvPr/>
        </p:nvSpPr>
        <p:spPr bwMode="auto">
          <a:xfrm>
            <a:off x="3532909" y="4235824"/>
            <a:ext cx="2008909" cy="1210235"/>
          </a:xfrm>
          <a:prstGeom prst="ellipse">
            <a:avLst/>
          </a:prstGeom>
          <a:solidFill>
            <a:srgbClr val="CC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82058" tIns="41029" rIns="82058" bIns="41029" anchor="ctr"/>
          <a:lstStyle/>
          <a:p>
            <a:pPr algn="ctr"/>
            <a:r>
              <a:rPr lang="en-US" sz="1600" u="sng" dirty="0"/>
              <a:t>Serial</a:t>
            </a:r>
          </a:p>
          <a:p>
            <a:pPr algn="ctr"/>
            <a:r>
              <a:rPr lang="en-US" sz="1600" dirty="0"/>
              <a:t>receive character</a:t>
            </a:r>
          </a:p>
          <a:p>
            <a:pPr algn="ctr"/>
            <a:r>
              <a:rPr lang="en-US" sz="1600"/>
              <a:t>start write</a:t>
            </a:r>
            <a:endParaRPr lang="en-US" sz="1600" dirty="0"/>
          </a:p>
        </p:txBody>
      </p:sp>
      <p:sp>
        <p:nvSpPr>
          <p:cNvPr id="134156" name="AutoShape 12"/>
          <p:cNvSpPr>
            <a:spLocks noChangeArrowheads="1"/>
          </p:cNvSpPr>
          <p:nvPr/>
        </p:nvSpPr>
        <p:spPr bwMode="auto">
          <a:xfrm>
            <a:off x="2008909" y="1748117"/>
            <a:ext cx="6165273" cy="2420471"/>
          </a:xfrm>
          <a:prstGeom prst="roundRect">
            <a:avLst>
              <a:gd name="adj" fmla="val 16667"/>
            </a:avLst>
          </a:prstGeom>
          <a:noFill/>
          <a:ln w="28575" cap="rnd">
            <a:solidFill>
              <a:srgbClr val="0070C0"/>
            </a:solidFill>
            <a:prstDash val="sysDot"/>
            <a:round/>
            <a:headEnd/>
            <a:tailEnd/>
          </a:ln>
          <a:effectLst/>
        </p:spPr>
        <p:txBody>
          <a:bodyPr wrap="none" lIns="82058" tIns="41029" rIns="82058" bIns="41029" anchor="ctr"/>
          <a:lstStyle/>
          <a:p>
            <a:endParaRPr lang="en-US"/>
          </a:p>
        </p:txBody>
      </p:sp>
      <p:sp>
        <p:nvSpPr>
          <p:cNvPr id="134157" name="AutoShape 13"/>
          <p:cNvSpPr>
            <a:spLocks noChangeArrowheads="1"/>
          </p:cNvSpPr>
          <p:nvPr/>
        </p:nvSpPr>
        <p:spPr bwMode="auto">
          <a:xfrm>
            <a:off x="2078182" y="1815353"/>
            <a:ext cx="4641273" cy="3697941"/>
          </a:xfrm>
          <a:prstGeom prst="roundRect">
            <a:avLst>
              <a:gd name="adj" fmla="val 16667"/>
            </a:avLst>
          </a:prstGeom>
          <a:noFill/>
          <a:ln w="19050" cap="rnd">
            <a:solidFill>
              <a:srgbClr val="CC00FF"/>
            </a:solidFill>
            <a:prstDash val="sysDot"/>
            <a:round/>
            <a:headEnd/>
            <a:tailEnd/>
          </a:ln>
          <a:effectLst/>
        </p:spPr>
        <p:txBody>
          <a:bodyPr wrap="none" lIns="82058" tIns="41029" rIns="82058" bIns="41029" anchor="ctr"/>
          <a:lstStyle/>
          <a:p>
            <a:endParaRPr lang="en-US"/>
          </a:p>
        </p:txBody>
      </p:sp>
      <p:sp>
        <p:nvSpPr>
          <p:cNvPr id="134158" name="AutoShape 14"/>
          <p:cNvSpPr>
            <a:spLocks noChangeArrowheads="1"/>
          </p:cNvSpPr>
          <p:nvPr/>
        </p:nvSpPr>
        <p:spPr bwMode="auto">
          <a:xfrm>
            <a:off x="623455" y="1949824"/>
            <a:ext cx="3810000" cy="2151529"/>
          </a:xfrm>
          <a:prstGeom prst="roundRect">
            <a:avLst>
              <a:gd name="adj" fmla="val 16667"/>
            </a:avLst>
          </a:prstGeom>
          <a:noFill/>
          <a:ln w="19050" cap="rnd">
            <a:solidFill>
              <a:srgbClr val="FF3300"/>
            </a:solidFill>
            <a:prstDash val="sysDot"/>
            <a:round/>
            <a:headEnd/>
            <a:tailEnd/>
          </a:ln>
          <a:effectLst/>
        </p:spPr>
        <p:txBody>
          <a:bodyPr wrap="none" lIns="82058" tIns="41029" rIns="82058" bIns="41029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608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4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34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34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34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0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5" dur="500" fill="hold"/>
                                        <p:tgtEl>
                                          <p:spTgt spid="13415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26" dur="500" fill="hold"/>
                                        <p:tgtEl>
                                          <p:spTgt spid="1341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27" dur="500" fill="hold"/>
                                        <p:tgtEl>
                                          <p:spTgt spid="13415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1341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30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0" dur="500" fill="hold"/>
                                        <p:tgtEl>
                                          <p:spTgt spid="13415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31" dur="500" fill="hold"/>
                                        <p:tgtEl>
                                          <p:spTgt spid="1341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32" dur="500" fill="hold"/>
                                        <p:tgtEl>
                                          <p:spTgt spid="13415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33" dur="500" fill="hold"/>
                                        <p:tgtEl>
                                          <p:spTgt spid="1341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34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134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0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4" dur="500" fill="hold"/>
                                        <p:tgtEl>
                                          <p:spTgt spid="1341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45" dur="500" fill="hold"/>
                                        <p:tgtEl>
                                          <p:spTgt spid="1341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46" dur="500" fill="hold"/>
                                        <p:tgtEl>
                                          <p:spTgt spid="13415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47" dur="500" fill="hold"/>
                                        <p:tgtEl>
                                          <p:spTgt spid="1341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30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9" dur="500" fill="hold"/>
                                        <p:tgtEl>
                                          <p:spTgt spid="13415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50" dur="500" fill="hold"/>
                                        <p:tgtEl>
                                          <p:spTgt spid="1341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51" dur="500" fill="hold"/>
                                        <p:tgtEl>
                                          <p:spTgt spid="13415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52" dur="500" fill="hold"/>
                                        <p:tgtEl>
                                          <p:spTgt spid="1341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134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134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4148" grpId="0" animBg="1"/>
      <p:bldP spid="134149" grpId="0" animBg="1"/>
      <p:bldP spid="134152" grpId="0" animBg="1"/>
      <p:bldP spid="134152" grpId="1" animBg="1"/>
      <p:bldP spid="134153" grpId="0" animBg="1"/>
      <p:bldP spid="134154" grpId="0" animBg="1"/>
      <p:bldP spid="134154" grpId="1" animBg="1"/>
      <p:bldP spid="134156" grpId="0" animBg="1"/>
      <p:bldP spid="134156" grpId="1" animBg="1"/>
      <p:bldP spid="134157" grpId="0" animBg="1"/>
      <p:bldP spid="134157" grpId="1" animBg="1"/>
      <p:bldP spid="134158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135" name="AutoShape 39"/>
          <p:cNvSpPr>
            <a:spLocks noChangeArrowheads="1"/>
          </p:cNvSpPr>
          <p:nvPr/>
        </p:nvSpPr>
        <p:spPr bwMode="auto">
          <a:xfrm>
            <a:off x="831273" y="5311588"/>
            <a:ext cx="762000" cy="605118"/>
          </a:xfrm>
          <a:prstGeom prst="roundRect">
            <a:avLst>
              <a:gd name="adj" fmla="val 16667"/>
            </a:avLst>
          </a:prstGeom>
          <a:solidFill>
            <a:srgbClr val="00B8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82058" tIns="41029" rIns="82058" bIns="41029" anchor="ctr"/>
          <a:lstStyle/>
          <a:p>
            <a:pPr algn="ctr"/>
            <a:endParaRPr lang="en-US" sz="1600" dirty="0"/>
          </a:p>
        </p:txBody>
      </p:sp>
      <p:sp>
        <p:nvSpPr>
          <p:cNvPr id="132136" name="AutoShape 40"/>
          <p:cNvSpPr>
            <a:spLocks noChangeArrowheads="1"/>
          </p:cNvSpPr>
          <p:nvPr/>
        </p:nvSpPr>
        <p:spPr bwMode="auto">
          <a:xfrm>
            <a:off x="762000" y="5378823"/>
            <a:ext cx="762000" cy="605118"/>
          </a:xfrm>
          <a:prstGeom prst="roundRect">
            <a:avLst>
              <a:gd name="adj" fmla="val 16667"/>
            </a:avLst>
          </a:prstGeom>
          <a:solidFill>
            <a:srgbClr val="00B8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82058" tIns="41029" rIns="82058" bIns="41029" anchor="ctr"/>
          <a:lstStyle/>
          <a:p>
            <a:pPr algn="ctr"/>
            <a:endParaRPr lang="en-US" sz="1600" dirty="0"/>
          </a:p>
        </p:txBody>
      </p:sp>
      <p:sp>
        <p:nvSpPr>
          <p:cNvPr id="132133" name="AutoShape 37"/>
          <p:cNvSpPr>
            <a:spLocks noChangeArrowheads="1"/>
          </p:cNvSpPr>
          <p:nvPr/>
        </p:nvSpPr>
        <p:spPr bwMode="auto">
          <a:xfrm>
            <a:off x="1939636" y="5311588"/>
            <a:ext cx="762000" cy="605118"/>
          </a:xfrm>
          <a:prstGeom prst="roundRect">
            <a:avLst>
              <a:gd name="adj" fmla="val 16667"/>
            </a:avLst>
          </a:prstGeom>
          <a:solidFill>
            <a:srgbClr val="00B8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82058" tIns="41029" rIns="82058" bIns="41029" anchor="ctr"/>
          <a:lstStyle/>
          <a:p>
            <a:pPr algn="ctr"/>
            <a:endParaRPr lang="en-US" sz="1600" dirty="0"/>
          </a:p>
        </p:txBody>
      </p:sp>
      <p:sp>
        <p:nvSpPr>
          <p:cNvPr id="132134" name="AutoShape 38"/>
          <p:cNvSpPr>
            <a:spLocks noChangeArrowheads="1"/>
          </p:cNvSpPr>
          <p:nvPr/>
        </p:nvSpPr>
        <p:spPr bwMode="auto">
          <a:xfrm>
            <a:off x="1870364" y="5378823"/>
            <a:ext cx="762000" cy="605118"/>
          </a:xfrm>
          <a:prstGeom prst="roundRect">
            <a:avLst>
              <a:gd name="adj" fmla="val 16667"/>
            </a:avLst>
          </a:prstGeom>
          <a:solidFill>
            <a:srgbClr val="00B8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82058" tIns="41029" rIns="82058" bIns="41029" anchor="ctr"/>
          <a:lstStyle/>
          <a:p>
            <a:pPr algn="ctr"/>
            <a:endParaRPr lang="en-US" sz="1600" dirty="0"/>
          </a:p>
        </p:txBody>
      </p:sp>
      <p:sp>
        <p:nvSpPr>
          <p:cNvPr id="132131" name="AutoShape 35"/>
          <p:cNvSpPr>
            <a:spLocks noChangeArrowheads="1"/>
          </p:cNvSpPr>
          <p:nvPr/>
        </p:nvSpPr>
        <p:spPr bwMode="auto">
          <a:xfrm>
            <a:off x="3048000" y="5311588"/>
            <a:ext cx="762000" cy="605118"/>
          </a:xfrm>
          <a:prstGeom prst="roundRect">
            <a:avLst>
              <a:gd name="adj" fmla="val 16667"/>
            </a:avLst>
          </a:prstGeom>
          <a:solidFill>
            <a:srgbClr val="00B8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82058" tIns="41029" rIns="82058" bIns="41029" anchor="ctr"/>
          <a:lstStyle/>
          <a:p>
            <a:pPr algn="ctr"/>
            <a:endParaRPr lang="en-US" sz="1600" dirty="0"/>
          </a:p>
        </p:txBody>
      </p:sp>
      <p:sp>
        <p:nvSpPr>
          <p:cNvPr id="132132" name="AutoShape 36"/>
          <p:cNvSpPr>
            <a:spLocks noChangeArrowheads="1"/>
          </p:cNvSpPr>
          <p:nvPr/>
        </p:nvSpPr>
        <p:spPr bwMode="auto">
          <a:xfrm>
            <a:off x="2978727" y="5378823"/>
            <a:ext cx="762000" cy="605118"/>
          </a:xfrm>
          <a:prstGeom prst="roundRect">
            <a:avLst>
              <a:gd name="adj" fmla="val 16667"/>
            </a:avLst>
          </a:prstGeom>
          <a:solidFill>
            <a:srgbClr val="00B8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82058" tIns="41029" rIns="82058" bIns="41029" anchor="ctr"/>
          <a:lstStyle/>
          <a:p>
            <a:pPr algn="ctr"/>
            <a:endParaRPr lang="en-US" sz="1600" dirty="0"/>
          </a:p>
        </p:txBody>
      </p:sp>
      <p:sp>
        <p:nvSpPr>
          <p:cNvPr id="132129" name="AutoShape 33"/>
          <p:cNvSpPr>
            <a:spLocks noChangeArrowheads="1"/>
          </p:cNvSpPr>
          <p:nvPr/>
        </p:nvSpPr>
        <p:spPr bwMode="auto">
          <a:xfrm>
            <a:off x="4433455" y="5311588"/>
            <a:ext cx="762000" cy="605118"/>
          </a:xfrm>
          <a:prstGeom prst="roundRect">
            <a:avLst>
              <a:gd name="adj" fmla="val 16667"/>
            </a:avLst>
          </a:prstGeom>
          <a:solidFill>
            <a:srgbClr val="00B8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82058" tIns="41029" rIns="82058" bIns="41029" anchor="ctr"/>
          <a:lstStyle/>
          <a:p>
            <a:pPr algn="ctr"/>
            <a:endParaRPr lang="en-US" sz="1600" dirty="0"/>
          </a:p>
        </p:txBody>
      </p:sp>
      <p:sp>
        <p:nvSpPr>
          <p:cNvPr id="132130" name="AutoShape 34"/>
          <p:cNvSpPr>
            <a:spLocks noChangeArrowheads="1"/>
          </p:cNvSpPr>
          <p:nvPr/>
        </p:nvSpPr>
        <p:spPr bwMode="auto">
          <a:xfrm>
            <a:off x="4364182" y="5378823"/>
            <a:ext cx="762000" cy="605118"/>
          </a:xfrm>
          <a:prstGeom prst="roundRect">
            <a:avLst>
              <a:gd name="adj" fmla="val 16667"/>
            </a:avLst>
          </a:prstGeom>
          <a:solidFill>
            <a:srgbClr val="00B8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82058" tIns="41029" rIns="82058" bIns="41029" anchor="ctr"/>
          <a:lstStyle/>
          <a:p>
            <a:pPr algn="ctr"/>
            <a:endParaRPr lang="en-US" sz="1600" dirty="0"/>
          </a:p>
        </p:txBody>
      </p:sp>
      <p:sp>
        <p:nvSpPr>
          <p:cNvPr id="132125" name="AutoShape 29"/>
          <p:cNvSpPr>
            <a:spLocks noChangeArrowheads="1"/>
          </p:cNvSpPr>
          <p:nvPr/>
        </p:nvSpPr>
        <p:spPr bwMode="auto">
          <a:xfrm>
            <a:off x="7135091" y="5311588"/>
            <a:ext cx="762000" cy="605118"/>
          </a:xfrm>
          <a:prstGeom prst="roundRect">
            <a:avLst>
              <a:gd name="adj" fmla="val 16667"/>
            </a:avLst>
          </a:prstGeom>
          <a:solidFill>
            <a:srgbClr val="00B8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82058" tIns="41029" rIns="82058" bIns="41029" anchor="ctr"/>
          <a:lstStyle/>
          <a:p>
            <a:pPr algn="ctr"/>
            <a:endParaRPr lang="en-US" sz="1600" dirty="0"/>
          </a:p>
        </p:txBody>
      </p:sp>
      <p:sp>
        <p:nvSpPr>
          <p:cNvPr id="132126" name="AutoShape 30"/>
          <p:cNvSpPr>
            <a:spLocks noChangeArrowheads="1"/>
          </p:cNvSpPr>
          <p:nvPr/>
        </p:nvSpPr>
        <p:spPr bwMode="auto">
          <a:xfrm>
            <a:off x="7065818" y="5378823"/>
            <a:ext cx="762000" cy="605118"/>
          </a:xfrm>
          <a:prstGeom prst="roundRect">
            <a:avLst>
              <a:gd name="adj" fmla="val 16667"/>
            </a:avLst>
          </a:prstGeom>
          <a:solidFill>
            <a:srgbClr val="00B8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82058" tIns="41029" rIns="82058" bIns="41029" anchor="ctr"/>
          <a:lstStyle/>
          <a:p>
            <a:pPr algn="ctr"/>
            <a:endParaRPr lang="en-US" sz="1600" dirty="0"/>
          </a:p>
        </p:txBody>
      </p:sp>
      <p:sp>
        <p:nvSpPr>
          <p:cNvPr id="132127" name="AutoShape 31"/>
          <p:cNvSpPr>
            <a:spLocks noChangeArrowheads="1"/>
          </p:cNvSpPr>
          <p:nvPr/>
        </p:nvSpPr>
        <p:spPr bwMode="auto">
          <a:xfrm>
            <a:off x="5749636" y="5311588"/>
            <a:ext cx="762000" cy="605118"/>
          </a:xfrm>
          <a:prstGeom prst="roundRect">
            <a:avLst>
              <a:gd name="adj" fmla="val 16667"/>
            </a:avLst>
          </a:prstGeom>
          <a:solidFill>
            <a:srgbClr val="00B8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82058" tIns="41029" rIns="82058" bIns="41029" anchor="ctr"/>
          <a:lstStyle/>
          <a:p>
            <a:pPr algn="ctr"/>
            <a:endParaRPr lang="en-US" sz="1600" dirty="0"/>
          </a:p>
        </p:txBody>
      </p:sp>
      <p:sp>
        <p:nvSpPr>
          <p:cNvPr id="132128" name="AutoShape 32"/>
          <p:cNvSpPr>
            <a:spLocks noChangeArrowheads="1"/>
          </p:cNvSpPr>
          <p:nvPr/>
        </p:nvSpPr>
        <p:spPr bwMode="auto">
          <a:xfrm>
            <a:off x="5680364" y="5378823"/>
            <a:ext cx="762000" cy="605118"/>
          </a:xfrm>
          <a:prstGeom prst="roundRect">
            <a:avLst>
              <a:gd name="adj" fmla="val 16667"/>
            </a:avLst>
          </a:prstGeom>
          <a:solidFill>
            <a:srgbClr val="00B8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82058" tIns="41029" rIns="82058" bIns="41029" anchor="ctr"/>
          <a:lstStyle/>
          <a:p>
            <a:pPr algn="ctr"/>
            <a:endParaRPr lang="en-US" sz="1600" dirty="0"/>
          </a:p>
        </p:txBody>
      </p:sp>
      <p:sp>
        <p:nvSpPr>
          <p:cNvPr id="13210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Standard Driver Classes &amp; Clients</a:t>
            </a:r>
          </a:p>
        </p:txBody>
      </p:sp>
      <p:sp>
        <p:nvSpPr>
          <p:cNvPr id="132102" name="Rectangle 6"/>
          <p:cNvSpPr>
            <a:spLocks noChangeArrowheads="1"/>
          </p:cNvSpPr>
          <p:nvPr/>
        </p:nvSpPr>
        <p:spPr bwMode="auto">
          <a:xfrm>
            <a:off x="692727" y="1815353"/>
            <a:ext cx="2078182" cy="739588"/>
          </a:xfrm>
          <a:prstGeom prst="rect">
            <a:avLst/>
          </a:prstGeom>
          <a:solidFill>
            <a:srgbClr val="00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2058" tIns="41029" rIns="82058" bIns="41029" anchor="ctr"/>
          <a:lstStyle/>
          <a:p>
            <a:pPr algn="ctr"/>
            <a:r>
              <a:rPr lang="en-US"/>
              <a:t>file &amp; directory</a:t>
            </a:r>
          </a:p>
          <a:p>
            <a:pPr algn="ctr"/>
            <a:r>
              <a:rPr lang="en-US"/>
              <a:t>operations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132103" name="Rectangle 7"/>
          <p:cNvSpPr>
            <a:spLocks noChangeArrowheads="1"/>
          </p:cNvSpPr>
          <p:nvPr/>
        </p:nvSpPr>
        <p:spPr bwMode="auto">
          <a:xfrm>
            <a:off x="6026727" y="1815353"/>
            <a:ext cx="2078182" cy="739588"/>
          </a:xfrm>
          <a:prstGeom prst="rect">
            <a:avLst/>
          </a:prstGeom>
          <a:solidFill>
            <a:srgbClr val="99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2058" tIns="41029" rIns="82058" bIns="41029" anchor="ctr"/>
          <a:lstStyle/>
          <a:p>
            <a:pPr algn="ctr"/>
            <a:r>
              <a:rPr lang="en-US"/>
              <a:t>networking &amp; IPC</a:t>
            </a:r>
          </a:p>
          <a:p>
            <a:pPr algn="ctr"/>
            <a:r>
              <a:rPr lang="en-US"/>
              <a:t>operations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132104" name="Rectangle 8"/>
          <p:cNvSpPr>
            <a:spLocks noChangeArrowheads="1"/>
          </p:cNvSpPr>
          <p:nvPr/>
        </p:nvSpPr>
        <p:spPr bwMode="auto">
          <a:xfrm>
            <a:off x="3117273" y="1815353"/>
            <a:ext cx="2424545" cy="739588"/>
          </a:xfrm>
          <a:prstGeom prst="rect">
            <a:avLst/>
          </a:prstGeom>
          <a:solidFill>
            <a:srgbClr val="66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2058" tIns="41029" rIns="82058" bIns="41029" anchor="ctr"/>
          <a:lstStyle/>
          <a:p>
            <a:pPr algn="ctr"/>
            <a:r>
              <a:rPr lang="en-US"/>
              <a:t>direct device</a:t>
            </a:r>
          </a:p>
          <a:p>
            <a:pPr algn="ctr"/>
            <a:r>
              <a:rPr lang="en-US"/>
              <a:t>access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132105" name="Rectangle 9"/>
          <p:cNvSpPr>
            <a:spLocks noChangeArrowheads="1"/>
          </p:cNvSpPr>
          <p:nvPr/>
        </p:nvSpPr>
        <p:spPr bwMode="auto">
          <a:xfrm>
            <a:off x="692727" y="1210235"/>
            <a:ext cx="7412182" cy="403412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2058" tIns="41029" rIns="82058" bIns="41029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system calls</a:t>
            </a:r>
            <a:endParaRPr lang="en-US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132106" name="Rectangle 10"/>
          <p:cNvSpPr>
            <a:spLocks noChangeArrowheads="1"/>
          </p:cNvSpPr>
          <p:nvPr/>
        </p:nvSpPr>
        <p:spPr bwMode="auto">
          <a:xfrm rot="5400000">
            <a:off x="1751874" y="3084993"/>
            <a:ext cx="1276070" cy="484909"/>
          </a:xfrm>
          <a:prstGeom prst="rect">
            <a:avLst/>
          </a:prstGeom>
          <a:solidFill>
            <a:srgbClr val="66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2058" tIns="41029" rIns="82058" bIns="41029" anchor="ctr"/>
          <a:lstStyle/>
          <a:p>
            <a:pPr algn="ctr"/>
            <a:r>
              <a:rPr lang="en-US" sz="1600" dirty="0"/>
              <a:t>UNIX FS</a:t>
            </a:r>
          </a:p>
        </p:txBody>
      </p:sp>
      <p:sp>
        <p:nvSpPr>
          <p:cNvPr id="132107" name="Rectangle 11"/>
          <p:cNvSpPr>
            <a:spLocks noChangeArrowheads="1"/>
          </p:cNvSpPr>
          <p:nvPr/>
        </p:nvSpPr>
        <p:spPr bwMode="auto">
          <a:xfrm rot="5400000">
            <a:off x="1059147" y="3084993"/>
            <a:ext cx="1276070" cy="484909"/>
          </a:xfrm>
          <a:prstGeom prst="rect">
            <a:avLst/>
          </a:prstGeom>
          <a:solidFill>
            <a:srgbClr val="66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2058" tIns="41029" rIns="82058" bIns="41029" anchor="ctr"/>
          <a:lstStyle/>
          <a:p>
            <a:pPr algn="ctr"/>
            <a:r>
              <a:rPr lang="en-US" sz="1600" dirty="0"/>
              <a:t>DOS FS</a:t>
            </a:r>
          </a:p>
        </p:txBody>
      </p:sp>
      <p:sp>
        <p:nvSpPr>
          <p:cNvPr id="132108" name="Rectangle 12"/>
          <p:cNvSpPr>
            <a:spLocks noChangeArrowheads="1"/>
          </p:cNvSpPr>
          <p:nvPr/>
        </p:nvSpPr>
        <p:spPr bwMode="auto">
          <a:xfrm rot="5400000">
            <a:off x="366420" y="3084993"/>
            <a:ext cx="1276070" cy="484909"/>
          </a:xfrm>
          <a:prstGeom prst="rect">
            <a:avLst/>
          </a:prstGeom>
          <a:solidFill>
            <a:srgbClr val="66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2058" tIns="41029" rIns="82058" bIns="41029" anchor="ctr"/>
          <a:lstStyle/>
          <a:p>
            <a:pPr algn="ctr"/>
            <a:r>
              <a:rPr lang="en-US" sz="1600" dirty="0"/>
              <a:t>CD FS</a:t>
            </a:r>
          </a:p>
        </p:txBody>
      </p:sp>
      <p:sp>
        <p:nvSpPr>
          <p:cNvPr id="132109" name="Rectangle 13"/>
          <p:cNvSpPr>
            <a:spLocks noChangeArrowheads="1"/>
          </p:cNvSpPr>
          <p:nvPr/>
        </p:nvSpPr>
        <p:spPr bwMode="auto">
          <a:xfrm>
            <a:off x="692727" y="4168588"/>
            <a:ext cx="3532909" cy="470647"/>
          </a:xfrm>
          <a:prstGeom prst="rect">
            <a:avLst/>
          </a:prstGeom>
          <a:solidFill>
            <a:srgbClr val="CCFF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2058" tIns="41029" rIns="82058" bIns="41029" anchor="ctr"/>
          <a:lstStyle/>
          <a:p>
            <a:pPr algn="ctr"/>
            <a:r>
              <a:rPr lang="en-US"/>
              <a:t>block I/O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132110" name="Rectangle 14"/>
          <p:cNvSpPr>
            <a:spLocks noChangeArrowheads="1"/>
          </p:cNvSpPr>
          <p:nvPr/>
        </p:nvSpPr>
        <p:spPr bwMode="auto">
          <a:xfrm rot="5400000">
            <a:off x="6436442" y="3084993"/>
            <a:ext cx="1276070" cy="484909"/>
          </a:xfrm>
          <a:prstGeom prst="rect">
            <a:avLst/>
          </a:prstGeom>
          <a:solidFill>
            <a:srgbClr val="CC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2058" tIns="41029" rIns="82058" bIns="41029" anchor="ctr"/>
          <a:lstStyle/>
          <a:p>
            <a:pPr algn="ctr"/>
            <a:r>
              <a:rPr lang="en-US" sz="1600" dirty="0"/>
              <a:t>TCP/IP</a:t>
            </a:r>
          </a:p>
        </p:txBody>
      </p:sp>
      <p:sp>
        <p:nvSpPr>
          <p:cNvPr id="132111" name="Rectangle 15"/>
          <p:cNvSpPr>
            <a:spLocks noChangeArrowheads="1"/>
          </p:cNvSpPr>
          <p:nvPr/>
        </p:nvSpPr>
        <p:spPr bwMode="auto">
          <a:xfrm rot="5400000">
            <a:off x="7129170" y="3084993"/>
            <a:ext cx="1276070" cy="484909"/>
          </a:xfrm>
          <a:prstGeom prst="rect">
            <a:avLst/>
          </a:prstGeom>
          <a:solidFill>
            <a:srgbClr val="CC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2058" tIns="41029" rIns="82058" bIns="41029" anchor="ctr"/>
          <a:lstStyle/>
          <a:p>
            <a:pPr algn="ctr"/>
            <a:r>
              <a:rPr lang="en-US" sz="1600" dirty="0"/>
              <a:t>X.25</a:t>
            </a:r>
          </a:p>
        </p:txBody>
      </p:sp>
      <p:sp>
        <p:nvSpPr>
          <p:cNvPr id="132112" name="Rectangle 16"/>
          <p:cNvSpPr>
            <a:spLocks noChangeArrowheads="1"/>
          </p:cNvSpPr>
          <p:nvPr/>
        </p:nvSpPr>
        <p:spPr bwMode="auto">
          <a:xfrm rot="5400000">
            <a:off x="5743715" y="3084993"/>
            <a:ext cx="1276070" cy="484909"/>
          </a:xfrm>
          <a:prstGeom prst="rect">
            <a:avLst/>
          </a:prstGeom>
          <a:solidFill>
            <a:srgbClr val="CC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2058" tIns="41029" rIns="82058" bIns="41029" anchor="ctr"/>
          <a:lstStyle/>
          <a:p>
            <a:pPr algn="ctr"/>
            <a:r>
              <a:rPr lang="en-US" sz="1600" dirty="0"/>
              <a:t>PPP</a:t>
            </a:r>
          </a:p>
        </p:txBody>
      </p:sp>
      <p:sp>
        <p:nvSpPr>
          <p:cNvPr id="132113" name="Rectangle 17"/>
          <p:cNvSpPr>
            <a:spLocks noChangeArrowheads="1"/>
          </p:cNvSpPr>
          <p:nvPr/>
        </p:nvSpPr>
        <p:spPr bwMode="auto">
          <a:xfrm>
            <a:off x="6788727" y="4303059"/>
            <a:ext cx="1316182" cy="470647"/>
          </a:xfrm>
          <a:prstGeom prst="rect">
            <a:avLst/>
          </a:prstGeom>
          <a:solidFill>
            <a:srgbClr val="FF33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2058" tIns="41029" rIns="82058" bIns="41029" anchor="ctr"/>
          <a:lstStyle/>
          <a:p>
            <a:pPr algn="ctr"/>
            <a:r>
              <a:rPr lang="en-US" sz="1600" dirty="0"/>
              <a:t>data Link </a:t>
            </a:r>
          </a:p>
          <a:p>
            <a:pPr algn="ctr"/>
            <a:r>
              <a:rPr lang="en-US" sz="1600" dirty="0"/>
              <a:t>provider</a:t>
            </a:r>
            <a:endParaRPr lang="en-US" sz="1600" dirty="0">
              <a:latin typeface="Times New Roman" pitchFamily="18" charset="0"/>
            </a:endParaRPr>
          </a:p>
        </p:txBody>
      </p:sp>
      <p:sp>
        <p:nvSpPr>
          <p:cNvPr id="132114" name="Rectangle 18"/>
          <p:cNvSpPr>
            <a:spLocks noChangeArrowheads="1"/>
          </p:cNvSpPr>
          <p:nvPr/>
        </p:nvSpPr>
        <p:spPr bwMode="auto">
          <a:xfrm rot="5400000">
            <a:off x="4037874" y="3084993"/>
            <a:ext cx="1276070" cy="484909"/>
          </a:xfrm>
          <a:prstGeom prst="rect">
            <a:avLst/>
          </a:prstGeom>
          <a:solidFill>
            <a:srgbClr val="33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2058" tIns="41029" rIns="82058" bIns="41029" anchor="ctr"/>
          <a:lstStyle/>
          <a:p>
            <a:pPr algn="ctr"/>
            <a:r>
              <a:rPr lang="en-US" sz="1600" dirty="0"/>
              <a:t>display class</a:t>
            </a:r>
          </a:p>
        </p:txBody>
      </p:sp>
      <p:sp>
        <p:nvSpPr>
          <p:cNvPr id="132115" name="Rectangle 19"/>
          <p:cNvSpPr>
            <a:spLocks noChangeArrowheads="1"/>
          </p:cNvSpPr>
          <p:nvPr/>
        </p:nvSpPr>
        <p:spPr bwMode="auto">
          <a:xfrm rot="5400000">
            <a:off x="4661329" y="3084993"/>
            <a:ext cx="1276070" cy="484909"/>
          </a:xfrm>
          <a:prstGeom prst="rect">
            <a:avLst/>
          </a:prstGeom>
          <a:solidFill>
            <a:srgbClr val="33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2058" tIns="41029" rIns="82058" bIns="41029" anchor="ctr"/>
          <a:lstStyle/>
          <a:p>
            <a:pPr algn="ctr"/>
            <a:r>
              <a:rPr lang="en-US" sz="1600" dirty="0"/>
              <a:t>serial class</a:t>
            </a:r>
          </a:p>
        </p:txBody>
      </p:sp>
      <p:sp>
        <p:nvSpPr>
          <p:cNvPr id="132116" name="Rectangle 20"/>
          <p:cNvSpPr>
            <a:spLocks noChangeArrowheads="1"/>
          </p:cNvSpPr>
          <p:nvPr/>
        </p:nvSpPr>
        <p:spPr bwMode="auto">
          <a:xfrm rot="5400000">
            <a:off x="3345147" y="3084993"/>
            <a:ext cx="1276070" cy="484909"/>
          </a:xfrm>
          <a:prstGeom prst="rect">
            <a:avLst/>
          </a:prstGeom>
          <a:solidFill>
            <a:srgbClr val="33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2058" tIns="41029" rIns="82058" bIns="41029" anchor="ctr"/>
          <a:lstStyle/>
          <a:p>
            <a:pPr algn="ctr"/>
            <a:r>
              <a:rPr lang="en-US" sz="1600" dirty="0"/>
              <a:t>tape class</a:t>
            </a:r>
          </a:p>
        </p:txBody>
      </p:sp>
      <p:sp>
        <p:nvSpPr>
          <p:cNvPr id="132117" name="Rectangle 21"/>
          <p:cNvSpPr>
            <a:spLocks noChangeArrowheads="1"/>
          </p:cNvSpPr>
          <p:nvPr/>
        </p:nvSpPr>
        <p:spPr bwMode="auto">
          <a:xfrm rot="5400000">
            <a:off x="2721692" y="3084993"/>
            <a:ext cx="1276070" cy="484909"/>
          </a:xfrm>
          <a:prstGeom prst="rect">
            <a:avLst/>
          </a:prstGeom>
          <a:solidFill>
            <a:srgbClr val="33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2058" tIns="41029" rIns="82058" bIns="41029" anchor="ctr"/>
          <a:lstStyle/>
          <a:p>
            <a:pPr algn="ctr"/>
            <a:r>
              <a:rPr lang="en-US" sz="1600" dirty="0"/>
              <a:t>disk class</a:t>
            </a:r>
          </a:p>
        </p:txBody>
      </p:sp>
      <p:sp>
        <p:nvSpPr>
          <p:cNvPr id="132118" name="AutoShape 22"/>
          <p:cNvSpPr>
            <a:spLocks noChangeArrowheads="1"/>
          </p:cNvSpPr>
          <p:nvPr/>
        </p:nvSpPr>
        <p:spPr bwMode="auto">
          <a:xfrm>
            <a:off x="692727" y="5446059"/>
            <a:ext cx="762000" cy="605118"/>
          </a:xfrm>
          <a:prstGeom prst="roundRect">
            <a:avLst>
              <a:gd name="adj" fmla="val 16667"/>
            </a:avLst>
          </a:prstGeom>
          <a:solidFill>
            <a:srgbClr val="00B8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82058" tIns="41029" rIns="82058" bIns="41029" anchor="ctr"/>
          <a:lstStyle/>
          <a:p>
            <a:pPr algn="ctr"/>
            <a:r>
              <a:rPr lang="en-US" sz="1600" dirty="0"/>
              <a:t>CD</a:t>
            </a:r>
          </a:p>
          <a:p>
            <a:pPr algn="ctr"/>
            <a:r>
              <a:rPr lang="en-US" sz="1600" dirty="0"/>
              <a:t>drivers</a:t>
            </a:r>
          </a:p>
        </p:txBody>
      </p:sp>
      <p:sp>
        <p:nvSpPr>
          <p:cNvPr id="132119" name="AutoShape 23"/>
          <p:cNvSpPr>
            <a:spLocks noChangeArrowheads="1"/>
          </p:cNvSpPr>
          <p:nvPr/>
        </p:nvSpPr>
        <p:spPr bwMode="auto">
          <a:xfrm>
            <a:off x="1801091" y="5446059"/>
            <a:ext cx="762000" cy="605118"/>
          </a:xfrm>
          <a:prstGeom prst="roundRect">
            <a:avLst>
              <a:gd name="adj" fmla="val 16667"/>
            </a:avLst>
          </a:prstGeom>
          <a:solidFill>
            <a:srgbClr val="00B8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82058" tIns="41029" rIns="82058" bIns="41029" anchor="ctr"/>
          <a:lstStyle/>
          <a:p>
            <a:pPr algn="ctr"/>
            <a:r>
              <a:rPr lang="en-US" sz="1600" dirty="0"/>
              <a:t>disk</a:t>
            </a:r>
          </a:p>
          <a:p>
            <a:pPr algn="ctr"/>
            <a:r>
              <a:rPr lang="en-US" sz="1600" dirty="0"/>
              <a:t>drivers</a:t>
            </a:r>
          </a:p>
        </p:txBody>
      </p:sp>
      <p:sp>
        <p:nvSpPr>
          <p:cNvPr id="132120" name="AutoShape 24"/>
          <p:cNvSpPr>
            <a:spLocks noChangeArrowheads="1"/>
          </p:cNvSpPr>
          <p:nvPr/>
        </p:nvSpPr>
        <p:spPr bwMode="auto">
          <a:xfrm>
            <a:off x="2909455" y="5446059"/>
            <a:ext cx="762000" cy="605118"/>
          </a:xfrm>
          <a:prstGeom prst="roundRect">
            <a:avLst>
              <a:gd name="adj" fmla="val 16667"/>
            </a:avLst>
          </a:prstGeom>
          <a:solidFill>
            <a:srgbClr val="00B8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82058" tIns="41029" rIns="82058" bIns="41029" anchor="ctr"/>
          <a:lstStyle/>
          <a:p>
            <a:pPr algn="ctr"/>
            <a:r>
              <a:rPr lang="en-US" sz="1600" dirty="0"/>
              <a:t>tape</a:t>
            </a:r>
          </a:p>
          <a:p>
            <a:pPr algn="ctr"/>
            <a:r>
              <a:rPr lang="en-US" sz="1600" dirty="0"/>
              <a:t>drivers</a:t>
            </a:r>
          </a:p>
        </p:txBody>
      </p:sp>
      <p:sp>
        <p:nvSpPr>
          <p:cNvPr id="132121" name="AutoShape 25"/>
          <p:cNvSpPr>
            <a:spLocks noChangeArrowheads="1"/>
          </p:cNvSpPr>
          <p:nvPr/>
        </p:nvSpPr>
        <p:spPr bwMode="auto">
          <a:xfrm>
            <a:off x="4294909" y="5446059"/>
            <a:ext cx="762000" cy="605118"/>
          </a:xfrm>
          <a:prstGeom prst="roundRect">
            <a:avLst>
              <a:gd name="adj" fmla="val 16667"/>
            </a:avLst>
          </a:prstGeom>
          <a:solidFill>
            <a:srgbClr val="00B8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82058" tIns="41029" rIns="82058" bIns="41029" anchor="ctr"/>
          <a:lstStyle/>
          <a:p>
            <a:pPr algn="ctr"/>
            <a:r>
              <a:rPr lang="en-US" sz="1600" dirty="0"/>
              <a:t>display</a:t>
            </a:r>
          </a:p>
          <a:p>
            <a:pPr algn="ctr"/>
            <a:r>
              <a:rPr lang="en-US" sz="1600" dirty="0"/>
              <a:t>drivers</a:t>
            </a:r>
          </a:p>
        </p:txBody>
      </p:sp>
      <p:sp>
        <p:nvSpPr>
          <p:cNvPr id="132122" name="AutoShape 26"/>
          <p:cNvSpPr>
            <a:spLocks noChangeArrowheads="1"/>
          </p:cNvSpPr>
          <p:nvPr/>
        </p:nvSpPr>
        <p:spPr bwMode="auto">
          <a:xfrm>
            <a:off x="5611091" y="5446059"/>
            <a:ext cx="762000" cy="605118"/>
          </a:xfrm>
          <a:prstGeom prst="roundRect">
            <a:avLst>
              <a:gd name="adj" fmla="val 16667"/>
            </a:avLst>
          </a:prstGeom>
          <a:solidFill>
            <a:srgbClr val="00B8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82058" tIns="41029" rIns="82058" bIns="41029" anchor="ctr"/>
          <a:lstStyle/>
          <a:p>
            <a:pPr algn="ctr"/>
            <a:r>
              <a:rPr lang="en-US" sz="1600" dirty="0"/>
              <a:t>serial</a:t>
            </a:r>
          </a:p>
          <a:p>
            <a:pPr algn="ctr"/>
            <a:r>
              <a:rPr lang="en-US" sz="1600" dirty="0"/>
              <a:t>drivers</a:t>
            </a:r>
          </a:p>
        </p:txBody>
      </p:sp>
      <p:sp>
        <p:nvSpPr>
          <p:cNvPr id="132124" name="AutoShape 28"/>
          <p:cNvSpPr>
            <a:spLocks noChangeArrowheads="1"/>
          </p:cNvSpPr>
          <p:nvPr/>
        </p:nvSpPr>
        <p:spPr bwMode="auto">
          <a:xfrm>
            <a:off x="6996545" y="5446059"/>
            <a:ext cx="762000" cy="605118"/>
          </a:xfrm>
          <a:prstGeom prst="roundRect">
            <a:avLst>
              <a:gd name="adj" fmla="val 16667"/>
            </a:avLst>
          </a:prstGeom>
          <a:solidFill>
            <a:srgbClr val="00B8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82058" tIns="41029" rIns="82058" bIns="41029" anchor="ctr"/>
          <a:lstStyle/>
          <a:p>
            <a:pPr algn="ctr"/>
            <a:r>
              <a:rPr lang="en-US" sz="1600" dirty="0"/>
              <a:t>NIC</a:t>
            </a:r>
          </a:p>
          <a:p>
            <a:pPr algn="ctr"/>
            <a:r>
              <a:rPr lang="en-US" sz="1600" dirty="0"/>
              <a:t>drivers</a:t>
            </a:r>
          </a:p>
        </p:txBody>
      </p:sp>
      <p:sp>
        <p:nvSpPr>
          <p:cNvPr id="132137" name="Line 41"/>
          <p:cNvSpPr>
            <a:spLocks noChangeShapeType="1"/>
          </p:cNvSpPr>
          <p:nvPr/>
        </p:nvSpPr>
        <p:spPr bwMode="auto">
          <a:xfrm>
            <a:off x="623455" y="5109882"/>
            <a:ext cx="76200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132138" name="Text Box 42"/>
          <p:cNvSpPr txBox="1">
            <a:spLocks noChangeArrowheads="1"/>
          </p:cNvSpPr>
          <p:nvPr/>
        </p:nvSpPr>
        <p:spPr bwMode="auto">
          <a:xfrm>
            <a:off x="2701636" y="4759699"/>
            <a:ext cx="3325091" cy="3598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2058" tIns="41029" rIns="82058" bIns="41029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device driver interfaces (*-ddi)</a:t>
            </a:r>
            <a:endParaRPr lang="en-US">
              <a:latin typeface="Times New Roman" pitchFamily="18" charset="0"/>
            </a:endParaRPr>
          </a:p>
        </p:txBody>
      </p:sp>
      <p:cxnSp>
        <p:nvCxnSpPr>
          <p:cNvPr id="132139" name="AutoShape 43"/>
          <p:cNvCxnSpPr>
            <a:cxnSpLocks noChangeShapeType="1"/>
            <a:stCxn id="132113" idx="2"/>
            <a:endCxn id="132126" idx="0"/>
          </p:cNvCxnSpPr>
          <p:nvPr/>
        </p:nvCxnSpPr>
        <p:spPr bwMode="auto">
          <a:xfrm>
            <a:off x="7446818" y="4773706"/>
            <a:ext cx="0" cy="60511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32140" name="AutoShape 44"/>
          <p:cNvCxnSpPr>
            <a:cxnSpLocks noChangeShapeType="1"/>
            <a:stCxn id="132112" idx="3"/>
            <a:endCxn id="132128" idx="0"/>
          </p:cNvCxnSpPr>
          <p:nvPr/>
        </p:nvCxnSpPr>
        <p:spPr bwMode="auto">
          <a:xfrm flipH="1">
            <a:off x="6061364" y="3965483"/>
            <a:ext cx="321830" cy="1413341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32141" name="AutoShape 45"/>
          <p:cNvCxnSpPr>
            <a:cxnSpLocks noChangeShapeType="1"/>
            <a:stCxn id="132115" idx="3"/>
            <a:endCxn id="132122" idx="0"/>
          </p:cNvCxnSpPr>
          <p:nvPr/>
        </p:nvCxnSpPr>
        <p:spPr bwMode="auto">
          <a:xfrm>
            <a:off x="5300807" y="3965482"/>
            <a:ext cx="691284" cy="148057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32142" name="AutoShape 46"/>
          <p:cNvCxnSpPr>
            <a:cxnSpLocks noChangeShapeType="1"/>
            <a:stCxn id="132114" idx="3"/>
            <a:endCxn id="132121" idx="0"/>
          </p:cNvCxnSpPr>
          <p:nvPr/>
        </p:nvCxnSpPr>
        <p:spPr bwMode="auto">
          <a:xfrm flipH="1">
            <a:off x="4675909" y="3965482"/>
            <a:ext cx="1444" cy="148057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32144" name="Line 48"/>
          <p:cNvSpPr>
            <a:spLocks noChangeShapeType="1"/>
          </p:cNvSpPr>
          <p:nvPr/>
        </p:nvSpPr>
        <p:spPr bwMode="auto">
          <a:xfrm>
            <a:off x="7065818" y="3965482"/>
            <a:ext cx="0" cy="33757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132145" name="Line 49"/>
          <p:cNvSpPr>
            <a:spLocks noChangeShapeType="1"/>
          </p:cNvSpPr>
          <p:nvPr/>
        </p:nvSpPr>
        <p:spPr bwMode="auto">
          <a:xfrm>
            <a:off x="7758545" y="3965482"/>
            <a:ext cx="0" cy="33757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132146" name="Line 50"/>
          <p:cNvSpPr>
            <a:spLocks noChangeShapeType="1"/>
          </p:cNvSpPr>
          <p:nvPr/>
        </p:nvSpPr>
        <p:spPr bwMode="auto">
          <a:xfrm>
            <a:off x="969818" y="3965483"/>
            <a:ext cx="0" cy="20310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132147" name="Line 51"/>
          <p:cNvSpPr>
            <a:spLocks noChangeShapeType="1"/>
          </p:cNvSpPr>
          <p:nvPr/>
        </p:nvSpPr>
        <p:spPr bwMode="auto">
          <a:xfrm>
            <a:off x="1662545" y="3965483"/>
            <a:ext cx="0" cy="20310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132148" name="Line 52"/>
          <p:cNvSpPr>
            <a:spLocks noChangeShapeType="1"/>
          </p:cNvSpPr>
          <p:nvPr/>
        </p:nvSpPr>
        <p:spPr bwMode="auto">
          <a:xfrm>
            <a:off x="2355273" y="3965483"/>
            <a:ext cx="0" cy="20310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132149" name="Line 53"/>
          <p:cNvSpPr>
            <a:spLocks noChangeShapeType="1"/>
          </p:cNvSpPr>
          <p:nvPr/>
        </p:nvSpPr>
        <p:spPr bwMode="auto">
          <a:xfrm>
            <a:off x="3394364" y="3965483"/>
            <a:ext cx="0" cy="20310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132150" name="Line 54"/>
          <p:cNvSpPr>
            <a:spLocks noChangeShapeType="1"/>
          </p:cNvSpPr>
          <p:nvPr/>
        </p:nvSpPr>
        <p:spPr bwMode="auto">
          <a:xfrm>
            <a:off x="3965864" y="3965483"/>
            <a:ext cx="0" cy="20310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132151" name="Line 55"/>
          <p:cNvSpPr>
            <a:spLocks noChangeShapeType="1"/>
          </p:cNvSpPr>
          <p:nvPr/>
        </p:nvSpPr>
        <p:spPr bwMode="auto">
          <a:xfrm>
            <a:off x="1108364" y="4639235"/>
            <a:ext cx="0" cy="739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132152" name="Line 56"/>
          <p:cNvSpPr>
            <a:spLocks noChangeShapeType="1"/>
          </p:cNvSpPr>
          <p:nvPr/>
        </p:nvSpPr>
        <p:spPr bwMode="auto">
          <a:xfrm>
            <a:off x="2216727" y="4639235"/>
            <a:ext cx="0" cy="739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132153" name="Line 57"/>
          <p:cNvSpPr>
            <a:spLocks noChangeShapeType="1"/>
          </p:cNvSpPr>
          <p:nvPr/>
        </p:nvSpPr>
        <p:spPr bwMode="auto">
          <a:xfrm>
            <a:off x="3394364" y="4639235"/>
            <a:ext cx="0" cy="739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82058" tIns="41029" rIns="82058" bIns="41029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5571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3210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3210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 tmFilter="0, 0; .2, .5; .8, .5; 1, 0"/>
                                        <p:tgtEl>
                                          <p:spTgt spid="1321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250" autoRev="1" fill="hold"/>
                                        <p:tgtEl>
                                          <p:spTgt spid="1321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 tmFilter="0, 0; .2, .5; .8, .5; 1, 0"/>
                                        <p:tgtEl>
                                          <p:spTgt spid="13212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250" autoRev="1" fill="hold"/>
                                        <p:tgtEl>
                                          <p:spTgt spid="13212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7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 tmFilter="0, 0; .2, .5; .8, .5; 1, 0"/>
                                        <p:tgtEl>
                                          <p:spTgt spid="13212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250" autoRev="1" fill="hold"/>
                                        <p:tgtEl>
                                          <p:spTgt spid="13212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0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 tmFilter="0, 0; .2, .5; .8, .5; 1, 0"/>
                                        <p:tgtEl>
                                          <p:spTgt spid="13212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250" autoRev="1" fill="hold"/>
                                        <p:tgtEl>
                                          <p:spTgt spid="13212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 tmFilter="0, 0; .2, .5; .8, .5; 1, 0"/>
                                        <p:tgtEl>
                                          <p:spTgt spid="1321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250" autoRev="1" fill="hold"/>
                                        <p:tgtEl>
                                          <p:spTgt spid="13211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 tmFilter="0, 0; .2, .5; .8, .5; 1, 0"/>
                                        <p:tgtEl>
                                          <p:spTgt spid="1321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1" dur="250" autoRev="1" fill="hold"/>
                                        <p:tgtEl>
                                          <p:spTgt spid="13212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2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 tmFilter="0, 0; .2, .5; .8, .5; 1, 0"/>
                                        <p:tgtEl>
                                          <p:spTgt spid="13212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4" dur="250" autoRev="1" fill="hold"/>
                                        <p:tgtEl>
                                          <p:spTgt spid="13212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 tmFilter="0, 0; .2, .5; .8, .5; 1, 0"/>
                                        <p:tgtEl>
                                          <p:spTgt spid="13213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7" dur="250" autoRev="1" fill="hold"/>
                                        <p:tgtEl>
                                          <p:spTgt spid="13213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 tmFilter="0, 0; .2, .5; .8, .5; 1, 0"/>
                                        <p:tgtEl>
                                          <p:spTgt spid="13211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2" dur="250" autoRev="1" fill="hold"/>
                                        <p:tgtEl>
                                          <p:spTgt spid="13211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 tmFilter="0, 0; .2, .5; .8, .5; 1, 0"/>
                                        <p:tgtEl>
                                          <p:spTgt spid="13212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6" dur="250" autoRev="1" fill="hold"/>
                                        <p:tgtEl>
                                          <p:spTgt spid="13212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7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 tmFilter="0, 0; .2, .5; .8, .5; 1, 0"/>
                                        <p:tgtEl>
                                          <p:spTgt spid="13213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9" dur="250" autoRev="1" fill="hold"/>
                                        <p:tgtEl>
                                          <p:spTgt spid="13213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50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 tmFilter="0, 0; .2, .5; .8, .5; 1, 0"/>
                                        <p:tgtEl>
                                          <p:spTgt spid="13213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2" dur="250" autoRev="1" fill="hold"/>
                                        <p:tgtEl>
                                          <p:spTgt spid="13213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 tmFilter="0, 0; .2, .5; .8, .5; 1, 0"/>
                                        <p:tgtEl>
                                          <p:spTgt spid="1321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7" dur="250" autoRev="1" fill="hold"/>
                                        <p:tgtEl>
                                          <p:spTgt spid="13211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 tmFilter="0, 0; .2, .5; .8, .5; 1, 0"/>
                                        <p:tgtEl>
                                          <p:spTgt spid="13211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1" dur="250" autoRev="1" fill="hold"/>
                                        <p:tgtEl>
                                          <p:spTgt spid="13211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62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500" tmFilter="0, 0; .2, .5; .8, .5; 1, 0"/>
                                        <p:tgtEl>
                                          <p:spTgt spid="13213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4" dur="250" autoRev="1" fill="hold"/>
                                        <p:tgtEl>
                                          <p:spTgt spid="13213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6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 tmFilter="0, 0; .2, .5; .8, .5; 1, 0"/>
                                        <p:tgtEl>
                                          <p:spTgt spid="13213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7" dur="250" autoRev="1" fill="hold"/>
                                        <p:tgtEl>
                                          <p:spTgt spid="13213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500" tmFilter="0, 0; .2, .5; .8, .5; 1, 0"/>
                                        <p:tgtEl>
                                          <p:spTgt spid="13210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2" dur="250" autoRev="1" fill="hold"/>
                                        <p:tgtEl>
                                          <p:spTgt spid="13210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500" tmFilter="0, 0; .2, .5; .8, .5; 1, 0"/>
                                        <p:tgtEl>
                                          <p:spTgt spid="13210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7" dur="250" autoRev="1" fill="hold"/>
                                        <p:tgtEl>
                                          <p:spTgt spid="13210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500"/>
                            </p:stCondLst>
                            <p:childTnLst>
                              <p:par>
                                <p:cTn id="79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0" dur="500" tmFilter="0, 0; .2, .5; .8, .5; 1, 0"/>
                                        <p:tgtEl>
                                          <p:spTgt spid="13210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1" dur="250" autoRev="1" fill="hold"/>
                                        <p:tgtEl>
                                          <p:spTgt spid="13210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000"/>
                            </p:stCondLst>
                            <p:childTnLst>
                              <p:par>
                                <p:cTn id="83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500" tmFilter="0, 0; .2, .5; .8, .5; 1, 0"/>
                                        <p:tgtEl>
                                          <p:spTgt spid="13210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5" dur="250" autoRev="1" fill="hold"/>
                                        <p:tgtEl>
                                          <p:spTgt spid="13210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9" dur="500" tmFilter="0, 0; .2, .5; .8, .5; 1, 0"/>
                                        <p:tgtEl>
                                          <p:spTgt spid="13210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0" dur="250" autoRev="1" fill="hold"/>
                                        <p:tgtEl>
                                          <p:spTgt spid="13210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4" dur="500" tmFilter="0, 0; .2, .5; .8, .5; 1, 0"/>
                                        <p:tgtEl>
                                          <p:spTgt spid="1321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5" dur="250" autoRev="1" fill="hold"/>
                                        <p:tgtEl>
                                          <p:spTgt spid="13211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96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7" dur="500" tmFilter="0, 0; .2, .5; .8, .5; 1, 0"/>
                                        <p:tgtEl>
                                          <p:spTgt spid="13213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8" dur="250" autoRev="1" fill="hold"/>
                                        <p:tgtEl>
                                          <p:spTgt spid="13213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99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0" dur="500" tmFilter="0, 0; .2, .5; .8, .5; 1, 0"/>
                                        <p:tgtEl>
                                          <p:spTgt spid="13213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1" dur="250" autoRev="1" fill="hold"/>
                                        <p:tgtEl>
                                          <p:spTgt spid="13213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5" dur="500" tmFilter="0, 0; .2, .5; .8, .5; 1, 0"/>
                                        <p:tgtEl>
                                          <p:spTgt spid="13211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6" dur="250" autoRev="1" fill="hold"/>
                                        <p:tgtEl>
                                          <p:spTgt spid="13211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07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8" dur="500" tmFilter="0, 0; .2, .5; .8, .5; 1, 0"/>
                                        <p:tgtEl>
                                          <p:spTgt spid="13213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9" dur="250" autoRev="1" fill="hold"/>
                                        <p:tgtEl>
                                          <p:spTgt spid="13213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10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1" dur="500" tmFilter="0, 0; .2, .5; .8, .5; 1, 0"/>
                                        <p:tgtEl>
                                          <p:spTgt spid="13213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2" dur="250" autoRev="1" fill="hold"/>
                                        <p:tgtEl>
                                          <p:spTgt spid="13213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6" dur="500" tmFilter="0, 0; .2, .5; .8, .5; 1, 0"/>
                                        <p:tgtEl>
                                          <p:spTgt spid="13213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7" dur="250" autoRev="1" fill="hold"/>
                                        <p:tgtEl>
                                          <p:spTgt spid="13213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18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9" dur="500" tmFilter="0, 0; .2, .5; .8, .5; 1, 0"/>
                                        <p:tgtEl>
                                          <p:spTgt spid="13213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0" dur="250" autoRev="1" fill="hold"/>
                                        <p:tgtEl>
                                          <p:spTgt spid="13213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21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2" dur="500" tmFilter="0, 0; .2, .5; .8, .5; 1, 0"/>
                                        <p:tgtEl>
                                          <p:spTgt spid="13212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3" dur="250" autoRev="1" fill="hold"/>
                                        <p:tgtEl>
                                          <p:spTgt spid="13212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7" dur="500" tmFilter="0, 0; .2, .5; .8, .5; 1, 0"/>
                                        <p:tgtEl>
                                          <p:spTgt spid="13210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8" dur="250" autoRev="1" fill="hold"/>
                                        <p:tgtEl>
                                          <p:spTgt spid="13210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500"/>
                            </p:stCondLst>
                            <p:childTnLst>
                              <p:par>
                                <p:cTn id="130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1" dur="500" tmFilter="0, 0; .2, .5; .8, .5; 1, 0"/>
                                        <p:tgtEl>
                                          <p:spTgt spid="1321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2" dur="250" autoRev="1" fill="hold"/>
                                        <p:tgtEl>
                                          <p:spTgt spid="1321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1000"/>
                            </p:stCondLst>
                            <p:childTnLst>
                              <p:par>
                                <p:cTn id="134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5" dur="500" tmFilter="0, 0; .2, .5; .8, .5; 1, 0"/>
                                        <p:tgtEl>
                                          <p:spTgt spid="1321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6" dur="250" autoRev="1" fill="hold"/>
                                        <p:tgtEl>
                                          <p:spTgt spid="1321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1500"/>
                            </p:stCondLst>
                            <p:childTnLst>
                              <p:par>
                                <p:cTn id="138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9" dur="500" tmFilter="0, 0; .2, .5; .8, .5; 1, 0"/>
                                        <p:tgtEl>
                                          <p:spTgt spid="1321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0" dur="250" autoRev="1" fill="hold"/>
                                        <p:tgtEl>
                                          <p:spTgt spid="13211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4" dur="500" tmFilter="0, 0; .2, .5; .8, .5; 1, 0"/>
                                        <p:tgtEl>
                                          <p:spTgt spid="1321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5" dur="250" autoRev="1" fill="hold"/>
                                        <p:tgtEl>
                                          <p:spTgt spid="13211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9" dur="500" tmFilter="0, 0; .2, .5; .8, .5; 1, 0"/>
                                        <p:tgtEl>
                                          <p:spTgt spid="13212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0" dur="250" autoRev="1" fill="hold"/>
                                        <p:tgtEl>
                                          <p:spTgt spid="13212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51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2" dur="500" tmFilter="0, 0; .2, .5; .8, .5; 1, 0"/>
                                        <p:tgtEl>
                                          <p:spTgt spid="13212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3" dur="250" autoRev="1" fill="hold"/>
                                        <p:tgtEl>
                                          <p:spTgt spid="13212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54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5" dur="500" tmFilter="0, 0; .2, .5; .8, .5; 1, 0"/>
                                        <p:tgtEl>
                                          <p:spTgt spid="13212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6" dur="250" autoRev="1" fill="hold"/>
                                        <p:tgtEl>
                                          <p:spTgt spid="13212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135" grpId="0" animBg="1"/>
      <p:bldP spid="132136" grpId="0" animBg="1"/>
      <p:bldP spid="132133" grpId="0" animBg="1"/>
      <p:bldP spid="132133" grpId="1" animBg="1"/>
      <p:bldP spid="132134" grpId="0" animBg="1"/>
      <p:bldP spid="132134" grpId="1" animBg="1"/>
      <p:bldP spid="132131" grpId="0" animBg="1"/>
      <p:bldP spid="132131" grpId="1" animBg="1"/>
      <p:bldP spid="132132" grpId="0" animBg="1"/>
      <p:bldP spid="132132" grpId="1" animBg="1"/>
      <p:bldP spid="132129" grpId="0" animBg="1"/>
      <p:bldP spid="132130" grpId="0" animBg="1"/>
      <p:bldP spid="132125" grpId="0" animBg="1"/>
      <p:bldP spid="132126" grpId="0" animBg="1"/>
      <p:bldP spid="132127" grpId="0" animBg="1"/>
      <p:bldP spid="132128" grpId="0" animBg="1"/>
      <p:bldP spid="132102" grpId="0" animBg="1"/>
      <p:bldP spid="132103" grpId="0" animBg="1"/>
      <p:bldP spid="132104" grpId="0" animBg="1"/>
      <p:bldP spid="132106" grpId="0" animBg="1"/>
      <p:bldP spid="132107" grpId="0" animBg="1"/>
      <p:bldP spid="132108" grpId="0" animBg="1"/>
      <p:bldP spid="132109" grpId="0" animBg="1"/>
      <p:bldP spid="132110" grpId="0" animBg="1"/>
      <p:bldP spid="132111" grpId="0" animBg="1"/>
      <p:bldP spid="132112" grpId="0" animBg="1"/>
      <p:bldP spid="132113" grpId="0" animBg="1"/>
      <p:bldP spid="132114" grpId="0" animBg="1"/>
      <p:bldP spid="132115" grpId="0" animBg="1"/>
      <p:bldP spid="132116" grpId="0" animBg="1"/>
      <p:bldP spid="132117" grpId="0" animBg="1"/>
      <p:bldP spid="132118" grpId="0" animBg="1"/>
      <p:bldP spid="132119" grpId="0" animBg="1"/>
      <p:bldP spid="132119" grpId="1" animBg="1"/>
      <p:bldP spid="132120" grpId="0" animBg="1"/>
      <p:bldP spid="132120" grpId="1" animBg="1"/>
      <p:bldP spid="132121" grpId="0" animBg="1"/>
      <p:bldP spid="132122" grpId="0" animBg="1"/>
      <p:bldP spid="132124" grpId="0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Drivers – Simplifying Abstractions</a:t>
            </a:r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/>
              <a:t>Encapsulate knowledge of how to use a device</a:t>
            </a:r>
          </a:p>
          <a:p>
            <a:pPr lvl="1"/>
            <a:r>
              <a:rPr lang="en-GB" dirty="0"/>
              <a:t>Map standard operations to device-specific operations</a:t>
            </a:r>
          </a:p>
          <a:p>
            <a:pPr lvl="1"/>
            <a:r>
              <a:rPr lang="en-GB" dirty="0"/>
              <a:t>Map device states into standard object behavior</a:t>
            </a:r>
          </a:p>
          <a:p>
            <a:pPr lvl="1"/>
            <a:r>
              <a:rPr lang="en-GB" dirty="0"/>
              <a:t>Hide irrelevant behavior from users</a:t>
            </a:r>
          </a:p>
          <a:p>
            <a:pPr lvl="1"/>
            <a:r>
              <a:rPr lang="en-GB" dirty="0"/>
              <a:t>Correctly coordinate device and application behavior</a:t>
            </a:r>
          </a:p>
          <a:p>
            <a:r>
              <a:rPr lang="en-GB" dirty="0"/>
              <a:t>Encapsulate knowledge of optimization</a:t>
            </a:r>
          </a:p>
          <a:p>
            <a:pPr lvl="1"/>
            <a:r>
              <a:rPr lang="en-GB" dirty="0"/>
              <a:t>Efficiently perform standard operations on a device</a:t>
            </a:r>
          </a:p>
          <a:p>
            <a:r>
              <a:rPr lang="en-GB" dirty="0"/>
              <a:t>Encapsulation of fault handling</a:t>
            </a:r>
          </a:p>
          <a:p>
            <a:pPr lvl="1"/>
            <a:r>
              <a:rPr lang="en-GB" dirty="0"/>
              <a:t>Knowledge of how to handle recoverable faults</a:t>
            </a:r>
          </a:p>
          <a:p>
            <a:pPr lvl="1"/>
            <a:r>
              <a:rPr lang="en-GB" dirty="0"/>
              <a:t>Prevent device faults from becoming OS faults</a:t>
            </a:r>
          </a:p>
        </p:txBody>
      </p:sp>
    </p:spTree>
    <p:extLst>
      <p:ext uri="{BB962C8B-B14F-4D97-AF65-F5344CB8AC3E}">
        <p14:creationId xmlns:p14="http://schemas.microsoft.com/office/powerpoint/2010/main" val="2838767901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209" name="Rectangle 17"/>
          <p:cNvSpPr>
            <a:spLocks noChangeArrowheads="1"/>
          </p:cNvSpPr>
          <p:nvPr/>
        </p:nvSpPr>
        <p:spPr bwMode="auto">
          <a:xfrm>
            <a:off x="2493818" y="1344706"/>
            <a:ext cx="1039091" cy="336176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2058" tIns="41029" rIns="82058" bIns="41029" anchor="ctr"/>
          <a:lstStyle/>
          <a:p>
            <a:endParaRPr lang="en-US"/>
          </a:p>
        </p:txBody>
      </p:sp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Kernel Services for Device Drivers</a:t>
            </a:r>
          </a:p>
        </p:txBody>
      </p:sp>
      <p:sp>
        <p:nvSpPr>
          <p:cNvPr id="136196" name="Rectangle 4"/>
          <p:cNvSpPr>
            <a:spLocks noChangeArrowheads="1"/>
          </p:cNvSpPr>
          <p:nvPr/>
        </p:nvSpPr>
        <p:spPr bwMode="auto">
          <a:xfrm>
            <a:off x="1454727" y="1344706"/>
            <a:ext cx="1039091" cy="336176"/>
          </a:xfrm>
          <a:prstGeom prst="rect">
            <a:avLst/>
          </a:prstGeom>
          <a:solidFill>
            <a:srgbClr val="66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2058" tIns="41029" rIns="82058" bIns="41029" anchor="ctr"/>
          <a:lstStyle/>
          <a:p>
            <a:pPr algn="ctr"/>
            <a:endParaRPr lang="en-US">
              <a:latin typeface="Times New Roman" pitchFamily="18" charset="0"/>
            </a:endParaRPr>
          </a:p>
        </p:txBody>
      </p:sp>
      <p:sp>
        <p:nvSpPr>
          <p:cNvPr id="136197" name="Rectangle 5"/>
          <p:cNvSpPr>
            <a:spLocks noChangeArrowheads="1"/>
          </p:cNvSpPr>
          <p:nvPr/>
        </p:nvSpPr>
        <p:spPr bwMode="auto">
          <a:xfrm>
            <a:off x="3532909" y="1344706"/>
            <a:ext cx="1801091" cy="336176"/>
          </a:xfrm>
          <a:prstGeom prst="rect">
            <a:avLst/>
          </a:prstGeom>
          <a:solidFill>
            <a:srgbClr val="99FF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2058" tIns="41029" rIns="82058" bIns="41029" anchor="ctr"/>
          <a:lstStyle/>
          <a:p>
            <a:pPr algn="ctr"/>
            <a:r>
              <a:rPr lang="en-US"/>
              <a:t>sub-class DDI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136198" name="Rectangle 6"/>
          <p:cNvSpPr>
            <a:spLocks noChangeArrowheads="1"/>
          </p:cNvSpPr>
          <p:nvPr/>
        </p:nvSpPr>
        <p:spPr bwMode="auto">
          <a:xfrm>
            <a:off x="1454727" y="1680882"/>
            <a:ext cx="3879273" cy="1277471"/>
          </a:xfrm>
          <a:prstGeom prst="rect">
            <a:avLst/>
          </a:prstGeom>
          <a:solidFill>
            <a:srgbClr val="00B8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2058" tIns="41029" rIns="82058" bIns="41029" anchor="ctr"/>
          <a:lstStyle/>
          <a:p>
            <a:pPr algn="ctr"/>
            <a:r>
              <a:rPr lang="en-US"/>
              <a:t>device driver</a:t>
            </a:r>
          </a:p>
        </p:txBody>
      </p:sp>
      <p:sp>
        <p:nvSpPr>
          <p:cNvPr id="136199" name="Line 7"/>
          <p:cNvSpPr>
            <a:spLocks noChangeShapeType="1"/>
          </p:cNvSpPr>
          <p:nvPr/>
        </p:nvSpPr>
        <p:spPr bwMode="auto">
          <a:xfrm>
            <a:off x="1801091" y="1344706"/>
            <a:ext cx="0" cy="33617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136200" name="Line 8"/>
          <p:cNvSpPr>
            <a:spLocks noChangeShapeType="1"/>
          </p:cNvSpPr>
          <p:nvPr/>
        </p:nvSpPr>
        <p:spPr bwMode="auto">
          <a:xfrm>
            <a:off x="2147455" y="1344706"/>
            <a:ext cx="0" cy="33617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136201" name="Line 9"/>
          <p:cNvSpPr>
            <a:spLocks noChangeShapeType="1"/>
          </p:cNvSpPr>
          <p:nvPr/>
        </p:nvSpPr>
        <p:spPr bwMode="auto">
          <a:xfrm>
            <a:off x="2493818" y="1344706"/>
            <a:ext cx="0" cy="33617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136202" name="Line 10"/>
          <p:cNvSpPr>
            <a:spLocks noChangeShapeType="1"/>
          </p:cNvSpPr>
          <p:nvPr/>
        </p:nvSpPr>
        <p:spPr bwMode="auto">
          <a:xfrm>
            <a:off x="2840182" y="1344706"/>
            <a:ext cx="0" cy="33617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136203" name="Line 11"/>
          <p:cNvSpPr>
            <a:spLocks noChangeShapeType="1"/>
          </p:cNvSpPr>
          <p:nvPr/>
        </p:nvSpPr>
        <p:spPr bwMode="auto">
          <a:xfrm>
            <a:off x="3186545" y="1344706"/>
            <a:ext cx="0" cy="33617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136205" name="Line 13"/>
          <p:cNvSpPr>
            <a:spLocks noChangeShapeType="1"/>
          </p:cNvSpPr>
          <p:nvPr/>
        </p:nvSpPr>
        <p:spPr bwMode="auto">
          <a:xfrm>
            <a:off x="3879273" y="1344706"/>
            <a:ext cx="0" cy="33617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136206" name="Line 14"/>
          <p:cNvSpPr>
            <a:spLocks noChangeShapeType="1"/>
          </p:cNvSpPr>
          <p:nvPr/>
        </p:nvSpPr>
        <p:spPr bwMode="auto">
          <a:xfrm>
            <a:off x="4225636" y="1344706"/>
            <a:ext cx="0" cy="33617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136207" name="Line 15"/>
          <p:cNvSpPr>
            <a:spLocks noChangeShapeType="1"/>
          </p:cNvSpPr>
          <p:nvPr/>
        </p:nvSpPr>
        <p:spPr bwMode="auto">
          <a:xfrm>
            <a:off x="4572000" y="1344706"/>
            <a:ext cx="0" cy="33617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136208" name="Line 16"/>
          <p:cNvSpPr>
            <a:spLocks noChangeShapeType="1"/>
          </p:cNvSpPr>
          <p:nvPr/>
        </p:nvSpPr>
        <p:spPr bwMode="auto">
          <a:xfrm>
            <a:off x="4987636" y="1344706"/>
            <a:ext cx="0" cy="33617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136210" name="Text Box 18"/>
          <p:cNvSpPr txBox="1">
            <a:spLocks noChangeArrowheads="1"/>
          </p:cNvSpPr>
          <p:nvPr/>
        </p:nvSpPr>
        <p:spPr bwMode="auto">
          <a:xfrm>
            <a:off x="1731818" y="1344706"/>
            <a:ext cx="1454727" cy="3290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2058" tIns="41029" rIns="82058" bIns="41029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dirty="0"/>
              <a:t>common DDI</a:t>
            </a:r>
          </a:p>
        </p:txBody>
      </p:sp>
      <p:sp>
        <p:nvSpPr>
          <p:cNvPr id="136212" name="AutoShape 20"/>
          <p:cNvSpPr>
            <a:spLocks noChangeArrowheads="1"/>
          </p:cNvSpPr>
          <p:nvPr/>
        </p:nvSpPr>
        <p:spPr bwMode="auto">
          <a:xfrm>
            <a:off x="1246909" y="4303059"/>
            <a:ext cx="1316182" cy="537882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82058" tIns="41029" rIns="82058" bIns="41029" anchor="ctr"/>
          <a:lstStyle/>
          <a:p>
            <a:pPr algn="ctr"/>
            <a:r>
              <a:rPr lang="en-US" sz="1400" dirty="0"/>
              <a:t>memory</a:t>
            </a:r>
          </a:p>
          <a:p>
            <a:pPr algn="ctr"/>
            <a:r>
              <a:rPr lang="en-US" sz="1400" dirty="0"/>
              <a:t>allocation</a:t>
            </a:r>
          </a:p>
        </p:txBody>
      </p:sp>
      <p:sp>
        <p:nvSpPr>
          <p:cNvPr id="136213" name="AutoShape 21"/>
          <p:cNvSpPr>
            <a:spLocks noChangeArrowheads="1"/>
          </p:cNvSpPr>
          <p:nvPr/>
        </p:nvSpPr>
        <p:spPr bwMode="auto">
          <a:xfrm>
            <a:off x="1246909" y="4975412"/>
            <a:ext cx="1316182" cy="537882"/>
          </a:xfrm>
          <a:prstGeom prst="roundRect">
            <a:avLst>
              <a:gd name="adj" fmla="val 16667"/>
            </a:avLst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82058" tIns="41029" rIns="82058" bIns="41029" anchor="ctr"/>
          <a:lstStyle/>
          <a:p>
            <a:pPr algn="ctr"/>
            <a:r>
              <a:rPr lang="en-US" sz="1400" dirty="0"/>
              <a:t>synchronization</a:t>
            </a:r>
          </a:p>
        </p:txBody>
      </p:sp>
      <p:sp>
        <p:nvSpPr>
          <p:cNvPr id="136214" name="AutoShape 22"/>
          <p:cNvSpPr>
            <a:spLocks noChangeArrowheads="1"/>
          </p:cNvSpPr>
          <p:nvPr/>
        </p:nvSpPr>
        <p:spPr bwMode="auto">
          <a:xfrm>
            <a:off x="2770909" y="4975412"/>
            <a:ext cx="1316182" cy="537882"/>
          </a:xfrm>
          <a:prstGeom prst="roundRect">
            <a:avLst>
              <a:gd name="adj" fmla="val 16667"/>
            </a:avLst>
          </a:prstGeom>
          <a:solidFill>
            <a:srgbClr val="CCFF33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82058" tIns="41029" rIns="82058" bIns="41029" anchor="ctr"/>
          <a:lstStyle/>
          <a:p>
            <a:pPr algn="ctr"/>
            <a:r>
              <a:rPr lang="en-US" sz="1400" dirty="0"/>
              <a:t>error reporting</a:t>
            </a:r>
          </a:p>
        </p:txBody>
      </p:sp>
      <p:sp>
        <p:nvSpPr>
          <p:cNvPr id="136215" name="AutoShape 23"/>
          <p:cNvSpPr>
            <a:spLocks noChangeArrowheads="1"/>
          </p:cNvSpPr>
          <p:nvPr/>
        </p:nvSpPr>
        <p:spPr bwMode="auto">
          <a:xfrm>
            <a:off x="6650182" y="1781735"/>
            <a:ext cx="1316182" cy="1075765"/>
          </a:xfrm>
          <a:prstGeom prst="roundRect">
            <a:avLst>
              <a:gd name="adj" fmla="val 16667"/>
            </a:avLst>
          </a:prstGeom>
          <a:solidFill>
            <a:srgbClr val="33CCCC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82058" tIns="41029" rIns="82058" bIns="41029" anchor="ctr"/>
          <a:lstStyle/>
          <a:p>
            <a:pPr algn="ctr"/>
            <a:r>
              <a:rPr lang="en-US" sz="1400" dirty="0"/>
              <a:t>run-time</a:t>
            </a:r>
          </a:p>
          <a:p>
            <a:pPr algn="ctr"/>
            <a:r>
              <a:rPr lang="en-US" sz="1400" dirty="0"/>
              <a:t>loader</a:t>
            </a:r>
          </a:p>
        </p:txBody>
      </p:sp>
      <p:sp>
        <p:nvSpPr>
          <p:cNvPr id="136216" name="AutoShape 24"/>
          <p:cNvSpPr>
            <a:spLocks noChangeArrowheads="1"/>
          </p:cNvSpPr>
          <p:nvPr/>
        </p:nvSpPr>
        <p:spPr bwMode="auto">
          <a:xfrm>
            <a:off x="4294909" y="4303059"/>
            <a:ext cx="1316182" cy="537882"/>
          </a:xfrm>
          <a:prstGeom prst="roundRect">
            <a:avLst>
              <a:gd name="adj" fmla="val 16667"/>
            </a:avLst>
          </a:prstGeom>
          <a:solidFill>
            <a:srgbClr val="9933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82058" tIns="41029" rIns="82058" bIns="41029" anchor="ctr"/>
          <a:lstStyle/>
          <a:p>
            <a:pPr algn="ctr"/>
            <a:r>
              <a:rPr lang="en-US" sz="1400" dirty="0"/>
              <a:t>I/O resource</a:t>
            </a:r>
          </a:p>
          <a:p>
            <a:pPr algn="ctr"/>
            <a:r>
              <a:rPr lang="en-US" sz="1400" dirty="0"/>
              <a:t>management</a:t>
            </a:r>
          </a:p>
        </p:txBody>
      </p:sp>
      <p:sp>
        <p:nvSpPr>
          <p:cNvPr id="136217" name="AutoShape 25"/>
          <p:cNvSpPr>
            <a:spLocks noChangeArrowheads="1"/>
          </p:cNvSpPr>
          <p:nvPr/>
        </p:nvSpPr>
        <p:spPr bwMode="auto">
          <a:xfrm>
            <a:off x="4294909" y="4975412"/>
            <a:ext cx="1316182" cy="537882"/>
          </a:xfrm>
          <a:prstGeom prst="roundRect">
            <a:avLst>
              <a:gd name="adj" fmla="val 16667"/>
            </a:avLst>
          </a:prstGeom>
          <a:solidFill>
            <a:srgbClr val="9933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82058" tIns="41029" rIns="82058" bIns="41029" anchor="ctr"/>
          <a:lstStyle/>
          <a:p>
            <a:pPr algn="ctr"/>
            <a:r>
              <a:rPr lang="en-US" sz="1400" dirty="0"/>
              <a:t>DMA</a:t>
            </a:r>
          </a:p>
        </p:txBody>
      </p:sp>
      <p:sp>
        <p:nvSpPr>
          <p:cNvPr id="136218" name="AutoShape 26"/>
          <p:cNvSpPr>
            <a:spLocks noChangeArrowheads="1"/>
          </p:cNvSpPr>
          <p:nvPr/>
        </p:nvSpPr>
        <p:spPr bwMode="auto">
          <a:xfrm>
            <a:off x="2770909" y="4303059"/>
            <a:ext cx="1316182" cy="537882"/>
          </a:xfrm>
          <a:prstGeom prst="roundRect">
            <a:avLst>
              <a:gd name="adj" fmla="val 16667"/>
            </a:avLst>
          </a:prstGeom>
          <a:solidFill>
            <a:srgbClr val="FF66CC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82058" tIns="41029" rIns="82058" bIns="41029" anchor="ctr"/>
          <a:lstStyle/>
          <a:p>
            <a:pPr algn="ctr"/>
            <a:r>
              <a:rPr lang="en-US" sz="1400" dirty="0"/>
              <a:t>buffering</a:t>
            </a:r>
          </a:p>
        </p:txBody>
      </p:sp>
      <p:cxnSp>
        <p:nvCxnSpPr>
          <p:cNvPr id="136219" name="AutoShape 27"/>
          <p:cNvCxnSpPr>
            <a:cxnSpLocks noChangeShapeType="1"/>
            <a:stCxn id="136215" idx="1"/>
            <a:endCxn id="136198" idx="3"/>
          </p:cNvCxnSpPr>
          <p:nvPr/>
        </p:nvCxnSpPr>
        <p:spPr bwMode="auto">
          <a:xfrm flipH="1">
            <a:off x="5334000" y="2319618"/>
            <a:ext cx="1316182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</p:cxnSp>
      <p:sp>
        <p:nvSpPr>
          <p:cNvPr id="136220" name="Oval 28"/>
          <p:cNvSpPr>
            <a:spLocks noChangeArrowheads="1"/>
          </p:cNvSpPr>
          <p:nvPr/>
        </p:nvSpPr>
        <p:spPr bwMode="auto">
          <a:xfrm>
            <a:off x="762000" y="3697941"/>
            <a:ext cx="5334000" cy="2623578"/>
          </a:xfrm>
          <a:prstGeom prst="ellips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lIns="82058" tIns="41029" rIns="82058" bIns="41029" anchor="ctr"/>
          <a:lstStyle/>
          <a:p>
            <a:endParaRPr lang="en-US"/>
          </a:p>
        </p:txBody>
      </p:sp>
      <p:sp>
        <p:nvSpPr>
          <p:cNvPr id="136221" name="Text Box 29"/>
          <p:cNvSpPr txBox="1">
            <a:spLocks noChangeArrowheads="1"/>
          </p:cNvSpPr>
          <p:nvPr/>
        </p:nvSpPr>
        <p:spPr bwMode="auto">
          <a:xfrm>
            <a:off x="1939637" y="3899648"/>
            <a:ext cx="2978727" cy="3290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2058" tIns="41029" rIns="82058" bIns="41029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dirty="0"/>
              <a:t>DKI – driver/kernel interface</a:t>
            </a:r>
          </a:p>
        </p:txBody>
      </p:sp>
      <p:sp>
        <p:nvSpPr>
          <p:cNvPr id="136222" name="Line 30"/>
          <p:cNvSpPr>
            <a:spLocks noChangeShapeType="1"/>
          </p:cNvSpPr>
          <p:nvPr/>
        </p:nvSpPr>
        <p:spPr bwMode="auto">
          <a:xfrm>
            <a:off x="1939636" y="2958353"/>
            <a:ext cx="0" cy="94129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136223" name="Line 31"/>
          <p:cNvSpPr>
            <a:spLocks noChangeShapeType="1"/>
          </p:cNvSpPr>
          <p:nvPr/>
        </p:nvSpPr>
        <p:spPr bwMode="auto">
          <a:xfrm>
            <a:off x="3325091" y="2958353"/>
            <a:ext cx="0" cy="67235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136224" name="Line 32"/>
          <p:cNvSpPr>
            <a:spLocks noChangeShapeType="1"/>
          </p:cNvSpPr>
          <p:nvPr/>
        </p:nvSpPr>
        <p:spPr bwMode="auto">
          <a:xfrm>
            <a:off x="2632364" y="2958353"/>
            <a:ext cx="0" cy="80682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136225" name="Line 33"/>
          <p:cNvSpPr>
            <a:spLocks noChangeShapeType="1"/>
          </p:cNvSpPr>
          <p:nvPr/>
        </p:nvSpPr>
        <p:spPr bwMode="auto">
          <a:xfrm>
            <a:off x="3810000" y="2958353"/>
            <a:ext cx="0" cy="67235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136227" name="Line 35"/>
          <p:cNvSpPr>
            <a:spLocks noChangeShapeType="1"/>
          </p:cNvSpPr>
          <p:nvPr/>
        </p:nvSpPr>
        <p:spPr bwMode="auto">
          <a:xfrm>
            <a:off x="4225636" y="2958353"/>
            <a:ext cx="0" cy="739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136228" name="Line 36"/>
          <p:cNvSpPr>
            <a:spLocks noChangeShapeType="1"/>
          </p:cNvSpPr>
          <p:nvPr/>
        </p:nvSpPr>
        <p:spPr bwMode="auto">
          <a:xfrm>
            <a:off x="4710545" y="2958353"/>
            <a:ext cx="0" cy="80682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136229" name="AutoShape 37"/>
          <p:cNvSpPr>
            <a:spLocks noChangeArrowheads="1"/>
          </p:cNvSpPr>
          <p:nvPr/>
        </p:nvSpPr>
        <p:spPr bwMode="auto">
          <a:xfrm>
            <a:off x="2770909" y="5647765"/>
            <a:ext cx="1316182" cy="537882"/>
          </a:xfrm>
          <a:prstGeom prst="roundRect">
            <a:avLst>
              <a:gd name="adj" fmla="val 16667"/>
            </a:avLst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82058" tIns="41029" rIns="82058" bIns="41029" anchor="ctr"/>
          <a:lstStyle/>
          <a:p>
            <a:pPr algn="ctr"/>
            <a:r>
              <a:rPr lang="en-US" sz="1400" dirty="0"/>
              <a:t>configuration</a:t>
            </a:r>
          </a:p>
        </p:txBody>
      </p:sp>
    </p:spTree>
    <p:extLst>
      <p:ext uri="{BB962C8B-B14F-4D97-AF65-F5344CB8AC3E}">
        <p14:creationId xmlns:p14="http://schemas.microsoft.com/office/powerpoint/2010/main" val="26379710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3619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3619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 tmFilter="0, 0; .2, .5; .8, .5; 1, 0"/>
                                        <p:tgtEl>
                                          <p:spTgt spid="13620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250" autoRev="1" fill="hold"/>
                                        <p:tgtEl>
                                          <p:spTgt spid="13620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 tmFilter="0, 0; .2, .5; .8, .5; 1, 0"/>
                                        <p:tgtEl>
                                          <p:spTgt spid="13619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250" autoRev="1" fill="hold"/>
                                        <p:tgtEl>
                                          <p:spTgt spid="13619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 tmFilter="0, 0; .2, .5; .8, .5; 1, 0"/>
                                        <p:tgtEl>
                                          <p:spTgt spid="1362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250" autoRev="1" fill="hold"/>
                                        <p:tgtEl>
                                          <p:spTgt spid="1362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 tmFilter="0, 0; .2, .5; .8, .5; 1, 0"/>
                                        <p:tgtEl>
                                          <p:spTgt spid="1362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250" autoRev="1" fill="hold"/>
                                        <p:tgtEl>
                                          <p:spTgt spid="13621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 tmFilter="0, 0; .2, .5; .8, .5; 1, 0"/>
                                        <p:tgtEl>
                                          <p:spTgt spid="1362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1" dur="250" autoRev="1" fill="hold"/>
                                        <p:tgtEl>
                                          <p:spTgt spid="13621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 tmFilter="0, 0; .2, .5; .8, .5; 1, 0"/>
                                        <p:tgtEl>
                                          <p:spTgt spid="1362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5" dur="250" autoRev="1" fill="hold"/>
                                        <p:tgtEl>
                                          <p:spTgt spid="13621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500"/>
                            </p:stCondLst>
                            <p:childTnLst>
                              <p:par>
                                <p:cTn id="37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 tmFilter="0, 0; .2, .5; .8, .5; 1, 0"/>
                                        <p:tgtEl>
                                          <p:spTgt spid="1362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9" dur="250" autoRev="1" fill="hold"/>
                                        <p:tgtEl>
                                          <p:spTgt spid="13621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000"/>
                            </p:stCondLst>
                            <p:childTnLst>
                              <p:par>
                                <p:cTn id="41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 tmFilter="0, 0; .2, .5; .8, .5; 1, 0"/>
                                        <p:tgtEl>
                                          <p:spTgt spid="13622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3" dur="250" autoRev="1" fill="hold"/>
                                        <p:tgtEl>
                                          <p:spTgt spid="13622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500"/>
                            </p:stCondLst>
                            <p:childTnLst>
                              <p:par>
                                <p:cTn id="45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 tmFilter="0, 0; .2, .5; .8, .5; 1, 0"/>
                                        <p:tgtEl>
                                          <p:spTgt spid="13621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7" dur="250" autoRev="1" fill="hold"/>
                                        <p:tgtEl>
                                          <p:spTgt spid="13621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3000"/>
                            </p:stCondLst>
                            <p:childTnLst>
                              <p:par>
                                <p:cTn id="49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 tmFilter="0, 0; .2, .5; .8, .5; 1, 0"/>
                                        <p:tgtEl>
                                          <p:spTgt spid="1362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1" dur="250" autoRev="1" fill="hold"/>
                                        <p:tgtEl>
                                          <p:spTgt spid="13621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6209" grpId="0" animBg="1"/>
      <p:bldP spid="136196" grpId="0" animBg="1"/>
      <p:bldP spid="136197" grpId="0" animBg="1"/>
      <p:bldP spid="136212" grpId="0" animBg="1"/>
      <p:bldP spid="136213" grpId="0" animBg="1"/>
      <p:bldP spid="136214" grpId="0" animBg="1"/>
      <p:bldP spid="136215" grpId="0" animBg="1"/>
      <p:bldP spid="136216" grpId="0" animBg="1"/>
      <p:bldP spid="136217" grpId="0" animBg="1"/>
      <p:bldP spid="136218" grpId="0" animBg="1"/>
      <p:bldP spid="136229" grpId="0" animBg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Driver/Kernel Interface</a:t>
            </a:r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/>
              <a:t>Specifies bottom-end services OS provides to drivers</a:t>
            </a:r>
          </a:p>
          <a:p>
            <a:pPr lvl="1"/>
            <a:r>
              <a:rPr lang="en-GB" dirty="0"/>
              <a:t>Things drivers can ask the kernel to do</a:t>
            </a:r>
          </a:p>
          <a:p>
            <a:pPr lvl="1"/>
            <a:r>
              <a:rPr lang="en-GB" dirty="0"/>
              <a:t>Analogous to an ABI for device driver writers</a:t>
            </a:r>
          </a:p>
          <a:p>
            <a:r>
              <a:rPr lang="en-GB" dirty="0"/>
              <a:t>Must be very well-defined and stable</a:t>
            </a:r>
          </a:p>
          <a:p>
            <a:pPr lvl="1"/>
            <a:r>
              <a:rPr lang="en-GB" dirty="0"/>
              <a:t>To enable 3rd party driver writers to build drivers</a:t>
            </a:r>
          </a:p>
          <a:p>
            <a:pPr lvl="1"/>
            <a:r>
              <a:rPr lang="en-GB" dirty="0"/>
              <a:t>So old drivers continue to work on new OS versions</a:t>
            </a:r>
          </a:p>
          <a:p>
            <a:r>
              <a:rPr lang="en-GB" dirty="0"/>
              <a:t>Each OS has its own DKI, but they are all similar</a:t>
            </a:r>
          </a:p>
          <a:p>
            <a:pPr lvl="1"/>
            <a:r>
              <a:rPr lang="en-GB" dirty="0"/>
              <a:t>Memory allocation, data transfer and buffering</a:t>
            </a:r>
          </a:p>
          <a:p>
            <a:pPr lvl="1"/>
            <a:r>
              <a:rPr lang="en-GB" dirty="0"/>
              <a:t>I/O resource (e.g., ports, interrupts) mgt., DMA</a:t>
            </a:r>
          </a:p>
          <a:p>
            <a:pPr lvl="1"/>
            <a:r>
              <a:rPr lang="en-GB" dirty="0"/>
              <a:t>Synchronization, error reporting</a:t>
            </a:r>
          </a:p>
          <a:p>
            <a:pPr lvl="1"/>
            <a:r>
              <a:rPr lang="en-GB" dirty="0"/>
              <a:t>Dynamic module support, configuration, plumbing</a:t>
            </a:r>
          </a:p>
        </p:txBody>
      </p:sp>
    </p:spTree>
    <p:extLst>
      <p:ext uri="{BB962C8B-B14F-4D97-AF65-F5344CB8AC3E}">
        <p14:creationId xmlns:p14="http://schemas.microsoft.com/office/powerpoint/2010/main" val="2147301154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pitchFamily="4" charset="0"/>
                <a:ea typeface="ＭＳ Ｐゴシック" pitchFamily="4" charset="-128"/>
              </a:rPr>
              <a:t>Peripheral Device Code and the OS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>
          <a:xfrm>
            <a:off x="457200" y="1123950"/>
            <a:ext cx="8229600" cy="4525963"/>
          </a:xfrm>
        </p:spPr>
        <p:txBody>
          <a:bodyPr/>
          <a:lstStyle/>
          <a:p>
            <a:r>
              <a:rPr lang="en-US" sz="2800">
                <a:latin typeface="Times New Roman" pitchFamily="4" charset="0"/>
                <a:ea typeface="ＭＳ Ｐゴシック" pitchFamily="4" charset="-128"/>
              </a:rPr>
              <a:t>Why are peripheral devices the OS’ problem, anyway?</a:t>
            </a:r>
          </a:p>
          <a:p>
            <a:r>
              <a:rPr lang="en-US" sz="2800">
                <a:latin typeface="Times New Roman" pitchFamily="4" charset="0"/>
                <a:ea typeface="ＭＳ Ｐゴシック" pitchFamily="4" charset="-128"/>
              </a:rPr>
              <a:t>Why can’t they be handled in user-level code?</a:t>
            </a:r>
          </a:p>
          <a:p>
            <a:r>
              <a:rPr lang="en-US" sz="2800">
                <a:latin typeface="Times New Roman" pitchFamily="4" charset="0"/>
                <a:ea typeface="ＭＳ Ｐゴシック" pitchFamily="4" charset="-128"/>
              </a:rPr>
              <a:t>Maybe they sometimes can, but . . .</a:t>
            </a:r>
          </a:p>
          <a:p>
            <a:r>
              <a:rPr lang="en-US" sz="2800">
                <a:latin typeface="Times New Roman" pitchFamily="4" charset="0"/>
                <a:ea typeface="ＭＳ Ｐゴシック" pitchFamily="4" charset="-128"/>
              </a:rPr>
              <a:t>Some of them are critical for system correctness</a:t>
            </a:r>
          </a:p>
          <a:p>
            <a:pPr lvl="1"/>
            <a:r>
              <a:rPr lang="en-US" sz="2400">
                <a:latin typeface="Times New Roman" pitchFamily="4" charset="0"/>
                <a:ea typeface="ＭＳ Ｐゴシック" pitchFamily="4" charset="-128"/>
              </a:rPr>
              <a:t>E.g., the disk drive holding swap space</a:t>
            </a:r>
          </a:p>
          <a:p>
            <a:r>
              <a:rPr lang="en-US" sz="2800">
                <a:latin typeface="Times New Roman" pitchFamily="4" charset="0"/>
                <a:ea typeface="ＭＳ Ｐゴシック" pitchFamily="4" charset="-128"/>
              </a:rPr>
              <a:t>Some of them must be shared among multiple processes</a:t>
            </a:r>
          </a:p>
          <a:p>
            <a:pPr lvl="1"/>
            <a:r>
              <a:rPr lang="en-US" sz="2400">
                <a:latin typeface="Times New Roman" pitchFamily="4" charset="0"/>
                <a:ea typeface="ＭＳ Ｐゴシック" pitchFamily="4" charset="-128"/>
              </a:rPr>
              <a:t>Which is often rather complex</a:t>
            </a:r>
          </a:p>
          <a:p>
            <a:r>
              <a:rPr lang="en-US" sz="2800">
                <a:latin typeface="Times New Roman" pitchFamily="4" charset="0"/>
                <a:ea typeface="ＭＳ Ｐゴシック" pitchFamily="4" charset="-128"/>
              </a:rPr>
              <a:t>Some of them are security-sensitive</a:t>
            </a:r>
          </a:p>
          <a:p>
            <a:r>
              <a:rPr lang="en-US" sz="2800">
                <a:latin typeface="Times New Roman" pitchFamily="4" charset="0"/>
                <a:ea typeface="ＭＳ Ｐゴシック" pitchFamily="4" charset="-128"/>
              </a:rPr>
              <a:t>Perhaps more appropriate to put the code in the OS</a:t>
            </a:r>
          </a:p>
        </p:txBody>
      </p:sp>
    </p:spTree>
    <p:extLst>
      <p:ext uri="{BB962C8B-B14F-4D97-AF65-F5344CB8AC3E}">
        <p14:creationId xmlns:p14="http://schemas.microsoft.com/office/powerpoint/2010/main" val="1573894671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itchFamily="4" charset="0"/>
                <a:ea typeface="ＭＳ Ｐゴシック" pitchFamily="4" charset="-128"/>
              </a:rPr>
              <a:t>Linux Device Driver Abstractions</a:t>
            </a:r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>
          <a:xfrm>
            <a:off x="457200" y="1481138"/>
            <a:ext cx="8229600" cy="4525962"/>
          </a:xfrm>
        </p:spPr>
        <p:txBody>
          <a:bodyPr/>
          <a:lstStyle/>
          <a:p>
            <a:r>
              <a:rPr lang="en-US">
                <a:latin typeface="Times New Roman" pitchFamily="4" charset="0"/>
                <a:ea typeface="ＭＳ Ｐゴシック" pitchFamily="4" charset="-128"/>
              </a:rPr>
              <a:t>An example of how an OS handles device drivers</a:t>
            </a:r>
          </a:p>
          <a:p>
            <a:r>
              <a:rPr lang="en-US">
                <a:latin typeface="Times New Roman" pitchFamily="4" charset="0"/>
                <a:ea typeface="ＭＳ Ｐゴシック" pitchFamily="4" charset="-128"/>
              </a:rPr>
              <a:t>Basically inherited from earlier Unix systems</a:t>
            </a:r>
          </a:p>
          <a:p>
            <a:r>
              <a:rPr lang="en-US">
                <a:latin typeface="Times New Roman" pitchFamily="4" charset="0"/>
                <a:ea typeface="ＭＳ Ｐゴシック" pitchFamily="4" charset="-128"/>
              </a:rPr>
              <a:t>A class-based system</a:t>
            </a:r>
          </a:p>
          <a:p>
            <a:r>
              <a:rPr lang="en-US">
                <a:latin typeface="Times New Roman" pitchFamily="4" charset="0"/>
                <a:ea typeface="ＭＳ Ｐゴシック" pitchFamily="4" charset="-128"/>
              </a:rPr>
              <a:t>Several super-classes</a:t>
            </a:r>
          </a:p>
          <a:p>
            <a:pPr lvl="1"/>
            <a:r>
              <a:rPr lang="en-US">
                <a:latin typeface="Times New Roman" pitchFamily="4" charset="0"/>
                <a:ea typeface="ＭＳ Ｐゴシック" pitchFamily="4" charset="-128"/>
              </a:rPr>
              <a:t>Block devices</a:t>
            </a:r>
          </a:p>
          <a:p>
            <a:pPr lvl="1"/>
            <a:r>
              <a:rPr lang="en-US">
                <a:latin typeface="Times New Roman" pitchFamily="4" charset="0"/>
                <a:ea typeface="ＭＳ Ｐゴシック" pitchFamily="4" charset="-128"/>
              </a:rPr>
              <a:t>Character devices</a:t>
            </a:r>
          </a:p>
          <a:p>
            <a:pPr lvl="1"/>
            <a:r>
              <a:rPr lang="en-US">
                <a:latin typeface="Times New Roman" pitchFamily="4" charset="0"/>
                <a:ea typeface="ＭＳ Ｐゴシック" pitchFamily="4" charset="-128"/>
              </a:rPr>
              <a:t>Some regard network devices as a third major class</a:t>
            </a:r>
          </a:p>
          <a:p>
            <a:r>
              <a:rPr lang="en-US">
                <a:latin typeface="Times New Roman" pitchFamily="4" charset="0"/>
                <a:ea typeface="ＭＳ Ｐゴシック" pitchFamily="4" charset="-128"/>
              </a:rPr>
              <a:t>Other divisions within each super-class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684213" y="503238"/>
            <a:ext cx="7769225" cy="739775"/>
          </a:xfrm>
          <a:prstGeom prst="roundRect">
            <a:avLst/>
          </a:prstGeom>
          <a:noFill/>
          <a:ln w="9525" cap="flat" cmpd="sng" algn="ctr">
            <a:solidFill>
              <a:srgbClr val="0D0D0D"/>
            </a:solidFill>
            <a:prstDash val="dash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75599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pitchFamily="4" charset="0"/>
                <a:ea typeface="ＭＳ Ｐゴシック" pitchFamily="4" charset="-128"/>
              </a:rPr>
              <a:t>Why Classes of Drivers?</a:t>
            </a:r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>
          <a:xfrm>
            <a:off x="457200" y="1220788"/>
            <a:ext cx="8229600" cy="4525962"/>
          </a:xfrm>
        </p:spPr>
        <p:txBody>
          <a:bodyPr/>
          <a:lstStyle/>
          <a:p>
            <a:r>
              <a:rPr lang="en-US">
                <a:latin typeface="Times New Roman" pitchFamily="4" charset="0"/>
                <a:ea typeface="ＭＳ Ｐゴシック" pitchFamily="4" charset="-128"/>
              </a:rPr>
              <a:t>Classes provide a good organization for abstraction</a:t>
            </a:r>
          </a:p>
          <a:p>
            <a:r>
              <a:rPr lang="en-US">
                <a:latin typeface="Times New Roman" pitchFamily="4" charset="0"/>
                <a:ea typeface="ＭＳ Ｐゴシック" pitchFamily="4" charset="-128"/>
              </a:rPr>
              <a:t>They provide a common framework to reduce amount of code required for each new device</a:t>
            </a:r>
          </a:p>
          <a:p>
            <a:r>
              <a:rPr lang="en-US">
                <a:latin typeface="Times New Roman" pitchFamily="4" charset="0"/>
                <a:ea typeface="ＭＳ Ｐゴシック" pitchFamily="4" charset="-128"/>
              </a:rPr>
              <a:t>The framework ensure all devices in class provide certain minimal functionality</a:t>
            </a:r>
          </a:p>
          <a:p>
            <a:r>
              <a:rPr lang="en-US">
                <a:latin typeface="Times New Roman" pitchFamily="4" charset="0"/>
                <a:ea typeface="ＭＳ Ｐゴシック" pitchFamily="4" charset="-128"/>
              </a:rPr>
              <a:t>But a lot of driver functionality is very specific to the device	</a:t>
            </a:r>
          </a:p>
          <a:p>
            <a:pPr lvl="1"/>
            <a:r>
              <a:rPr lang="en-US">
                <a:latin typeface="Times New Roman" pitchFamily="4" charset="0"/>
                <a:ea typeface="ＭＳ Ｐゴシック" pitchFamily="4" charset="-128"/>
              </a:rPr>
              <a:t>Implying that class abstractions don’t cover everything</a:t>
            </a:r>
          </a:p>
          <a:p>
            <a:pPr>
              <a:buFont typeface="Arial" pitchFamily="4" charset="-52"/>
              <a:buNone/>
            </a:pPr>
            <a:endParaRPr lang="en-US">
              <a:latin typeface="Times New Roman" pitchFamily="4" charset="0"/>
              <a:ea typeface="ＭＳ Ｐゴシック" pitchFamily="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371341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pitchFamily="4" charset="0"/>
                <a:ea typeface="ＭＳ Ｐゴシック" pitchFamily="4" charset="-128"/>
              </a:rPr>
              <a:t>Character Device Superclass</a:t>
            </a:r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>
          <a:xfrm>
            <a:off x="457200" y="1403350"/>
            <a:ext cx="8229600" cy="4525963"/>
          </a:xfrm>
        </p:spPr>
        <p:txBody>
          <a:bodyPr/>
          <a:lstStyle/>
          <a:p>
            <a:r>
              <a:rPr lang="en-US">
                <a:latin typeface="Times New Roman" pitchFamily="4" charset="0"/>
                <a:ea typeface="ＭＳ Ｐゴシック" pitchFamily="4" charset="-128"/>
              </a:rPr>
              <a:t>Devices that read/write one byte at a time</a:t>
            </a:r>
          </a:p>
          <a:p>
            <a:pPr lvl="1"/>
            <a:r>
              <a:rPr lang="en-US">
                <a:latin typeface="Times New Roman" pitchFamily="4" charset="0"/>
                <a:ea typeface="ＭＳ Ｐゴシック" pitchFamily="4" charset="-128"/>
              </a:rPr>
              <a:t>“Character” means byte, not ASCII</a:t>
            </a:r>
          </a:p>
          <a:p>
            <a:r>
              <a:rPr lang="en-GB">
                <a:latin typeface="Times New Roman" pitchFamily="4" charset="0"/>
                <a:ea typeface="ＭＳ Ｐゴシック" pitchFamily="4" charset="-128"/>
              </a:rPr>
              <a:t>May be either stream or record structured</a:t>
            </a:r>
          </a:p>
          <a:p>
            <a:r>
              <a:rPr lang="en-GB">
                <a:latin typeface="Times New Roman" pitchFamily="4" charset="0"/>
                <a:ea typeface="ＭＳ Ｐゴシック" pitchFamily="4" charset="-128"/>
              </a:rPr>
              <a:t>May be sequential or random access</a:t>
            </a:r>
          </a:p>
          <a:p>
            <a:r>
              <a:rPr lang="en-GB">
                <a:latin typeface="Times New Roman" pitchFamily="4" charset="0"/>
                <a:ea typeface="ＭＳ Ｐゴシック" pitchFamily="4" charset="-128"/>
              </a:rPr>
              <a:t>Support direct, synchronous reads and writes</a:t>
            </a:r>
          </a:p>
          <a:p>
            <a:r>
              <a:rPr lang="en-GB">
                <a:latin typeface="Times New Roman" pitchFamily="4" charset="0"/>
                <a:ea typeface="ＭＳ Ｐゴシック" pitchFamily="4" charset="-128"/>
              </a:rPr>
              <a:t>Common examples:</a:t>
            </a:r>
          </a:p>
          <a:p>
            <a:pPr lvl="1"/>
            <a:r>
              <a:rPr lang="en-GB">
                <a:latin typeface="Times New Roman" pitchFamily="4" charset="0"/>
                <a:ea typeface="ＭＳ Ｐゴシック" pitchFamily="4" charset="-128"/>
              </a:rPr>
              <a:t>Keyboards</a:t>
            </a:r>
          </a:p>
          <a:p>
            <a:pPr lvl="1"/>
            <a:r>
              <a:rPr lang="en-GB">
                <a:latin typeface="Times New Roman" pitchFamily="4" charset="0"/>
                <a:ea typeface="ＭＳ Ｐゴシック" pitchFamily="4" charset="-128"/>
              </a:rPr>
              <a:t>Monitors</a:t>
            </a:r>
          </a:p>
          <a:p>
            <a:pPr lvl="1"/>
            <a:r>
              <a:rPr lang="en-GB">
                <a:latin typeface="Times New Roman" pitchFamily="4" charset="0"/>
                <a:ea typeface="ＭＳ Ｐゴシック" pitchFamily="4" charset="-128"/>
              </a:rPr>
              <a:t>Most other devices</a:t>
            </a:r>
          </a:p>
          <a:p>
            <a:endParaRPr lang="en-US">
              <a:latin typeface="Times New Roman" pitchFamily="4" charset="0"/>
              <a:ea typeface="ＭＳ Ｐゴシック" pitchFamily="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57842927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pitchFamily="4" charset="0"/>
                <a:ea typeface="ＭＳ Ｐゴシック" pitchFamily="4" charset="-128"/>
              </a:rPr>
              <a:t>Block Device Superclass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/>
          <a:lstStyle/>
          <a:p>
            <a:r>
              <a:rPr lang="en-US">
                <a:latin typeface="Times New Roman" pitchFamily="4" charset="0"/>
                <a:ea typeface="ＭＳ Ｐゴシック" pitchFamily="4" charset="-128"/>
              </a:rPr>
              <a:t>Devices that deal with a block of data at a time</a:t>
            </a:r>
          </a:p>
          <a:p>
            <a:r>
              <a:rPr lang="en-US">
                <a:latin typeface="Times New Roman" pitchFamily="4" charset="0"/>
                <a:ea typeface="ＭＳ Ｐゴシック" pitchFamily="4" charset="-128"/>
              </a:rPr>
              <a:t>Usually a fixed size block</a:t>
            </a:r>
          </a:p>
          <a:p>
            <a:r>
              <a:rPr lang="en-US">
                <a:latin typeface="Times New Roman" pitchFamily="4" charset="0"/>
                <a:ea typeface="ＭＳ Ｐゴシック" pitchFamily="4" charset="-128"/>
              </a:rPr>
              <a:t>Most common example is a disk drive</a:t>
            </a:r>
          </a:p>
          <a:p>
            <a:r>
              <a:rPr lang="en-US">
                <a:latin typeface="Times New Roman" pitchFamily="4" charset="0"/>
                <a:ea typeface="ＭＳ Ｐゴシック" pitchFamily="4" charset="-128"/>
              </a:rPr>
              <a:t>Reads or writes a single sized block (e.g., 4K bytes) of data at a time</a:t>
            </a:r>
          </a:p>
          <a:p>
            <a:r>
              <a:rPr lang="en-GB">
                <a:latin typeface="Times New Roman" pitchFamily="4" charset="0"/>
                <a:ea typeface="ＭＳ Ｐゴシック" pitchFamily="4" charset="-128"/>
              </a:rPr>
              <a:t>Random access devices, accessible one block at a time</a:t>
            </a:r>
          </a:p>
          <a:p>
            <a:r>
              <a:rPr lang="en-GB">
                <a:latin typeface="Times New Roman" pitchFamily="4" charset="0"/>
                <a:ea typeface="ＭＳ Ｐゴシック" pitchFamily="4" charset="-128"/>
              </a:rPr>
              <a:t>Support queued, asynchronous reads and writes</a:t>
            </a:r>
          </a:p>
          <a:p>
            <a:pPr>
              <a:buFont typeface="Arial" pitchFamily="4" charset="-52"/>
              <a:buNone/>
            </a:pPr>
            <a:endParaRPr lang="en-US">
              <a:latin typeface="Times New Roman" pitchFamily="4" charset="0"/>
              <a:ea typeface="ＭＳ Ｐゴシック" pitchFamily="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65989333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>
          <a:xfrm>
            <a:off x="457200" y="415925"/>
            <a:ext cx="8229600" cy="1143000"/>
          </a:xfrm>
        </p:spPr>
        <p:txBody>
          <a:bodyPr/>
          <a:lstStyle/>
          <a:p>
            <a:r>
              <a:rPr lang="en-US" dirty="0">
                <a:latin typeface="Times New Roman" pitchFamily="4" charset="0"/>
                <a:ea typeface="ＭＳ Ｐゴシック" pitchFamily="4" charset="-128"/>
              </a:rPr>
              <a:t>Why a Separate Superclass </a:t>
            </a:r>
            <a:br>
              <a:rPr lang="en-US" dirty="0">
                <a:latin typeface="Times New Roman" pitchFamily="4" charset="0"/>
                <a:ea typeface="ＭＳ Ｐゴシック" pitchFamily="4" charset="-128"/>
              </a:rPr>
            </a:br>
            <a:r>
              <a:rPr lang="en-US" dirty="0">
                <a:latin typeface="Times New Roman" pitchFamily="4" charset="0"/>
                <a:ea typeface="ＭＳ Ｐゴシック" pitchFamily="4" charset="-128"/>
              </a:rPr>
              <a:t>for Block Devices?</a:t>
            </a:r>
          </a:p>
        </p:txBody>
      </p:sp>
      <p:sp>
        <p:nvSpPr>
          <p:cNvPr id="35843" name="Content Placeholder 2"/>
          <p:cNvSpPr>
            <a:spLocks noGrp="1"/>
          </p:cNvSpPr>
          <p:nvPr>
            <p:ph idx="1"/>
          </p:nvPr>
        </p:nvSpPr>
        <p:spPr>
          <a:xfrm>
            <a:off x="457200" y="1493838"/>
            <a:ext cx="8229600" cy="4525962"/>
          </a:xfrm>
        </p:spPr>
        <p:txBody>
          <a:bodyPr/>
          <a:lstStyle/>
          <a:p>
            <a:r>
              <a:rPr lang="en-US" sz="2800" dirty="0">
                <a:latin typeface="Times New Roman" pitchFamily="4" charset="0"/>
                <a:ea typeface="ＭＳ Ｐゴシック" pitchFamily="4" charset="-128"/>
              </a:rPr>
              <a:t>Block devices span all forms of block-addressable random access storage </a:t>
            </a:r>
          </a:p>
          <a:p>
            <a:pPr lvl="1"/>
            <a:r>
              <a:rPr lang="en-US" sz="2400" dirty="0">
                <a:latin typeface="Times New Roman" pitchFamily="4" charset="0"/>
                <a:ea typeface="ＭＳ Ｐゴシック" pitchFamily="4" charset="-128"/>
              </a:rPr>
              <a:t>Hard disks, CDs, flash, and even some tapes</a:t>
            </a:r>
          </a:p>
          <a:p>
            <a:r>
              <a:rPr lang="en-US" sz="2800" dirty="0">
                <a:latin typeface="Times New Roman" pitchFamily="4" charset="0"/>
                <a:ea typeface="ＭＳ Ｐゴシック" pitchFamily="4" charset="-128"/>
              </a:rPr>
              <a:t>Such devices require some very elaborate services </a:t>
            </a:r>
          </a:p>
          <a:p>
            <a:pPr lvl="1"/>
            <a:r>
              <a:rPr lang="en-US" sz="2400" dirty="0">
                <a:latin typeface="Times New Roman" pitchFamily="4" charset="0"/>
                <a:ea typeface="ＭＳ Ｐゴシック" pitchFamily="4" charset="-128"/>
              </a:rPr>
              <a:t>Buffer allocation, LRU management of a buffer cache, data copying services for those buffers, scheduled I/O, asynchronous completion, etc.</a:t>
            </a:r>
          </a:p>
          <a:p>
            <a:r>
              <a:rPr lang="en-US" sz="2800" dirty="0">
                <a:latin typeface="Times New Roman" pitchFamily="4" charset="0"/>
                <a:ea typeface="ＭＳ Ｐゴシック" pitchFamily="4" charset="-128"/>
              </a:rPr>
              <a:t>Important system functionality (file systems and swapping/paging) implemented on top of block I/O</a:t>
            </a:r>
          </a:p>
          <a:p>
            <a:r>
              <a:rPr lang="en-US" sz="2800" dirty="0">
                <a:latin typeface="Times New Roman" pitchFamily="4" charset="0"/>
                <a:ea typeface="ＭＳ Ｐゴシック" pitchFamily="4" charset="-128"/>
              </a:rPr>
              <a:t>Block I/O services are designed to provide very high performance for critical functions</a:t>
            </a:r>
          </a:p>
          <a:p>
            <a:endParaRPr lang="en-US" sz="2800" dirty="0">
              <a:latin typeface="Times New Roman" pitchFamily="4" charset="0"/>
              <a:ea typeface="ＭＳ Ｐゴシック" pitchFamily="4" charset="-128"/>
            </a:endParaRPr>
          </a:p>
          <a:p>
            <a:endParaRPr lang="en-US" dirty="0">
              <a:latin typeface="Times New Roman" pitchFamily="4" charset="0"/>
              <a:ea typeface="ＭＳ Ｐゴシック" pitchFamily="4" charset="-128"/>
            </a:endParaRPr>
          </a:p>
          <a:p>
            <a:endParaRPr lang="en-US" sz="2800" dirty="0">
              <a:latin typeface="Times New Roman" pitchFamily="4" charset="0"/>
              <a:ea typeface="ＭＳ Ｐゴシック" pitchFamily="4" charset="-128"/>
            </a:endParaRPr>
          </a:p>
          <a:p>
            <a:pPr lvl="1"/>
            <a:endParaRPr lang="en-US" sz="2400" dirty="0">
              <a:latin typeface="Times New Roman" pitchFamily="4" charset="0"/>
              <a:ea typeface="ＭＳ Ｐゴシック" pitchFamily="4" charset="-128"/>
            </a:endParaRPr>
          </a:p>
          <a:p>
            <a:endParaRPr lang="en-US" sz="2800" dirty="0">
              <a:latin typeface="Times New Roman" pitchFamily="4" charset="0"/>
              <a:ea typeface="ＭＳ Ｐゴシック" pitchFamily="4" charset="-128"/>
            </a:endParaRPr>
          </a:p>
          <a:p>
            <a:endParaRPr lang="en-US" sz="2800" dirty="0">
              <a:latin typeface="Times New Roman" pitchFamily="4" charset="0"/>
              <a:ea typeface="ＭＳ Ｐゴシック" pitchFamily="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00090138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pitchFamily="4" charset="0"/>
                <a:ea typeface="ＭＳ Ｐゴシック" pitchFamily="4" charset="-128"/>
              </a:rPr>
              <a:t>Network Device Superclass</a:t>
            </a:r>
          </a:p>
        </p:txBody>
      </p:sp>
      <p:sp>
        <p:nvSpPr>
          <p:cNvPr id="36867" name="Content Placeholder 2"/>
          <p:cNvSpPr>
            <a:spLocks noGrp="1"/>
          </p:cNvSpPr>
          <p:nvPr>
            <p:ph idx="1"/>
          </p:nvPr>
        </p:nvSpPr>
        <p:spPr>
          <a:xfrm>
            <a:off x="457200" y="1322388"/>
            <a:ext cx="8229600" cy="4525962"/>
          </a:xfrm>
        </p:spPr>
        <p:txBody>
          <a:bodyPr/>
          <a:lstStyle/>
          <a:p>
            <a:r>
              <a:rPr lang="en-US">
                <a:latin typeface="Times New Roman" pitchFamily="4" charset="0"/>
                <a:ea typeface="ＭＳ Ｐゴシック" pitchFamily="4" charset="-128"/>
              </a:rPr>
              <a:t>Devices that send/receive data in packets</a:t>
            </a:r>
          </a:p>
          <a:p>
            <a:r>
              <a:rPr lang="en-US">
                <a:latin typeface="Times New Roman" pitchFamily="4" charset="0"/>
                <a:ea typeface="ＭＳ Ｐゴシック" pitchFamily="4" charset="-128"/>
              </a:rPr>
              <a:t>Originally treated as character devices</a:t>
            </a:r>
          </a:p>
          <a:p>
            <a:r>
              <a:rPr lang="en-US">
                <a:latin typeface="Times New Roman" pitchFamily="4" charset="0"/>
                <a:ea typeface="ＭＳ Ｐゴシック" pitchFamily="4" charset="-128"/>
              </a:rPr>
              <a:t>But sufficiently different from other character devices that some regard as distinct</a:t>
            </a:r>
          </a:p>
          <a:p>
            <a:r>
              <a:rPr lang="en-US">
                <a:latin typeface="Times New Roman" pitchFamily="4" charset="0"/>
                <a:ea typeface="ＭＳ Ｐゴシック" pitchFamily="4" charset="-128"/>
              </a:rPr>
              <a:t>Only used in the context of network protocols</a:t>
            </a:r>
          </a:p>
          <a:p>
            <a:pPr lvl="1"/>
            <a:r>
              <a:rPr lang="en-US">
                <a:latin typeface="Times New Roman" pitchFamily="4" charset="0"/>
                <a:ea typeface="ＭＳ Ｐゴシック" pitchFamily="4" charset="-128"/>
              </a:rPr>
              <a:t>Unlike other devices</a:t>
            </a:r>
          </a:p>
          <a:p>
            <a:pPr lvl="1"/>
            <a:r>
              <a:rPr lang="en-US">
                <a:latin typeface="Times New Roman" pitchFamily="4" charset="0"/>
                <a:ea typeface="ＭＳ Ｐゴシック" pitchFamily="4" charset="-128"/>
              </a:rPr>
              <a:t>Which leads to special characteristics</a:t>
            </a:r>
          </a:p>
          <a:p>
            <a:r>
              <a:rPr lang="en-US">
                <a:latin typeface="Times New Roman" pitchFamily="4" charset="0"/>
                <a:ea typeface="ＭＳ Ｐゴシック" pitchFamily="4" charset="-128"/>
              </a:rPr>
              <a:t>Typical examples are Ethernet cards, 802.11 cards, Bluetooth devices</a:t>
            </a:r>
          </a:p>
        </p:txBody>
      </p:sp>
    </p:spTree>
    <p:extLst>
      <p:ext uri="{BB962C8B-B14F-4D97-AF65-F5344CB8AC3E}">
        <p14:creationId xmlns:p14="http://schemas.microsoft.com/office/powerpoint/2010/main" val="22777889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457200" y="104775"/>
            <a:ext cx="8229600" cy="1143000"/>
          </a:xfrm>
        </p:spPr>
        <p:txBody>
          <a:bodyPr/>
          <a:lstStyle/>
          <a:p>
            <a:r>
              <a:rPr lang="en-US">
                <a:latin typeface="Times New Roman" pitchFamily="4" charset="0"/>
                <a:ea typeface="ＭＳ Ｐゴシック" pitchFamily="4" charset="-128"/>
              </a:rPr>
              <a:t>Where the Device Driver Fits in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457200" y="979488"/>
            <a:ext cx="8229600" cy="4525962"/>
          </a:xfrm>
        </p:spPr>
        <p:txBody>
          <a:bodyPr/>
          <a:lstStyle/>
          <a:p>
            <a:r>
              <a:rPr lang="en-US" dirty="0">
                <a:latin typeface="Times New Roman" pitchFamily="4" charset="0"/>
                <a:ea typeface="ＭＳ Ｐゴシック" pitchFamily="4" charset="-128"/>
              </a:rPr>
              <a:t>At one end you have an application</a:t>
            </a:r>
          </a:p>
          <a:p>
            <a:pPr lvl="1"/>
            <a:r>
              <a:rPr lang="en-US" dirty="0">
                <a:latin typeface="Times New Roman" pitchFamily="4" charset="0"/>
                <a:ea typeface="ＭＳ Ｐゴシック" pitchFamily="4" charset="-128"/>
              </a:rPr>
              <a:t>Like a web browser</a:t>
            </a:r>
          </a:p>
          <a:p>
            <a:r>
              <a:rPr lang="en-US" dirty="0">
                <a:latin typeface="Times New Roman" pitchFamily="4" charset="0"/>
                <a:ea typeface="ＭＳ Ｐゴシック" pitchFamily="4" charset="-128"/>
              </a:rPr>
              <a:t>At the other end you have a very specific piece of hardware</a:t>
            </a:r>
          </a:p>
          <a:p>
            <a:pPr lvl="1"/>
            <a:r>
              <a:rPr lang="en-US" dirty="0">
                <a:latin typeface="Times New Roman" pitchFamily="4" charset="0"/>
                <a:ea typeface="ＭＳ Ｐゴシック" pitchFamily="4" charset="-128"/>
              </a:rPr>
              <a:t>Like an Intel Gigabit CT PCI-E Network Adapter</a:t>
            </a:r>
          </a:p>
          <a:p>
            <a:r>
              <a:rPr lang="en-US" dirty="0">
                <a:latin typeface="Times New Roman" pitchFamily="4" charset="0"/>
                <a:ea typeface="ＭＳ Ｐゴシック" pitchFamily="4" charset="-128"/>
              </a:rPr>
              <a:t>In between is the OS</a:t>
            </a:r>
          </a:p>
          <a:p>
            <a:r>
              <a:rPr lang="en-US" dirty="0">
                <a:latin typeface="Times New Roman" pitchFamily="4" charset="0"/>
                <a:ea typeface="ＭＳ Ｐゴシック" pitchFamily="4" charset="-128"/>
              </a:rPr>
              <a:t>When the application sends a packet, the OS needs to invoke the proper device driver</a:t>
            </a:r>
          </a:p>
          <a:p>
            <a:r>
              <a:rPr lang="en-US" dirty="0">
                <a:latin typeface="Times New Roman" pitchFamily="4" charset="0"/>
                <a:ea typeface="ＭＳ Ｐゴシック" pitchFamily="4" charset="-128"/>
              </a:rPr>
              <a:t>Which feeds detailed instructions to the hardware</a:t>
            </a:r>
          </a:p>
        </p:txBody>
      </p:sp>
    </p:spTree>
    <p:extLst>
      <p:ext uri="{BB962C8B-B14F-4D97-AF65-F5344CB8AC3E}">
        <p14:creationId xmlns:p14="http://schemas.microsoft.com/office/powerpoint/2010/main" val="22420887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pitchFamily="4" charset="0"/>
                <a:ea typeface="ＭＳ Ｐゴシック" pitchFamily="4" charset="-128"/>
              </a:rPr>
              <a:t>Device Drivers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>
          <a:xfrm>
            <a:off x="457200" y="1247775"/>
            <a:ext cx="8229600" cy="4525963"/>
          </a:xfrm>
        </p:spPr>
        <p:txBody>
          <a:bodyPr/>
          <a:lstStyle/>
          <a:p>
            <a:r>
              <a:rPr lang="en-US" dirty="0">
                <a:latin typeface="Times New Roman" pitchFamily="4" charset="0"/>
                <a:ea typeface="ＭＳ Ｐゴシック" pitchFamily="4" charset="-128"/>
              </a:rPr>
              <a:t>Generally, the code for these devices is pretty specific to them</a:t>
            </a:r>
          </a:p>
          <a:p>
            <a:r>
              <a:rPr lang="en-US" dirty="0">
                <a:latin typeface="Times New Roman" pitchFamily="4" charset="0"/>
                <a:ea typeface="ＭＳ Ｐゴシック" pitchFamily="4" charset="-128"/>
              </a:rPr>
              <a:t>It’s basically code that </a:t>
            </a:r>
            <a:r>
              <a:rPr lang="en-US" i="1" dirty="0">
                <a:latin typeface="Times New Roman" pitchFamily="4" charset="0"/>
                <a:ea typeface="ＭＳ Ｐゴシック" pitchFamily="4" charset="-128"/>
              </a:rPr>
              <a:t>drives </a:t>
            </a:r>
            <a:r>
              <a:rPr lang="en-US" dirty="0">
                <a:latin typeface="Times New Roman" pitchFamily="4" charset="0"/>
                <a:ea typeface="ＭＳ Ｐゴシック" pitchFamily="4" charset="-128"/>
              </a:rPr>
              <a:t>the device </a:t>
            </a:r>
          </a:p>
          <a:p>
            <a:pPr lvl="1"/>
            <a:r>
              <a:rPr lang="en-US" dirty="0">
                <a:latin typeface="Times New Roman" pitchFamily="4" charset="0"/>
                <a:ea typeface="ＭＳ Ｐゴシック" pitchFamily="4" charset="-128"/>
              </a:rPr>
              <a:t>Makes the device perform the operations it’s designed for</a:t>
            </a:r>
          </a:p>
          <a:p>
            <a:r>
              <a:rPr lang="en-US" dirty="0">
                <a:latin typeface="Times New Roman" pitchFamily="4" charset="0"/>
                <a:ea typeface="ＭＳ Ｐゴシック" pitchFamily="4" charset="-128"/>
              </a:rPr>
              <a:t>So typically each system device is represented by its own piece of code</a:t>
            </a:r>
          </a:p>
          <a:p>
            <a:r>
              <a:rPr lang="en-US" dirty="0">
                <a:latin typeface="Times New Roman" pitchFamily="4" charset="0"/>
                <a:ea typeface="ＭＳ Ｐゴシック" pitchFamily="4" charset="-128"/>
              </a:rPr>
              <a:t>The </a:t>
            </a:r>
            <a:r>
              <a:rPr lang="en-US" i="1" dirty="0">
                <a:latin typeface="Times New Roman" pitchFamily="4" charset="0"/>
                <a:ea typeface="ＭＳ Ｐゴシック" pitchFamily="4" charset="-128"/>
              </a:rPr>
              <a:t>device driver</a:t>
            </a:r>
          </a:p>
          <a:p>
            <a:r>
              <a:rPr lang="en-US" dirty="0">
                <a:latin typeface="Times New Roman" pitchFamily="4" charset="0"/>
                <a:ea typeface="ＭＳ Ｐゴシック" pitchFamily="4" charset="-128"/>
              </a:rPr>
              <a:t>A Linux 2.6 kernel came with over 3200 of them . . .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2773363" y="503238"/>
            <a:ext cx="3616325" cy="739775"/>
          </a:xfrm>
          <a:prstGeom prst="roundRect">
            <a:avLst/>
          </a:prstGeom>
          <a:noFill/>
          <a:ln w="9525" cap="flat" cmpd="sng" algn="ctr">
            <a:solidFill>
              <a:srgbClr val="0D0D0D"/>
            </a:solidFill>
            <a:prstDash val="dash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76872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r>
              <a:rPr lang="en-US" dirty="0">
                <a:latin typeface="Times New Roman" pitchFamily="4" charset="0"/>
                <a:ea typeface="ＭＳ Ｐゴシック" pitchFamily="4" charset="-128"/>
              </a:rPr>
              <a:t>Typical Properties of </a:t>
            </a:r>
            <a:br>
              <a:rPr lang="en-US" dirty="0">
                <a:latin typeface="Times New Roman" pitchFamily="4" charset="0"/>
                <a:ea typeface="ＭＳ Ｐゴシック" pitchFamily="4" charset="-128"/>
              </a:rPr>
            </a:br>
            <a:r>
              <a:rPr lang="en-US" dirty="0">
                <a:latin typeface="Times New Roman" pitchFamily="4" charset="0"/>
                <a:ea typeface="ＭＳ Ｐゴシック" pitchFamily="4" charset="-128"/>
              </a:rPr>
              <a:t>Device Drivers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>
                <a:latin typeface="Times New Roman" pitchFamily="4" charset="0"/>
                <a:ea typeface="ＭＳ Ｐゴシック" pitchFamily="4" charset="-128"/>
              </a:rPr>
              <a:t>Highly specific to the particular device</a:t>
            </a:r>
          </a:p>
          <a:p>
            <a:pPr lvl="1"/>
            <a:r>
              <a:rPr lang="en-US" sz="2400" dirty="0">
                <a:latin typeface="Times New Roman" pitchFamily="4" charset="0"/>
                <a:ea typeface="ＭＳ Ｐゴシック" pitchFamily="4" charset="-128"/>
              </a:rPr>
              <a:t>System only needs drivers for devices it hosts</a:t>
            </a:r>
          </a:p>
          <a:p>
            <a:r>
              <a:rPr lang="en-US" sz="2800" dirty="0">
                <a:latin typeface="Times New Roman" pitchFamily="4" charset="0"/>
                <a:ea typeface="ＭＳ Ｐゴシック" pitchFamily="4" charset="-128"/>
              </a:rPr>
              <a:t>Inherently modular</a:t>
            </a:r>
          </a:p>
          <a:p>
            <a:r>
              <a:rPr lang="en-US" sz="2800" dirty="0">
                <a:latin typeface="Times New Roman" pitchFamily="4" charset="0"/>
                <a:ea typeface="ＭＳ Ｐゴシック" pitchFamily="4" charset="-128"/>
              </a:rPr>
              <a:t>Usually interacts with the rest of the system in limited, well defined ways</a:t>
            </a:r>
          </a:p>
          <a:p>
            <a:r>
              <a:rPr lang="en-US" sz="2800" dirty="0">
                <a:latin typeface="Times New Roman" pitchFamily="4" charset="0"/>
                <a:ea typeface="ＭＳ Ｐゴシック" pitchFamily="4" charset="-128"/>
              </a:rPr>
              <a:t>Their correctness is critical</a:t>
            </a:r>
          </a:p>
          <a:p>
            <a:pPr lvl="1"/>
            <a:r>
              <a:rPr lang="en-US" sz="2400" dirty="0">
                <a:latin typeface="Times New Roman" pitchFamily="4" charset="0"/>
                <a:ea typeface="ＭＳ Ｐゴシック" pitchFamily="4" charset="-128"/>
              </a:rPr>
              <a:t>Device behavior correctness and overall correctness</a:t>
            </a:r>
          </a:p>
          <a:p>
            <a:r>
              <a:rPr lang="en-US" sz="2800" dirty="0">
                <a:latin typeface="Times New Roman" pitchFamily="4" charset="0"/>
                <a:ea typeface="ＭＳ Ｐゴシック" pitchFamily="4" charset="-128"/>
              </a:rPr>
              <a:t>Generally written by programmers who understand the device well</a:t>
            </a:r>
          </a:p>
          <a:p>
            <a:pPr lvl="1"/>
            <a:r>
              <a:rPr lang="en-US" sz="2400" dirty="0">
                <a:latin typeface="Times New Roman" pitchFamily="4" charset="0"/>
                <a:ea typeface="ＭＳ Ｐゴシック" pitchFamily="4" charset="-128"/>
              </a:rPr>
              <a:t>But are not necessarily experts on systems issues</a:t>
            </a:r>
          </a:p>
        </p:txBody>
      </p:sp>
    </p:spTree>
    <p:extLst>
      <p:ext uri="{BB962C8B-B14F-4D97-AF65-F5344CB8AC3E}">
        <p14:creationId xmlns:p14="http://schemas.microsoft.com/office/powerpoint/2010/main" val="33344718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pitchFamily="4" charset="0"/>
                <a:ea typeface="ＭＳ Ｐゴシック" pitchFamily="4" charset="-128"/>
              </a:rPr>
              <a:t>Abstractions and Device Drivers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>
          <a:xfrm>
            <a:off x="457200" y="1470025"/>
            <a:ext cx="8229600" cy="4525963"/>
          </a:xfrm>
        </p:spPr>
        <p:txBody>
          <a:bodyPr/>
          <a:lstStyle/>
          <a:p>
            <a:r>
              <a:rPr lang="en-GB">
                <a:latin typeface="Times New Roman" pitchFamily="4" charset="0"/>
                <a:ea typeface="ＭＳ Ｐゴシック" pitchFamily="4" charset="-128"/>
              </a:rPr>
              <a:t>OS defines idealized device classes</a:t>
            </a:r>
          </a:p>
          <a:p>
            <a:pPr lvl="1"/>
            <a:r>
              <a:rPr lang="en-GB">
                <a:latin typeface="Times New Roman" pitchFamily="4" charset="0"/>
                <a:ea typeface="ＭＳ Ｐゴシック" pitchFamily="4" charset="-128"/>
              </a:rPr>
              <a:t>Disk, display, printer, tape, network, serial ports </a:t>
            </a:r>
          </a:p>
          <a:p>
            <a:r>
              <a:rPr lang="en-GB">
                <a:latin typeface="Times New Roman" pitchFamily="4" charset="0"/>
                <a:ea typeface="ＭＳ Ｐゴシック" pitchFamily="4" charset="-128"/>
              </a:rPr>
              <a:t>Classes define expected interfaces/behavior</a:t>
            </a:r>
          </a:p>
          <a:p>
            <a:pPr lvl="1"/>
            <a:r>
              <a:rPr lang="en-GB">
                <a:latin typeface="Times New Roman" pitchFamily="4" charset="0"/>
                <a:ea typeface="ＭＳ Ｐゴシック" pitchFamily="4" charset="-128"/>
              </a:rPr>
              <a:t>All drivers in class support standard methods</a:t>
            </a:r>
          </a:p>
          <a:p>
            <a:r>
              <a:rPr lang="en-GB">
                <a:latin typeface="Times New Roman" pitchFamily="4" charset="0"/>
                <a:ea typeface="ＭＳ Ｐゴシック" pitchFamily="4" charset="-128"/>
              </a:rPr>
              <a:t>Device drivers implement standard behavior</a:t>
            </a:r>
          </a:p>
          <a:p>
            <a:pPr lvl="1"/>
            <a:r>
              <a:rPr lang="en-GB">
                <a:latin typeface="Times New Roman" pitchFamily="4" charset="0"/>
                <a:ea typeface="ＭＳ Ｐゴシック" pitchFamily="4" charset="-128"/>
              </a:rPr>
              <a:t>Make diverse devices fit into a common mold</a:t>
            </a:r>
          </a:p>
          <a:p>
            <a:pPr lvl="1"/>
            <a:r>
              <a:rPr lang="en-GB">
                <a:latin typeface="Times New Roman" pitchFamily="4" charset="0"/>
                <a:ea typeface="ＭＳ Ｐゴシック" pitchFamily="4" charset="-128"/>
              </a:rPr>
              <a:t>Protect applications from device eccentricities</a:t>
            </a:r>
          </a:p>
          <a:p>
            <a:r>
              <a:rPr lang="en-GB">
                <a:latin typeface="Times New Roman" pitchFamily="4" charset="0"/>
                <a:ea typeface="ＭＳ Ｐゴシック" pitchFamily="4" charset="-128"/>
              </a:rPr>
              <a:t>Abstractions regularize and simplify the chaos of the world of devices </a:t>
            </a:r>
          </a:p>
        </p:txBody>
      </p:sp>
    </p:spTree>
    <p:extLst>
      <p:ext uri="{BB962C8B-B14F-4D97-AF65-F5344CB8AC3E}">
        <p14:creationId xmlns:p14="http://schemas.microsoft.com/office/powerpoint/2010/main" val="1915804954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Theme.thmx</Template>
  <TotalTime>79284</TotalTime>
  <Words>3248</Words>
  <Application>Microsoft Macintosh PowerPoint</Application>
  <PresentationFormat>On-screen Show (4:3)</PresentationFormat>
  <Paragraphs>564</Paragraphs>
  <Slides>55</Slides>
  <Notes>21</Notes>
  <HiddenSlides>2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55</vt:i4>
      </vt:variant>
    </vt:vector>
  </HeadingPairs>
  <TitlesOfParts>
    <vt:vector size="57" baseType="lpstr">
      <vt:lpstr>Default Theme</vt:lpstr>
      <vt:lpstr>Clip</vt:lpstr>
      <vt:lpstr>Operating System Principles: Devices, Device Drivers, and I/O CS 111 Operating Systems  Harry Xu </vt:lpstr>
      <vt:lpstr>Outline</vt:lpstr>
      <vt:lpstr>So You’ve Got Your Computer . . .</vt:lpstr>
      <vt:lpstr>Welcome to the Wonderful  World of Peripheral Devices!</vt:lpstr>
      <vt:lpstr>Peripheral Device Code and the OS</vt:lpstr>
      <vt:lpstr>Where the Device Driver Fits in</vt:lpstr>
      <vt:lpstr>Device Drivers</vt:lpstr>
      <vt:lpstr>Typical Properties of  Device Drivers</vt:lpstr>
      <vt:lpstr>Abstractions and Device Drivers</vt:lpstr>
      <vt:lpstr>What Can Driver Abstractions  Help With?</vt:lpstr>
      <vt:lpstr>How Do Device Drivers Fit  Into a Modern OS?</vt:lpstr>
      <vt:lpstr>Layering Device Drivers</vt:lpstr>
      <vt:lpstr>A Pictorial View</vt:lpstr>
      <vt:lpstr>Device Drivers Vs. Core OS Code</vt:lpstr>
      <vt:lpstr>Devices and Interrupts</vt:lpstr>
      <vt:lpstr>Devices and Busses</vt:lpstr>
      <vt:lpstr>CPUs and Interrupts</vt:lpstr>
      <vt:lpstr>The Changing I/O Landscape</vt:lpstr>
      <vt:lpstr>Device Performance</vt:lpstr>
      <vt:lpstr>Good Device Utilization</vt:lpstr>
      <vt:lpstr>Poor I/O Device Utilization</vt:lpstr>
      <vt:lpstr>How To Do Better</vt:lpstr>
      <vt:lpstr>What’s Really Happening on the CPU?</vt:lpstr>
      <vt:lpstr>Direct Memory Access (DMA)</vt:lpstr>
      <vt:lpstr>Keeping Key Devices Busy</vt:lpstr>
      <vt:lpstr>Interrupt Driven Chain Scheduled I/O</vt:lpstr>
      <vt:lpstr>Multi-Tasking &amp; Interrupt Driven I/O</vt:lpstr>
      <vt:lpstr>Bigger Transfers are Better</vt:lpstr>
      <vt:lpstr>(Bigger Transfers are Better)</vt:lpstr>
      <vt:lpstr>I/O and Buffering</vt:lpstr>
      <vt:lpstr>OS Buffering Issues</vt:lpstr>
      <vt:lpstr>Deep Request Queues</vt:lpstr>
      <vt:lpstr>Double-Buffered Output</vt:lpstr>
      <vt:lpstr>Performing Double-Buffered Output</vt:lpstr>
      <vt:lpstr>Double-Buffered Input</vt:lpstr>
      <vt:lpstr>Performing Double Buffered Input</vt:lpstr>
      <vt:lpstr>Scatter/Gather I/O</vt:lpstr>
      <vt:lpstr>“Gather” Writes From Paged Memory</vt:lpstr>
      <vt:lpstr>“Scatter” Reads Into Paged Memory</vt:lpstr>
      <vt:lpstr>Memory Mapped I/O</vt:lpstr>
      <vt:lpstr>Trade-off: Memory Mapping vs. DMA</vt:lpstr>
      <vt:lpstr>Generalizing Abstractions for Device Drivers</vt:lpstr>
      <vt:lpstr>Providing the Abstractions</vt:lpstr>
      <vt:lpstr>Device Driver Interface (DDI)</vt:lpstr>
      <vt:lpstr>DDIs and sub-DDIs</vt:lpstr>
      <vt:lpstr>Standard Driver Classes &amp; Clients</vt:lpstr>
      <vt:lpstr>Drivers – Simplifying Abstractions</vt:lpstr>
      <vt:lpstr>Kernel Services for Device Drivers</vt:lpstr>
      <vt:lpstr>Driver/Kernel Interface</vt:lpstr>
      <vt:lpstr>Linux Device Driver Abstractions</vt:lpstr>
      <vt:lpstr>Why Classes of Drivers?</vt:lpstr>
      <vt:lpstr>Character Device Superclass</vt:lpstr>
      <vt:lpstr>Block Device Superclass</vt:lpstr>
      <vt:lpstr>Why a Separate Superclass  for Block Devices?</vt:lpstr>
      <vt:lpstr>Network Device Superclass</vt:lpstr>
    </vt:vector>
  </TitlesOfParts>
  <Company>UCLA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CS 111 On-Line MS Program Operating Systems  Peter Reiher </dc:title>
  <dc:creator>Peter Reiher</dc:creator>
  <cp:lastModifiedBy>Jingyuan Yang</cp:lastModifiedBy>
  <cp:revision>130</cp:revision>
  <cp:lastPrinted>2018-11-06T21:11:24Z</cp:lastPrinted>
  <dcterms:created xsi:type="dcterms:W3CDTF">2017-09-26T17:46:42Z</dcterms:created>
  <dcterms:modified xsi:type="dcterms:W3CDTF">2020-02-24T06:18:43Z</dcterms:modified>
</cp:coreProperties>
</file>