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635" r:id="rId2"/>
    <p:sldId id="636" r:id="rId3"/>
    <p:sldId id="637" r:id="rId4"/>
    <p:sldId id="638" r:id="rId5"/>
    <p:sldId id="639" r:id="rId6"/>
    <p:sldId id="640" r:id="rId7"/>
    <p:sldId id="641" r:id="rId8"/>
    <p:sldId id="642" r:id="rId9"/>
    <p:sldId id="650" r:id="rId10"/>
    <p:sldId id="652" r:id="rId11"/>
    <p:sldId id="653" r:id="rId12"/>
    <p:sldId id="654" r:id="rId13"/>
    <p:sldId id="655" r:id="rId14"/>
    <p:sldId id="656" r:id="rId15"/>
    <p:sldId id="657" r:id="rId16"/>
    <p:sldId id="659" r:id="rId17"/>
    <p:sldId id="660" r:id="rId18"/>
    <p:sldId id="661" r:id="rId19"/>
    <p:sldId id="662" r:id="rId20"/>
    <p:sldId id="663" r:id="rId21"/>
    <p:sldId id="664" r:id="rId22"/>
    <p:sldId id="665" r:id="rId23"/>
    <p:sldId id="666" r:id="rId24"/>
    <p:sldId id="667" r:id="rId25"/>
    <p:sldId id="668" r:id="rId26"/>
    <p:sldId id="669" r:id="rId27"/>
    <p:sldId id="670" r:id="rId28"/>
    <p:sldId id="671" r:id="rId29"/>
    <p:sldId id="672" r:id="rId30"/>
    <p:sldId id="673" r:id="rId31"/>
    <p:sldId id="674" r:id="rId32"/>
    <p:sldId id="675" r:id="rId33"/>
    <p:sldId id="676" r:id="rId34"/>
    <p:sldId id="677" r:id="rId35"/>
    <p:sldId id="678" r:id="rId36"/>
    <p:sldId id="679" r:id="rId37"/>
    <p:sldId id="680" r:id="rId38"/>
    <p:sldId id="681" r:id="rId39"/>
    <p:sldId id="682" r:id="rId40"/>
    <p:sldId id="683" r:id="rId41"/>
    <p:sldId id="684" r:id="rId42"/>
    <p:sldId id="685" r:id="rId43"/>
    <p:sldId id="686" r:id="rId44"/>
    <p:sldId id="687" r:id="rId45"/>
    <p:sldId id="688" r:id="rId46"/>
    <p:sldId id="689" r:id="rId47"/>
    <p:sldId id="690" r:id="rId48"/>
    <p:sldId id="691" r:id="rId49"/>
    <p:sldId id="692" r:id="rId5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32"/>
    <p:restoredTop sz="94643"/>
  </p:normalViewPr>
  <p:slideViewPr>
    <p:cSldViewPr snapToGrid="0" snapToObjects="1">
      <p:cViewPr varScale="1">
        <p:scale>
          <a:sx n="223" d="100"/>
          <a:sy n="223" d="100"/>
        </p:scale>
        <p:origin x="-39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20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notesMaster" Target="notesMasters/notesMaster1.xml"/><Relationship Id="rId52" Type="http://schemas.openxmlformats.org/officeDocument/2006/relationships/handoutMaster" Target="handoutMasters/handoutMaster1.xml"/><Relationship Id="rId53" Type="http://schemas.openxmlformats.org/officeDocument/2006/relationships/printerSettings" Target="printerSettings/printerSettings1.bin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F7607-8AA4-B842-A5B0-85C1885566DE}" type="datetimeFigureOut">
              <a:rPr lang="en-US" smtClean="0"/>
              <a:pPr/>
              <a:t>3/3/20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174529-E9FF-DD45-A1E1-9AE5BBE5E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851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57BF8-B90F-EC4F-8623-DE2330790225}" type="datetimeFigureOut">
              <a:rPr lang="en-US" smtClean="0"/>
              <a:pPr/>
              <a:t>3/3/20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E4DDF-0BE8-B44D-A687-4BF2505A71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346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851AE5-7AA3-A047-AB4C-8DB5D369B34B}" type="slidenum">
              <a:rPr lang="en-US">
                <a:latin typeface="Courier New" charset="0"/>
              </a:rPr>
              <a:pPr/>
              <a:t>1</a:t>
            </a:fld>
            <a:endParaRPr lang="en-US" dirty="0">
              <a:latin typeface="Courier New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2556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048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151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46263" y="4352775"/>
            <a:ext cx="4771430" cy="3478892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329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078B2-3159-F14B-8132-9300A16C85A8}" type="datetime1">
              <a:rPr lang="en-US" smtClean="0"/>
              <a:pPr>
                <a:defRPr/>
              </a:pPr>
              <a:t>3/3/20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20DD2-9AC7-B240-8439-1898C20C4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B8D5F-B9F1-324C-B1A2-05496313CD19}" type="datetime1">
              <a:rPr lang="en-US" smtClean="0"/>
              <a:pPr>
                <a:defRPr/>
              </a:pPr>
              <a:t>3/3/20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3B397-9863-974C-9E75-B66FE45873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C2550-6371-4147-AE4C-F5FB6151C76E}" type="datetime1">
              <a:rPr lang="en-US" smtClean="0"/>
              <a:pPr>
                <a:defRPr/>
              </a:pPr>
              <a:t>3/3/20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7C3A0-C6A5-184E-9AB8-67C259CC1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18A7C-687B-BE4F-84FE-0A7FB4E2E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EA3AB-8B06-3541-8955-4B0B738DA1E5}" type="datetime1">
              <a:rPr lang="en-US" smtClean="0"/>
              <a:pPr>
                <a:defRPr/>
              </a:pPr>
              <a:t>3/3/20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84620-9411-7A41-BDFE-46E36283A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6EB3D-237A-2A41-AA3C-CCC0B587F125}" type="datetime1">
              <a:rPr lang="en-US" smtClean="0"/>
              <a:pPr>
                <a:defRPr/>
              </a:pPr>
              <a:t>3/3/20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2E417-E1B4-1644-AA5E-08B3C161F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4D64D-30AD-E442-825F-585A69A95A22}" type="datetime1">
              <a:rPr lang="en-US" smtClean="0"/>
              <a:pPr>
                <a:defRPr/>
              </a:pPr>
              <a:t>3/3/20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EFE53-6511-CC46-9EB0-088D5AA22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496F4-5E88-8E4D-8ADB-73A988525CB5}" type="datetime1">
              <a:rPr lang="en-US" smtClean="0"/>
              <a:pPr>
                <a:defRPr/>
              </a:pPr>
              <a:t>3/3/20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AA0B7-898E-6849-B106-FA8F92BD0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CC378-6658-6B42-8AC0-83423DF6E9C6}" type="datetime1">
              <a:rPr lang="en-US" smtClean="0"/>
              <a:pPr>
                <a:defRPr/>
              </a:pPr>
              <a:t>3/3/20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C738C-B1BF-D74D-9E8E-E80F125B9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80D83-C431-C640-9F8F-0DEF26FCD613}" type="datetime1">
              <a:rPr lang="en-US" smtClean="0"/>
              <a:pPr>
                <a:defRPr/>
              </a:pPr>
              <a:t>3/3/20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E7D5A-5759-A749-9DF2-8883836C0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C9EBD-5AF0-F741-98C5-21C9D9AB6610}" type="datetime1">
              <a:rPr lang="en-US" smtClean="0"/>
              <a:pPr>
                <a:defRPr/>
              </a:pPr>
              <a:t>3/3/20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1797F-D4AC-5249-8143-180C49B06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AutoShape 8"/>
          <p:cNvSpPr>
            <a:spLocks noChangeArrowheads="1"/>
          </p:cNvSpPr>
          <p:nvPr userDrawn="1"/>
        </p:nvSpPr>
        <p:spPr bwMode="auto">
          <a:xfrm>
            <a:off x="387350" y="387350"/>
            <a:ext cx="8445500" cy="6159500"/>
          </a:xfrm>
          <a:prstGeom prst="roundRect">
            <a:avLst>
              <a:gd name="adj" fmla="val 12486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Courier New" pitchFamily="-107" charset="0"/>
            </a:endParaRPr>
          </a:p>
        </p:txBody>
      </p:sp>
      <p:sp useBgFill="1">
        <p:nvSpPr>
          <p:cNvPr id="8" name="Rectangle 9"/>
          <p:cNvSpPr>
            <a:spLocks noChangeArrowheads="1"/>
          </p:cNvSpPr>
          <p:nvPr userDrawn="1"/>
        </p:nvSpPr>
        <p:spPr bwMode="auto">
          <a:xfrm>
            <a:off x="8213725" y="6218238"/>
            <a:ext cx="851195" cy="46230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dirty="0">
                <a:latin typeface="Times New Roman" pitchFamily="-107" charset="0"/>
              </a:rPr>
              <a:t>Lecture 13</a:t>
            </a:r>
          </a:p>
          <a:p>
            <a:pPr>
              <a:defRPr/>
            </a:pPr>
            <a:r>
              <a:rPr lang="en-US" sz="1200" dirty="0">
                <a:latin typeface="Times New Roman" pitchFamily="-107" charset="0"/>
              </a:rPr>
              <a:t>Page </a:t>
            </a:r>
            <a:fld id="{8DEFEB2B-9FA0-4F4D-A070-42F5B2E48911}" type="slidenum">
              <a:rPr lang="en-US" sz="1200">
                <a:latin typeface="Times New Roman" pitchFamily="-107" charset="0"/>
              </a:rPr>
              <a:pPr>
                <a:defRPr/>
              </a:pPr>
              <a:t>‹#›</a:t>
            </a:fld>
            <a:endParaRPr lang="en-US" sz="1200" dirty="0">
              <a:latin typeface="Times New Roman" pitchFamily="-107" charset="0"/>
            </a:endParaRPr>
          </a:p>
        </p:txBody>
      </p:sp>
      <p:sp useBgFill="1"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97935" y="6274232"/>
            <a:ext cx="994118" cy="46230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dirty="0">
                <a:latin typeface="Times New Roman" pitchFamily="-107" charset="0"/>
              </a:rPr>
              <a:t>CS 111</a:t>
            </a:r>
          </a:p>
          <a:p>
            <a:pPr>
              <a:defRPr/>
            </a:pPr>
            <a:r>
              <a:rPr lang="en-US" sz="1200">
                <a:latin typeface="Times New Roman" pitchFamily="-107" charset="0"/>
              </a:rPr>
              <a:t>Winter </a:t>
            </a:r>
            <a:r>
              <a:rPr lang="en-US" sz="1200" baseline="0" dirty="0">
                <a:latin typeface="Times New Roman" pitchFamily="-107" charset="0"/>
              </a:rPr>
              <a:t>2020</a:t>
            </a:r>
            <a:r>
              <a:rPr lang="en-US" sz="1200" dirty="0">
                <a:latin typeface="Times New Roman" pitchFamily="-107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971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-128"/>
                <a:cs typeface="ＭＳ Ｐゴシック" charset="-128"/>
              </a:rPr>
              <a:t>Operating System Principles:</a:t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cs typeface="ＭＳ Ｐゴシック" charset="-128"/>
              </a:rPr>
              <a:t>File Systems – Allocation, Naming, Performance, and Reliability</a:t>
            </a:r>
            <a:r>
              <a:rPr lang="en-US" dirty="0">
                <a:ea typeface="ＭＳ Ｐゴシック" charset="-128"/>
                <a:cs typeface="ＭＳ Ｐゴシック" charset="-128"/>
              </a:rPr>
              <a:t/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ea typeface="ＭＳ Ｐゴシック" charset="-128"/>
                <a:cs typeface="ＭＳ Ｐゴシック" charset="-128"/>
              </a:rPr>
              <a:t>CS </a:t>
            </a:r>
            <a:r>
              <a:rPr lang="en-US" dirty="0">
                <a:cs typeface="ＭＳ Ｐゴシック" charset="-128"/>
              </a:rPr>
              <a:t>111</a:t>
            </a:r>
            <a:r>
              <a:rPr lang="en-US" dirty="0">
                <a:ea typeface="ＭＳ Ｐゴシック" charset="-128"/>
                <a:cs typeface="ＭＳ Ｐゴシック" charset="-128"/>
              </a:rPr>
              <a:t/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cs typeface="ＭＳ Ｐゴシック" charset="-128"/>
              </a:rPr>
              <a:t>Operating </a:t>
            </a:r>
            <a:r>
              <a:rPr lang="en-US" dirty="0">
                <a:ea typeface="ＭＳ Ｐゴシック" charset="-128"/>
                <a:cs typeface="ＭＳ Ｐゴシック" charset="-128"/>
              </a:rPr>
              <a:t>Systems </a:t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cs typeface="ＭＳ Ｐゴシック" charset="-128"/>
              </a:rPr>
              <a:t>Harry </a:t>
            </a:r>
            <a:r>
              <a:rPr lang="en-US">
                <a:cs typeface="ＭＳ Ｐゴシック" charset="-128"/>
              </a:rPr>
              <a:t>Xu</a:t>
            </a:r>
            <a:r>
              <a:rPr lang="en-US" dirty="0">
                <a:ea typeface="ＭＳ Ｐゴシック" charset="-128"/>
                <a:cs typeface="ＭＳ Ｐゴシック" charset="-128"/>
              </a:rPr>
              <a:t/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749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ea typeface="ＭＳ Ｐゴシック" charset="-128"/>
                <a:cs typeface="ＭＳ Ｐゴシック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49448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Flash Drive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Flash is becoming the dominant technology</a:t>
            </a:r>
          </a:p>
          <a:p>
            <a:r>
              <a:rPr lang="en-US" dirty="0"/>
              <a:t>Special flash characteristics:</a:t>
            </a:r>
          </a:p>
          <a:p>
            <a:pPr lvl="1"/>
            <a:r>
              <a:rPr lang="en-US" dirty="0"/>
              <a:t>Faster than hard disks, slower than RAM</a:t>
            </a:r>
          </a:p>
          <a:p>
            <a:pPr lvl="1"/>
            <a:r>
              <a:rPr lang="en-US" dirty="0"/>
              <a:t>Any location equally fast to access</a:t>
            </a:r>
          </a:p>
          <a:p>
            <a:pPr lvl="1"/>
            <a:r>
              <a:rPr lang="en-US" dirty="0"/>
              <a:t>But write-once/read-many access</a:t>
            </a:r>
          </a:p>
          <a:p>
            <a:pPr lvl="2"/>
            <a:r>
              <a:rPr lang="en-US" dirty="0"/>
              <a:t>Until you erase</a:t>
            </a:r>
          </a:p>
          <a:p>
            <a:pPr lvl="1"/>
            <a:r>
              <a:rPr lang="en-US" dirty="0"/>
              <a:t>You can only erase very large chunks of memory</a:t>
            </a:r>
          </a:p>
          <a:p>
            <a:r>
              <a:rPr lang="en-US" dirty="0"/>
              <a:t>Think about this as we discuss other file system issues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4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Caching for reads</a:t>
            </a:r>
          </a:p>
          <a:p>
            <a:r>
              <a:rPr lang="en-US" dirty="0"/>
              <a:t>Caching for writes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468688" y="528638"/>
            <a:ext cx="2208212" cy="787400"/>
          </a:xfrm>
          <a:prstGeom prst="roundRect">
            <a:avLst/>
          </a:prstGeom>
          <a:noFill/>
          <a:ln w="9525" cap="flat" cmpd="sng" algn="ctr">
            <a:solidFill>
              <a:srgbClr val="0D0D0D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98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Caching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Disk I/O takes a long time</a:t>
            </a:r>
          </a:p>
          <a:p>
            <a:pPr lvl="1"/>
            <a:r>
              <a:rPr lang="en-US" dirty="0"/>
              <a:t>Deep queues, large transfers improve efficiency</a:t>
            </a:r>
          </a:p>
          <a:p>
            <a:pPr lvl="1"/>
            <a:r>
              <a:rPr lang="en-US" dirty="0"/>
              <a:t>They do not make it significantly faster</a:t>
            </a:r>
          </a:p>
          <a:p>
            <a:r>
              <a:rPr lang="en-US" dirty="0"/>
              <a:t>We must eliminate much of our disk I/O</a:t>
            </a:r>
          </a:p>
          <a:p>
            <a:pPr lvl="1"/>
            <a:r>
              <a:rPr lang="en-US" dirty="0"/>
              <a:t>Maintain an in-memory cache</a:t>
            </a:r>
          </a:p>
          <a:p>
            <a:pPr lvl="1"/>
            <a:r>
              <a:rPr lang="en-US" dirty="0"/>
              <a:t>Depend on locality, reuse of the same blocks</a:t>
            </a:r>
          </a:p>
          <a:p>
            <a:pPr lvl="1"/>
            <a:r>
              <a:rPr lang="en-US" dirty="0"/>
              <a:t>Check cache before scheduling I/O</a:t>
            </a:r>
          </a:p>
        </p:txBody>
      </p:sp>
    </p:spTree>
    <p:extLst>
      <p:ext uri="{BB962C8B-B14F-4D97-AF65-F5344CB8AC3E}">
        <p14:creationId xmlns:p14="http://schemas.microsoft.com/office/powerpoint/2010/main" val="525229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Read-Ahead</a:t>
            </a:r>
          </a:p>
        </p:txBody>
      </p:sp>
      <p:sp>
        <p:nvSpPr>
          <p:cNvPr id="72707" name="Content Placeholder 2"/>
          <p:cNvSpPr>
            <a:spLocks noGrp="1"/>
          </p:cNvSpPr>
          <p:nvPr>
            <p:ph idx="1"/>
          </p:nvPr>
        </p:nvSpPr>
        <p:spPr>
          <a:xfrm>
            <a:off x="457200" y="1150938"/>
            <a:ext cx="8229600" cy="4525962"/>
          </a:xfrm>
        </p:spPr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Request blocks from the disk before any process asked for them</a:t>
            </a:r>
          </a:p>
          <a:p>
            <a:r>
              <a:rPr lang="en-GB">
                <a:latin typeface="Times New Roman" pitchFamily="1" charset="0"/>
                <a:ea typeface="ＭＳ Ｐゴシック" pitchFamily="1" charset="-128"/>
              </a:rPr>
              <a:t>Reduces process wait time</a:t>
            </a:r>
          </a:p>
          <a:p>
            <a:r>
              <a:rPr lang="en-GB">
                <a:latin typeface="Times New Roman" pitchFamily="1" charset="0"/>
                <a:ea typeface="ＭＳ Ｐゴシック" pitchFamily="1" charset="-128"/>
              </a:rPr>
              <a:t>When does it make sense?</a:t>
            </a:r>
          </a:p>
          <a:p>
            <a:pPr lvl="1"/>
            <a:r>
              <a:rPr lang="en-GB">
                <a:latin typeface="Times New Roman" pitchFamily="1" charset="0"/>
                <a:ea typeface="ＭＳ Ｐゴシック" pitchFamily="1" charset="-128"/>
              </a:rPr>
              <a:t>When client specifically requests sequential access</a:t>
            </a:r>
          </a:p>
          <a:p>
            <a:pPr lvl="1"/>
            <a:r>
              <a:rPr lang="en-GB">
                <a:latin typeface="Times New Roman" pitchFamily="1" charset="0"/>
                <a:ea typeface="ＭＳ Ｐゴシック" pitchFamily="1" charset="-128"/>
              </a:rPr>
              <a:t>When client seems to be reading sequentially</a:t>
            </a:r>
          </a:p>
          <a:p>
            <a:r>
              <a:rPr lang="en-GB">
                <a:latin typeface="Times New Roman" pitchFamily="1" charset="0"/>
                <a:ea typeface="ＭＳ Ｐゴシック" pitchFamily="1" charset="-128"/>
              </a:rPr>
              <a:t>What are the risks?</a:t>
            </a:r>
          </a:p>
          <a:p>
            <a:pPr lvl="1"/>
            <a:r>
              <a:rPr lang="en-GB">
                <a:latin typeface="Times New Roman" pitchFamily="1" charset="0"/>
                <a:ea typeface="ＭＳ Ｐゴシック" pitchFamily="1" charset="-128"/>
              </a:rPr>
              <a:t>May waste disk access time reading unwanted blocks</a:t>
            </a:r>
          </a:p>
          <a:p>
            <a:pPr lvl="1"/>
            <a:r>
              <a:rPr lang="en-GB">
                <a:latin typeface="Times New Roman" pitchFamily="1" charset="0"/>
                <a:ea typeface="ＭＳ Ｐゴシック" pitchFamily="1" charset="-128"/>
              </a:rPr>
              <a:t>May waste buffer space on unneeded blocks</a:t>
            </a:r>
          </a:p>
          <a:p>
            <a:endParaRPr lang="en-US">
              <a:latin typeface="Times New Roman" pitchFamily="1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0556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538"/>
            <a:ext cx="8229600" cy="1143000"/>
          </a:xfrm>
        </p:spPr>
        <p:txBody>
          <a:bodyPr/>
          <a:lstStyle/>
          <a:p>
            <a:r>
              <a:rPr lang="en-US" dirty="0"/>
              <a:t>Write Caching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6500"/>
            <a:ext cx="8229600" cy="4525963"/>
          </a:xfrm>
        </p:spPr>
        <p:txBody>
          <a:bodyPr/>
          <a:lstStyle/>
          <a:p>
            <a:r>
              <a:rPr lang="en-US" dirty="0"/>
              <a:t>Most disk writes go to a write-back cache</a:t>
            </a:r>
          </a:p>
          <a:p>
            <a:pPr lvl="1"/>
            <a:r>
              <a:rPr lang="en-US" dirty="0"/>
              <a:t>They will be flushed out to disk later</a:t>
            </a:r>
          </a:p>
          <a:p>
            <a:r>
              <a:rPr lang="en-US" dirty="0"/>
              <a:t>Aggregates small writes into large writes</a:t>
            </a:r>
          </a:p>
          <a:p>
            <a:pPr lvl="1"/>
            <a:r>
              <a:rPr lang="en-US" dirty="0"/>
              <a:t>If application does less than full block writes</a:t>
            </a:r>
          </a:p>
          <a:p>
            <a:r>
              <a:rPr lang="en-US" dirty="0"/>
              <a:t>Eliminates moot writes</a:t>
            </a:r>
          </a:p>
          <a:p>
            <a:pPr lvl="1"/>
            <a:r>
              <a:rPr lang="en-US" dirty="0"/>
              <a:t>If application subsequently rewrites the same data</a:t>
            </a:r>
          </a:p>
          <a:p>
            <a:pPr lvl="1"/>
            <a:r>
              <a:rPr lang="en-US" dirty="0"/>
              <a:t>If application subsequently deletes the file</a:t>
            </a:r>
          </a:p>
          <a:p>
            <a:r>
              <a:rPr lang="en-US" dirty="0"/>
              <a:t>Accumulates large batches of writes</a:t>
            </a:r>
          </a:p>
          <a:p>
            <a:pPr lvl="1"/>
            <a:r>
              <a:rPr lang="en-US" dirty="0"/>
              <a:t>A deeper queue to enable better disk scheduling</a:t>
            </a:r>
          </a:p>
        </p:txBody>
      </p:sp>
    </p:spTree>
    <p:extLst>
      <p:ext uri="{BB962C8B-B14F-4D97-AF65-F5344CB8AC3E}">
        <p14:creationId xmlns:p14="http://schemas.microsoft.com/office/powerpoint/2010/main" val="284522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Common Types of Disk Caching</a:t>
            </a:r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>
          <a:xfrm>
            <a:off x="457200" y="1201738"/>
            <a:ext cx="8229600" cy="4525962"/>
          </a:xfrm>
        </p:spPr>
        <p:txBody>
          <a:bodyPr/>
          <a:lstStyle/>
          <a:p>
            <a:r>
              <a:rPr lang="en-GB" dirty="0">
                <a:latin typeface="Times New Roman" pitchFamily="1" charset="0"/>
                <a:ea typeface="ＭＳ Ｐゴシック" pitchFamily="1" charset="-128"/>
              </a:rPr>
              <a:t>General block caching</a:t>
            </a:r>
          </a:p>
          <a:p>
            <a:pPr lvl="1"/>
            <a:r>
              <a:rPr lang="en-GB" dirty="0">
                <a:latin typeface="Times New Roman" pitchFamily="1" charset="0"/>
                <a:ea typeface="ＭＳ Ｐゴシック" pitchFamily="1" charset="-128"/>
              </a:rPr>
              <a:t>Popular files that are read frequently</a:t>
            </a:r>
          </a:p>
          <a:p>
            <a:pPr lvl="1"/>
            <a:r>
              <a:rPr lang="en-GB" dirty="0">
                <a:latin typeface="Times New Roman" pitchFamily="1" charset="0"/>
                <a:ea typeface="ＭＳ Ｐゴシック" pitchFamily="1" charset="-128"/>
              </a:rPr>
              <a:t>Files that are written and then promptly re-read</a:t>
            </a:r>
          </a:p>
          <a:p>
            <a:pPr lvl="1"/>
            <a:r>
              <a:rPr lang="en-GB" dirty="0">
                <a:latin typeface="Times New Roman" pitchFamily="1" charset="0"/>
                <a:ea typeface="ＭＳ Ｐゴシック" pitchFamily="1" charset="-128"/>
              </a:rPr>
              <a:t>Provides buffers for read-ahead and deferred write</a:t>
            </a:r>
          </a:p>
          <a:p>
            <a:r>
              <a:rPr lang="en-GB" dirty="0">
                <a:latin typeface="Times New Roman" pitchFamily="1" charset="0"/>
                <a:ea typeface="ＭＳ Ｐゴシック" pitchFamily="1" charset="-128"/>
              </a:rPr>
              <a:t>Special purpose caches</a:t>
            </a:r>
          </a:p>
          <a:p>
            <a:pPr lvl="1"/>
            <a:r>
              <a:rPr lang="en-GB" dirty="0">
                <a:latin typeface="Times New Roman" pitchFamily="1" charset="0"/>
                <a:ea typeface="ＭＳ Ｐゴシック" pitchFamily="1" charset="-128"/>
              </a:rPr>
              <a:t>Directory caches speed up searches of same </a:t>
            </a:r>
            <a:r>
              <a:rPr lang="en-GB" dirty="0" err="1">
                <a:latin typeface="Times New Roman" pitchFamily="1" charset="0"/>
                <a:ea typeface="ＭＳ Ｐゴシック" pitchFamily="1" charset="-128"/>
              </a:rPr>
              <a:t>dirs</a:t>
            </a:r>
            <a:endParaRPr lang="en-GB" dirty="0">
              <a:latin typeface="Times New Roman" pitchFamily="1" charset="0"/>
              <a:ea typeface="ＭＳ Ｐゴシック" pitchFamily="1" charset="-128"/>
            </a:endParaRPr>
          </a:p>
          <a:p>
            <a:pPr lvl="1"/>
            <a:r>
              <a:rPr lang="en-GB" dirty="0" err="1">
                <a:latin typeface="Times New Roman" pitchFamily="1" charset="0"/>
                <a:ea typeface="ＭＳ Ｐゴシック" pitchFamily="1" charset="-128"/>
              </a:rPr>
              <a:t>Inode</a:t>
            </a:r>
            <a:r>
              <a:rPr lang="en-GB" dirty="0">
                <a:latin typeface="Times New Roman" pitchFamily="1" charset="0"/>
                <a:ea typeface="ＭＳ Ｐゴシック" pitchFamily="1" charset="-128"/>
              </a:rPr>
              <a:t> caches speed up re-uses of same file</a:t>
            </a:r>
          </a:p>
          <a:p>
            <a:r>
              <a:rPr lang="en-GB" dirty="0">
                <a:latin typeface="Times New Roman" pitchFamily="1" charset="0"/>
                <a:ea typeface="ＭＳ Ｐゴシック" pitchFamily="1" charset="-128"/>
              </a:rPr>
              <a:t>Special purpose caches are more complex</a:t>
            </a:r>
          </a:p>
          <a:p>
            <a:pPr lvl="1"/>
            <a:r>
              <a:rPr lang="en-GB" dirty="0">
                <a:latin typeface="Times New Roman" pitchFamily="1" charset="0"/>
                <a:ea typeface="ＭＳ Ｐゴシック" pitchFamily="1" charset="-128"/>
              </a:rPr>
              <a:t>But they often work much better by matching cache granularities to actual needs</a:t>
            </a:r>
          </a:p>
          <a:p>
            <a:endParaRPr lang="en-US" dirty="0">
              <a:latin typeface="Times New Roman" pitchFamily="1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17008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Naming in File Systems 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Each file needs some kind of handle to allow us to refer to it</a:t>
            </a:r>
          </a:p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Low level names (like inode numbers) aren’t usable by people or even programs</a:t>
            </a:r>
          </a:p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We need a better way to name our files</a:t>
            </a:r>
          </a:p>
          <a:p>
            <a:pPr lvl="1"/>
            <a:r>
              <a:rPr lang="en-US">
                <a:latin typeface="Times New Roman" pitchFamily="1" charset="0"/>
                <a:ea typeface="ＭＳ Ｐゴシック" pitchFamily="1" charset="-128"/>
              </a:rPr>
              <a:t>User friendly</a:t>
            </a:r>
          </a:p>
          <a:p>
            <a:pPr lvl="1"/>
            <a:r>
              <a:rPr lang="en-US">
                <a:latin typeface="Times New Roman" pitchFamily="1" charset="0"/>
                <a:ea typeface="ＭＳ Ｐゴシック" pitchFamily="1" charset="-128"/>
              </a:rPr>
              <a:t>Allowing for easy organization of large numbers of files</a:t>
            </a:r>
          </a:p>
          <a:p>
            <a:pPr lvl="1"/>
            <a:r>
              <a:rPr lang="en-US">
                <a:latin typeface="Times New Roman" pitchFamily="1" charset="0"/>
                <a:ea typeface="ＭＳ Ｐゴシック" pitchFamily="1" charset="-128"/>
              </a:rPr>
              <a:t>Readily realizable in file systems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701800" y="503238"/>
            <a:ext cx="5680075" cy="739775"/>
          </a:xfrm>
          <a:prstGeom prst="roundRect">
            <a:avLst/>
          </a:prstGeom>
          <a:noFill/>
          <a:ln>
            <a:solidFill>
              <a:srgbClr val="0D0D0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7706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1143000"/>
          </a:xfrm>
        </p:spPr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File Names and Binding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7200" y="1309688"/>
            <a:ext cx="8229600" cy="4525962"/>
          </a:xfrm>
        </p:spPr>
        <p:txBody>
          <a:bodyPr/>
          <a:lstStyle/>
          <a:p>
            <a:r>
              <a:rPr lang="en-GB" sz="2800">
                <a:latin typeface="Times New Roman" pitchFamily="1" charset="0"/>
                <a:ea typeface="ＭＳ Ｐゴシック" pitchFamily="1" charset="-128"/>
              </a:rPr>
              <a:t>File system knows files by descriptor structures</a:t>
            </a:r>
          </a:p>
          <a:p>
            <a:r>
              <a:rPr lang="en-GB" sz="2800">
                <a:latin typeface="Times New Roman" pitchFamily="1" charset="0"/>
                <a:ea typeface="ＭＳ Ｐゴシック" pitchFamily="1" charset="-128"/>
              </a:rPr>
              <a:t>We must provide more useful names for users</a:t>
            </a:r>
          </a:p>
          <a:p>
            <a:r>
              <a:rPr lang="en-GB" sz="2800">
                <a:latin typeface="Times New Roman" pitchFamily="1" charset="0"/>
                <a:ea typeface="ＭＳ Ｐゴシック" pitchFamily="1" charset="-128"/>
              </a:rPr>
              <a:t>The file system must handle name-to-file mapping</a:t>
            </a:r>
          </a:p>
          <a:p>
            <a:pPr lvl="1"/>
            <a:r>
              <a:rPr lang="en-GB" sz="2400">
                <a:latin typeface="Times New Roman" pitchFamily="1" charset="0"/>
                <a:ea typeface="ＭＳ Ｐゴシック" pitchFamily="1" charset="-128"/>
              </a:rPr>
              <a:t>Associating names with new files</a:t>
            </a:r>
          </a:p>
          <a:p>
            <a:pPr lvl="1"/>
            <a:r>
              <a:rPr lang="en-GB" sz="2400">
                <a:latin typeface="Times New Roman" pitchFamily="1" charset="0"/>
                <a:ea typeface="ＭＳ Ｐゴシック" pitchFamily="1" charset="-128"/>
              </a:rPr>
              <a:t>Finding the underlying representation for a given name</a:t>
            </a:r>
          </a:p>
          <a:p>
            <a:pPr lvl="1"/>
            <a:r>
              <a:rPr lang="en-GB" sz="2400">
                <a:latin typeface="Times New Roman" pitchFamily="1" charset="0"/>
                <a:ea typeface="ＭＳ Ｐゴシック" pitchFamily="1" charset="-128"/>
              </a:rPr>
              <a:t>Changing names associated with existing files</a:t>
            </a:r>
          </a:p>
          <a:p>
            <a:pPr lvl="1"/>
            <a:r>
              <a:rPr lang="en-GB" sz="2400">
                <a:latin typeface="Times New Roman" pitchFamily="1" charset="0"/>
                <a:ea typeface="ＭＳ Ｐゴシック" pitchFamily="1" charset="-128"/>
              </a:rPr>
              <a:t>Allowing users to organize files using names</a:t>
            </a:r>
          </a:p>
          <a:p>
            <a:r>
              <a:rPr lang="en-GB" sz="2800" i="1">
                <a:latin typeface="Times New Roman" pitchFamily="1" charset="0"/>
                <a:ea typeface="ＭＳ Ｐゴシック" pitchFamily="1" charset="-128"/>
              </a:rPr>
              <a:t>Name spaces</a:t>
            </a:r>
            <a:r>
              <a:rPr lang="en-GB" sz="2800">
                <a:latin typeface="Times New Roman" pitchFamily="1" charset="0"/>
                <a:ea typeface="ＭＳ Ｐゴシック" pitchFamily="1" charset="-128"/>
              </a:rPr>
              <a:t> – the total collection of all names known by some naming mechanism</a:t>
            </a:r>
          </a:p>
          <a:p>
            <a:pPr lvl="1"/>
            <a:r>
              <a:rPr lang="en-GB">
                <a:latin typeface="Times New Roman" pitchFamily="1" charset="0"/>
                <a:ea typeface="ＭＳ Ｐゴシック" pitchFamily="1" charset="-128"/>
              </a:rPr>
              <a:t>Sometimes all names that </a:t>
            </a:r>
            <a:r>
              <a:rPr lang="en-GB" i="1">
                <a:latin typeface="Times New Roman" pitchFamily="1" charset="0"/>
                <a:ea typeface="ＭＳ Ｐゴシック" pitchFamily="1" charset="-128"/>
              </a:rPr>
              <a:t>could </a:t>
            </a:r>
            <a:r>
              <a:rPr lang="en-GB">
                <a:latin typeface="Times New Roman" pitchFamily="1" charset="0"/>
                <a:ea typeface="ＭＳ Ｐゴシック" pitchFamily="1" charset="-128"/>
              </a:rPr>
              <a:t>be created by the mechanism</a:t>
            </a:r>
          </a:p>
          <a:p>
            <a:pPr>
              <a:buFont typeface="Arial" pitchFamily="1" charset="-52"/>
              <a:buNone/>
            </a:pPr>
            <a:endParaRPr lang="en-US" sz="2800">
              <a:latin typeface="Times New Roman" pitchFamily="1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20224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Name Space Structure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1282700"/>
            <a:ext cx="8229600" cy="4525963"/>
          </a:xfrm>
        </p:spPr>
        <p:txBody>
          <a:bodyPr/>
          <a:lstStyle/>
          <a:p>
            <a:r>
              <a:rPr lang="en-GB">
                <a:latin typeface="Times New Roman" pitchFamily="1" charset="0"/>
                <a:ea typeface="ＭＳ Ｐゴシック" pitchFamily="1" charset="-128"/>
              </a:rPr>
              <a:t>There are many ways to structure a name space</a:t>
            </a:r>
          </a:p>
          <a:p>
            <a:pPr lvl="1"/>
            <a:r>
              <a:rPr lang="en-GB">
                <a:latin typeface="Times New Roman" pitchFamily="1" charset="0"/>
                <a:ea typeface="ＭＳ Ｐゴシック" pitchFamily="1" charset="-128"/>
              </a:rPr>
              <a:t>Flat name spaces</a:t>
            </a:r>
          </a:p>
          <a:p>
            <a:pPr lvl="2"/>
            <a:r>
              <a:rPr lang="en-GB">
                <a:latin typeface="Times New Roman" pitchFamily="1" charset="0"/>
                <a:ea typeface="ＭＳ Ｐゴシック" pitchFamily="1" charset="-128"/>
              </a:rPr>
              <a:t>All names exist in a single level</a:t>
            </a:r>
          </a:p>
          <a:p>
            <a:pPr lvl="1"/>
            <a:r>
              <a:rPr lang="en-GB">
                <a:latin typeface="Times New Roman" pitchFamily="1" charset="0"/>
                <a:ea typeface="ＭＳ Ｐゴシック" pitchFamily="1" charset="-128"/>
              </a:rPr>
              <a:t>Hierarchical name spaces</a:t>
            </a:r>
          </a:p>
          <a:p>
            <a:pPr lvl="2"/>
            <a:r>
              <a:rPr lang="en-GB">
                <a:latin typeface="Times New Roman" pitchFamily="1" charset="0"/>
                <a:ea typeface="ＭＳ Ｐゴシック" pitchFamily="1" charset="-128"/>
              </a:rPr>
              <a:t>A graph approach</a:t>
            </a:r>
          </a:p>
          <a:p>
            <a:pPr lvl="2"/>
            <a:r>
              <a:rPr lang="en-GB">
                <a:latin typeface="Times New Roman" pitchFamily="1" charset="0"/>
                <a:ea typeface="ＭＳ Ｐゴシック" pitchFamily="1" charset="-128"/>
              </a:rPr>
              <a:t>Can be a strict tree</a:t>
            </a:r>
          </a:p>
          <a:p>
            <a:pPr lvl="2"/>
            <a:r>
              <a:rPr lang="en-GB">
                <a:latin typeface="Times New Roman" pitchFamily="1" charset="0"/>
                <a:ea typeface="ＭＳ Ｐゴシック" pitchFamily="1" charset="-128"/>
              </a:rPr>
              <a:t>Or a more general graph (usually directed)</a:t>
            </a:r>
          </a:p>
          <a:p>
            <a:r>
              <a:rPr lang="en-GB">
                <a:latin typeface="Times New Roman" pitchFamily="1" charset="0"/>
                <a:ea typeface="ＭＳ Ｐゴシック" pitchFamily="1" charset="-128"/>
              </a:rPr>
              <a:t>Are all files on the machine under the same name structure?</a:t>
            </a:r>
          </a:p>
          <a:p>
            <a:r>
              <a:rPr lang="en-GB">
                <a:latin typeface="Times New Roman" pitchFamily="1" charset="0"/>
                <a:ea typeface="ＭＳ Ｐゴシック" pitchFamily="1" charset="-128"/>
              </a:rPr>
              <a:t>Or are there several independent name spaces?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847850" y="503238"/>
            <a:ext cx="5360988" cy="739775"/>
          </a:xfrm>
          <a:prstGeom prst="roundRect">
            <a:avLst/>
          </a:prstGeom>
          <a:noFill/>
          <a:ln w="9525" cap="flat" cmpd="sng" algn="ctr">
            <a:solidFill>
              <a:srgbClr val="0D0D0D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8670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57200" y="352464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itchFamily="1" charset="0"/>
                <a:ea typeface="ＭＳ Ｐゴシック" pitchFamily="1" charset="-128"/>
              </a:rPr>
              <a:t>Some Issues in Name </a:t>
            </a:r>
            <a:br>
              <a:rPr lang="en-US" dirty="0">
                <a:latin typeface="Times New Roman" pitchFamily="1" charset="0"/>
                <a:ea typeface="ＭＳ Ｐゴシック" pitchFamily="1" charset="-128"/>
              </a:rPr>
            </a:br>
            <a:r>
              <a:rPr lang="en-US" dirty="0">
                <a:latin typeface="Times New Roman" pitchFamily="1" charset="0"/>
                <a:ea typeface="ＭＳ Ｐゴシック" pitchFamily="1" charset="-128"/>
              </a:rPr>
              <a:t>Space Structure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57200" y="1468438"/>
            <a:ext cx="8229600" cy="4525962"/>
          </a:xfrm>
        </p:spPr>
        <p:txBody>
          <a:bodyPr/>
          <a:lstStyle/>
          <a:p>
            <a:r>
              <a:rPr lang="en-GB" sz="2800">
                <a:latin typeface="Times New Roman" pitchFamily="1" charset="0"/>
                <a:ea typeface="ＭＳ Ｐゴシック" pitchFamily="1" charset="-128"/>
              </a:rPr>
              <a:t>How many files can have the same name?</a:t>
            </a:r>
          </a:p>
          <a:p>
            <a:pPr lvl="1"/>
            <a:r>
              <a:rPr lang="en-GB" sz="2400">
                <a:latin typeface="Times New Roman" pitchFamily="1" charset="0"/>
                <a:ea typeface="ＭＳ Ｐゴシック" pitchFamily="1" charset="-128"/>
              </a:rPr>
              <a:t>One per file system ... flat name spaces</a:t>
            </a:r>
          </a:p>
          <a:p>
            <a:pPr lvl="1"/>
            <a:r>
              <a:rPr lang="en-GB" sz="2400">
                <a:latin typeface="Times New Roman" pitchFamily="1" charset="0"/>
                <a:ea typeface="ＭＳ Ｐゴシック" pitchFamily="1" charset="-128"/>
              </a:rPr>
              <a:t>One per directory ... hierarchical name spaces</a:t>
            </a:r>
          </a:p>
          <a:p>
            <a:r>
              <a:rPr lang="en-GB" sz="2800">
                <a:latin typeface="Times New Roman" pitchFamily="1" charset="0"/>
                <a:ea typeface="ＭＳ Ｐゴシック" pitchFamily="1" charset="-128"/>
              </a:rPr>
              <a:t>How many different names can one file have?</a:t>
            </a:r>
          </a:p>
          <a:p>
            <a:pPr lvl="1"/>
            <a:r>
              <a:rPr lang="en-GB" sz="2400">
                <a:latin typeface="Times New Roman" pitchFamily="1" charset="0"/>
                <a:ea typeface="ＭＳ Ｐゴシック" pitchFamily="1" charset="-128"/>
              </a:rPr>
              <a:t>A single “true name”</a:t>
            </a:r>
          </a:p>
          <a:p>
            <a:pPr lvl="1"/>
            <a:r>
              <a:rPr lang="en-GB" sz="2400">
                <a:latin typeface="Times New Roman" pitchFamily="1" charset="0"/>
                <a:ea typeface="ＭＳ Ｐゴシック" pitchFamily="1" charset="-128"/>
              </a:rPr>
              <a:t>Only one “true name”, but aliases are allowed</a:t>
            </a:r>
          </a:p>
          <a:p>
            <a:pPr lvl="1"/>
            <a:r>
              <a:rPr lang="en-GB" sz="2400">
                <a:latin typeface="Times New Roman" pitchFamily="1" charset="0"/>
                <a:ea typeface="ＭＳ Ｐゴシック" pitchFamily="1" charset="-128"/>
              </a:rPr>
              <a:t>Arbitrarily many</a:t>
            </a:r>
          </a:p>
          <a:p>
            <a:pPr lvl="1"/>
            <a:r>
              <a:rPr lang="en-GB" sz="2400">
                <a:latin typeface="Times New Roman" pitchFamily="1" charset="0"/>
                <a:ea typeface="ＭＳ Ｐゴシック" pitchFamily="1" charset="-128"/>
              </a:rPr>
              <a:t>What’s different about “true names”?</a:t>
            </a:r>
          </a:p>
          <a:p>
            <a:r>
              <a:rPr lang="en-GB" sz="2800">
                <a:latin typeface="Times New Roman" pitchFamily="1" charset="0"/>
                <a:ea typeface="ＭＳ Ｐゴシック" pitchFamily="1" charset="-128"/>
              </a:rPr>
              <a:t>Do different names have different characteristics?</a:t>
            </a:r>
          </a:p>
          <a:p>
            <a:pPr lvl="1"/>
            <a:r>
              <a:rPr lang="en-GB" sz="2400">
                <a:latin typeface="Times New Roman" pitchFamily="1" charset="0"/>
                <a:ea typeface="ＭＳ Ｐゴシック" pitchFamily="1" charset="-128"/>
              </a:rPr>
              <a:t>Does deleting one name make others disappear too?</a:t>
            </a:r>
          </a:p>
          <a:p>
            <a:pPr lvl="1"/>
            <a:r>
              <a:rPr lang="en-GB" sz="2400">
                <a:latin typeface="Times New Roman" pitchFamily="1" charset="0"/>
                <a:ea typeface="ＭＳ Ｐゴシック" pitchFamily="1" charset="-128"/>
              </a:rPr>
              <a:t>Do all names see the same access permissions?</a:t>
            </a:r>
            <a:endParaRPr lang="en-US" sz="2400">
              <a:latin typeface="Times New Roman" pitchFamily="1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1843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Outline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" charset="0"/>
                <a:ea typeface="ＭＳ Ｐゴシック" pitchFamily="1" charset="-128"/>
              </a:rPr>
              <a:t>Allocating and managing file system free space</a:t>
            </a:r>
          </a:p>
          <a:p>
            <a:r>
              <a:rPr lang="en-US" dirty="0">
                <a:latin typeface="Times New Roman" pitchFamily="1" charset="0"/>
                <a:ea typeface="ＭＳ Ｐゴシック" pitchFamily="1" charset="-128"/>
              </a:rPr>
              <a:t>Other performance improvement strategies</a:t>
            </a:r>
          </a:p>
          <a:p>
            <a:r>
              <a:rPr lang="en-US" dirty="0">
                <a:latin typeface="Times New Roman" pitchFamily="1" charset="0"/>
                <a:ea typeface="ＭＳ Ｐゴシック" pitchFamily="1" charset="-128"/>
              </a:rPr>
              <a:t>File naming and directories</a:t>
            </a:r>
          </a:p>
          <a:p>
            <a:r>
              <a:rPr lang="en-US" dirty="0">
                <a:latin typeface="Times New Roman" pitchFamily="1" charset="0"/>
                <a:ea typeface="ＭＳ Ｐゴシック" pitchFamily="1" charset="-128"/>
              </a:rPr>
              <a:t>File system reliability issues</a:t>
            </a:r>
          </a:p>
          <a:p>
            <a:endParaRPr lang="en-US" dirty="0">
              <a:latin typeface="Times New Roman" pitchFamily="1" charset="0"/>
              <a:ea typeface="ＭＳ Ｐゴシック" pitchFamily="1" charset="-128"/>
            </a:endParaRPr>
          </a:p>
          <a:p>
            <a:pPr>
              <a:buFont typeface="Arial" pitchFamily="1" charset="-52"/>
              <a:buNone/>
            </a:pPr>
            <a:endParaRPr lang="en-US" dirty="0">
              <a:latin typeface="Times New Roman" pitchFamily="1" charset="0"/>
              <a:ea typeface="ＭＳ Ｐゴシック" pitchFamily="1" charset="-12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460750" y="503238"/>
            <a:ext cx="2143125" cy="739775"/>
          </a:xfrm>
          <a:prstGeom prst="roundRect">
            <a:avLst/>
          </a:prstGeom>
          <a:noFill/>
          <a:ln>
            <a:solidFill>
              <a:srgbClr val="0D0D0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9880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Hierarchical Name Spaces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57200" y="1374775"/>
            <a:ext cx="8229600" cy="4525963"/>
          </a:xfrm>
        </p:spPr>
        <p:txBody>
          <a:bodyPr/>
          <a:lstStyle/>
          <a:p>
            <a:pPr>
              <a:lnSpc>
                <a:spcPct val="83000"/>
              </a:lnSpc>
            </a:pPr>
            <a:r>
              <a:rPr lang="en-GB" sz="2800">
                <a:latin typeface="Times New Roman" pitchFamily="1" charset="0"/>
                <a:ea typeface="ＭＳ Ｐゴシック" pitchFamily="1" charset="-128"/>
              </a:rPr>
              <a:t>Essentially a graphical organization</a:t>
            </a:r>
          </a:p>
          <a:p>
            <a:pPr>
              <a:lnSpc>
                <a:spcPct val="83000"/>
              </a:lnSpc>
            </a:pPr>
            <a:r>
              <a:rPr lang="en-GB" sz="2800">
                <a:latin typeface="Times New Roman" pitchFamily="1" charset="0"/>
                <a:ea typeface="ＭＳ Ｐゴシック" pitchFamily="1" charset="-128"/>
              </a:rPr>
              <a:t>Typically organized using directories </a:t>
            </a:r>
          </a:p>
          <a:p>
            <a:pPr lvl="1">
              <a:lnSpc>
                <a:spcPct val="83000"/>
              </a:lnSpc>
            </a:pPr>
            <a:r>
              <a:rPr lang="en-GB" sz="2400">
                <a:latin typeface="Times New Roman" pitchFamily="1" charset="0"/>
                <a:ea typeface="ＭＳ Ｐゴシック" pitchFamily="1" charset="-128"/>
              </a:rPr>
              <a:t>A file containing references to other files</a:t>
            </a:r>
          </a:p>
          <a:p>
            <a:pPr lvl="1">
              <a:lnSpc>
                <a:spcPct val="83000"/>
              </a:lnSpc>
            </a:pPr>
            <a:r>
              <a:rPr lang="en-GB" sz="2400">
                <a:latin typeface="Times New Roman" pitchFamily="1" charset="0"/>
                <a:ea typeface="ＭＳ Ｐゴシック" pitchFamily="1" charset="-128"/>
              </a:rPr>
              <a:t>A non-leaf node in the graph</a:t>
            </a:r>
          </a:p>
          <a:p>
            <a:pPr lvl="1">
              <a:lnSpc>
                <a:spcPct val="83000"/>
              </a:lnSpc>
            </a:pPr>
            <a:r>
              <a:rPr lang="en-GB" sz="2400">
                <a:latin typeface="Times New Roman" pitchFamily="1" charset="0"/>
                <a:ea typeface="ＭＳ Ｐゴシック" pitchFamily="1" charset="-128"/>
              </a:rPr>
              <a:t>It can be used as a naming context</a:t>
            </a:r>
          </a:p>
          <a:p>
            <a:pPr lvl="2">
              <a:lnSpc>
                <a:spcPct val="83000"/>
              </a:lnSpc>
            </a:pPr>
            <a:r>
              <a:rPr lang="en-GB" sz="2000">
                <a:latin typeface="Times New Roman" pitchFamily="1" charset="0"/>
                <a:ea typeface="ＭＳ Ｐゴシック" pitchFamily="1" charset="-128"/>
              </a:rPr>
              <a:t>Each process has a </a:t>
            </a:r>
            <a:r>
              <a:rPr lang="en-GB" sz="2000" i="1">
                <a:latin typeface="Times New Roman" pitchFamily="1" charset="0"/>
                <a:ea typeface="ＭＳ Ｐゴシック" pitchFamily="1" charset="-128"/>
              </a:rPr>
              <a:t>current directory</a:t>
            </a:r>
          </a:p>
          <a:p>
            <a:pPr lvl="2">
              <a:lnSpc>
                <a:spcPct val="83000"/>
              </a:lnSpc>
            </a:pPr>
            <a:r>
              <a:rPr lang="en-GB" sz="2000">
                <a:latin typeface="Times New Roman" pitchFamily="1" charset="0"/>
                <a:ea typeface="ＭＳ Ｐゴシック" pitchFamily="1" charset="-128"/>
              </a:rPr>
              <a:t>File names are interpreted relative to that directory</a:t>
            </a:r>
          </a:p>
          <a:p>
            <a:pPr>
              <a:lnSpc>
                <a:spcPct val="83000"/>
              </a:lnSpc>
            </a:pPr>
            <a:r>
              <a:rPr lang="en-GB" sz="2800">
                <a:latin typeface="Times New Roman" pitchFamily="1" charset="0"/>
                <a:ea typeface="ＭＳ Ｐゴシック" pitchFamily="1" charset="-128"/>
              </a:rPr>
              <a:t>Nested directories can form a tree</a:t>
            </a:r>
          </a:p>
          <a:p>
            <a:pPr lvl="1">
              <a:lnSpc>
                <a:spcPct val="83000"/>
              </a:lnSpc>
            </a:pPr>
            <a:r>
              <a:rPr lang="en-GB" sz="2400">
                <a:latin typeface="Times New Roman" pitchFamily="1" charset="0"/>
                <a:ea typeface="ＭＳ Ｐゴシック" pitchFamily="1" charset="-128"/>
              </a:rPr>
              <a:t>A file name describes a path through that tree</a:t>
            </a:r>
          </a:p>
          <a:p>
            <a:pPr lvl="1">
              <a:lnSpc>
                <a:spcPct val="83000"/>
              </a:lnSpc>
            </a:pPr>
            <a:r>
              <a:rPr lang="en-GB" sz="2400">
                <a:latin typeface="Times New Roman" pitchFamily="1" charset="0"/>
                <a:ea typeface="ＭＳ Ｐゴシック" pitchFamily="1" charset="-128"/>
              </a:rPr>
              <a:t>The directory tree expands from a “root” node</a:t>
            </a:r>
          </a:p>
          <a:p>
            <a:pPr lvl="2">
              <a:lnSpc>
                <a:spcPct val="83000"/>
              </a:lnSpc>
            </a:pPr>
            <a:r>
              <a:rPr lang="en-GB" sz="2000">
                <a:latin typeface="Times New Roman" pitchFamily="1" charset="0"/>
                <a:ea typeface="ＭＳ Ｐゴシック" pitchFamily="1" charset="-128"/>
              </a:rPr>
              <a:t>A name beginning from root is called “fully qualified”</a:t>
            </a:r>
          </a:p>
          <a:p>
            <a:pPr lvl="1">
              <a:lnSpc>
                <a:spcPct val="83000"/>
              </a:lnSpc>
            </a:pPr>
            <a:r>
              <a:rPr lang="en-GB" sz="2400">
                <a:latin typeface="Times New Roman" pitchFamily="1" charset="0"/>
                <a:ea typeface="ＭＳ Ｐゴシック" pitchFamily="1" charset="-128"/>
              </a:rPr>
              <a:t>May actually form a directed graph</a:t>
            </a:r>
          </a:p>
          <a:p>
            <a:pPr lvl="2">
              <a:lnSpc>
                <a:spcPct val="83000"/>
              </a:lnSpc>
            </a:pPr>
            <a:r>
              <a:rPr lang="en-GB" sz="2000">
                <a:latin typeface="Times New Roman" pitchFamily="1" charset="0"/>
                <a:ea typeface="ＭＳ Ｐゴシック" pitchFamily="1" charset="-128"/>
              </a:rPr>
              <a:t>If files are allowed to have multiple names</a:t>
            </a:r>
          </a:p>
        </p:txBody>
      </p:sp>
    </p:spTree>
    <p:extLst>
      <p:ext uri="{BB962C8B-B14F-4D97-AF65-F5344CB8AC3E}">
        <p14:creationId xmlns:p14="http://schemas.microsoft.com/office/powerpoint/2010/main" val="41387282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A Rooted Directory Tree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1" charset="-52"/>
              <a:buNone/>
            </a:pPr>
            <a:r>
              <a:rPr lang="en-US">
                <a:latin typeface="Times New Roman" pitchFamily="1" charset="0"/>
                <a:ea typeface="ＭＳ Ｐゴシック" pitchFamily="1" charset="-128"/>
              </a:rPr>
              <a:t> 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3759200" y="157003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root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1320800" y="2713038"/>
            <a:ext cx="106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user_1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3644900" y="2713038"/>
            <a:ext cx="106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user_2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6350000" y="2713038"/>
            <a:ext cx="106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user_3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177800" y="4084638"/>
            <a:ext cx="19050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file_a</a:t>
            </a:r>
          </a:p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558ED5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(/user_1/file_a)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3378200" y="4084638"/>
            <a:ext cx="16764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file_b</a:t>
            </a:r>
          </a:p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558ED5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(/user_2/file_b)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5435600" y="4084638"/>
            <a:ext cx="16764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file_c</a:t>
            </a:r>
          </a:p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558ED5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(/user_3/file_c)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1854200" y="4084638"/>
            <a:ext cx="15240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dir_a</a:t>
            </a:r>
          </a:p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558ED5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(/user_1/dir_a)</a:t>
            </a: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7035800" y="4065588"/>
            <a:ext cx="16002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dir_a</a:t>
            </a:r>
          </a:p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558ED5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(/user_3/dir_a)</a:t>
            </a:r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1244600" y="5227638"/>
            <a:ext cx="27432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file_a</a:t>
            </a:r>
          </a:p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558ED5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(/user_1/dir_a/file_a)</a:t>
            </a:r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6731000" y="5318125"/>
            <a:ext cx="22098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file_b</a:t>
            </a:r>
          </a:p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558ED5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(/user_3/dir_a/file_b)</a:t>
            </a:r>
          </a:p>
        </p:txBody>
      </p:sp>
      <p:cxnSp>
        <p:nvCxnSpPr>
          <p:cNvPr id="39951" name="AutoShape 15"/>
          <p:cNvCxnSpPr>
            <a:cxnSpLocks noChangeShapeType="1"/>
            <a:stCxn id="39940" idx="2"/>
            <a:endCxn id="39941" idx="0"/>
          </p:cNvCxnSpPr>
          <p:nvPr/>
        </p:nvCxnSpPr>
        <p:spPr bwMode="auto">
          <a:xfrm flipH="1">
            <a:off x="1854200" y="1936750"/>
            <a:ext cx="2324100" cy="776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9952" name="AutoShape 16"/>
          <p:cNvCxnSpPr>
            <a:cxnSpLocks noChangeShapeType="1"/>
            <a:stCxn id="39940" idx="2"/>
            <a:endCxn id="39942" idx="0"/>
          </p:cNvCxnSpPr>
          <p:nvPr/>
        </p:nvCxnSpPr>
        <p:spPr bwMode="auto">
          <a:xfrm>
            <a:off x="4178300" y="1936750"/>
            <a:ext cx="0" cy="776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9953" name="AutoShape 17"/>
          <p:cNvCxnSpPr>
            <a:cxnSpLocks noChangeShapeType="1"/>
            <a:stCxn id="39940" idx="2"/>
            <a:endCxn id="39943" idx="0"/>
          </p:cNvCxnSpPr>
          <p:nvPr/>
        </p:nvCxnSpPr>
        <p:spPr bwMode="auto">
          <a:xfrm>
            <a:off x="4178300" y="1936750"/>
            <a:ext cx="2705100" cy="776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9954" name="AutoShape 18"/>
          <p:cNvCxnSpPr>
            <a:cxnSpLocks noChangeShapeType="1"/>
            <a:stCxn id="39941" idx="2"/>
            <a:endCxn id="39944" idx="0"/>
          </p:cNvCxnSpPr>
          <p:nvPr/>
        </p:nvCxnSpPr>
        <p:spPr bwMode="auto">
          <a:xfrm flipH="1">
            <a:off x="1130300" y="3079750"/>
            <a:ext cx="723900" cy="10048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9955" name="AutoShape 19"/>
          <p:cNvCxnSpPr>
            <a:cxnSpLocks noChangeShapeType="1"/>
            <a:stCxn id="39941" idx="2"/>
            <a:endCxn id="39947" idx="0"/>
          </p:cNvCxnSpPr>
          <p:nvPr/>
        </p:nvCxnSpPr>
        <p:spPr bwMode="auto">
          <a:xfrm>
            <a:off x="1854200" y="3079750"/>
            <a:ext cx="762000" cy="10048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9956" name="AutoShape 20"/>
          <p:cNvCxnSpPr>
            <a:cxnSpLocks noChangeShapeType="1"/>
            <a:stCxn id="39942" idx="2"/>
            <a:endCxn id="39945" idx="0"/>
          </p:cNvCxnSpPr>
          <p:nvPr/>
        </p:nvCxnSpPr>
        <p:spPr bwMode="auto">
          <a:xfrm>
            <a:off x="4178300" y="3079750"/>
            <a:ext cx="38100" cy="10048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9957" name="AutoShape 21"/>
          <p:cNvCxnSpPr>
            <a:cxnSpLocks noChangeShapeType="1"/>
            <a:stCxn id="39947" idx="2"/>
            <a:endCxn id="39949" idx="0"/>
          </p:cNvCxnSpPr>
          <p:nvPr/>
        </p:nvCxnSpPr>
        <p:spPr bwMode="auto">
          <a:xfrm>
            <a:off x="2616200" y="4818063"/>
            <a:ext cx="0" cy="409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9958" name="AutoShape 22"/>
          <p:cNvCxnSpPr>
            <a:cxnSpLocks noChangeShapeType="1"/>
            <a:stCxn id="39943" idx="2"/>
            <a:endCxn id="39946" idx="0"/>
          </p:cNvCxnSpPr>
          <p:nvPr/>
        </p:nvCxnSpPr>
        <p:spPr bwMode="auto">
          <a:xfrm flipH="1">
            <a:off x="6273800" y="3079750"/>
            <a:ext cx="609600" cy="10048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9959" name="AutoShape 23"/>
          <p:cNvCxnSpPr>
            <a:cxnSpLocks noChangeShapeType="1"/>
            <a:stCxn id="39943" idx="2"/>
            <a:endCxn id="39948" idx="0"/>
          </p:cNvCxnSpPr>
          <p:nvPr/>
        </p:nvCxnSpPr>
        <p:spPr bwMode="auto">
          <a:xfrm>
            <a:off x="6883400" y="3079750"/>
            <a:ext cx="952500" cy="985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9960" name="AutoShape 24"/>
          <p:cNvCxnSpPr>
            <a:cxnSpLocks noChangeShapeType="1"/>
            <a:stCxn id="39948" idx="2"/>
            <a:endCxn id="39950" idx="0"/>
          </p:cNvCxnSpPr>
          <p:nvPr/>
        </p:nvCxnSpPr>
        <p:spPr bwMode="auto">
          <a:xfrm>
            <a:off x="7835900" y="4799013"/>
            <a:ext cx="0" cy="5191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28097694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Directories Are Files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457200" y="1533525"/>
            <a:ext cx="8229600" cy="4525963"/>
          </a:xfrm>
        </p:spPr>
        <p:txBody>
          <a:bodyPr/>
          <a:lstStyle/>
          <a:p>
            <a:r>
              <a:rPr lang="en-GB" sz="2800">
                <a:latin typeface="Times New Roman" pitchFamily="1" charset="0"/>
                <a:ea typeface="ＭＳ Ｐゴシック" pitchFamily="1" charset="-128"/>
              </a:rPr>
              <a:t>Directories are a special type of file</a:t>
            </a:r>
          </a:p>
          <a:p>
            <a:pPr lvl="1"/>
            <a:r>
              <a:rPr lang="en-GB" sz="2400">
                <a:latin typeface="Times New Roman" pitchFamily="1" charset="0"/>
                <a:ea typeface="ＭＳ Ｐゴシック" pitchFamily="1" charset="-128"/>
              </a:rPr>
              <a:t>Used by OS to map file names into the associated files</a:t>
            </a:r>
          </a:p>
          <a:p>
            <a:r>
              <a:rPr lang="en-GB" sz="2800">
                <a:latin typeface="Times New Roman" pitchFamily="1" charset="0"/>
                <a:ea typeface="ＭＳ Ｐゴシック" pitchFamily="1" charset="-128"/>
              </a:rPr>
              <a:t>A directory contains multiple directory entries </a:t>
            </a:r>
          </a:p>
          <a:p>
            <a:pPr lvl="1"/>
            <a:r>
              <a:rPr lang="en-GB" sz="2400">
                <a:latin typeface="Times New Roman" pitchFamily="1" charset="0"/>
                <a:ea typeface="ＭＳ Ｐゴシック" pitchFamily="1" charset="-128"/>
              </a:rPr>
              <a:t>Each directory entry describes one file and its name</a:t>
            </a:r>
          </a:p>
          <a:p>
            <a:r>
              <a:rPr lang="en-GB" sz="2800">
                <a:latin typeface="Times New Roman" pitchFamily="1" charset="0"/>
                <a:ea typeface="ＭＳ Ｐゴシック" pitchFamily="1" charset="-128"/>
              </a:rPr>
              <a:t>User applications are allowed to read directories</a:t>
            </a:r>
          </a:p>
          <a:p>
            <a:pPr lvl="1"/>
            <a:r>
              <a:rPr lang="en-GB" sz="2400">
                <a:latin typeface="Times New Roman" pitchFamily="1" charset="0"/>
                <a:ea typeface="ＭＳ Ｐゴシック" pitchFamily="1" charset="-128"/>
              </a:rPr>
              <a:t>To get information about each file</a:t>
            </a:r>
          </a:p>
          <a:p>
            <a:pPr lvl="1"/>
            <a:r>
              <a:rPr lang="en-GB" sz="2400">
                <a:latin typeface="Times New Roman" pitchFamily="1" charset="0"/>
                <a:ea typeface="ＭＳ Ｐゴシック" pitchFamily="1" charset="-128"/>
              </a:rPr>
              <a:t>To find out what files exist</a:t>
            </a:r>
          </a:p>
          <a:p>
            <a:r>
              <a:rPr lang="en-GB" sz="2800">
                <a:latin typeface="Times New Roman" pitchFamily="1" charset="0"/>
                <a:ea typeface="ＭＳ Ｐゴシック" pitchFamily="1" charset="-128"/>
              </a:rPr>
              <a:t>Usually only the OS is allowed to write them</a:t>
            </a:r>
          </a:p>
          <a:p>
            <a:pPr lvl="1"/>
            <a:r>
              <a:rPr lang="en-GB" sz="2400">
                <a:latin typeface="Times New Roman" pitchFamily="1" charset="0"/>
                <a:ea typeface="ＭＳ Ｐゴシック" pitchFamily="1" charset="-128"/>
              </a:rPr>
              <a:t>Users can cause writes through special system calls</a:t>
            </a:r>
          </a:p>
          <a:p>
            <a:pPr lvl="1"/>
            <a:r>
              <a:rPr lang="en-GB" sz="2400">
                <a:latin typeface="Times New Roman" pitchFamily="1" charset="0"/>
                <a:ea typeface="ＭＳ Ｐゴシック" pitchFamily="1" charset="-128"/>
              </a:rPr>
              <a:t>The file system depends on the integrity of directories</a:t>
            </a:r>
            <a:endParaRPr lang="en-US" sz="2400">
              <a:latin typeface="Times New Roman" pitchFamily="1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48783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Traversing the Directory Tree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1176338"/>
            <a:ext cx="8229600" cy="4525962"/>
          </a:xfrm>
        </p:spPr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Some entries in directories point to child directories</a:t>
            </a:r>
          </a:p>
          <a:p>
            <a:pPr lvl="1"/>
            <a:r>
              <a:rPr lang="en-US">
                <a:latin typeface="Times New Roman" pitchFamily="1" charset="0"/>
                <a:ea typeface="ＭＳ Ｐゴシック" pitchFamily="1" charset="-128"/>
              </a:rPr>
              <a:t>Describing a lower level in the hierarchy</a:t>
            </a:r>
          </a:p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To name a file at that level, name the parent directory and the child directory, then the file</a:t>
            </a:r>
          </a:p>
          <a:p>
            <a:pPr lvl="1"/>
            <a:r>
              <a:rPr lang="en-US">
                <a:latin typeface="Times New Roman" pitchFamily="1" charset="0"/>
                <a:ea typeface="ＭＳ Ｐゴシック" pitchFamily="1" charset="-128"/>
              </a:rPr>
              <a:t>With some kind of delimiter separating the file name components</a:t>
            </a:r>
          </a:p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Moving up the hierarchy is often useful</a:t>
            </a:r>
          </a:p>
          <a:p>
            <a:pPr lvl="1"/>
            <a:r>
              <a:rPr lang="en-US">
                <a:latin typeface="Times New Roman" pitchFamily="1" charset="0"/>
                <a:ea typeface="ＭＳ Ｐゴシック" pitchFamily="1" charset="-128"/>
              </a:rPr>
              <a:t>Directories usually have special entry for parent</a:t>
            </a:r>
          </a:p>
          <a:p>
            <a:pPr lvl="1"/>
            <a:r>
              <a:rPr lang="en-US">
                <a:latin typeface="Times New Roman" pitchFamily="1" charset="0"/>
                <a:ea typeface="ＭＳ Ｐゴシック" pitchFamily="1" charset="-128"/>
              </a:rPr>
              <a:t>Many file systems use the name “..” for that</a:t>
            </a:r>
          </a:p>
        </p:txBody>
      </p:sp>
    </p:spTree>
    <p:extLst>
      <p:ext uri="{BB962C8B-B14F-4D97-AF65-F5344CB8AC3E}">
        <p14:creationId xmlns:p14="http://schemas.microsoft.com/office/powerpoint/2010/main" val="8001672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File Names Vs. Path Names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457200" y="1444625"/>
            <a:ext cx="8229600" cy="4525963"/>
          </a:xfrm>
        </p:spPr>
        <p:txBody>
          <a:bodyPr/>
          <a:lstStyle/>
          <a:p>
            <a:r>
              <a:rPr lang="en-GB" sz="2800" dirty="0">
                <a:latin typeface="Times New Roman" pitchFamily="1" charset="0"/>
                <a:ea typeface="ＭＳ Ｐゴシック" pitchFamily="1" charset="-128"/>
              </a:rPr>
              <a:t>In some name space systems, files had “true names”</a:t>
            </a:r>
          </a:p>
          <a:p>
            <a:pPr lvl="1"/>
            <a:r>
              <a:rPr lang="en-GB" sz="2400" dirty="0">
                <a:latin typeface="Times New Roman" pitchFamily="1" charset="0"/>
                <a:ea typeface="ＭＳ Ｐゴシック" pitchFamily="1" charset="-128"/>
              </a:rPr>
              <a:t>Only one possible name for a file,</a:t>
            </a:r>
          </a:p>
          <a:p>
            <a:pPr lvl="1"/>
            <a:r>
              <a:rPr lang="en-GB" sz="2400" dirty="0">
                <a:latin typeface="Times New Roman" pitchFamily="1" charset="0"/>
                <a:ea typeface="ＭＳ Ｐゴシック" pitchFamily="1" charset="-128"/>
              </a:rPr>
              <a:t>Kept in a record somewhere</a:t>
            </a:r>
          </a:p>
          <a:p>
            <a:r>
              <a:rPr lang="en-GB" sz="2800" dirty="0">
                <a:latin typeface="Times New Roman" pitchFamily="1" charset="0"/>
                <a:ea typeface="ＭＳ Ｐゴシック" pitchFamily="1" charset="-128"/>
              </a:rPr>
              <a:t>E.g., in DOS, a file is described by a directory entry</a:t>
            </a:r>
          </a:p>
          <a:p>
            <a:pPr lvl="1"/>
            <a:r>
              <a:rPr lang="en-GB" sz="2400" dirty="0">
                <a:latin typeface="Times New Roman" pitchFamily="1" charset="0"/>
                <a:ea typeface="ＭＳ Ｐゴシック" pitchFamily="1" charset="-128"/>
              </a:rPr>
              <a:t>Local name is specified in that directory entry</a:t>
            </a:r>
          </a:p>
          <a:p>
            <a:pPr lvl="1"/>
            <a:r>
              <a:rPr lang="en-GB" sz="2400" dirty="0">
                <a:latin typeface="Times New Roman" pitchFamily="1" charset="0"/>
                <a:ea typeface="ＭＳ Ｐゴシック" pitchFamily="1" charset="-128"/>
              </a:rPr>
              <a:t>Fully qualified name is the path to that directory entry</a:t>
            </a:r>
          </a:p>
          <a:p>
            <a:pPr lvl="2"/>
            <a:r>
              <a:rPr lang="en-GB" sz="2000" dirty="0">
                <a:latin typeface="Times New Roman" pitchFamily="1" charset="0"/>
                <a:ea typeface="ＭＳ Ｐゴシック" pitchFamily="1" charset="-128"/>
              </a:rPr>
              <a:t>E.g., start from root, to user_3, to </a:t>
            </a:r>
            <a:r>
              <a:rPr lang="en-GB" sz="2000" dirty="0" err="1">
                <a:latin typeface="Times New Roman" pitchFamily="1" charset="0"/>
                <a:ea typeface="ＭＳ Ｐゴシック" pitchFamily="1" charset="-128"/>
              </a:rPr>
              <a:t>dir_a</a:t>
            </a:r>
            <a:r>
              <a:rPr lang="en-GB" sz="2000" dirty="0">
                <a:latin typeface="Times New Roman" pitchFamily="1" charset="0"/>
                <a:ea typeface="ＭＳ Ｐゴシック" pitchFamily="1" charset="-128"/>
              </a:rPr>
              <a:t>, to </a:t>
            </a:r>
            <a:r>
              <a:rPr lang="en-GB" sz="2000" dirty="0" err="1">
                <a:latin typeface="Times New Roman" pitchFamily="1" charset="0"/>
                <a:ea typeface="ＭＳ Ｐゴシック" pitchFamily="1" charset="-128"/>
              </a:rPr>
              <a:t>file_b</a:t>
            </a:r>
            <a:endParaRPr lang="en-GB" sz="2000" dirty="0">
              <a:latin typeface="Times New Roman" pitchFamily="1" charset="0"/>
              <a:ea typeface="ＭＳ Ｐゴシック" pitchFamily="1" charset="-128"/>
            </a:endParaRPr>
          </a:p>
          <a:p>
            <a:endParaRPr lang="en-US" sz="2800" dirty="0">
              <a:latin typeface="Times New Roman" pitchFamily="1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24022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Example:  Unix Directories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457200" y="1230313"/>
            <a:ext cx="8229600" cy="4525962"/>
          </a:xfrm>
        </p:spPr>
        <p:txBody>
          <a:bodyPr/>
          <a:lstStyle/>
          <a:p>
            <a:r>
              <a:rPr lang="en-GB" sz="2800">
                <a:latin typeface="Times New Roman" pitchFamily="1" charset="0"/>
                <a:ea typeface="ＭＳ Ｐゴシック" pitchFamily="1" charset="-128"/>
              </a:rPr>
              <a:t>A file system that allows multiple file names</a:t>
            </a:r>
          </a:p>
          <a:p>
            <a:pPr lvl="1"/>
            <a:r>
              <a:rPr lang="en-GB" sz="2400">
                <a:latin typeface="Times New Roman" pitchFamily="1" charset="0"/>
                <a:ea typeface="ＭＳ Ｐゴシック" pitchFamily="1" charset="-128"/>
              </a:rPr>
              <a:t>So there is no single “true” file name, unlike DOS</a:t>
            </a:r>
          </a:p>
          <a:p>
            <a:r>
              <a:rPr lang="en-GB">
                <a:latin typeface="Times New Roman" pitchFamily="1" charset="0"/>
                <a:ea typeface="ＭＳ Ｐゴシック" pitchFamily="1" charset="-128"/>
              </a:rPr>
              <a:t>File names separated by slashes</a:t>
            </a:r>
          </a:p>
          <a:p>
            <a:pPr lvl="1"/>
            <a:r>
              <a:rPr lang="en-GB" sz="2400">
                <a:latin typeface="Times New Roman" pitchFamily="1" charset="0"/>
                <a:ea typeface="ＭＳ Ｐゴシック" pitchFamily="1" charset="-128"/>
              </a:rPr>
              <a:t>E.g., </a:t>
            </a:r>
            <a:r>
              <a:rPr lang="en-GB" sz="2400">
                <a:latin typeface="Courier New" pitchFamily="1" charset="0"/>
                <a:ea typeface="Courier New" pitchFamily="1" charset="0"/>
                <a:cs typeface="Courier New" pitchFamily="1" charset="0"/>
              </a:rPr>
              <a:t>/user_3/dir_a/file_b</a:t>
            </a:r>
          </a:p>
          <a:p>
            <a:r>
              <a:rPr lang="en-GB" sz="2800">
                <a:latin typeface="Times New Roman" pitchFamily="1" charset="0"/>
                <a:ea typeface="ＭＳ Ｐゴシック" pitchFamily="1" charset="-128"/>
              </a:rPr>
              <a:t>The actual file descriptors are the inodes</a:t>
            </a:r>
          </a:p>
          <a:p>
            <a:pPr lvl="1"/>
            <a:r>
              <a:rPr lang="en-GB" sz="2400">
                <a:latin typeface="Times New Roman" pitchFamily="1" charset="0"/>
                <a:ea typeface="ＭＳ Ｐゴシック" pitchFamily="1" charset="-128"/>
              </a:rPr>
              <a:t>Directory entries only point to inodes</a:t>
            </a:r>
          </a:p>
          <a:p>
            <a:pPr lvl="1"/>
            <a:r>
              <a:rPr lang="en-GB" sz="2400">
                <a:latin typeface="Times New Roman" pitchFamily="1" charset="0"/>
                <a:ea typeface="ＭＳ Ｐゴシック" pitchFamily="1" charset="-128"/>
              </a:rPr>
              <a:t>Association of a name with an inode is called a </a:t>
            </a:r>
            <a:r>
              <a:rPr lang="en-GB" sz="2400" i="1">
                <a:latin typeface="Times New Roman" pitchFamily="1" charset="0"/>
                <a:ea typeface="ＭＳ Ｐゴシック" pitchFamily="1" charset="-128"/>
              </a:rPr>
              <a:t>hard link</a:t>
            </a:r>
          </a:p>
          <a:p>
            <a:pPr lvl="1"/>
            <a:r>
              <a:rPr lang="en-GB" sz="2400">
                <a:latin typeface="Times New Roman" pitchFamily="1" charset="0"/>
                <a:ea typeface="ＭＳ Ｐゴシック" pitchFamily="1" charset="-128"/>
              </a:rPr>
              <a:t>Multiple directory entries can point to the same inode</a:t>
            </a:r>
          </a:p>
          <a:p>
            <a:r>
              <a:rPr lang="en-GB" sz="2800">
                <a:latin typeface="Times New Roman" pitchFamily="1" charset="0"/>
                <a:ea typeface="ＭＳ Ｐゴシック" pitchFamily="1" charset="-128"/>
              </a:rPr>
              <a:t>Contents of a Unix directory entry</a:t>
            </a:r>
          </a:p>
          <a:p>
            <a:pPr lvl="1"/>
            <a:r>
              <a:rPr lang="en-GB" sz="2400">
                <a:latin typeface="Times New Roman" pitchFamily="1" charset="0"/>
                <a:ea typeface="ＭＳ Ｐゴシック" pitchFamily="1" charset="-128"/>
              </a:rPr>
              <a:t>Name (relative to this directory)</a:t>
            </a:r>
          </a:p>
          <a:p>
            <a:pPr lvl="1"/>
            <a:r>
              <a:rPr lang="en-GB" sz="2400">
                <a:latin typeface="Times New Roman" pitchFamily="1" charset="0"/>
                <a:ea typeface="ＭＳ Ｐゴシック" pitchFamily="1" charset="-128"/>
              </a:rPr>
              <a:t>Pointer to the inode of the associated file</a:t>
            </a:r>
          </a:p>
          <a:p>
            <a:endParaRPr lang="en-US" sz="2800">
              <a:latin typeface="Times New Roman" pitchFamily="1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03470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Unix Directories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1" charset="-52"/>
              <a:buNone/>
            </a:pPr>
            <a:r>
              <a:rPr lang="en-US">
                <a:latin typeface="Times New Roman" pitchFamily="1" charset="0"/>
                <a:ea typeface="ＭＳ Ｐゴシック" pitchFamily="1" charset="-128"/>
              </a:rPr>
              <a:t> 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7173913" y="2865438"/>
            <a:ext cx="1217612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r>
              <a:rPr lang="en-US" sz="1700">
                <a:latin typeface="Courier New" pitchFamily="1" charset="0"/>
                <a:ea typeface="Courier New" pitchFamily="1" charset="0"/>
                <a:cs typeface="Courier New" pitchFamily="1" charset="0"/>
              </a:rPr>
              <a:t>user_1</a:t>
            </a:r>
          </a:p>
        </p:txBody>
      </p:sp>
      <p:sp>
        <p:nvSpPr>
          <p:cNvPr id="47109" name="Rectangle 6"/>
          <p:cNvSpPr>
            <a:spLocks noChangeArrowheads="1"/>
          </p:cNvSpPr>
          <p:nvPr/>
        </p:nvSpPr>
        <p:spPr bwMode="auto">
          <a:xfrm>
            <a:off x="6259513" y="2865438"/>
            <a:ext cx="914400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9</a:t>
            </a:r>
          </a:p>
        </p:txBody>
      </p:sp>
      <p:sp>
        <p:nvSpPr>
          <p:cNvPr id="47110" name="Rectangle 10"/>
          <p:cNvSpPr>
            <a:spLocks noChangeArrowheads="1"/>
          </p:cNvSpPr>
          <p:nvPr/>
        </p:nvSpPr>
        <p:spPr bwMode="auto">
          <a:xfrm>
            <a:off x="7175500" y="1646238"/>
            <a:ext cx="137001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file name</a:t>
            </a:r>
          </a:p>
        </p:txBody>
      </p:sp>
      <p:sp>
        <p:nvSpPr>
          <p:cNvPr id="47111" name="Rectangle 12"/>
          <p:cNvSpPr>
            <a:spLocks noChangeArrowheads="1"/>
          </p:cNvSpPr>
          <p:nvPr/>
        </p:nvSpPr>
        <p:spPr bwMode="auto">
          <a:xfrm>
            <a:off x="6107113" y="1646238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inode #</a:t>
            </a:r>
          </a:p>
        </p:txBody>
      </p:sp>
      <p:sp>
        <p:nvSpPr>
          <p:cNvPr id="47112" name="Rectangle 15"/>
          <p:cNvSpPr>
            <a:spLocks noChangeArrowheads="1"/>
          </p:cNvSpPr>
          <p:nvPr/>
        </p:nvSpPr>
        <p:spPr bwMode="auto">
          <a:xfrm>
            <a:off x="7173913" y="3246438"/>
            <a:ext cx="1217612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r>
              <a:rPr lang="en-US" sz="1700">
                <a:latin typeface="Courier New" pitchFamily="1" charset="0"/>
                <a:ea typeface="Courier New" pitchFamily="1" charset="0"/>
                <a:cs typeface="Courier New" pitchFamily="1" charset="0"/>
              </a:rPr>
              <a:t>user_2</a:t>
            </a:r>
          </a:p>
        </p:txBody>
      </p:sp>
      <p:sp>
        <p:nvSpPr>
          <p:cNvPr id="47113" name="Rectangle 17"/>
          <p:cNvSpPr>
            <a:spLocks noChangeArrowheads="1"/>
          </p:cNvSpPr>
          <p:nvPr/>
        </p:nvSpPr>
        <p:spPr bwMode="auto">
          <a:xfrm>
            <a:off x="6259513" y="3246438"/>
            <a:ext cx="914400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31</a:t>
            </a:r>
          </a:p>
        </p:txBody>
      </p:sp>
      <p:sp>
        <p:nvSpPr>
          <p:cNvPr id="47114" name="Rectangle 20"/>
          <p:cNvSpPr>
            <a:spLocks noChangeArrowheads="1"/>
          </p:cNvSpPr>
          <p:nvPr/>
        </p:nvSpPr>
        <p:spPr bwMode="auto">
          <a:xfrm>
            <a:off x="7173913" y="3627438"/>
            <a:ext cx="1217612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r>
              <a:rPr lang="en-US" sz="1700">
                <a:latin typeface="Courier New" pitchFamily="1" charset="0"/>
                <a:ea typeface="Courier New" pitchFamily="1" charset="0"/>
                <a:cs typeface="Courier New" pitchFamily="1" charset="0"/>
              </a:rPr>
              <a:t>user_3</a:t>
            </a:r>
          </a:p>
        </p:txBody>
      </p:sp>
      <p:sp>
        <p:nvSpPr>
          <p:cNvPr id="47115" name="Rectangle 22"/>
          <p:cNvSpPr>
            <a:spLocks noChangeArrowheads="1"/>
          </p:cNvSpPr>
          <p:nvPr/>
        </p:nvSpPr>
        <p:spPr bwMode="auto">
          <a:xfrm>
            <a:off x="6259513" y="3627438"/>
            <a:ext cx="914400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114</a:t>
            </a:r>
          </a:p>
        </p:txBody>
      </p:sp>
      <p:sp>
        <p:nvSpPr>
          <p:cNvPr id="12" name="Text Box 25"/>
          <p:cNvSpPr txBox="1">
            <a:spLocks noChangeArrowheads="1"/>
          </p:cNvSpPr>
          <p:nvPr/>
        </p:nvSpPr>
        <p:spPr bwMode="auto">
          <a:xfrm>
            <a:off x="925513" y="4144963"/>
            <a:ext cx="3575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Directory </a:t>
            </a:r>
            <a:r>
              <a:rPr lang="en-US" sz="2000">
                <a:latin typeface="Courier New" pitchFamily="1" charset="0"/>
                <a:ea typeface="Courier New" pitchFamily="1" charset="0"/>
                <a:cs typeface="Courier New" pitchFamily="1" charset="0"/>
              </a:rPr>
              <a:t>/user_3</a:t>
            </a:r>
            <a:r>
              <a:rPr lang="en-US" sz="20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, inode #114</a:t>
            </a:r>
          </a:p>
        </p:txBody>
      </p:sp>
      <p:sp>
        <p:nvSpPr>
          <p:cNvPr id="13" name="Rectangle 36"/>
          <p:cNvSpPr>
            <a:spLocks noChangeArrowheads="1"/>
          </p:cNvSpPr>
          <p:nvPr/>
        </p:nvSpPr>
        <p:spPr bwMode="auto">
          <a:xfrm>
            <a:off x="2754313" y="5608638"/>
            <a:ext cx="1217612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r>
              <a:rPr lang="en-US" sz="1700">
                <a:latin typeface="Courier New" pitchFamily="1" charset="0"/>
                <a:ea typeface="Courier New" pitchFamily="1" charset="0"/>
                <a:cs typeface="Courier New" pitchFamily="1" charset="0"/>
              </a:rPr>
              <a:t>dir_a</a:t>
            </a:r>
          </a:p>
        </p:txBody>
      </p:sp>
      <p:sp>
        <p:nvSpPr>
          <p:cNvPr id="14" name="Rectangle 41"/>
          <p:cNvSpPr>
            <a:spLocks noChangeArrowheads="1"/>
          </p:cNvSpPr>
          <p:nvPr/>
        </p:nvSpPr>
        <p:spPr bwMode="auto">
          <a:xfrm>
            <a:off x="2754313" y="5989638"/>
            <a:ext cx="1217612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r>
              <a:rPr lang="en-US" sz="1700">
                <a:latin typeface="Courier New" pitchFamily="1" charset="0"/>
                <a:ea typeface="Courier New" pitchFamily="1" charset="0"/>
                <a:cs typeface="Courier New" pitchFamily="1" charset="0"/>
              </a:rPr>
              <a:t>file_c</a:t>
            </a:r>
          </a:p>
        </p:txBody>
      </p:sp>
      <p:sp>
        <p:nvSpPr>
          <p:cNvPr id="47119" name="Rectangle 46"/>
          <p:cNvSpPr>
            <a:spLocks noChangeArrowheads="1"/>
          </p:cNvSpPr>
          <p:nvPr/>
        </p:nvSpPr>
        <p:spPr bwMode="auto">
          <a:xfrm>
            <a:off x="7173913" y="2103438"/>
            <a:ext cx="1217612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r>
              <a:rPr lang="en-US" sz="17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.</a:t>
            </a:r>
          </a:p>
        </p:txBody>
      </p:sp>
      <p:sp>
        <p:nvSpPr>
          <p:cNvPr id="47120" name="Rectangle 47"/>
          <p:cNvSpPr>
            <a:spLocks noChangeArrowheads="1"/>
          </p:cNvSpPr>
          <p:nvPr/>
        </p:nvSpPr>
        <p:spPr bwMode="auto">
          <a:xfrm>
            <a:off x="6259513" y="2103438"/>
            <a:ext cx="914400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1</a:t>
            </a:r>
          </a:p>
        </p:txBody>
      </p:sp>
      <p:sp>
        <p:nvSpPr>
          <p:cNvPr id="47121" name="Rectangle 48"/>
          <p:cNvSpPr>
            <a:spLocks noChangeArrowheads="1"/>
          </p:cNvSpPr>
          <p:nvPr/>
        </p:nvSpPr>
        <p:spPr bwMode="auto">
          <a:xfrm>
            <a:off x="7173913" y="2484438"/>
            <a:ext cx="1217612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r>
              <a:rPr lang="en-US" sz="17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..</a:t>
            </a:r>
          </a:p>
        </p:txBody>
      </p:sp>
      <p:sp>
        <p:nvSpPr>
          <p:cNvPr id="47122" name="Rectangle 49"/>
          <p:cNvSpPr>
            <a:spLocks noChangeArrowheads="1"/>
          </p:cNvSpPr>
          <p:nvPr/>
        </p:nvSpPr>
        <p:spPr bwMode="auto">
          <a:xfrm>
            <a:off x="6259513" y="2484438"/>
            <a:ext cx="914400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1</a:t>
            </a:r>
          </a:p>
        </p:txBody>
      </p:sp>
      <p:sp>
        <p:nvSpPr>
          <p:cNvPr id="47123" name="Text Box 50"/>
          <p:cNvSpPr txBox="1">
            <a:spLocks noChangeArrowheads="1"/>
          </p:cNvSpPr>
          <p:nvPr/>
        </p:nvSpPr>
        <p:spPr bwMode="auto">
          <a:xfrm>
            <a:off x="5497513" y="1341438"/>
            <a:ext cx="2674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Root directory, inode #1</a:t>
            </a:r>
          </a:p>
        </p:txBody>
      </p:sp>
      <p:sp>
        <p:nvSpPr>
          <p:cNvPr id="20" name="Rectangle 52"/>
          <p:cNvSpPr>
            <a:spLocks noChangeArrowheads="1"/>
          </p:cNvSpPr>
          <p:nvPr/>
        </p:nvSpPr>
        <p:spPr bwMode="auto">
          <a:xfrm>
            <a:off x="1839913" y="5608638"/>
            <a:ext cx="914400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194</a:t>
            </a:r>
          </a:p>
        </p:txBody>
      </p:sp>
      <p:sp>
        <p:nvSpPr>
          <p:cNvPr id="21" name="Rectangle 54"/>
          <p:cNvSpPr>
            <a:spLocks noChangeArrowheads="1"/>
          </p:cNvSpPr>
          <p:nvPr/>
        </p:nvSpPr>
        <p:spPr bwMode="auto">
          <a:xfrm>
            <a:off x="1839913" y="5989638"/>
            <a:ext cx="914400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307</a:t>
            </a:r>
          </a:p>
        </p:txBody>
      </p:sp>
      <p:sp>
        <p:nvSpPr>
          <p:cNvPr id="22" name="Rectangle 57"/>
          <p:cNvSpPr>
            <a:spLocks noChangeArrowheads="1"/>
          </p:cNvSpPr>
          <p:nvPr/>
        </p:nvSpPr>
        <p:spPr bwMode="auto">
          <a:xfrm>
            <a:off x="2754313" y="4846638"/>
            <a:ext cx="1217612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r>
              <a:rPr lang="en-US" sz="17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.</a:t>
            </a:r>
          </a:p>
        </p:txBody>
      </p:sp>
      <p:sp>
        <p:nvSpPr>
          <p:cNvPr id="23" name="Rectangle 58"/>
          <p:cNvSpPr>
            <a:spLocks noChangeArrowheads="1"/>
          </p:cNvSpPr>
          <p:nvPr/>
        </p:nvSpPr>
        <p:spPr bwMode="auto">
          <a:xfrm>
            <a:off x="1839913" y="4846638"/>
            <a:ext cx="914400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114</a:t>
            </a:r>
          </a:p>
        </p:txBody>
      </p:sp>
      <p:sp>
        <p:nvSpPr>
          <p:cNvPr id="24" name="Rectangle 59"/>
          <p:cNvSpPr>
            <a:spLocks noChangeArrowheads="1"/>
          </p:cNvSpPr>
          <p:nvPr/>
        </p:nvSpPr>
        <p:spPr bwMode="auto">
          <a:xfrm>
            <a:off x="2754313" y="5227638"/>
            <a:ext cx="1217612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r>
              <a:rPr lang="en-US" sz="17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..</a:t>
            </a:r>
          </a:p>
        </p:txBody>
      </p:sp>
      <p:sp>
        <p:nvSpPr>
          <p:cNvPr id="25" name="Rectangle 60"/>
          <p:cNvSpPr>
            <a:spLocks noChangeArrowheads="1"/>
          </p:cNvSpPr>
          <p:nvPr/>
        </p:nvSpPr>
        <p:spPr bwMode="auto">
          <a:xfrm>
            <a:off x="1839913" y="5227638"/>
            <a:ext cx="914400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1</a:t>
            </a:r>
          </a:p>
        </p:txBody>
      </p:sp>
      <p:sp>
        <p:nvSpPr>
          <p:cNvPr id="26" name="Rectangle 61"/>
          <p:cNvSpPr>
            <a:spLocks noChangeArrowheads="1"/>
          </p:cNvSpPr>
          <p:nvPr/>
        </p:nvSpPr>
        <p:spPr bwMode="auto">
          <a:xfrm>
            <a:off x="2755900" y="4465638"/>
            <a:ext cx="137001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file name</a:t>
            </a:r>
          </a:p>
        </p:txBody>
      </p:sp>
      <p:sp>
        <p:nvSpPr>
          <p:cNvPr id="27" name="Rectangle 62"/>
          <p:cNvSpPr>
            <a:spLocks noChangeArrowheads="1"/>
          </p:cNvSpPr>
          <p:nvPr/>
        </p:nvSpPr>
        <p:spPr bwMode="auto">
          <a:xfrm>
            <a:off x="1687513" y="4465638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inode #</a:t>
            </a:r>
          </a:p>
        </p:txBody>
      </p:sp>
      <p:cxnSp>
        <p:nvCxnSpPr>
          <p:cNvPr id="28" name="AutoShape 63"/>
          <p:cNvCxnSpPr>
            <a:cxnSpLocks noChangeShapeType="1"/>
            <a:stCxn id="47115" idx="1"/>
            <a:endCxn id="12" idx="3"/>
          </p:cNvCxnSpPr>
          <p:nvPr/>
        </p:nvCxnSpPr>
        <p:spPr bwMode="auto">
          <a:xfrm rot="10800000" flipV="1">
            <a:off x="4500563" y="3817938"/>
            <a:ext cx="1758950" cy="5270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9" name="Oval 28"/>
          <p:cNvSpPr/>
          <p:nvPr/>
        </p:nvSpPr>
        <p:spPr>
          <a:xfrm>
            <a:off x="2671763" y="5281613"/>
            <a:ext cx="428625" cy="3810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125913" y="5065713"/>
            <a:ext cx="2438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Here’s a “..” entry, pointing to the parent directory</a:t>
            </a:r>
          </a:p>
        </p:txBody>
      </p:sp>
      <p:sp>
        <p:nvSpPr>
          <p:cNvPr id="31" name="Oval 30"/>
          <p:cNvSpPr/>
          <p:nvPr/>
        </p:nvSpPr>
        <p:spPr>
          <a:xfrm>
            <a:off x="2649538" y="4875213"/>
            <a:ext cx="436562" cy="3810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20713" y="1557338"/>
            <a:ext cx="20383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But what’s this “.” entry?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715963" y="2484438"/>
            <a:ext cx="20383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It’s a directory entry that points to the directory itself!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462213" y="3362325"/>
            <a:ext cx="2038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We’ll see why that’s useful later</a:t>
            </a:r>
          </a:p>
        </p:txBody>
      </p:sp>
    </p:spTree>
    <p:extLst>
      <p:ext uri="{BB962C8B-B14F-4D97-AF65-F5344CB8AC3E}">
        <p14:creationId xmlns:p14="http://schemas.microsoft.com/office/powerpoint/2010/main" val="1695311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6" presetClass="emph" presetSubtype="0" accel="50000" decel="5000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6" presetClass="emp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8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4" grpId="0" animBg="1"/>
      <p:bldP spid="20" grpId="0" animBg="1"/>
      <p:bldP spid="21" grpId="0" animBg="1"/>
      <p:bldP spid="22" grpId="0" animBg="1"/>
      <p:bldP spid="23" grpId="0" animBg="1"/>
      <p:bldP spid="23" grpId="1" animBg="1"/>
      <p:bldP spid="24" grpId="0" animBg="1"/>
      <p:bldP spid="25" grpId="0" animBg="1"/>
      <p:bldP spid="25" grpId="1" animBg="1"/>
      <p:bldP spid="26" grpId="0"/>
      <p:bldP spid="27" grpId="0"/>
      <p:bldP spid="29" grpId="0" animBg="1"/>
      <p:bldP spid="29" grpId="1" animBg="1"/>
      <p:bldP spid="30" grpId="0"/>
      <p:bldP spid="31" grpId="0" animBg="1"/>
      <p:bldP spid="32" grpId="0"/>
      <p:bldP spid="33" grpId="0"/>
      <p:bldP spid="3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Multiple File Names In Unix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457200" y="1374775"/>
            <a:ext cx="8229600" cy="4525963"/>
          </a:xfrm>
        </p:spPr>
        <p:txBody>
          <a:bodyPr/>
          <a:lstStyle/>
          <a:p>
            <a:r>
              <a:rPr lang="en-GB" sz="2800">
                <a:latin typeface="Times New Roman" pitchFamily="1" charset="0"/>
                <a:ea typeface="ＭＳ Ｐゴシック" pitchFamily="1" charset="-128"/>
              </a:rPr>
              <a:t>How do links relate to files?</a:t>
            </a:r>
          </a:p>
          <a:p>
            <a:pPr lvl="1"/>
            <a:r>
              <a:rPr lang="en-GB" sz="2400">
                <a:latin typeface="Times New Roman" pitchFamily="1" charset="0"/>
                <a:ea typeface="ＭＳ Ｐゴシック" pitchFamily="1" charset="-128"/>
              </a:rPr>
              <a:t>They’re the names only</a:t>
            </a:r>
          </a:p>
          <a:p>
            <a:r>
              <a:rPr lang="en-GB">
                <a:latin typeface="Times New Roman" pitchFamily="1" charset="0"/>
                <a:ea typeface="ＭＳ Ｐゴシック" pitchFamily="1" charset="-128"/>
              </a:rPr>
              <a:t>All other metadata is stored in the file inode</a:t>
            </a:r>
          </a:p>
          <a:p>
            <a:pPr lvl="1"/>
            <a:r>
              <a:rPr lang="en-GB" sz="2400">
                <a:latin typeface="Times New Roman" pitchFamily="1" charset="0"/>
                <a:ea typeface="ＭＳ Ｐゴシック" pitchFamily="1" charset="-128"/>
              </a:rPr>
              <a:t>File owner sets file protection (e.g., read-only)</a:t>
            </a:r>
          </a:p>
          <a:p>
            <a:r>
              <a:rPr lang="en-GB">
                <a:latin typeface="Times New Roman" pitchFamily="1" charset="0"/>
                <a:ea typeface="ＭＳ Ｐゴシック" pitchFamily="1" charset="-128"/>
              </a:rPr>
              <a:t>All links provide the same access to the file</a:t>
            </a:r>
          </a:p>
          <a:p>
            <a:pPr lvl="1"/>
            <a:r>
              <a:rPr lang="en-GB" sz="2400">
                <a:latin typeface="Times New Roman" pitchFamily="1" charset="0"/>
                <a:ea typeface="ＭＳ Ｐゴシック" pitchFamily="1" charset="-128"/>
              </a:rPr>
              <a:t>Anyone with read access to file can create new link</a:t>
            </a:r>
          </a:p>
          <a:p>
            <a:pPr lvl="1"/>
            <a:r>
              <a:rPr lang="en-GB" sz="2400">
                <a:latin typeface="Times New Roman" pitchFamily="1" charset="0"/>
                <a:ea typeface="ＭＳ Ｐゴシック" pitchFamily="1" charset="-128"/>
              </a:rPr>
              <a:t>But directories are protected files too</a:t>
            </a:r>
          </a:p>
          <a:p>
            <a:pPr lvl="2"/>
            <a:r>
              <a:rPr lang="en-GB" sz="2000">
                <a:latin typeface="Times New Roman" pitchFamily="1" charset="0"/>
                <a:ea typeface="ＭＳ Ｐゴシック" pitchFamily="1" charset="-128"/>
              </a:rPr>
              <a:t>Not everyone has read or search access to every directory</a:t>
            </a:r>
          </a:p>
          <a:p>
            <a:r>
              <a:rPr lang="en-GB" sz="2800">
                <a:latin typeface="Times New Roman" pitchFamily="1" charset="0"/>
                <a:ea typeface="ＭＳ Ｐゴシック" pitchFamily="1" charset="-128"/>
              </a:rPr>
              <a:t>All links are equal</a:t>
            </a:r>
          </a:p>
          <a:p>
            <a:pPr lvl="1"/>
            <a:r>
              <a:rPr lang="en-GB" sz="2400">
                <a:latin typeface="Times New Roman" pitchFamily="1" charset="0"/>
                <a:ea typeface="ＭＳ Ｐゴシック" pitchFamily="1" charset="-128"/>
              </a:rPr>
              <a:t>There is nothing special about the first (or owner's) link</a:t>
            </a:r>
          </a:p>
        </p:txBody>
      </p:sp>
    </p:spTree>
    <p:extLst>
      <p:ext uri="{BB962C8B-B14F-4D97-AF65-F5344CB8AC3E}">
        <p14:creationId xmlns:p14="http://schemas.microsoft.com/office/powerpoint/2010/main" val="40923124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Links and De-allocation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457200" y="1084263"/>
            <a:ext cx="8229600" cy="4525962"/>
          </a:xfrm>
        </p:spPr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Files exist under multiple names</a:t>
            </a:r>
          </a:p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What do we do if one name is removed?</a:t>
            </a:r>
          </a:p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If we also removed the file itself, what about the other names?</a:t>
            </a:r>
          </a:p>
          <a:p>
            <a:pPr lvl="1"/>
            <a:r>
              <a:rPr lang="en-US">
                <a:latin typeface="Times New Roman" pitchFamily="1" charset="0"/>
                <a:ea typeface="ＭＳ Ｐゴシック" pitchFamily="1" charset="-128"/>
              </a:rPr>
              <a:t>Do they now point to something non-existent?</a:t>
            </a:r>
          </a:p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The Unix solution says the file exists as long as at least one name exists</a:t>
            </a:r>
          </a:p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Implying we must keep and maintain a reference count of links</a:t>
            </a:r>
          </a:p>
          <a:p>
            <a:pPr lvl="1"/>
            <a:r>
              <a:rPr lang="en-US">
                <a:latin typeface="Times New Roman" pitchFamily="1" charset="0"/>
                <a:ea typeface="ＭＳ Ｐゴシック" pitchFamily="1" charset="-128"/>
              </a:rPr>
              <a:t>In the file inode, not in a directory</a:t>
            </a:r>
          </a:p>
        </p:txBody>
      </p:sp>
    </p:spTree>
    <p:extLst>
      <p:ext uri="{BB962C8B-B14F-4D97-AF65-F5344CB8AC3E}">
        <p14:creationId xmlns:p14="http://schemas.microsoft.com/office/powerpoint/2010/main" val="33497978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Unix Hard Link Example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1" charset="-52"/>
              <a:buNone/>
            </a:pPr>
            <a:r>
              <a:rPr lang="en-US">
                <a:latin typeface="Times New Roman" pitchFamily="1" charset="0"/>
                <a:ea typeface="ＭＳ Ｐゴシック" pitchFamily="1" charset="-128"/>
              </a:rPr>
              <a:t> </a:t>
            </a:r>
          </a:p>
        </p:txBody>
      </p:sp>
      <p:sp>
        <p:nvSpPr>
          <p:cNvPr id="50180" name="Oval 4"/>
          <p:cNvSpPr>
            <a:spLocks noChangeArrowheads="1"/>
          </p:cNvSpPr>
          <p:nvPr/>
        </p:nvSpPr>
        <p:spPr bwMode="auto">
          <a:xfrm>
            <a:off x="4354513" y="1646238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root</a:t>
            </a:r>
          </a:p>
        </p:txBody>
      </p:sp>
      <p:sp>
        <p:nvSpPr>
          <p:cNvPr id="50181" name="Oval 5"/>
          <p:cNvSpPr>
            <a:spLocks noChangeArrowheads="1"/>
          </p:cNvSpPr>
          <p:nvPr/>
        </p:nvSpPr>
        <p:spPr bwMode="auto">
          <a:xfrm>
            <a:off x="2982913" y="2941638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50182" name="Oval 6"/>
          <p:cNvSpPr>
            <a:spLocks noChangeArrowheads="1"/>
          </p:cNvSpPr>
          <p:nvPr/>
        </p:nvSpPr>
        <p:spPr bwMode="auto">
          <a:xfrm>
            <a:off x="5649913" y="2941638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50183" name="Oval 7"/>
          <p:cNvSpPr>
            <a:spLocks noChangeArrowheads="1"/>
          </p:cNvSpPr>
          <p:nvPr/>
        </p:nvSpPr>
        <p:spPr bwMode="auto">
          <a:xfrm>
            <a:off x="6869113" y="4008438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50184" name="Oval 8"/>
          <p:cNvSpPr>
            <a:spLocks noChangeArrowheads="1"/>
          </p:cNvSpPr>
          <p:nvPr/>
        </p:nvSpPr>
        <p:spPr bwMode="auto">
          <a:xfrm>
            <a:off x="4659313" y="4008438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cxnSp>
        <p:nvCxnSpPr>
          <p:cNvPr id="50185" name="AutoShape 10"/>
          <p:cNvCxnSpPr>
            <a:cxnSpLocks noChangeShapeType="1"/>
            <a:stCxn id="50180" idx="3"/>
            <a:endCxn id="50181" idx="7"/>
          </p:cNvCxnSpPr>
          <p:nvPr/>
        </p:nvCxnSpPr>
        <p:spPr bwMode="auto">
          <a:xfrm flipH="1">
            <a:off x="3568700" y="2232025"/>
            <a:ext cx="885825" cy="809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0186" name="AutoShape 11"/>
          <p:cNvCxnSpPr>
            <a:cxnSpLocks noChangeShapeType="1"/>
            <a:stCxn id="50180" idx="5"/>
            <a:endCxn id="50182" idx="1"/>
          </p:cNvCxnSpPr>
          <p:nvPr/>
        </p:nvCxnSpPr>
        <p:spPr bwMode="auto">
          <a:xfrm>
            <a:off x="4940300" y="2232025"/>
            <a:ext cx="809625" cy="809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0187" name="AutoShape 12"/>
          <p:cNvCxnSpPr>
            <a:cxnSpLocks noChangeShapeType="1"/>
            <a:stCxn id="50182" idx="3"/>
            <a:endCxn id="50184" idx="7"/>
          </p:cNvCxnSpPr>
          <p:nvPr/>
        </p:nvCxnSpPr>
        <p:spPr bwMode="auto">
          <a:xfrm flipH="1">
            <a:off x="5245100" y="3527425"/>
            <a:ext cx="504825" cy="581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0188" name="AutoShape 13"/>
          <p:cNvCxnSpPr>
            <a:cxnSpLocks noChangeShapeType="1"/>
            <a:stCxn id="50182" idx="5"/>
            <a:endCxn id="50183" idx="1"/>
          </p:cNvCxnSpPr>
          <p:nvPr/>
        </p:nvCxnSpPr>
        <p:spPr bwMode="auto">
          <a:xfrm>
            <a:off x="6235700" y="3527425"/>
            <a:ext cx="733425" cy="581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0189" name="AutoShape 14"/>
          <p:cNvCxnSpPr>
            <a:cxnSpLocks noChangeShapeType="1"/>
            <a:stCxn id="50181" idx="4"/>
            <a:endCxn id="9" idx="0"/>
          </p:cNvCxnSpPr>
          <p:nvPr/>
        </p:nvCxnSpPr>
        <p:spPr bwMode="auto">
          <a:xfrm>
            <a:off x="3325813" y="3627438"/>
            <a:ext cx="457200" cy="160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0190" name="AutoShape 15"/>
          <p:cNvCxnSpPr>
            <a:cxnSpLocks noChangeShapeType="1"/>
            <a:stCxn id="50184" idx="3"/>
            <a:endCxn id="9" idx="7"/>
          </p:cNvCxnSpPr>
          <p:nvPr/>
        </p:nvCxnSpPr>
        <p:spPr bwMode="auto">
          <a:xfrm flipH="1">
            <a:off x="4025900" y="4594225"/>
            <a:ext cx="733425" cy="733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0191" name="Text Box 16"/>
          <p:cNvSpPr txBox="1">
            <a:spLocks noChangeArrowheads="1"/>
          </p:cNvSpPr>
          <p:nvPr/>
        </p:nvSpPr>
        <p:spPr bwMode="auto">
          <a:xfrm>
            <a:off x="3616325" y="2408238"/>
            <a:ext cx="106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1" charset="0"/>
                <a:ea typeface="Courier New" pitchFamily="1" charset="0"/>
                <a:cs typeface="Courier New" pitchFamily="1" charset="0"/>
              </a:rPr>
              <a:t>user_1</a:t>
            </a:r>
          </a:p>
        </p:txBody>
      </p:sp>
      <p:sp>
        <p:nvSpPr>
          <p:cNvPr id="50192" name="Text Box 17"/>
          <p:cNvSpPr txBox="1">
            <a:spLocks noChangeArrowheads="1"/>
          </p:cNvSpPr>
          <p:nvPr/>
        </p:nvSpPr>
        <p:spPr bwMode="auto">
          <a:xfrm>
            <a:off x="4964113" y="2408238"/>
            <a:ext cx="106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1" charset="0"/>
                <a:ea typeface="Courier New" pitchFamily="1" charset="0"/>
                <a:cs typeface="Courier New" pitchFamily="1" charset="0"/>
              </a:rPr>
              <a:t>user_3</a:t>
            </a:r>
          </a:p>
        </p:txBody>
      </p:sp>
      <p:sp>
        <p:nvSpPr>
          <p:cNvPr id="50193" name="Text Box 18"/>
          <p:cNvSpPr txBox="1">
            <a:spLocks noChangeArrowheads="1"/>
          </p:cNvSpPr>
          <p:nvPr/>
        </p:nvSpPr>
        <p:spPr bwMode="auto">
          <a:xfrm>
            <a:off x="5040313" y="3565525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1" charset="0"/>
                <a:ea typeface="Courier New" pitchFamily="1" charset="0"/>
                <a:cs typeface="Courier New" pitchFamily="1" charset="0"/>
              </a:rPr>
              <a:t>dir_a</a:t>
            </a:r>
          </a:p>
        </p:txBody>
      </p:sp>
      <p:sp>
        <p:nvSpPr>
          <p:cNvPr id="50194" name="Text Box 19"/>
          <p:cNvSpPr txBox="1">
            <a:spLocks noChangeArrowheads="1"/>
          </p:cNvSpPr>
          <p:nvPr/>
        </p:nvSpPr>
        <p:spPr bwMode="auto">
          <a:xfrm>
            <a:off x="6183313" y="3627438"/>
            <a:ext cx="106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1" charset="0"/>
                <a:ea typeface="Courier New" pitchFamily="1" charset="0"/>
                <a:cs typeface="Courier New" pitchFamily="1" charset="0"/>
              </a:rPr>
              <a:t>file_c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3135313" y="4022725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1" charset="0"/>
                <a:ea typeface="Courier New" pitchFamily="1" charset="0"/>
                <a:cs typeface="Courier New" pitchFamily="1" charset="0"/>
              </a:rPr>
              <a:t>file_a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4049713" y="4618038"/>
            <a:ext cx="17002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1" charset="0"/>
                <a:ea typeface="Courier New" pitchFamily="1" charset="0"/>
                <a:cs typeface="Courier New" pitchFamily="1" charset="0"/>
              </a:rPr>
              <a:t>file_b</a:t>
            </a:r>
          </a:p>
        </p:txBody>
      </p:sp>
      <p:sp>
        <p:nvSpPr>
          <p:cNvPr id="50197" name="Text Box 22"/>
          <p:cNvSpPr txBox="1">
            <a:spLocks noChangeArrowheads="1"/>
          </p:cNvSpPr>
          <p:nvPr/>
        </p:nvSpPr>
        <p:spPr bwMode="auto">
          <a:xfrm>
            <a:off x="6194425" y="1722438"/>
            <a:ext cx="2667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Note that we now associate names with links rather than with files.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461963" y="4237038"/>
            <a:ext cx="297815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1" charset="0"/>
                <a:ea typeface="Courier New" pitchFamily="1" charset="0"/>
                <a:cs typeface="Courier New" pitchFamily="1" charset="0"/>
              </a:rPr>
              <a:t>/user_1/file_a </a:t>
            </a:r>
            <a:r>
              <a:rPr lang="en-US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and</a:t>
            </a:r>
          </a:p>
          <a:p>
            <a:pPr>
              <a:spcBef>
                <a:spcPct val="50000"/>
              </a:spcBef>
            </a:pPr>
            <a:r>
              <a:rPr lang="en-US">
                <a:latin typeface="Courier New" pitchFamily="1" charset="0"/>
                <a:ea typeface="Courier New" pitchFamily="1" charset="0"/>
                <a:cs typeface="Courier New" pitchFamily="1" charset="0"/>
              </a:rPr>
              <a:t>/user_3/dir_a/file_b</a:t>
            </a:r>
          </a:p>
          <a:p>
            <a:pPr>
              <a:spcBef>
                <a:spcPct val="50000"/>
              </a:spcBef>
            </a:pPr>
            <a:r>
              <a:rPr lang="en-US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are both links to the same inode</a:t>
            </a:r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3440113" y="5227638"/>
            <a:ext cx="6858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829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" presetClass="emph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6" presetClass="emp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3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" charset="0"/>
                <a:ea typeface="ＭＳ Ｐゴシック" pitchFamily="1" charset="-128"/>
              </a:rPr>
              <a:t>Free Space and Allocation Issues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How do I keep track of a file system’s free space?</a:t>
            </a:r>
          </a:p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How do I allocate new disk blocks when needed?</a:t>
            </a:r>
          </a:p>
          <a:p>
            <a:pPr lvl="1"/>
            <a:r>
              <a:rPr lang="en-US">
                <a:latin typeface="Times New Roman" pitchFamily="1" charset="0"/>
                <a:ea typeface="ＭＳ Ｐゴシック" pitchFamily="1" charset="-128"/>
              </a:rPr>
              <a:t>And how do I handle deallocation?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63588" y="503238"/>
            <a:ext cx="7623175" cy="739775"/>
          </a:xfrm>
          <a:prstGeom prst="roundRect">
            <a:avLst/>
          </a:prstGeom>
          <a:noFill/>
          <a:ln w="9525" cap="flat" cmpd="sng" algn="ctr">
            <a:solidFill>
              <a:srgbClr val="0D0D0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1011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Hard Links, Directories, and Files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1" charset="-52"/>
              <a:buNone/>
            </a:pPr>
            <a:r>
              <a:rPr lang="en-US">
                <a:latin typeface="Times New Roman" pitchFamily="1" charset="0"/>
                <a:ea typeface="ＭＳ Ｐゴシック" pitchFamily="1" charset="-128"/>
              </a:rPr>
              <a:t> </a:t>
            </a:r>
          </a:p>
        </p:txBody>
      </p:sp>
      <p:sp>
        <p:nvSpPr>
          <p:cNvPr id="51204" name="Rectangle 3"/>
          <p:cNvSpPr>
            <a:spLocks noChangeArrowheads="1"/>
          </p:cNvSpPr>
          <p:nvPr/>
        </p:nvSpPr>
        <p:spPr bwMode="auto">
          <a:xfrm>
            <a:off x="7173913" y="2500313"/>
            <a:ext cx="1217612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r>
              <a:rPr lang="en-US" sz="1700">
                <a:latin typeface="Courier New" pitchFamily="1" charset="0"/>
                <a:ea typeface="Courier New" pitchFamily="1" charset="0"/>
                <a:cs typeface="Courier New" pitchFamily="1" charset="0"/>
              </a:rPr>
              <a:t>user_1</a:t>
            </a:r>
          </a:p>
        </p:txBody>
      </p:sp>
      <p:sp>
        <p:nvSpPr>
          <p:cNvPr id="51205" name="Rectangle 4"/>
          <p:cNvSpPr>
            <a:spLocks noChangeArrowheads="1"/>
          </p:cNvSpPr>
          <p:nvPr/>
        </p:nvSpPr>
        <p:spPr bwMode="auto">
          <a:xfrm>
            <a:off x="6259513" y="2500313"/>
            <a:ext cx="914400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9</a:t>
            </a:r>
          </a:p>
        </p:txBody>
      </p:sp>
      <p:sp>
        <p:nvSpPr>
          <p:cNvPr id="51206" name="Rectangle 7"/>
          <p:cNvSpPr>
            <a:spLocks noChangeArrowheads="1"/>
          </p:cNvSpPr>
          <p:nvPr/>
        </p:nvSpPr>
        <p:spPr bwMode="auto">
          <a:xfrm>
            <a:off x="7173913" y="2881313"/>
            <a:ext cx="1217612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r>
              <a:rPr lang="en-US" sz="1700">
                <a:latin typeface="Courier New" pitchFamily="1" charset="0"/>
                <a:ea typeface="Courier New" pitchFamily="1" charset="0"/>
                <a:cs typeface="Courier New" pitchFamily="1" charset="0"/>
              </a:rPr>
              <a:t>user_2</a:t>
            </a:r>
          </a:p>
        </p:txBody>
      </p:sp>
      <p:sp>
        <p:nvSpPr>
          <p:cNvPr id="51207" name="Rectangle 8"/>
          <p:cNvSpPr>
            <a:spLocks noChangeArrowheads="1"/>
          </p:cNvSpPr>
          <p:nvPr/>
        </p:nvSpPr>
        <p:spPr bwMode="auto">
          <a:xfrm>
            <a:off x="6259513" y="2881313"/>
            <a:ext cx="914400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31</a:t>
            </a:r>
          </a:p>
        </p:txBody>
      </p:sp>
      <p:sp>
        <p:nvSpPr>
          <p:cNvPr id="51208" name="Rectangle 9"/>
          <p:cNvSpPr>
            <a:spLocks noChangeArrowheads="1"/>
          </p:cNvSpPr>
          <p:nvPr/>
        </p:nvSpPr>
        <p:spPr bwMode="auto">
          <a:xfrm>
            <a:off x="7173913" y="3262313"/>
            <a:ext cx="1217612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r>
              <a:rPr lang="en-US" sz="1700">
                <a:latin typeface="Courier New" pitchFamily="1" charset="0"/>
                <a:ea typeface="Courier New" pitchFamily="1" charset="0"/>
                <a:cs typeface="Courier New" pitchFamily="1" charset="0"/>
              </a:rPr>
              <a:t>user_3</a:t>
            </a:r>
          </a:p>
        </p:txBody>
      </p:sp>
      <p:sp>
        <p:nvSpPr>
          <p:cNvPr id="51209" name="Rectangle 10"/>
          <p:cNvSpPr>
            <a:spLocks noChangeArrowheads="1"/>
          </p:cNvSpPr>
          <p:nvPr/>
        </p:nvSpPr>
        <p:spPr bwMode="auto">
          <a:xfrm>
            <a:off x="6259513" y="3262313"/>
            <a:ext cx="914400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114</a:t>
            </a:r>
          </a:p>
        </p:txBody>
      </p:sp>
      <p:sp>
        <p:nvSpPr>
          <p:cNvPr id="51210" name="Text Box 11"/>
          <p:cNvSpPr txBox="1">
            <a:spLocks noChangeArrowheads="1"/>
          </p:cNvSpPr>
          <p:nvPr/>
        </p:nvSpPr>
        <p:spPr bwMode="auto">
          <a:xfrm>
            <a:off x="1147763" y="2493963"/>
            <a:ext cx="213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inode #9, directory</a:t>
            </a:r>
          </a:p>
        </p:txBody>
      </p:sp>
      <p:sp>
        <p:nvSpPr>
          <p:cNvPr id="51211" name="Rectangle 12"/>
          <p:cNvSpPr>
            <a:spLocks noChangeArrowheads="1"/>
          </p:cNvSpPr>
          <p:nvPr/>
        </p:nvSpPr>
        <p:spPr bwMode="auto">
          <a:xfrm>
            <a:off x="7327900" y="5380038"/>
            <a:ext cx="1217613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r>
              <a:rPr lang="en-US" sz="1700">
                <a:latin typeface="Courier New" pitchFamily="1" charset="0"/>
                <a:ea typeface="Courier New" pitchFamily="1" charset="0"/>
                <a:cs typeface="Courier New" pitchFamily="1" charset="0"/>
              </a:rPr>
              <a:t>dir_a</a:t>
            </a:r>
          </a:p>
        </p:txBody>
      </p:sp>
      <p:sp>
        <p:nvSpPr>
          <p:cNvPr id="51212" name="Rectangle 13"/>
          <p:cNvSpPr>
            <a:spLocks noChangeArrowheads="1"/>
          </p:cNvSpPr>
          <p:nvPr/>
        </p:nvSpPr>
        <p:spPr bwMode="auto">
          <a:xfrm>
            <a:off x="7327900" y="5761038"/>
            <a:ext cx="1217613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r>
              <a:rPr lang="en-US" sz="1700">
                <a:latin typeface="Courier New" pitchFamily="1" charset="0"/>
                <a:ea typeface="Courier New" pitchFamily="1" charset="0"/>
                <a:cs typeface="Courier New" pitchFamily="1" charset="0"/>
              </a:rPr>
              <a:t>file_c</a:t>
            </a:r>
          </a:p>
        </p:txBody>
      </p:sp>
      <p:sp>
        <p:nvSpPr>
          <p:cNvPr id="51213" name="Rectangle 14"/>
          <p:cNvSpPr>
            <a:spLocks noChangeArrowheads="1"/>
          </p:cNvSpPr>
          <p:nvPr/>
        </p:nvSpPr>
        <p:spPr bwMode="auto">
          <a:xfrm>
            <a:off x="7173913" y="1738313"/>
            <a:ext cx="1217612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r>
              <a:rPr lang="en-US" sz="17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.</a:t>
            </a:r>
          </a:p>
        </p:txBody>
      </p:sp>
      <p:sp>
        <p:nvSpPr>
          <p:cNvPr id="51214" name="Rectangle 15"/>
          <p:cNvSpPr>
            <a:spLocks noChangeArrowheads="1"/>
          </p:cNvSpPr>
          <p:nvPr/>
        </p:nvSpPr>
        <p:spPr bwMode="auto">
          <a:xfrm>
            <a:off x="6259513" y="1738313"/>
            <a:ext cx="914400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1</a:t>
            </a:r>
          </a:p>
        </p:txBody>
      </p:sp>
      <p:sp>
        <p:nvSpPr>
          <p:cNvPr id="51215" name="Rectangle 16"/>
          <p:cNvSpPr>
            <a:spLocks noChangeArrowheads="1"/>
          </p:cNvSpPr>
          <p:nvPr/>
        </p:nvSpPr>
        <p:spPr bwMode="auto">
          <a:xfrm>
            <a:off x="7173913" y="2119313"/>
            <a:ext cx="1217612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r>
              <a:rPr lang="en-US" sz="17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..</a:t>
            </a:r>
          </a:p>
        </p:txBody>
      </p:sp>
      <p:sp>
        <p:nvSpPr>
          <p:cNvPr id="51216" name="Rectangle 17"/>
          <p:cNvSpPr>
            <a:spLocks noChangeArrowheads="1"/>
          </p:cNvSpPr>
          <p:nvPr/>
        </p:nvSpPr>
        <p:spPr bwMode="auto">
          <a:xfrm>
            <a:off x="6259513" y="2119313"/>
            <a:ext cx="914400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1</a:t>
            </a:r>
          </a:p>
        </p:txBody>
      </p:sp>
      <p:sp>
        <p:nvSpPr>
          <p:cNvPr id="51217" name="Text Box 18"/>
          <p:cNvSpPr txBox="1">
            <a:spLocks noChangeArrowheads="1"/>
          </p:cNvSpPr>
          <p:nvPr/>
        </p:nvSpPr>
        <p:spPr bwMode="auto">
          <a:xfrm>
            <a:off x="5497513" y="1265238"/>
            <a:ext cx="26082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inode #1, root directory</a:t>
            </a:r>
          </a:p>
        </p:txBody>
      </p:sp>
      <p:sp>
        <p:nvSpPr>
          <p:cNvPr id="51218" name="Rectangle 19"/>
          <p:cNvSpPr>
            <a:spLocks noChangeArrowheads="1"/>
          </p:cNvSpPr>
          <p:nvPr/>
        </p:nvSpPr>
        <p:spPr bwMode="auto">
          <a:xfrm>
            <a:off x="6413500" y="5380038"/>
            <a:ext cx="914400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194</a:t>
            </a:r>
          </a:p>
        </p:txBody>
      </p:sp>
      <p:sp>
        <p:nvSpPr>
          <p:cNvPr id="51219" name="Rectangle 20"/>
          <p:cNvSpPr>
            <a:spLocks noChangeArrowheads="1"/>
          </p:cNvSpPr>
          <p:nvPr/>
        </p:nvSpPr>
        <p:spPr bwMode="auto">
          <a:xfrm>
            <a:off x="6413500" y="5761038"/>
            <a:ext cx="914400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29</a:t>
            </a:r>
          </a:p>
        </p:txBody>
      </p:sp>
      <p:sp>
        <p:nvSpPr>
          <p:cNvPr id="51220" name="Rectangle 21"/>
          <p:cNvSpPr>
            <a:spLocks noChangeArrowheads="1"/>
          </p:cNvSpPr>
          <p:nvPr/>
        </p:nvSpPr>
        <p:spPr bwMode="auto">
          <a:xfrm>
            <a:off x="7327900" y="4618038"/>
            <a:ext cx="1217613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r>
              <a:rPr lang="en-US" sz="17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.</a:t>
            </a:r>
          </a:p>
        </p:txBody>
      </p:sp>
      <p:sp>
        <p:nvSpPr>
          <p:cNvPr id="51221" name="Rectangle 22"/>
          <p:cNvSpPr>
            <a:spLocks noChangeArrowheads="1"/>
          </p:cNvSpPr>
          <p:nvPr/>
        </p:nvSpPr>
        <p:spPr bwMode="auto">
          <a:xfrm>
            <a:off x="6413500" y="4618038"/>
            <a:ext cx="914400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114</a:t>
            </a:r>
          </a:p>
        </p:txBody>
      </p:sp>
      <p:sp>
        <p:nvSpPr>
          <p:cNvPr id="51222" name="Rectangle 23"/>
          <p:cNvSpPr>
            <a:spLocks noChangeArrowheads="1"/>
          </p:cNvSpPr>
          <p:nvPr/>
        </p:nvSpPr>
        <p:spPr bwMode="auto">
          <a:xfrm>
            <a:off x="7327900" y="4999038"/>
            <a:ext cx="1217613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r>
              <a:rPr lang="en-US" sz="17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..</a:t>
            </a:r>
          </a:p>
        </p:txBody>
      </p:sp>
      <p:sp>
        <p:nvSpPr>
          <p:cNvPr id="51223" name="Rectangle 24"/>
          <p:cNvSpPr>
            <a:spLocks noChangeArrowheads="1"/>
          </p:cNvSpPr>
          <p:nvPr/>
        </p:nvSpPr>
        <p:spPr bwMode="auto">
          <a:xfrm>
            <a:off x="6413500" y="4999038"/>
            <a:ext cx="914400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1</a:t>
            </a:r>
          </a:p>
        </p:txBody>
      </p:sp>
      <p:cxnSp>
        <p:nvCxnSpPr>
          <p:cNvPr id="51224" name="AutoShape 27"/>
          <p:cNvCxnSpPr>
            <a:cxnSpLocks noChangeShapeType="1"/>
            <a:stCxn id="51205" idx="1"/>
            <a:endCxn id="51210" idx="3"/>
          </p:cNvCxnSpPr>
          <p:nvPr/>
        </p:nvCxnSpPr>
        <p:spPr bwMode="auto">
          <a:xfrm rot="10800000" flipV="1">
            <a:off x="3281363" y="2690813"/>
            <a:ext cx="2978150" cy="31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1225" name="Text Box 28"/>
          <p:cNvSpPr txBox="1">
            <a:spLocks noChangeArrowheads="1"/>
          </p:cNvSpPr>
          <p:nvPr/>
        </p:nvSpPr>
        <p:spPr bwMode="auto">
          <a:xfrm>
            <a:off x="5740400" y="4160838"/>
            <a:ext cx="2378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inode #114, directory</a:t>
            </a:r>
          </a:p>
        </p:txBody>
      </p:sp>
      <p:sp>
        <p:nvSpPr>
          <p:cNvPr id="51226" name="Rectangle 29"/>
          <p:cNvSpPr>
            <a:spLocks noChangeArrowheads="1"/>
          </p:cNvSpPr>
          <p:nvPr/>
        </p:nvSpPr>
        <p:spPr bwMode="auto">
          <a:xfrm>
            <a:off x="2451100" y="3719513"/>
            <a:ext cx="1217613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r>
              <a:rPr lang="en-US" sz="1700">
                <a:latin typeface="Courier New" pitchFamily="1" charset="0"/>
                <a:ea typeface="Courier New" pitchFamily="1" charset="0"/>
                <a:cs typeface="Courier New" pitchFamily="1" charset="0"/>
              </a:rPr>
              <a:t>dir_a</a:t>
            </a:r>
          </a:p>
        </p:txBody>
      </p:sp>
      <p:sp>
        <p:nvSpPr>
          <p:cNvPr id="51227" name="Rectangle 30"/>
          <p:cNvSpPr>
            <a:spLocks noChangeArrowheads="1"/>
          </p:cNvSpPr>
          <p:nvPr/>
        </p:nvSpPr>
        <p:spPr bwMode="auto">
          <a:xfrm>
            <a:off x="2451100" y="4100513"/>
            <a:ext cx="1217613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r>
              <a:rPr lang="en-US" sz="1700">
                <a:latin typeface="Courier New" pitchFamily="1" charset="0"/>
                <a:ea typeface="Courier New" pitchFamily="1" charset="0"/>
                <a:cs typeface="Courier New" pitchFamily="1" charset="0"/>
              </a:rPr>
              <a:t>file_a</a:t>
            </a:r>
          </a:p>
        </p:txBody>
      </p:sp>
      <p:sp>
        <p:nvSpPr>
          <p:cNvPr id="51228" name="Rectangle 31"/>
          <p:cNvSpPr>
            <a:spLocks noChangeArrowheads="1"/>
          </p:cNvSpPr>
          <p:nvPr/>
        </p:nvSpPr>
        <p:spPr bwMode="auto">
          <a:xfrm>
            <a:off x="1536700" y="3719513"/>
            <a:ext cx="914400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118</a:t>
            </a:r>
          </a:p>
        </p:txBody>
      </p:sp>
      <p:sp>
        <p:nvSpPr>
          <p:cNvPr id="51229" name="Rectangle 32"/>
          <p:cNvSpPr>
            <a:spLocks noChangeArrowheads="1"/>
          </p:cNvSpPr>
          <p:nvPr/>
        </p:nvSpPr>
        <p:spPr bwMode="auto">
          <a:xfrm>
            <a:off x="1536700" y="4100513"/>
            <a:ext cx="914400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29</a:t>
            </a:r>
          </a:p>
        </p:txBody>
      </p:sp>
      <p:sp>
        <p:nvSpPr>
          <p:cNvPr id="51230" name="Rectangle 33"/>
          <p:cNvSpPr>
            <a:spLocks noChangeArrowheads="1"/>
          </p:cNvSpPr>
          <p:nvPr/>
        </p:nvSpPr>
        <p:spPr bwMode="auto">
          <a:xfrm>
            <a:off x="2451100" y="2957513"/>
            <a:ext cx="1217613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r>
              <a:rPr lang="en-US" sz="17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.</a:t>
            </a:r>
          </a:p>
        </p:txBody>
      </p:sp>
      <p:sp>
        <p:nvSpPr>
          <p:cNvPr id="51231" name="Rectangle 34"/>
          <p:cNvSpPr>
            <a:spLocks noChangeArrowheads="1"/>
          </p:cNvSpPr>
          <p:nvPr/>
        </p:nvSpPr>
        <p:spPr bwMode="auto">
          <a:xfrm>
            <a:off x="1536700" y="2957513"/>
            <a:ext cx="914400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9</a:t>
            </a:r>
          </a:p>
        </p:txBody>
      </p:sp>
      <p:sp>
        <p:nvSpPr>
          <p:cNvPr id="51232" name="Rectangle 35"/>
          <p:cNvSpPr>
            <a:spLocks noChangeArrowheads="1"/>
          </p:cNvSpPr>
          <p:nvPr/>
        </p:nvSpPr>
        <p:spPr bwMode="auto">
          <a:xfrm>
            <a:off x="2451100" y="3338513"/>
            <a:ext cx="1217613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r>
              <a:rPr lang="en-US" sz="17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..</a:t>
            </a:r>
          </a:p>
        </p:txBody>
      </p:sp>
      <p:sp>
        <p:nvSpPr>
          <p:cNvPr id="51233" name="Rectangle 36"/>
          <p:cNvSpPr>
            <a:spLocks noChangeArrowheads="1"/>
          </p:cNvSpPr>
          <p:nvPr/>
        </p:nvSpPr>
        <p:spPr bwMode="auto">
          <a:xfrm>
            <a:off x="1536700" y="3338513"/>
            <a:ext cx="914400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1</a:t>
            </a:r>
          </a:p>
        </p:txBody>
      </p:sp>
      <p:cxnSp>
        <p:nvCxnSpPr>
          <p:cNvPr id="51234" name="AutoShape 37"/>
          <p:cNvCxnSpPr>
            <a:cxnSpLocks noChangeShapeType="1"/>
            <a:stCxn id="51209" idx="1"/>
            <a:endCxn id="51225" idx="1"/>
          </p:cNvCxnSpPr>
          <p:nvPr/>
        </p:nvCxnSpPr>
        <p:spPr bwMode="auto">
          <a:xfrm rot="10800000" flipV="1">
            <a:off x="5740400" y="3452813"/>
            <a:ext cx="519113" cy="908050"/>
          </a:xfrm>
          <a:prstGeom prst="bentConnector3">
            <a:avLst>
              <a:gd name="adj1" fmla="val 14403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35" name="Rectangle 38"/>
          <p:cNvSpPr>
            <a:spLocks noChangeArrowheads="1"/>
          </p:cNvSpPr>
          <p:nvPr/>
        </p:nvSpPr>
        <p:spPr bwMode="auto">
          <a:xfrm>
            <a:off x="1687513" y="5303838"/>
            <a:ext cx="990600" cy="9144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36" name="Text Box 39"/>
          <p:cNvSpPr txBox="1">
            <a:spLocks noChangeArrowheads="1"/>
          </p:cNvSpPr>
          <p:nvPr/>
        </p:nvSpPr>
        <p:spPr bwMode="auto">
          <a:xfrm>
            <a:off x="1300163" y="4846638"/>
            <a:ext cx="1673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inode #29, file</a:t>
            </a:r>
          </a:p>
        </p:txBody>
      </p:sp>
      <p:cxnSp>
        <p:nvCxnSpPr>
          <p:cNvPr id="37" name="AutoShape 40"/>
          <p:cNvCxnSpPr>
            <a:cxnSpLocks noChangeShapeType="1"/>
            <a:stCxn id="51229" idx="1"/>
            <a:endCxn id="36" idx="1"/>
          </p:cNvCxnSpPr>
          <p:nvPr/>
        </p:nvCxnSpPr>
        <p:spPr bwMode="auto">
          <a:xfrm rot="10800000" flipV="1">
            <a:off x="1300163" y="4291013"/>
            <a:ext cx="236537" cy="755650"/>
          </a:xfrm>
          <a:prstGeom prst="bentConnector3">
            <a:avLst>
              <a:gd name="adj1" fmla="val 19664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8" name="AutoShape 41"/>
          <p:cNvCxnSpPr>
            <a:cxnSpLocks noChangeShapeType="1"/>
            <a:stCxn id="51219" idx="1"/>
            <a:endCxn id="36" idx="3"/>
          </p:cNvCxnSpPr>
          <p:nvPr/>
        </p:nvCxnSpPr>
        <p:spPr bwMode="auto">
          <a:xfrm rot="10800000">
            <a:off x="2973388" y="5046663"/>
            <a:ext cx="3440112" cy="9048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1402083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Symbolic Links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457200" y="1322388"/>
            <a:ext cx="8229600" cy="4525962"/>
          </a:xfrm>
        </p:spPr>
        <p:txBody>
          <a:bodyPr/>
          <a:lstStyle/>
          <a:p>
            <a:r>
              <a:rPr lang="en-GB" sz="2800" dirty="0">
                <a:latin typeface="Times New Roman" pitchFamily="1" charset="0"/>
                <a:ea typeface="ＭＳ Ｐゴシック" pitchFamily="1" charset="-128"/>
              </a:rPr>
              <a:t>A different way of giving files multiple names</a:t>
            </a:r>
          </a:p>
          <a:p>
            <a:r>
              <a:rPr lang="en-GB" sz="2800" dirty="0">
                <a:latin typeface="Times New Roman" pitchFamily="1" charset="0"/>
                <a:ea typeface="ＭＳ Ｐゴシック" pitchFamily="1" charset="-128"/>
              </a:rPr>
              <a:t>Symbolic links implemented as a special type of file</a:t>
            </a:r>
          </a:p>
          <a:p>
            <a:pPr lvl="1"/>
            <a:r>
              <a:rPr lang="en-GB" sz="2400" dirty="0">
                <a:latin typeface="Times New Roman" pitchFamily="1" charset="0"/>
                <a:ea typeface="ＭＳ Ｐゴシック" pitchFamily="1" charset="-128"/>
              </a:rPr>
              <a:t>An indirect reference to some other file</a:t>
            </a:r>
          </a:p>
          <a:p>
            <a:pPr lvl="1"/>
            <a:r>
              <a:rPr lang="en-GB" sz="2400" dirty="0">
                <a:latin typeface="Times New Roman" pitchFamily="1" charset="0"/>
                <a:ea typeface="ＭＳ Ｐゴシック" pitchFamily="1" charset="-128"/>
              </a:rPr>
              <a:t>Contents is a path name to another file</a:t>
            </a:r>
          </a:p>
          <a:p>
            <a:r>
              <a:rPr lang="en-GB" sz="2800" dirty="0">
                <a:latin typeface="Times New Roman" pitchFamily="1" charset="0"/>
                <a:ea typeface="ＭＳ Ｐゴシック" pitchFamily="1" charset="-128"/>
              </a:rPr>
              <a:t>File system recognizes symbolic links</a:t>
            </a:r>
          </a:p>
          <a:p>
            <a:pPr lvl="1"/>
            <a:r>
              <a:rPr lang="en-GB" sz="2400" dirty="0">
                <a:latin typeface="Times New Roman" pitchFamily="1" charset="0"/>
                <a:ea typeface="ＭＳ Ｐゴシック" pitchFamily="1" charset="-128"/>
              </a:rPr>
              <a:t>Automatically opens associated file instead</a:t>
            </a:r>
          </a:p>
          <a:p>
            <a:pPr lvl="1"/>
            <a:r>
              <a:rPr lang="en-GB" sz="2400" dirty="0">
                <a:latin typeface="Times New Roman" pitchFamily="1" charset="0"/>
                <a:ea typeface="ＭＳ Ｐゴシック" pitchFamily="1" charset="-128"/>
              </a:rPr>
              <a:t>If file is inaccessible or non-existent, the open fails</a:t>
            </a:r>
          </a:p>
          <a:p>
            <a:r>
              <a:rPr lang="en-GB" sz="2800" dirty="0">
                <a:latin typeface="Times New Roman" pitchFamily="1" charset="0"/>
                <a:ea typeface="ＭＳ Ｐゴシック" pitchFamily="1" charset="-128"/>
              </a:rPr>
              <a:t>Symbolic link is </a:t>
            </a:r>
            <a:r>
              <a:rPr lang="en-GB" sz="2800" u="sng" dirty="0">
                <a:latin typeface="Times New Roman" pitchFamily="1" charset="0"/>
                <a:ea typeface="ＭＳ Ｐゴシック" pitchFamily="1" charset="-128"/>
              </a:rPr>
              <a:t>not</a:t>
            </a:r>
            <a:r>
              <a:rPr lang="en-GB" sz="2800" dirty="0">
                <a:latin typeface="Times New Roman" pitchFamily="1" charset="0"/>
                <a:ea typeface="ＭＳ Ｐゴシック" pitchFamily="1" charset="-128"/>
              </a:rPr>
              <a:t> a reference to the </a:t>
            </a:r>
            <a:r>
              <a:rPr lang="en-GB" sz="2800" dirty="0" err="1">
                <a:latin typeface="Times New Roman" pitchFamily="1" charset="0"/>
                <a:ea typeface="ＭＳ Ｐゴシック" pitchFamily="1" charset="-128"/>
              </a:rPr>
              <a:t>inode</a:t>
            </a:r>
            <a:endParaRPr lang="en-GB" sz="2800" dirty="0">
              <a:latin typeface="Times New Roman" pitchFamily="1" charset="0"/>
              <a:ea typeface="ＭＳ Ｐゴシック" pitchFamily="1" charset="-128"/>
            </a:endParaRPr>
          </a:p>
          <a:p>
            <a:pPr lvl="1"/>
            <a:r>
              <a:rPr lang="en-GB" sz="2400" dirty="0">
                <a:latin typeface="Times New Roman" pitchFamily="1" charset="0"/>
                <a:ea typeface="ＭＳ Ｐゴシック" pitchFamily="1" charset="-128"/>
              </a:rPr>
              <a:t>Symbolic links don’t prevent deletion or update link count</a:t>
            </a:r>
          </a:p>
          <a:p>
            <a:pPr lvl="1"/>
            <a:r>
              <a:rPr lang="en-GB" sz="2400" dirty="0">
                <a:latin typeface="Times New Roman" pitchFamily="1" charset="0"/>
                <a:ea typeface="ＭＳ Ｐゴシック" pitchFamily="1" charset="-128"/>
              </a:rPr>
              <a:t>Do not guarantee ability to follow the specified path</a:t>
            </a:r>
          </a:p>
          <a:p>
            <a:pPr lvl="1"/>
            <a:r>
              <a:rPr lang="en-GB" sz="2400" dirty="0">
                <a:latin typeface="Times New Roman" pitchFamily="1" charset="0"/>
                <a:ea typeface="ＭＳ Ｐゴシック" pitchFamily="1" charset="-128"/>
              </a:rPr>
              <a:t>Internet URLs are similar to symbolic links</a:t>
            </a:r>
          </a:p>
          <a:p>
            <a:endParaRPr lang="en-US" sz="2800" dirty="0">
              <a:latin typeface="Times New Roman" pitchFamily="1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02770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Symbolic Link Example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1" charset="-52"/>
              <a:buNone/>
            </a:pPr>
            <a:r>
              <a:rPr lang="en-US">
                <a:latin typeface="Times New Roman" pitchFamily="1" charset="0"/>
                <a:ea typeface="ＭＳ Ｐゴシック" pitchFamily="1" charset="-128"/>
              </a:rPr>
              <a:t> </a:t>
            </a:r>
          </a:p>
        </p:txBody>
      </p:sp>
      <p:sp>
        <p:nvSpPr>
          <p:cNvPr id="56324" name="Oval 3"/>
          <p:cNvSpPr>
            <a:spLocks noChangeArrowheads="1"/>
          </p:cNvSpPr>
          <p:nvPr/>
        </p:nvSpPr>
        <p:spPr bwMode="auto">
          <a:xfrm>
            <a:off x="4354513" y="1646238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Courier New" pitchFamily="1" charset="0"/>
                <a:ea typeface="Courier New" pitchFamily="1" charset="0"/>
                <a:cs typeface="Courier New" pitchFamily="1" charset="0"/>
              </a:rPr>
              <a:t>root</a:t>
            </a:r>
          </a:p>
        </p:txBody>
      </p:sp>
      <p:sp>
        <p:nvSpPr>
          <p:cNvPr id="56325" name="Oval 4"/>
          <p:cNvSpPr>
            <a:spLocks noChangeArrowheads="1"/>
          </p:cNvSpPr>
          <p:nvPr/>
        </p:nvSpPr>
        <p:spPr bwMode="auto">
          <a:xfrm>
            <a:off x="2982913" y="2941638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Courier New" pitchFamily="1" charset="0"/>
              <a:ea typeface="Courier New" pitchFamily="1" charset="0"/>
              <a:cs typeface="Courier New" pitchFamily="1" charset="0"/>
            </a:endParaRPr>
          </a:p>
        </p:txBody>
      </p:sp>
      <p:sp>
        <p:nvSpPr>
          <p:cNvPr id="56326" name="Oval 5"/>
          <p:cNvSpPr>
            <a:spLocks noChangeArrowheads="1"/>
          </p:cNvSpPr>
          <p:nvPr/>
        </p:nvSpPr>
        <p:spPr bwMode="auto">
          <a:xfrm>
            <a:off x="5649913" y="2941638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Courier New" pitchFamily="1" charset="0"/>
              <a:ea typeface="Courier New" pitchFamily="1" charset="0"/>
              <a:cs typeface="Courier New" pitchFamily="1" charset="0"/>
            </a:endParaRPr>
          </a:p>
        </p:txBody>
      </p:sp>
      <p:sp>
        <p:nvSpPr>
          <p:cNvPr id="56327" name="Oval 6"/>
          <p:cNvSpPr>
            <a:spLocks noChangeArrowheads="1"/>
          </p:cNvSpPr>
          <p:nvPr/>
        </p:nvSpPr>
        <p:spPr bwMode="auto">
          <a:xfrm>
            <a:off x="6869113" y="4008438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Courier New" pitchFamily="1" charset="0"/>
              <a:ea typeface="Courier New" pitchFamily="1" charset="0"/>
              <a:cs typeface="Courier New" pitchFamily="1" charset="0"/>
            </a:endParaRPr>
          </a:p>
        </p:txBody>
      </p:sp>
      <p:sp>
        <p:nvSpPr>
          <p:cNvPr id="56328" name="Oval 8"/>
          <p:cNvSpPr>
            <a:spLocks noChangeArrowheads="1"/>
          </p:cNvSpPr>
          <p:nvPr/>
        </p:nvSpPr>
        <p:spPr bwMode="auto">
          <a:xfrm>
            <a:off x="3440113" y="5227638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Courier New" pitchFamily="1" charset="0"/>
              <a:ea typeface="Courier New" pitchFamily="1" charset="0"/>
              <a:cs typeface="Courier New" pitchFamily="1" charset="0"/>
            </a:endParaRPr>
          </a:p>
        </p:txBody>
      </p:sp>
      <p:cxnSp>
        <p:nvCxnSpPr>
          <p:cNvPr id="56329" name="AutoShape 9"/>
          <p:cNvCxnSpPr>
            <a:cxnSpLocks noChangeShapeType="1"/>
            <a:stCxn id="56324" idx="3"/>
            <a:endCxn id="56325" idx="7"/>
          </p:cNvCxnSpPr>
          <p:nvPr/>
        </p:nvCxnSpPr>
        <p:spPr bwMode="auto">
          <a:xfrm flipH="1">
            <a:off x="3568700" y="2232025"/>
            <a:ext cx="885825" cy="809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330" name="AutoShape 10"/>
          <p:cNvCxnSpPr>
            <a:cxnSpLocks noChangeShapeType="1"/>
            <a:stCxn id="56324" idx="5"/>
            <a:endCxn id="56326" idx="1"/>
          </p:cNvCxnSpPr>
          <p:nvPr/>
        </p:nvCxnSpPr>
        <p:spPr bwMode="auto">
          <a:xfrm>
            <a:off x="4940300" y="2232025"/>
            <a:ext cx="809625" cy="809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331" name="AutoShape 11"/>
          <p:cNvCxnSpPr>
            <a:cxnSpLocks noChangeShapeType="1"/>
            <a:stCxn id="56326" idx="3"/>
            <a:endCxn id="8" idx="7"/>
          </p:cNvCxnSpPr>
          <p:nvPr/>
        </p:nvCxnSpPr>
        <p:spPr bwMode="auto">
          <a:xfrm flipH="1">
            <a:off x="5245100" y="3527425"/>
            <a:ext cx="504825" cy="581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332" name="AutoShape 12"/>
          <p:cNvCxnSpPr>
            <a:cxnSpLocks noChangeShapeType="1"/>
            <a:stCxn id="56326" idx="5"/>
            <a:endCxn id="56327" idx="1"/>
          </p:cNvCxnSpPr>
          <p:nvPr/>
        </p:nvCxnSpPr>
        <p:spPr bwMode="auto">
          <a:xfrm>
            <a:off x="6235700" y="3527425"/>
            <a:ext cx="733425" cy="581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333" name="AutoShape 13"/>
          <p:cNvCxnSpPr>
            <a:cxnSpLocks noChangeShapeType="1"/>
            <a:stCxn id="56325" idx="4"/>
            <a:endCxn id="56328" idx="0"/>
          </p:cNvCxnSpPr>
          <p:nvPr/>
        </p:nvCxnSpPr>
        <p:spPr bwMode="auto">
          <a:xfrm>
            <a:off x="3325813" y="3627438"/>
            <a:ext cx="457200" cy="160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" name="AutoShape 14"/>
          <p:cNvCxnSpPr>
            <a:cxnSpLocks noChangeShapeType="1"/>
            <a:stCxn id="8" idx="3"/>
            <a:endCxn id="56328" idx="7"/>
          </p:cNvCxnSpPr>
          <p:nvPr/>
        </p:nvCxnSpPr>
        <p:spPr bwMode="auto">
          <a:xfrm flipH="1">
            <a:off x="4025900" y="4594225"/>
            <a:ext cx="733425" cy="73342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3668713" y="2408238"/>
            <a:ext cx="106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1" charset="0"/>
                <a:ea typeface="Courier New" pitchFamily="1" charset="0"/>
                <a:cs typeface="Courier New" pitchFamily="1" charset="0"/>
              </a:rPr>
              <a:t>user_1</a:t>
            </a:r>
          </a:p>
        </p:txBody>
      </p:sp>
      <p:sp>
        <p:nvSpPr>
          <p:cNvPr id="56336" name="Text Box 16"/>
          <p:cNvSpPr txBox="1">
            <a:spLocks noChangeArrowheads="1"/>
          </p:cNvSpPr>
          <p:nvPr/>
        </p:nvSpPr>
        <p:spPr bwMode="auto">
          <a:xfrm>
            <a:off x="4964113" y="2408238"/>
            <a:ext cx="106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1" charset="0"/>
                <a:ea typeface="Courier New" pitchFamily="1" charset="0"/>
                <a:cs typeface="Courier New" pitchFamily="1" charset="0"/>
              </a:rPr>
              <a:t>user_3</a:t>
            </a:r>
          </a:p>
        </p:txBody>
      </p:sp>
      <p:sp>
        <p:nvSpPr>
          <p:cNvPr id="56337" name="Text Box 17"/>
          <p:cNvSpPr txBox="1">
            <a:spLocks noChangeArrowheads="1"/>
          </p:cNvSpPr>
          <p:nvPr/>
        </p:nvSpPr>
        <p:spPr bwMode="auto">
          <a:xfrm>
            <a:off x="5040313" y="3565525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1" charset="0"/>
                <a:ea typeface="Courier New" pitchFamily="1" charset="0"/>
                <a:cs typeface="Courier New" pitchFamily="1" charset="0"/>
              </a:rPr>
              <a:t>dir_a</a:t>
            </a:r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6183313" y="3627438"/>
            <a:ext cx="106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1" charset="0"/>
                <a:ea typeface="Courier New" pitchFamily="1" charset="0"/>
                <a:cs typeface="Courier New" pitchFamily="1" charset="0"/>
              </a:rPr>
              <a:t>file_c</a:t>
            </a:r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3135313" y="4022725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1" charset="0"/>
                <a:ea typeface="Courier New" pitchFamily="1" charset="0"/>
                <a:cs typeface="Courier New" pitchFamily="1" charset="0"/>
              </a:rPr>
              <a:t>file_a</a:t>
            </a:r>
          </a:p>
        </p:txBody>
      </p:sp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3973513" y="4556125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1" charset="0"/>
                <a:ea typeface="Courier New" pitchFamily="1" charset="0"/>
                <a:cs typeface="Courier New" pitchFamily="1" charset="0"/>
              </a:rPr>
              <a:t>file_b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4430713" y="4860925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1" charset="0"/>
                <a:ea typeface="Courier New" pitchFamily="1" charset="0"/>
                <a:cs typeface="Courier New" pitchFamily="1" charset="0"/>
              </a:rPr>
              <a:t>(/user_1/file_a)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659313" y="4008438"/>
            <a:ext cx="6858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Courier New" pitchFamily="1" charset="0"/>
              <a:ea typeface="Courier New" pitchFamily="1" charset="0"/>
              <a:cs typeface="Courier New" pitchFamily="1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468438" y="5178425"/>
            <a:ext cx="22161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The link count for this file is still 1, though</a:t>
            </a:r>
          </a:p>
        </p:txBody>
      </p:sp>
    </p:spTree>
    <p:extLst>
      <p:ext uri="{BB962C8B-B14F-4D97-AF65-F5344CB8AC3E}">
        <p14:creationId xmlns:p14="http://schemas.microsoft.com/office/powerpoint/2010/main" val="3780466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8" grpId="0" animBg="1"/>
      <p:bldP spid="2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457200" y="400166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itchFamily="1" charset="0"/>
                <a:ea typeface="ＭＳ Ｐゴシック" pitchFamily="1" charset="-128"/>
              </a:rPr>
              <a:t>Symbolic Links, Files, and Directories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1" charset="-52"/>
              <a:buNone/>
            </a:pPr>
            <a:r>
              <a:rPr lang="en-US">
                <a:latin typeface="Times New Roman" pitchFamily="1" charset="0"/>
                <a:ea typeface="ＭＳ Ｐゴシック" pitchFamily="1" charset="-128"/>
              </a:rPr>
              <a:t>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146925" y="2632075"/>
            <a:ext cx="1217613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r>
              <a:rPr lang="en-US" sz="1700">
                <a:latin typeface="Courier New" pitchFamily="1" charset="0"/>
                <a:ea typeface="Courier New" pitchFamily="1" charset="0"/>
                <a:cs typeface="Courier New" pitchFamily="1" charset="0"/>
              </a:rPr>
              <a:t>user_1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232525" y="2632075"/>
            <a:ext cx="914400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9</a:t>
            </a:r>
          </a:p>
        </p:txBody>
      </p:sp>
      <p:sp>
        <p:nvSpPr>
          <p:cNvPr id="57350" name="Rectangle 5"/>
          <p:cNvSpPr>
            <a:spLocks noChangeArrowheads="1"/>
          </p:cNvSpPr>
          <p:nvPr/>
        </p:nvSpPr>
        <p:spPr bwMode="auto">
          <a:xfrm>
            <a:off x="7146925" y="3013075"/>
            <a:ext cx="1217613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r>
              <a:rPr lang="en-US" sz="1700">
                <a:latin typeface="Courier New" pitchFamily="1" charset="0"/>
                <a:ea typeface="Courier New" pitchFamily="1" charset="0"/>
                <a:cs typeface="Courier New" pitchFamily="1" charset="0"/>
              </a:rPr>
              <a:t>user_2</a:t>
            </a:r>
          </a:p>
        </p:txBody>
      </p:sp>
      <p:sp>
        <p:nvSpPr>
          <p:cNvPr id="57351" name="Rectangle 6"/>
          <p:cNvSpPr>
            <a:spLocks noChangeArrowheads="1"/>
          </p:cNvSpPr>
          <p:nvPr/>
        </p:nvSpPr>
        <p:spPr bwMode="auto">
          <a:xfrm>
            <a:off x="6232525" y="3013075"/>
            <a:ext cx="914400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31</a:t>
            </a:r>
          </a:p>
        </p:txBody>
      </p:sp>
      <p:sp>
        <p:nvSpPr>
          <p:cNvPr id="57352" name="Rectangle 7"/>
          <p:cNvSpPr>
            <a:spLocks noChangeArrowheads="1"/>
          </p:cNvSpPr>
          <p:nvPr/>
        </p:nvSpPr>
        <p:spPr bwMode="auto">
          <a:xfrm>
            <a:off x="7146925" y="3394075"/>
            <a:ext cx="1217613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r>
              <a:rPr lang="en-US" sz="1700">
                <a:latin typeface="Courier New" pitchFamily="1" charset="0"/>
                <a:ea typeface="Courier New" pitchFamily="1" charset="0"/>
                <a:cs typeface="Courier New" pitchFamily="1" charset="0"/>
              </a:rPr>
              <a:t>user_3</a:t>
            </a:r>
          </a:p>
        </p:txBody>
      </p:sp>
      <p:sp>
        <p:nvSpPr>
          <p:cNvPr id="57353" name="Rectangle 8"/>
          <p:cNvSpPr>
            <a:spLocks noChangeArrowheads="1"/>
          </p:cNvSpPr>
          <p:nvPr/>
        </p:nvSpPr>
        <p:spPr bwMode="auto">
          <a:xfrm>
            <a:off x="6232525" y="3394075"/>
            <a:ext cx="914400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114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127125" y="1930400"/>
            <a:ext cx="2135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inode #9, directory</a:t>
            </a:r>
          </a:p>
        </p:txBody>
      </p:sp>
      <p:sp>
        <p:nvSpPr>
          <p:cNvPr id="57355" name="Rectangle 10"/>
          <p:cNvSpPr>
            <a:spLocks noChangeArrowheads="1"/>
          </p:cNvSpPr>
          <p:nvPr/>
        </p:nvSpPr>
        <p:spPr bwMode="auto">
          <a:xfrm>
            <a:off x="7300913" y="5511800"/>
            <a:ext cx="1217612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r>
              <a:rPr lang="en-US" sz="1700">
                <a:latin typeface="Courier New" pitchFamily="1" charset="0"/>
                <a:ea typeface="Courier New" pitchFamily="1" charset="0"/>
                <a:cs typeface="Courier New" pitchFamily="1" charset="0"/>
              </a:rPr>
              <a:t>dir_a</a:t>
            </a:r>
          </a:p>
        </p:txBody>
      </p:sp>
      <p:sp>
        <p:nvSpPr>
          <p:cNvPr id="57356" name="Rectangle 11"/>
          <p:cNvSpPr>
            <a:spLocks noChangeArrowheads="1"/>
          </p:cNvSpPr>
          <p:nvPr/>
        </p:nvSpPr>
        <p:spPr bwMode="auto">
          <a:xfrm>
            <a:off x="7300913" y="5892800"/>
            <a:ext cx="1217612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r>
              <a:rPr lang="en-US" sz="1700">
                <a:latin typeface="Courier New" pitchFamily="1" charset="0"/>
                <a:ea typeface="Courier New" pitchFamily="1" charset="0"/>
                <a:cs typeface="Courier New" pitchFamily="1" charset="0"/>
              </a:rPr>
              <a:t>file_c</a:t>
            </a:r>
          </a:p>
        </p:txBody>
      </p:sp>
      <p:sp>
        <p:nvSpPr>
          <p:cNvPr id="57357" name="Rectangle 12"/>
          <p:cNvSpPr>
            <a:spLocks noChangeArrowheads="1"/>
          </p:cNvSpPr>
          <p:nvPr/>
        </p:nvSpPr>
        <p:spPr bwMode="auto">
          <a:xfrm>
            <a:off x="7146925" y="1870075"/>
            <a:ext cx="1217613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r>
              <a:rPr lang="en-US" sz="1700"/>
              <a:t>.</a:t>
            </a:r>
          </a:p>
        </p:txBody>
      </p:sp>
      <p:sp>
        <p:nvSpPr>
          <p:cNvPr id="57358" name="Rectangle 13"/>
          <p:cNvSpPr>
            <a:spLocks noChangeArrowheads="1"/>
          </p:cNvSpPr>
          <p:nvPr/>
        </p:nvSpPr>
        <p:spPr bwMode="auto">
          <a:xfrm>
            <a:off x="6232525" y="1870075"/>
            <a:ext cx="914400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1</a:t>
            </a:r>
          </a:p>
        </p:txBody>
      </p:sp>
      <p:sp>
        <p:nvSpPr>
          <p:cNvPr id="57359" name="Rectangle 14"/>
          <p:cNvSpPr>
            <a:spLocks noChangeArrowheads="1"/>
          </p:cNvSpPr>
          <p:nvPr/>
        </p:nvSpPr>
        <p:spPr bwMode="auto">
          <a:xfrm>
            <a:off x="7146925" y="2251075"/>
            <a:ext cx="1217613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r>
              <a:rPr lang="en-US" sz="1700"/>
              <a:t>..</a:t>
            </a:r>
          </a:p>
        </p:txBody>
      </p:sp>
      <p:sp>
        <p:nvSpPr>
          <p:cNvPr id="57360" name="Rectangle 15"/>
          <p:cNvSpPr>
            <a:spLocks noChangeArrowheads="1"/>
          </p:cNvSpPr>
          <p:nvPr/>
        </p:nvSpPr>
        <p:spPr bwMode="auto">
          <a:xfrm>
            <a:off x="6232525" y="2251075"/>
            <a:ext cx="914400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1</a:t>
            </a:r>
          </a:p>
        </p:txBody>
      </p:sp>
      <p:sp>
        <p:nvSpPr>
          <p:cNvPr id="57361" name="Text Box 16"/>
          <p:cNvSpPr txBox="1">
            <a:spLocks noChangeArrowheads="1"/>
          </p:cNvSpPr>
          <p:nvPr/>
        </p:nvSpPr>
        <p:spPr bwMode="auto">
          <a:xfrm>
            <a:off x="5470525" y="1430453"/>
            <a:ext cx="2608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inode</a:t>
            </a:r>
            <a:r>
              <a:rPr lang="en-US" sz="2000" dirty="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 #1, root directory</a:t>
            </a:r>
          </a:p>
        </p:txBody>
      </p:sp>
      <p:sp>
        <p:nvSpPr>
          <p:cNvPr id="57362" name="Rectangle 17"/>
          <p:cNvSpPr>
            <a:spLocks noChangeArrowheads="1"/>
          </p:cNvSpPr>
          <p:nvPr/>
        </p:nvSpPr>
        <p:spPr bwMode="auto">
          <a:xfrm>
            <a:off x="6386513" y="5511800"/>
            <a:ext cx="914400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194</a:t>
            </a:r>
          </a:p>
        </p:txBody>
      </p:sp>
      <p:sp>
        <p:nvSpPr>
          <p:cNvPr id="57363" name="Rectangle 18"/>
          <p:cNvSpPr>
            <a:spLocks noChangeArrowheads="1"/>
          </p:cNvSpPr>
          <p:nvPr/>
        </p:nvSpPr>
        <p:spPr bwMode="auto">
          <a:xfrm>
            <a:off x="6386513" y="5892800"/>
            <a:ext cx="914400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46</a:t>
            </a:r>
          </a:p>
        </p:txBody>
      </p:sp>
      <p:sp>
        <p:nvSpPr>
          <p:cNvPr id="57364" name="Rectangle 19"/>
          <p:cNvSpPr>
            <a:spLocks noChangeArrowheads="1"/>
          </p:cNvSpPr>
          <p:nvPr/>
        </p:nvSpPr>
        <p:spPr bwMode="auto">
          <a:xfrm>
            <a:off x="7300913" y="4749800"/>
            <a:ext cx="1217612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r>
              <a:rPr lang="en-US" sz="1700"/>
              <a:t>.</a:t>
            </a:r>
          </a:p>
        </p:txBody>
      </p:sp>
      <p:sp>
        <p:nvSpPr>
          <p:cNvPr id="57365" name="Rectangle 20"/>
          <p:cNvSpPr>
            <a:spLocks noChangeArrowheads="1"/>
          </p:cNvSpPr>
          <p:nvPr/>
        </p:nvSpPr>
        <p:spPr bwMode="auto">
          <a:xfrm>
            <a:off x="6386513" y="4749800"/>
            <a:ext cx="914400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114</a:t>
            </a:r>
          </a:p>
        </p:txBody>
      </p:sp>
      <p:sp>
        <p:nvSpPr>
          <p:cNvPr id="57366" name="Rectangle 21"/>
          <p:cNvSpPr>
            <a:spLocks noChangeArrowheads="1"/>
          </p:cNvSpPr>
          <p:nvPr/>
        </p:nvSpPr>
        <p:spPr bwMode="auto">
          <a:xfrm>
            <a:off x="7300913" y="5130800"/>
            <a:ext cx="1217612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r>
              <a:rPr lang="en-US" sz="1700"/>
              <a:t>..</a:t>
            </a:r>
          </a:p>
        </p:txBody>
      </p:sp>
      <p:sp>
        <p:nvSpPr>
          <p:cNvPr id="57367" name="Rectangle 22"/>
          <p:cNvSpPr>
            <a:spLocks noChangeArrowheads="1"/>
          </p:cNvSpPr>
          <p:nvPr/>
        </p:nvSpPr>
        <p:spPr bwMode="auto">
          <a:xfrm>
            <a:off x="6386513" y="5130800"/>
            <a:ext cx="914400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1</a:t>
            </a:r>
          </a:p>
        </p:txBody>
      </p:sp>
      <p:cxnSp>
        <p:nvCxnSpPr>
          <p:cNvPr id="24" name="AutoShape 23"/>
          <p:cNvCxnSpPr>
            <a:cxnSpLocks noChangeShapeType="1"/>
            <a:stCxn id="5" idx="1"/>
            <a:endCxn id="10" idx="3"/>
          </p:cNvCxnSpPr>
          <p:nvPr/>
        </p:nvCxnSpPr>
        <p:spPr bwMode="auto">
          <a:xfrm rot="10800000">
            <a:off x="3262313" y="2130425"/>
            <a:ext cx="2970212" cy="6921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7369" name="Text Box 24"/>
          <p:cNvSpPr txBox="1">
            <a:spLocks noChangeArrowheads="1"/>
          </p:cNvSpPr>
          <p:nvPr/>
        </p:nvSpPr>
        <p:spPr bwMode="auto">
          <a:xfrm>
            <a:off x="5713413" y="4292600"/>
            <a:ext cx="2378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inode #114, directory</a:t>
            </a:r>
          </a:p>
        </p:txBody>
      </p:sp>
      <p:sp>
        <p:nvSpPr>
          <p:cNvPr id="57370" name="Rectangle 25"/>
          <p:cNvSpPr>
            <a:spLocks noChangeArrowheads="1"/>
          </p:cNvSpPr>
          <p:nvPr/>
        </p:nvSpPr>
        <p:spPr bwMode="auto">
          <a:xfrm>
            <a:off x="2424113" y="3155950"/>
            <a:ext cx="1217612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r>
              <a:rPr lang="en-US" sz="1700">
                <a:latin typeface="Courier New" pitchFamily="1" charset="0"/>
                <a:ea typeface="Courier New" pitchFamily="1" charset="0"/>
                <a:cs typeface="Courier New" pitchFamily="1" charset="0"/>
              </a:rPr>
              <a:t>dir_a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2424113" y="3536950"/>
            <a:ext cx="1217612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r>
              <a:rPr lang="en-US" sz="1700">
                <a:latin typeface="Courier New" pitchFamily="1" charset="0"/>
                <a:ea typeface="Courier New" pitchFamily="1" charset="0"/>
                <a:cs typeface="Courier New" pitchFamily="1" charset="0"/>
              </a:rPr>
              <a:t>file_a</a:t>
            </a:r>
          </a:p>
        </p:txBody>
      </p:sp>
      <p:sp>
        <p:nvSpPr>
          <p:cNvPr id="57372" name="Rectangle 27"/>
          <p:cNvSpPr>
            <a:spLocks noChangeArrowheads="1"/>
          </p:cNvSpPr>
          <p:nvPr/>
        </p:nvSpPr>
        <p:spPr bwMode="auto">
          <a:xfrm>
            <a:off x="1509713" y="3155950"/>
            <a:ext cx="914400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118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1509713" y="3536950"/>
            <a:ext cx="914400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29</a:t>
            </a:r>
          </a:p>
        </p:txBody>
      </p:sp>
      <p:sp>
        <p:nvSpPr>
          <p:cNvPr id="57374" name="Rectangle 29"/>
          <p:cNvSpPr>
            <a:spLocks noChangeArrowheads="1"/>
          </p:cNvSpPr>
          <p:nvPr/>
        </p:nvSpPr>
        <p:spPr bwMode="auto">
          <a:xfrm>
            <a:off x="2424113" y="2393950"/>
            <a:ext cx="1217612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r>
              <a:rPr lang="en-US" sz="1700"/>
              <a:t>.</a:t>
            </a:r>
          </a:p>
        </p:txBody>
      </p:sp>
      <p:sp>
        <p:nvSpPr>
          <p:cNvPr id="57375" name="Rectangle 30"/>
          <p:cNvSpPr>
            <a:spLocks noChangeArrowheads="1"/>
          </p:cNvSpPr>
          <p:nvPr/>
        </p:nvSpPr>
        <p:spPr bwMode="auto">
          <a:xfrm>
            <a:off x="1509713" y="2393950"/>
            <a:ext cx="914400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9</a:t>
            </a:r>
          </a:p>
        </p:txBody>
      </p:sp>
      <p:sp>
        <p:nvSpPr>
          <p:cNvPr id="57376" name="Rectangle 31"/>
          <p:cNvSpPr>
            <a:spLocks noChangeArrowheads="1"/>
          </p:cNvSpPr>
          <p:nvPr/>
        </p:nvSpPr>
        <p:spPr bwMode="auto">
          <a:xfrm>
            <a:off x="2424113" y="2774950"/>
            <a:ext cx="1217612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r>
              <a:rPr lang="en-US" sz="1700"/>
              <a:t>..</a:t>
            </a:r>
          </a:p>
        </p:txBody>
      </p:sp>
      <p:sp>
        <p:nvSpPr>
          <p:cNvPr id="57377" name="Rectangle 32"/>
          <p:cNvSpPr>
            <a:spLocks noChangeArrowheads="1"/>
          </p:cNvSpPr>
          <p:nvPr/>
        </p:nvSpPr>
        <p:spPr bwMode="auto">
          <a:xfrm>
            <a:off x="1509713" y="2774950"/>
            <a:ext cx="914400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1</a:t>
            </a:r>
          </a:p>
        </p:txBody>
      </p:sp>
      <p:cxnSp>
        <p:nvCxnSpPr>
          <p:cNvPr id="57378" name="AutoShape 33"/>
          <p:cNvCxnSpPr>
            <a:cxnSpLocks noChangeShapeType="1"/>
            <a:stCxn id="57353" idx="1"/>
            <a:endCxn id="57369" idx="1"/>
          </p:cNvCxnSpPr>
          <p:nvPr/>
        </p:nvCxnSpPr>
        <p:spPr bwMode="auto">
          <a:xfrm rot="10800000" flipV="1">
            <a:off x="5713413" y="3584575"/>
            <a:ext cx="519112" cy="908050"/>
          </a:xfrm>
          <a:prstGeom prst="bentConnector3">
            <a:avLst>
              <a:gd name="adj1" fmla="val 14403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7379" name="Rectangle 34"/>
          <p:cNvSpPr>
            <a:spLocks noChangeArrowheads="1"/>
          </p:cNvSpPr>
          <p:nvPr/>
        </p:nvSpPr>
        <p:spPr bwMode="auto">
          <a:xfrm>
            <a:off x="746125" y="5130800"/>
            <a:ext cx="990600" cy="9144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358775" y="4673600"/>
            <a:ext cx="1673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inode #29, file</a:t>
            </a:r>
          </a:p>
        </p:txBody>
      </p:sp>
      <p:cxnSp>
        <p:nvCxnSpPr>
          <p:cNvPr id="37" name="AutoShape 36"/>
          <p:cNvCxnSpPr>
            <a:cxnSpLocks noChangeShapeType="1"/>
            <a:stCxn id="29" idx="1"/>
            <a:endCxn id="36" idx="0"/>
          </p:cNvCxnSpPr>
          <p:nvPr/>
        </p:nvCxnSpPr>
        <p:spPr bwMode="auto">
          <a:xfrm rot="10800000" flipV="1">
            <a:off x="1195388" y="3727450"/>
            <a:ext cx="314325" cy="94615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8" name="AutoShape 37"/>
          <p:cNvCxnSpPr>
            <a:cxnSpLocks noChangeShapeType="1"/>
            <a:stCxn id="57363" idx="1"/>
            <a:endCxn id="40" idx="3"/>
          </p:cNvCxnSpPr>
          <p:nvPr/>
        </p:nvCxnSpPr>
        <p:spPr bwMode="auto">
          <a:xfrm rot="10800000">
            <a:off x="5572125" y="5483225"/>
            <a:ext cx="814388" cy="6000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3641725" y="5740400"/>
            <a:ext cx="2071688" cy="5334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Courier New" pitchFamily="1" charset="0"/>
                <a:ea typeface="Courier New" pitchFamily="1" charset="0"/>
                <a:cs typeface="Courier New" pitchFamily="1" charset="0"/>
              </a:rPr>
              <a:t>/user_1/file_a</a:t>
            </a:r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3413125" y="5283200"/>
            <a:ext cx="2159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inode #46, symlink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839913" y="5237163"/>
            <a:ext cx="1573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Link count still equals 1!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rot="10800000">
            <a:off x="1195388" y="4100513"/>
            <a:ext cx="1228725" cy="1182687"/>
          </a:xfrm>
          <a:prstGeom prst="straightConnector1">
            <a:avLst/>
          </a:prstGeom>
          <a:ln w="38100" cap="flat" cmpd="sng" algn="ctr">
            <a:solidFill>
              <a:srgbClr val="000000"/>
            </a:solidFill>
            <a:prstDash val="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9809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/>
      <p:bldP spid="27" grpId="0" animBg="1"/>
      <p:bldP spid="29" grpId="0" animBg="1"/>
      <p:bldP spid="36" grpId="0"/>
      <p:bldP spid="39" grpId="0" animBg="1"/>
      <p:bldP spid="39" grpId="1" animBg="1"/>
      <p:bldP spid="40" grpId="0"/>
      <p:bldP spid="4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Systems Reliability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What can go wrong in a file system?</a:t>
            </a:r>
          </a:p>
          <a:p>
            <a:r>
              <a:rPr lang="en-US" dirty="0"/>
              <a:t>Data loss</a:t>
            </a:r>
          </a:p>
          <a:p>
            <a:pPr lvl="1"/>
            <a:r>
              <a:rPr lang="en-US" dirty="0"/>
              <a:t>File or data is no longer present</a:t>
            </a:r>
          </a:p>
          <a:p>
            <a:pPr lvl="1"/>
            <a:r>
              <a:rPr lang="en-US" dirty="0"/>
              <a:t>Some/all of data cannot be correctly read back</a:t>
            </a:r>
          </a:p>
          <a:p>
            <a:r>
              <a:rPr lang="en-US" dirty="0"/>
              <a:t>File system corruption</a:t>
            </a:r>
          </a:p>
          <a:p>
            <a:pPr lvl="1"/>
            <a:r>
              <a:rPr lang="en-US" dirty="0"/>
              <a:t>Lost free space</a:t>
            </a:r>
          </a:p>
          <a:p>
            <a:pPr lvl="1"/>
            <a:r>
              <a:rPr lang="en-US" dirty="0"/>
              <a:t>References to non-existent files</a:t>
            </a:r>
          </a:p>
          <a:p>
            <a:pPr lvl="1"/>
            <a:r>
              <a:rPr lang="en-US" dirty="0"/>
              <a:t>Corrupted free-list </a:t>
            </a:r>
          </a:p>
          <a:p>
            <a:pPr lvl="1"/>
            <a:r>
              <a:rPr lang="en-US" dirty="0"/>
              <a:t>File contents over-written by something else</a:t>
            </a:r>
          </a:p>
          <a:p>
            <a:pPr lvl="1"/>
            <a:r>
              <a:rPr lang="en-US" dirty="0"/>
              <a:t>Corrupted directories make files un-findable</a:t>
            </a:r>
          </a:p>
          <a:p>
            <a:pPr lvl="1"/>
            <a:r>
              <a:rPr lang="en-US" dirty="0"/>
              <a:t>Corrupted </a:t>
            </a:r>
            <a:r>
              <a:rPr lang="en-US" dirty="0" err="1"/>
              <a:t>inodes</a:t>
            </a:r>
            <a:r>
              <a:rPr lang="en-US" dirty="0"/>
              <a:t> lose file info/pointers</a:t>
            </a:r>
          </a:p>
          <a:p>
            <a:pPr lvl="1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587500" y="503238"/>
            <a:ext cx="5918200" cy="739775"/>
          </a:xfrm>
          <a:prstGeom prst="roundRect">
            <a:avLst/>
          </a:prstGeom>
          <a:noFill/>
          <a:ln>
            <a:solidFill>
              <a:srgbClr val="0D0D0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8434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Storage Device Failures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Unrecoverable read errors</a:t>
            </a:r>
          </a:p>
          <a:p>
            <a:pPr lvl="1"/>
            <a:r>
              <a:rPr lang="en-US" dirty="0"/>
              <a:t>Signal degrades beyond ECC ability to correct</a:t>
            </a:r>
          </a:p>
          <a:p>
            <a:pPr lvl="1"/>
            <a:r>
              <a:rPr lang="en-US" dirty="0"/>
              <a:t>Background </a:t>
            </a:r>
            <a:r>
              <a:rPr lang="en-US" i="1" dirty="0"/>
              <a:t>scrubbing</a:t>
            </a:r>
            <a:r>
              <a:rPr lang="en-US" dirty="0"/>
              <a:t> can greatly reduce</a:t>
            </a:r>
          </a:p>
          <a:p>
            <a:r>
              <a:rPr lang="en-US" dirty="0"/>
              <a:t>Misdirected or incomplete writes</a:t>
            </a:r>
          </a:p>
          <a:p>
            <a:pPr lvl="1"/>
            <a:r>
              <a:rPr lang="en-US" dirty="0"/>
              <a:t>Detectable with </a:t>
            </a:r>
            <a:r>
              <a:rPr lang="en-US" u="sng" dirty="0"/>
              <a:t>independent</a:t>
            </a:r>
            <a:r>
              <a:rPr lang="en-US" dirty="0"/>
              <a:t> checksums</a:t>
            </a:r>
          </a:p>
          <a:p>
            <a:r>
              <a:rPr lang="en-US" dirty="0"/>
              <a:t>Complete mechanical/electronic failures</a:t>
            </a:r>
          </a:p>
          <a:p>
            <a:r>
              <a:rPr lang="en-US" dirty="0"/>
              <a:t>All are correctable with redundant copies</a:t>
            </a:r>
          </a:p>
          <a:p>
            <a:pPr lvl="1"/>
            <a:r>
              <a:rPr lang="en-US" dirty="0"/>
              <a:t>Mirroring, parity, or erasure coding</a:t>
            </a:r>
          </a:p>
          <a:p>
            <a:pPr lvl="1"/>
            <a:r>
              <a:rPr lang="en-US" dirty="0"/>
              <a:t>Individual block or whole volume recovery</a:t>
            </a:r>
          </a:p>
          <a:p>
            <a:pPr lvl="1"/>
            <a:r>
              <a:rPr lang="en-US" dirty="0"/>
              <a:t>At worst, backup</a:t>
            </a:r>
          </a:p>
        </p:txBody>
      </p:sp>
    </p:spTree>
    <p:extLst>
      <p:ext uri="{BB962C8B-B14F-4D97-AF65-F5344CB8AC3E}">
        <p14:creationId xmlns:p14="http://schemas.microsoft.com/office/powerpoint/2010/main" val="332530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Systems – System Failures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Caused by system crashes or OS bugs</a:t>
            </a:r>
          </a:p>
          <a:p>
            <a:r>
              <a:rPr lang="en-US" dirty="0"/>
              <a:t>Queued writes that don’t get completed</a:t>
            </a:r>
          </a:p>
          <a:p>
            <a:pPr lvl="1"/>
            <a:r>
              <a:rPr lang="en-US" dirty="0"/>
              <a:t>Client writes that will not be persisted</a:t>
            </a:r>
          </a:p>
          <a:p>
            <a:pPr lvl="1"/>
            <a:r>
              <a:rPr lang="en-US" dirty="0"/>
              <a:t>Client creates that will not be persisted</a:t>
            </a:r>
          </a:p>
          <a:p>
            <a:pPr lvl="1"/>
            <a:r>
              <a:rPr lang="en-US" dirty="0"/>
              <a:t>Partial multi-block file system updates</a:t>
            </a:r>
          </a:p>
          <a:p>
            <a:r>
              <a:rPr lang="en-US" dirty="0"/>
              <a:t>Can also be caused by power failures</a:t>
            </a:r>
          </a:p>
          <a:p>
            <a:pPr lvl="1"/>
            <a:r>
              <a:rPr lang="en-US" dirty="0"/>
              <a:t>Solution: NVRAM disk controllers</a:t>
            </a:r>
          </a:p>
          <a:p>
            <a:pPr lvl="1"/>
            <a:r>
              <a:rPr lang="en-US" dirty="0"/>
              <a:t>Solution: Uninterruptable Power Supply (UPS)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6366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2387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Deferred Writes – </a:t>
            </a:r>
            <a:br>
              <a:rPr lang="en-GB" dirty="0"/>
            </a:br>
            <a:r>
              <a:rPr lang="en-GB" dirty="0"/>
              <a:t>A Worst Case Scenario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Process allocates a new block to file A</a:t>
            </a:r>
          </a:p>
          <a:p>
            <a:pPr lvl="1"/>
            <a:r>
              <a:rPr lang="en-GB" dirty="0"/>
              <a:t>We get a new block (</a:t>
            </a:r>
            <a:r>
              <a:rPr lang="en-GB" dirty="0" err="1"/>
              <a:t>x</a:t>
            </a:r>
            <a:r>
              <a:rPr lang="en-GB" dirty="0"/>
              <a:t>) from the free list</a:t>
            </a:r>
          </a:p>
          <a:p>
            <a:pPr lvl="1"/>
            <a:r>
              <a:rPr lang="en-GB" dirty="0"/>
              <a:t>We write out the updated </a:t>
            </a:r>
            <a:r>
              <a:rPr lang="en-GB" dirty="0" err="1"/>
              <a:t>inode</a:t>
            </a:r>
            <a:r>
              <a:rPr lang="en-GB" dirty="0"/>
              <a:t> for file A</a:t>
            </a:r>
          </a:p>
          <a:p>
            <a:pPr lvl="1"/>
            <a:r>
              <a:rPr lang="en-GB" dirty="0"/>
              <a:t>We defer free-list write-back (happens all the time)</a:t>
            </a:r>
          </a:p>
          <a:p>
            <a:r>
              <a:rPr lang="en-GB" dirty="0"/>
              <a:t>The system crashes, and after it reboots</a:t>
            </a:r>
          </a:p>
          <a:p>
            <a:pPr lvl="1"/>
            <a:r>
              <a:rPr lang="en-GB" dirty="0"/>
              <a:t>A new process wants a new block for file B</a:t>
            </a:r>
          </a:p>
          <a:p>
            <a:pPr lvl="1"/>
            <a:r>
              <a:rPr lang="en-GB" dirty="0"/>
              <a:t>We get block </a:t>
            </a:r>
            <a:r>
              <a:rPr lang="en-GB" dirty="0" err="1"/>
              <a:t>x</a:t>
            </a:r>
            <a:r>
              <a:rPr lang="en-GB" dirty="0"/>
              <a:t> from the (stale) free list</a:t>
            </a:r>
          </a:p>
          <a:p>
            <a:r>
              <a:rPr lang="en-GB" dirty="0"/>
              <a:t>Two different files now contain the same block</a:t>
            </a:r>
          </a:p>
          <a:p>
            <a:pPr lvl="1"/>
            <a:r>
              <a:rPr lang="en-GB" dirty="0"/>
              <a:t>When file A is written, file B gets corrupted</a:t>
            </a:r>
          </a:p>
          <a:p>
            <a:pPr lvl="1"/>
            <a:r>
              <a:rPr lang="en-GB" dirty="0"/>
              <a:t>When file B is written, file A gets corrupted</a:t>
            </a:r>
          </a:p>
        </p:txBody>
      </p:sp>
    </p:spTree>
    <p:extLst>
      <p:ext uri="{BB962C8B-B14F-4D97-AF65-F5344CB8AC3E}">
        <p14:creationId xmlns:p14="http://schemas.microsoft.com/office/powerpoint/2010/main" val="1206157609"/>
      </p:ext>
    </p:extLst>
  </p:cSld>
  <p:clrMapOvr>
    <a:masterClrMapping/>
  </p:clrMapOvr>
  <p:transition xmlns:p14="http://schemas.microsoft.com/office/powerpoint/2010/main"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Robustness – Ordered Writes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r>
              <a:rPr lang="en-GB" dirty="0"/>
              <a:t>Carefully ordered writes can reduce potential damage</a:t>
            </a:r>
          </a:p>
          <a:p>
            <a:r>
              <a:rPr lang="en-GB" dirty="0"/>
              <a:t>Write out data before writing pointers to it</a:t>
            </a:r>
          </a:p>
          <a:p>
            <a:pPr lvl="1"/>
            <a:r>
              <a:rPr lang="en-GB" dirty="0"/>
              <a:t>Unreferenced objects can be garbage collected</a:t>
            </a:r>
          </a:p>
          <a:p>
            <a:pPr lvl="1"/>
            <a:r>
              <a:rPr lang="en-GB" dirty="0"/>
              <a:t>Pointers to incorrect info are more serious</a:t>
            </a:r>
          </a:p>
          <a:p>
            <a:r>
              <a:rPr lang="en-GB" dirty="0"/>
              <a:t>Write out </a:t>
            </a:r>
            <a:r>
              <a:rPr lang="en-GB" dirty="0" err="1"/>
              <a:t>deallocations</a:t>
            </a:r>
            <a:r>
              <a:rPr lang="en-GB" dirty="0"/>
              <a:t> before allocations</a:t>
            </a:r>
          </a:p>
          <a:p>
            <a:pPr lvl="1"/>
            <a:r>
              <a:rPr lang="en-GB" dirty="0"/>
              <a:t>Disassociate resources from old files ASAP</a:t>
            </a:r>
          </a:p>
          <a:p>
            <a:pPr lvl="1"/>
            <a:r>
              <a:rPr lang="en-GB" dirty="0"/>
              <a:t>Free list can be corrected by garbage collection</a:t>
            </a:r>
          </a:p>
          <a:p>
            <a:pPr lvl="1"/>
            <a:r>
              <a:rPr lang="en-GB" dirty="0"/>
              <a:t>Improperly shared data is more serious than missing data</a:t>
            </a:r>
          </a:p>
        </p:txBody>
      </p:sp>
    </p:spTree>
    <p:extLst>
      <p:ext uri="{BB962C8B-B14F-4D97-AF65-F5344CB8AC3E}">
        <p14:creationId xmlns:p14="http://schemas.microsoft.com/office/powerpoint/2010/main" val="703622657"/>
      </p:ext>
    </p:extLst>
  </p:cSld>
  <p:clrMapOvr>
    <a:masterClrMapping/>
  </p:clrMapOvr>
  <p:transition xmlns:p14="http://schemas.microsoft.com/office/powerpoint/2010/main"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Practicality of Ordered Writes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Greatly reduced I/O performance</a:t>
            </a:r>
          </a:p>
          <a:p>
            <a:pPr lvl="1"/>
            <a:r>
              <a:rPr lang="en-US" dirty="0"/>
              <a:t>Eliminates accumulation of near-by operations</a:t>
            </a:r>
          </a:p>
          <a:p>
            <a:pPr lvl="1"/>
            <a:r>
              <a:rPr lang="en-US" dirty="0"/>
              <a:t>Eliminates consolidation of updates to same block</a:t>
            </a:r>
          </a:p>
          <a:p>
            <a:r>
              <a:rPr lang="en-US" dirty="0"/>
              <a:t>May not be possible</a:t>
            </a:r>
          </a:p>
          <a:p>
            <a:pPr lvl="1"/>
            <a:r>
              <a:rPr lang="en-US" dirty="0"/>
              <a:t>Modern devices may re-order queued requests</a:t>
            </a:r>
          </a:p>
          <a:p>
            <a:r>
              <a:rPr lang="en-US" dirty="0"/>
              <a:t>Doesn’t actually solve the problem</a:t>
            </a:r>
          </a:p>
          <a:p>
            <a:pPr lvl="1"/>
            <a:r>
              <a:rPr lang="en-US" dirty="0"/>
              <a:t>Does not eliminate incomplete writes</a:t>
            </a:r>
          </a:p>
          <a:p>
            <a:pPr lvl="1"/>
            <a:r>
              <a:rPr lang="en-US" dirty="0"/>
              <a:t>It chooses minor problems over major ones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343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The Allocation/Deallocation Problem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525963"/>
          </a:xfrm>
        </p:spPr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File systems usually aren’t static</a:t>
            </a:r>
          </a:p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You create and destroy files</a:t>
            </a:r>
          </a:p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You change the contents of files</a:t>
            </a:r>
          </a:p>
          <a:p>
            <a:pPr lvl="1"/>
            <a:r>
              <a:rPr lang="en-US">
                <a:latin typeface="Times New Roman" pitchFamily="1" charset="0"/>
                <a:ea typeface="ＭＳ Ｐゴシック" pitchFamily="1" charset="-128"/>
              </a:rPr>
              <a:t>Sometimes extending their length in the process</a:t>
            </a:r>
          </a:p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Such changes convert unused disk blocks to used blocks (or visa versa)</a:t>
            </a:r>
          </a:p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Need correct, efficient ways to do that</a:t>
            </a:r>
          </a:p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Typically implies a need to maintain a free list of unused disk blocks</a:t>
            </a:r>
          </a:p>
        </p:txBody>
      </p:sp>
    </p:spTree>
    <p:extLst>
      <p:ext uri="{BB962C8B-B14F-4D97-AF65-F5344CB8AC3E}">
        <p14:creationId xmlns:p14="http://schemas.microsoft.com/office/powerpoint/2010/main" val="82664973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Robustness – Audit and Repair</a:t>
            </a:r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Design file system structures for audit and repair</a:t>
            </a:r>
          </a:p>
          <a:p>
            <a:pPr lvl="1"/>
            <a:r>
              <a:rPr lang="en-GB" dirty="0"/>
              <a:t>Redundant information in multiple distinct places</a:t>
            </a:r>
          </a:p>
          <a:p>
            <a:pPr lvl="2"/>
            <a:r>
              <a:rPr lang="en-GB" dirty="0"/>
              <a:t>Maintain reference counts in each object</a:t>
            </a:r>
          </a:p>
          <a:p>
            <a:pPr lvl="2"/>
            <a:r>
              <a:rPr lang="en-GB" dirty="0"/>
              <a:t>Children have pointers back to their parents</a:t>
            </a:r>
          </a:p>
          <a:p>
            <a:pPr lvl="2"/>
            <a:r>
              <a:rPr lang="en-GB" dirty="0"/>
              <a:t>Transaction logs of all updates</a:t>
            </a:r>
          </a:p>
          <a:p>
            <a:pPr lvl="1"/>
            <a:r>
              <a:rPr lang="en-GB" dirty="0"/>
              <a:t>All resources can be garbage collected</a:t>
            </a:r>
          </a:p>
          <a:p>
            <a:pPr lvl="2"/>
            <a:r>
              <a:rPr lang="en-GB" dirty="0"/>
              <a:t>Discover and recover unreferenced objects</a:t>
            </a:r>
          </a:p>
          <a:p>
            <a:r>
              <a:rPr lang="en-GB" dirty="0"/>
              <a:t>Audit file system for correctness (prior to mount)</a:t>
            </a:r>
          </a:p>
          <a:p>
            <a:pPr lvl="1"/>
            <a:r>
              <a:rPr lang="en-GB" dirty="0"/>
              <a:t>All objects are well formatted</a:t>
            </a:r>
          </a:p>
          <a:p>
            <a:pPr lvl="1"/>
            <a:r>
              <a:rPr lang="en-GB" dirty="0"/>
              <a:t>All references and free-lists are correct and consistent</a:t>
            </a:r>
          </a:p>
          <a:p>
            <a:r>
              <a:rPr lang="en-GB" dirty="0"/>
              <a:t>Use redundant info to enable automatic repair</a:t>
            </a:r>
          </a:p>
        </p:txBody>
      </p:sp>
    </p:spTree>
    <p:extLst>
      <p:ext uri="{BB962C8B-B14F-4D97-AF65-F5344CB8AC3E}">
        <p14:creationId xmlns:p14="http://schemas.microsoft.com/office/powerpoint/2010/main" val="882232950"/>
      </p:ext>
    </p:extLst>
  </p:cSld>
  <p:clrMapOvr>
    <a:masterClrMapping/>
  </p:clrMapOvr>
  <p:transition xmlns:p14="http://schemas.microsoft.com/office/powerpoint/2010/main"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Practicality of Audit and Repair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Integrity checking a file system after a crash</a:t>
            </a:r>
          </a:p>
          <a:p>
            <a:pPr lvl="1"/>
            <a:r>
              <a:rPr lang="en-US" dirty="0"/>
              <a:t>Verifying check-sums, reference counts, etc.</a:t>
            </a:r>
          </a:p>
          <a:p>
            <a:pPr lvl="1"/>
            <a:r>
              <a:rPr lang="en-US" dirty="0"/>
              <a:t>Automatically correct any inconsistencies</a:t>
            </a:r>
          </a:p>
          <a:p>
            <a:pPr lvl="1"/>
            <a:r>
              <a:rPr lang="en-US" dirty="0"/>
              <a:t>A standard practice for many years (see </a:t>
            </a:r>
            <a:r>
              <a:rPr lang="en-US" i="1" dirty="0"/>
              <a:t>fsck(8)</a:t>
            </a:r>
            <a:r>
              <a:rPr lang="en-US" dirty="0"/>
              <a:t>)</a:t>
            </a:r>
          </a:p>
          <a:p>
            <a:r>
              <a:rPr lang="en-US" dirty="0"/>
              <a:t>No longer practical</a:t>
            </a:r>
          </a:p>
          <a:p>
            <a:pPr lvl="1"/>
            <a:r>
              <a:rPr lang="en-US" dirty="0"/>
              <a:t>Checking a 2TB FS at 100MB/second = 5.5 hours</a:t>
            </a:r>
          </a:p>
          <a:p>
            <a:r>
              <a:rPr lang="en-US" dirty="0"/>
              <a:t>We need more efficient partial write solutions</a:t>
            </a:r>
          </a:p>
          <a:p>
            <a:pPr lvl="1"/>
            <a:r>
              <a:rPr lang="en-US" dirty="0"/>
              <a:t>File systems that are immune to them</a:t>
            </a:r>
          </a:p>
          <a:p>
            <a:pPr lvl="1"/>
            <a:r>
              <a:rPr lang="en-US" dirty="0"/>
              <a:t>File systems that enable very fast recovery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6189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Journaling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1300"/>
            <a:ext cx="8229600" cy="4525963"/>
          </a:xfrm>
        </p:spPr>
        <p:txBody>
          <a:bodyPr/>
          <a:lstStyle/>
          <a:p>
            <a:r>
              <a:rPr lang="en-US" dirty="0"/>
              <a:t>Create a circular buffer journaling device</a:t>
            </a:r>
          </a:p>
          <a:p>
            <a:pPr lvl="1"/>
            <a:r>
              <a:rPr lang="en-US" dirty="0"/>
              <a:t>Journal writes are always sequential</a:t>
            </a:r>
          </a:p>
          <a:p>
            <a:pPr lvl="1"/>
            <a:r>
              <a:rPr lang="en-US" dirty="0"/>
              <a:t>Journal writes can be batched</a:t>
            </a:r>
          </a:p>
          <a:p>
            <a:pPr lvl="1"/>
            <a:r>
              <a:rPr lang="en-US" dirty="0"/>
              <a:t>Journal is relatively small, may use NVRAM</a:t>
            </a:r>
          </a:p>
          <a:p>
            <a:r>
              <a:rPr lang="en-US" dirty="0"/>
              <a:t>Journal all intended file system updates</a:t>
            </a:r>
          </a:p>
          <a:p>
            <a:pPr lvl="1"/>
            <a:r>
              <a:rPr lang="en-US" dirty="0" err="1"/>
              <a:t>Inode</a:t>
            </a:r>
            <a:r>
              <a:rPr lang="en-US" dirty="0"/>
              <a:t> updates, block write/</a:t>
            </a:r>
            <a:r>
              <a:rPr lang="en-US" dirty="0" err="1"/>
              <a:t>alloc</a:t>
            </a:r>
            <a:r>
              <a:rPr lang="en-US" dirty="0"/>
              <a:t>/free</a:t>
            </a:r>
          </a:p>
          <a:p>
            <a:r>
              <a:rPr lang="en-US" dirty="0"/>
              <a:t>Efficiently schedule actual file system updates</a:t>
            </a:r>
          </a:p>
          <a:p>
            <a:pPr lvl="1"/>
            <a:r>
              <a:rPr lang="en-US" dirty="0"/>
              <a:t>Write-back cache, batching, motion-scheduling</a:t>
            </a:r>
          </a:p>
          <a:p>
            <a:r>
              <a:rPr lang="en-US" dirty="0"/>
              <a:t>Journal completions when real writes happen</a:t>
            </a:r>
          </a:p>
        </p:txBody>
      </p:sp>
    </p:spTree>
    <p:extLst>
      <p:ext uri="{BB962C8B-B14F-4D97-AF65-F5344CB8AC3E}">
        <p14:creationId xmlns:p14="http://schemas.microsoft.com/office/powerpoint/2010/main" val="36186344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Batched Journal Entries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590800"/>
          </a:xfrm>
        </p:spPr>
        <p:txBody>
          <a:bodyPr>
            <a:normAutofit/>
          </a:bodyPr>
          <a:lstStyle/>
          <a:p>
            <a:r>
              <a:rPr lang="en-US" dirty="0"/>
              <a:t>Operation is safe after journal entry persisted</a:t>
            </a:r>
          </a:p>
          <a:p>
            <a:pPr lvl="1"/>
            <a:r>
              <a:rPr lang="en-US" dirty="0"/>
              <a:t>Caller must wait for this to happen</a:t>
            </a:r>
          </a:p>
          <a:p>
            <a:r>
              <a:rPr lang="en-US" dirty="0"/>
              <a:t>Small writes are still inefficient</a:t>
            </a:r>
          </a:p>
          <a:p>
            <a:r>
              <a:rPr lang="en-US" dirty="0"/>
              <a:t>Accumulate batch until full or max wait time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3810000"/>
            <a:ext cx="4267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writer:</a:t>
            </a:r>
          </a:p>
          <a:p>
            <a:r>
              <a:rPr lang="en-US" sz="1400" dirty="0"/>
              <a:t>        if there is no current in-memory journal page</a:t>
            </a:r>
          </a:p>
          <a:p>
            <a:r>
              <a:rPr lang="en-US" sz="1400" dirty="0"/>
              <a:t>                allocate a new page</a:t>
            </a:r>
          </a:p>
          <a:p>
            <a:r>
              <a:rPr lang="en-US" sz="1400" dirty="0"/>
              <a:t>        add my transaction to the current journal page</a:t>
            </a:r>
          </a:p>
          <a:p>
            <a:r>
              <a:rPr lang="en-US" sz="1400" dirty="0"/>
              <a:t>        if current journal page is now full</a:t>
            </a:r>
          </a:p>
          <a:p>
            <a:r>
              <a:rPr lang="en-US" sz="1400" dirty="0"/>
              <a:t>                 do the write, await completion</a:t>
            </a:r>
          </a:p>
          <a:p>
            <a:r>
              <a:rPr lang="en-US" sz="1400" dirty="0"/>
              <a:t>                 wake up processes waiting for this page</a:t>
            </a:r>
          </a:p>
          <a:p>
            <a:r>
              <a:rPr lang="en-US" sz="1400" dirty="0"/>
              <a:t>         else</a:t>
            </a:r>
          </a:p>
          <a:p>
            <a:r>
              <a:rPr lang="en-US" sz="1400" dirty="0"/>
              <a:t>                 start timer, sleep until I/O is done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0" y="4038600"/>
            <a:ext cx="4191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flusher:</a:t>
            </a:r>
          </a:p>
          <a:p>
            <a:r>
              <a:rPr lang="en-US" sz="1400" dirty="0"/>
              <a:t>        while true</a:t>
            </a:r>
          </a:p>
          <a:p>
            <a:r>
              <a:rPr lang="en-US" sz="1400" dirty="0"/>
              <a:t>               sleep()</a:t>
            </a:r>
          </a:p>
          <a:p>
            <a:r>
              <a:rPr lang="en-US" sz="1400" dirty="0"/>
              <a:t>               if current-in-memory page is due</a:t>
            </a:r>
          </a:p>
          <a:p>
            <a:r>
              <a:rPr lang="en-US" sz="1400" dirty="0"/>
              <a:t>                      close page to further updates</a:t>
            </a:r>
          </a:p>
          <a:p>
            <a:r>
              <a:rPr lang="en-US" sz="1400" dirty="0"/>
              <a:t>                      do the write, await completion</a:t>
            </a:r>
          </a:p>
          <a:p>
            <a:r>
              <a:rPr lang="en-US" sz="1400" dirty="0"/>
              <a:t>                      wake up processes waiting for page</a:t>
            </a:r>
          </a:p>
          <a:p>
            <a:r>
              <a:rPr lang="en-US" sz="1400" dirty="0"/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22713272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Journal Recovery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Journal is a circular buffer</a:t>
            </a:r>
          </a:p>
          <a:p>
            <a:pPr lvl="1"/>
            <a:r>
              <a:rPr lang="en-US" dirty="0"/>
              <a:t>It can be recycled after old ops have completed</a:t>
            </a:r>
          </a:p>
          <a:p>
            <a:pPr lvl="1"/>
            <a:r>
              <a:rPr lang="en-US" dirty="0"/>
              <a:t>Time-stamps distinguish new entries from old</a:t>
            </a:r>
          </a:p>
          <a:p>
            <a:r>
              <a:rPr lang="en-US" dirty="0"/>
              <a:t>After system restart</a:t>
            </a:r>
          </a:p>
          <a:p>
            <a:pPr lvl="1"/>
            <a:r>
              <a:rPr lang="en-US" dirty="0"/>
              <a:t>Review entire (relatively small) journal</a:t>
            </a:r>
          </a:p>
          <a:p>
            <a:pPr lvl="1"/>
            <a:r>
              <a:rPr lang="en-US" dirty="0"/>
              <a:t>Note which ops are known to have completed</a:t>
            </a:r>
          </a:p>
          <a:p>
            <a:pPr lvl="1"/>
            <a:r>
              <a:rPr lang="en-US" dirty="0"/>
              <a:t>Perform all writes not known to have completed</a:t>
            </a:r>
          </a:p>
          <a:p>
            <a:pPr lvl="2"/>
            <a:r>
              <a:rPr lang="en-US" dirty="0"/>
              <a:t>Data and destination are both in the journal</a:t>
            </a:r>
          </a:p>
          <a:p>
            <a:pPr lvl="2"/>
            <a:r>
              <a:rPr lang="en-US" dirty="0"/>
              <a:t>All of these write operations are </a:t>
            </a:r>
            <a:r>
              <a:rPr lang="en-US" u="sng" dirty="0"/>
              <a:t>idempotent</a:t>
            </a:r>
          </a:p>
          <a:p>
            <a:pPr lvl="1"/>
            <a:r>
              <a:rPr lang="en-US" dirty="0"/>
              <a:t>Truncate journal and resume normal operation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66544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Journaling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1900"/>
            <a:ext cx="8229600" cy="4525963"/>
          </a:xfrm>
        </p:spPr>
        <p:txBody>
          <a:bodyPr/>
          <a:lstStyle/>
          <a:p>
            <a:r>
              <a:rPr lang="en-US" dirty="0"/>
              <a:t>Journal writes much faster than data writes</a:t>
            </a:r>
          </a:p>
          <a:p>
            <a:pPr lvl="1"/>
            <a:r>
              <a:rPr lang="en-US" dirty="0"/>
              <a:t>All journal writes are sequential</a:t>
            </a:r>
          </a:p>
          <a:p>
            <a:pPr lvl="1"/>
            <a:r>
              <a:rPr lang="en-US" dirty="0"/>
              <a:t>There is no competing head motion</a:t>
            </a:r>
          </a:p>
          <a:p>
            <a:r>
              <a:rPr lang="en-US" dirty="0"/>
              <a:t>In normal operation, journal is write-only</a:t>
            </a:r>
          </a:p>
          <a:p>
            <a:pPr lvl="1"/>
            <a:r>
              <a:rPr lang="en-US" dirty="0"/>
              <a:t>File system never reads/processes the journal</a:t>
            </a:r>
          </a:p>
          <a:p>
            <a:r>
              <a:rPr lang="en-US" dirty="0"/>
              <a:t>Scanning the journal on restart is very fast</a:t>
            </a:r>
          </a:p>
          <a:p>
            <a:pPr lvl="1"/>
            <a:r>
              <a:rPr lang="en-US" dirty="0"/>
              <a:t>It is very small (compared to the file system)</a:t>
            </a:r>
          </a:p>
          <a:p>
            <a:pPr lvl="1"/>
            <a:r>
              <a:rPr lang="en-US" dirty="0"/>
              <a:t>It can read (sequentially) with huge (efficient) reads</a:t>
            </a:r>
          </a:p>
          <a:p>
            <a:pPr lvl="1"/>
            <a:r>
              <a:rPr lang="en-US" dirty="0"/>
              <a:t>All recovery processing is done in memory</a:t>
            </a:r>
          </a:p>
        </p:txBody>
      </p:sp>
    </p:spTree>
    <p:extLst>
      <p:ext uri="{BB962C8B-B14F-4D97-AF65-F5344CB8AC3E}">
        <p14:creationId xmlns:p14="http://schemas.microsoft.com/office/powerpoint/2010/main" val="293544727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Meta-Data Only Journaling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Why journal meta-data?</a:t>
            </a:r>
          </a:p>
          <a:p>
            <a:pPr lvl="1"/>
            <a:r>
              <a:rPr lang="en-US" dirty="0"/>
              <a:t>It is small and random (very I/O inefficient)</a:t>
            </a:r>
          </a:p>
          <a:p>
            <a:pPr lvl="1"/>
            <a:r>
              <a:rPr lang="en-US" dirty="0"/>
              <a:t>It is integrity-critical (huge potential data loss)</a:t>
            </a:r>
          </a:p>
          <a:p>
            <a:r>
              <a:rPr lang="en-US" dirty="0"/>
              <a:t>Why not journal data?</a:t>
            </a:r>
          </a:p>
          <a:p>
            <a:pPr lvl="1"/>
            <a:r>
              <a:rPr lang="en-US" dirty="0"/>
              <a:t>It is often large and sequential (I/O efficient)</a:t>
            </a:r>
          </a:p>
          <a:p>
            <a:pPr lvl="1"/>
            <a:r>
              <a:rPr lang="en-US" dirty="0"/>
              <a:t>It would consume most of journal capacity bandwidth</a:t>
            </a:r>
          </a:p>
          <a:p>
            <a:pPr lvl="1"/>
            <a:r>
              <a:rPr lang="en-US" dirty="0"/>
              <a:t>It is less order sensitive (just precede meta-data)</a:t>
            </a:r>
          </a:p>
          <a:p>
            <a:r>
              <a:rPr lang="en-US" dirty="0"/>
              <a:t>Safe meta-data journaling</a:t>
            </a:r>
          </a:p>
          <a:p>
            <a:pPr lvl="1"/>
            <a:r>
              <a:rPr lang="en-US" dirty="0"/>
              <a:t>Allocate new space for the data, write it there</a:t>
            </a:r>
          </a:p>
          <a:p>
            <a:pPr lvl="1"/>
            <a:r>
              <a:rPr lang="en-US" dirty="0"/>
              <a:t>Then journal the meta-data updates</a:t>
            </a:r>
          </a:p>
        </p:txBody>
      </p:sp>
    </p:spTree>
    <p:extLst>
      <p:ext uri="{BB962C8B-B14F-4D97-AF65-F5344CB8AC3E}">
        <p14:creationId xmlns:p14="http://schemas.microsoft.com/office/powerpoint/2010/main" val="195882209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Structured File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journal </a:t>
            </a:r>
            <a:r>
              <a:rPr lang="en-US" u="sng" dirty="0"/>
              <a:t>is</a:t>
            </a:r>
            <a:r>
              <a:rPr lang="en-US" dirty="0"/>
              <a:t> the file system</a:t>
            </a:r>
          </a:p>
          <a:p>
            <a:pPr lvl="1"/>
            <a:r>
              <a:rPr lang="en-US" dirty="0"/>
              <a:t>All </a:t>
            </a:r>
            <a:r>
              <a:rPr lang="en-US" dirty="0" err="1"/>
              <a:t>inodes</a:t>
            </a:r>
            <a:r>
              <a:rPr lang="en-US" dirty="0"/>
              <a:t> and data updates written to the log</a:t>
            </a:r>
          </a:p>
          <a:p>
            <a:pPr lvl="1"/>
            <a:r>
              <a:rPr lang="en-US" dirty="0"/>
              <a:t>Updates are Redirect-on-Write</a:t>
            </a:r>
          </a:p>
          <a:p>
            <a:pPr lvl="1"/>
            <a:r>
              <a:rPr lang="en-US" dirty="0"/>
              <a:t>In-memory index caches </a:t>
            </a:r>
            <a:r>
              <a:rPr lang="en-US" dirty="0" err="1"/>
              <a:t>inode</a:t>
            </a:r>
            <a:r>
              <a:rPr lang="en-US" dirty="0"/>
              <a:t> locations</a:t>
            </a:r>
          </a:p>
          <a:p>
            <a:r>
              <a:rPr lang="en-US" dirty="0"/>
              <a:t>Becoming a dominant architecture</a:t>
            </a:r>
          </a:p>
          <a:p>
            <a:pPr lvl="1"/>
            <a:r>
              <a:rPr lang="en-US" dirty="0"/>
              <a:t>Flash file systems</a:t>
            </a:r>
          </a:p>
          <a:p>
            <a:pPr lvl="1"/>
            <a:r>
              <a:rPr lang="en-US" dirty="0"/>
              <a:t>Key/value stores</a:t>
            </a:r>
          </a:p>
          <a:p>
            <a:r>
              <a:rPr lang="en-US" dirty="0"/>
              <a:t>Issues</a:t>
            </a:r>
          </a:p>
          <a:p>
            <a:pPr lvl="1"/>
            <a:r>
              <a:rPr lang="en-US" dirty="0"/>
              <a:t>Recovery time (to reconstruct index/cache)</a:t>
            </a:r>
          </a:p>
          <a:p>
            <a:pPr lvl="1"/>
            <a:r>
              <a:rPr lang="en-US" dirty="0"/>
              <a:t>Log defragmentation and garbage collection</a:t>
            </a:r>
          </a:p>
        </p:txBody>
      </p:sp>
    </p:spTree>
    <p:extLst>
      <p:ext uri="{BB962C8B-B14F-4D97-AF65-F5344CB8AC3E}">
        <p14:creationId xmlns:p14="http://schemas.microsoft.com/office/powerpoint/2010/main" val="210387471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Navigating a Logging File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0500"/>
            <a:ext cx="8229600" cy="4525963"/>
          </a:xfrm>
        </p:spPr>
        <p:txBody>
          <a:bodyPr/>
          <a:lstStyle/>
          <a:p>
            <a:r>
              <a:rPr lang="en-US" dirty="0" err="1"/>
              <a:t>Inodes</a:t>
            </a:r>
            <a:r>
              <a:rPr lang="en-US" dirty="0"/>
              <a:t> point at data segments in the log</a:t>
            </a:r>
          </a:p>
          <a:p>
            <a:pPr lvl="1"/>
            <a:r>
              <a:rPr lang="en-US" dirty="0"/>
              <a:t>Sequential writes may be contiguous in log</a:t>
            </a:r>
          </a:p>
          <a:p>
            <a:pPr lvl="1"/>
            <a:r>
              <a:rPr lang="en-US" dirty="0"/>
              <a:t>Random updates can be spread all over the log</a:t>
            </a:r>
          </a:p>
          <a:p>
            <a:r>
              <a:rPr lang="en-US" dirty="0"/>
              <a:t>Updated </a:t>
            </a:r>
            <a:r>
              <a:rPr lang="en-US" dirty="0" err="1"/>
              <a:t>inodes</a:t>
            </a:r>
            <a:r>
              <a:rPr lang="en-US" dirty="0"/>
              <a:t> are added to end of the log</a:t>
            </a:r>
          </a:p>
          <a:p>
            <a:r>
              <a:rPr lang="en-US" dirty="0"/>
              <a:t>Index points to latest version of each </a:t>
            </a:r>
            <a:r>
              <a:rPr lang="en-US" dirty="0" err="1"/>
              <a:t>inode</a:t>
            </a:r>
            <a:endParaRPr lang="en-US" dirty="0"/>
          </a:p>
          <a:p>
            <a:pPr lvl="1"/>
            <a:r>
              <a:rPr lang="en-US" dirty="0"/>
              <a:t>Index is periodically appended to the log</a:t>
            </a:r>
          </a:p>
          <a:p>
            <a:r>
              <a:rPr lang="en-US" dirty="0"/>
              <a:t>Recovery</a:t>
            </a:r>
          </a:p>
          <a:p>
            <a:pPr lvl="1"/>
            <a:r>
              <a:rPr lang="en-US" dirty="0"/>
              <a:t>Find and recover the latest index</a:t>
            </a:r>
          </a:p>
          <a:p>
            <a:pPr lvl="1"/>
            <a:r>
              <a:rPr lang="en-US" dirty="0"/>
              <a:t>Replay all log updates since then</a:t>
            </a:r>
          </a:p>
        </p:txBody>
      </p:sp>
    </p:spTree>
    <p:extLst>
      <p:ext uri="{BB962C8B-B14F-4D97-AF65-F5344CB8AC3E}">
        <p14:creationId xmlns:p14="http://schemas.microsoft.com/office/powerpoint/2010/main" val="12713048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Redirect on Write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1300"/>
            <a:ext cx="8229600" cy="4525963"/>
          </a:xfrm>
        </p:spPr>
        <p:txBody>
          <a:bodyPr/>
          <a:lstStyle/>
          <a:p>
            <a:r>
              <a:rPr lang="en-US" dirty="0"/>
              <a:t>Many modern file systems now do this</a:t>
            </a:r>
          </a:p>
          <a:p>
            <a:pPr lvl="1"/>
            <a:r>
              <a:rPr lang="en-US" dirty="0"/>
              <a:t>Once written, blocks and </a:t>
            </a:r>
            <a:r>
              <a:rPr lang="en-US" dirty="0" err="1"/>
              <a:t>inodes</a:t>
            </a:r>
            <a:r>
              <a:rPr lang="en-US" dirty="0"/>
              <a:t> are </a:t>
            </a:r>
            <a:r>
              <a:rPr lang="en-US" u="sng" dirty="0"/>
              <a:t>immutable</a:t>
            </a:r>
          </a:p>
          <a:p>
            <a:pPr lvl="1"/>
            <a:r>
              <a:rPr lang="en-US" dirty="0"/>
              <a:t>Add new info to the log, and update the index</a:t>
            </a:r>
          </a:p>
          <a:p>
            <a:r>
              <a:rPr lang="en-US" dirty="0"/>
              <a:t>The old </a:t>
            </a:r>
            <a:r>
              <a:rPr lang="en-US" dirty="0" err="1"/>
              <a:t>inodes</a:t>
            </a:r>
            <a:r>
              <a:rPr lang="en-US" dirty="0"/>
              <a:t> and data remain in the log</a:t>
            </a:r>
          </a:p>
          <a:p>
            <a:pPr lvl="1"/>
            <a:r>
              <a:rPr lang="en-US" dirty="0"/>
              <a:t>If we have an old index, we can access them</a:t>
            </a:r>
          </a:p>
          <a:p>
            <a:pPr lvl="1"/>
            <a:r>
              <a:rPr lang="en-US" dirty="0"/>
              <a:t>Clones and snapshots are almost free</a:t>
            </a:r>
          </a:p>
          <a:p>
            <a:r>
              <a:rPr lang="en-US" dirty="0"/>
              <a:t>Price is management and garbage collection</a:t>
            </a:r>
          </a:p>
          <a:p>
            <a:pPr lvl="1"/>
            <a:r>
              <a:rPr lang="en-US" dirty="0"/>
              <a:t>We must inventory and manage old versions</a:t>
            </a:r>
          </a:p>
          <a:p>
            <a:pPr lvl="1"/>
            <a:r>
              <a:rPr lang="en-US" dirty="0"/>
              <a:t>We must eventually recycle old log entries</a:t>
            </a:r>
          </a:p>
          <a:p>
            <a:endParaRPr lang="en-US" dirty="0"/>
          </a:p>
        </p:txBody>
      </p:sp>
      <p:sp>
        <p:nvSpPr>
          <p:cNvPr id="4" name="Oval Callout 3">
            <a:extLst>
              <a:ext uri="{FF2B5EF4-FFF2-40B4-BE49-F238E27FC236}">
                <a16:creationId xmlns="" xmlns:a16="http://schemas.microsoft.com/office/drawing/2014/main" id="{8C6E1B11-0C3B-2842-B9DC-3E4538386349}"/>
              </a:ext>
            </a:extLst>
          </p:cNvPr>
          <p:cNvSpPr/>
          <p:nvPr/>
        </p:nvSpPr>
        <p:spPr>
          <a:xfrm>
            <a:off x="6562846" y="682906"/>
            <a:ext cx="2453832" cy="1013589"/>
          </a:xfrm>
          <a:prstGeom prst="wedgeEllipseCallout">
            <a:avLst>
              <a:gd name="adj1" fmla="val -14700"/>
              <a:gd name="adj2" fmla="val 99043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Note:  This will work very nicely for flash devices</a:t>
            </a:r>
          </a:p>
        </p:txBody>
      </p:sp>
    </p:spTree>
    <p:extLst>
      <p:ext uri="{BB962C8B-B14F-4D97-AF65-F5344CB8AC3E}">
        <p14:creationId xmlns:p14="http://schemas.microsoft.com/office/powerpoint/2010/main" val="2943263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Creating a New File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270000"/>
            <a:ext cx="8229600" cy="4525963"/>
          </a:xfrm>
        </p:spPr>
        <p:txBody>
          <a:bodyPr/>
          <a:lstStyle/>
          <a:p>
            <a:r>
              <a:rPr lang="en-GB" dirty="0">
                <a:latin typeface="Times New Roman" pitchFamily="1" charset="0"/>
                <a:ea typeface="ＭＳ Ｐゴシック" pitchFamily="1" charset="-128"/>
              </a:rPr>
              <a:t>Allocate a free file control block</a:t>
            </a:r>
          </a:p>
          <a:p>
            <a:pPr lvl="1"/>
            <a:r>
              <a:rPr lang="en-GB" dirty="0">
                <a:latin typeface="Times New Roman" pitchFamily="1" charset="0"/>
                <a:ea typeface="ＭＳ Ｐゴシック" pitchFamily="1" charset="-128"/>
              </a:rPr>
              <a:t>For UNIX</a:t>
            </a:r>
          </a:p>
          <a:p>
            <a:pPr lvl="2"/>
            <a:r>
              <a:rPr lang="en-GB" dirty="0">
                <a:latin typeface="Times New Roman" pitchFamily="1" charset="0"/>
                <a:ea typeface="ＭＳ Ｐゴシック" pitchFamily="1" charset="-128"/>
              </a:rPr>
              <a:t>Search the super-block free I-node list</a:t>
            </a:r>
          </a:p>
          <a:p>
            <a:pPr lvl="2"/>
            <a:r>
              <a:rPr lang="en-GB" dirty="0">
                <a:latin typeface="Times New Roman" pitchFamily="1" charset="0"/>
                <a:ea typeface="ＭＳ Ｐゴシック" pitchFamily="1" charset="-128"/>
              </a:rPr>
              <a:t>Take the first free I-node</a:t>
            </a:r>
          </a:p>
          <a:p>
            <a:pPr lvl="1"/>
            <a:r>
              <a:rPr lang="en-GB" dirty="0">
                <a:latin typeface="Times New Roman" pitchFamily="1" charset="0"/>
                <a:ea typeface="ＭＳ Ｐゴシック" pitchFamily="1" charset="-128"/>
              </a:rPr>
              <a:t>For DOS </a:t>
            </a:r>
          </a:p>
          <a:p>
            <a:pPr lvl="2"/>
            <a:r>
              <a:rPr lang="en-GB" dirty="0">
                <a:latin typeface="Times New Roman" pitchFamily="1" charset="0"/>
                <a:ea typeface="ＭＳ Ｐゴシック" pitchFamily="1" charset="-128"/>
              </a:rPr>
              <a:t>Search the parent directory for an unused directory entry </a:t>
            </a:r>
          </a:p>
          <a:p>
            <a:r>
              <a:rPr lang="en-GB" dirty="0">
                <a:latin typeface="Times New Roman" pitchFamily="1" charset="0"/>
                <a:ea typeface="ＭＳ Ｐゴシック" pitchFamily="1" charset="-128"/>
              </a:rPr>
              <a:t>Initialize the new file control block</a:t>
            </a:r>
          </a:p>
          <a:p>
            <a:pPr lvl="1"/>
            <a:r>
              <a:rPr lang="en-GB" dirty="0">
                <a:latin typeface="Times New Roman" pitchFamily="1" charset="0"/>
                <a:ea typeface="ＭＳ Ｐゴシック" pitchFamily="1" charset="-128"/>
              </a:rPr>
              <a:t>With file type, protection, ownership, ...</a:t>
            </a:r>
          </a:p>
          <a:p>
            <a:r>
              <a:rPr lang="en-GB" dirty="0">
                <a:latin typeface="Times New Roman" pitchFamily="1" charset="0"/>
                <a:ea typeface="ＭＳ Ｐゴシック" pitchFamily="1" charset="-128"/>
              </a:rPr>
              <a:t>Give new file a name </a:t>
            </a:r>
          </a:p>
          <a:p>
            <a:pPr lvl="1">
              <a:buNone/>
            </a:pPr>
            <a:endParaRPr lang="en-US" dirty="0">
              <a:latin typeface="Times New Roman" pitchFamily="1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3411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Extending a File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>
                <a:latin typeface="Times New Roman" pitchFamily="1" charset="0"/>
                <a:ea typeface="ＭＳ Ｐゴシック" pitchFamily="1" charset="-128"/>
              </a:rPr>
              <a:t>Application requests new data be assigned to a file</a:t>
            </a:r>
          </a:p>
          <a:p>
            <a:pPr lvl="1"/>
            <a:r>
              <a:rPr lang="en-GB" sz="2400">
                <a:latin typeface="Times New Roman" pitchFamily="1" charset="0"/>
                <a:ea typeface="ＭＳ Ｐゴシック" pitchFamily="1" charset="-128"/>
              </a:rPr>
              <a:t>May be an explicit allocation/extension request</a:t>
            </a:r>
          </a:p>
          <a:p>
            <a:pPr lvl="1"/>
            <a:r>
              <a:rPr lang="en-GB" sz="2400">
                <a:latin typeface="Times New Roman" pitchFamily="1" charset="0"/>
                <a:ea typeface="ＭＳ Ｐゴシック" pitchFamily="1" charset="-128"/>
              </a:rPr>
              <a:t>May be implicit (e.g., write to a currently non-existent block – remember sparse files?)</a:t>
            </a:r>
          </a:p>
          <a:p>
            <a:r>
              <a:rPr lang="en-GB" sz="2800">
                <a:latin typeface="Times New Roman" pitchFamily="1" charset="0"/>
                <a:ea typeface="ＭＳ Ｐゴシック" pitchFamily="1" charset="-128"/>
              </a:rPr>
              <a:t>Find a free chunk of space</a:t>
            </a:r>
          </a:p>
          <a:p>
            <a:pPr lvl="1"/>
            <a:r>
              <a:rPr lang="en-GB" sz="2400">
                <a:latin typeface="Times New Roman" pitchFamily="1" charset="0"/>
                <a:ea typeface="ＭＳ Ｐゴシック" pitchFamily="1" charset="-128"/>
              </a:rPr>
              <a:t>Traverse the free list to find an appropriate chunk</a:t>
            </a:r>
          </a:p>
          <a:p>
            <a:pPr lvl="1"/>
            <a:r>
              <a:rPr lang="en-GB" sz="2400">
                <a:latin typeface="Times New Roman" pitchFamily="1" charset="0"/>
                <a:ea typeface="ＭＳ Ｐゴシック" pitchFamily="1" charset="-128"/>
              </a:rPr>
              <a:t>Remove the chosen chunk from the free list</a:t>
            </a:r>
          </a:p>
          <a:p>
            <a:r>
              <a:rPr lang="en-GB" sz="2800">
                <a:latin typeface="Times New Roman" pitchFamily="1" charset="0"/>
                <a:ea typeface="ＭＳ Ｐゴシック" pitchFamily="1" charset="-128"/>
              </a:rPr>
              <a:t>Associate it with the appropriate address in the file</a:t>
            </a:r>
          </a:p>
          <a:p>
            <a:pPr lvl="1"/>
            <a:r>
              <a:rPr lang="en-GB" sz="2400">
                <a:latin typeface="Times New Roman" pitchFamily="1" charset="0"/>
                <a:ea typeface="ＭＳ Ｐゴシック" pitchFamily="1" charset="-128"/>
              </a:rPr>
              <a:t>Go to appropriate place in the file or extent descriptor</a:t>
            </a:r>
          </a:p>
          <a:p>
            <a:pPr lvl="1"/>
            <a:r>
              <a:rPr lang="en-GB" sz="2400">
                <a:latin typeface="Times New Roman" pitchFamily="1" charset="0"/>
                <a:ea typeface="ＭＳ Ｐゴシック" pitchFamily="1" charset="-128"/>
              </a:rPr>
              <a:t>Update it to point to the newly allocated chunk</a:t>
            </a:r>
          </a:p>
          <a:p>
            <a:pPr>
              <a:buFont typeface="Arial" pitchFamily="1" charset="-52"/>
              <a:buNone/>
            </a:pPr>
            <a:endParaRPr lang="en-US" sz="2800">
              <a:latin typeface="Times New Roman" pitchFamily="1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3443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Deleting a File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044575"/>
            <a:ext cx="8229600" cy="4525963"/>
          </a:xfrm>
        </p:spPr>
        <p:txBody>
          <a:bodyPr/>
          <a:lstStyle/>
          <a:p>
            <a:r>
              <a:rPr lang="en-GB">
                <a:latin typeface="Times New Roman" pitchFamily="1" charset="0"/>
                <a:ea typeface="ＭＳ Ｐゴシック" pitchFamily="1" charset="-128"/>
              </a:rPr>
              <a:t>Release all the space that is allocated to the file</a:t>
            </a:r>
          </a:p>
          <a:p>
            <a:pPr lvl="1"/>
            <a:r>
              <a:rPr lang="en-GB">
                <a:latin typeface="Times New Roman" pitchFamily="1" charset="0"/>
                <a:ea typeface="ＭＳ Ｐゴシック" pitchFamily="1" charset="-128"/>
              </a:rPr>
              <a:t>For UNIX, return each block to the free block list</a:t>
            </a:r>
          </a:p>
          <a:p>
            <a:pPr lvl="1"/>
            <a:r>
              <a:rPr lang="en-GB">
                <a:latin typeface="Times New Roman" pitchFamily="1" charset="0"/>
                <a:ea typeface="ＭＳ Ｐゴシック" pitchFamily="1" charset="-128"/>
              </a:rPr>
              <a:t>DOS does not free space</a:t>
            </a:r>
          </a:p>
          <a:p>
            <a:pPr lvl="2"/>
            <a:r>
              <a:rPr lang="en-GB">
                <a:latin typeface="Times New Roman" pitchFamily="1" charset="0"/>
                <a:ea typeface="ＭＳ Ｐゴシック" pitchFamily="1" charset="-128"/>
              </a:rPr>
              <a:t>It uses garbage collection</a:t>
            </a:r>
          </a:p>
          <a:p>
            <a:pPr lvl="2"/>
            <a:r>
              <a:rPr lang="en-GB">
                <a:latin typeface="Times New Roman" pitchFamily="1" charset="0"/>
                <a:ea typeface="ＭＳ Ｐゴシック" pitchFamily="1" charset="-128"/>
              </a:rPr>
              <a:t>So it will search out deallocated blocks and add them to the free list at some future time</a:t>
            </a:r>
          </a:p>
          <a:p>
            <a:r>
              <a:rPr lang="en-GB">
                <a:latin typeface="Times New Roman" pitchFamily="1" charset="0"/>
                <a:ea typeface="ＭＳ Ｐゴシック" pitchFamily="1" charset="-128"/>
              </a:rPr>
              <a:t>Deallocate the file control lock</a:t>
            </a:r>
          </a:p>
          <a:p>
            <a:pPr lvl="1"/>
            <a:r>
              <a:rPr lang="en-GB">
                <a:latin typeface="Times New Roman" pitchFamily="1" charset="0"/>
                <a:ea typeface="ＭＳ Ｐゴシック" pitchFamily="1" charset="-128"/>
              </a:rPr>
              <a:t>For UNIX, zero inode and return it to free list</a:t>
            </a:r>
          </a:p>
          <a:p>
            <a:pPr lvl="1"/>
            <a:r>
              <a:rPr lang="en-GB">
                <a:latin typeface="Times New Roman" pitchFamily="1" charset="0"/>
                <a:ea typeface="ＭＳ Ｐゴシック" pitchFamily="1" charset="-128"/>
              </a:rPr>
              <a:t>For DOS, zero the first byte of the name in the parent directory</a:t>
            </a:r>
          </a:p>
          <a:p>
            <a:pPr lvl="2"/>
            <a:r>
              <a:rPr lang="en-GB">
                <a:latin typeface="Times New Roman" pitchFamily="1" charset="0"/>
                <a:ea typeface="ＭＳ Ｐゴシック" pitchFamily="1" charset="-128"/>
              </a:rPr>
              <a:t>	Indicating that the directory entry is no longer in use </a:t>
            </a:r>
          </a:p>
          <a:p>
            <a:endParaRPr lang="en-US">
              <a:latin typeface="Times New Roman" pitchFamily="1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3328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Free Space Maintenance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414463"/>
            <a:ext cx="8229600" cy="4525962"/>
          </a:xfrm>
        </p:spPr>
        <p:txBody>
          <a:bodyPr/>
          <a:lstStyle/>
          <a:p>
            <a:r>
              <a:rPr lang="en-GB" sz="2800" dirty="0">
                <a:latin typeface="Times New Roman" pitchFamily="1" charset="0"/>
                <a:ea typeface="ＭＳ Ｐゴシック" pitchFamily="1" charset="-128"/>
              </a:rPr>
              <a:t>File system manager manages the free space</a:t>
            </a:r>
          </a:p>
          <a:p>
            <a:r>
              <a:rPr lang="en-GB" sz="2800" dirty="0">
                <a:latin typeface="Times New Roman" pitchFamily="1" charset="0"/>
                <a:ea typeface="ＭＳ Ｐゴシック" pitchFamily="1" charset="-128"/>
              </a:rPr>
              <a:t>Getting/releasing blocks should be fast operations</a:t>
            </a:r>
          </a:p>
          <a:p>
            <a:pPr lvl="1"/>
            <a:r>
              <a:rPr lang="en-GB" sz="2400" dirty="0">
                <a:latin typeface="Times New Roman" pitchFamily="1" charset="0"/>
                <a:ea typeface="ＭＳ Ｐゴシック" pitchFamily="1" charset="-128"/>
              </a:rPr>
              <a:t>They are extremely frequent</a:t>
            </a:r>
          </a:p>
          <a:p>
            <a:pPr lvl="1"/>
            <a:r>
              <a:rPr lang="en-GB" sz="2400" dirty="0">
                <a:latin typeface="Times New Roman" pitchFamily="1" charset="0"/>
                <a:ea typeface="ＭＳ Ｐゴシック" pitchFamily="1" charset="-128"/>
              </a:rPr>
              <a:t>We'd like to avoid doing I/O as much as possible</a:t>
            </a:r>
          </a:p>
          <a:p>
            <a:r>
              <a:rPr lang="en-GB" sz="2800" dirty="0">
                <a:latin typeface="Times New Roman" pitchFamily="1" charset="0"/>
                <a:ea typeface="ＭＳ Ｐゴシック" pitchFamily="1" charset="-128"/>
              </a:rPr>
              <a:t>Unlike memory, it matters what block we choose</a:t>
            </a:r>
          </a:p>
          <a:p>
            <a:pPr lvl="1"/>
            <a:r>
              <a:rPr lang="en-GB" sz="2400" dirty="0">
                <a:latin typeface="Times New Roman" pitchFamily="1" charset="0"/>
                <a:ea typeface="ＭＳ Ｐゴシック" pitchFamily="1" charset="-128"/>
              </a:rPr>
              <a:t>Best to allocate new space in same cylinder as file’s existing space</a:t>
            </a:r>
          </a:p>
          <a:p>
            <a:pPr lvl="1"/>
            <a:r>
              <a:rPr lang="en-GB" sz="2400" dirty="0">
                <a:latin typeface="Times New Roman" pitchFamily="1" charset="0"/>
                <a:ea typeface="ＭＳ Ｐゴシック" pitchFamily="1" charset="-128"/>
              </a:rPr>
              <a:t>User may ask for contiguous storage</a:t>
            </a:r>
          </a:p>
          <a:p>
            <a:r>
              <a:rPr lang="en-GB" sz="2800" dirty="0">
                <a:latin typeface="Times New Roman" pitchFamily="1" charset="0"/>
                <a:ea typeface="ＭＳ Ｐゴシック" pitchFamily="1" charset="-128"/>
              </a:rPr>
              <a:t>Free-list organization must address both concerns</a:t>
            </a:r>
          </a:p>
          <a:p>
            <a:pPr lvl="1"/>
            <a:r>
              <a:rPr lang="en-GB" sz="2400" dirty="0">
                <a:latin typeface="Times New Roman" pitchFamily="1" charset="0"/>
                <a:ea typeface="ＭＳ Ｐゴシック" pitchFamily="1" charset="-128"/>
              </a:rPr>
              <a:t>Speed of allocation and </a:t>
            </a:r>
            <a:r>
              <a:rPr lang="en-GB" sz="2400" dirty="0" err="1">
                <a:latin typeface="Times New Roman" pitchFamily="1" charset="0"/>
                <a:ea typeface="ＭＳ Ｐゴシック" pitchFamily="1" charset="-128"/>
              </a:rPr>
              <a:t>deallocation</a:t>
            </a:r>
            <a:endParaRPr lang="en-GB" sz="2400" dirty="0">
              <a:latin typeface="Times New Roman" pitchFamily="1" charset="0"/>
              <a:ea typeface="ＭＳ Ｐゴシック" pitchFamily="1" charset="-128"/>
            </a:endParaRPr>
          </a:p>
          <a:p>
            <a:pPr lvl="1"/>
            <a:r>
              <a:rPr lang="en-GB" sz="2400" dirty="0">
                <a:latin typeface="Times New Roman" pitchFamily="1" charset="0"/>
                <a:ea typeface="ＭＳ Ｐゴシック" pitchFamily="1" charset="-128"/>
              </a:rPr>
              <a:t>Ability to allocate contiguous or near-by space</a:t>
            </a:r>
          </a:p>
          <a:p>
            <a:endParaRPr lang="en-US" sz="2800" dirty="0">
              <a:latin typeface="Times New Roman" pitchFamily="1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0827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0238"/>
            <a:ext cx="8229600" cy="1143000"/>
          </a:xfrm>
        </p:spPr>
        <p:txBody>
          <a:bodyPr/>
          <a:lstStyle/>
          <a:p>
            <a:r>
              <a:rPr lang="en-US" dirty="0"/>
              <a:t>Other Performance </a:t>
            </a:r>
            <a:br>
              <a:rPr lang="en-US" dirty="0"/>
            </a:br>
            <a:r>
              <a:rPr lang="en-US" dirty="0"/>
              <a:t>Improvement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/>
          <a:lstStyle/>
          <a:p>
            <a:r>
              <a:rPr lang="en-US" dirty="0"/>
              <a:t>Beyond disk layout issues</a:t>
            </a:r>
          </a:p>
          <a:p>
            <a:pPr lvl="1"/>
            <a:r>
              <a:rPr lang="en-US" dirty="0"/>
              <a:t>Which are only relevant for hard drives, not flash or other solid state devices</a:t>
            </a:r>
          </a:p>
          <a:p>
            <a:pPr lvl="1"/>
            <a:r>
              <a:rPr lang="en-US" dirty="0"/>
              <a:t>Though they have their own unique issues</a:t>
            </a:r>
          </a:p>
          <a:p>
            <a:r>
              <a:rPr lang="en-US" dirty="0"/>
              <a:t>Transfer size</a:t>
            </a:r>
          </a:p>
          <a:p>
            <a:r>
              <a:rPr lang="en-US" dirty="0"/>
              <a:t>Caching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690689" y="630238"/>
            <a:ext cx="5726112" cy="1350962"/>
          </a:xfrm>
          <a:prstGeom prst="roundRect">
            <a:avLst/>
          </a:prstGeom>
          <a:noFill/>
          <a:ln w="9525" cap="flat" cmpd="sng" algn="ctr">
            <a:solidFill>
              <a:srgbClr val="0D0D0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82537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83009</TotalTime>
  <Words>3309</Words>
  <Application>Microsoft Macintosh PowerPoint</Application>
  <PresentationFormat>On-screen Show (4:3)</PresentationFormat>
  <Paragraphs>560</Paragraphs>
  <Slides>49</Slides>
  <Notes>4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Default Theme</vt:lpstr>
      <vt:lpstr>Operating System Principles: File Systems – Allocation, Naming, Performance, and Reliability CS 111 Operating Systems  Harry Xu </vt:lpstr>
      <vt:lpstr>Outline</vt:lpstr>
      <vt:lpstr>Free Space and Allocation Issues</vt:lpstr>
      <vt:lpstr>The Allocation/Deallocation Problem</vt:lpstr>
      <vt:lpstr>Creating a New File</vt:lpstr>
      <vt:lpstr>Extending a File</vt:lpstr>
      <vt:lpstr>Deleting a File</vt:lpstr>
      <vt:lpstr>Free Space Maintenance</vt:lpstr>
      <vt:lpstr>Other Performance  Improvement Strategies</vt:lpstr>
      <vt:lpstr>Flash Drive Issues</vt:lpstr>
      <vt:lpstr>Caching</vt:lpstr>
      <vt:lpstr>Read Caching</vt:lpstr>
      <vt:lpstr>Read-Ahead</vt:lpstr>
      <vt:lpstr>Write Caching</vt:lpstr>
      <vt:lpstr>Common Types of Disk Caching</vt:lpstr>
      <vt:lpstr>Naming in File Systems </vt:lpstr>
      <vt:lpstr>File Names and Binding</vt:lpstr>
      <vt:lpstr>Name Space Structure</vt:lpstr>
      <vt:lpstr>Some Issues in Name  Space Structure</vt:lpstr>
      <vt:lpstr>Hierarchical Name Spaces</vt:lpstr>
      <vt:lpstr>A Rooted Directory Tree</vt:lpstr>
      <vt:lpstr>Directories Are Files</vt:lpstr>
      <vt:lpstr>Traversing the Directory Tree</vt:lpstr>
      <vt:lpstr>File Names Vs. Path Names</vt:lpstr>
      <vt:lpstr>Example:  Unix Directories</vt:lpstr>
      <vt:lpstr>Unix Directories</vt:lpstr>
      <vt:lpstr>Multiple File Names In Unix</vt:lpstr>
      <vt:lpstr>Links and De-allocation</vt:lpstr>
      <vt:lpstr>Unix Hard Link Example</vt:lpstr>
      <vt:lpstr>Hard Links, Directories, and Files</vt:lpstr>
      <vt:lpstr>Symbolic Links</vt:lpstr>
      <vt:lpstr>Symbolic Link Example</vt:lpstr>
      <vt:lpstr>Symbolic Links, Files, and Directories</vt:lpstr>
      <vt:lpstr>File Systems Reliability</vt:lpstr>
      <vt:lpstr>Storage Device Failures</vt:lpstr>
      <vt:lpstr>File Systems – System Failures</vt:lpstr>
      <vt:lpstr>Deferred Writes –  A Worst Case Scenario</vt:lpstr>
      <vt:lpstr>Robustness – Ordered Writes</vt:lpstr>
      <vt:lpstr>Practicality of Ordered Writes</vt:lpstr>
      <vt:lpstr>Robustness – Audit and Repair</vt:lpstr>
      <vt:lpstr>Practicality of Audit and Repair</vt:lpstr>
      <vt:lpstr>Journaling</vt:lpstr>
      <vt:lpstr>Batched Journal Entries</vt:lpstr>
      <vt:lpstr>Journal Recovery</vt:lpstr>
      <vt:lpstr>Why Does Journaling Work?</vt:lpstr>
      <vt:lpstr>Meta-Data Only Journaling</vt:lpstr>
      <vt:lpstr>Log Structured File Systems</vt:lpstr>
      <vt:lpstr>Navigating a Logging File System</vt:lpstr>
      <vt:lpstr>Redirect on Write</vt:lpstr>
    </vt:vector>
  </TitlesOfParts>
  <Company>UCLA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CS 111 On-Line MS Program Operating Systems  Peter Reiher </dc:title>
  <dc:creator>Peter Reiher</dc:creator>
  <cp:lastModifiedBy>Jingyuan Yang</cp:lastModifiedBy>
  <cp:revision>138</cp:revision>
  <cp:lastPrinted>2018-11-06T21:11:24Z</cp:lastPrinted>
  <dcterms:created xsi:type="dcterms:W3CDTF">2017-09-26T17:46:42Z</dcterms:created>
  <dcterms:modified xsi:type="dcterms:W3CDTF">2020-03-04T04:18:16Z</dcterms:modified>
</cp:coreProperties>
</file>