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638" r:id="rId2"/>
    <p:sldId id="639" r:id="rId3"/>
    <p:sldId id="640" r:id="rId4"/>
    <p:sldId id="641" r:id="rId5"/>
    <p:sldId id="642" r:id="rId6"/>
    <p:sldId id="644" r:id="rId7"/>
    <p:sldId id="645" r:id="rId8"/>
    <p:sldId id="646" r:id="rId9"/>
    <p:sldId id="647" r:id="rId10"/>
    <p:sldId id="648" r:id="rId11"/>
    <p:sldId id="649" r:id="rId12"/>
    <p:sldId id="650" r:id="rId13"/>
    <p:sldId id="651" r:id="rId14"/>
    <p:sldId id="652" r:id="rId15"/>
    <p:sldId id="653" r:id="rId16"/>
    <p:sldId id="654" r:id="rId17"/>
    <p:sldId id="655" r:id="rId18"/>
    <p:sldId id="656" r:id="rId19"/>
    <p:sldId id="657" r:id="rId20"/>
    <p:sldId id="658" r:id="rId21"/>
    <p:sldId id="659" r:id="rId22"/>
    <p:sldId id="660" r:id="rId23"/>
    <p:sldId id="661" r:id="rId24"/>
    <p:sldId id="662" r:id="rId25"/>
    <p:sldId id="663" r:id="rId26"/>
    <p:sldId id="664" r:id="rId27"/>
    <p:sldId id="665" r:id="rId28"/>
    <p:sldId id="666" r:id="rId29"/>
    <p:sldId id="667" r:id="rId30"/>
    <p:sldId id="668" r:id="rId31"/>
    <p:sldId id="669" r:id="rId32"/>
    <p:sldId id="670" r:id="rId33"/>
    <p:sldId id="671" r:id="rId34"/>
    <p:sldId id="672" r:id="rId35"/>
    <p:sldId id="673" r:id="rId36"/>
    <p:sldId id="674" r:id="rId37"/>
    <p:sldId id="675" r:id="rId38"/>
    <p:sldId id="676" r:id="rId39"/>
    <p:sldId id="677" r:id="rId40"/>
    <p:sldId id="678" r:id="rId41"/>
    <p:sldId id="679" r:id="rId42"/>
    <p:sldId id="680" r:id="rId43"/>
    <p:sldId id="681" r:id="rId44"/>
    <p:sldId id="682" r:id="rId45"/>
    <p:sldId id="683" r:id="rId46"/>
    <p:sldId id="684" r:id="rId47"/>
    <p:sldId id="685" r:id="rId48"/>
    <p:sldId id="686" r:id="rId49"/>
    <p:sldId id="687" r:id="rId50"/>
    <p:sldId id="688" r:id="rId51"/>
    <p:sldId id="689" r:id="rId52"/>
    <p:sldId id="690" r:id="rId53"/>
    <p:sldId id="692" r:id="rId5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5928"/>
    <p:restoredTop sz="94643"/>
  </p:normalViewPr>
  <p:slideViewPr>
    <p:cSldViewPr snapToGrid="0" snapToObjects="1">
      <p:cViewPr varScale="1">
        <p:scale>
          <a:sx n="86" d="100"/>
          <a:sy n="86" d="100"/>
        </p:scale>
        <p:origin x="18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7F7607-8AA4-B842-A5B0-85C1885566DE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174529-E9FF-DD45-A1E1-9AE5BBE5EA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2851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57BF8-B90F-EC4F-8623-DE2330790225}" type="datetimeFigureOut">
              <a:rPr lang="en-US" smtClean="0"/>
              <a:pPr/>
              <a:t>1/2/2020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E4DDF-0BE8-B44D-A687-4BF2505A71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03460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851AE5-7AA3-A047-AB4C-8DB5D369B34B}" type="slidenum">
              <a:rPr lang="en-US">
                <a:latin typeface="Courier New" charset="0"/>
              </a:rPr>
              <a:pPr/>
              <a:t>1</a:t>
            </a:fld>
            <a:endParaRPr lang="en-US" dirty="0">
              <a:latin typeface="Courier New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>
              <a:latin typeface="Times New Roman" charset="0"/>
              <a:ea typeface="ＭＳ Ｐゴシック" charset="-128"/>
              <a:cs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37940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259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389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329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354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0718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8263" y="914400"/>
            <a:ext cx="4179887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998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0972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8419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46263" y="4352775"/>
            <a:ext cx="4771430" cy="3478892"/>
          </a:xfrm>
          <a:noFill/>
          <a:ln/>
        </p:spPr>
        <p:txBody>
          <a:bodyPr wrap="none" anchor="ctr"/>
          <a:lstStyle/>
          <a:p>
            <a:pPr defTabSz="43658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395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39850" y="914400"/>
            <a:ext cx="4178300" cy="31337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46263" y="4352775"/>
            <a:ext cx="4771430" cy="347889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82837" tIns="41419" rIns="82837" bIns="41419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1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078B2-3159-F14B-8132-9300A16C85A8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20DD2-9AC7-B240-8439-1898C20C42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B8D5F-B9F1-324C-B1A2-05496313CD19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3B397-9863-974C-9E75-B66FE45873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C2550-6371-4147-AE4C-F5FB6151C76E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E7C3A0-C6A5-184E-9AB8-67C259CC1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8E91A6-BA86-C24D-A9A2-59E1132BA9F7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18A7C-687B-BE4F-84FE-0A7FB4E2E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EA3AB-8B06-3541-8955-4B0B738DA1E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4620-9411-7A41-BDFE-46E36283A3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6EB3D-237A-2A41-AA3C-CCC0B587F12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92E417-E1B4-1644-AA5E-08B3C161F2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4D64D-30AD-E442-825F-585A69A95A22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EFE53-6511-CC46-9EB0-088D5AA225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96F4-5E88-8E4D-8ADB-73A988525CB5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AA0B7-898E-6849-B106-FA8F92BD0A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CC378-6658-6B42-8AC0-83423DF6E9C6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C738C-B1BF-D74D-9E8E-E80F125B9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880D83-C431-C640-9F8F-0DEF26FCD613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E7D5A-5759-A749-9DF2-8883836C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5C9EBD-5AF0-F741-98C5-21C9D9AB6610}" type="datetime1">
              <a:rPr lang="en-US" smtClean="0"/>
              <a:pPr>
                <a:defRPr/>
              </a:pPr>
              <a:t>1/2/2020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21797F-D4AC-5249-8143-180C49B06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AutoShape 8"/>
          <p:cNvSpPr>
            <a:spLocks noChangeArrowheads="1"/>
          </p:cNvSpPr>
          <p:nvPr userDrawn="1"/>
        </p:nvSpPr>
        <p:spPr bwMode="auto">
          <a:xfrm>
            <a:off x="387350" y="387350"/>
            <a:ext cx="8445500" cy="6159500"/>
          </a:xfrm>
          <a:prstGeom prst="roundRect">
            <a:avLst>
              <a:gd name="adj" fmla="val 12486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Courier New" pitchFamily="-107" charset="0"/>
            </a:endParaRPr>
          </a:p>
        </p:txBody>
      </p:sp>
      <p:sp useBgFill="1">
        <p:nvSpPr>
          <p:cNvPr id="8" name="Rectangle 9"/>
          <p:cNvSpPr>
            <a:spLocks noChangeArrowheads="1"/>
          </p:cNvSpPr>
          <p:nvPr userDrawn="1"/>
        </p:nvSpPr>
        <p:spPr bwMode="auto">
          <a:xfrm>
            <a:off x="8213725" y="6218238"/>
            <a:ext cx="851195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Lecture 16</a:t>
            </a:r>
          </a:p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Page </a:t>
            </a:r>
            <a:fld id="{8DEFEB2B-9FA0-4F4D-A070-42F5B2E48911}" type="slidenum">
              <a:rPr lang="en-US" sz="1200">
                <a:latin typeface="Times New Roman" pitchFamily="-107" charset="0"/>
              </a:rPr>
              <a:pPr>
                <a:defRPr/>
              </a:pPr>
              <a:t>‹#›</a:t>
            </a:fld>
            <a:endParaRPr lang="en-US" sz="1200" dirty="0">
              <a:latin typeface="Times New Roman" pitchFamily="-107" charset="0"/>
            </a:endParaRPr>
          </a:p>
        </p:txBody>
      </p:sp>
      <p:sp useBgFill="1"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197935" y="6274232"/>
            <a:ext cx="994118" cy="462307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200" dirty="0">
                <a:latin typeface="Times New Roman" pitchFamily="-107" charset="0"/>
              </a:rPr>
              <a:t>CS 111</a:t>
            </a:r>
          </a:p>
          <a:p>
            <a:pPr>
              <a:defRPr/>
            </a:pPr>
            <a:r>
              <a:rPr lang="en-US" sz="1200">
                <a:latin typeface="Times New Roman" pitchFamily="-107" charset="0"/>
              </a:rPr>
              <a:t>Winter </a:t>
            </a:r>
            <a:r>
              <a:rPr lang="en-US" sz="1200" baseline="0" dirty="0">
                <a:latin typeface="Times New Roman" pitchFamily="-107" charset="0"/>
              </a:rPr>
              <a:t>2020</a:t>
            </a:r>
            <a:r>
              <a:rPr lang="en-US" sz="1200" dirty="0">
                <a:latin typeface="Times New Roman" pitchFamily="-107" charset="0"/>
              </a:rPr>
              <a:t>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imes New Roman"/>
          <a:ea typeface="ＭＳ Ｐゴシック" charset="-128"/>
          <a:cs typeface="Times New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971800"/>
            <a:ext cx="7772400" cy="1143000"/>
          </a:xfrm>
        </p:spPr>
        <p:txBody>
          <a:bodyPr/>
          <a:lstStyle/>
          <a:p>
            <a:r>
              <a:rPr lang="en-US" dirty="0">
                <a:ea typeface="ＭＳ Ｐゴシック" charset="-128"/>
                <a:cs typeface="ＭＳ Ｐゴシック" charset="-128"/>
              </a:rPr>
              <a:t>Operating System Principles: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Accessing Remote Data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ea typeface="ＭＳ Ｐゴシック" charset="-128"/>
                <a:cs typeface="ＭＳ Ｐゴシック" charset="-128"/>
              </a:rPr>
              <a:t>CS </a:t>
            </a:r>
            <a:r>
              <a:rPr lang="en-US" dirty="0">
                <a:cs typeface="ＭＳ Ｐゴシック" charset="-128"/>
              </a:rPr>
              <a:t>111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Operating </a:t>
            </a:r>
            <a:r>
              <a:rPr lang="en-US" dirty="0">
                <a:ea typeface="ＭＳ Ｐゴシック" charset="-128"/>
                <a:cs typeface="ＭＳ Ｐゴシック" charset="-128"/>
              </a:rPr>
              <a:t>Systems 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r>
              <a:rPr lang="en-US" dirty="0">
                <a:cs typeface="ＭＳ Ｐゴシック" charset="-128"/>
              </a:rPr>
              <a:t>Harry </a:t>
            </a:r>
            <a:r>
              <a:rPr lang="en-US">
                <a:cs typeface="ＭＳ Ｐゴシック" charset="-128"/>
              </a:rPr>
              <a:t>Xu</a:t>
            </a:r>
            <a:br>
              <a:rPr lang="en-US" dirty="0">
                <a:ea typeface="ＭＳ Ｐゴシック" charset="-128"/>
                <a:cs typeface="ＭＳ Ｐゴシック" charset="-128"/>
              </a:rPr>
            </a:br>
            <a:endParaRPr lang="en-US" dirty="0">
              <a:ea typeface="ＭＳ Ｐゴシック" charset="-128"/>
              <a:cs typeface="ＭＳ Ｐゴシック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749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dirty="0">
                <a:ea typeface="ＭＳ Ｐゴシック" charset="-128"/>
                <a:cs typeface="ＭＳ Ｐゴシック" charset="-128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2426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Remote Disk Access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Goal: complete transparency</a:t>
            </a:r>
          </a:p>
          <a:p>
            <a:pPr lvl="1"/>
            <a:r>
              <a:rPr lang="en-GB" dirty="0"/>
              <a:t>Normal file system calls work on remote files</a:t>
            </a:r>
          </a:p>
          <a:p>
            <a:pPr lvl="1"/>
            <a:r>
              <a:rPr lang="en-GB" dirty="0"/>
              <a:t>All programs “just work” with remote files</a:t>
            </a:r>
          </a:p>
          <a:p>
            <a:r>
              <a:rPr lang="en-GB" dirty="0"/>
              <a:t>Typical architectures</a:t>
            </a:r>
          </a:p>
          <a:p>
            <a:pPr lvl="1"/>
            <a:r>
              <a:rPr lang="en-GB" dirty="0"/>
              <a:t>Storage Area Network (SCSI over Fibre Channel)</a:t>
            </a:r>
          </a:p>
          <a:p>
            <a:pPr lvl="2"/>
            <a:r>
              <a:rPr lang="en-GB" dirty="0"/>
              <a:t>Very fast, very expensive, moderately scalable</a:t>
            </a:r>
          </a:p>
          <a:p>
            <a:pPr lvl="1"/>
            <a:r>
              <a:rPr lang="en-GB" dirty="0" err="1"/>
              <a:t>iSCSI</a:t>
            </a:r>
            <a:r>
              <a:rPr lang="en-GB" dirty="0"/>
              <a:t> (SCSI over </a:t>
            </a:r>
            <a:r>
              <a:rPr lang="en-GB" dirty="0" err="1"/>
              <a:t>ethernet</a:t>
            </a:r>
            <a:r>
              <a:rPr lang="en-GB" dirty="0"/>
              <a:t>)</a:t>
            </a:r>
          </a:p>
          <a:p>
            <a:pPr lvl="2"/>
            <a:r>
              <a:rPr lang="en-GB" dirty="0"/>
              <a:t>Client driver turns reads/writes into network requests</a:t>
            </a:r>
          </a:p>
          <a:p>
            <a:pPr lvl="2"/>
            <a:r>
              <a:rPr lang="en-GB" dirty="0"/>
              <a:t>Server daemon receives/serves requests</a:t>
            </a:r>
          </a:p>
          <a:p>
            <a:pPr lvl="2"/>
            <a:r>
              <a:rPr lang="en-GB" dirty="0"/>
              <a:t>Moderate performance, inexpensive, highly scalable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1" y="526013"/>
            <a:ext cx="5270500" cy="71858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26125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AutoShape 3"/>
          <p:cNvSpPr>
            <a:spLocks noChangeArrowheads="1"/>
          </p:cNvSpPr>
          <p:nvPr/>
        </p:nvSpPr>
        <p:spPr bwMode="auto">
          <a:xfrm>
            <a:off x="563040" y="4550878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48484" name="AutoShape 4"/>
          <p:cNvSpPr>
            <a:spLocks noChangeArrowheads="1"/>
          </p:cNvSpPr>
          <p:nvPr/>
        </p:nvSpPr>
        <p:spPr bwMode="auto">
          <a:xfrm>
            <a:off x="492480" y="4618565"/>
            <a:ext cx="55440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48524" name="Rectangle 44"/>
          <p:cNvSpPr>
            <a:spLocks noGrp="1" noChangeArrowheads="1"/>
          </p:cNvSpPr>
          <p:nvPr>
            <p:ph type="title"/>
          </p:nvPr>
        </p:nvSpPr>
        <p:spPr>
          <a:xfrm>
            <a:off x="355680" y="278740"/>
            <a:ext cx="8432640" cy="763280"/>
          </a:xfrm>
        </p:spPr>
        <p:txBody>
          <a:bodyPr/>
          <a:lstStyle/>
          <a:p>
            <a:r>
              <a:rPr lang="en-US" dirty="0"/>
              <a:t>Remote Disk Access Architecture</a:t>
            </a:r>
          </a:p>
        </p:txBody>
      </p:sp>
      <p:sp>
        <p:nvSpPr>
          <p:cNvPr id="148489" name="Rectangle 9"/>
          <p:cNvSpPr>
            <a:spLocks noChangeArrowheads="1"/>
          </p:cNvSpPr>
          <p:nvPr/>
        </p:nvSpPr>
        <p:spPr bwMode="auto">
          <a:xfrm>
            <a:off x="563040" y="1785788"/>
            <a:ext cx="3663360" cy="34563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system calls</a:t>
            </a:r>
            <a:endParaRPr lang="en-US" sz="1100" dirty="0">
              <a:cs typeface="Arial" charset="0"/>
            </a:endParaRPr>
          </a:p>
        </p:txBody>
      </p:sp>
      <p:sp>
        <p:nvSpPr>
          <p:cNvPr id="148490" name="Rectangle 10"/>
          <p:cNvSpPr>
            <a:spLocks noChangeArrowheads="1"/>
          </p:cNvSpPr>
          <p:nvPr/>
        </p:nvSpPr>
        <p:spPr bwMode="auto">
          <a:xfrm rot="5400000">
            <a:off x="1561639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UNIX FS</a:t>
            </a:r>
          </a:p>
        </p:txBody>
      </p:sp>
      <p:sp>
        <p:nvSpPr>
          <p:cNvPr id="148491" name="Rectangle 11"/>
          <p:cNvSpPr>
            <a:spLocks noChangeArrowheads="1"/>
          </p:cNvSpPr>
          <p:nvPr/>
        </p:nvSpPr>
        <p:spPr bwMode="auto">
          <a:xfrm rot="5400000">
            <a:off x="1113798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DOS FS</a:t>
            </a:r>
          </a:p>
        </p:txBody>
      </p:sp>
      <p:sp>
        <p:nvSpPr>
          <p:cNvPr id="148492" name="Rectangle 12"/>
          <p:cNvSpPr>
            <a:spLocks noChangeArrowheads="1"/>
          </p:cNvSpPr>
          <p:nvPr/>
        </p:nvSpPr>
        <p:spPr bwMode="auto">
          <a:xfrm rot="5400000">
            <a:off x="663079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CD FS</a:t>
            </a:r>
          </a:p>
        </p:txBody>
      </p:sp>
      <p:sp>
        <p:nvSpPr>
          <p:cNvPr id="148493" name="Rectangle 13"/>
          <p:cNvSpPr>
            <a:spLocks noChangeArrowheads="1"/>
          </p:cNvSpPr>
          <p:nvPr/>
        </p:nvSpPr>
        <p:spPr bwMode="auto">
          <a:xfrm>
            <a:off x="493920" y="4018022"/>
            <a:ext cx="2488320" cy="325474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block I/O</a:t>
            </a:r>
            <a:endParaRPr lang="en-US" sz="1100" dirty="0">
              <a:cs typeface="Arial" charset="0"/>
            </a:endParaRPr>
          </a:p>
        </p:txBody>
      </p:sp>
      <p:sp>
        <p:nvSpPr>
          <p:cNvPr id="148494" name="AutoShape 14"/>
          <p:cNvSpPr>
            <a:spLocks noChangeArrowheads="1"/>
          </p:cNvSpPr>
          <p:nvPr/>
        </p:nvSpPr>
        <p:spPr bwMode="auto">
          <a:xfrm>
            <a:off x="424800" y="4686252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CD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48499" name="Line 19"/>
          <p:cNvSpPr>
            <a:spLocks noChangeShapeType="1"/>
          </p:cNvSpPr>
          <p:nvPr/>
        </p:nvSpPr>
        <p:spPr bwMode="auto">
          <a:xfrm>
            <a:off x="1046881" y="3829363"/>
            <a:ext cx="1440" cy="2030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00" name="Line 20"/>
          <p:cNvSpPr>
            <a:spLocks noChangeShapeType="1"/>
          </p:cNvSpPr>
          <p:nvPr/>
        </p:nvSpPr>
        <p:spPr bwMode="auto">
          <a:xfrm>
            <a:off x="1519201" y="3829363"/>
            <a:ext cx="1440" cy="2030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01" name="Line 21"/>
          <p:cNvSpPr>
            <a:spLocks noChangeShapeType="1"/>
          </p:cNvSpPr>
          <p:nvPr/>
        </p:nvSpPr>
        <p:spPr bwMode="auto">
          <a:xfrm>
            <a:off x="1944000" y="3819281"/>
            <a:ext cx="1440" cy="20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02" name="Line 22"/>
          <p:cNvSpPr>
            <a:spLocks noChangeShapeType="1"/>
          </p:cNvSpPr>
          <p:nvPr/>
        </p:nvSpPr>
        <p:spPr bwMode="auto">
          <a:xfrm flipH="1">
            <a:off x="774720" y="4343496"/>
            <a:ext cx="2880" cy="276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10" name="Rectangle 30"/>
          <p:cNvSpPr>
            <a:spLocks noChangeArrowheads="1"/>
          </p:cNvSpPr>
          <p:nvPr/>
        </p:nvSpPr>
        <p:spPr bwMode="auto">
          <a:xfrm rot="5400000">
            <a:off x="2012358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EXT3 FS</a:t>
            </a:r>
          </a:p>
        </p:txBody>
      </p:sp>
      <p:sp>
        <p:nvSpPr>
          <p:cNvPr id="148511" name="Line 31"/>
          <p:cNvSpPr>
            <a:spLocks noChangeShapeType="1"/>
          </p:cNvSpPr>
          <p:nvPr/>
        </p:nvSpPr>
        <p:spPr bwMode="auto">
          <a:xfrm>
            <a:off x="2397601" y="3829363"/>
            <a:ext cx="1440" cy="2030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12" name="Rectangle 32"/>
          <p:cNvSpPr>
            <a:spLocks noChangeArrowheads="1"/>
          </p:cNvSpPr>
          <p:nvPr/>
        </p:nvSpPr>
        <p:spPr bwMode="auto">
          <a:xfrm>
            <a:off x="563040" y="2615315"/>
            <a:ext cx="2419200" cy="347077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virtual file system integration layer</a:t>
            </a:r>
          </a:p>
        </p:txBody>
      </p:sp>
      <p:sp>
        <p:nvSpPr>
          <p:cNvPr id="148513" name="Rectangle 33"/>
          <p:cNvSpPr>
            <a:spLocks noChangeArrowheads="1"/>
          </p:cNvSpPr>
          <p:nvPr/>
        </p:nvSpPr>
        <p:spPr bwMode="auto">
          <a:xfrm>
            <a:off x="563040" y="2960951"/>
            <a:ext cx="276480" cy="413324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48514" name="Rectangle 34"/>
          <p:cNvSpPr>
            <a:spLocks noChangeArrowheads="1"/>
          </p:cNvSpPr>
          <p:nvPr/>
        </p:nvSpPr>
        <p:spPr bwMode="auto">
          <a:xfrm>
            <a:off x="2705761" y="2960951"/>
            <a:ext cx="277920" cy="413324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48515" name="Rectangle 35"/>
          <p:cNvSpPr>
            <a:spLocks noChangeArrowheads="1"/>
          </p:cNvSpPr>
          <p:nvPr/>
        </p:nvSpPr>
        <p:spPr bwMode="auto">
          <a:xfrm>
            <a:off x="563040" y="2200551"/>
            <a:ext cx="829440" cy="345636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file</a:t>
            </a:r>
          </a:p>
          <a:p>
            <a:pPr algn="ctr"/>
            <a:r>
              <a:rPr lang="en-US" sz="1100" dirty="0">
                <a:latin typeface="Arial" charset="0"/>
              </a:rPr>
              <a:t>operations</a:t>
            </a:r>
          </a:p>
        </p:txBody>
      </p:sp>
      <p:sp>
        <p:nvSpPr>
          <p:cNvPr id="148516" name="Rectangle 36"/>
          <p:cNvSpPr>
            <a:spLocks noChangeArrowheads="1"/>
          </p:cNvSpPr>
          <p:nvPr/>
        </p:nvSpPr>
        <p:spPr bwMode="auto">
          <a:xfrm>
            <a:off x="1530720" y="2200551"/>
            <a:ext cx="1036800" cy="345636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directory</a:t>
            </a:r>
          </a:p>
          <a:p>
            <a:pPr algn="ctr"/>
            <a:r>
              <a:rPr lang="en-US" sz="1100" dirty="0">
                <a:latin typeface="Arial" charset="0"/>
              </a:rPr>
              <a:t>operations</a:t>
            </a:r>
          </a:p>
        </p:txBody>
      </p:sp>
      <p:sp>
        <p:nvSpPr>
          <p:cNvPr id="148517" name="Rectangle 37"/>
          <p:cNvSpPr>
            <a:spLocks noChangeArrowheads="1"/>
          </p:cNvSpPr>
          <p:nvPr/>
        </p:nvSpPr>
        <p:spPr bwMode="auto">
          <a:xfrm>
            <a:off x="2705760" y="2200551"/>
            <a:ext cx="1520640" cy="345636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file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48519" name="Rectangle 39"/>
          <p:cNvSpPr>
            <a:spLocks noChangeArrowheads="1"/>
          </p:cNvSpPr>
          <p:nvPr/>
        </p:nvSpPr>
        <p:spPr bwMode="auto">
          <a:xfrm>
            <a:off x="3702240" y="2615315"/>
            <a:ext cx="483840" cy="553018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socket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48525" name="AutoShape 45"/>
          <p:cNvSpPr>
            <a:spLocks noChangeArrowheads="1"/>
          </p:cNvSpPr>
          <p:nvPr/>
        </p:nvSpPr>
        <p:spPr bwMode="auto">
          <a:xfrm>
            <a:off x="1323360" y="4550878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48526" name="AutoShape 46"/>
          <p:cNvSpPr>
            <a:spLocks noChangeArrowheads="1"/>
          </p:cNvSpPr>
          <p:nvPr/>
        </p:nvSpPr>
        <p:spPr bwMode="auto">
          <a:xfrm>
            <a:off x="1252800" y="4618565"/>
            <a:ext cx="55440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48527" name="AutoShape 47"/>
          <p:cNvSpPr>
            <a:spLocks noChangeArrowheads="1"/>
          </p:cNvSpPr>
          <p:nvPr/>
        </p:nvSpPr>
        <p:spPr bwMode="auto">
          <a:xfrm>
            <a:off x="1185120" y="4686252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disk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48531" name="Line 51"/>
          <p:cNvSpPr>
            <a:spLocks noChangeShapeType="1"/>
          </p:cNvSpPr>
          <p:nvPr/>
        </p:nvSpPr>
        <p:spPr bwMode="auto">
          <a:xfrm flipH="1">
            <a:off x="1527841" y="4343496"/>
            <a:ext cx="2880" cy="276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32" name="AutoShape 52"/>
          <p:cNvSpPr>
            <a:spLocks noChangeArrowheads="1"/>
          </p:cNvSpPr>
          <p:nvPr/>
        </p:nvSpPr>
        <p:spPr bwMode="auto">
          <a:xfrm>
            <a:off x="2152800" y="4617125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remote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disk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client</a:t>
            </a:r>
          </a:p>
        </p:txBody>
      </p:sp>
      <p:sp>
        <p:nvSpPr>
          <p:cNvPr id="148533" name="AutoShape 53"/>
          <p:cNvSpPr>
            <a:spLocks noChangeArrowheads="1"/>
          </p:cNvSpPr>
          <p:nvPr/>
        </p:nvSpPr>
        <p:spPr bwMode="auto">
          <a:xfrm>
            <a:off x="3673440" y="4617125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NIC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</a:t>
            </a:r>
          </a:p>
        </p:txBody>
      </p:sp>
      <p:sp>
        <p:nvSpPr>
          <p:cNvPr id="148534" name="Rectangle 54"/>
          <p:cNvSpPr>
            <a:spLocks noChangeArrowheads="1"/>
          </p:cNvSpPr>
          <p:nvPr/>
        </p:nvSpPr>
        <p:spPr bwMode="auto">
          <a:xfrm>
            <a:off x="3441600" y="3221619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UDP</a:t>
            </a:r>
          </a:p>
        </p:txBody>
      </p:sp>
      <p:sp>
        <p:nvSpPr>
          <p:cNvPr id="148535" name="Rectangle 55"/>
          <p:cNvSpPr>
            <a:spLocks noChangeArrowheads="1"/>
          </p:cNvSpPr>
          <p:nvPr/>
        </p:nvSpPr>
        <p:spPr bwMode="auto">
          <a:xfrm>
            <a:off x="3702240" y="3636382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IP</a:t>
            </a:r>
          </a:p>
        </p:txBody>
      </p:sp>
      <p:sp>
        <p:nvSpPr>
          <p:cNvPr id="148536" name="Rectangle 56"/>
          <p:cNvSpPr>
            <a:spLocks noChangeArrowheads="1"/>
          </p:cNvSpPr>
          <p:nvPr/>
        </p:nvSpPr>
        <p:spPr bwMode="auto">
          <a:xfrm>
            <a:off x="3702240" y="4051146"/>
            <a:ext cx="483840" cy="345636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MAC</a:t>
            </a:r>
          </a:p>
          <a:p>
            <a:pPr algn="ctr"/>
            <a:r>
              <a:rPr lang="en-US" sz="1100" dirty="0">
                <a:latin typeface="Arial" charset="0"/>
              </a:rPr>
              <a:t>driver</a:t>
            </a:r>
          </a:p>
        </p:txBody>
      </p:sp>
      <p:sp>
        <p:nvSpPr>
          <p:cNvPr id="148537" name="Rectangle 57"/>
          <p:cNvSpPr>
            <a:spLocks noChangeArrowheads="1"/>
          </p:cNvSpPr>
          <p:nvPr/>
        </p:nvSpPr>
        <p:spPr bwMode="auto">
          <a:xfrm>
            <a:off x="6783840" y="2681562"/>
            <a:ext cx="552960" cy="553018"/>
          </a:xfrm>
          <a:prstGeom prst="rect">
            <a:avLst/>
          </a:prstGeom>
          <a:solidFill>
            <a:srgbClr val="66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device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48538" name="Rectangle 58"/>
          <p:cNvSpPr>
            <a:spLocks noChangeArrowheads="1"/>
          </p:cNvSpPr>
          <p:nvPr/>
        </p:nvSpPr>
        <p:spPr bwMode="auto">
          <a:xfrm>
            <a:off x="6023520" y="2668601"/>
            <a:ext cx="483840" cy="553018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socket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48539" name="AutoShape 59"/>
          <p:cNvSpPr>
            <a:spLocks noChangeArrowheads="1"/>
          </p:cNvSpPr>
          <p:nvPr/>
        </p:nvSpPr>
        <p:spPr bwMode="auto">
          <a:xfrm>
            <a:off x="5994720" y="4670411"/>
            <a:ext cx="55296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NIC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</a:t>
            </a:r>
          </a:p>
        </p:txBody>
      </p:sp>
      <p:sp>
        <p:nvSpPr>
          <p:cNvPr id="148540" name="Rectangle 60"/>
          <p:cNvSpPr>
            <a:spLocks noChangeArrowheads="1"/>
          </p:cNvSpPr>
          <p:nvPr/>
        </p:nvSpPr>
        <p:spPr bwMode="auto">
          <a:xfrm>
            <a:off x="6305760" y="3284985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UDP</a:t>
            </a:r>
          </a:p>
        </p:txBody>
      </p:sp>
      <p:sp>
        <p:nvSpPr>
          <p:cNvPr id="148541" name="Rectangle 61"/>
          <p:cNvSpPr>
            <a:spLocks noChangeArrowheads="1"/>
          </p:cNvSpPr>
          <p:nvPr/>
        </p:nvSpPr>
        <p:spPr bwMode="auto">
          <a:xfrm>
            <a:off x="6023520" y="3689668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IP</a:t>
            </a:r>
          </a:p>
        </p:txBody>
      </p:sp>
      <p:sp>
        <p:nvSpPr>
          <p:cNvPr id="148542" name="Rectangle 62"/>
          <p:cNvSpPr>
            <a:spLocks noChangeArrowheads="1"/>
          </p:cNvSpPr>
          <p:nvPr/>
        </p:nvSpPr>
        <p:spPr bwMode="auto">
          <a:xfrm>
            <a:off x="6023520" y="4104431"/>
            <a:ext cx="483840" cy="345636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MAC</a:t>
            </a:r>
          </a:p>
          <a:p>
            <a:pPr algn="ctr"/>
            <a:r>
              <a:rPr lang="en-US" sz="1100" dirty="0">
                <a:latin typeface="Arial" charset="0"/>
              </a:rPr>
              <a:t>driver</a:t>
            </a:r>
          </a:p>
        </p:txBody>
      </p:sp>
      <p:sp>
        <p:nvSpPr>
          <p:cNvPr id="148543" name="AutoShape 63"/>
          <p:cNvSpPr>
            <a:spLocks noChangeArrowheads="1"/>
          </p:cNvSpPr>
          <p:nvPr/>
        </p:nvSpPr>
        <p:spPr bwMode="auto">
          <a:xfrm>
            <a:off x="6783840" y="4673291"/>
            <a:ext cx="55296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disk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48544" name="AutoShape 64"/>
          <p:cNvSpPr>
            <a:spLocks noChangeArrowheads="1"/>
          </p:cNvSpPr>
          <p:nvPr/>
        </p:nvSpPr>
        <p:spPr bwMode="auto">
          <a:xfrm>
            <a:off x="6507360" y="5502818"/>
            <a:ext cx="1105920" cy="553018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pPr algn="ctr" defTabSz="828013"/>
            <a:r>
              <a:rPr lang="en-US" sz="1100" dirty="0">
                <a:latin typeface="Arial" charset="0"/>
                <a:cs typeface="Arial" charset="0"/>
              </a:rPr>
              <a:t>remote server</a:t>
            </a:r>
          </a:p>
          <a:p>
            <a:pPr algn="ctr" defTabSz="828013"/>
            <a:r>
              <a:rPr lang="en-US" sz="1100" dirty="0">
                <a:latin typeface="Arial" charset="0"/>
                <a:cs typeface="Arial" charset="0"/>
              </a:rPr>
              <a:t>file system</a:t>
            </a:r>
          </a:p>
        </p:txBody>
      </p:sp>
      <p:sp>
        <p:nvSpPr>
          <p:cNvPr id="148545" name="Text Box 65"/>
          <p:cNvSpPr txBox="1">
            <a:spLocks noChangeArrowheads="1"/>
          </p:cNvSpPr>
          <p:nvPr/>
        </p:nvSpPr>
        <p:spPr bwMode="auto">
          <a:xfrm>
            <a:off x="1392480" y="1147801"/>
            <a:ext cx="17280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defTabSz="828013">
              <a:spcBef>
                <a:spcPct val="50000"/>
              </a:spcBef>
            </a:pPr>
            <a:r>
              <a:rPr lang="en-US" dirty="0">
                <a:latin typeface="Times New Roman"/>
                <a:cs typeface="Times New Roman"/>
              </a:rPr>
              <a:t>client</a:t>
            </a:r>
          </a:p>
        </p:txBody>
      </p:sp>
      <p:sp>
        <p:nvSpPr>
          <p:cNvPr id="148546" name="Text Box 66"/>
          <p:cNvSpPr txBox="1">
            <a:spLocks noChangeArrowheads="1"/>
          </p:cNvSpPr>
          <p:nvPr/>
        </p:nvSpPr>
        <p:spPr bwMode="auto">
          <a:xfrm>
            <a:off x="5677920" y="1147801"/>
            <a:ext cx="17280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defTabSz="828013">
              <a:spcBef>
                <a:spcPct val="50000"/>
              </a:spcBef>
            </a:pPr>
            <a:r>
              <a:rPr lang="en-US" dirty="0">
                <a:latin typeface="Times New Roman"/>
                <a:cs typeface="Times New Roman"/>
              </a:rPr>
              <a:t>server</a:t>
            </a:r>
          </a:p>
        </p:txBody>
      </p:sp>
      <p:cxnSp>
        <p:nvCxnSpPr>
          <p:cNvPr id="148547" name="AutoShape 67"/>
          <p:cNvCxnSpPr>
            <a:cxnSpLocks noChangeShapeType="1"/>
            <a:stCxn id="148532" idx="2"/>
            <a:endCxn id="148519" idx="1"/>
          </p:cNvCxnSpPr>
          <p:nvPr/>
        </p:nvCxnSpPr>
        <p:spPr bwMode="auto">
          <a:xfrm rot="5400000" flipH="1" flipV="1">
            <a:off x="1967645" y="3353459"/>
            <a:ext cx="2196231" cy="1272960"/>
          </a:xfrm>
          <a:prstGeom prst="bentConnector4">
            <a:avLst>
              <a:gd name="adj1" fmla="val -9444"/>
              <a:gd name="adj2" fmla="val 6086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48548" name="AutoShape 68"/>
          <p:cNvCxnSpPr>
            <a:cxnSpLocks noChangeShapeType="1"/>
            <a:stCxn id="148519" idx="2"/>
            <a:endCxn id="148533" idx="0"/>
          </p:cNvCxnSpPr>
          <p:nvPr/>
        </p:nvCxnSpPr>
        <p:spPr bwMode="auto">
          <a:xfrm>
            <a:off x="3944160" y="3168333"/>
            <a:ext cx="5760" cy="14487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8552" name="AutoShape 72"/>
          <p:cNvCxnSpPr>
            <a:cxnSpLocks noChangeShapeType="1"/>
            <a:stCxn id="148543" idx="2"/>
            <a:endCxn id="148544" idx="1"/>
          </p:cNvCxnSpPr>
          <p:nvPr/>
        </p:nvCxnSpPr>
        <p:spPr bwMode="auto">
          <a:xfrm>
            <a:off x="7060320" y="5144220"/>
            <a:ext cx="0" cy="35859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8553" name="AutoShape 73"/>
          <p:cNvCxnSpPr>
            <a:cxnSpLocks noChangeShapeType="1"/>
            <a:stCxn id="148533" idx="2"/>
            <a:endCxn id="148539" idx="2"/>
          </p:cNvCxnSpPr>
          <p:nvPr/>
        </p:nvCxnSpPr>
        <p:spPr bwMode="auto">
          <a:xfrm rot="16200000" flipH="1">
            <a:off x="5083918" y="3954058"/>
            <a:ext cx="53285" cy="2321280"/>
          </a:xfrm>
          <a:prstGeom prst="curvedConnector3">
            <a:avLst>
              <a:gd name="adj1" fmla="val 108918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8554" name="Rectangle 74"/>
          <p:cNvSpPr>
            <a:spLocks noChangeArrowheads="1"/>
          </p:cNvSpPr>
          <p:nvPr/>
        </p:nvSpPr>
        <p:spPr bwMode="auto">
          <a:xfrm>
            <a:off x="6023520" y="2253837"/>
            <a:ext cx="1313280" cy="3456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remote disk server</a:t>
            </a:r>
          </a:p>
        </p:txBody>
      </p:sp>
      <p:sp>
        <p:nvSpPr>
          <p:cNvPr id="148555" name="Line 75"/>
          <p:cNvSpPr>
            <a:spLocks noChangeShapeType="1"/>
          </p:cNvSpPr>
          <p:nvPr/>
        </p:nvSpPr>
        <p:spPr bwMode="auto">
          <a:xfrm flipV="1">
            <a:off x="6269760" y="2599473"/>
            <a:ext cx="0" cy="2073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56" name="Line 76"/>
          <p:cNvSpPr>
            <a:spLocks noChangeShapeType="1"/>
          </p:cNvSpPr>
          <p:nvPr/>
        </p:nvSpPr>
        <p:spPr bwMode="auto">
          <a:xfrm>
            <a:off x="7040160" y="2599473"/>
            <a:ext cx="0" cy="2073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57" name="Line 77"/>
          <p:cNvSpPr>
            <a:spLocks noChangeShapeType="1"/>
          </p:cNvSpPr>
          <p:nvPr/>
        </p:nvSpPr>
        <p:spPr bwMode="auto">
          <a:xfrm flipH="1">
            <a:off x="2429281" y="4337735"/>
            <a:ext cx="2880" cy="276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48558" name="Rectangle 78"/>
          <p:cNvSpPr>
            <a:spLocks noChangeArrowheads="1"/>
          </p:cNvSpPr>
          <p:nvPr/>
        </p:nvSpPr>
        <p:spPr bwMode="auto">
          <a:xfrm>
            <a:off x="3975840" y="3221619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TCP</a:t>
            </a:r>
          </a:p>
        </p:txBody>
      </p:sp>
      <p:sp>
        <p:nvSpPr>
          <p:cNvPr id="148559" name="Rectangle 79"/>
          <p:cNvSpPr>
            <a:spLocks noChangeArrowheads="1"/>
          </p:cNvSpPr>
          <p:nvPr/>
        </p:nvSpPr>
        <p:spPr bwMode="auto">
          <a:xfrm>
            <a:off x="5747040" y="3290746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TCP</a:t>
            </a:r>
          </a:p>
        </p:txBody>
      </p:sp>
      <p:sp>
        <p:nvSpPr>
          <p:cNvPr id="2" name="Cloud Callout 1">
            <a:extLst>
              <a:ext uri="{FF2B5EF4-FFF2-40B4-BE49-F238E27FC236}">
                <a16:creationId xmlns:a16="http://schemas.microsoft.com/office/drawing/2014/main" id="{276D85D7-122A-9F4E-A17B-0B57E6A8CAF6}"/>
              </a:ext>
            </a:extLst>
          </p:cNvPr>
          <p:cNvSpPr/>
          <p:nvPr/>
        </p:nvSpPr>
        <p:spPr>
          <a:xfrm>
            <a:off x="6874797" y="881277"/>
            <a:ext cx="1913523" cy="100699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Where’s the file?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AF104450-70A1-1C46-8BB4-2D6E3D2DF481}"/>
              </a:ext>
            </a:extLst>
          </p:cNvPr>
          <p:cNvCxnSpPr>
            <a:cxnSpLocks/>
          </p:cNvCxnSpPr>
          <p:nvPr/>
        </p:nvCxnSpPr>
        <p:spPr>
          <a:xfrm flipH="1" flipV="1">
            <a:off x="2705761" y="3689669"/>
            <a:ext cx="1875308" cy="2282868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9CECBFC-786B-C246-9478-DC2C34AAF627}"/>
              </a:ext>
            </a:extLst>
          </p:cNvPr>
          <p:cNvSpPr txBox="1"/>
          <p:nvPr/>
        </p:nvSpPr>
        <p:spPr>
          <a:xfrm>
            <a:off x="4642322" y="5779327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Here!</a:t>
            </a:r>
          </a:p>
        </p:txBody>
      </p:sp>
    </p:spTree>
    <p:extLst>
      <p:ext uri="{BB962C8B-B14F-4D97-AF65-F5344CB8AC3E}">
        <p14:creationId xmlns:p14="http://schemas.microsoft.com/office/powerpoint/2010/main" val="3421748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80" y="177139"/>
            <a:ext cx="8432640" cy="970662"/>
          </a:xfrm>
        </p:spPr>
        <p:txBody>
          <a:bodyPr/>
          <a:lstStyle/>
          <a:p>
            <a:r>
              <a:rPr lang="en-GB" dirty="0"/>
              <a:t>Rating Remote Disk Access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5680" y="1147801"/>
            <a:ext cx="8432640" cy="471217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Advantages:</a:t>
            </a:r>
          </a:p>
          <a:p>
            <a:pPr lvl="1">
              <a:buFont typeface="Arial"/>
              <a:buChar char="–"/>
            </a:pPr>
            <a:r>
              <a:rPr lang="en-GB" dirty="0"/>
              <a:t>Provides excellent transparency</a:t>
            </a:r>
          </a:p>
          <a:p>
            <a:pPr lvl="1">
              <a:buFont typeface="Arial"/>
              <a:buChar char="–"/>
            </a:pPr>
            <a:r>
              <a:rPr lang="en-GB" dirty="0"/>
              <a:t>Decouples client hardware from storage capacity</a:t>
            </a:r>
          </a:p>
          <a:p>
            <a:pPr lvl="1">
              <a:buFont typeface="Arial"/>
              <a:buChar char="–"/>
            </a:pPr>
            <a:r>
              <a:rPr lang="en-GB" dirty="0"/>
              <a:t>Performance/reliability/availability per back-end</a:t>
            </a:r>
          </a:p>
          <a:p>
            <a:r>
              <a:rPr lang="en-GB" dirty="0"/>
              <a:t>Disadvantages</a:t>
            </a:r>
          </a:p>
          <a:p>
            <a:pPr lvl="1"/>
            <a:r>
              <a:rPr lang="en-GB" dirty="0"/>
              <a:t>Inefficient fixed partition space allocation</a:t>
            </a:r>
          </a:p>
          <a:p>
            <a:pPr lvl="1"/>
            <a:r>
              <a:rPr lang="en-GB" dirty="0"/>
              <a:t>Can’t support file sharing by multiple client systems</a:t>
            </a:r>
          </a:p>
          <a:p>
            <a:pPr lvl="1"/>
            <a:r>
              <a:rPr lang="en-GB" dirty="0"/>
              <a:t>Message losses can cause file system errors</a:t>
            </a:r>
          </a:p>
          <a:p>
            <a:r>
              <a:rPr lang="en-GB" dirty="0"/>
              <a:t>This is THE model for Virtual Machines</a:t>
            </a:r>
          </a:p>
        </p:txBody>
      </p:sp>
    </p:spTree>
    <p:extLst>
      <p:ext uri="{BB962C8B-B14F-4D97-AF65-F5344CB8AC3E}">
        <p14:creationId xmlns:p14="http://schemas.microsoft.com/office/powerpoint/2010/main" val="163305778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Remote File Access</a:t>
            </a:r>
          </a:p>
        </p:txBody>
      </p:sp>
      <p:sp>
        <p:nvSpPr>
          <p:cNvPr id="1822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3000"/>
              </a:lnSpc>
            </a:pPr>
            <a:r>
              <a:rPr lang="en-GB" dirty="0"/>
              <a:t>Goal: complete transparency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Normal file system calls work on remote files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Support file sharing by multiple clients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Performance, availability, reliability, scalability</a:t>
            </a:r>
          </a:p>
          <a:p>
            <a:pPr>
              <a:lnSpc>
                <a:spcPct val="83000"/>
              </a:lnSpc>
            </a:pPr>
            <a:r>
              <a:rPr lang="en-GB" dirty="0"/>
              <a:t>Typical architecture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Exploits plug-in file system architecture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Client-side file system is a local proxy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Translates file operations into network requests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Server-side daemon receives/process requests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Translates them into real file system operations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1" y="526013"/>
            <a:ext cx="5270500" cy="71858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1999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AutoShape 2"/>
          <p:cNvSpPr>
            <a:spLocks noChangeArrowheads="1"/>
          </p:cNvSpPr>
          <p:nvPr/>
        </p:nvSpPr>
        <p:spPr bwMode="auto">
          <a:xfrm>
            <a:off x="563040" y="4550878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84323" name="AutoShape 3"/>
          <p:cNvSpPr>
            <a:spLocks noChangeArrowheads="1"/>
          </p:cNvSpPr>
          <p:nvPr/>
        </p:nvSpPr>
        <p:spPr bwMode="auto">
          <a:xfrm>
            <a:off x="492480" y="4618565"/>
            <a:ext cx="55440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84324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80" y="278740"/>
            <a:ext cx="8432640" cy="763280"/>
          </a:xfrm>
        </p:spPr>
        <p:txBody>
          <a:bodyPr/>
          <a:lstStyle/>
          <a:p>
            <a:r>
              <a:rPr lang="en-US" dirty="0"/>
              <a:t>Remote File Access Architecture</a:t>
            </a:r>
          </a:p>
        </p:txBody>
      </p:sp>
      <p:sp>
        <p:nvSpPr>
          <p:cNvPr id="184325" name="Rectangle 5"/>
          <p:cNvSpPr>
            <a:spLocks noChangeArrowheads="1"/>
          </p:cNvSpPr>
          <p:nvPr/>
        </p:nvSpPr>
        <p:spPr bwMode="auto">
          <a:xfrm>
            <a:off x="563040" y="1785788"/>
            <a:ext cx="3663360" cy="345636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system calls</a:t>
            </a:r>
            <a:endParaRPr lang="en-US" sz="1100" dirty="0">
              <a:cs typeface="Arial" charset="0"/>
            </a:endParaRPr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 rot="5400000">
            <a:off x="1561639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UNIX FS</a:t>
            </a:r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 rot="5400000">
            <a:off x="1113798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DOS FS</a:t>
            </a:r>
          </a:p>
        </p:txBody>
      </p:sp>
      <p:sp>
        <p:nvSpPr>
          <p:cNvPr id="184328" name="Rectangle 8"/>
          <p:cNvSpPr>
            <a:spLocks noChangeArrowheads="1"/>
          </p:cNvSpPr>
          <p:nvPr/>
        </p:nvSpPr>
        <p:spPr bwMode="auto">
          <a:xfrm rot="5400000">
            <a:off x="663079" y="3275641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CD FS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493920" y="4018022"/>
            <a:ext cx="2488320" cy="325474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block I/O</a:t>
            </a:r>
            <a:endParaRPr lang="en-US" sz="1100" dirty="0">
              <a:cs typeface="Arial" charset="0"/>
            </a:endParaRPr>
          </a:p>
        </p:txBody>
      </p:sp>
      <p:sp>
        <p:nvSpPr>
          <p:cNvPr id="184330" name="AutoShape 10"/>
          <p:cNvSpPr>
            <a:spLocks noChangeArrowheads="1"/>
          </p:cNvSpPr>
          <p:nvPr/>
        </p:nvSpPr>
        <p:spPr bwMode="auto">
          <a:xfrm>
            <a:off x="424800" y="4686252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CD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>
            <a:off x="1046881" y="3829363"/>
            <a:ext cx="1440" cy="2030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84332" name="Line 12"/>
          <p:cNvSpPr>
            <a:spLocks noChangeShapeType="1"/>
          </p:cNvSpPr>
          <p:nvPr/>
        </p:nvSpPr>
        <p:spPr bwMode="auto">
          <a:xfrm>
            <a:off x="1519201" y="3829363"/>
            <a:ext cx="1440" cy="2030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84333" name="Line 13"/>
          <p:cNvSpPr>
            <a:spLocks noChangeShapeType="1"/>
          </p:cNvSpPr>
          <p:nvPr/>
        </p:nvSpPr>
        <p:spPr bwMode="auto">
          <a:xfrm>
            <a:off x="1944000" y="3819281"/>
            <a:ext cx="1440" cy="203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84334" name="Line 14"/>
          <p:cNvSpPr>
            <a:spLocks noChangeShapeType="1"/>
          </p:cNvSpPr>
          <p:nvPr/>
        </p:nvSpPr>
        <p:spPr bwMode="auto">
          <a:xfrm flipH="1">
            <a:off x="774720" y="4343496"/>
            <a:ext cx="2880" cy="276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84336" name="Rectangle 16"/>
          <p:cNvSpPr>
            <a:spLocks noChangeArrowheads="1"/>
          </p:cNvSpPr>
          <p:nvPr/>
        </p:nvSpPr>
        <p:spPr bwMode="auto">
          <a:xfrm rot="5400000">
            <a:off x="2012358" y="3275641"/>
            <a:ext cx="803604" cy="31248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remote FS</a:t>
            </a:r>
          </a:p>
        </p:txBody>
      </p:sp>
      <p:sp>
        <p:nvSpPr>
          <p:cNvPr id="184338" name="Rectangle 18"/>
          <p:cNvSpPr>
            <a:spLocks noChangeArrowheads="1"/>
          </p:cNvSpPr>
          <p:nvPr/>
        </p:nvSpPr>
        <p:spPr bwMode="auto">
          <a:xfrm>
            <a:off x="563040" y="2615315"/>
            <a:ext cx="2419200" cy="347077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virtual file system integration layer</a:t>
            </a:r>
          </a:p>
        </p:txBody>
      </p:sp>
      <p:sp>
        <p:nvSpPr>
          <p:cNvPr id="184339" name="Rectangle 19"/>
          <p:cNvSpPr>
            <a:spLocks noChangeArrowheads="1"/>
          </p:cNvSpPr>
          <p:nvPr/>
        </p:nvSpPr>
        <p:spPr bwMode="auto">
          <a:xfrm>
            <a:off x="563040" y="2960951"/>
            <a:ext cx="276480" cy="413324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4340" name="Rectangle 20"/>
          <p:cNvSpPr>
            <a:spLocks noChangeArrowheads="1"/>
          </p:cNvSpPr>
          <p:nvPr/>
        </p:nvSpPr>
        <p:spPr bwMode="auto">
          <a:xfrm>
            <a:off x="2705761" y="2960951"/>
            <a:ext cx="277920" cy="413324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4341" name="Rectangle 21"/>
          <p:cNvSpPr>
            <a:spLocks noChangeArrowheads="1"/>
          </p:cNvSpPr>
          <p:nvPr/>
        </p:nvSpPr>
        <p:spPr bwMode="auto">
          <a:xfrm>
            <a:off x="563040" y="2200551"/>
            <a:ext cx="829440" cy="345636"/>
          </a:xfrm>
          <a:prstGeom prst="rect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file</a:t>
            </a:r>
          </a:p>
          <a:p>
            <a:pPr algn="ctr"/>
            <a:r>
              <a:rPr lang="en-US" sz="1100" dirty="0">
                <a:latin typeface="Arial" charset="0"/>
              </a:rPr>
              <a:t>operations</a:t>
            </a:r>
          </a:p>
        </p:txBody>
      </p:sp>
      <p:sp>
        <p:nvSpPr>
          <p:cNvPr id="184342" name="Rectangle 22"/>
          <p:cNvSpPr>
            <a:spLocks noChangeArrowheads="1"/>
          </p:cNvSpPr>
          <p:nvPr/>
        </p:nvSpPr>
        <p:spPr bwMode="auto">
          <a:xfrm>
            <a:off x="1530720" y="2200551"/>
            <a:ext cx="1036800" cy="345636"/>
          </a:xfrm>
          <a:prstGeom prst="rect">
            <a:avLst/>
          </a:prstGeom>
          <a:solidFill>
            <a:srgbClr val="66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directory</a:t>
            </a:r>
          </a:p>
          <a:p>
            <a:pPr algn="ctr"/>
            <a:r>
              <a:rPr lang="en-US" sz="1100" dirty="0">
                <a:latin typeface="Arial" charset="0"/>
              </a:rPr>
              <a:t>operations</a:t>
            </a:r>
          </a:p>
        </p:txBody>
      </p:sp>
      <p:sp>
        <p:nvSpPr>
          <p:cNvPr id="184343" name="Rectangle 23"/>
          <p:cNvSpPr>
            <a:spLocks noChangeArrowheads="1"/>
          </p:cNvSpPr>
          <p:nvPr/>
        </p:nvSpPr>
        <p:spPr bwMode="auto">
          <a:xfrm>
            <a:off x="2705760" y="2200551"/>
            <a:ext cx="1520640" cy="345636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file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84344" name="Rectangle 24"/>
          <p:cNvSpPr>
            <a:spLocks noChangeArrowheads="1"/>
          </p:cNvSpPr>
          <p:nvPr/>
        </p:nvSpPr>
        <p:spPr bwMode="auto">
          <a:xfrm>
            <a:off x="3450240" y="2615315"/>
            <a:ext cx="483840" cy="553018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socket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84345" name="AutoShape 25"/>
          <p:cNvSpPr>
            <a:spLocks noChangeArrowheads="1"/>
          </p:cNvSpPr>
          <p:nvPr/>
        </p:nvSpPr>
        <p:spPr bwMode="auto">
          <a:xfrm>
            <a:off x="1323360" y="4550878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84346" name="AutoShape 26"/>
          <p:cNvSpPr>
            <a:spLocks noChangeArrowheads="1"/>
          </p:cNvSpPr>
          <p:nvPr/>
        </p:nvSpPr>
        <p:spPr bwMode="auto">
          <a:xfrm>
            <a:off x="1252800" y="4618565"/>
            <a:ext cx="55440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84347" name="AutoShape 27"/>
          <p:cNvSpPr>
            <a:spLocks noChangeArrowheads="1"/>
          </p:cNvSpPr>
          <p:nvPr/>
        </p:nvSpPr>
        <p:spPr bwMode="auto">
          <a:xfrm>
            <a:off x="1185120" y="4686252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disk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84348" name="Line 28"/>
          <p:cNvSpPr>
            <a:spLocks noChangeShapeType="1"/>
          </p:cNvSpPr>
          <p:nvPr/>
        </p:nvSpPr>
        <p:spPr bwMode="auto">
          <a:xfrm flipH="1">
            <a:off x="1527841" y="4343496"/>
            <a:ext cx="2880" cy="276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84350" name="AutoShape 30"/>
          <p:cNvSpPr>
            <a:spLocks noChangeArrowheads="1"/>
          </p:cNvSpPr>
          <p:nvPr/>
        </p:nvSpPr>
        <p:spPr bwMode="auto">
          <a:xfrm>
            <a:off x="3421440" y="4617125"/>
            <a:ext cx="55296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NIC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</a:t>
            </a:r>
          </a:p>
        </p:txBody>
      </p:sp>
      <p:sp>
        <p:nvSpPr>
          <p:cNvPr id="184351" name="Rectangle 31"/>
          <p:cNvSpPr>
            <a:spLocks noChangeArrowheads="1"/>
          </p:cNvSpPr>
          <p:nvPr/>
        </p:nvSpPr>
        <p:spPr bwMode="auto">
          <a:xfrm>
            <a:off x="3189600" y="3221619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UDP</a:t>
            </a:r>
          </a:p>
        </p:txBody>
      </p:sp>
      <p:sp>
        <p:nvSpPr>
          <p:cNvPr id="184352" name="Rectangle 32"/>
          <p:cNvSpPr>
            <a:spLocks noChangeArrowheads="1"/>
          </p:cNvSpPr>
          <p:nvPr/>
        </p:nvSpPr>
        <p:spPr bwMode="auto">
          <a:xfrm>
            <a:off x="3450240" y="3636382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IP</a:t>
            </a:r>
          </a:p>
        </p:txBody>
      </p:sp>
      <p:sp>
        <p:nvSpPr>
          <p:cNvPr id="184353" name="Rectangle 33"/>
          <p:cNvSpPr>
            <a:spLocks noChangeArrowheads="1"/>
          </p:cNvSpPr>
          <p:nvPr/>
        </p:nvSpPr>
        <p:spPr bwMode="auto">
          <a:xfrm>
            <a:off x="3450240" y="4051146"/>
            <a:ext cx="483840" cy="345636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MAC</a:t>
            </a:r>
          </a:p>
          <a:p>
            <a:pPr algn="ctr"/>
            <a:r>
              <a:rPr lang="en-US" sz="1100" dirty="0">
                <a:latin typeface="Arial" charset="0"/>
              </a:rPr>
              <a:t>driver</a:t>
            </a:r>
          </a:p>
        </p:txBody>
      </p:sp>
      <p:sp>
        <p:nvSpPr>
          <p:cNvPr id="184361" name="AutoShape 41"/>
          <p:cNvSpPr>
            <a:spLocks noChangeArrowheads="1"/>
          </p:cNvSpPr>
          <p:nvPr/>
        </p:nvSpPr>
        <p:spPr bwMode="auto">
          <a:xfrm>
            <a:off x="6760800" y="5455293"/>
            <a:ext cx="1105920" cy="553018"/>
          </a:xfrm>
          <a:prstGeom prst="can">
            <a:avLst>
              <a:gd name="adj" fmla="val 25000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4362" name="Text Box 42"/>
          <p:cNvSpPr txBox="1">
            <a:spLocks noChangeArrowheads="1"/>
          </p:cNvSpPr>
          <p:nvPr/>
        </p:nvSpPr>
        <p:spPr bwMode="auto">
          <a:xfrm>
            <a:off x="1392480" y="1147801"/>
            <a:ext cx="17280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defTabSz="828013">
              <a:spcBef>
                <a:spcPct val="50000"/>
              </a:spcBef>
            </a:pPr>
            <a:r>
              <a:rPr lang="en-US" dirty="0">
                <a:latin typeface="Times New Roman"/>
                <a:cs typeface="Times New Roman"/>
              </a:rPr>
              <a:t>client</a:t>
            </a:r>
          </a:p>
        </p:txBody>
      </p:sp>
      <p:sp>
        <p:nvSpPr>
          <p:cNvPr id="184363" name="Text Box 43"/>
          <p:cNvSpPr txBox="1">
            <a:spLocks noChangeArrowheads="1"/>
          </p:cNvSpPr>
          <p:nvPr/>
        </p:nvSpPr>
        <p:spPr bwMode="auto">
          <a:xfrm>
            <a:off x="5677920" y="1147801"/>
            <a:ext cx="1728000" cy="360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945" tIns="41473" rIns="82945" bIns="41473">
            <a:spAutoFit/>
          </a:bodyPr>
          <a:lstStyle/>
          <a:p>
            <a:pPr algn="ctr" defTabSz="828013">
              <a:spcBef>
                <a:spcPct val="50000"/>
              </a:spcBef>
            </a:pPr>
            <a:r>
              <a:rPr lang="en-US" dirty="0">
                <a:latin typeface="Times New Roman"/>
                <a:cs typeface="Times New Roman"/>
              </a:rPr>
              <a:t>server</a:t>
            </a:r>
          </a:p>
        </p:txBody>
      </p:sp>
      <p:cxnSp>
        <p:nvCxnSpPr>
          <p:cNvPr id="184364" name="AutoShape 44"/>
          <p:cNvCxnSpPr>
            <a:cxnSpLocks noChangeShapeType="1"/>
            <a:stCxn id="184336" idx="0"/>
            <a:endCxn id="184344" idx="1"/>
          </p:cNvCxnSpPr>
          <p:nvPr/>
        </p:nvCxnSpPr>
        <p:spPr bwMode="auto">
          <a:xfrm flipV="1">
            <a:off x="2571840" y="2891824"/>
            <a:ext cx="878400" cy="541497"/>
          </a:xfrm>
          <a:prstGeom prst="bentConnector3">
            <a:avLst>
              <a:gd name="adj1" fmla="val 5835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365" name="AutoShape 45"/>
          <p:cNvCxnSpPr>
            <a:cxnSpLocks noChangeShapeType="1"/>
            <a:stCxn id="184344" idx="2"/>
            <a:endCxn id="184350" idx="0"/>
          </p:cNvCxnSpPr>
          <p:nvPr/>
        </p:nvCxnSpPr>
        <p:spPr bwMode="auto">
          <a:xfrm>
            <a:off x="3692160" y="3168333"/>
            <a:ext cx="5760" cy="14487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84367" name="AutoShape 47"/>
          <p:cNvCxnSpPr>
            <a:cxnSpLocks noChangeShapeType="1"/>
            <a:stCxn id="184350" idx="2"/>
            <a:endCxn id="184402" idx="2"/>
          </p:cNvCxnSpPr>
          <p:nvPr/>
        </p:nvCxnSpPr>
        <p:spPr bwMode="auto">
          <a:xfrm rot="5400000" flipH="1" flipV="1">
            <a:off x="4804559" y="3965574"/>
            <a:ext cx="15842" cy="2229120"/>
          </a:xfrm>
          <a:prstGeom prst="curvedConnector3">
            <a:avLst>
              <a:gd name="adj1" fmla="val -3654546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372" name="Rectangle 52"/>
          <p:cNvSpPr>
            <a:spLocks noChangeArrowheads="1"/>
          </p:cNvSpPr>
          <p:nvPr/>
        </p:nvSpPr>
        <p:spPr bwMode="auto">
          <a:xfrm>
            <a:off x="3723840" y="3221619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TCP</a:t>
            </a:r>
          </a:p>
        </p:txBody>
      </p:sp>
      <p:sp>
        <p:nvSpPr>
          <p:cNvPr id="184374" name="AutoShape 54"/>
          <p:cNvSpPr>
            <a:spLocks noChangeArrowheads="1"/>
          </p:cNvSpPr>
          <p:nvPr/>
        </p:nvSpPr>
        <p:spPr bwMode="auto">
          <a:xfrm>
            <a:off x="2240640" y="4535037"/>
            <a:ext cx="55296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84375" name="AutoShape 55"/>
          <p:cNvSpPr>
            <a:spLocks noChangeArrowheads="1"/>
          </p:cNvSpPr>
          <p:nvPr/>
        </p:nvSpPr>
        <p:spPr bwMode="auto">
          <a:xfrm>
            <a:off x="2170081" y="4602724"/>
            <a:ext cx="554400" cy="470930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  <a:cs typeface="Arial" charset="0"/>
            </a:endParaRPr>
          </a:p>
        </p:txBody>
      </p:sp>
      <p:sp>
        <p:nvSpPr>
          <p:cNvPr id="184376" name="AutoShape 56"/>
          <p:cNvSpPr>
            <a:spLocks noChangeArrowheads="1"/>
          </p:cNvSpPr>
          <p:nvPr/>
        </p:nvSpPr>
        <p:spPr bwMode="auto">
          <a:xfrm>
            <a:off x="2102400" y="4670411"/>
            <a:ext cx="55296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flash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drivers</a:t>
            </a:r>
          </a:p>
        </p:txBody>
      </p:sp>
      <p:sp>
        <p:nvSpPr>
          <p:cNvPr id="184371" name="Line 51"/>
          <p:cNvSpPr>
            <a:spLocks noChangeShapeType="1"/>
          </p:cNvSpPr>
          <p:nvPr/>
        </p:nvSpPr>
        <p:spPr bwMode="auto">
          <a:xfrm flipH="1">
            <a:off x="2429281" y="4337735"/>
            <a:ext cx="2880" cy="2765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184383" name="Rectangle 63"/>
          <p:cNvSpPr>
            <a:spLocks noChangeArrowheads="1"/>
          </p:cNvSpPr>
          <p:nvPr/>
        </p:nvSpPr>
        <p:spPr bwMode="auto">
          <a:xfrm>
            <a:off x="6680160" y="4051146"/>
            <a:ext cx="1244160" cy="325474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block I/O</a:t>
            </a:r>
            <a:endParaRPr lang="en-US" sz="1100" dirty="0">
              <a:cs typeface="Arial" charset="0"/>
            </a:endParaRPr>
          </a:p>
        </p:txBody>
      </p:sp>
      <p:sp>
        <p:nvSpPr>
          <p:cNvPr id="184389" name="Rectangle 69"/>
          <p:cNvSpPr>
            <a:spLocks noChangeArrowheads="1"/>
          </p:cNvSpPr>
          <p:nvPr/>
        </p:nvSpPr>
        <p:spPr bwMode="auto">
          <a:xfrm rot="5400000">
            <a:off x="6893958" y="3259800"/>
            <a:ext cx="803604" cy="31248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EXT3 FS</a:t>
            </a:r>
          </a:p>
        </p:txBody>
      </p:sp>
      <p:sp>
        <p:nvSpPr>
          <p:cNvPr id="184391" name="Rectangle 71"/>
          <p:cNvSpPr>
            <a:spLocks noChangeArrowheads="1"/>
          </p:cNvSpPr>
          <p:nvPr/>
        </p:nvSpPr>
        <p:spPr bwMode="auto">
          <a:xfrm>
            <a:off x="6644160" y="2599474"/>
            <a:ext cx="1313280" cy="347076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endParaRPr lang="en-US" sz="1100" dirty="0">
              <a:latin typeface="Arial" charset="0"/>
            </a:endParaRPr>
          </a:p>
        </p:txBody>
      </p:sp>
      <p:sp>
        <p:nvSpPr>
          <p:cNvPr id="184392" name="Rectangle 72"/>
          <p:cNvSpPr>
            <a:spLocks noChangeArrowheads="1"/>
          </p:cNvSpPr>
          <p:nvPr/>
        </p:nvSpPr>
        <p:spPr bwMode="auto">
          <a:xfrm>
            <a:off x="6644160" y="2945110"/>
            <a:ext cx="276480" cy="41332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4393" name="Rectangle 73"/>
          <p:cNvSpPr>
            <a:spLocks noChangeArrowheads="1"/>
          </p:cNvSpPr>
          <p:nvPr/>
        </p:nvSpPr>
        <p:spPr bwMode="auto">
          <a:xfrm>
            <a:off x="7680960" y="2945110"/>
            <a:ext cx="277920" cy="413323"/>
          </a:xfrm>
          <a:prstGeom prst="rect">
            <a:avLst/>
          </a:prstGeom>
          <a:solidFill>
            <a:srgbClr val="33CC33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184397" name="Rectangle 77"/>
          <p:cNvSpPr>
            <a:spLocks noChangeArrowheads="1"/>
          </p:cNvSpPr>
          <p:nvPr/>
        </p:nvSpPr>
        <p:spPr bwMode="auto">
          <a:xfrm>
            <a:off x="5679360" y="2599473"/>
            <a:ext cx="483840" cy="553018"/>
          </a:xfrm>
          <a:prstGeom prst="rect">
            <a:avLst/>
          </a:prstGeom>
          <a:solidFill>
            <a:srgbClr val="CC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socket</a:t>
            </a:r>
          </a:p>
          <a:p>
            <a:pPr algn="ctr"/>
            <a:r>
              <a:rPr lang="en-US" sz="1100" dirty="0">
                <a:latin typeface="Arial" charset="0"/>
              </a:rPr>
              <a:t>I/O</a:t>
            </a:r>
          </a:p>
        </p:txBody>
      </p:sp>
      <p:sp>
        <p:nvSpPr>
          <p:cNvPr id="184400" name="AutoShape 80"/>
          <p:cNvSpPr>
            <a:spLocks noChangeArrowheads="1"/>
          </p:cNvSpPr>
          <p:nvPr/>
        </p:nvSpPr>
        <p:spPr bwMode="auto">
          <a:xfrm>
            <a:off x="7037280" y="4673291"/>
            <a:ext cx="55296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disk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</a:t>
            </a:r>
          </a:p>
        </p:txBody>
      </p:sp>
      <p:sp>
        <p:nvSpPr>
          <p:cNvPr id="184402" name="AutoShape 82"/>
          <p:cNvSpPr>
            <a:spLocks noChangeArrowheads="1"/>
          </p:cNvSpPr>
          <p:nvPr/>
        </p:nvSpPr>
        <p:spPr bwMode="auto">
          <a:xfrm>
            <a:off x="5650560" y="4601284"/>
            <a:ext cx="552960" cy="470929"/>
          </a:xfrm>
          <a:prstGeom prst="roundRect">
            <a:avLst>
              <a:gd name="adj" fmla="val 16667"/>
            </a:avLst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  <a:cs typeface="Arial" charset="0"/>
              </a:rPr>
              <a:t>NIC</a:t>
            </a:r>
          </a:p>
          <a:p>
            <a:pPr algn="ctr"/>
            <a:r>
              <a:rPr lang="en-US" sz="1100" dirty="0">
                <a:latin typeface="Arial" charset="0"/>
                <a:cs typeface="Arial" charset="0"/>
              </a:rPr>
              <a:t>driver</a:t>
            </a:r>
          </a:p>
        </p:txBody>
      </p:sp>
      <p:sp>
        <p:nvSpPr>
          <p:cNvPr id="184403" name="Rectangle 83"/>
          <p:cNvSpPr>
            <a:spLocks noChangeArrowheads="1"/>
          </p:cNvSpPr>
          <p:nvPr/>
        </p:nvSpPr>
        <p:spPr bwMode="auto">
          <a:xfrm>
            <a:off x="5418720" y="3205777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UDP</a:t>
            </a:r>
          </a:p>
        </p:txBody>
      </p:sp>
      <p:sp>
        <p:nvSpPr>
          <p:cNvPr id="184404" name="Rectangle 84"/>
          <p:cNvSpPr>
            <a:spLocks noChangeArrowheads="1"/>
          </p:cNvSpPr>
          <p:nvPr/>
        </p:nvSpPr>
        <p:spPr bwMode="auto">
          <a:xfrm>
            <a:off x="5679360" y="3620540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IP</a:t>
            </a:r>
          </a:p>
        </p:txBody>
      </p:sp>
      <p:sp>
        <p:nvSpPr>
          <p:cNvPr id="184405" name="Rectangle 85"/>
          <p:cNvSpPr>
            <a:spLocks noChangeArrowheads="1"/>
          </p:cNvSpPr>
          <p:nvPr/>
        </p:nvSpPr>
        <p:spPr bwMode="auto">
          <a:xfrm>
            <a:off x="5679360" y="4035304"/>
            <a:ext cx="483840" cy="345636"/>
          </a:xfrm>
          <a:prstGeom prst="rect">
            <a:avLst/>
          </a:prstGeom>
          <a:solidFill>
            <a:srgbClr val="99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MAC</a:t>
            </a:r>
          </a:p>
          <a:p>
            <a:pPr algn="ctr"/>
            <a:r>
              <a:rPr lang="en-US" sz="1100" dirty="0">
                <a:latin typeface="Arial" charset="0"/>
              </a:rPr>
              <a:t>driver</a:t>
            </a:r>
          </a:p>
        </p:txBody>
      </p:sp>
      <p:cxnSp>
        <p:nvCxnSpPr>
          <p:cNvPr id="184406" name="AutoShape 86"/>
          <p:cNvCxnSpPr>
            <a:cxnSpLocks noChangeShapeType="1"/>
            <a:stCxn id="184397" idx="0"/>
            <a:endCxn id="184413" idx="1"/>
          </p:cNvCxnSpPr>
          <p:nvPr/>
        </p:nvCxnSpPr>
        <p:spPr bwMode="auto">
          <a:xfrm rot="16200000">
            <a:off x="6092620" y="2047933"/>
            <a:ext cx="380200" cy="72288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184407" name="AutoShape 87"/>
          <p:cNvCxnSpPr>
            <a:cxnSpLocks noChangeShapeType="1"/>
            <a:stCxn id="184402" idx="0"/>
            <a:endCxn id="184397" idx="2"/>
          </p:cNvCxnSpPr>
          <p:nvPr/>
        </p:nvCxnSpPr>
        <p:spPr bwMode="auto">
          <a:xfrm flipH="1" flipV="1">
            <a:off x="5921280" y="3152492"/>
            <a:ext cx="5760" cy="144879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84408" name="Rectangle 88"/>
          <p:cNvSpPr>
            <a:spLocks noChangeArrowheads="1"/>
          </p:cNvSpPr>
          <p:nvPr/>
        </p:nvSpPr>
        <p:spPr bwMode="auto">
          <a:xfrm>
            <a:off x="5952960" y="3205777"/>
            <a:ext cx="483840" cy="345636"/>
          </a:xfrm>
          <a:prstGeom prst="rect">
            <a:avLst/>
          </a:prstGeom>
          <a:solidFill>
            <a:srgbClr val="99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TCP</a:t>
            </a:r>
          </a:p>
        </p:txBody>
      </p:sp>
      <p:sp>
        <p:nvSpPr>
          <p:cNvPr id="184413" name="Rectangle 93"/>
          <p:cNvSpPr>
            <a:spLocks noChangeArrowheads="1"/>
          </p:cNvSpPr>
          <p:nvPr/>
        </p:nvSpPr>
        <p:spPr bwMode="auto">
          <a:xfrm>
            <a:off x="6644160" y="2046455"/>
            <a:ext cx="1313280" cy="345636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82936" tIns="41469" rIns="82936" bIns="41469" anchor="ctr"/>
          <a:lstStyle/>
          <a:p>
            <a:pPr algn="ctr"/>
            <a:r>
              <a:rPr lang="en-US" sz="1100" dirty="0">
                <a:latin typeface="Arial" charset="0"/>
              </a:rPr>
              <a:t>remote FS server</a:t>
            </a:r>
          </a:p>
        </p:txBody>
      </p:sp>
      <p:cxnSp>
        <p:nvCxnSpPr>
          <p:cNvPr id="184415" name="AutoShape 95"/>
          <p:cNvCxnSpPr>
            <a:cxnSpLocks noChangeShapeType="1"/>
            <a:stCxn id="184413" idx="2"/>
            <a:endCxn id="184361" idx="1"/>
          </p:cNvCxnSpPr>
          <p:nvPr/>
        </p:nvCxnSpPr>
        <p:spPr bwMode="auto">
          <a:xfrm>
            <a:off x="7300800" y="2392092"/>
            <a:ext cx="12960" cy="3063201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58" name="Cloud Callout 57">
            <a:extLst>
              <a:ext uri="{FF2B5EF4-FFF2-40B4-BE49-F238E27FC236}">
                <a16:creationId xmlns:a16="http://schemas.microsoft.com/office/drawing/2014/main" id="{109E9F99-8C26-F34C-9481-252866AEF805}"/>
              </a:ext>
            </a:extLst>
          </p:cNvPr>
          <p:cNvSpPr/>
          <p:nvPr/>
        </p:nvSpPr>
        <p:spPr>
          <a:xfrm>
            <a:off x="6874797" y="881277"/>
            <a:ext cx="1913523" cy="100699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Where’s the file?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8A2B8457-1442-1A49-BB59-DE265784BC02}"/>
              </a:ext>
            </a:extLst>
          </p:cNvPr>
          <p:cNvCxnSpPr>
            <a:cxnSpLocks/>
          </p:cNvCxnSpPr>
          <p:nvPr/>
        </p:nvCxnSpPr>
        <p:spPr>
          <a:xfrm flipV="1">
            <a:off x="5374080" y="3618942"/>
            <a:ext cx="1519824" cy="216038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TextBox 59">
            <a:extLst>
              <a:ext uri="{FF2B5EF4-FFF2-40B4-BE49-F238E27FC236}">
                <a16:creationId xmlns:a16="http://schemas.microsoft.com/office/drawing/2014/main" id="{76ECD5DD-9510-A940-A371-62F8B053A6E8}"/>
              </a:ext>
            </a:extLst>
          </p:cNvPr>
          <p:cNvSpPr txBox="1"/>
          <p:nvPr/>
        </p:nvSpPr>
        <p:spPr>
          <a:xfrm>
            <a:off x="4642322" y="5779327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Here!</a:t>
            </a:r>
          </a:p>
        </p:txBody>
      </p:sp>
    </p:spTree>
    <p:extLst>
      <p:ext uri="{BB962C8B-B14F-4D97-AF65-F5344CB8AC3E}">
        <p14:creationId xmlns:p14="http://schemas.microsoft.com/office/powerpoint/2010/main" val="38226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6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80" y="232894"/>
            <a:ext cx="8432640" cy="901535"/>
          </a:xfrm>
        </p:spPr>
        <p:txBody>
          <a:bodyPr/>
          <a:lstStyle/>
          <a:p>
            <a:r>
              <a:rPr lang="en-GB" dirty="0"/>
              <a:t>Rating Remote File Access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5680" y="1147801"/>
            <a:ext cx="8432640" cy="5057811"/>
          </a:xfrm>
        </p:spPr>
        <p:txBody>
          <a:bodyPr>
            <a:normAutofit/>
          </a:bodyPr>
          <a:lstStyle/>
          <a:p>
            <a:r>
              <a:rPr lang="en-GB" dirty="0"/>
              <a:t>Advantages</a:t>
            </a:r>
          </a:p>
          <a:p>
            <a:pPr lvl="1"/>
            <a:r>
              <a:rPr lang="en-GB" dirty="0"/>
              <a:t>Very good application level transparency</a:t>
            </a:r>
          </a:p>
          <a:p>
            <a:pPr lvl="1"/>
            <a:r>
              <a:rPr lang="en-GB" dirty="0"/>
              <a:t>Very good functional encapsulation</a:t>
            </a:r>
          </a:p>
          <a:p>
            <a:pPr lvl="1"/>
            <a:r>
              <a:rPr lang="en-GB" dirty="0"/>
              <a:t>Able to support multi-client file sharing</a:t>
            </a:r>
          </a:p>
          <a:p>
            <a:pPr lvl="1"/>
            <a:r>
              <a:rPr lang="en-GB" dirty="0"/>
              <a:t>Potential for good performance and robustness</a:t>
            </a:r>
          </a:p>
          <a:p>
            <a:r>
              <a:rPr lang="en-GB" dirty="0"/>
              <a:t>Disadvantages</a:t>
            </a:r>
          </a:p>
          <a:p>
            <a:pPr lvl="1"/>
            <a:r>
              <a:rPr lang="en-GB" dirty="0"/>
              <a:t>At least part of implementation must be in the OS</a:t>
            </a:r>
          </a:p>
          <a:p>
            <a:pPr lvl="1"/>
            <a:r>
              <a:rPr lang="en-GB" dirty="0"/>
              <a:t>Client and server sides tend to be fairly complex</a:t>
            </a:r>
          </a:p>
          <a:p>
            <a:r>
              <a:rPr lang="en-GB" dirty="0"/>
              <a:t>This is THE model for client/server storage</a:t>
            </a:r>
          </a:p>
        </p:txBody>
      </p:sp>
    </p:spTree>
    <p:extLst>
      <p:ext uri="{BB962C8B-B14F-4D97-AF65-F5344CB8AC3E}">
        <p14:creationId xmlns:p14="http://schemas.microsoft.com/office/powerpoint/2010/main" val="2820627518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logical extension of client/server model</a:t>
            </a:r>
          </a:p>
          <a:p>
            <a:pPr lvl="1"/>
            <a:r>
              <a:rPr lang="en-US" dirty="0"/>
              <a:t>All services accessed via </a:t>
            </a:r>
            <a:r>
              <a:rPr lang="en-US" u="sng" dirty="0"/>
              <a:t>standard</a:t>
            </a:r>
            <a:r>
              <a:rPr lang="en-US" dirty="0"/>
              <a:t> protocols</a:t>
            </a:r>
          </a:p>
          <a:p>
            <a:r>
              <a:rPr lang="en-US" dirty="0"/>
              <a:t>Opaque encapsulation of servers/resources</a:t>
            </a:r>
          </a:p>
          <a:p>
            <a:pPr lvl="1"/>
            <a:r>
              <a:rPr lang="en-US" dirty="0"/>
              <a:t>Resources are abstract/logical, thin-provisioned</a:t>
            </a:r>
          </a:p>
          <a:p>
            <a:pPr lvl="1"/>
            <a:r>
              <a:rPr lang="en-US" dirty="0"/>
              <a:t>One highly available IP address for all services</a:t>
            </a:r>
          </a:p>
          <a:p>
            <a:pPr lvl="1"/>
            <a:r>
              <a:rPr lang="en-US" dirty="0"/>
              <a:t>Mirroring/migration happen under the covers</a:t>
            </a:r>
          </a:p>
          <a:p>
            <a:r>
              <a:rPr lang="en-US" dirty="0"/>
              <a:t>Protocols likely to be WAN-scale optimized</a:t>
            </a:r>
          </a:p>
          <a:p>
            <a:r>
              <a:rPr lang="en-US" dirty="0"/>
              <a:t>Advantages: </a:t>
            </a:r>
          </a:p>
          <a:p>
            <a:pPr lvl="1"/>
            <a:r>
              <a:rPr lang="en-US" dirty="0"/>
              <a:t>Simple, scalable, highly available, low cost</a:t>
            </a:r>
          </a:p>
          <a:p>
            <a:pPr lvl="1"/>
            <a:r>
              <a:rPr lang="en-US" dirty="0"/>
              <a:t>A very compelling business model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768599" y="526013"/>
            <a:ext cx="3657601" cy="71858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395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 Disk/File Access</a:t>
            </a:r>
          </a:p>
        </p:txBody>
      </p:sp>
      <p:sp>
        <p:nvSpPr>
          <p:cNvPr id="7" name="Rectangle 6"/>
          <p:cNvSpPr/>
          <p:nvPr/>
        </p:nvSpPr>
        <p:spPr>
          <a:xfrm>
            <a:off x="1981200" y="13716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4343400" y="13716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9" name="Rectangle 8"/>
          <p:cNvSpPr/>
          <p:nvPr/>
        </p:nvSpPr>
        <p:spPr>
          <a:xfrm>
            <a:off x="4343400" y="22098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secondary</a:t>
            </a:r>
          </a:p>
        </p:txBody>
      </p:sp>
      <p:sp>
        <p:nvSpPr>
          <p:cNvPr id="10" name="Can 9"/>
          <p:cNvSpPr/>
          <p:nvPr/>
        </p:nvSpPr>
        <p:spPr>
          <a:xfrm>
            <a:off x="5638800" y="13716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an 10"/>
          <p:cNvSpPr/>
          <p:nvPr/>
        </p:nvSpPr>
        <p:spPr>
          <a:xfrm>
            <a:off x="5638800" y="2209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stCxn id="7" idx="3"/>
            <a:endCxn id="8" idx="1"/>
          </p:cNvCxnSpPr>
          <p:nvPr/>
        </p:nvCxnSpPr>
        <p:spPr>
          <a:xfrm>
            <a:off x="3124200" y="16383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  <a:endCxn id="9" idx="0"/>
          </p:cNvCxnSpPr>
          <p:nvPr/>
        </p:nvCxnSpPr>
        <p:spPr>
          <a:xfrm rot="5400000">
            <a:off x="4762500" y="20574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/>
          <p:cNvSpPr txBox="1">
            <a:spLocks/>
          </p:cNvSpPr>
          <p:nvPr/>
        </p:nvSpPr>
        <p:spPr>
          <a:xfrm>
            <a:off x="533400" y="3124200"/>
            <a:ext cx="8229600" cy="94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Distributed File System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810000" y="41148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0668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0" name="Can 19"/>
          <p:cNvSpPr/>
          <p:nvPr/>
        </p:nvSpPr>
        <p:spPr>
          <a:xfrm>
            <a:off x="1219200" y="5638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24384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7" name="Can 26"/>
          <p:cNvSpPr/>
          <p:nvPr/>
        </p:nvSpPr>
        <p:spPr>
          <a:xfrm>
            <a:off x="2590800" y="5638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00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9" name="Can 28"/>
          <p:cNvSpPr/>
          <p:nvPr/>
        </p:nvSpPr>
        <p:spPr>
          <a:xfrm>
            <a:off x="3962400" y="5638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51816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1" name="Can 30"/>
          <p:cNvSpPr/>
          <p:nvPr/>
        </p:nvSpPr>
        <p:spPr>
          <a:xfrm>
            <a:off x="5334000" y="5638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6294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3" name="Can 32"/>
          <p:cNvSpPr/>
          <p:nvPr/>
        </p:nvSpPr>
        <p:spPr>
          <a:xfrm>
            <a:off x="6781800" y="5638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Elbow Connector 34"/>
          <p:cNvCxnSpPr>
            <a:stCxn id="17" idx="2"/>
            <a:endCxn id="18" idx="0"/>
          </p:cNvCxnSpPr>
          <p:nvPr/>
        </p:nvCxnSpPr>
        <p:spPr>
          <a:xfrm rot="5400000">
            <a:off x="2819400" y="3467100"/>
            <a:ext cx="381000" cy="2743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>
            <a:stCxn id="17" idx="2"/>
            <a:endCxn id="30" idx="0"/>
          </p:cNvCxnSpPr>
          <p:nvPr/>
        </p:nvCxnSpPr>
        <p:spPr>
          <a:xfrm rot="16200000" flipH="1">
            <a:off x="4876800" y="4152900"/>
            <a:ext cx="381000" cy="1371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lbow Connector 37"/>
          <p:cNvCxnSpPr>
            <a:stCxn id="17" idx="2"/>
            <a:endCxn id="26" idx="0"/>
          </p:cNvCxnSpPr>
          <p:nvPr/>
        </p:nvCxnSpPr>
        <p:spPr>
          <a:xfrm rot="5400000">
            <a:off x="3505200" y="4152900"/>
            <a:ext cx="381000" cy="1371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17" idx="2"/>
            <a:endCxn id="32" idx="0"/>
          </p:cNvCxnSpPr>
          <p:nvPr/>
        </p:nvCxnSpPr>
        <p:spPr>
          <a:xfrm rot="16200000" flipH="1">
            <a:off x="5600700" y="3429000"/>
            <a:ext cx="381000" cy="2819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7" idx="2"/>
            <a:endCxn id="28" idx="0"/>
          </p:cNvCxnSpPr>
          <p:nvPr/>
        </p:nvCxnSpPr>
        <p:spPr>
          <a:xfrm rot="5400000">
            <a:off x="4191000" y="48387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Cloud Callout 33">
            <a:extLst>
              <a:ext uri="{FF2B5EF4-FFF2-40B4-BE49-F238E27FC236}">
                <a16:creationId xmlns:a16="http://schemas.microsoft.com/office/drawing/2014/main" id="{203AFC4F-9E91-D94A-9FBE-03946714B781}"/>
              </a:ext>
            </a:extLst>
          </p:cNvPr>
          <p:cNvSpPr/>
          <p:nvPr/>
        </p:nvSpPr>
        <p:spPr>
          <a:xfrm>
            <a:off x="6874797" y="881277"/>
            <a:ext cx="1913523" cy="100699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Where’s the file?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46E1D74A-DCA7-F04D-9DA3-6E141658506B}"/>
              </a:ext>
            </a:extLst>
          </p:cNvPr>
          <p:cNvCxnSpPr>
            <a:cxnSpLocks/>
          </p:cNvCxnSpPr>
          <p:nvPr/>
        </p:nvCxnSpPr>
        <p:spPr>
          <a:xfrm flipH="1" flipV="1">
            <a:off x="3088511" y="1997077"/>
            <a:ext cx="4683889" cy="212723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>
            <a:extLst>
              <a:ext uri="{FF2B5EF4-FFF2-40B4-BE49-F238E27FC236}">
                <a16:creationId xmlns:a16="http://schemas.microsoft.com/office/drawing/2014/main" id="{28C382F7-7E06-9144-9005-92E263B669C3}"/>
              </a:ext>
            </a:extLst>
          </p:cNvPr>
          <p:cNvSpPr txBox="1"/>
          <p:nvPr/>
        </p:nvSpPr>
        <p:spPr>
          <a:xfrm>
            <a:off x="7824012" y="1974060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AE6C0C-3BE3-3E41-BB48-09BAF48B040D}"/>
              </a:ext>
            </a:extLst>
          </p:cNvPr>
          <p:cNvSpPr txBox="1"/>
          <p:nvPr/>
        </p:nvSpPr>
        <p:spPr>
          <a:xfrm>
            <a:off x="7376344" y="2392084"/>
            <a:ext cx="140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remote disk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F5950907-B431-E043-AEF4-488E6A753924}"/>
              </a:ext>
            </a:extLst>
          </p:cNvPr>
          <p:cNvSpPr txBox="1"/>
          <p:nvPr/>
        </p:nvSpPr>
        <p:spPr>
          <a:xfrm>
            <a:off x="775446" y="1948746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Here!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CD6566EE-BD56-0543-AC71-507D0CC7639F}"/>
              </a:ext>
            </a:extLst>
          </p:cNvPr>
          <p:cNvCxnSpPr>
            <a:cxnSpLocks/>
          </p:cNvCxnSpPr>
          <p:nvPr/>
        </p:nvCxnSpPr>
        <p:spPr>
          <a:xfrm flipV="1">
            <a:off x="1758064" y="1791495"/>
            <a:ext cx="3880736" cy="33993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0E821F77-895C-5542-9850-9C4934F4326E}"/>
              </a:ext>
            </a:extLst>
          </p:cNvPr>
          <p:cNvSpPr txBox="1"/>
          <p:nvPr/>
        </p:nvSpPr>
        <p:spPr>
          <a:xfrm>
            <a:off x="775446" y="2658129"/>
            <a:ext cx="1544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Here!</a:t>
            </a:r>
          </a:p>
        </p:txBody>
      </p: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279AAEBF-0932-8640-AECD-941BD66527FD}"/>
              </a:ext>
            </a:extLst>
          </p:cNvPr>
          <p:cNvCxnSpPr>
            <a:cxnSpLocks/>
          </p:cNvCxnSpPr>
          <p:nvPr/>
        </p:nvCxnSpPr>
        <p:spPr>
          <a:xfrm flipV="1">
            <a:off x="2215264" y="2618789"/>
            <a:ext cx="3423536" cy="278984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494B7AE9-9804-5A4B-9776-4B624EDFAEDE}"/>
              </a:ext>
            </a:extLst>
          </p:cNvPr>
          <p:cNvSpPr txBox="1"/>
          <p:nvPr/>
        </p:nvSpPr>
        <p:spPr>
          <a:xfrm>
            <a:off x="362379" y="3137366"/>
            <a:ext cx="14088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remote files</a:t>
            </a:r>
          </a:p>
        </p:txBody>
      </p:sp>
      <p:sp>
        <p:nvSpPr>
          <p:cNvPr id="46" name="Cloud Callout 45">
            <a:extLst>
              <a:ext uri="{FF2B5EF4-FFF2-40B4-BE49-F238E27FC236}">
                <a16:creationId xmlns:a16="http://schemas.microsoft.com/office/drawing/2014/main" id="{DE417E7E-39BC-6648-B9B8-E1004CF4EFD2}"/>
              </a:ext>
            </a:extLst>
          </p:cNvPr>
          <p:cNvSpPr/>
          <p:nvPr/>
        </p:nvSpPr>
        <p:spPr>
          <a:xfrm>
            <a:off x="7016665" y="3565264"/>
            <a:ext cx="1913523" cy="1006998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Where’s the file?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5E79BEF9-7CD1-194F-86DB-A1D7BD47F9A1}"/>
              </a:ext>
            </a:extLst>
          </p:cNvPr>
          <p:cNvCxnSpPr>
            <a:cxnSpLocks/>
          </p:cNvCxnSpPr>
          <p:nvPr/>
        </p:nvCxnSpPr>
        <p:spPr>
          <a:xfrm flipH="1">
            <a:off x="1676400" y="4838699"/>
            <a:ext cx="6096000" cy="1104902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48">
            <a:extLst>
              <a:ext uri="{FF2B5EF4-FFF2-40B4-BE49-F238E27FC236}">
                <a16:creationId xmlns:a16="http://schemas.microsoft.com/office/drawing/2014/main" id="{91BD2828-1CB1-A846-AD53-935539AB17C6}"/>
              </a:ext>
            </a:extLst>
          </p:cNvPr>
          <p:cNvSpPr txBox="1"/>
          <p:nvPr/>
        </p:nvSpPr>
        <p:spPr>
          <a:xfrm>
            <a:off x="7867757" y="4509826"/>
            <a:ext cx="9364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Here!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6877E021-A0BA-9E4E-ADC4-B05209662112}"/>
              </a:ext>
            </a:extLst>
          </p:cNvPr>
          <p:cNvCxnSpPr>
            <a:cxnSpLocks/>
            <a:stCxn id="51" idx="1"/>
          </p:cNvCxnSpPr>
          <p:nvPr/>
        </p:nvCxnSpPr>
        <p:spPr>
          <a:xfrm flipH="1">
            <a:off x="3009901" y="5049278"/>
            <a:ext cx="4693868" cy="94036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21CFBED6-F614-F74D-BEA6-E9CC673C2BDF}"/>
              </a:ext>
            </a:extLst>
          </p:cNvPr>
          <p:cNvSpPr txBox="1"/>
          <p:nvPr/>
        </p:nvSpPr>
        <p:spPr>
          <a:xfrm>
            <a:off x="7703769" y="4818445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Here!</a:t>
            </a:r>
          </a:p>
        </p:txBody>
      </p: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07497674-7EA2-6B41-988C-8C02A3A6E107}"/>
              </a:ext>
            </a:extLst>
          </p:cNvPr>
          <p:cNvCxnSpPr>
            <a:cxnSpLocks/>
            <a:stCxn id="53" idx="1"/>
          </p:cNvCxnSpPr>
          <p:nvPr/>
        </p:nvCxnSpPr>
        <p:spPr>
          <a:xfrm flipH="1">
            <a:off x="4343400" y="5294278"/>
            <a:ext cx="3373869" cy="69536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EBD8E8CA-8657-C943-8669-353A7589F01A}"/>
              </a:ext>
            </a:extLst>
          </p:cNvPr>
          <p:cNvSpPr txBox="1"/>
          <p:nvPr/>
        </p:nvSpPr>
        <p:spPr>
          <a:xfrm>
            <a:off x="7717269" y="5063445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Here!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F495D81B-2C8D-4E4B-AD7E-F9F75A05EC18}"/>
              </a:ext>
            </a:extLst>
          </p:cNvPr>
          <p:cNvCxnSpPr>
            <a:cxnSpLocks/>
            <a:stCxn id="55" idx="1"/>
          </p:cNvCxnSpPr>
          <p:nvPr/>
        </p:nvCxnSpPr>
        <p:spPr>
          <a:xfrm flipH="1">
            <a:off x="5715000" y="5527703"/>
            <a:ext cx="1992619" cy="43006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>
            <a:extLst>
              <a:ext uri="{FF2B5EF4-FFF2-40B4-BE49-F238E27FC236}">
                <a16:creationId xmlns:a16="http://schemas.microsoft.com/office/drawing/2014/main" id="{C98C7D9F-AA5A-2E4C-BA92-B9E88E674427}"/>
              </a:ext>
            </a:extLst>
          </p:cNvPr>
          <p:cNvSpPr txBox="1"/>
          <p:nvPr/>
        </p:nvSpPr>
        <p:spPr>
          <a:xfrm>
            <a:off x="7707619" y="5296870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Here!</a:t>
            </a: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20B87AFE-F4C4-8948-A781-8B474B9AB716}"/>
              </a:ext>
            </a:extLst>
          </p:cNvPr>
          <p:cNvCxnSpPr>
            <a:cxnSpLocks/>
            <a:stCxn id="57" idx="1"/>
          </p:cNvCxnSpPr>
          <p:nvPr/>
        </p:nvCxnSpPr>
        <p:spPr>
          <a:xfrm flipH="1">
            <a:off x="7086600" y="5784278"/>
            <a:ext cx="622944" cy="199233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47BCE173-DABE-E144-B5FE-E504C44F7B4A}"/>
              </a:ext>
            </a:extLst>
          </p:cNvPr>
          <p:cNvSpPr txBox="1"/>
          <p:nvPr/>
        </p:nvSpPr>
        <p:spPr>
          <a:xfrm>
            <a:off x="7709544" y="5553445"/>
            <a:ext cx="13564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Here!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109413F-3449-F245-96FB-B910F6AB32AD}"/>
              </a:ext>
            </a:extLst>
          </p:cNvPr>
          <p:cNvSpPr txBox="1"/>
          <p:nvPr/>
        </p:nvSpPr>
        <p:spPr>
          <a:xfrm>
            <a:off x="650631" y="3973402"/>
            <a:ext cx="18854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maybe . . .</a:t>
            </a:r>
          </a:p>
        </p:txBody>
      </p:sp>
      <p:cxnSp>
        <p:nvCxnSpPr>
          <p:cNvPr id="59" name="Straight Arrow Connector 58">
            <a:extLst>
              <a:ext uri="{FF2B5EF4-FFF2-40B4-BE49-F238E27FC236}">
                <a16:creationId xmlns:a16="http://schemas.microsoft.com/office/drawing/2014/main" id="{743D215E-F730-524A-A2AC-2B80F550310D}"/>
              </a:ext>
            </a:extLst>
          </p:cNvPr>
          <p:cNvCxnSpPr>
            <a:cxnSpLocks/>
          </p:cNvCxnSpPr>
          <p:nvPr/>
        </p:nvCxnSpPr>
        <p:spPr>
          <a:xfrm>
            <a:off x="1518452" y="4472645"/>
            <a:ext cx="74905" cy="1470955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F5FB6595-CF4E-964D-BEC5-0FBBC2AF79E4}"/>
              </a:ext>
            </a:extLst>
          </p:cNvPr>
          <p:cNvCxnSpPr>
            <a:cxnSpLocks/>
          </p:cNvCxnSpPr>
          <p:nvPr/>
        </p:nvCxnSpPr>
        <p:spPr>
          <a:xfrm>
            <a:off x="1716589" y="4472645"/>
            <a:ext cx="1278074" cy="1510866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>
            <a:extLst>
              <a:ext uri="{FF2B5EF4-FFF2-40B4-BE49-F238E27FC236}">
                <a16:creationId xmlns:a16="http://schemas.microsoft.com/office/drawing/2014/main" id="{5B45CD8E-BEE0-1E4C-A751-D6BEDDE17155}"/>
              </a:ext>
            </a:extLst>
          </p:cNvPr>
          <p:cNvCxnSpPr>
            <a:cxnSpLocks/>
          </p:cNvCxnSpPr>
          <p:nvPr/>
        </p:nvCxnSpPr>
        <p:spPr>
          <a:xfrm>
            <a:off x="1841127" y="4449762"/>
            <a:ext cx="2533804" cy="1570039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012C54D6-789D-484B-AA6C-351394834EED}"/>
              </a:ext>
            </a:extLst>
          </p:cNvPr>
          <p:cNvCxnSpPr>
            <a:cxnSpLocks/>
          </p:cNvCxnSpPr>
          <p:nvPr/>
        </p:nvCxnSpPr>
        <p:spPr>
          <a:xfrm>
            <a:off x="1926716" y="4381500"/>
            <a:ext cx="3765421" cy="1616179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68">
            <a:extLst>
              <a:ext uri="{FF2B5EF4-FFF2-40B4-BE49-F238E27FC236}">
                <a16:creationId xmlns:a16="http://schemas.microsoft.com/office/drawing/2014/main" id="{13D0E06B-D666-D249-AFC6-B31D15F9CAD5}"/>
              </a:ext>
            </a:extLst>
          </p:cNvPr>
          <p:cNvCxnSpPr>
            <a:cxnSpLocks/>
          </p:cNvCxnSpPr>
          <p:nvPr/>
        </p:nvCxnSpPr>
        <p:spPr>
          <a:xfrm>
            <a:off x="2126757" y="4381500"/>
            <a:ext cx="4921683" cy="1602011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21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500"/>
                            </p:stCondLst>
                            <p:childTnLst>
                              <p:par>
                                <p:cTn id="134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500"/>
                            </p:stCondLst>
                            <p:childTnLst>
                              <p:par>
                                <p:cTn id="138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3500"/>
                            </p:stCondLst>
                            <p:childTnLst>
                              <p:par>
                                <p:cTn id="142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4500"/>
                            </p:stCondLst>
                            <p:childTnLst>
                              <p:par>
                                <p:cTn id="146" presetID="2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40" grpId="0"/>
      <p:bldP spid="40" grpId="1"/>
      <p:bldP spid="4" grpId="0"/>
      <p:bldP spid="4" grpId="1"/>
      <p:bldP spid="41" grpId="0"/>
      <p:bldP spid="41" grpId="1"/>
      <p:bldP spid="43" grpId="0"/>
      <p:bldP spid="43" grpId="1"/>
      <p:bldP spid="45" grpId="0"/>
      <p:bldP spid="45" grpId="1"/>
      <p:bldP spid="46" grpId="0" animBg="1"/>
      <p:bldP spid="49" grpId="0"/>
      <p:bldP spid="49" grpId="1"/>
      <p:bldP spid="51" grpId="0"/>
      <p:bldP spid="51" grpId="1"/>
      <p:bldP spid="53" grpId="0"/>
      <p:bldP spid="53" grpId="1"/>
      <p:bldP spid="55" grpId="0"/>
      <p:bldP spid="55" grpId="1"/>
      <p:bldP spid="57" grpId="0"/>
      <p:bldP spid="57" grpId="1"/>
      <p:bldP spid="5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Remote vs. Distributed File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0000"/>
            <a:ext cx="8229600" cy="4525963"/>
          </a:xfrm>
        </p:spPr>
        <p:txBody>
          <a:bodyPr/>
          <a:lstStyle/>
          <a:p>
            <a:r>
              <a:rPr lang="en-US" dirty="0"/>
              <a:t>Remote file access (e.g., NFS, CIFS)</a:t>
            </a:r>
          </a:p>
          <a:p>
            <a:pPr lvl="1"/>
            <a:r>
              <a:rPr lang="en-US" dirty="0"/>
              <a:t>Client talks to (per file system) primary server</a:t>
            </a:r>
          </a:p>
          <a:p>
            <a:pPr lvl="1"/>
            <a:r>
              <a:rPr lang="en-US" dirty="0"/>
              <a:t>Secondary server may take over if primary fails</a:t>
            </a:r>
          </a:p>
          <a:p>
            <a:pPr lvl="1"/>
            <a:r>
              <a:rPr lang="en-US" dirty="0"/>
              <a:t>Advantages: simplicity</a:t>
            </a:r>
          </a:p>
          <a:p>
            <a:r>
              <a:rPr lang="en-US" dirty="0"/>
              <a:t>Distributed file system (e.g., </a:t>
            </a:r>
            <a:r>
              <a:rPr lang="en-US" dirty="0" err="1"/>
              <a:t>Ceph</a:t>
            </a:r>
            <a:r>
              <a:rPr lang="en-US" dirty="0"/>
              <a:t>, Locus)</a:t>
            </a:r>
          </a:p>
          <a:p>
            <a:pPr lvl="1"/>
            <a:r>
              <a:rPr lang="en-US" dirty="0"/>
              <a:t>Data is spread across numerous servers</a:t>
            </a:r>
          </a:p>
          <a:p>
            <a:pPr lvl="1"/>
            <a:r>
              <a:rPr lang="en-US" dirty="0"/>
              <a:t>Client may talk directly to many/all of them</a:t>
            </a:r>
          </a:p>
          <a:p>
            <a:pPr lvl="1"/>
            <a:r>
              <a:rPr lang="en-US" dirty="0"/>
              <a:t>Advantages: performance, scalability</a:t>
            </a:r>
          </a:p>
          <a:p>
            <a:pPr lvl="1"/>
            <a:r>
              <a:rPr lang="en-US" dirty="0"/>
              <a:t>Disadvantages: complexity++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112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For Remote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issues:</a:t>
            </a:r>
          </a:p>
          <a:p>
            <a:pPr lvl="1"/>
            <a:r>
              <a:rPr lang="en-US" dirty="0"/>
              <a:t> Privacy and integrity for data on the network</a:t>
            </a:r>
          </a:p>
          <a:p>
            <a:pPr lvl="2"/>
            <a:r>
              <a:rPr lang="en-US" dirty="0"/>
              <a:t>Solution: encrypt all data sent over network</a:t>
            </a:r>
          </a:p>
          <a:p>
            <a:pPr lvl="1"/>
            <a:r>
              <a:rPr lang="en-US" dirty="0"/>
              <a:t>Authentication of remote users</a:t>
            </a:r>
          </a:p>
          <a:p>
            <a:pPr lvl="2"/>
            <a:r>
              <a:rPr lang="en-US" dirty="0"/>
              <a:t>Solution: various approaches</a:t>
            </a:r>
          </a:p>
          <a:p>
            <a:pPr lvl="1"/>
            <a:r>
              <a:rPr lang="en-US" dirty="0"/>
              <a:t>Trustworthiness of remote sites</a:t>
            </a:r>
          </a:p>
          <a:p>
            <a:pPr lvl="2"/>
            <a:r>
              <a:rPr lang="en-US" dirty="0"/>
              <a:t>Solution: various approaches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04850" y="525463"/>
            <a:ext cx="7766050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8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Outline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Data on other machines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Remote file access architectures</a:t>
            </a:r>
          </a:p>
          <a:p>
            <a:r>
              <a:rPr lang="en-US" dirty="0">
                <a:latin typeface="Times New Roman" pitchFamily="1" charset="0"/>
                <a:ea typeface="ＭＳ Ｐゴシック" pitchFamily="1" charset="-128"/>
              </a:rPr>
              <a:t>Challenges in remote data access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Security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Reliability and availability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Performance</a:t>
            </a:r>
          </a:p>
          <a:p>
            <a:pPr lvl="1"/>
            <a:r>
              <a:rPr lang="en-US" dirty="0">
                <a:latin typeface="Times New Roman" pitchFamily="1" charset="0"/>
                <a:ea typeface="ＭＳ Ｐゴシック" pitchFamily="1" charset="-128"/>
              </a:rPr>
              <a:t>Scalability</a:t>
            </a: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endParaRPr lang="en-US" dirty="0">
              <a:latin typeface="Times New Roman" pitchFamily="1" charset="0"/>
              <a:ea typeface="ＭＳ Ｐゴシック" pitchFamily="1" charset="-128"/>
            </a:endParaRPr>
          </a:p>
          <a:p>
            <a:pPr>
              <a:buFont typeface="Arial" pitchFamily="1" charset="-52"/>
              <a:buNone/>
            </a:pPr>
            <a:endParaRPr lang="en-US" dirty="0">
              <a:latin typeface="Times New Roman" pitchFamily="1" charset="0"/>
              <a:ea typeface="ＭＳ Ｐゴシック" pitchFamily="1" charset="-128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60750" y="503238"/>
            <a:ext cx="214312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9150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Anonymous access</a:t>
            </a:r>
          </a:p>
          <a:p>
            <a:r>
              <a:rPr lang="en-US" dirty="0"/>
              <a:t>Peer-to-peer approaches</a:t>
            </a:r>
          </a:p>
          <a:p>
            <a:r>
              <a:rPr lang="en-US" dirty="0"/>
              <a:t>Server authentication approaches</a:t>
            </a:r>
          </a:p>
          <a:p>
            <a:r>
              <a:rPr lang="en-US" dirty="0"/>
              <a:t>Domain authentication approaches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986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Anonymous Access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All files are available to all users</a:t>
            </a:r>
          </a:p>
          <a:p>
            <a:pPr lvl="1"/>
            <a:r>
              <a:rPr lang="en-US" dirty="0"/>
              <a:t>No authentication required</a:t>
            </a:r>
          </a:p>
          <a:p>
            <a:pPr lvl="1"/>
            <a:r>
              <a:rPr lang="en-US" dirty="0"/>
              <a:t>May be limited to read-only access</a:t>
            </a:r>
          </a:p>
          <a:p>
            <a:pPr lvl="1"/>
            <a:r>
              <a:rPr lang="en-US" dirty="0"/>
              <a:t>Examples: anonymous FTP, HTTP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Simple implementation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Can’t provide information privacy</a:t>
            </a:r>
          </a:p>
          <a:p>
            <a:pPr lvl="1"/>
            <a:r>
              <a:rPr lang="en-US" dirty="0"/>
              <a:t>Usually unacceptable for write access </a:t>
            </a:r>
          </a:p>
          <a:p>
            <a:pPr lvl="2"/>
            <a:r>
              <a:rPr lang="en-US" dirty="0"/>
              <a:t>Which is often managed by other means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084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Peer-to-Peer Security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 participating nodes are trusted peers</a:t>
            </a:r>
          </a:p>
          <a:p>
            <a:r>
              <a:rPr lang="en-US" dirty="0"/>
              <a:t>Client-side authentication/authorization</a:t>
            </a:r>
          </a:p>
          <a:p>
            <a:pPr lvl="1"/>
            <a:r>
              <a:rPr lang="en-US" dirty="0"/>
              <a:t>All users are known to all systems</a:t>
            </a:r>
          </a:p>
          <a:p>
            <a:pPr lvl="1"/>
            <a:r>
              <a:rPr lang="en-US" dirty="0"/>
              <a:t>All systems are trusted to enforce access control</a:t>
            </a:r>
          </a:p>
          <a:p>
            <a:pPr lvl="1"/>
            <a:r>
              <a:rPr lang="en-US" dirty="0"/>
              <a:t>Example: basic NFS</a:t>
            </a:r>
          </a:p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Simple implementation</a:t>
            </a:r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You can’t always trust all remote machines</a:t>
            </a:r>
          </a:p>
          <a:p>
            <a:pPr lvl="1"/>
            <a:r>
              <a:rPr lang="en-US" dirty="0"/>
              <a:t>Doesn’t work in heterogeneous OS environment</a:t>
            </a:r>
          </a:p>
          <a:p>
            <a:pPr lvl="1"/>
            <a:r>
              <a:rPr lang="en-US" dirty="0"/>
              <a:t>Universal user registry is not scalable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0815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Server Authenticated Approaches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Client agent authenticates to each server</a:t>
            </a:r>
          </a:p>
          <a:p>
            <a:pPr lvl="1"/>
            <a:r>
              <a:rPr lang="en-US" dirty="0"/>
              <a:t>Authentication used for entire session</a:t>
            </a:r>
          </a:p>
          <a:p>
            <a:pPr lvl="1"/>
            <a:r>
              <a:rPr lang="en-US" dirty="0"/>
              <a:t>Authorization based on credentials produced by server</a:t>
            </a:r>
          </a:p>
          <a:p>
            <a:pPr lvl="1"/>
            <a:r>
              <a:rPr lang="en-US" dirty="0"/>
              <a:t>Example: CIFS</a:t>
            </a:r>
          </a:p>
          <a:p>
            <a:r>
              <a:rPr lang="en-US" dirty="0"/>
              <a:t>Advantages</a:t>
            </a:r>
          </a:p>
          <a:p>
            <a:pPr lvl="1"/>
            <a:r>
              <a:rPr lang="en-US" dirty="0"/>
              <a:t>Simple implementation</a:t>
            </a:r>
          </a:p>
          <a:p>
            <a:r>
              <a:rPr lang="en-US" dirty="0"/>
              <a:t>Disadvantages</a:t>
            </a:r>
          </a:p>
          <a:p>
            <a:pPr lvl="1"/>
            <a:r>
              <a:rPr lang="en-US" dirty="0"/>
              <a:t>May not work in heterogeneous OS environment</a:t>
            </a:r>
          </a:p>
          <a:p>
            <a:pPr lvl="1"/>
            <a:r>
              <a:rPr lang="en-US" dirty="0"/>
              <a:t>Universal user registry is not scalable</a:t>
            </a:r>
          </a:p>
          <a:p>
            <a:pPr lvl="1"/>
            <a:r>
              <a:rPr lang="en-US" dirty="0"/>
              <a:t>No automatic fail-over if server dies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465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Domain Authentication Approaches</a:t>
            </a:r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Independent authentication of client &amp; server</a:t>
            </a:r>
          </a:p>
          <a:p>
            <a:pPr lvl="1"/>
            <a:r>
              <a:rPr lang="en-GB" dirty="0"/>
              <a:t>Each authenticates with independent authentication service</a:t>
            </a:r>
          </a:p>
          <a:p>
            <a:pPr lvl="1"/>
            <a:r>
              <a:rPr lang="en-GB" dirty="0"/>
              <a:t>Each knows/trusts only the authentication service</a:t>
            </a:r>
          </a:p>
          <a:p>
            <a:r>
              <a:rPr lang="en-GB" dirty="0"/>
              <a:t>Authentication service may issue signed “tickets”</a:t>
            </a:r>
          </a:p>
          <a:p>
            <a:pPr lvl="1"/>
            <a:r>
              <a:rPr lang="en-GB" dirty="0"/>
              <a:t>Assuring each of the others’ identity and rights</a:t>
            </a:r>
          </a:p>
          <a:p>
            <a:pPr lvl="1"/>
            <a:r>
              <a:rPr lang="en-GB" dirty="0"/>
              <a:t>May be revocable or timed lease</a:t>
            </a:r>
          </a:p>
          <a:p>
            <a:r>
              <a:rPr lang="en-GB" dirty="0"/>
              <a:t>May establish secure two-way session</a:t>
            </a:r>
          </a:p>
          <a:p>
            <a:pPr lvl="1"/>
            <a:r>
              <a:rPr lang="en-GB" dirty="0"/>
              <a:t>Privacy – nobody else can snoop on conversation</a:t>
            </a:r>
          </a:p>
          <a:p>
            <a:pPr lvl="1"/>
            <a:r>
              <a:rPr lang="en-GB" dirty="0"/>
              <a:t>Integrity – nobody can generate fake messages</a:t>
            </a:r>
          </a:p>
          <a:p>
            <a:r>
              <a:rPr lang="en-GB" dirty="0"/>
              <a:t>Kerberos is one example</a:t>
            </a:r>
          </a:p>
          <a:p>
            <a:pPr lvl="1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3698393"/>
      </p:ext>
    </p:extLst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Authorization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4445"/>
            <a:ext cx="82296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Authentication service returns credentials</a:t>
            </a:r>
          </a:p>
          <a:p>
            <a:pPr lvl="1"/>
            <a:r>
              <a:rPr lang="en-US" dirty="0"/>
              <a:t>Which server checks against Access Control List</a:t>
            </a:r>
          </a:p>
          <a:p>
            <a:pPr lvl="1"/>
            <a:r>
              <a:rPr lang="en-US" dirty="0"/>
              <a:t>Advantage: auth service doesn’t know about ACLs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Authentication service returns capabilities</a:t>
            </a:r>
          </a:p>
          <a:p>
            <a:pPr lvl="1"/>
            <a:r>
              <a:rPr lang="en-US" dirty="0"/>
              <a:t>Which server can verify (by signature)</a:t>
            </a:r>
          </a:p>
          <a:p>
            <a:pPr lvl="1"/>
            <a:r>
              <a:rPr lang="en-US" dirty="0"/>
              <a:t>Advantage:  servers do not know about clients</a:t>
            </a:r>
          </a:p>
          <a:p>
            <a:r>
              <a:rPr lang="en-US" dirty="0"/>
              <a:t>Both approaches are commonly used</a:t>
            </a:r>
          </a:p>
          <a:p>
            <a:pPr lvl="1"/>
            <a:r>
              <a:rPr lang="en-US" dirty="0"/>
              <a:t>Credentials: if subsequent authorization required</a:t>
            </a:r>
          </a:p>
          <a:p>
            <a:pPr lvl="1"/>
            <a:r>
              <a:rPr lang="en-US" dirty="0"/>
              <a:t>Capabilities: if access can be granted all-at-once</a:t>
            </a:r>
          </a:p>
        </p:txBody>
      </p:sp>
    </p:spTree>
    <p:extLst>
      <p:ext uri="{BB962C8B-B14F-4D97-AF65-F5344CB8AC3E}">
        <p14:creationId xmlns:p14="http://schemas.microsoft.com/office/powerpoint/2010/main" val="30325599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 and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r>
              <a:rPr lang="en-US" sz="2800" i="1" dirty="0"/>
              <a:t>Reliability </a:t>
            </a:r>
            <a:r>
              <a:rPr lang="en-US" sz="2800" dirty="0"/>
              <a:t>is high degree of assurance that service works properly</a:t>
            </a:r>
          </a:p>
          <a:p>
            <a:pPr lvl="1"/>
            <a:r>
              <a:rPr lang="en-US" sz="2400" dirty="0"/>
              <a:t>Challenging in distributed systems, because of partial failures</a:t>
            </a:r>
          </a:p>
          <a:p>
            <a:pPr lvl="1"/>
            <a:r>
              <a:rPr lang="en-US" sz="2400" dirty="0"/>
              <a:t>Data is not lost despite failures</a:t>
            </a:r>
          </a:p>
          <a:p>
            <a:r>
              <a:rPr lang="en-US" sz="2800" i="1" dirty="0"/>
              <a:t>Availability </a:t>
            </a:r>
            <a:r>
              <a:rPr lang="en-US" sz="2800" dirty="0"/>
              <a:t>is high degree of assurance that service is available whenever needed</a:t>
            </a:r>
          </a:p>
          <a:p>
            <a:pPr lvl="1"/>
            <a:r>
              <a:rPr lang="en-US" sz="2400" dirty="0"/>
              <a:t>Failures of some system elements don’t prevent data access</a:t>
            </a:r>
          </a:p>
          <a:p>
            <a:pPr lvl="1"/>
            <a:r>
              <a:rPr lang="en-US" sz="2400" dirty="0"/>
              <a:t>Certain kinds of distributed systems can greatly improve availability</a:t>
            </a:r>
          </a:p>
          <a:p>
            <a:r>
              <a:rPr lang="en-US" sz="2800" dirty="0"/>
              <a:t>Both, here, in the context of accessing remote files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1466850" y="503238"/>
            <a:ext cx="6242050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4571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Achieving Reliability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525963"/>
          </a:xfrm>
        </p:spPr>
        <p:txBody>
          <a:bodyPr/>
          <a:lstStyle/>
          <a:p>
            <a:r>
              <a:rPr lang="en-US" dirty="0"/>
              <a:t>Must reduce probability of data loss</a:t>
            </a:r>
          </a:p>
          <a:p>
            <a:r>
              <a:rPr lang="en-US" dirty="0"/>
              <a:t>Typically by some form of redundancy</a:t>
            </a:r>
          </a:p>
          <a:p>
            <a:pPr lvl="1"/>
            <a:r>
              <a:rPr lang="en-US" dirty="0"/>
              <a:t>So disk/server failures don’t result in data loss</a:t>
            </a:r>
          </a:p>
          <a:p>
            <a:pPr lvl="2"/>
            <a:r>
              <a:rPr lang="en-US" dirty="0"/>
              <a:t>RAID (mirroring, parity, erasure coding)</a:t>
            </a:r>
          </a:p>
          <a:p>
            <a:pPr lvl="2"/>
            <a:r>
              <a:rPr lang="en-US" dirty="0"/>
              <a:t>Copies on multiple servers</a:t>
            </a:r>
          </a:p>
          <a:p>
            <a:r>
              <a:rPr lang="en-US" dirty="0"/>
              <a:t>Also important to automatically recover after failure</a:t>
            </a:r>
          </a:p>
          <a:p>
            <a:pPr lvl="1"/>
            <a:r>
              <a:rPr lang="en-US" dirty="0"/>
              <a:t>Remote copies of data become available again</a:t>
            </a:r>
          </a:p>
          <a:p>
            <a:pPr lvl="1"/>
            <a:r>
              <a:rPr lang="en-US" dirty="0"/>
              <a:t>Any redundancy loss due to failure must be made 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651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Reliability: Data Mirroring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24384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7" name="Rectangle 6"/>
          <p:cNvSpPr/>
          <p:nvPr/>
        </p:nvSpPr>
        <p:spPr>
          <a:xfrm>
            <a:off x="2971800" y="24384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9" name="Can 8"/>
          <p:cNvSpPr/>
          <p:nvPr/>
        </p:nvSpPr>
        <p:spPr>
          <a:xfrm>
            <a:off x="3048000" y="30480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6" idx="3"/>
            <a:endCxn id="7" idx="1"/>
          </p:cNvCxnSpPr>
          <p:nvPr/>
        </p:nvCxnSpPr>
        <p:spPr>
          <a:xfrm>
            <a:off x="1752600" y="27051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5638800" y="16764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secondary</a:t>
            </a:r>
          </a:p>
        </p:txBody>
      </p:sp>
      <p:sp>
        <p:nvSpPr>
          <p:cNvPr id="15" name="Can 14"/>
          <p:cNvSpPr/>
          <p:nvPr/>
        </p:nvSpPr>
        <p:spPr>
          <a:xfrm>
            <a:off x="6934200" y="16764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105400" y="243840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Back-side Mirroring</a:t>
            </a:r>
          </a:p>
        </p:txBody>
      </p:sp>
      <p:sp>
        <p:nvSpPr>
          <p:cNvPr id="20" name="Rectangle 19"/>
          <p:cNvSpPr/>
          <p:nvPr/>
        </p:nvSpPr>
        <p:spPr>
          <a:xfrm>
            <a:off x="25146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8768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876800" y="58674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secondary</a:t>
            </a:r>
          </a:p>
        </p:txBody>
      </p:sp>
      <p:sp>
        <p:nvSpPr>
          <p:cNvPr id="23" name="Can 22"/>
          <p:cNvSpPr/>
          <p:nvPr/>
        </p:nvSpPr>
        <p:spPr>
          <a:xfrm>
            <a:off x="6172200" y="50292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Can 23"/>
          <p:cNvSpPr/>
          <p:nvPr/>
        </p:nvSpPr>
        <p:spPr>
          <a:xfrm>
            <a:off x="6172200" y="58674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/>
          <p:cNvCxnSpPr>
            <a:stCxn id="20" idx="3"/>
            <a:endCxn id="21" idx="1"/>
          </p:cNvCxnSpPr>
          <p:nvPr/>
        </p:nvCxnSpPr>
        <p:spPr>
          <a:xfrm>
            <a:off x="3657600" y="52959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876800" y="41148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secondary</a:t>
            </a:r>
          </a:p>
        </p:txBody>
      </p:sp>
      <p:sp>
        <p:nvSpPr>
          <p:cNvPr id="28" name="Can 27"/>
          <p:cNvSpPr/>
          <p:nvPr/>
        </p:nvSpPr>
        <p:spPr>
          <a:xfrm>
            <a:off x="6172200" y="4114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800100" y="4415135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/>
                <a:cs typeface="Times New Roman"/>
              </a:rPr>
              <a:t>Front-side Mirroring</a:t>
            </a:r>
          </a:p>
        </p:txBody>
      </p:sp>
      <p:cxnSp>
        <p:nvCxnSpPr>
          <p:cNvPr id="32" name="Elbow Connector 31"/>
          <p:cNvCxnSpPr>
            <a:stCxn id="20" idx="3"/>
            <a:endCxn id="27" idx="1"/>
          </p:cNvCxnSpPr>
          <p:nvPr/>
        </p:nvCxnSpPr>
        <p:spPr>
          <a:xfrm flipV="1">
            <a:off x="3657600" y="4381500"/>
            <a:ext cx="1219200" cy="9144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0" idx="3"/>
            <a:endCxn id="22" idx="1"/>
          </p:cNvCxnSpPr>
          <p:nvPr/>
        </p:nvCxnSpPr>
        <p:spPr>
          <a:xfrm>
            <a:off x="3657600" y="5295900"/>
            <a:ext cx="1219200" cy="838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5638800" y="30480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secondary</a:t>
            </a:r>
          </a:p>
        </p:txBody>
      </p:sp>
      <p:sp>
        <p:nvSpPr>
          <p:cNvPr id="37" name="Can 36"/>
          <p:cNvSpPr/>
          <p:nvPr/>
        </p:nvSpPr>
        <p:spPr>
          <a:xfrm>
            <a:off x="6934200" y="30480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8" name="Elbow Connector 37"/>
          <p:cNvCxnSpPr>
            <a:stCxn id="7" idx="3"/>
            <a:endCxn id="14" idx="1"/>
          </p:cNvCxnSpPr>
          <p:nvPr/>
        </p:nvCxnSpPr>
        <p:spPr>
          <a:xfrm flipV="1">
            <a:off x="4114800" y="1943100"/>
            <a:ext cx="1524000" cy="762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37"/>
          <p:cNvCxnSpPr>
            <a:stCxn id="7" idx="3"/>
            <a:endCxn id="36" idx="1"/>
          </p:cNvCxnSpPr>
          <p:nvPr/>
        </p:nvCxnSpPr>
        <p:spPr>
          <a:xfrm>
            <a:off x="4114800" y="2705100"/>
            <a:ext cx="1524000" cy="6096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17887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Mirroring, Parity, and Erasure Coding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Similar to trade-offs in RAID</a:t>
            </a:r>
          </a:p>
          <a:p>
            <a:pPr lvl="1"/>
            <a:r>
              <a:rPr lang="en-US" dirty="0"/>
              <a:t>Extra copies of some data prevent data loss</a:t>
            </a:r>
          </a:p>
          <a:p>
            <a:pPr lvl="1"/>
            <a:r>
              <a:rPr lang="en-US" dirty="0"/>
              <a:t>In this case on another machine</a:t>
            </a:r>
          </a:p>
          <a:p>
            <a:pPr lvl="1"/>
            <a:r>
              <a:rPr lang="en-US" dirty="0"/>
              <a:t>But the extra copies mean more network I/O</a:t>
            </a:r>
          </a:p>
          <a:p>
            <a:r>
              <a:rPr lang="en-US" dirty="0"/>
              <a:t>Mirroring – multiple copies</a:t>
            </a:r>
          </a:p>
          <a:p>
            <a:pPr lvl="1"/>
            <a:r>
              <a:rPr lang="en-US" dirty="0"/>
              <a:t>Fast, but requires a great deal of space</a:t>
            </a:r>
          </a:p>
          <a:p>
            <a:r>
              <a:rPr lang="en-US" dirty="0"/>
              <a:t>Parity – able to recover from one/two errors</a:t>
            </a:r>
          </a:p>
          <a:p>
            <a:pPr lvl="1"/>
            <a:r>
              <a:rPr lang="en-US" dirty="0"/>
              <a:t>Lower space overhead</a:t>
            </a:r>
          </a:p>
          <a:p>
            <a:pPr lvl="1"/>
            <a:r>
              <a:rPr lang="en-US" dirty="0"/>
              <a:t>Requires full strip write buffering</a:t>
            </a:r>
          </a:p>
          <a:p>
            <a:r>
              <a:rPr lang="en-US" dirty="0"/>
              <a:t>Erasure coding – recover with N/M copies</a:t>
            </a:r>
          </a:p>
          <a:p>
            <a:pPr lvl="1"/>
            <a:r>
              <a:rPr lang="en-US" dirty="0"/>
              <a:t>Very space efficient</a:t>
            </a:r>
          </a:p>
          <a:p>
            <a:pPr lvl="1"/>
            <a:r>
              <a:rPr lang="en-US" dirty="0"/>
              <a:t>Very slow/expensive reads and writes</a:t>
            </a:r>
          </a:p>
        </p:txBody>
      </p:sp>
    </p:spTree>
    <p:extLst>
      <p:ext uri="{BB962C8B-B14F-4D97-AF65-F5344CB8AC3E}">
        <p14:creationId xmlns:p14="http://schemas.microsoft.com/office/powerpoint/2010/main" val="1724172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8671"/>
            <a:ext cx="8229600" cy="1143000"/>
          </a:xfrm>
        </p:spPr>
        <p:txBody>
          <a:bodyPr/>
          <a:lstStyle/>
          <a:p>
            <a:r>
              <a:rPr lang="en-US" dirty="0"/>
              <a:t>Remote Data: </a:t>
            </a:r>
            <a:br>
              <a:rPr lang="en-US" dirty="0"/>
            </a:br>
            <a:r>
              <a:rPr lang="en-US" dirty="0"/>
              <a:t>Goals and Challenges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4200"/>
            <a:ext cx="8229600" cy="4525963"/>
          </a:xfrm>
        </p:spPr>
        <p:txBody>
          <a:bodyPr/>
          <a:lstStyle/>
          <a:p>
            <a:r>
              <a:rPr lang="en-GB" dirty="0"/>
              <a:t>Sometimes the data we want isn’t on our machine</a:t>
            </a:r>
          </a:p>
          <a:p>
            <a:pPr lvl="1"/>
            <a:r>
              <a:rPr lang="en-GB" dirty="0"/>
              <a:t>A file</a:t>
            </a:r>
          </a:p>
          <a:p>
            <a:pPr lvl="1"/>
            <a:r>
              <a:rPr lang="en-GB" dirty="0"/>
              <a:t>A database</a:t>
            </a:r>
          </a:p>
          <a:p>
            <a:pPr lvl="1"/>
            <a:r>
              <a:rPr lang="en-GB" dirty="0"/>
              <a:t>A web page</a:t>
            </a:r>
          </a:p>
          <a:p>
            <a:r>
              <a:rPr lang="en-GB" dirty="0"/>
              <a:t>We’d like to be able to access it, anyway</a:t>
            </a:r>
          </a:p>
          <a:p>
            <a:r>
              <a:rPr lang="en-GB" dirty="0"/>
              <a:t>How do we provide access to remote data?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464003" y="538173"/>
            <a:ext cx="6128996" cy="1269457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7386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Availability and Fail-Over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Fail-over means transferring work/requests from failed server to some other server</a:t>
            </a:r>
          </a:p>
          <a:p>
            <a:r>
              <a:rPr lang="en-US" dirty="0"/>
              <a:t>Data must be mirrored to secondary server</a:t>
            </a:r>
          </a:p>
          <a:p>
            <a:r>
              <a:rPr lang="en-US" dirty="0"/>
              <a:t>Failure of primary server must be detected</a:t>
            </a:r>
          </a:p>
          <a:p>
            <a:r>
              <a:rPr lang="en-US" dirty="0"/>
              <a:t>Client must be failed-over to secondary</a:t>
            </a:r>
          </a:p>
          <a:p>
            <a:r>
              <a:rPr lang="en-US" dirty="0"/>
              <a:t>Session state must be reestablished</a:t>
            </a:r>
          </a:p>
          <a:p>
            <a:pPr lvl="1"/>
            <a:r>
              <a:rPr lang="en-US" dirty="0"/>
              <a:t>Client authentication/credentials</a:t>
            </a:r>
          </a:p>
          <a:p>
            <a:pPr lvl="1"/>
            <a:r>
              <a:rPr lang="en-US" dirty="0"/>
              <a:t>Session parameters (e.g. working directory, offset)</a:t>
            </a:r>
          </a:p>
          <a:p>
            <a:r>
              <a:rPr lang="en-US" dirty="0"/>
              <a:t>In-progress operations must be retransmitted</a:t>
            </a:r>
          </a:p>
          <a:p>
            <a:pPr lvl="1"/>
            <a:r>
              <a:rPr lang="en-US" dirty="0"/>
              <a:t>Client must expect timeouts, retransmit requests</a:t>
            </a:r>
          </a:p>
          <a:p>
            <a:pPr lvl="1"/>
            <a:r>
              <a:rPr lang="en-US" dirty="0"/>
              <a:t>Client responsible for writes until server ACKs</a:t>
            </a:r>
          </a:p>
        </p:txBody>
      </p:sp>
    </p:spTree>
    <p:extLst>
      <p:ext uri="{BB962C8B-B14F-4D97-AF65-F5344CB8AC3E}">
        <p14:creationId xmlns:p14="http://schemas.microsoft.com/office/powerpoint/2010/main" val="1602760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Availability: Failure Detect/Rebind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If a server fails, need to detect it and rebind to a different server</a:t>
            </a:r>
          </a:p>
          <a:p>
            <a:r>
              <a:rPr lang="en-US" dirty="0"/>
              <a:t>Client driven recovery</a:t>
            </a:r>
          </a:p>
          <a:p>
            <a:pPr lvl="1"/>
            <a:r>
              <a:rPr lang="en-US" dirty="0"/>
              <a:t>Client detects server failure (connection error)</a:t>
            </a:r>
          </a:p>
          <a:p>
            <a:pPr lvl="1"/>
            <a:r>
              <a:rPr lang="en-US" dirty="0"/>
              <a:t>Client reconnects to (successor) server</a:t>
            </a:r>
          </a:p>
          <a:p>
            <a:pPr lvl="1"/>
            <a:r>
              <a:rPr lang="en-US" dirty="0"/>
              <a:t>Client reestablishes session</a:t>
            </a:r>
          </a:p>
          <a:p>
            <a:r>
              <a:rPr lang="en-US" dirty="0"/>
              <a:t>Transparent failure recovery</a:t>
            </a:r>
          </a:p>
          <a:p>
            <a:pPr lvl="1"/>
            <a:r>
              <a:rPr lang="en-US" dirty="0"/>
              <a:t>System detects server failure (health monitoring)</a:t>
            </a:r>
          </a:p>
          <a:p>
            <a:pPr lvl="1"/>
            <a:r>
              <a:rPr lang="en-US" dirty="0"/>
              <a:t>Successor assumes primary’s IP address (or other redirection)</a:t>
            </a:r>
          </a:p>
          <a:p>
            <a:pPr lvl="1"/>
            <a:r>
              <a:rPr lang="en-US" dirty="0"/>
              <a:t>State reestablishment</a:t>
            </a:r>
          </a:p>
          <a:p>
            <a:pPr lvl="2"/>
            <a:r>
              <a:rPr lang="en-US" dirty="0"/>
              <a:t>Successor recovers last primary state check-point</a:t>
            </a:r>
          </a:p>
          <a:p>
            <a:pPr lvl="2"/>
            <a:r>
              <a:rPr lang="en-US" dirty="0"/>
              <a:t>Stateless protocol</a:t>
            </a:r>
          </a:p>
        </p:txBody>
      </p:sp>
    </p:spTree>
    <p:extLst>
      <p:ext uri="{BB962C8B-B14F-4D97-AF65-F5344CB8AC3E}">
        <p14:creationId xmlns:p14="http://schemas.microsoft.com/office/powerpoint/2010/main" val="21386272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6" name="Rectangle 4"/>
          <p:cNvSpPr>
            <a:spLocks noGrp="1" noChangeArrowheads="1"/>
          </p:cNvSpPr>
          <p:nvPr>
            <p:ph type="title"/>
          </p:nvPr>
        </p:nvSpPr>
        <p:spPr>
          <a:xfrm>
            <a:off x="355680" y="232894"/>
            <a:ext cx="8432640" cy="901535"/>
          </a:xfrm>
        </p:spPr>
        <p:txBody>
          <a:bodyPr/>
          <a:lstStyle/>
          <a:p>
            <a:r>
              <a:rPr lang="en-GB" dirty="0"/>
              <a:t>Availability: Stateless Protocols</a:t>
            </a:r>
          </a:p>
        </p:txBody>
      </p:sp>
      <p:sp>
        <p:nvSpPr>
          <p:cNvPr id="1873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55680" y="1147801"/>
            <a:ext cx="8432640" cy="5057811"/>
          </a:xfrm>
        </p:spPr>
        <p:txBody>
          <a:bodyPr>
            <a:normAutofit fontScale="92500" lnSpcReduction="10000"/>
          </a:bodyPr>
          <a:lstStyle/>
          <a:p>
            <a:r>
              <a:rPr lang="en-GB" dirty="0" err="1"/>
              <a:t>Stateful</a:t>
            </a:r>
            <a:r>
              <a:rPr lang="en-GB" dirty="0"/>
              <a:t> protocols (e.g., TCP)</a:t>
            </a:r>
          </a:p>
          <a:p>
            <a:pPr lvl="1"/>
            <a:r>
              <a:rPr lang="en-GB" dirty="0"/>
              <a:t>Operations occur within a context </a:t>
            </a:r>
          </a:p>
          <a:p>
            <a:pPr lvl="2"/>
            <a:r>
              <a:rPr lang="en-GB" dirty="0"/>
              <a:t>Server must save state</a:t>
            </a:r>
          </a:p>
          <a:p>
            <a:pPr lvl="1"/>
            <a:r>
              <a:rPr lang="en-GB" dirty="0"/>
              <a:t>Each operation depends on previous operations</a:t>
            </a:r>
          </a:p>
          <a:p>
            <a:pPr lvl="1"/>
            <a:r>
              <a:rPr lang="en-GB" dirty="0"/>
              <a:t>Replacement server must obtain session state to operate properly</a:t>
            </a:r>
          </a:p>
          <a:p>
            <a:r>
              <a:rPr lang="en-GB" dirty="0"/>
              <a:t>Stateless protocols (e.g., HTTP)</a:t>
            </a:r>
          </a:p>
          <a:p>
            <a:pPr lvl="1"/>
            <a:r>
              <a:rPr lang="en-GB" dirty="0"/>
              <a:t>Client supplies necessary context with each request</a:t>
            </a:r>
          </a:p>
          <a:p>
            <a:pPr lvl="1"/>
            <a:r>
              <a:rPr lang="en-GB" dirty="0"/>
              <a:t>Each operation is self-contained and unambiguous</a:t>
            </a:r>
          </a:p>
          <a:p>
            <a:pPr lvl="1"/>
            <a:r>
              <a:rPr lang="en-GB" dirty="0"/>
              <a:t>Successor server needs no memory of past events</a:t>
            </a:r>
          </a:p>
          <a:p>
            <a:r>
              <a:rPr lang="en-GB" dirty="0"/>
              <a:t>Stateless protocols make fail-over easy</a:t>
            </a:r>
          </a:p>
        </p:txBody>
      </p:sp>
    </p:spTree>
    <p:extLst>
      <p:ext uri="{BB962C8B-B14F-4D97-AF65-F5344CB8AC3E}">
        <p14:creationId xmlns:p14="http://schemas.microsoft.com/office/powerpoint/2010/main" val="2731926446"/>
      </p:ext>
    </p:extLst>
  </p:cSld>
  <p:clrMapOvr>
    <a:masterClrMapping/>
  </p:clrMapOvr>
  <p:transition spd="med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Availability: Idempotent Operations</a:t>
            </a:r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3000"/>
              </a:lnSpc>
            </a:pPr>
            <a:r>
              <a:rPr lang="en-GB" dirty="0"/>
              <a:t>Idempotent operations can be repeated many times with same effect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Read block 100 of file X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Write block 100 of file X with contents Y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Delete file X version 3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Non-idempotent operations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Read </a:t>
            </a:r>
            <a:r>
              <a:rPr lang="en-GB" u="sng" dirty="0"/>
              <a:t>next</a:t>
            </a:r>
            <a:r>
              <a:rPr lang="en-GB" dirty="0"/>
              <a:t> block of </a:t>
            </a:r>
            <a:r>
              <a:rPr lang="en-GB" u="sng" dirty="0"/>
              <a:t>current file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Append contents Y </a:t>
            </a:r>
            <a:r>
              <a:rPr lang="en-GB" u="sng" dirty="0"/>
              <a:t>to end of </a:t>
            </a:r>
            <a:r>
              <a:rPr lang="en-GB" dirty="0"/>
              <a:t>file X</a:t>
            </a:r>
          </a:p>
          <a:p>
            <a:pPr>
              <a:lnSpc>
                <a:spcPct val="83000"/>
              </a:lnSpc>
            </a:pPr>
            <a:r>
              <a:rPr lang="en-GB" dirty="0"/>
              <a:t>If client gets no response, resend request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If server gets multiple requests, no harm done</a:t>
            </a:r>
          </a:p>
          <a:p>
            <a:pPr lvl="1">
              <a:lnSpc>
                <a:spcPct val="83000"/>
              </a:lnSpc>
            </a:pPr>
            <a:r>
              <a:rPr lang="en-GB" dirty="0"/>
              <a:t>Works for server failure, lost request, lost response</a:t>
            </a:r>
          </a:p>
          <a:p>
            <a:pPr lvl="2">
              <a:lnSpc>
                <a:spcPct val="83000"/>
              </a:lnSpc>
            </a:pPr>
            <a:r>
              <a:rPr lang="en-GB" dirty="0"/>
              <a:t>But no ACK does not mean operation did not happen</a:t>
            </a:r>
          </a:p>
        </p:txBody>
      </p:sp>
    </p:spTree>
    <p:extLst>
      <p:ext uri="{BB962C8B-B14F-4D97-AF65-F5344CB8AC3E}">
        <p14:creationId xmlns:p14="http://schemas.microsoft.com/office/powerpoint/2010/main" val="232613047"/>
      </p:ext>
    </p:extLst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File System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Drive bandwidth and performance</a:t>
            </a:r>
          </a:p>
          <a:p>
            <a:r>
              <a:rPr lang="en-US" dirty="0"/>
              <a:t>Performance for reads</a:t>
            </a:r>
          </a:p>
          <a:p>
            <a:r>
              <a:rPr lang="en-US" dirty="0"/>
              <a:t>Performance for writes</a:t>
            </a:r>
          </a:p>
          <a:p>
            <a:r>
              <a:rPr lang="en-US" dirty="0"/>
              <a:t>Overheads particular to remote file systems</a:t>
            </a:r>
          </a:p>
          <a:p>
            <a:r>
              <a:rPr lang="en-US" dirty="0"/>
              <a:t>Performance and availability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58825" y="503238"/>
            <a:ext cx="7635875" cy="739775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7950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 Bandwidth Implications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2362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3352800" y="2362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10" name="Can 9"/>
          <p:cNvSpPr/>
          <p:nvPr/>
        </p:nvSpPr>
        <p:spPr>
          <a:xfrm>
            <a:off x="4648200" y="23622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3"/>
            <a:endCxn id="8" idx="1"/>
          </p:cNvCxnSpPr>
          <p:nvPr/>
        </p:nvCxnSpPr>
        <p:spPr>
          <a:xfrm>
            <a:off x="2133600" y="26289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18" idx="3"/>
            <a:endCxn id="8" idx="1"/>
          </p:cNvCxnSpPr>
          <p:nvPr/>
        </p:nvCxnSpPr>
        <p:spPr>
          <a:xfrm>
            <a:off x="2133600" y="1866900"/>
            <a:ext cx="1219200" cy="762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19" idx="3"/>
            <a:endCxn id="8" idx="1"/>
          </p:cNvCxnSpPr>
          <p:nvPr/>
        </p:nvCxnSpPr>
        <p:spPr>
          <a:xfrm flipV="1">
            <a:off x="2133600" y="2628900"/>
            <a:ext cx="1219200" cy="762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990600" y="1600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90600" y="3124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276600" y="17526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a single server has limited throughput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9906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52800" y="5029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27" name="Can 26"/>
          <p:cNvSpPr/>
          <p:nvPr/>
        </p:nvSpPr>
        <p:spPr>
          <a:xfrm>
            <a:off x="4648200" y="50292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>
            <a:stCxn id="25" idx="3"/>
            <a:endCxn id="26" idx="1"/>
          </p:cNvCxnSpPr>
          <p:nvPr/>
        </p:nvCxnSpPr>
        <p:spPr>
          <a:xfrm>
            <a:off x="2133600" y="5295900"/>
            <a:ext cx="1219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25" idx="3"/>
            <a:endCxn id="34" idx="1"/>
          </p:cNvCxnSpPr>
          <p:nvPr/>
        </p:nvCxnSpPr>
        <p:spPr>
          <a:xfrm flipV="1">
            <a:off x="2133600" y="4533900"/>
            <a:ext cx="1219200" cy="762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25" idx="3"/>
            <a:endCxn id="36" idx="1"/>
          </p:cNvCxnSpPr>
          <p:nvPr/>
        </p:nvCxnSpPr>
        <p:spPr>
          <a:xfrm>
            <a:off x="2133600" y="5295900"/>
            <a:ext cx="1219200" cy="7620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3352800" y="4267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35" name="Can 34"/>
          <p:cNvSpPr/>
          <p:nvPr/>
        </p:nvSpPr>
        <p:spPr>
          <a:xfrm>
            <a:off x="4648200" y="42672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352800" y="5791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37" name="Can 36"/>
          <p:cNvSpPr/>
          <p:nvPr/>
        </p:nvSpPr>
        <p:spPr>
          <a:xfrm>
            <a:off x="4648200" y="57912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5791200" y="4297740"/>
            <a:ext cx="29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/>
                <a:cs typeface="Times New Roman"/>
              </a:rPr>
              <a:t>striping files across multiple servers provides scalable throughput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03547A2-1BF1-8845-BB27-B4F9E0598DA3}"/>
              </a:ext>
            </a:extLst>
          </p:cNvPr>
          <p:cNvSpPr/>
          <p:nvPr/>
        </p:nvSpPr>
        <p:spPr>
          <a:xfrm>
            <a:off x="2133600" y="2501098"/>
            <a:ext cx="1143000" cy="2667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8D9CB8AC-A466-234A-AEF7-C88B8916D60A}"/>
              </a:ext>
            </a:extLst>
          </p:cNvPr>
          <p:cNvSpPr/>
          <p:nvPr/>
        </p:nvSpPr>
        <p:spPr>
          <a:xfrm>
            <a:off x="2362200" y="4401344"/>
            <a:ext cx="1143000" cy="2667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DDDCF1ED-E4BA-6549-97E6-519D9BCF9B7C}"/>
              </a:ext>
            </a:extLst>
          </p:cNvPr>
          <p:cNvSpPr/>
          <p:nvPr/>
        </p:nvSpPr>
        <p:spPr>
          <a:xfrm>
            <a:off x="2341944" y="5168167"/>
            <a:ext cx="1143000" cy="2667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3A3F209C-C98D-1E4F-BFDE-155D2887EA2F}"/>
              </a:ext>
            </a:extLst>
          </p:cNvPr>
          <p:cNvSpPr/>
          <p:nvPr/>
        </p:nvSpPr>
        <p:spPr>
          <a:xfrm>
            <a:off x="2321688" y="5934990"/>
            <a:ext cx="1143000" cy="266700"/>
          </a:xfrm>
          <a:prstGeom prst="ellipse">
            <a:avLst/>
          </a:prstGeom>
          <a:noFill/>
          <a:ln w="19050"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37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1" presetClass="entr" presetSubtype="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8" grpId="0"/>
      <p:bldP spid="3" grpId="0" animBg="1"/>
      <p:bldP spid="31" grpId="0" animBg="1"/>
      <p:bldP spid="32" grpId="0" animBg="1"/>
      <p:bldP spid="3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Impacts on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Bandwidth limitations</a:t>
            </a:r>
          </a:p>
          <a:p>
            <a:pPr lvl="1"/>
            <a:r>
              <a:rPr lang="en-US" dirty="0"/>
              <a:t>Implications for client</a:t>
            </a:r>
          </a:p>
          <a:p>
            <a:pPr lvl="1"/>
            <a:r>
              <a:rPr lang="en-US" dirty="0"/>
              <a:t>Implications for server</a:t>
            </a:r>
          </a:p>
          <a:p>
            <a:r>
              <a:rPr lang="en-US" dirty="0"/>
              <a:t>Delay implications</a:t>
            </a:r>
          </a:p>
          <a:p>
            <a:pPr lvl="1"/>
            <a:r>
              <a:rPr lang="en-US" dirty="0"/>
              <a:t>Particularly important if acknowledgements required</a:t>
            </a:r>
          </a:p>
          <a:p>
            <a:r>
              <a:rPr lang="en-US" dirty="0"/>
              <a:t>Packet loss implications</a:t>
            </a:r>
          </a:p>
          <a:p>
            <a:pPr lvl="1"/>
            <a:r>
              <a:rPr lang="en-US" dirty="0"/>
              <a:t>If loss rate high, will require acknowledgements</a:t>
            </a:r>
          </a:p>
        </p:txBody>
      </p:sp>
    </p:spTree>
    <p:extLst>
      <p:ext uri="{BB962C8B-B14F-4D97-AF65-F5344CB8AC3E}">
        <p14:creationId xmlns:p14="http://schemas.microsoft.com/office/powerpoint/2010/main" val="41311282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525963"/>
          </a:xfrm>
        </p:spPr>
        <p:txBody>
          <a:bodyPr/>
          <a:lstStyle/>
          <a:p>
            <a:r>
              <a:rPr lang="en-US" dirty="0"/>
              <a:t>Most file system operations are reads, so read performance is critical</a:t>
            </a:r>
          </a:p>
          <a:p>
            <a:r>
              <a:rPr lang="en-US" dirty="0"/>
              <a:t>As usual, improve read performance through caching</a:t>
            </a:r>
          </a:p>
          <a:p>
            <a:r>
              <a:rPr lang="en-US" dirty="0"/>
              <a:t>Can use read-ahead, but costs of being wrong are higher than for local drive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3780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Caching For 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525963"/>
          </a:xfrm>
        </p:spPr>
        <p:txBody>
          <a:bodyPr/>
          <a:lstStyle/>
          <a:p>
            <a:r>
              <a:rPr lang="en-US" dirty="0"/>
              <a:t>Client-side caching</a:t>
            </a:r>
          </a:p>
          <a:p>
            <a:pPr lvl="1"/>
            <a:r>
              <a:rPr lang="en-US" dirty="0"/>
              <a:t>Cache data permanently stored at the server at the client</a:t>
            </a:r>
          </a:p>
          <a:p>
            <a:pPr lvl="1"/>
            <a:r>
              <a:rPr lang="en-US" dirty="0"/>
              <a:t>Eliminates waits for remote read requests</a:t>
            </a:r>
          </a:p>
          <a:p>
            <a:pPr lvl="1"/>
            <a:r>
              <a:rPr lang="en-US" dirty="0"/>
              <a:t>Reduces network traffic</a:t>
            </a:r>
          </a:p>
          <a:p>
            <a:pPr lvl="1"/>
            <a:r>
              <a:rPr lang="en-US" dirty="0"/>
              <a:t>Reduces per-client load on server</a:t>
            </a:r>
          </a:p>
          <a:p>
            <a:r>
              <a:rPr lang="en-US" dirty="0"/>
              <a:t>Server-side caching</a:t>
            </a:r>
          </a:p>
          <a:p>
            <a:pPr lvl="1"/>
            <a:r>
              <a:rPr lang="en-US" dirty="0"/>
              <a:t>Typically performed similarly to single machine caching</a:t>
            </a:r>
          </a:p>
          <a:p>
            <a:pPr lvl="1"/>
            <a:r>
              <a:rPr lang="en-US" dirty="0"/>
              <a:t>Reduces drive delays, but not network problems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1676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Whole File Vs. Block Caching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5100"/>
            <a:ext cx="8229600" cy="4525963"/>
          </a:xfrm>
        </p:spPr>
        <p:txBody>
          <a:bodyPr/>
          <a:lstStyle/>
          <a:p>
            <a:r>
              <a:rPr lang="en-US" dirty="0"/>
              <a:t>Many distributed file systems use whole file caching</a:t>
            </a:r>
          </a:p>
          <a:p>
            <a:pPr lvl="1"/>
            <a:r>
              <a:rPr lang="en-US" dirty="0"/>
              <a:t>E.g., AFS</a:t>
            </a:r>
          </a:p>
          <a:p>
            <a:r>
              <a:rPr lang="en-US" dirty="0"/>
              <a:t>Higher network latency justifies whole file pulls</a:t>
            </a:r>
          </a:p>
          <a:p>
            <a:r>
              <a:rPr lang="en-US" dirty="0"/>
              <a:t>Stored in local (cache-only) file system</a:t>
            </a:r>
          </a:p>
          <a:p>
            <a:r>
              <a:rPr lang="en-US" dirty="0"/>
              <a:t>Satisfy early reads before entire file arrives</a:t>
            </a:r>
          </a:p>
          <a:p>
            <a:r>
              <a:rPr lang="en-US" dirty="0"/>
              <a:t>Block caching is also common (NFS)</a:t>
            </a:r>
          </a:p>
          <a:p>
            <a:pPr lvl="1"/>
            <a:r>
              <a:rPr lang="en-US" dirty="0"/>
              <a:t>Typically integrated into shared block cache</a:t>
            </a:r>
          </a:p>
        </p:txBody>
      </p:sp>
    </p:spTree>
    <p:extLst>
      <p:ext uri="{BB962C8B-B14F-4D97-AF65-F5344CB8AC3E}">
        <p14:creationId xmlns:p14="http://schemas.microsoft.com/office/powerpoint/2010/main" val="2174689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0690"/>
            <a:ext cx="8229600" cy="4525963"/>
          </a:xfrm>
        </p:spPr>
        <p:txBody>
          <a:bodyPr/>
          <a:lstStyle/>
          <a:p>
            <a:r>
              <a:rPr lang="en-GB" sz="2800" dirty="0"/>
              <a:t>Transparency</a:t>
            </a:r>
          </a:p>
          <a:p>
            <a:pPr lvl="1"/>
            <a:r>
              <a:rPr lang="en-GB" sz="2400" dirty="0"/>
              <a:t>Indistinguishable from local files for </a:t>
            </a:r>
            <a:r>
              <a:rPr lang="en-GB" sz="2400" u="sng" dirty="0"/>
              <a:t>all</a:t>
            </a:r>
            <a:r>
              <a:rPr lang="en-GB" sz="2400" dirty="0"/>
              <a:t> uses</a:t>
            </a:r>
          </a:p>
          <a:p>
            <a:pPr lvl="1"/>
            <a:r>
              <a:rPr lang="en-GB" sz="2400" dirty="0"/>
              <a:t>All clients see all files from anywhere</a:t>
            </a:r>
          </a:p>
          <a:p>
            <a:r>
              <a:rPr lang="en-GB" sz="2800" dirty="0"/>
              <a:t>Performance</a:t>
            </a:r>
          </a:p>
          <a:p>
            <a:pPr lvl="1"/>
            <a:r>
              <a:rPr lang="en-GB" sz="2400" dirty="0"/>
              <a:t>Per-client: at least as fast as local disk</a:t>
            </a:r>
          </a:p>
          <a:p>
            <a:pPr lvl="1"/>
            <a:r>
              <a:rPr lang="en-GB" sz="2400" dirty="0"/>
              <a:t>Scalability:	unaffected by the number of clients </a:t>
            </a:r>
          </a:p>
          <a:p>
            <a:r>
              <a:rPr lang="en-GB" sz="2800" dirty="0"/>
              <a:t>Cost</a:t>
            </a:r>
          </a:p>
          <a:p>
            <a:pPr lvl="1"/>
            <a:r>
              <a:rPr lang="en-GB" sz="2400" dirty="0"/>
              <a:t>Capital:	less than local (per client) disk storage</a:t>
            </a:r>
          </a:p>
          <a:p>
            <a:pPr lvl="1"/>
            <a:r>
              <a:rPr lang="en-GB" sz="2400" dirty="0"/>
              <a:t>Operational:  zero, it requires no administration</a:t>
            </a:r>
          </a:p>
          <a:p>
            <a:r>
              <a:rPr lang="en-GB" sz="2800" dirty="0"/>
              <a:t>Capacity:	unlimited, it is never full</a:t>
            </a:r>
          </a:p>
          <a:p>
            <a:r>
              <a:rPr lang="en-GB" sz="2800" dirty="0"/>
              <a:t>Availability:	100%, no failures or service down-time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1383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Writes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62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Writes at clients need to get to </a:t>
            </a:r>
            <a:r>
              <a:rPr lang="en-US" dirty="0" err="1"/>
              <a:t>server(s</a:t>
            </a:r>
            <a:r>
              <a:rPr lang="en-US" dirty="0"/>
              <a:t>) that store the data</a:t>
            </a:r>
          </a:p>
          <a:p>
            <a:pPr lvl="1"/>
            <a:r>
              <a:rPr lang="en-US" dirty="0"/>
              <a:t>And what about other clients caching that data?</a:t>
            </a:r>
          </a:p>
          <a:p>
            <a:r>
              <a:rPr lang="en-US" dirty="0"/>
              <a:t>Not caching the writes is very expensive</a:t>
            </a:r>
          </a:p>
          <a:p>
            <a:pPr lvl="1"/>
            <a:r>
              <a:rPr lang="en-US" dirty="0"/>
              <a:t>Since they need to traverse the network </a:t>
            </a:r>
          </a:p>
          <a:p>
            <a:pPr lvl="1"/>
            <a:r>
              <a:rPr lang="en-US" dirty="0"/>
              <a:t>And probably be acknowledged</a:t>
            </a:r>
          </a:p>
          <a:p>
            <a:r>
              <a:rPr lang="en-US" dirty="0"/>
              <a:t>Caching approaches improve performance at potential cost of consistency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50050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1338"/>
            <a:ext cx="8229600" cy="1143000"/>
          </a:xfrm>
        </p:spPr>
        <p:txBody>
          <a:bodyPr/>
          <a:lstStyle/>
          <a:p>
            <a:r>
              <a:rPr lang="en-US" dirty="0"/>
              <a:t>Caching Writes For Distributed File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62100"/>
            <a:ext cx="8229600" cy="4525963"/>
          </a:xfrm>
        </p:spPr>
        <p:txBody>
          <a:bodyPr/>
          <a:lstStyle/>
          <a:p>
            <a:r>
              <a:rPr lang="en-US" sz="2800" dirty="0"/>
              <a:t>Write-back cache</a:t>
            </a:r>
          </a:p>
          <a:p>
            <a:pPr lvl="1"/>
            <a:r>
              <a:rPr lang="en-US" sz="2400" dirty="0"/>
              <a:t>Create the illusion of fast writes</a:t>
            </a:r>
          </a:p>
          <a:p>
            <a:pPr lvl="1"/>
            <a:r>
              <a:rPr lang="en-US" sz="2400" dirty="0"/>
              <a:t>Combine small writes into larger writes</a:t>
            </a:r>
          </a:p>
          <a:p>
            <a:pPr lvl="1"/>
            <a:r>
              <a:rPr lang="en-US" sz="2400" dirty="0"/>
              <a:t>Fewer, larger network and disk writes</a:t>
            </a:r>
          </a:p>
          <a:p>
            <a:pPr lvl="1"/>
            <a:r>
              <a:rPr lang="en-US" sz="2400" dirty="0"/>
              <a:t>Enable local read-after-write consistency</a:t>
            </a:r>
          </a:p>
          <a:p>
            <a:r>
              <a:rPr lang="en-US" sz="2800" dirty="0"/>
              <a:t>Whole-file updates</a:t>
            </a:r>
          </a:p>
          <a:p>
            <a:pPr lvl="1"/>
            <a:r>
              <a:rPr lang="en-US" sz="2400" dirty="0"/>
              <a:t>No writes sent to server until </a:t>
            </a:r>
            <a:r>
              <a:rPr lang="en-US" sz="2400" i="1" dirty="0"/>
              <a:t>close(2)</a:t>
            </a:r>
            <a:r>
              <a:rPr lang="en-US" sz="2400" dirty="0"/>
              <a:t> or </a:t>
            </a:r>
            <a:r>
              <a:rPr lang="en-US" sz="2400" i="1" dirty="0"/>
              <a:t>fsync(2)</a:t>
            </a:r>
          </a:p>
          <a:p>
            <a:pPr lvl="1"/>
            <a:r>
              <a:rPr lang="en-US" sz="2400" dirty="0"/>
              <a:t>Reduce many successive updates to final result</a:t>
            </a:r>
          </a:p>
          <a:p>
            <a:pPr lvl="1"/>
            <a:r>
              <a:rPr lang="en-US" sz="2400" dirty="0"/>
              <a:t>File might be deleted before it is written </a:t>
            </a:r>
          </a:p>
          <a:p>
            <a:pPr lvl="1"/>
            <a:r>
              <a:rPr lang="en-US" sz="2400" dirty="0"/>
              <a:t>Enable atomic updates, close-to-open consistency</a:t>
            </a:r>
          </a:p>
          <a:p>
            <a:pPr lvl="1"/>
            <a:r>
              <a:rPr lang="en-US" sz="2400" dirty="0"/>
              <a:t>But may lead to more potential problems of inconsistency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1562006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of Consistency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3511"/>
            <a:ext cx="8229600" cy="4525963"/>
          </a:xfrm>
        </p:spPr>
        <p:txBody>
          <a:bodyPr/>
          <a:lstStyle/>
          <a:p>
            <a:r>
              <a:rPr lang="en-US" dirty="0"/>
              <a:t>Caching is essential in distributed systems</a:t>
            </a:r>
          </a:p>
          <a:p>
            <a:pPr lvl="1"/>
            <a:r>
              <a:rPr lang="en-US" dirty="0"/>
              <a:t>For both performance and scalability</a:t>
            </a:r>
          </a:p>
          <a:p>
            <a:r>
              <a:rPr lang="en-US" dirty="0"/>
              <a:t>Caching is easy in a single-writer system</a:t>
            </a:r>
          </a:p>
          <a:p>
            <a:pPr lvl="1"/>
            <a:r>
              <a:rPr lang="en-US" dirty="0"/>
              <a:t>Force all writes to go through the cache</a:t>
            </a:r>
          </a:p>
          <a:p>
            <a:r>
              <a:rPr lang="en-US" dirty="0"/>
              <a:t>Multi-writer distributed caching is hard</a:t>
            </a:r>
          </a:p>
          <a:p>
            <a:pPr lvl="1"/>
            <a:r>
              <a:rPr lang="en-US" u="sng" dirty="0"/>
              <a:t>Time To Live</a:t>
            </a:r>
            <a:r>
              <a:rPr lang="en-US" dirty="0"/>
              <a:t> is a cute idea that doesn’t work</a:t>
            </a:r>
          </a:p>
          <a:p>
            <a:pPr lvl="1"/>
            <a:r>
              <a:rPr lang="en-US" dirty="0"/>
              <a:t>Constant validity checks defeat the purpose</a:t>
            </a:r>
          </a:p>
          <a:p>
            <a:pPr lvl="1"/>
            <a:r>
              <a:rPr lang="en-US" dirty="0"/>
              <a:t>One-writer-at-a-time is too restrictive for most FS</a:t>
            </a:r>
          </a:p>
          <a:p>
            <a:pPr lvl="1"/>
            <a:r>
              <a:rPr lang="en-US" dirty="0"/>
              <a:t>Change notifications are a reasonable alternative</a:t>
            </a:r>
          </a:p>
          <a:p>
            <a:pPr lvl="2"/>
            <a:r>
              <a:rPr lang="en-US" dirty="0"/>
              <a:t>But do add network overhead</a:t>
            </a:r>
          </a:p>
        </p:txBody>
      </p:sp>
    </p:spTree>
    <p:extLst>
      <p:ext uri="{BB962C8B-B14F-4D97-AF65-F5344CB8AC3E}">
        <p14:creationId xmlns:p14="http://schemas.microsoft.com/office/powerpoint/2010/main" val="171860770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Cost of Mirroring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Generally done for reliability and scalability</a:t>
            </a:r>
          </a:p>
          <a:p>
            <a:r>
              <a:rPr lang="en-US" dirty="0"/>
              <a:t>Multi-host vs. drive mirroring</a:t>
            </a:r>
          </a:p>
          <a:p>
            <a:pPr lvl="1"/>
            <a:r>
              <a:rPr lang="en-US" dirty="0"/>
              <a:t>Protects against host and drive failures, respectively</a:t>
            </a:r>
          </a:p>
          <a:p>
            <a:pPr lvl="1"/>
            <a:r>
              <a:rPr lang="en-US" dirty="0"/>
              <a:t>Multi-host creates much additional network traffic</a:t>
            </a:r>
          </a:p>
          <a:p>
            <a:r>
              <a:rPr lang="en-US" dirty="0"/>
              <a:t>Mirroring by primary</a:t>
            </a:r>
          </a:p>
          <a:p>
            <a:pPr lvl="1"/>
            <a:r>
              <a:rPr lang="en-US" dirty="0"/>
              <a:t>Primary becomes throughput bottleneck</a:t>
            </a:r>
          </a:p>
          <a:p>
            <a:pPr lvl="1"/>
            <a:r>
              <a:rPr lang="en-US" dirty="0"/>
              <a:t>Move replication traffic to back-side network</a:t>
            </a:r>
          </a:p>
          <a:p>
            <a:r>
              <a:rPr lang="en-US" dirty="0"/>
              <a:t>Mirroring by client</a:t>
            </a:r>
          </a:p>
          <a:p>
            <a:pPr lvl="1"/>
            <a:r>
              <a:rPr lang="en-US" dirty="0"/>
              <a:t>Data flows directly from client to storage servers</a:t>
            </a:r>
          </a:p>
          <a:p>
            <a:pPr lvl="1"/>
            <a:r>
              <a:rPr lang="en-US" dirty="0"/>
              <a:t>Replication traffic goes through client NIC</a:t>
            </a:r>
          </a:p>
          <a:p>
            <a:pPr lvl="1"/>
            <a:r>
              <a:rPr lang="en-US" dirty="0"/>
              <a:t>Parity/erasure code computation on client CPU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6333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Mirroring Through Primary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676400" y="27813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5" name="Can 24"/>
          <p:cNvSpPr/>
          <p:nvPr/>
        </p:nvSpPr>
        <p:spPr>
          <a:xfrm>
            <a:off x="1828800" y="21717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3048000" y="27813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27" name="Can 26"/>
          <p:cNvSpPr/>
          <p:nvPr/>
        </p:nvSpPr>
        <p:spPr>
          <a:xfrm>
            <a:off x="3200400" y="21717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0000" y="38481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495800" y="27813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0" name="Can 29"/>
          <p:cNvSpPr/>
          <p:nvPr/>
        </p:nvSpPr>
        <p:spPr>
          <a:xfrm>
            <a:off x="4648200" y="21717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943600" y="27813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32" name="Can 31"/>
          <p:cNvSpPr/>
          <p:nvPr/>
        </p:nvSpPr>
        <p:spPr>
          <a:xfrm>
            <a:off x="6096000" y="21717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Elbow Connector 32"/>
          <p:cNvCxnSpPr>
            <a:stCxn id="28" idx="0"/>
            <a:endCxn id="24" idx="2"/>
          </p:cNvCxnSpPr>
          <p:nvPr/>
        </p:nvCxnSpPr>
        <p:spPr>
          <a:xfrm rot="16200000" flipV="1">
            <a:off x="3048000" y="2514600"/>
            <a:ext cx="533400" cy="2133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8" idx="0"/>
            <a:endCxn id="29" idx="2"/>
          </p:cNvCxnSpPr>
          <p:nvPr/>
        </p:nvCxnSpPr>
        <p:spPr>
          <a:xfrm rot="5400000" flipH="1" flipV="1">
            <a:off x="4457700" y="3238500"/>
            <a:ext cx="533400" cy="6858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28" idx="0"/>
            <a:endCxn id="26" idx="2"/>
          </p:cNvCxnSpPr>
          <p:nvPr/>
        </p:nvCxnSpPr>
        <p:spPr>
          <a:xfrm rot="16200000" flipV="1">
            <a:off x="3733800" y="3200400"/>
            <a:ext cx="533400" cy="7620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28" idx="0"/>
            <a:endCxn id="31" idx="2"/>
          </p:cNvCxnSpPr>
          <p:nvPr/>
        </p:nvCxnSpPr>
        <p:spPr>
          <a:xfrm rot="5400000" flipH="1" flipV="1">
            <a:off x="5181600" y="2514600"/>
            <a:ext cx="533400" cy="2133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8" idx="2"/>
          </p:cNvCxnSpPr>
          <p:nvPr/>
        </p:nvCxnSpPr>
        <p:spPr>
          <a:xfrm rot="5400000" flipH="1" flipV="1">
            <a:off x="4229100" y="45339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118100" y="361950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all data flows through primary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10000" y="4648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</p:spTree>
    <p:extLst>
      <p:ext uri="{BB962C8B-B14F-4D97-AF65-F5344CB8AC3E}">
        <p14:creationId xmlns:p14="http://schemas.microsoft.com/office/powerpoint/2010/main" val="37262653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1993"/>
            <a:ext cx="8229600" cy="1143000"/>
          </a:xfrm>
        </p:spPr>
        <p:txBody>
          <a:bodyPr/>
          <a:lstStyle/>
          <a:p>
            <a:r>
              <a:rPr lang="en-US" dirty="0"/>
              <a:t>Mirroring Through Direct Data Flow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0" y="34036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client</a:t>
            </a:r>
          </a:p>
        </p:txBody>
      </p:sp>
      <p:sp>
        <p:nvSpPr>
          <p:cNvPr id="6" name="Rectangle 5"/>
          <p:cNvSpPr/>
          <p:nvPr/>
        </p:nvSpPr>
        <p:spPr>
          <a:xfrm>
            <a:off x="1066800" y="4394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7" name="Can 6"/>
          <p:cNvSpPr/>
          <p:nvPr/>
        </p:nvSpPr>
        <p:spPr>
          <a:xfrm>
            <a:off x="1219200" y="5003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4394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9" name="Can 8"/>
          <p:cNvSpPr/>
          <p:nvPr/>
        </p:nvSpPr>
        <p:spPr>
          <a:xfrm>
            <a:off x="2590800" y="5003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0" y="4394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primary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181600" y="4394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2" name="Can 11"/>
          <p:cNvSpPr/>
          <p:nvPr/>
        </p:nvSpPr>
        <p:spPr>
          <a:xfrm>
            <a:off x="5334000" y="5003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29400" y="4394200"/>
            <a:ext cx="11430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server</a:t>
            </a:r>
          </a:p>
        </p:txBody>
      </p:sp>
      <p:sp>
        <p:nvSpPr>
          <p:cNvPr id="14" name="Can 13"/>
          <p:cNvSpPr/>
          <p:nvPr/>
        </p:nvSpPr>
        <p:spPr>
          <a:xfrm>
            <a:off x="6781800" y="5003800"/>
            <a:ext cx="914400" cy="533400"/>
          </a:xfrm>
          <a:prstGeom prst="ca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Elbow Connector 14"/>
          <p:cNvCxnSpPr>
            <a:stCxn id="5" idx="2"/>
            <a:endCxn id="6" idx="0"/>
          </p:cNvCxnSpPr>
          <p:nvPr/>
        </p:nvCxnSpPr>
        <p:spPr>
          <a:xfrm rot="5400000">
            <a:off x="2781300" y="2794000"/>
            <a:ext cx="457200" cy="27432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>
            <a:stCxn id="5" idx="2"/>
            <a:endCxn id="11" idx="0"/>
          </p:cNvCxnSpPr>
          <p:nvPr/>
        </p:nvCxnSpPr>
        <p:spPr>
          <a:xfrm rot="16200000" flipH="1">
            <a:off x="4838700" y="3479800"/>
            <a:ext cx="457200" cy="1371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5" idx="2"/>
            <a:endCxn id="8" idx="0"/>
          </p:cNvCxnSpPr>
          <p:nvPr/>
        </p:nvCxnSpPr>
        <p:spPr>
          <a:xfrm rot="5400000">
            <a:off x="3467100" y="3479800"/>
            <a:ext cx="457200" cy="13716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>
            <a:stCxn id="5" idx="2"/>
            <a:endCxn id="13" idx="0"/>
          </p:cNvCxnSpPr>
          <p:nvPr/>
        </p:nvCxnSpPr>
        <p:spPr>
          <a:xfrm rot="16200000" flipH="1">
            <a:off x="5562600" y="2755900"/>
            <a:ext cx="457200" cy="2819400"/>
          </a:xfrm>
          <a:prstGeom prst="bent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  <a:endCxn id="10" idx="0"/>
          </p:cNvCxnSpPr>
          <p:nvPr/>
        </p:nvCxnSpPr>
        <p:spPr>
          <a:xfrm rot="5400000">
            <a:off x="4152900" y="4165600"/>
            <a:ext cx="457200" cy="1588"/>
          </a:xfrm>
          <a:prstGeom prst="straightConnector1">
            <a:avLst/>
          </a:prstGeom>
          <a:ln w="635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70400" y="286379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Data flows direct to storage nodes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495800" y="217799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/>
                <a:cs typeface="Times New Roman"/>
              </a:rPr>
              <a:t>Primary directs client to storage nodes</a:t>
            </a:r>
          </a:p>
        </p:txBody>
      </p:sp>
    </p:spTree>
    <p:extLst>
      <p:ext uri="{BB962C8B-B14F-4D97-AF65-F5344CB8AC3E}">
        <p14:creationId xmlns:p14="http://schemas.microsoft.com/office/powerpoint/2010/main" val="15565106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Direct Data 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Architecture</a:t>
            </a:r>
          </a:p>
          <a:p>
            <a:pPr lvl="1"/>
            <a:r>
              <a:rPr lang="en-US" dirty="0"/>
              <a:t>Primary tells clients where which data resides</a:t>
            </a:r>
          </a:p>
          <a:p>
            <a:pPr lvl="1"/>
            <a:r>
              <a:rPr lang="en-US" dirty="0"/>
              <a:t>Client communicates directly with storage servers</a:t>
            </a:r>
          </a:p>
          <a:p>
            <a:r>
              <a:rPr lang="en-US" dirty="0"/>
              <a:t>Throughput</a:t>
            </a:r>
          </a:p>
          <a:p>
            <a:pPr lvl="1"/>
            <a:r>
              <a:rPr lang="en-US" dirty="0"/>
              <a:t>Data can be striped across multiple storage servers</a:t>
            </a:r>
          </a:p>
          <a:p>
            <a:r>
              <a:rPr lang="en-US" dirty="0"/>
              <a:t>Latency</a:t>
            </a:r>
          </a:p>
          <a:p>
            <a:pPr lvl="1"/>
            <a:r>
              <a:rPr lang="en-US" dirty="0"/>
              <a:t>No intermediate relay through primary server</a:t>
            </a:r>
          </a:p>
          <a:p>
            <a:r>
              <a:rPr lang="en-US" dirty="0"/>
              <a:t>Scalability</a:t>
            </a:r>
          </a:p>
          <a:p>
            <a:pPr lvl="1"/>
            <a:r>
              <a:rPr lang="en-US" dirty="0"/>
              <a:t>Fewer messages on network</a:t>
            </a:r>
          </a:p>
          <a:p>
            <a:pPr lvl="1"/>
            <a:r>
              <a:rPr lang="en-US" dirty="0"/>
              <a:t>Much less data flowing through primary servers</a:t>
            </a:r>
          </a:p>
        </p:txBody>
      </p:sp>
    </p:spTree>
    <p:extLst>
      <p:ext uri="{BB962C8B-B14F-4D97-AF65-F5344CB8AC3E}">
        <p14:creationId xmlns:p14="http://schemas.microsoft.com/office/powerpoint/2010/main" val="31577238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448"/>
            <a:ext cx="8229600" cy="1143000"/>
          </a:xfrm>
        </p:spPr>
        <p:txBody>
          <a:bodyPr/>
          <a:lstStyle/>
          <a:p>
            <a:r>
              <a:rPr lang="en-US" dirty="0"/>
              <a:t>Reliability and Availability Performance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710"/>
            <a:ext cx="8229600" cy="4525963"/>
          </a:xfrm>
        </p:spPr>
        <p:txBody>
          <a:bodyPr/>
          <a:lstStyle/>
          <a:p>
            <a:r>
              <a:rPr lang="en-US" dirty="0"/>
              <a:t>Distributed systems must expect some failures</a:t>
            </a:r>
          </a:p>
          <a:p>
            <a:r>
              <a:rPr lang="en-US" dirty="0"/>
              <a:t>Distributed file systems are expected to offer good service despite those failures</a:t>
            </a:r>
          </a:p>
          <a:p>
            <a:r>
              <a:rPr lang="en-US" dirty="0"/>
              <a:t>How do we characterize that performance characteristic?</a:t>
            </a:r>
          </a:p>
          <a:p>
            <a:r>
              <a:rPr lang="en-US" dirty="0"/>
              <a:t>How do we improve it?</a:t>
            </a:r>
          </a:p>
        </p:txBody>
      </p:sp>
    </p:spTree>
    <p:extLst>
      <p:ext uri="{BB962C8B-B14F-4D97-AF65-F5344CB8AC3E}">
        <p14:creationId xmlns:p14="http://schemas.microsoft.com/office/powerpoint/2010/main" val="34807524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Recovery Time</a:t>
            </a:r>
          </a:p>
        </p:txBody>
      </p:sp>
      <p:sp>
        <p:nvSpPr>
          <p:cNvPr id="7" name="Oval 6"/>
          <p:cNvSpPr/>
          <p:nvPr/>
        </p:nvSpPr>
        <p:spPr>
          <a:xfrm>
            <a:off x="1676400" y="2674204"/>
            <a:ext cx="1219200" cy="1219200"/>
          </a:xfrm>
          <a:prstGeom prst="ellipse">
            <a:avLst/>
          </a:prstGeom>
          <a:solidFill>
            <a:srgbClr val="0CF438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full service</a:t>
            </a:r>
          </a:p>
        </p:txBody>
      </p:sp>
      <p:sp>
        <p:nvSpPr>
          <p:cNvPr id="9" name="Oval 8"/>
          <p:cNvSpPr/>
          <p:nvPr/>
        </p:nvSpPr>
        <p:spPr>
          <a:xfrm>
            <a:off x="5334000" y="2674204"/>
            <a:ext cx="1219200" cy="1219200"/>
          </a:xfrm>
          <a:prstGeom prst="ellipse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no service</a:t>
            </a:r>
          </a:p>
        </p:txBody>
      </p:sp>
      <p:sp>
        <p:nvSpPr>
          <p:cNvPr id="10" name="Oval 9"/>
          <p:cNvSpPr/>
          <p:nvPr/>
        </p:nvSpPr>
        <p:spPr>
          <a:xfrm>
            <a:off x="3429000" y="4655404"/>
            <a:ext cx="1219200" cy="1219200"/>
          </a:xfrm>
          <a:prstGeom prst="ellipse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7" idx="6"/>
            <a:endCxn id="9" idx="2"/>
          </p:cNvCxnSpPr>
          <p:nvPr/>
        </p:nvCxnSpPr>
        <p:spPr>
          <a:xfrm>
            <a:off x="2895600" y="3283804"/>
            <a:ext cx="2438400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026034" y="2979004"/>
            <a:ext cx="22317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</a:rPr>
              <a:t>Mean Time To Failure</a:t>
            </a:r>
          </a:p>
          <a:p>
            <a:pPr algn="ctr"/>
            <a:r>
              <a:rPr lang="en-US" dirty="0">
                <a:solidFill>
                  <a:srgbClr val="FF0000"/>
                </a:solidFill>
              </a:rPr>
              <a:t>h/w, s/w, external</a:t>
            </a:r>
          </a:p>
        </p:txBody>
      </p:sp>
      <p:cxnSp>
        <p:nvCxnSpPr>
          <p:cNvPr id="14" name="Straight Arrow Connector 13"/>
          <p:cNvCxnSpPr>
            <a:stCxn id="9" idx="3"/>
            <a:endCxn id="10" idx="7"/>
          </p:cNvCxnSpPr>
          <p:nvPr/>
        </p:nvCxnSpPr>
        <p:spPr>
          <a:xfrm rot="5400000">
            <a:off x="4431552" y="3752956"/>
            <a:ext cx="1119096" cy="104289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099805" y="4217075"/>
            <a:ext cx="282499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b="1" dirty="0">
                <a:solidFill>
                  <a:srgbClr val="FF0000"/>
                </a:solidFill>
              </a:rPr>
              <a:t>Mean Time To Repair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detect failure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promote secondary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journal recovery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clients re-bind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reestablish session state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1" name="Straight Arrow Connector 20"/>
          <p:cNvCxnSpPr>
            <a:stCxn id="10" idx="1"/>
            <a:endCxn id="7" idx="5"/>
          </p:cNvCxnSpPr>
          <p:nvPr/>
        </p:nvCxnSpPr>
        <p:spPr>
          <a:xfrm rot="16200000" flipV="1">
            <a:off x="2602752" y="3829156"/>
            <a:ext cx="1119096" cy="890496"/>
          </a:xfrm>
          <a:prstGeom prst="straightConnector1">
            <a:avLst/>
          </a:prstGeom>
          <a:ln w="38100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823205" y="4362272"/>
            <a:ext cx="22153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dirty="0">
                <a:solidFill>
                  <a:srgbClr val="FFC000"/>
                </a:solidFill>
              </a:rPr>
              <a:t>re-replication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362200" y="1487269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Availability =         MTTF</a:t>
            </a:r>
            <a:endParaRPr lang="en-US" sz="2400" b="1" u="sng" dirty="0"/>
          </a:p>
          <a:p>
            <a:r>
              <a:rPr lang="en-US" sz="2400" b="1" dirty="0"/>
              <a:t>                         MTTF + MTTR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4660900" y="1903412"/>
            <a:ext cx="1676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3505200" y="50005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degraded</a:t>
            </a:r>
          </a:p>
          <a:p>
            <a:pPr algn="ctr"/>
            <a:r>
              <a:rPr lang="en-US" sz="1600" dirty="0"/>
              <a:t>service</a:t>
            </a:r>
          </a:p>
        </p:txBody>
      </p:sp>
    </p:spTree>
    <p:extLst>
      <p:ext uri="{BB962C8B-B14F-4D97-AF65-F5344CB8AC3E}">
        <p14:creationId xmlns:p14="http://schemas.microsoft.com/office/powerpoint/2010/main" val="1124196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3" grpId="0"/>
      <p:bldP spid="20" grpId="0"/>
      <p:bldP spid="25" grpId="0"/>
      <p:bldP spid="40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Reduce MTTF</a:t>
            </a:r>
          </a:p>
          <a:p>
            <a:pPr lvl="1"/>
            <a:r>
              <a:rPr lang="en-US" dirty="0"/>
              <a:t>Use more reliable components</a:t>
            </a:r>
          </a:p>
          <a:p>
            <a:pPr lvl="1"/>
            <a:r>
              <a:rPr lang="en-US" dirty="0"/>
              <a:t>Get rid of bugs</a:t>
            </a:r>
          </a:p>
          <a:p>
            <a:r>
              <a:rPr lang="en-US" dirty="0"/>
              <a:t>Or reduce MTTR</a:t>
            </a:r>
          </a:p>
          <a:p>
            <a:pPr lvl="1"/>
            <a:r>
              <a:rPr lang="en-US" dirty="0"/>
              <a:t>Use architectures that provide service quickly once recovery starts</a:t>
            </a:r>
          </a:p>
          <a:p>
            <a:pPr lvl="1"/>
            <a:r>
              <a:rPr lang="en-US" dirty="0"/>
              <a:t>There are several places where you can improve MTTR</a:t>
            </a:r>
          </a:p>
        </p:txBody>
      </p:sp>
    </p:spTree>
    <p:extLst>
      <p:ext uri="{BB962C8B-B14F-4D97-AF65-F5344CB8AC3E}">
        <p14:creationId xmlns:p14="http://schemas.microsoft.com/office/powerpoint/2010/main" val="831630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8"/>
            <a:ext cx="8229600" cy="1143000"/>
          </a:xfrm>
        </p:spPr>
        <p:txBody>
          <a:bodyPr/>
          <a:lstStyle/>
          <a:p>
            <a:r>
              <a:rPr lang="en-US" dirty="0"/>
              <a:t>Key Characteristics of Remote Data Access Solutions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APIs and transparency</a:t>
            </a:r>
          </a:p>
          <a:p>
            <a:pPr lvl="1"/>
            <a:r>
              <a:rPr lang="en-GB" dirty="0"/>
              <a:t>How do users and processes access remote data?</a:t>
            </a:r>
          </a:p>
          <a:p>
            <a:pPr lvl="1"/>
            <a:r>
              <a:rPr lang="en-GB" dirty="0"/>
              <a:t>How closely does remote data mimic local data?</a:t>
            </a:r>
          </a:p>
          <a:p>
            <a:r>
              <a:rPr lang="en-GB" dirty="0"/>
              <a:t>Performance and robustness</a:t>
            </a:r>
          </a:p>
          <a:p>
            <a:pPr lvl="1"/>
            <a:r>
              <a:rPr lang="en-GB" dirty="0"/>
              <a:t>Is remote data as fast and reliable as local data?</a:t>
            </a:r>
          </a:p>
          <a:p>
            <a:r>
              <a:rPr lang="en-GB" dirty="0"/>
              <a:t>Architecture</a:t>
            </a:r>
          </a:p>
          <a:p>
            <a:pPr lvl="1"/>
            <a:r>
              <a:rPr lang="en-GB" dirty="0"/>
              <a:t>How is solution integrated into clients and servers?</a:t>
            </a:r>
          </a:p>
          <a:p>
            <a:r>
              <a:rPr lang="en-GB" dirty="0"/>
              <a:t>Protocol and work partitioning</a:t>
            </a:r>
          </a:p>
          <a:p>
            <a:pPr lvl="1"/>
            <a:r>
              <a:rPr lang="en-GB" dirty="0"/>
              <a:t>How do client and server cooperate?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347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Improving MTTR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Detect failures more quickly</a:t>
            </a:r>
          </a:p>
          <a:p>
            <a:r>
              <a:rPr lang="en-US" dirty="0"/>
              <a:t>Promote secondary to primary role quickly</a:t>
            </a:r>
          </a:p>
          <a:p>
            <a:r>
              <a:rPr lang="en-US" dirty="0"/>
              <a:t>Recover recent/in-progress operations quickly</a:t>
            </a:r>
          </a:p>
          <a:p>
            <a:r>
              <a:rPr lang="en-US" dirty="0"/>
              <a:t>Inform and rebind clients quickly</a:t>
            </a:r>
          </a:p>
          <a:p>
            <a:r>
              <a:rPr lang="en-US" dirty="0"/>
              <a:t>Re-establish session state (if any) quickly</a:t>
            </a:r>
          </a:p>
          <a:p>
            <a:r>
              <a:rPr lang="en-US" dirty="0"/>
              <a:t>Degraded service may persist longer</a:t>
            </a:r>
          </a:p>
          <a:p>
            <a:pPr lvl="1"/>
            <a:r>
              <a:rPr lang="en-US" dirty="0"/>
              <a:t>Restoring lost redundancy may take a while</a:t>
            </a:r>
          </a:p>
          <a:p>
            <a:pPr lvl="1"/>
            <a:r>
              <a:rPr lang="en-US" dirty="0"/>
              <a:t>Heavily loading servers, drives, and network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8345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748"/>
            <a:ext cx="8229600" cy="1143000"/>
          </a:xfrm>
        </p:spPr>
        <p:txBody>
          <a:bodyPr/>
          <a:lstStyle/>
          <a:p>
            <a:r>
              <a:rPr lang="en-US" dirty="0"/>
              <a:t>Scalability and Performance: Network Traffic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71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Network messages are expensive</a:t>
            </a:r>
          </a:p>
          <a:p>
            <a:pPr lvl="1"/>
            <a:r>
              <a:rPr lang="en-US" dirty="0"/>
              <a:t>NIC and network capacity to carry them</a:t>
            </a:r>
          </a:p>
          <a:p>
            <a:pPr lvl="1"/>
            <a:r>
              <a:rPr lang="en-US" dirty="0"/>
              <a:t>Server CPU cycles to process them</a:t>
            </a:r>
          </a:p>
          <a:p>
            <a:pPr lvl="1"/>
            <a:r>
              <a:rPr lang="en-US" dirty="0"/>
              <a:t>Client delays awaiting responses</a:t>
            </a:r>
          </a:p>
          <a:p>
            <a:r>
              <a:rPr lang="en-US" dirty="0"/>
              <a:t>Minimize messages/client/second</a:t>
            </a:r>
          </a:p>
          <a:p>
            <a:pPr lvl="1"/>
            <a:r>
              <a:rPr lang="en-US" dirty="0"/>
              <a:t>Cache results to eliminate requests entirely</a:t>
            </a:r>
          </a:p>
          <a:p>
            <a:pPr lvl="1"/>
            <a:r>
              <a:rPr lang="en-US" dirty="0"/>
              <a:t>Enable complex operations with single request</a:t>
            </a:r>
          </a:p>
          <a:p>
            <a:pPr lvl="1"/>
            <a:r>
              <a:rPr lang="en-US" dirty="0"/>
              <a:t>Buffer up large writes in write-back cache</a:t>
            </a:r>
          </a:p>
          <a:p>
            <a:pPr lvl="1"/>
            <a:r>
              <a:rPr lang="en-US" dirty="0"/>
              <a:t>Pre-fetch large reads into local cache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49643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7748"/>
            <a:ext cx="8229600" cy="1143000"/>
          </a:xfrm>
        </p:spPr>
        <p:txBody>
          <a:bodyPr/>
          <a:lstStyle/>
          <a:p>
            <a:r>
              <a:rPr lang="en-US" dirty="0"/>
              <a:t>Scalability Performance: Bottlenecks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171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Avoid single control points</a:t>
            </a:r>
          </a:p>
          <a:p>
            <a:pPr lvl="1"/>
            <a:r>
              <a:rPr lang="en-US" dirty="0"/>
              <a:t>Partition responsibility over many nodes</a:t>
            </a:r>
          </a:p>
          <a:p>
            <a:r>
              <a:rPr lang="en-US" dirty="0"/>
              <a:t>Separated data- and control-planes</a:t>
            </a:r>
          </a:p>
          <a:p>
            <a:pPr lvl="1"/>
            <a:r>
              <a:rPr lang="en-US" dirty="0"/>
              <a:t>Control nodes choreograph the flow of data</a:t>
            </a:r>
          </a:p>
          <a:p>
            <a:pPr lvl="2"/>
            <a:r>
              <a:rPr lang="en-US" dirty="0"/>
              <a:t>Where data should be stored or obtained from</a:t>
            </a:r>
          </a:p>
          <a:p>
            <a:pPr lvl="2"/>
            <a:r>
              <a:rPr lang="en-US" dirty="0"/>
              <a:t>Ensuring coherency and correct serialization</a:t>
            </a:r>
          </a:p>
          <a:p>
            <a:pPr lvl="1"/>
            <a:r>
              <a:rPr lang="en-US" dirty="0"/>
              <a:t>Data flows directly from producer to consumer</a:t>
            </a:r>
          </a:p>
          <a:p>
            <a:pPr lvl="2"/>
            <a:r>
              <a:rPr lang="en-US" dirty="0"/>
              <a:t>Data paths are optimized for throughput/efficiency</a:t>
            </a:r>
          </a:p>
          <a:p>
            <a:r>
              <a:rPr lang="en-US" dirty="0"/>
              <a:t>Dynamic re-partitioning of responsibilities</a:t>
            </a:r>
          </a:p>
          <a:p>
            <a:pPr lvl="1"/>
            <a:r>
              <a:rPr lang="en-US" dirty="0"/>
              <a:t>In response to failures and/or load changes</a:t>
            </a:r>
          </a:p>
        </p:txBody>
      </p:sp>
    </p:spTree>
    <p:extLst>
      <p:ext uri="{BB962C8B-B14F-4D97-AF65-F5344CB8AC3E}">
        <p14:creationId xmlns:p14="http://schemas.microsoft.com/office/powerpoint/2010/main" val="318075869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2438"/>
            <a:ext cx="8229600" cy="1143000"/>
          </a:xfrm>
        </p:spPr>
        <p:txBody>
          <a:bodyPr/>
          <a:lstStyle/>
          <a:p>
            <a:r>
              <a:rPr lang="en-US" dirty="0"/>
              <a:t>Scalability Performance: Cluster 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Consensus protocols do not scale well</a:t>
            </a:r>
          </a:p>
          <a:p>
            <a:pPr lvl="1"/>
            <a:r>
              <a:rPr lang="en-US" dirty="0"/>
              <a:t>They only work fast for small numbers of nodes</a:t>
            </a:r>
          </a:p>
          <a:p>
            <a:r>
              <a:rPr lang="en-US" dirty="0"/>
              <a:t>Minimize number of consensus operations</a:t>
            </a:r>
          </a:p>
          <a:p>
            <a:pPr lvl="1"/>
            <a:r>
              <a:rPr lang="en-US" dirty="0"/>
              <a:t>Elect a single master who makes decisions</a:t>
            </a:r>
          </a:p>
          <a:p>
            <a:pPr lvl="1"/>
            <a:r>
              <a:rPr lang="en-US" dirty="0"/>
              <a:t>Partitioned and delegated responsibility</a:t>
            </a:r>
          </a:p>
          <a:p>
            <a:r>
              <a:rPr lang="en-US" dirty="0"/>
              <a:t>Avoid large-consensus/transaction groups</a:t>
            </a:r>
          </a:p>
          <a:p>
            <a:pPr lvl="1"/>
            <a:r>
              <a:rPr lang="en-US" dirty="0"/>
              <a:t>Partition work among numerous small groups</a:t>
            </a:r>
          </a:p>
          <a:p>
            <a:r>
              <a:rPr lang="en-US" dirty="0"/>
              <a:t>Avoid high communications fan-in/fan-out</a:t>
            </a:r>
          </a:p>
          <a:p>
            <a:pPr lvl="1"/>
            <a:r>
              <a:rPr lang="en-US" dirty="0"/>
              <a:t>Hierarchical information gathering/distribution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660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1413"/>
            <a:ext cx="8229600" cy="1143000"/>
          </a:xfrm>
        </p:spPr>
        <p:txBody>
          <a:bodyPr/>
          <a:lstStyle/>
          <a:p>
            <a:r>
              <a:rPr lang="en-US" dirty="0"/>
              <a:t>Remote Data Access and Networking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forms of remote data access rely on networking</a:t>
            </a:r>
          </a:p>
          <a:p>
            <a:r>
              <a:rPr lang="en-US" dirty="0"/>
              <a:t>Which is provided by the operating system as previously discussed</a:t>
            </a:r>
          </a:p>
          <a:p>
            <a:r>
              <a:rPr lang="en-US" dirty="0"/>
              <a:t>Remote data access must take networking realities into account</a:t>
            </a:r>
          </a:p>
          <a:p>
            <a:pPr lvl="1"/>
            <a:r>
              <a:rPr lang="en-US" dirty="0"/>
              <a:t>Unreliability</a:t>
            </a:r>
          </a:p>
          <a:p>
            <a:pPr lvl="1"/>
            <a:r>
              <a:rPr lang="en-US" dirty="0"/>
              <a:t>Performance</a:t>
            </a:r>
          </a:p>
          <a:p>
            <a:pPr lvl="1"/>
            <a:r>
              <a:rPr lang="en-US" dirty="0"/>
              <a:t>Security</a:t>
            </a:r>
          </a:p>
        </p:txBody>
      </p:sp>
    </p:spTree>
    <p:extLst>
      <p:ext uri="{BB962C8B-B14F-4D97-AF65-F5344CB8AC3E}">
        <p14:creationId xmlns:p14="http://schemas.microsoft.com/office/powerpoint/2010/main" val="21353987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File Access Architectures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Client/server</a:t>
            </a:r>
          </a:p>
          <a:p>
            <a:r>
              <a:rPr lang="en-US" dirty="0"/>
              <a:t>Remote file transfer</a:t>
            </a:r>
          </a:p>
          <a:p>
            <a:r>
              <a:rPr lang="en-US" dirty="0"/>
              <a:t>Remote disk access</a:t>
            </a:r>
          </a:p>
          <a:p>
            <a:r>
              <a:rPr lang="en-US" dirty="0"/>
              <a:t>Remote file access</a:t>
            </a:r>
          </a:p>
          <a:p>
            <a:r>
              <a:rPr lang="en-US" dirty="0"/>
              <a:t>Cloud model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76602" y="526013"/>
            <a:ext cx="7781597" cy="718587"/>
          </a:xfrm>
          <a:prstGeom prst="roundRect">
            <a:avLst/>
          </a:prstGeom>
          <a:noFill/>
          <a:ln>
            <a:solidFill>
              <a:srgbClr val="0D0D0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7173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Client/Server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1100"/>
            <a:ext cx="8229600" cy="4525963"/>
          </a:xfrm>
        </p:spPr>
        <p:txBody>
          <a:bodyPr/>
          <a:lstStyle/>
          <a:p>
            <a:r>
              <a:rPr lang="en-US" dirty="0"/>
              <a:t>Peer-to-peer</a:t>
            </a:r>
          </a:p>
          <a:p>
            <a:pPr lvl="1"/>
            <a:r>
              <a:rPr lang="en-US" dirty="0"/>
              <a:t>Most systems have resources (e.g., disks, printers)</a:t>
            </a:r>
          </a:p>
          <a:p>
            <a:pPr lvl="1"/>
            <a:r>
              <a:rPr lang="en-US" dirty="0"/>
              <a:t>They cooperate/share with one-another</a:t>
            </a:r>
          </a:p>
          <a:p>
            <a:pPr lvl="1"/>
            <a:r>
              <a:rPr lang="en-US" dirty="0"/>
              <a:t>Everyone is both client and server (potentially)</a:t>
            </a:r>
          </a:p>
          <a:p>
            <a:r>
              <a:rPr lang="en-US" dirty="0"/>
              <a:t>Thin client</a:t>
            </a:r>
          </a:p>
          <a:p>
            <a:pPr lvl="1"/>
            <a:r>
              <a:rPr lang="en-US" dirty="0"/>
              <a:t>Few local resources (e.g., CPU, NIC, display)</a:t>
            </a:r>
          </a:p>
          <a:p>
            <a:pPr lvl="1"/>
            <a:r>
              <a:rPr lang="en-US" dirty="0"/>
              <a:t>Most resources on work-group or domain servers</a:t>
            </a:r>
          </a:p>
          <a:p>
            <a:r>
              <a:rPr lang="en-US" dirty="0"/>
              <a:t>Cloud services</a:t>
            </a:r>
          </a:p>
          <a:p>
            <a:pPr lvl="1"/>
            <a:r>
              <a:rPr lang="en-US" dirty="0"/>
              <a:t>Clients access services rather than resources</a:t>
            </a:r>
          </a:p>
          <a:p>
            <a:pPr lvl="1"/>
            <a:r>
              <a:rPr lang="en-US" dirty="0"/>
              <a:t>Clients do not see individual servers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30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File Transfer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Explicit commands to copy remote files</a:t>
            </a:r>
          </a:p>
          <a:p>
            <a:pPr lvl="1"/>
            <a:r>
              <a:rPr lang="en-US" dirty="0"/>
              <a:t>OS specific: </a:t>
            </a:r>
            <a:r>
              <a:rPr lang="en-US" i="1" dirty="0" err="1"/>
              <a:t>scp</a:t>
            </a:r>
            <a:r>
              <a:rPr lang="en-US" i="1" dirty="0"/>
              <a:t>(1)</a:t>
            </a:r>
            <a:r>
              <a:rPr lang="en-US" dirty="0"/>
              <a:t>, </a:t>
            </a:r>
            <a:r>
              <a:rPr lang="en-US" i="1" dirty="0" err="1"/>
              <a:t>rsync</a:t>
            </a:r>
            <a:r>
              <a:rPr lang="en-US" i="1" dirty="0"/>
              <a:t>(1), </a:t>
            </a:r>
            <a:r>
              <a:rPr lang="en-US" b="1" dirty="0"/>
              <a:t>S3</a:t>
            </a:r>
            <a:r>
              <a:rPr lang="en-US" dirty="0"/>
              <a:t> tools</a:t>
            </a:r>
          </a:p>
          <a:p>
            <a:pPr lvl="1"/>
            <a:r>
              <a:rPr lang="en-US" dirty="0"/>
              <a:t>IETF protocols: FTP, SFTP</a:t>
            </a:r>
          </a:p>
          <a:p>
            <a:r>
              <a:rPr lang="en-US" dirty="0"/>
              <a:t>Implicit remote data transfers</a:t>
            </a:r>
          </a:p>
          <a:p>
            <a:pPr lvl="1"/>
            <a:r>
              <a:rPr lang="en-US" dirty="0"/>
              <a:t>Browsers (transfer files with HTTP)</a:t>
            </a:r>
          </a:p>
          <a:p>
            <a:pPr lvl="1"/>
            <a:r>
              <a:rPr lang="en-US" dirty="0"/>
              <a:t>Email clients (move files with IMAP/POP/SMTP)</a:t>
            </a:r>
          </a:p>
          <a:p>
            <a:r>
              <a:rPr lang="en-US" dirty="0"/>
              <a:t>Advantages: efficient, requires no OS support</a:t>
            </a:r>
          </a:p>
          <a:p>
            <a:r>
              <a:rPr lang="en-US" dirty="0"/>
              <a:t>Disadvantages: latency, lack of transparency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905001" y="526013"/>
            <a:ext cx="5270500" cy="718587"/>
          </a:xfrm>
          <a:prstGeom prst="roundRect">
            <a:avLst/>
          </a:prstGeom>
          <a:noFill/>
          <a:ln w="9525" cap="flat" cmpd="sng" algn="ctr">
            <a:solidFill>
              <a:srgbClr val="0D0D0D"/>
            </a:solidFill>
            <a:prstDash val="dash"/>
            <a:round/>
            <a:headEnd type="none" w="med" len="med"/>
            <a:tailEnd type="none" w="med" len="me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6625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79381</TotalTime>
  <Words>2724</Words>
  <Application>Microsoft Office PowerPoint</Application>
  <PresentationFormat>On-screen Show (4:3)</PresentationFormat>
  <Paragraphs>600</Paragraphs>
  <Slides>53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8" baseType="lpstr">
      <vt:lpstr>Arial</vt:lpstr>
      <vt:lpstr>Calibri</vt:lpstr>
      <vt:lpstr>Courier New</vt:lpstr>
      <vt:lpstr>Times New Roman</vt:lpstr>
      <vt:lpstr>Default Theme</vt:lpstr>
      <vt:lpstr>Operating System Principles: Accessing Remote Data CS 111 Operating Systems  Harry Xu </vt:lpstr>
      <vt:lpstr>Outline</vt:lpstr>
      <vt:lpstr>Remote Data:  Goals and Challenges</vt:lpstr>
      <vt:lpstr>Basic Goals</vt:lpstr>
      <vt:lpstr>Key Characteristics of Remote Data Access Solutions</vt:lpstr>
      <vt:lpstr>Remote Data Access and Networking</vt:lpstr>
      <vt:lpstr>Remote File Access Architectures</vt:lpstr>
      <vt:lpstr>Client/Server Models</vt:lpstr>
      <vt:lpstr>Remote File Transfer</vt:lpstr>
      <vt:lpstr>Remote Disk Access</vt:lpstr>
      <vt:lpstr>Remote Disk Access Architecture</vt:lpstr>
      <vt:lpstr>Rating Remote Disk Access</vt:lpstr>
      <vt:lpstr>Remote File Access</vt:lpstr>
      <vt:lpstr>Remote File Access Architecture</vt:lpstr>
      <vt:lpstr>Rating Remote File Access</vt:lpstr>
      <vt:lpstr>Cloud Model</vt:lpstr>
      <vt:lpstr>Remote Disk/File Access</vt:lpstr>
      <vt:lpstr>Remote vs. Distributed File System</vt:lpstr>
      <vt:lpstr>Security For Remote File Systems</vt:lpstr>
      <vt:lpstr>Authentication Approaches</vt:lpstr>
      <vt:lpstr>Anonymous Access</vt:lpstr>
      <vt:lpstr>Peer-to-Peer Security</vt:lpstr>
      <vt:lpstr>Server Authenticated Approaches</vt:lpstr>
      <vt:lpstr>Domain Authentication Approaches</vt:lpstr>
      <vt:lpstr>Distributed Authorization</vt:lpstr>
      <vt:lpstr>Reliability and Availability</vt:lpstr>
      <vt:lpstr>Achieving Reliability</vt:lpstr>
      <vt:lpstr>Reliability: Data Mirroring</vt:lpstr>
      <vt:lpstr>Mirroring, Parity, and Erasure Coding</vt:lpstr>
      <vt:lpstr>Availability and Fail-Over</vt:lpstr>
      <vt:lpstr>Availability: Failure Detect/Rebind</vt:lpstr>
      <vt:lpstr>Availability: Stateless Protocols</vt:lpstr>
      <vt:lpstr>Availability: Idempotent Operations</vt:lpstr>
      <vt:lpstr>Remote File System Performance</vt:lpstr>
      <vt:lpstr>Drive Bandwidth Implications</vt:lpstr>
      <vt:lpstr>Network Impacts on Performance</vt:lpstr>
      <vt:lpstr>Cost of Reads</vt:lpstr>
      <vt:lpstr>Caching For Reads</vt:lpstr>
      <vt:lpstr>Whole File Vs. Block Caching</vt:lpstr>
      <vt:lpstr>Cost of Writes</vt:lpstr>
      <vt:lpstr>Caching Writes For Distributed File Systems</vt:lpstr>
      <vt:lpstr>Cost of Consistency</vt:lpstr>
      <vt:lpstr>Cost of Mirroring</vt:lpstr>
      <vt:lpstr>Mirroring Through Primary</vt:lpstr>
      <vt:lpstr>Mirroring Through Direct Data Flow</vt:lpstr>
      <vt:lpstr>Benefits of Direct Data Path</vt:lpstr>
      <vt:lpstr>Reliability and Availability Performance</vt:lpstr>
      <vt:lpstr>Recovery Time</vt:lpstr>
      <vt:lpstr>Improving Availability</vt:lpstr>
      <vt:lpstr>Improving MTTR</vt:lpstr>
      <vt:lpstr>Scalability and Performance: Network Traffic</vt:lpstr>
      <vt:lpstr>Scalability Performance: Bottlenecks</vt:lpstr>
      <vt:lpstr>Scalability Performance: Cluster Protocols</vt:lpstr>
    </vt:vector>
  </TitlesOfParts>
  <Company>UCLA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CS 111 On-Line MS Program Operating Systems  Peter Reiher </dc:title>
  <dc:creator>Peter Reiher</dc:creator>
  <cp:lastModifiedBy>Yang Jingyuan</cp:lastModifiedBy>
  <cp:revision>132</cp:revision>
  <cp:lastPrinted>2018-11-15T05:00:25Z</cp:lastPrinted>
  <dcterms:created xsi:type="dcterms:W3CDTF">2017-09-26T17:46:42Z</dcterms:created>
  <dcterms:modified xsi:type="dcterms:W3CDTF">2020-01-02T22:13:20Z</dcterms:modified>
</cp:coreProperties>
</file>