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7" r:id="rId2"/>
    <p:sldId id="400" r:id="rId3"/>
    <p:sldId id="401" r:id="rId4"/>
    <p:sldId id="402" r:id="rId5"/>
    <p:sldId id="403" r:id="rId6"/>
    <p:sldId id="404" r:id="rId7"/>
    <p:sldId id="405" r:id="rId8"/>
    <p:sldId id="407" r:id="rId9"/>
    <p:sldId id="408" r:id="rId10"/>
    <p:sldId id="409" r:id="rId11"/>
    <p:sldId id="410" r:id="rId12"/>
    <p:sldId id="411" r:id="rId13"/>
    <p:sldId id="412" r:id="rId14"/>
    <p:sldId id="413" r:id="rId15"/>
    <p:sldId id="458" r:id="rId16"/>
    <p:sldId id="459" r:id="rId17"/>
    <p:sldId id="460" r:id="rId18"/>
    <p:sldId id="461" r:id="rId19"/>
    <p:sldId id="414" r:id="rId20"/>
    <p:sldId id="415" r:id="rId21"/>
    <p:sldId id="416" r:id="rId22"/>
    <p:sldId id="419" r:id="rId23"/>
    <p:sldId id="420" r:id="rId24"/>
    <p:sldId id="421" r:id="rId25"/>
    <p:sldId id="422" r:id="rId26"/>
    <p:sldId id="423" r:id="rId27"/>
    <p:sldId id="424" r:id="rId28"/>
    <p:sldId id="425" r:id="rId29"/>
    <p:sldId id="433" r:id="rId30"/>
    <p:sldId id="434" r:id="rId31"/>
    <p:sldId id="435" r:id="rId32"/>
    <p:sldId id="436" r:id="rId33"/>
    <p:sldId id="437" r:id="rId34"/>
    <p:sldId id="438" r:id="rId35"/>
    <p:sldId id="439" r:id="rId36"/>
    <p:sldId id="440" r:id="rId37"/>
    <p:sldId id="441" r:id="rId38"/>
    <p:sldId id="445" r:id="rId39"/>
    <p:sldId id="446" r:id="rId40"/>
    <p:sldId id="447" r:id="rId41"/>
    <p:sldId id="448" r:id="rId42"/>
    <p:sldId id="450" r:id="rId43"/>
    <p:sldId id="457" r:id="rId44"/>
    <p:sldId id="451" r:id="rId45"/>
    <p:sldId id="454" r:id="rId46"/>
    <p:sldId id="455" r:id="rId47"/>
    <p:sldId id="456" r:id="rId4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77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048"/>
    </p:cViewPr>
  </p:sorterViewPr>
  <p:notesViewPr>
    <p:cSldViewPr snapToGrid="0" snapToObjects="1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F7607-8AA4-B842-A5B0-85C1885566DE}" type="datetimeFigureOut">
              <a:rPr lang="en-US" smtClean="0"/>
              <a:pPr/>
              <a:t>1/8/20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74529-E9FF-DD45-A1E1-9AE5BBE5E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851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57BF8-B90F-EC4F-8623-DE2330790225}" type="datetimeFigureOut">
              <a:rPr lang="en-US" smtClean="0"/>
              <a:pPr/>
              <a:t>1/8/20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E4DDF-0BE8-B44D-A687-4BF2505A71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46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51AE5-7AA3-A047-AB4C-8DB5D369B34B}" type="slidenum">
              <a:rPr lang="en-US">
                <a:latin typeface="Courier New" charset="0"/>
              </a:rPr>
              <a:pPr/>
              <a:t>1</a:t>
            </a:fld>
            <a:endParaRPr lang="en-US" dirty="0">
              <a:latin typeface="Courier New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6930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02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24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03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078B2-3159-F14B-8132-9300A16C85A8}" type="datetime1">
              <a:rPr lang="en-US" smtClean="0"/>
              <a:pPr>
                <a:defRPr/>
              </a:pPr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0DD2-9AC7-B240-8439-1898C20C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8D5F-B9F1-324C-B1A2-05496313CD19}" type="datetime1">
              <a:rPr lang="en-US" smtClean="0"/>
              <a:pPr>
                <a:defRPr/>
              </a:pPr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3B397-9863-974C-9E75-B66FE458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7C3A0-C6A5-184E-9AB8-67C259CC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8A7C-687B-BE4F-84FE-0A7FB4E2E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EA3AB-8B06-3541-8955-4B0B738DA1E5}" type="datetime1">
              <a:rPr lang="en-US" smtClean="0"/>
              <a:pPr>
                <a:defRPr/>
              </a:pPr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84620-9411-7A41-BDFE-46E36283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6EB3D-237A-2A41-AA3C-CCC0B587F125}" type="datetime1">
              <a:rPr lang="en-US" smtClean="0"/>
              <a:pPr>
                <a:defRPr/>
              </a:pPr>
              <a:t>1/8/20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2E417-E1B4-1644-AA5E-08B3C161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4D64D-30AD-E442-825F-585A69A95A22}" type="datetime1">
              <a:rPr lang="en-US" smtClean="0"/>
              <a:pPr>
                <a:defRPr/>
              </a:pPr>
              <a:t>1/8/20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FE53-6511-CC46-9EB0-088D5AA2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96F4-5E88-8E4D-8ADB-73A988525CB5}" type="datetime1">
              <a:rPr lang="en-US" smtClean="0"/>
              <a:pPr>
                <a:defRPr/>
              </a:pPr>
              <a:t>1/8/20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AA0B7-898E-6849-B106-FA8F92BD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CC378-6658-6B42-8AC0-83423DF6E9C6}" type="datetime1">
              <a:rPr lang="en-US" smtClean="0"/>
              <a:pPr>
                <a:defRPr/>
              </a:pPr>
              <a:t>1/8/20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738C-B1BF-D74D-9E8E-E80F125B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80D83-C431-C640-9F8F-0DEF26FCD613}" type="datetime1">
              <a:rPr lang="en-US" smtClean="0"/>
              <a:pPr>
                <a:defRPr/>
              </a:pPr>
              <a:t>1/8/20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E7D5A-5759-A749-9DF2-8883836C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9EBD-5AF0-F741-98C5-21C9D9AB6610}" type="datetime1">
              <a:rPr lang="en-US" smtClean="0"/>
              <a:pPr>
                <a:defRPr/>
              </a:pPr>
              <a:t>1/8/20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797F-D4AC-5249-8143-180C49B0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AutoShape 8"/>
          <p:cNvSpPr>
            <a:spLocks noChangeArrowheads="1"/>
          </p:cNvSpPr>
          <p:nvPr userDrawn="1"/>
        </p:nvSpPr>
        <p:spPr bwMode="auto">
          <a:xfrm>
            <a:off x="387350" y="387350"/>
            <a:ext cx="8445500" cy="6159500"/>
          </a:xfrm>
          <a:prstGeom prst="roundRect">
            <a:avLst>
              <a:gd name="adj" fmla="val 1248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urier New" pitchFamily="-107" charset="0"/>
            </a:endParaRPr>
          </a:p>
        </p:txBody>
      </p:sp>
      <p:sp useBgFill="1"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8213725" y="6218238"/>
            <a:ext cx="774251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Lecture 2</a:t>
            </a:r>
          </a:p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Page </a:t>
            </a:r>
            <a:fld id="{8DEFEB2B-9FA0-4F4D-A070-42F5B2E48911}" type="slidenum">
              <a:rPr lang="en-US" sz="1200">
                <a:latin typeface="Times New Roman" pitchFamily="-107" charset="0"/>
              </a:rPr>
              <a:pPr>
                <a:defRPr/>
              </a:pPr>
              <a:t>‹#›</a:t>
            </a:fld>
            <a:endParaRPr lang="en-US" sz="1200" dirty="0">
              <a:latin typeface="Times New Roman" pitchFamily="-107" charset="0"/>
            </a:endParaRPr>
          </a:p>
        </p:txBody>
      </p:sp>
      <p:sp useBgFill="1"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97935" y="6274232"/>
            <a:ext cx="994118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CS 111</a:t>
            </a:r>
          </a:p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Winter </a:t>
            </a:r>
            <a:r>
              <a:rPr lang="en-US" sz="1200" baseline="0" dirty="0">
                <a:latin typeface="Times New Roman" pitchFamily="-107" charset="0"/>
              </a:rPr>
              <a:t>2020</a:t>
            </a:r>
            <a:r>
              <a:rPr lang="en-US" sz="1200" dirty="0">
                <a:latin typeface="Times New Roman" pitchFamily="-107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>
                <a:cs typeface="ＭＳ Ｐゴシック" charset="-128"/>
              </a:rPr>
              <a:t>Operating System Principles:</a:t>
            </a:r>
            <a:br>
              <a:rPr lang="en-US" dirty="0"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Services, Resources, and Interfaces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CS </a:t>
            </a:r>
            <a:r>
              <a:rPr lang="en-US" dirty="0">
                <a:cs typeface="ＭＳ Ｐゴシック" charset="-128"/>
              </a:rPr>
              <a:t>111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Operating </a:t>
            </a:r>
            <a:r>
              <a:rPr lang="en-US" dirty="0">
                <a:ea typeface="ＭＳ Ｐゴシック" charset="-128"/>
                <a:cs typeface="ＭＳ Ｐゴシック" charset="-128"/>
              </a:rPr>
              <a:t>System Principles 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Harry Xu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256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-128"/>
                <a:cs typeface="ＭＳ Ｐゴシック" charset="-128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58200" y="6534666"/>
            <a:ext cx="260931" cy="337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2800" y="43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Library Layer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1200" y="5486400"/>
            <a:ext cx="1524000" cy="609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privileged instruction set</a:t>
            </a:r>
          </a:p>
        </p:txBody>
      </p:sp>
      <p:sp>
        <p:nvSpPr>
          <p:cNvPr id="7" name="Rectangle 6"/>
          <p:cNvSpPr/>
          <p:nvPr/>
        </p:nvSpPr>
        <p:spPr>
          <a:xfrm>
            <a:off x="3581400" y="5486400"/>
            <a:ext cx="40386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general instruction set</a:t>
            </a:r>
          </a:p>
        </p:txBody>
      </p:sp>
      <p:sp>
        <p:nvSpPr>
          <p:cNvPr id="8" name="Rectangle 7"/>
          <p:cNvSpPr/>
          <p:nvPr/>
        </p:nvSpPr>
        <p:spPr>
          <a:xfrm>
            <a:off x="2362200" y="4419600"/>
            <a:ext cx="2514600" cy="60960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Operating System kernel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3581400"/>
            <a:ext cx="46482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general libraries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2514600"/>
            <a:ext cx="18288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Operating System services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5600" y="2514600"/>
            <a:ext cx="16002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middleware services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90600" y="1752600"/>
            <a:ext cx="65532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(user and system) applications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90600" y="5486400"/>
            <a:ext cx="914400" cy="6096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devices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905000" y="5257801"/>
            <a:ext cx="5638800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90600" y="3352800"/>
            <a:ext cx="65532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10200" y="2971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Application Binary Interface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10200" y="48884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Instruction Set Architecture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90600" y="4419600"/>
            <a:ext cx="1295400" cy="6096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drivers</a:t>
            </a:r>
          </a:p>
        </p:txBody>
      </p:sp>
    </p:spTree>
    <p:extLst>
      <p:ext uri="{BB962C8B-B14F-4D97-AF65-F5344CB8AC3E}">
        <p14:creationId xmlns:p14="http://schemas.microsoft.com/office/powerpoint/2010/main" val="2179548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Characteristics of Libraries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700"/>
            <a:ext cx="8229600" cy="4525963"/>
          </a:xfrm>
        </p:spPr>
        <p:txBody>
          <a:bodyPr/>
          <a:lstStyle/>
          <a:p>
            <a:r>
              <a:rPr lang="en-US" dirty="0"/>
              <a:t>Many advantages</a:t>
            </a:r>
          </a:p>
          <a:p>
            <a:pPr lvl="1"/>
            <a:r>
              <a:rPr lang="en-US" dirty="0"/>
              <a:t>Reusable code makes programming easier</a:t>
            </a:r>
          </a:p>
          <a:p>
            <a:pPr lvl="1"/>
            <a:r>
              <a:rPr lang="en-US" dirty="0"/>
              <a:t>A single well written/maintained copy</a:t>
            </a:r>
          </a:p>
          <a:p>
            <a:pPr lvl="1"/>
            <a:r>
              <a:rPr lang="en-US" dirty="0"/>
              <a:t>Encapsulates complexity … better building blocks</a:t>
            </a:r>
          </a:p>
          <a:p>
            <a:r>
              <a:rPr lang="en-US" dirty="0"/>
              <a:t>Multiple bind-time options</a:t>
            </a:r>
          </a:p>
          <a:p>
            <a:pPr lvl="1"/>
            <a:r>
              <a:rPr lang="en-US" dirty="0"/>
              <a:t>Static … include in load module at link time</a:t>
            </a:r>
          </a:p>
          <a:p>
            <a:pPr lvl="1"/>
            <a:r>
              <a:rPr lang="en-US" dirty="0"/>
              <a:t>Shared … map into address space at exec time</a:t>
            </a:r>
          </a:p>
          <a:p>
            <a:pPr lvl="1"/>
            <a:r>
              <a:rPr lang="en-US" dirty="0"/>
              <a:t>Dynamic … choose and load at run-time</a:t>
            </a:r>
          </a:p>
          <a:p>
            <a:r>
              <a:rPr lang="en-US" dirty="0"/>
              <a:t>It is only code … it has no special privileges</a:t>
            </a:r>
          </a:p>
        </p:txBody>
      </p:sp>
    </p:spTree>
    <p:extLst>
      <p:ext uri="{BB962C8B-B14F-4D97-AF65-F5344CB8AC3E}">
        <p14:creationId xmlns:p14="http://schemas.microsoft.com/office/powerpoint/2010/main" val="1759685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Shared Libraries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Static library modules are added to a program’s load module</a:t>
            </a:r>
          </a:p>
          <a:p>
            <a:pPr lvl="1"/>
            <a:r>
              <a:rPr lang="en-GB" dirty="0"/>
              <a:t>Each load module has its own copy of each library</a:t>
            </a:r>
          </a:p>
          <a:p>
            <a:pPr lvl="2"/>
            <a:r>
              <a:rPr lang="en-GB" dirty="0"/>
              <a:t>This dramatically increases the size of each process</a:t>
            </a:r>
          </a:p>
          <a:p>
            <a:pPr lvl="1"/>
            <a:r>
              <a:rPr lang="en-GB" dirty="0"/>
              <a:t>Program must be re-linked to incorporate new library</a:t>
            </a:r>
          </a:p>
          <a:p>
            <a:pPr lvl="2"/>
            <a:r>
              <a:rPr lang="en-GB" dirty="0"/>
              <a:t>Existing load modules don't benefit from bug fixes</a:t>
            </a:r>
          </a:p>
          <a:p>
            <a:r>
              <a:rPr lang="en-GB" dirty="0"/>
              <a:t>Instead, make each library a sharable code segment</a:t>
            </a:r>
          </a:p>
          <a:p>
            <a:pPr lvl="1"/>
            <a:r>
              <a:rPr lang="en-GB" dirty="0"/>
              <a:t>One in-memory copy, shared by all processes </a:t>
            </a:r>
          </a:p>
          <a:p>
            <a:pPr lvl="1"/>
            <a:r>
              <a:rPr lang="en-GB" dirty="0"/>
              <a:t>Keep the library separate from the load modules</a:t>
            </a:r>
          </a:p>
          <a:p>
            <a:pPr lvl="1"/>
            <a:r>
              <a:rPr lang="en-GB" dirty="0"/>
              <a:t>Operating system loads library along with program</a:t>
            </a:r>
          </a:p>
        </p:txBody>
      </p:sp>
    </p:spTree>
    <p:extLst>
      <p:ext uri="{BB962C8B-B14F-4D97-AF65-F5344CB8AC3E}">
        <p14:creationId xmlns:p14="http://schemas.microsoft.com/office/powerpoint/2010/main" val="175833146"/>
      </p:ext>
    </p:extLst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Advantages of Shared Libraries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574800"/>
            <a:ext cx="8229600" cy="4525963"/>
          </a:xfrm>
        </p:spPr>
        <p:txBody>
          <a:bodyPr>
            <a:noAutofit/>
          </a:bodyPr>
          <a:lstStyle/>
          <a:p>
            <a:r>
              <a:rPr lang="en-GB" sz="2400" dirty="0"/>
              <a:t>Reduced memory consumption</a:t>
            </a:r>
          </a:p>
          <a:p>
            <a:pPr lvl="1"/>
            <a:r>
              <a:rPr lang="en-GB" sz="2400" dirty="0"/>
              <a:t>One copy can be shared by multiple processes/programs</a:t>
            </a:r>
          </a:p>
          <a:p>
            <a:r>
              <a:rPr lang="en-GB" sz="2400" dirty="0"/>
              <a:t>Faster program start-ups</a:t>
            </a:r>
          </a:p>
          <a:p>
            <a:pPr lvl="1"/>
            <a:r>
              <a:rPr lang="en-GB" sz="2400" dirty="0"/>
              <a:t>If it’s already in memory, it need not be loaded again </a:t>
            </a:r>
          </a:p>
          <a:p>
            <a:r>
              <a:rPr lang="en-GB" sz="2400" dirty="0"/>
              <a:t>Simplified updates</a:t>
            </a:r>
          </a:p>
          <a:p>
            <a:pPr lvl="1"/>
            <a:r>
              <a:rPr lang="en-GB" sz="2400" dirty="0"/>
              <a:t>Library modules are not included in program load modules</a:t>
            </a:r>
          </a:p>
          <a:p>
            <a:pPr lvl="1"/>
            <a:r>
              <a:rPr lang="en-GB" sz="2400" dirty="0"/>
              <a:t>Library can be updated easily (e.g., a new version with bug fixes)</a:t>
            </a:r>
          </a:p>
          <a:p>
            <a:pPr lvl="1"/>
            <a:r>
              <a:rPr lang="en-GB" sz="2400" dirty="0"/>
              <a:t>Programs automatically get the newest version when they are restarted</a:t>
            </a:r>
          </a:p>
        </p:txBody>
      </p:sp>
    </p:spTree>
    <p:extLst>
      <p:ext uri="{BB962C8B-B14F-4D97-AF65-F5344CB8AC3E}">
        <p14:creationId xmlns:p14="http://schemas.microsoft.com/office/powerpoint/2010/main" val="2784729824"/>
      </p:ext>
    </p:extLst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Limitations of Shared Libraries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Not all modules will work in a shared library</a:t>
            </a:r>
          </a:p>
          <a:p>
            <a:pPr lvl="1"/>
            <a:r>
              <a:rPr lang="en-GB" dirty="0"/>
              <a:t>They cannot define/include global data storage</a:t>
            </a:r>
          </a:p>
          <a:p>
            <a:r>
              <a:rPr lang="en-GB" dirty="0"/>
              <a:t>They are added into program memory</a:t>
            </a:r>
          </a:p>
          <a:p>
            <a:pPr lvl="1"/>
            <a:r>
              <a:rPr lang="en-GB" dirty="0"/>
              <a:t>Whether they are actually needed or not</a:t>
            </a:r>
          </a:p>
          <a:p>
            <a:r>
              <a:rPr lang="en-GB" dirty="0"/>
              <a:t>Called routines must be known at compile-time</a:t>
            </a:r>
          </a:p>
          <a:p>
            <a:pPr lvl="1"/>
            <a:r>
              <a:rPr lang="en-GB" dirty="0"/>
              <a:t>Only the fetching of the code is delayed 'til run-time</a:t>
            </a:r>
          </a:p>
          <a:p>
            <a:pPr lvl="1"/>
            <a:r>
              <a:rPr lang="en-GB" dirty="0"/>
              <a:t>Symbols known at compile time, bound at link time</a:t>
            </a:r>
          </a:p>
          <a:p>
            <a:r>
              <a:rPr lang="en-GB" dirty="0"/>
              <a:t>Dynamically Loadable Libraries are more general</a:t>
            </a:r>
          </a:p>
          <a:p>
            <a:pPr lvl="1"/>
            <a:r>
              <a:rPr lang="en-GB" dirty="0"/>
              <a:t>They eliminate all of these limitations ... at a price</a:t>
            </a:r>
          </a:p>
        </p:txBody>
      </p:sp>
    </p:spTree>
    <p:extLst>
      <p:ext uri="{BB962C8B-B14F-4D97-AF65-F5344CB8AC3E}">
        <p14:creationId xmlns:p14="http://schemas.microsoft.com/office/powerpoint/2010/main" val="807358293"/>
      </p:ext>
    </p:extLst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6D2316-FEAF-1740-BB2F-BA95D889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the Library?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EB777E-AD35-A444-B6FD-B0BADAF18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FBE3031-0C7A-194E-BE84-B53F01C17751}"/>
              </a:ext>
            </a:extLst>
          </p:cNvPr>
          <p:cNvSpPr/>
          <p:nvPr/>
        </p:nvSpPr>
        <p:spPr>
          <a:xfrm>
            <a:off x="2196193" y="4451012"/>
            <a:ext cx="5726430" cy="187420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65579D17-ED97-514C-962A-84A73C873938}"/>
              </a:ext>
            </a:extLst>
          </p:cNvPr>
          <p:cNvSpPr/>
          <p:nvPr/>
        </p:nvSpPr>
        <p:spPr>
          <a:xfrm>
            <a:off x="1031965" y="1600199"/>
            <a:ext cx="875211" cy="115606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xmlns="" id="{2B62489C-B8AD-0147-8FFF-31C3ABD1F423}"/>
              </a:ext>
            </a:extLst>
          </p:cNvPr>
          <p:cNvSpPr/>
          <p:nvPr/>
        </p:nvSpPr>
        <p:spPr>
          <a:xfrm>
            <a:off x="2481941" y="1600199"/>
            <a:ext cx="875211" cy="11560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>
            <a:extLst>
              <a:ext uri="{FF2B5EF4-FFF2-40B4-BE49-F238E27FC236}">
                <a16:creationId xmlns:a16="http://schemas.microsoft.com/office/drawing/2014/main" xmlns="" id="{C253CC57-7943-D342-97D2-3466B46D2039}"/>
              </a:ext>
            </a:extLst>
          </p:cNvPr>
          <p:cNvSpPr/>
          <p:nvPr/>
        </p:nvSpPr>
        <p:spPr>
          <a:xfrm>
            <a:off x="7001691" y="1097278"/>
            <a:ext cx="1397726" cy="1632857"/>
          </a:xfrm>
          <a:prstGeom prst="can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521CC85-2FC4-6B4A-8C1A-D4C053F29BE4}"/>
              </a:ext>
            </a:extLst>
          </p:cNvPr>
          <p:cNvSpPr/>
          <p:nvPr/>
        </p:nvSpPr>
        <p:spPr>
          <a:xfrm>
            <a:off x="5059408" y="1737358"/>
            <a:ext cx="875211" cy="352695"/>
          </a:xfrm>
          <a:prstGeom prst="rect">
            <a:avLst/>
          </a:prstGeom>
          <a:solidFill>
            <a:schemeClr val="accent4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61B9300-5948-7445-8411-B6CEAEAD0DC9}"/>
              </a:ext>
            </a:extLst>
          </p:cNvPr>
          <p:cNvSpPr txBox="1"/>
          <p:nvPr/>
        </p:nvSpPr>
        <p:spPr>
          <a:xfrm>
            <a:off x="708579" y="5064947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RAM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74F49F0-B682-D74D-8B70-DCBDD4A7CE9B}"/>
              </a:ext>
            </a:extLst>
          </p:cNvPr>
          <p:cNvSpPr txBox="1"/>
          <p:nvPr/>
        </p:nvSpPr>
        <p:spPr>
          <a:xfrm>
            <a:off x="767098" y="2637853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App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14690FB-7C07-BA4E-B296-6999ADB88ADF}"/>
              </a:ext>
            </a:extLst>
          </p:cNvPr>
          <p:cNvSpPr txBox="1"/>
          <p:nvPr/>
        </p:nvSpPr>
        <p:spPr>
          <a:xfrm>
            <a:off x="2256544" y="2663390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App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466B0F7-2EF3-DD40-8D90-3B3B7BA373C1}"/>
              </a:ext>
            </a:extLst>
          </p:cNvPr>
          <p:cNvSpPr txBox="1"/>
          <p:nvPr/>
        </p:nvSpPr>
        <p:spPr>
          <a:xfrm>
            <a:off x="4649620" y="2178230"/>
            <a:ext cx="2018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Library 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F22454A-2812-6143-B419-0A123D7F3BB1}"/>
              </a:ext>
            </a:extLst>
          </p:cNvPr>
          <p:cNvSpPr txBox="1"/>
          <p:nvPr/>
        </p:nvSpPr>
        <p:spPr>
          <a:xfrm>
            <a:off x="6668299" y="2882633"/>
            <a:ext cx="2133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Secondary</a:t>
            </a:r>
          </a:p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Storage</a:t>
            </a:r>
          </a:p>
        </p:txBody>
      </p:sp>
    </p:spTree>
    <p:extLst>
      <p:ext uri="{BB962C8B-B14F-4D97-AF65-F5344CB8AC3E}">
        <p14:creationId xmlns:p14="http://schemas.microsoft.com/office/powerpoint/2010/main" val="3968893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72E0D8-940D-1C4B-A212-9A8D298D0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Libraries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4A8FA0-F039-DB44-8DE1-A28074F78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F59D25A-10BA-494E-AA3E-88F9CCACB630}"/>
              </a:ext>
            </a:extLst>
          </p:cNvPr>
          <p:cNvSpPr/>
          <p:nvPr/>
        </p:nvSpPr>
        <p:spPr>
          <a:xfrm>
            <a:off x="2196193" y="4451012"/>
            <a:ext cx="5726430" cy="187420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0BA33CF8-2268-FE4A-B24B-B20D0ABB4BE3}"/>
              </a:ext>
            </a:extLst>
          </p:cNvPr>
          <p:cNvSpPr/>
          <p:nvPr/>
        </p:nvSpPr>
        <p:spPr>
          <a:xfrm>
            <a:off x="1031965" y="1600199"/>
            <a:ext cx="875211" cy="115606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xmlns="" id="{A6A0FDBA-82B3-AF4E-AD2E-B76656D6CCD1}"/>
              </a:ext>
            </a:extLst>
          </p:cNvPr>
          <p:cNvSpPr/>
          <p:nvPr/>
        </p:nvSpPr>
        <p:spPr>
          <a:xfrm>
            <a:off x="2494641" y="1600199"/>
            <a:ext cx="875211" cy="11560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>
            <a:extLst>
              <a:ext uri="{FF2B5EF4-FFF2-40B4-BE49-F238E27FC236}">
                <a16:creationId xmlns:a16="http://schemas.microsoft.com/office/drawing/2014/main" xmlns="" id="{D74EDA9F-28CD-3841-A321-1B936AE4C5C1}"/>
              </a:ext>
            </a:extLst>
          </p:cNvPr>
          <p:cNvSpPr/>
          <p:nvPr/>
        </p:nvSpPr>
        <p:spPr>
          <a:xfrm>
            <a:off x="7001691" y="1097278"/>
            <a:ext cx="1397726" cy="1632857"/>
          </a:xfrm>
          <a:prstGeom prst="can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6229219-B95E-5B43-B984-A002DFAF03C1}"/>
              </a:ext>
            </a:extLst>
          </p:cNvPr>
          <p:cNvSpPr/>
          <p:nvPr/>
        </p:nvSpPr>
        <p:spPr>
          <a:xfrm>
            <a:off x="5059408" y="1737358"/>
            <a:ext cx="875211" cy="352695"/>
          </a:xfrm>
          <a:prstGeom prst="rect">
            <a:avLst/>
          </a:prstGeom>
          <a:solidFill>
            <a:schemeClr val="accent4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7385F0F-7FC0-0C4B-A377-6792A955D0DB}"/>
              </a:ext>
            </a:extLst>
          </p:cNvPr>
          <p:cNvSpPr txBox="1"/>
          <p:nvPr/>
        </p:nvSpPr>
        <p:spPr>
          <a:xfrm>
            <a:off x="708579" y="5064947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RAM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B9BB2DF-9EE7-3243-AB7E-797BB4353425}"/>
              </a:ext>
            </a:extLst>
          </p:cNvPr>
          <p:cNvSpPr txBox="1"/>
          <p:nvPr/>
        </p:nvSpPr>
        <p:spPr>
          <a:xfrm>
            <a:off x="767098" y="2637853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App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D52F1C5-F9EE-8640-AE63-4A6B4EFE6177}"/>
              </a:ext>
            </a:extLst>
          </p:cNvPr>
          <p:cNvSpPr txBox="1"/>
          <p:nvPr/>
        </p:nvSpPr>
        <p:spPr>
          <a:xfrm>
            <a:off x="2256544" y="2663390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App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2108724-D898-B048-B7E3-07D9C6A43D2D}"/>
              </a:ext>
            </a:extLst>
          </p:cNvPr>
          <p:cNvSpPr txBox="1"/>
          <p:nvPr/>
        </p:nvSpPr>
        <p:spPr>
          <a:xfrm>
            <a:off x="4649620" y="2178230"/>
            <a:ext cx="2018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Library 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41B5F18-D15C-5A44-8779-C3783CF68EE6}"/>
              </a:ext>
            </a:extLst>
          </p:cNvPr>
          <p:cNvSpPr txBox="1"/>
          <p:nvPr/>
        </p:nvSpPr>
        <p:spPr>
          <a:xfrm>
            <a:off x="6668299" y="2882633"/>
            <a:ext cx="2133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Secondary</a:t>
            </a:r>
          </a:p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Storage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9AED18F-7870-1B42-B397-D8C6169174E2}"/>
              </a:ext>
            </a:extLst>
          </p:cNvPr>
          <p:cNvSpPr txBox="1"/>
          <p:nvPr/>
        </p:nvSpPr>
        <p:spPr>
          <a:xfrm>
            <a:off x="457200" y="3574462"/>
            <a:ext cx="2024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Compile App 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68388CC-65CB-8748-9822-C1FFB7267AA6}"/>
              </a:ext>
            </a:extLst>
          </p:cNvPr>
          <p:cNvSpPr/>
          <p:nvPr/>
        </p:nvSpPr>
        <p:spPr>
          <a:xfrm>
            <a:off x="5059407" y="1734254"/>
            <a:ext cx="875211" cy="352695"/>
          </a:xfrm>
          <a:prstGeom prst="rect">
            <a:avLst/>
          </a:prstGeom>
          <a:solidFill>
            <a:schemeClr val="accent4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2E5F80A-721B-CB4E-96F5-5DE60B9BDC72}"/>
              </a:ext>
            </a:extLst>
          </p:cNvPr>
          <p:cNvSpPr txBox="1"/>
          <p:nvPr/>
        </p:nvSpPr>
        <p:spPr>
          <a:xfrm>
            <a:off x="2570476" y="3588619"/>
            <a:ext cx="2024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Compile App 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5CCD2C26-C270-EF4F-BC7F-9802ADD88DAC}"/>
              </a:ext>
            </a:extLst>
          </p:cNvPr>
          <p:cNvSpPr/>
          <p:nvPr/>
        </p:nvSpPr>
        <p:spPr>
          <a:xfrm>
            <a:off x="5059406" y="1757824"/>
            <a:ext cx="875211" cy="352695"/>
          </a:xfrm>
          <a:prstGeom prst="rect">
            <a:avLst/>
          </a:prstGeom>
          <a:solidFill>
            <a:schemeClr val="accent4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FD07FE97-DFD4-4440-8274-F8ED927018D6}"/>
              </a:ext>
            </a:extLst>
          </p:cNvPr>
          <p:cNvGrpSpPr/>
          <p:nvPr/>
        </p:nvGrpSpPr>
        <p:grpSpPr>
          <a:xfrm>
            <a:off x="7922623" y="1570136"/>
            <a:ext cx="374283" cy="597508"/>
            <a:chOff x="1695265" y="393945"/>
            <a:chExt cx="875211" cy="1156063"/>
          </a:xfrm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xmlns="" id="{2ABAB8AB-57D0-4A43-B770-8AF2E6AB7AD3}"/>
                </a:ext>
              </a:extLst>
            </p:cNvPr>
            <p:cNvSpPr/>
            <p:nvPr/>
          </p:nvSpPr>
          <p:spPr>
            <a:xfrm>
              <a:off x="1695265" y="393945"/>
              <a:ext cx="875211" cy="1156063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A3B6E2F3-35A5-7043-8028-45C7B0E557F3}"/>
                </a:ext>
              </a:extLst>
            </p:cNvPr>
            <p:cNvSpPr/>
            <p:nvPr/>
          </p:nvSpPr>
          <p:spPr>
            <a:xfrm>
              <a:off x="1695265" y="870793"/>
              <a:ext cx="875211" cy="35269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E33B0B42-42B9-6841-B009-9CE528363579}"/>
              </a:ext>
            </a:extLst>
          </p:cNvPr>
          <p:cNvSpPr txBox="1"/>
          <p:nvPr/>
        </p:nvSpPr>
        <p:spPr>
          <a:xfrm>
            <a:off x="457200" y="4003522"/>
            <a:ext cx="1477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 App 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C5832A3A-F436-514C-B7B8-D37FA69880F0}"/>
              </a:ext>
            </a:extLst>
          </p:cNvPr>
          <p:cNvGrpSpPr/>
          <p:nvPr/>
        </p:nvGrpSpPr>
        <p:grpSpPr>
          <a:xfrm>
            <a:off x="7278472" y="1589618"/>
            <a:ext cx="411256" cy="611882"/>
            <a:chOff x="1507209" y="35037"/>
            <a:chExt cx="891791" cy="1156063"/>
          </a:xfrm>
        </p:grpSpPr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xmlns="" id="{3C4C800D-2E5C-4645-BA27-FE663272903B}"/>
                </a:ext>
              </a:extLst>
            </p:cNvPr>
            <p:cNvSpPr/>
            <p:nvPr/>
          </p:nvSpPr>
          <p:spPr>
            <a:xfrm>
              <a:off x="1507209" y="35037"/>
              <a:ext cx="875211" cy="115606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D6478FD3-2500-7B41-901A-4F99F407766D}"/>
                </a:ext>
              </a:extLst>
            </p:cNvPr>
            <p:cNvSpPr/>
            <p:nvPr/>
          </p:nvSpPr>
          <p:spPr>
            <a:xfrm>
              <a:off x="1523789" y="539562"/>
              <a:ext cx="875211" cy="35269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A3D2766C-47EE-F44C-98D5-E1D0E23E15E1}"/>
              </a:ext>
            </a:extLst>
          </p:cNvPr>
          <p:cNvGrpSpPr/>
          <p:nvPr/>
        </p:nvGrpSpPr>
        <p:grpSpPr>
          <a:xfrm>
            <a:off x="7277176" y="1589898"/>
            <a:ext cx="411256" cy="611882"/>
            <a:chOff x="1507209" y="35037"/>
            <a:chExt cx="891791" cy="1156063"/>
          </a:xfrm>
        </p:grpSpPr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xmlns="" id="{43CA03D6-A76D-7144-851C-5B92BC99684F}"/>
                </a:ext>
              </a:extLst>
            </p:cNvPr>
            <p:cNvSpPr/>
            <p:nvPr/>
          </p:nvSpPr>
          <p:spPr>
            <a:xfrm>
              <a:off x="1507209" y="35037"/>
              <a:ext cx="875211" cy="115606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F53B7B87-640D-AE4D-A8B6-A740A2C40CCF}"/>
                </a:ext>
              </a:extLst>
            </p:cNvPr>
            <p:cNvSpPr/>
            <p:nvPr/>
          </p:nvSpPr>
          <p:spPr>
            <a:xfrm>
              <a:off x="1523789" y="539562"/>
              <a:ext cx="875211" cy="35269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C0A33C8B-05A0-5943-AD46-8AB313B3BECB}"/>
              </a:ext>
            </a:extLst>
          </p:cNvPr>
          <p:cNvGrpSpPr/>
          <p:nvPr/>
        </p:nvGrpSpPr>
        <p:grpSpPr>
          <a:xfrm>
            <a:off x="7922623" y="1570136"/>
            <a:ext cx="374283" cy="597508"/>
            <a:chOff x="1695265" y="393945"/>
            <a:chExt cx="875211" cy="1156063"/>
          </a:xfrm>
        </p:grpSpPr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xmlns="" id="{216E6B7D-818B-C54B-AB8C-93491D37991A}"/>
                </a:ext>
              </a:extLst>
            </p:cNvPr>
            <p:cNvSpPr/>
            <p:nvPr/>
          </p:nvSpPr>
          <p:spPr>
            <a:xfrm>
              <a:off x="1695265" y="393945"/>
              <a:ext cx="875211" cy="1156063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9B783BCE-8063-3243-A8C5-6F964BE4BEDE}"/>
                </a:ext>
              </a:extLst>
            </p:cNvPr>
            <p:cNvSpPr/>
            <p:nvPr/>
          </p:nvSpPr>
          <p:spPr>
            <a:xfrm>
              <a:off x="1695265" y="870793"/>
              <a:ext cx="875211" cy="35269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36F54B88-D31A-D347-86F1-95F9F85D2BF6}"/>
              </a:ext>
            </a:extLst>
          </p:cNvPr>
          <p:cNvSpPr txBox="1"/>
          <p:nvPr/>
        </p:nvSpPr>
        <p:spPr>
          <a:xfrm>
            <a:off x="2494641" y="3989347"/>
            <a:ext cx="1477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 App 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AEA5FFA3-C099-A646-B377-82E433D943FF}"/>
              </a:ext>
            </a:extLst>
          </p:cNvPr>
          <p:cNvSpPr txBox="1"/>
          <p:nvPr/>
        </p:nvSpPr>
        <p:spPr>
          <a:xfrm>
            <a:off x="3277486" y="5854037"/>
            <a:ext cx="352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copies of library X in memory!</a:t>
            </a:r>
          </a:p>
        </p:txBody>
      </p:sp>
    </p:spTree>
    <p:extLst>
      <p:ext uri="{BB962C8B-B14F-4D97-AF65-F5344CB8AC3E}">
        <p14:creationId xmlns:p14="http://schemas.microsoft.com/office/powerpoint/2010/main" val="1497681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018 0.00023 L -0.44028 0.05301 " pathEditMode="relative" ptsTypes="AA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018 0.00024 L -0.27969 0.052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93" y="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0255 L -0.38559 0.48542 " pathEditMode="relative" ptsTypes="AA">
                                      <p:cBhvr>
                                        <p:cTn id="5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139 L -0.23993 0.4858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79" y="2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/>
      <p:bldP spid="12" grpId="0"/>
      <p:bldP spid="15" grpId="0"/>
      <p:bldP spid="15" grpId="1"/>
      <p:bldP spid="16" grpId="0" animBg="1"/>
      <p:bldP spid="16" grpId="1" animBg="1"/>
      <p:bldP spid="17" grpId="0"/>
      <p:bldP spid="17" grpId="1"/>
      <p:bldP spid="18" grpId="0" animBg="1"/>
      <p:bldP spid="18" grpId="1" animBg="1"/>
      <p:bldP spid="26" grpId="0"/>
      <p:bldP spid="39" grpId="0"/>
      <p:bldP spid="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>
            <a:extLst>
              <a:ext uri="{FF2B5EF4-FFF2-40B4-BE49-F238E27FC236}">
                <a16:creationId xmlns:a16="http://schemas.microsoft.com/office/drawing/2014/main" xmlns="" id="{2379F76F-535F-9C4B-AE7E-198534D11DEF}"/>
              </a:ext>
            </a:extLst>
          </p:cNvPr>
          <p:cNvSpPr/>
          <p:nvPr/>
        </p:nvSpPr>
        <p:spPr>
          <a:xfrm>
            <a:off x="7225667" y="1527436"/>
            <a:ext cx="411208" cy="58185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E95706-A65D-E644-A0A2-8D3D6528A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Libraries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0DFF27-AD20-394D-B23D-7AC874C0A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97E2976-9BDA-1C4A-90AC-7C898738D3FF}"/>
              </a:ext>
            </a:extLst>
          </p:cNvPr>
          <p:cNvSpPr/>
          <p:nvPr/>
        </p:nvSpPr>
        <p:spPr>
          <a:xfrm>
            <a:off x="2196193" y="4451012"/>
            <a:ext cx="5726430" cy="187420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0CC4D46A-B9D1-7B4B-8DB9-65F021099C31}"/>
              </a:ext>
            </a:extLst>
          </p:cNvPr>
          <p:cNvSpPr/>
          <p:nvPr/>
        </p:nvSpPr>
        <p:spPr>
          <a:xfrm>
            <a:off x="1031965" y="1600199"/>
            <a:ext cx="875211" cy="115606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xmlns="" id="{207E5347-DF99-2543-AE87-8D98A35C20EB}"/>
              </a:ext>
            </a:extLst>
          </p:cNvPr>
          <p:cNvSpPr/>
          <p:nvPr/>
        </p:nvSpPr>
        <p:spPr>
          <a:xfrm>
            <a:off x="2481941" y="1600199"/>
            <a:ext cx="875211" cy="11560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>
            <a:extLst>
              <a:ext uri="{FF2B5EF4-FFF2-40B4-BE49-F238E27FC236}">
                <a16:creationId xmlns:a16="http://schemas.microsoft.com/office/drawing/2014/main" xmlns="" id="{F9DFE170-274E-B14F-A14F-7AC4B22BE10A}"/>
              </a:ext>
            </a:extLst>
          </p:cNvPr>
          <p:cNvSpPr/>
          <p:nvPr/>
        </p:nvSpPr>
        <p:spPr>
          <a:xfrm>
            <a:off x="7001691" y="1097278"/>
            <a:ext cx="1397726" cy="1632857"/>
          </a:xfrm>
          <a:prstGeom prst="can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2E4BF2E-8D04-EB47-82D1-C07ECF5B789D}"/>
              </a:ext>
            </a:extLst>
          </p:cNvPr>
          <p:cNvSpPr/>
          <p:nvPr/>
        </p:nvSpPr>
        <p:spPr>
          <a:xfrm>
            <a:off x="5059408" y="1737358"/>
            <a:ext cx="875211" cy="352695"/>
          </a:xfrm>
          <a:prstGeom prst="rect">
            <a:avLst/>
          </a:prstGeom>
          <a:solidFill>
            <a:schemeClr val="accent4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4458C25-76E6-7244-8A09-65CAF1547B33}"/>
              </a:ext>
            </a:extLst>
          </p:cNvPr>
          <p:cNvSpPr txBox="1"/>
          <p:nvPr/>
        </p:nvSpPr>
        <p:spPr>
          <a:xfrm>
            <a:off x="708579" y="5064947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RAM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538E8EE-CF90-EA47-A132-6248269E758C}"/>
              </a:ext>
            </a:extLst>
          </p:cNvPr>
          <p:cNvSpPr txBox="1"/>
          <p:nvPr/>
        </p:nvSpPr>
        <p:spPr>
          <a:xfrm>
            <a:off x="767098" y="2637853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App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4218E38-D026-E94B-ABA2-5D6FD192A151}"/>
              </a:ext>
            </a:extLst>
          </p:cNvPr>
          <p:cNvSpPr txBox="1"/>
          <p:nvPr/>
        </p:nvSpPr>
        <p:spPr>
          <a:xfrm>
            <a:off x="2256544" y="2663390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App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818B93E-F539-614E-B491-06E8E195FBA2}"/>
              </a:ext>
            </a:extLst>
          </p:cNvPr>
          <p:cNvSpPr txBox="1"/>
          <p:nvPr/>
        </p:nvSpPr>
        <p:spPr>
          <a:xfrm>
            <a:off x="4649620" y="2178230"/>
            <a:ext cx="2018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Library 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58B6EE0-BD0C-DC40-A6E6-DA8DC5F39677}"/>
              </a:ext>
            </a:extLst>
          </p:cNvPr>
          <p:cNvSpPr txBox="1"/>
          <p:nvPr/>
        </p:nvSpPr>
        <p:spPr>
          <a:xfrm>
            <a:off x="6668299" y="2882633"/>
            <a:ext cx="2133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Secondary</a:t>
            </a:r>
          </a:p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Storage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4DDE2F6-F795-C846-A424-E7D4868E0C63}"/>
              </a:ext>
            </a:extLst>
          </p:cNvPr>
          <p:cNvSpPr txBox="1"/>
          <p:nvPr/>
        </p:nvSpPr>
        <p:spPr>
          <a:xfrm>
            <a:off x="457200" y="3574462"/>
            <a:ext cx="2024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Compile App 1</a:t>
            </a:r>
          </a:p>
        </p:txBody>
      </p:sp>
      <p:sp>
        <p:nvSpPr>
          <p:cNvPr id="16" name="6-Point Star 15">
            <a:extLst>
              <a:ext uri="{FF2B5EF4-FFF2-40B4-BE49-F238E27FC236}">
                <a16:creationId xmlns:a16="http://schemas.microsoft.com/office/drawing/2014/main" xmlns="" id="{BE03670E-B6E0-E34D-B13E-DB3DFBB19640}"/>
              </a:ext>
            </a:extLst>
          </p:cNvPr>
          <p:cNvSpPr/>
          <p:nvPr/>
        </p:nvSpPr>
        <p:spPr>
          <a:xfrm>
            <a:off x="1161597" y="2375258"/>
            <a:ext cx="165100" cy="198122"/>
          </a:xfrm>
          <a:prstGeom prst="star6">
            <a:avLst/>
          </a:prstGeom>
          <a:solidFill>
            <a:srgbClr val="7030A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33DE221-354A-8845-AF08-BD6B5A2F7911}"/>
              </a:ext>
            </a:extLst>
          </p:cNvPr>
          <p:cNvSpPr txBox="1"/>
          <p:nvPr/>
        </p:nvSpPr>
        <p:spPr>
          <a:xfrm>
            <a:off x="2570476" y="3588619"/>
            <a:ext cx="2024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Compile App 2</a:t>
            </a:r>
          </a:p>
        </p:txBody>
      </p:sp>
      <p:sp>
        <p:nvSpPr>
          <p:cNvPr id="18" name="6-Point Star 17">
            <a:extLst>
              <a:ext uri="{FF2B5EF4-FFF2-40B4-BE49-F238E27FC236}">
                <a16:creationId xmlns:a16="http://schemas.microsoft.com/office/drawing/2014/main" xmlns="" id="{0E210B57-96F9-944B-B4CB-59782232CEA5}"/>
              </a:ext>
            </a:extLst>
          </p:cNvPr>
          <p:cNvSpPr/>
          <p:nvPr/>
        </p:nvSpPr>
        <p:spPr>
          <a:xfrm>
            <a:off x="2675754" y="2325819"/>
            <a:ext cx="165100" cy="198122"/>
          </a:xfrm>
          <a:prstGeom prst="star6">
            <a:avLst/>
          </a:prstGeom>
          <a:solidFill>
            <a:srgbClr val="7030A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FBFDC017-655D-FA4E-861F-9E40A245B7C3}"/>
              </a:ext>
            </a:extLst>
          </p:cNvPr>
          <p:cNvGrpSpPr/>
          <p:nvPr/>
        </p:nvGrpSpPr>
        <p:grpSpPr>
          <a:xfrm>
            <a:off x="7225667" y="1527436"/>
            <a:ext cx="411208" cy="581859"/>
            <a:chOff x="1161597" y="276696"/>
            <a:chExt cx="875211" cy="1156063"/>
          </a:xfrm>
        </p:grpSpPr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xmlns="" id="{51E0EFE8-9C80-074F-9DD7-5C774F7ACEFE}"/>
                </a:ext>
              </a:extLst>
            </p:cNvPr>
            <p:cNvSpPr/>
            <p:nvPr/>
          </p:nvSpPr>
          <p:spPr>
            <a:xfrm>
              <a:off x="1161597" y="276696"/>
              <a:ext cx="875211" cy="1156063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6-Point Star 19">
              <a:extLst>
                <a:ext uri="{FF2B5EF4-FFF2-40B4-BE49-F238E27FC236}">
                  <a16:creationId xmlns:a16="http://schemas.microsoft.com/office/drawing/2014/main" xmlns="" id="{1888A118-7D05-BD4F-A779-491D13BFBCDA}"/>
                </a:ext>
              </a:extLst>
            </p:cNvPr>
            <p:cNvSpPr/>
            <p:nvPr/>
          </p:nvSpPr>
          <p:spPr>
            <a:xfrm>
              <a:off x="1291229" y="1051755"/>
              <a:ext cx="165100" cy="198122"/>
            </a:xfrm>
            <a:prstGeom prst="star6">
              <a:avLst/>
            </a:prstGeom>
            <a:solidFill>
              <a:srgbClr val="7030A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79DF34E1-DD36-4E49-B201-9F5B9D55A0E0}"/>
              </a:ext>
            </a:extLst>
          </p:cNvPr>
          <p:cNvGrpSpPr/>
          <p:nvPr/>
        </p:nvGrpSpPr>
        <p:grpSpPr>
          <a:xfrm>
            <a:off x="7860851" y="1527436"/>
            <a:ext cx="433750" cy="608545"/>
            <a:chOff x="1069604" y="75587"/>
            <a:chExt cx="875211" cy="1156063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xmlns="" id="{81EE0316-F212-B24D-B97E-1E2A10C36EF8}"/>
                </a:ext>
              </a:extLst>
            </p:cNvPr>
            <p:cNvSpPr/>
            <p:nvPr/>
          </p:nvSpPr>
          <p:spPr>
            <a:xfrm>
              <a:off x="1069604" y="75587"/>
              <a:ext cx="875211" cy="115606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6-Point Star 22">
              <a:extLst>
                <a:ext uri="{FF2B5EF4-FFF2-40B4-BE49-F238E27FC236}">
                  <a16:creationId xmlns:a16="http://schemas.microsoft.com/office/drawing/2014/main" xmlns="" id="{15322849-EF7A-EB43-80D6-91D546A2880D}"/>
                </a:ext>
              </a:extLst>
            </p:cNvPr>
            <p:cNvSpPr/>
            <p:nvPr/>
          </p:nvSpPr>
          <p:spPr>
            <a:xfrm>
              <a:off x="1263417" y="801207"/>
              <a:ext cx="165100" cy="198122"/>
            </a:xfrm>
            <a:prstGeom prst="star6">
              <a:avLst/>
            </a:prstGeom>
            <a:solidFill>
              <a:srgbClr val="7030A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CAF8E223-6D4B-1C4D-8E8E-0CC1F06C0FAA}"/>
              </a:ext>
            </a:extLst>
          </p:cNvPr>
          <p:cNvSpPr txBox="1"/>
          <p:nvPr/>
        </p:nvSpPr>
        <p:spPr>
          <a:xfrm>
            <a:off x="457200" y="4003522"/>
            <a:ext cx="1477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 App 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7061DE57-5353-AF48-AC14-7D95A8066133}"/>
              </a:ext>
            </a:extLst>
          </p:cNvPr>
          <p:cNvSpPr txBox="1"/>
          <p:nvPr/>
        </p:nvSpPr>
        <p:spPr>
          <a:xfrm>
            <a:off x="2494641" y="3989347"/>
            <a:ext cx="1477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 App 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6A559FA1-7D01-754D-A446-22C55F3974B5}"/>
              </a:ext>
            </a:extLst>
          </p:cNvPr>
          <p:cNvSpPr/>
          <p:nvPr/>
        </p:nvSpPr>
        <p:spPr>
          <a:xfrm>
            <a:off x="5072108" y="1750058"/>
            <a:ext cx="875211" cy="352695"/>
          </a:xfrm>
          <a:prstGeom prst="rect">
            <a:avLst/>
          </a:prstGeom>
          <a:solidFill>
            <a:schemeClr val="accent4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98CACE82-787E-434A-8762-39ECFAF7B84F}"/>
              </a:ext>
            </a:extLst>
          </p:cNvPr>
          <p:cNvCxnSpPr>
            <a:cxnSpLocks/>
          </p:cNvCxnSpPr>
          <p:nvPr/>
        </p:nvCxnSpPr>
        <p:spPr>
          <a:xfrm flipV="1">
            <a:off x="3357152" y="4711701"/>
            <a:ext cx="1430748" cy="4189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xmlns="" id="{2F6F67F7-8154-5949-9056-E2BCEA67FB5C}"/>
              </a:ext>
            </a:extLst>
          </p:cNvPr>
          <p:cNvSpPr/>
          <p:nvPr/>
        </p:nvSpPr>
        <p:spPr>
          <a:xfrm>
            <a:off x="7860851" y="1527436"/>
            <a:ext cx="433750" cy="60854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967F5035-BBE2-8541-8C28-97A87229F383}"/>
              </a:ext>
            </a:extLst>
          </p:cNvPr>
          <p:cNvCxnSpPr>
            <a:cxnSpLocks/>
          </p:cNvCxnSpPr>
          <p:nvPr/>
        </p:nvCxnSpPr>
        <p:spPr>
          <a:xfrm flipH="1" flipV="1">
            <a:off x="5287374" y="4811227"/>
            <a:ext cx="1494426" cy="31941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EE635D42-FC46-854D-AD6A-0DF132DFF5CE}"/>
              </a:ext>
            </a:extLst>
          </p:cNvPr>
          <p:cNvSpPr txBox="1"/>
          <p:nvPr/>
        </p:nvSpPr>
        <p:spPr>
          <a:xfrm>
            <a:off x="3277486" y="5854037"/>
            <a:ext cx="3365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copy of library X in memory!</a:t>
            </a:r>
          </a:p>
        </p:txBody>
      </p:sp>
    </p:spTree>
    <p:extLst>
      <p:ext uri="{BB962C8B-B14F-4D97-AF65-F5344CB8AC3E}">
        <p14:creationId xmlns:p14="http://schemas.microsoft.com/office/powerpoint/2010/main" val="3098523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3507 0.4581 " pathEditMode="relative" ptsTypes="AA">
                                      <p:cBhvr>
                                        <p:cTn id="5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4792 0.40186 " pathEditMode="relative" ptsTypes="AA">
                                      <p:cBhvr>
                                        <p:cTn id="6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3195 0.45972 " pathEditMode="relative" ptsTypes="AA">
                                      <p:cBhvr>
                                        <p:cTn id="7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6" grpId="0" animBg="1"/>
      <p:bldP spid="7" grpId="0" animBg="1"/>
      <p:bldP spid="11" grpId="0"/>
      <p:bldP spid="12" grpId="0"/>
      <p:bldP spid="15" grpId="0"/>
      <p:bldP spid="15" grpId="1"/>
      <p:bldP spid="16" grpId="0" animBg="1"/>
      <p:bldP spid="16" grpId="1" animBg="1"/>
      <p:bldP spid="17" grpId="0"/>
      <p:bldP spid="17" grpId="1"/>
      <p:bldP spid="18" grpId="0" animBg="1"/>
      <p:bldP spid="18" grpId="1" animBg="1"/>
      <p:bldP spid="25" grpId="0"/>
      <p:bldP spid="25" grpId="1"/>
      <p:bldP spid="26" grpId="0"/>
      <p:bldP spid="26" grpId="1"/>
      <p:bldP spid="30" grpId="0" animBg="1"/>
      <p:bldP spid="30" grpId="1" animBg="1"/>
      <p:bldP spid="35" grpId="0" animBg="1"/>
      <p:bldP spid="35" grpId="1" animBg="1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B5AF0E-D05D-554A-99C8-FEDE61526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Libraries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308A2A-310C-DF49-9B06-834C309DB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7A0AE7C-44CC-DF40-8E16-0F7F35046B46}"/>
              </a:ext>
            </a:extLst>
          </p:cNvPr>
          <p:cNvSpPr/>
          <p:nvPr/>
        </p:nvSpPr>
        <p:spPr>
          <a:xfrm>
            <a:off x="2196193" y="4451012"/>
            <a:ext cx="5726430" cy="187420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6D32B34D-C132-7F4D-AED5-7846BE3BD02C}"/>
              </a:ext>
            </a:extLst>
          </p:cNvPr>
          <p:cNvSpPr/>
          <p:nvPr/>
        </p:nvSpPr>
        <p:spPr>
          <a:xfrm>
            <a:off x="1031965" y="1638299"/>
            <a:ext cx="875211" cy="115606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xmlns="" id="{4D4747E9-4836-1E4A-A442-4F3A71CC9DC7}"/>
              </a:ext>
            </a:extLst>
          </p:cNvPr>
          <p:cNvSpPr/>
          <p:nvPr/>
        </p:nvSpPr>
        <p:spPr>
          <a:xfrm>
            <a:off x="2481941" y="1600199"/>
            <a:ext cx="875211" cy="11560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>
            <a:extLst>
              <a:ext uri="{FF2B5EF4-FFF2-40B4-BE49-F238E27FC236}">
                <a16:creationId xmlns:a16="http://schemas.microsoft.com/office/drawing/2014/main" xmlns="" id="{048FCFB3-DB99-E54E-9516-63EA1D3C1524}"/>
              </a:ext>
            </a:extLst>
          </p:cNvPr>
          <p:cNvSpPr/>
          <p:nvPr/>
        </p:nvSpPr>
        <p:spPr>
          <a:xfrm>
            <a:off x="7001691" y="1097278"/>
            <a:ext cx="1397726" cy="1632857"/>
          </a:xfrm>
          <a:prstGeom prst="can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A6DBD01-224B-D046-BE12-52D030941D67}"/>
              </a:ext>
            </a:extLst>
          </p:cNvPr>
          <p:cNvSpPr/>
          <p:nvPr/>
        </p:nvSpPr>
        <p:spPr>
          <a:xfrm>
            <a:off x="5059408" y="1737358"/>
            <a:ext cx="875211" cy="352695"/>
          </a:xfrm>
          <a:prstGeom prst="rect">
            <a:avLst/>
          </a:prstGeom>
          <a:solidFill>
            <a:schemeClr val="accent4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96CA09E-DFC5-444A-874A-2D8B0ACD9095}"/>
              </a:ext>
            </a:extLst>
          </p:cNvPr>
          <p:cNvSpPr txBox="1"/>
          <p:nvPr/>
        </p:nvSpPr>
        <p:spPr>
          <a:xfrm>
            <a:off x="708579" y="5064947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RAM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9E145C5-C42A-2D4F-B461-4B3A13DEA23A}"/>
              </a:ext>
            </a:extLst>
          </p:cNvPr>
          <p:cNvSpPr txBox="1"/>
          <p:nvPr/>
        </p:nvSpPr>
        <p:spPr>
          <a:xfrm>
            <a:off x="767098" y="2637853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App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092BE3F-2BB3-BE4B-9BEC-9256486FCD8B}"/>
              </a:ext>
            </a:extLst>
          </p:cNvPr>
          <p:cNvSpPr txBox="1"/>
          <p:nvPr/>
        </p:nvSpPr>
        <p:spPr>
          <a:xfrm>
            <a:off x="2256544" y="2663390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App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94DDF39-AFA3-E14A-8BDD-A584B49CE056}"/>
              </a:ext>
            </a:extLst>
          </p:cNvPr>
          <p:cNvSpPr txBox="1"/>
          <p:nvPr/>
        </p:nvSpPr>
        <p:spPr>
          <a:xfrm>
            <a:off x="4649620" y="2178230"/>
            <a:ext cx="2018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Library 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2D237C0-6017-4541-8A57-18582FD55E99}"/>
              </a:ext>
            </a:extLst>
          </p:cNvPr>
          <p:cNvSpPr txBox="1"/>
          <p:nvPr/>
        </p:nvSpPr>
        <p:spPr>
          <a:xfrm>
            <a:off x="6668299" y="2882633"/>
            <a:ext cx="2133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Secondary</a:t>
            </a:r>
          </a:p>
          <a:p>
            <a:r>
              <a:rPr lang="en-US" sz="3600" dirty="0">
                <a:latin typeface="Times New Roman" panose="02020603050405020304" pitchFamily="18" charset="0"/>
                <a:ea typeface="Ayuthaya" pitchFamily="2" charset="-34"/>
                <a:cs typeface="Times New Roman" panose="02020603050405020304" pitchFamily="18" charset="0"/>
              </a:rPr>
              <a:t>Storage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5A6CEAB-7671-CF4E-90E1-6F320B85AEB2}"/>
              </a:ext>
            </a:extLst>
          </p:cNvPr>
          <p:cNvSpPr txBox="1"/>
          <p:nvPr/>
        </p:nvSpPr>
        <p:spPr>
          <a:xfrm>
            <a:off x="457200" y="3574462"/>
            <a:ext cx="2024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Compile App 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D1FAEA6-0736-FD49-863F-1A258A16A706}"/>
              </a:ext>
            </a:extLst>
          </p:cNvPr>
          <p:cNvSpPr txBox="1"/>
          <p:nvPr/>
        </p:nvSpPr>
        <p:spPr>
          <a:xfrm>
            <a:off x="1342040" y="2281706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Comic Sans MS" panose="030F0902030302020204" pitchFamily="66" charset="0"/>
              </a:rPr>
              <a:t>!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56C0568-1AD9-274E-8465-ACDCCDFDA50C}"/>
              </a:ext>
            </a:extLst>
          </p:cNvPr>
          <p:cNvSpPr txBox="1"/>
          <p:nvPr/>
        </p:nvSpPr>
        <p:spPr>
          <a:xfrm>
            <a:off x="2590800" y="3574462"/>
            <a:ext cx="2024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Compile App 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0A48999-7F5E-7747-8F04-827AC5C98A32}"/>
              </a:ext>
            </a:extLst>
          </p:cNvPr>
          <p:cNvSpPr txBox="1"/>
          <p:nvPr/>
        </p:nvSpPr>
        <p:spPr>
          <a:xfrm>
            <a:off x="2832815" y="2232267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Comic Sans MS" panose="030F0902030302020204" pitchFamily="66" charset="0"/>
              </a:rPr>
              <a:t>!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8773252D-916E-F046-96FC-3C3751192CC0}"/>
              </a:ext>
            </a:extLst>
          </p:cNvPr>
          <p:cNvGrpSpPr/>
          <p:nvPr/>
        </p:nvGrpSpPr>
        <p:grpSpPr>
          <a:xfrm>
            <a:off x="7172636" y="1512001"/>
            <a:ext cx="437605" cy="725161"/>
            <a:chOff x="1342040" y="609479"/>
            <a:chExt cx="437605" cy="725161"/>
          </a:xfrm>
        </p:grpSpPr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xmlns="" id="{04CB3C0D-267C-1E47-8433-85707F2BCC8C}"/>
                </a:ext>
              </a:extLst>
            </p:cNvPr>
            <p:cNvSpPr/>
            <p:nvPr/>
          </p:nvSpPr>
          <p:spPr>
            <a:xfrm>
              <a:off x="1342040" y="609479"/>
              <a:ext cx="437605" cy="663735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E3376381-3703-5345-9EB6-942EE203D88C}"/>
                </a:ext>
              </a:extLst>
            </p:cNvPr>
            <p:cNvSpPr txBox="1"/>
            <p:nvPr/>
          </p:nvSpPr>
          <p:spPr>
            <a:xfrm>
              <a:off x="1440580" y="965308"/>
              <a:ext cx="2391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7030A0"/>
                  </a:solidFill>
                  <a:latin typeface="Comic Sans MS" panose="030F0902030302020204" pitchFamily="66" charset="0"/>
                </a:rPr>
                <a:t>!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98594942-666E-1247-BAD2-062B75C77017}"/>
              </a:ext>
            </a:extLst>
          </p:cNvPr>
          <p:cNvGrpSpPr/>
          <p:nvPr/>
        </p:nvGrpSpPr>
        <p:grpSpPr>
          <a:xfrm>
            <a:off x="7835975" y="1518085"/>
            <a:ext cx="437605" cy="725161"/>
            <a:chOff x="1258050" y="532327"/>
            <a:chExt cx="437605" cy="725161"/>
          </a:xfrm>
        </p:grpSpPr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xmlns="" id="{2D961561-49BF-E64B-93AC-D9B0C2DE5444}"/>
                </a:ext>
              </a:extLst>
            </p:cNvPr>
            <p:cNvSpPr/>
            <p:nvPr/>
          </p:nvSpPr>
          <p:spPr>
            <a:xfrm>
              <a:off x="1258050" y="532327"/>
              <a:ext cx="437605" cy="66373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BFC26701-E561-8149-A2C9-96F1989D45A1}"/>
                </a:ext>
              </a:extLst>
            </p:cNvPr>
            <p:cNvSpPr txBox="1"/>
            <p:nvPr/>
          </p:nvSpPr>
          <p:spPr>
            <a:xfrm>
              <a:off x="1356590" y="888156"/>
              <a:ext cx="2391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7030A0"/>
                  </a:solidFill>
                  <a:latin typeface="Comic Sans MS" panose="030F0902030302020204" pitchFamily="66" charset="0"/>
                </a:rPr>
                <a:t>!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2D6B90C-3A25-4A44-BF67-9A75427A7101}"/>
              </a:ext>
            </a:extLst>
          </p:cNvPr>
          <p:cNvSpPr txBox="1"/>
          <p:nvPr/>
        </p:nvSpPr>
        <p:spPr>
          <a:xfrm>
            <a:off x="457200" y="4003522"/>
            <a:ext cx="1477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 App 1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A144A9BB-2FD2-6C4D-950E-1B5E2EDE85DE}"/>
              </a:ext>
            </a:extLst>
          </p:cNvPr>
          <p:cNvGrpSpPr/>
          <p:nvPr/>
        </p:nvGrpSpPr>
        <p:grpSpPr>
          <a:xfrm>
            <a:off x="7172636" y="1512001"/>
            <a:ext cx="437605" cy="725161"/>
            <a:chOff x="1342040" y="609479"/>
            <a:chExt cx="437605" cy="725161"/>
          </a:xfrm>
        </p:grpSpPr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xmlns="" id="{B80055C2-2EFA-B34F-AFA1-FE4E61424724}"/>
                </a:ext>
              </a:extLst>
            </p:cNvPr>
            <p:cNvSpPr/>
            <p:nvPr/>
          </p:nvSpPr>
          <p:spPr>
            <a:xfrm>
              <a:off x="1342040" y="609479"/>
              <a:ext cx="437605" cy="663735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77F1A3B2-574D-1344-B505-415D0E5A1903}"/>
                </a:ext>
              </a:extLst>
            </p:cNvPr>
            <p:cNvSpPr txBox="1"/>
            <p:nvPr/>
          </p:nvSpPr>
          <p:spPr>
            <a:xfrm>
              <a:off x="1440580" y="965308"/>
              <a:ext cx="2391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7030A0"/>
                  </a:solidFill>
                  <a:latin typeface="Comic Sans MS" panose="030F0902030302020204" pitchFamily="66" charset="0"/>
                </a:rPr>
                <a:t>!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C69E00BF-8E65-6242-9AD4-A193B6BB0362}"/>
              </a:ext>
            </a:extLst>
          </p:cNvPr>
          <p:cNvSpPr txBox="1"/>
          <p:nvPr/>
        </p:nvSpPr>
        <p:spPr>
          <a:xfrm>
            <a:off x="2506744" y="3965852"/>
            <a:ext cx="3583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 1 calls library function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FD083491-177B-D845-8E6D-79F2F9C5F914}"/>
              </a:ext>
            </a:extLst>
          </p:cNvPr>
          <p:cNvSpPr txBox="1"/>
          <p:nvPr/>
        </p:nvSpPr>
        <p:spPr>
          <a:xfrm>
            <a:off x="3222339" y="4988747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Comic Sans MS" panose="030F0902030302020204" pitchFamily="66" charset="0"/>
              </a:rPr>
              <a:t>!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xmlns="" id="{D52F440F-83E7-314B-BFD0-BE053DB995F3}"/>
              </a:ext>
            </a:extLst>
          </p:cNvPr>
          <p:cNvSpPr/>
          <p:nvPr/>
        </p:nvSpPr>
        <p:spPr>
          <a:xfrm>
            <a:off x="3156573" y="4770394"/>
            <a:ext cx="437605" cy="66373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47E372E2-E6AD-7448-BB86-EA81D3774736}"/>
              </a:ext>
            </a:extLst>
          </p:cNvPr>
          <p:cNvSpPr/>
          <p:nvPr/>
        </p:nvSpPr>
        <p:spPr>
          <a:xfrm>
            <a:off x="5067525" y="1741532"/>
            <a:ext cx="223792" cy="126298"/>
          </a:xfrm>
          <a:prstGeom prst="rect">
            <a:avLst/>
          </a:prstGeom>
          <a:solidFill>
            <a:srgbClr val="7030A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AF2394AF-4802-414E-B511-CC425A70E5AE}"/>
              </a:ext>
            </a:extLst>
          </p:cNvPr>
          <p:cNvSpPr txBox="1"/>
          <p:nvPr/>
        </p:nvSpPr>
        <p:spPr>
          <a:xfrm>
            <a:off x="4351769" y="4556541"/>
            <a:ext cx="3158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Load only the library functions that are called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408A9042-6D56-6C40-9550-9DEC7F74205A}"/>
              </a:ext>
            </a:extLst>
          </p:cNvPr>
          <p:cNvSpPr txBox="1"/>
          <p:nvPr/>
        </p:nvSpPr>
        <p:spPr>
          <a:xfrm>
            <a:off x="4232185" y="5318661"/>
            <a:ext cx="3158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moment when they are called</a:t>
            </a:r>
          </a:p>
        </p:txBody>
      </p:sp>
    </p:spTree>
    <p:extLst>
      <p:ext uri="{BB962C8B-B14F-4D97-AF65-F5344CB8AC3E}">
        <p14:creationId xmlns:p14="http://schemas.microsoft.com/office/powerpoint/2010/main" val="928897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-0.0007 L -0.44114 0.46551 " pathEditMode="relative" ptsTypes="AA">
                                      <p:cBhvr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011 0.50509 " pathEditMode="relative" ptsTypes="AA">
                                      <p:cBhvr>
                                        <p:cTn id="7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26" grpId="0"/>
      <p:bldP spid="26" grpId="1"/>
      <p:bldP spid="30" grpId="0"/>
      <p:bldP spid="31" grpId="0"/>
      <p:bldP spid="33" grpId="0" animBg="1"/>
      <p:bldP spid="35" grpId="0" animBg="1"/>
      <p:bldP spid="35" grpId="1" animBg="1"/>
      <p:bldP spid="36" grpId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Delivery via System Calls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Force an entry into the operating system</a:t>
            </a:r>
          </a:p>
          <a:p>
            <a:pPr lvl="1"/>
            <a:r>
              <a:rPr lang="en-US" dirty="0"/>
              <a:t>Parameters/returns similar to subroutine</a:t>
            </a:r>
          </a:p>
          <a:p>
            <a:pPr lvl="1"/>
            <a:r>
              <a:rPr lang="en-US" dirty="0"/>
              <a:t>Implementation is in shared/trusted kernel</a:t>
            </a:r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Able to allocate/use new/privileged resources</a:t>
            </a:r>
          </a:p>
          <a:p>
            <a:pPr lvl="1"/>
            <a:r>
              <a:rPr lang="en-US" dirty="0"/>
              <a:t>Able to share/communicate with other processes</a:t>
            </a: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All implemented on the local node</a:t>
            </a:r>
          </a:p>
          <a:p>
            <a:pPr lvl="1"/>
            <a:r>
              <a:rPr lang="en-US" dirty="0"/>
              <a:t>100x-1000x slower than subroutine calls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94128" y="553767"/>
            <a:ext cx="7738672" cy="67612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8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Operating systems services</a:t>
            </a:r>
          </a:p>
          <a:p>
            <a:r>
              <a:rPr lang="en-US" dirty="0"/>
              <a:t>System service layers and mechanisms</a:t>
            </a:r>
          </a:p>
          <a:p>
            <a:r>
              <a:rPr lang="en-US" dirty="0"/>
              <a:t>Service interfaces and standards</a:t>
            </a:r>
          </a:p>
          <a:p>
            <a:r>
              <a:rPr lang="en-US" dirty="0"/>
              <a:t>Service and interface abstractions</a:t>
            </a:r>
          </a:p>
          <a:p>
            <a:endParaRPr lang="en-US" dirty="0"/>
          </a:p>
          <a:p>
            <a:endParaRPr lang="en-GB" dirty="0"/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450028" y="553767"/>
            <a:ext cx="2244915" cy="67612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96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Providing Services via the Kernel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Primarily functions that require privilege</a:t>
            </a:r>
          </a:p>
          <a:p>
            <a:pPr lvl="1"/>
            <a:r>
              <a:rPr lang="en-US" dirty="0"/>
              <a:t>Privileged instructions (e.g., interrupts, I/O)</a:t>
            </a:r>
          </a:p>
          <a:p>
            <a:pPr lvl="1"/>
            <a:r>
              <a:rPr lang="en-US" dirty="0"/>
              <a:t>Allocation of physical resources (e.g., memory)</a:t>
            </a:r>
          </a:p>
          <a:p>
            <a:pPr lvl="1"/>
            <a:r>
              <a:rPr lang="en-US" dirty="0"/>
              <a:t>Ensuring process privacy and containment</a:t>
            </a:r>
          </a:p>
          <a:p>
            <a:pPr lvl="1"/>
            <a:r>
              <a:rPr lang="en-US" dirty="0"/>
              <a:t>Ensuring the integrity of critical resources</a:t>
            </a:r>
          </a:p>
          <a:p>
            <a:r>
              <a:rPr lang="en-US" dirty="0"/>
              <a:t>Some operations may be out-sourced</a:t>
            </a:r>
          </a:p>
          <a:p>
            <a:pPr lvl="1"/>
            <a:r>
              <a:rPr lang="en-US" dirty="0"/>
              <a:t>System daemons, server processes</a:t>
            </a:r>
          </a:p>
          <a:p>
            <a:r>
              <a:rPr lang="en-US" dirty="0"/>
              <a:t>Some plug-ins may be less trusted</a:t>
            </a:r>
          </a:p>
          <a:p>
            <a:pPr lvl="1"/>
            <a:r>
              <a:rPr lang="en-US" dirty="0"/>
              <a:t>Device drivers, file systems, network protocols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19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Kernel Layer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1200" y="5486400"/>
            <a:ext cx="1524000" cy="609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privileged instruction set</a:t>
            </a:r>
          </a:p>
        </p:txBody>
      </p:sp>
      <p:sp>
        <p:nvSpPr>
          <p:cNvPr id="7" name="Rectangle 6"/>
          <p:cNvSpPr/>
          <p:nvPr/>
        </p:nvSpPr>
        <p:spPr>
          <a:xfrm>
            <a:off x="3581400" y="5486400"/>
            <a:ext cx="40386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general instruction set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3581400"/>
            <a:ext cx="46482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general libraries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2514600"/>
            <a:ext cx="18288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Operating System services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5600" y="2514600"/>
            <a:ext cx="16002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middleware services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90600" y="1752600"/>
            <a:ext cx="65532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(user and system) applications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90600" y="5486400"/>
            <a:ext cx="914400" cy="6096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devices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905000" y="5257801"/>
            <a:ext cx="5638800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90600" y="3352800"/>
            <a:ext cx="65532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10200" y="2971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Application Binary Interface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10200" y="48884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Instruction Set Architecture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90600" y="4419600"/>
            <a:ext cx="1295400" cy="6096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drivers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2362200" y="4419600"/>
            <a:ext cx="2514600" cy="60960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Operating System kernel</a:t>
            </a:r>
          </a:p>
        </p:txBody>
      </p:sp>
    </p:spTree>
    <p:extLst>
      <p:ext uri="{BB962C8B-B14F-4D97-AF65-F5344CB8AC3E}">
        <p14:creationId xmlns:p14="http://schemas.microsoft.com/office/powerpoint/2010/main" val="747524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Delivery via Messages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Exchange messages with a server (via </a:t>
            </a:r>
            <a:r>
              <a:rPr lang="en-US" dirty="0" err="1"/>
              <a:t>syscalls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Parameters in request, returns in response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Server can be anywhere on earth (or local)</a:t>
            </a:r>
          </a:p>
          <a:p>
            <a:pPr lvl="1"/>
            <a:r>
              <a:rPr lang="en-US" dirty="0"/>
              <a:t>Service can be highly scalable and available</a:t>
            </a:r>
          </a:p>
          <a:p>
            <a:pPr lvl="1"/>
            <a:r>
              <a:rPr lang="en-US" dirty="0"/>
              <a:t>Service can be implemented in user-mode code</a:t>
            </a:r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1,000x-100,000x slower than subroutine</a:t>
            </a:r>
          </a:p>
          <a:p>
            <a:pPr lvl="1"/>
            <a:r>
              <a:rPr lang="en-US" dirty="0"/>
              <a:t>Limited ability to operate on process resources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06828" y="553767"/>
            <a:ext cx="7738672" cy="67612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85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 Services via Middleware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Software that is a key part of the application or service platform, but </a:t>
            </a:r>
            <a:r>
              <a:rPr lang="en-US" u="sng" dirty="0"/>
              <a:t>not part of the OS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Database, pub/sub messaging system</a:t>
            </a:r>
          </a:p>
          <a:p>
            <a:pPr lvl="1"/>
            <a:r>
              <a:rPr lang="en-US" dirty="0"/>
              <a:t>Apache, </a:t>
            </a:r>
            <a:r>
              <a:rPr lang="en-US" dirty="0" err="1"/>
              <a:t>Nginx</a:t>
            </a:r>
            <a:endParaRPr lang="en-US" dirty="0"/>
          </a:p>
          <a:p>
            <a:pPr lvl="1"/>
            <a:r>
              <a:rPr lang="en-US" dirty="0" err="1"/>
              <a:t>Hadoop</a:t>
            </a:r>
            <a:r>
              <a:rPr lang="en-US" dirty="0"/>
              <a:t>, Zookeeper, Beowulf, </a:t>
            </a:r>
            <a:r>
              <a:rPr lang="en-US" dirty="0" err="1"/>
              <a:t>OpenStack</a:t>
            </a:r>
            <a:endParaRPr lang="en-US" dirty="0"/>
          </a:p>
          <a:p>
            <a:pPr lvl="1"/>
            <a:r>
              <a:rPr lang="en-US" dirty="0"/>
              <a:t>Cassandra, </a:t>
            </a:r>
            <a:r>
              <a:rPr lang="en-US" dirty="0" err="1"/>
              <a:t>RAMCloud</a:t>
            </a:r>
            <a:r>
              <a:rPr lang="en-US" dirty="0"/>
              <a:t>, </a:t>
            </a:r>
            <a:r>
              <a:rPr lang="en-US" dirty="0" err="1"/>
              <a:t>Ceph</a:t>
            </a:r>
            <a:r>
              <a:rPr lang="en-US" dirty="0"/>
              <a:t>, </a:t>
            </a:r>
            <a:r>
              <a:rPr lang="en-US" dirty="0" err="1"/>
              <a:t>Gluster</a:t>
            </a:r>
            <a:endParaRPr lang="en-US" dirty="0"/>
          </a:p>
          <a:p>
            <a:r>
              <a:rPr lang="en-US" dirty="0"/>
              <a:t>Kernel code is very expensive and dangerous</a:t>
            </a:r>
          </a:p>
          <a:p>
            <a:pPr lvl="1"/>
            <a:r>
              <a:rPr lang="en-US" dirty="0"/>
              <a:t>User-mode code is easier to build, test and debug</a:t>
            </a:r>
          </a:p>
          <a:p>
            <a:pPr lvl="1"/>
            <a:r>
              <a:rPr lang="en-US" dirty="0"/>
              <a:t>User-mode code is much more portable</a:t>
            </a:r>
          </a:p>
          <a:p>
            <a:pPr lvl="1"/>
            <a:r>
              <a:rPr lang="en-US" dirty="0"/>
              <a:t>User-mode code can crash and be restarted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81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Middleware Layer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1200" y="5486400"/>
            <a:ext cx="1524000" cy="609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privileged instruction set</a:t>
            </a:r>
          </a:p>
        </p:txBody>
      </p:sp>
      <p:sp>
        <p:nvSpPr>
          <p:cNvPr id="7" name="Rectangle 6"/>
          <p:cNvSpPr/>
          <p:nvPr/>
        </p:nvSpPr>
        <p:spPr>
          <a:xfrm>
            <a:off x="3581400" y="5486400"/>
            <a:ext cx="40386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general instruction set</a:t>
            </a:r>
          </a:p>
        </p:txBody>
      </p:sp>
      <p:sp>
        <p:nvSpPr>
          <p:cNvPr id="8" name="Rectangle 7"/>
          <p:cNvSpPr/>
          <p:nvPr/>
        </p:nvSpPr>
        <p:spPr>
          <a:xfrm>
            <a:off x="2362200" y="4419600"/>
            <a:ext cx="2514600" cy="60960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Operating System kernel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3581400"/>
            <a:ext cx="46482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general libraries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2514600"/>
            <a:ext cx="18288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Operating System services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5600" y="2514600"/>
            <a:ext cx="16002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middleware services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90600" y="1752600"/>
            <a:ext cx="65532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(user and system) applications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90600" y="5486400"/>
            <a:ext cx="914400" cy="6096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devices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905000" y="5257801"/>
            <a:ext cx="5638800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90600" y="3352800"/>
            <a:ext cx="65532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10200" y="2971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Application Binary Interface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10200" y="48884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Instruction Set Architecture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90600" y="4419600"/>
            <a:ext cx="1295400" cy="6096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drivers</a:t>
            </a:r>
          </a:p>
        </p:txBody>
      </p:sp>
    </p:spTree>
    <p:extLst>
      <p:ext uri="{BB962C8B-B14F-4D97-AF65-F5344CB8AC3E}">
        <p14:creationId xmlns:p14="http://schemas.microsoft.com/office/powerpoint/2010/main" val="317282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Nobody buys a computer to run the OS</a:t>
            </a:r>
          </a:p>
          <a:p>
            <a:r>
              <a:rPr lang="en-US" dirty="0"/>
              <a:t>The OS is meant to support other programs</a:t>
            </a:r>
          </a:p>
          <a:p>
            <a:pPr lvl="1"/>
            <a:r>
              <a:rPr lang="en-US" dirty="0"/>
              <a:t>Via its abstract services</a:t>
            </a:r>
          </a:p>
          <a:p>
            <a:r>
              <a:rPr lang="en-US" dirty="0"/>
              <a:t>Usually intended to be very general</a:t>
            </a:r>
          </a:p>
          <a:p>
            <a:pPr lvl="1"/>
            <a:r>
              <a:rPr lang="en-US" dirty="0"/>
              <a:t>Supporting many different programs</a:t>
            </a:r>
          </a:p>
          <a:p>
            <a:r>
              <a:rPr lang="en-US" dirty="0"/>
              <a:t>Interfaces are required between the OS and other programs to offer general services</a:t>
            </a:r>
          </a:p>
          <a:p>
            <a:pPr lvl="1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942028" y="553767"/>
            <a:ext cx="3344472" cy="67612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64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046"/>
            <a:ext cx="8229600" cy="1143000"/>
          </a:xfrm>
        </p:spPr>
        <p:txBody>
          <a:bodyPr/>
          <a:lstStyle/>
          <a:p>
            <a:r>
              <a:rPr lang="en-US" dirty="0"/>
              <a:t>Interfaces: APIs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7920"/>
            <a:ext cx="8229600" cy="4525963"/>
          </a:xfrm>
        </p:spPr>
        <p:txBody>
          <a:bodyPr/>
          <a:lstStyle/>
          <a:p>
            <a:r>
              <a:rPr lang="en-GB" dirty="0"/>
              <a:t>Application Program Interfaces </a:t>
            </a:r>
          </a:p>
          <a:p>
            <a:pPr lvl="1"/>
            <a:r>
              <a:rPr lang="en-GB" dirty="0"/>
              <a:t>A source level interface, specifying:</a:t>
            </a:r>
          </a:p>
          <a:p>
            <a:pPr lvl="2"/>
            <a:r>
              <a:rPr lang="en-GB" dirty="0"/>
              <a:t>Include files, data types, constants</a:t>
            </a:r>
          </a:p>
          <a:p>
            <a:pPr lvl="2"/>
            <a:r>
              <a:rPr lang="en-GB" dirty="0"/>
              <a:t>Macros, routines and their parameters</a:t>
            </a:r>
          </a:p>
          <a:p>
            <a:r>
              <a:rPr lang="en-GB" dirty="0"/>
              <a:t>A basis for software portability</a:t>
            </a:r>
          </a:p>
          <a:p>
            <a:pPr lvl="1"/>
            <a:r>
              <a:rPr lang="en-GB" dirty="0"/>
              <a:t>Recompile program for the desired architecture</a:t>
            </a:r>
          </a:p>
          <a:p>
            <a:pPr lvl="1"/>
            <a:r>
              <a:rPr lang="en-GB" dirty="0"/>
              <a:t>Linkage edit with OS-specific libraries</a:t>
            </a:r>
          </a:p>
          <a:p>
            <a:pPr lvl="1"/>
            <a:r>
              <a:rPr lang="en-GB" dirty="0"/>
              <a:t>Resulting binary runs on that architecture and OS</a:t>
            </a:r>
          </a:p>
          <a:p>
            <a:r>
              <a:rPr lang="en-GB" dirty="0"/>
              <a:t>An API compliant program will compile &amp; run on any compliant system</a:t>
            </a:r>
          </a:p>
          <a:p>
            <a:pPr lvl="1"/>
            <a:r>
              <a:rPr lang="en-GB" dirty="0"/>
              <a:t>APIs are primarily for programmers</a:t>
            </a:r>
            <a:endParaRPr lang="en-US" dirty="0"/>
          </a:p>
        </p:txBody>
      </p:sp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xmlns="" id="{5ACF2CC8-BB67-584F-9E38-79E34509B005}"/>
              </a:ext>
            </a:extLst>
          </p:cNvPr>
          <p:cNvSpPr/>
          <p:nvPr/>
        </p:nvSpPr>
        <p:spPr>
          <a:xfrm>
            <a:off x="6603357" y="2153145"/>
            <a:ext cx="1695691" cy="786825"/>
          </a:xfrm>
          <a:prstGeom prst="wedgeRoundRectCallout">
            <a:avLst>
              <a:gd name="adj1" fmla="val -78055"/>
              <a:gd name="adj2" fmla="val -64526"/>
              <a:gd name="adj3" fmla="val 16667"/>
            </a:avLst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APIs help you </a:t>
            </a:r>
            <a:r>
              <a:rPr lang="en-US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programs for your OS </a:t>
            </a:r>
          </a:p>
        </p:txBody>
      </p:sp>
    </p:spTree>
    <p:extLst>
      <p:ext uri="{BB962C8B-B14F-4D97-AF65-F5344CB8AC3E}">
        <p14:creationId xmlns:p14="http://schemas.microsoft.com/office/powerpoint/2010/main" val="18490648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034"/>
            <a:ext cx="8229600" cy="1143000"/>
          </a:xfrm>
        </p:spPr>
        <p:txBody>
          <a:bodyPr/>
          <a:lstStyle/>
          <a:p>
            <a:r>
              <a:rPr lang="en-US" dirty="0"/>
              <a:t>Interfaces: </a:t>
            </a:r>
            <a:r>
              <a:rPr lang="en-US" dirty="0" err="1"/>
              <a:t>ABIs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1104"/>
            <a:ext cx="8229600" cy="4525963"/>
          </a:xfrm>
        </p:spPr>
        <p:txBody>
          <a:bodyPr/>
          <a:lstStyle/>
          <a:p>
            <a:r>
              <a:rPr lang="en-GB" dirty="0"/>
              <a:t>Application Binary Interfaces </a:t>
            </a:r>
          </a:p>
          <a:p>
            <a:pPr lvl="1"/>
            <a:r>
              <a:rPr lang="en-GB" dirty="0"/>
              <a:t>A binary interface, specifying:</a:t>
            </a:r>
          </a:p>
          <a:p>
            <a:pPr lvl="2"/>
            <a:r>
              <a:rPr lang="en-GB" dirty="0"/>
              <a:t>Dynamically loadable libraries (DLLs)</a:t>
            </a:r>
          </a:p>
          <a:p>
            <a:pPr lvl="2"/>
            <a:r>
              <a:rPr lang="en-GB" dirty="0"/>
              <a:t>Data formats, calling sequences, linkage conventions</a:t>
            </a:r>
          </a:p>
          <a:p>
            <a:pPr lvl="1"/>
            <a:r>
              <a:rPr lang="en-GB" dirty="0"/>
              <a:t>The binding of an API to a hardware architecture</a:t>
            </a:r>
          </a:p>
          <a:p>
            <a:r>
              <a:rPr lang="en-GB" dirty="0"/>
              <a:t>A basis for binary compatibility</a:t>
            </a:r>
          </a:p>
          <a:p>
            <a:pPr lvl="1"/>
            <a:r>
              <a:rPr lang="en-GB" dirty="0"/>
              <a:t>One binary serves all customers for that hardware</a:t>
            </a:r>
          </a:p>
          <a:p>
            <a:pPr lvl="2"/>
            <a:r>
              <a:rPr lang="en-GB" dirty="0"/>
              <a:t>E.g. all x86 Linux/BSD/</a:t>
            </a:r>
            <a:r>
              <a:rPr lang="en-GB" dirty="0" err="1"/>
              <a:t>MacOS</a:t>
            </a:r>
            <a:r>
              <a:rPr lang="en-GB" dirty="0"/>
              <a:t>/Solaris/…</a:t>
            </a:r>
          </a:p>
          <a:p>
            <a:r>
              <a:rPr lang="en-GB" dirty="0"/>
              <a:t>An ABI compliant program will run (unmodified) on any compliant system</a:t>
            </a:r>
          </a:p>
          <a:p>
            <a:r>
              <a:rPr lang="en-GB" dirty="0" err="1"/>
              <a:t>ABIs</a:t>
            </a:r>
            <a:r>
              <a:rPr lang="en-GB" dirty="0"/>
              <a:t> are primarily for users</a:t>
            </a:r>
            <a:endParaRPr lang="en-US" dirty="0"/>
          </a:p>
        </p:txBody>
      </p:sp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xmlns="" id="{8A8E72C2-60E5-504A-BBB1-9D72ECED0C87}"/>
              </a:ext>
            </a:extLst>
          </p:cNvPr>
          <p:cNvSpPr/>
          <p:nvPr/>
        </p:nvSpPr>
        <p:spPr>
          <a:xfrm>
            <a:off x="6638082" y="781104"/>
            <a:ext cx="1718840" cy="1247106"/>
          </a:xfrm>
          <a:prstGeom prst="wedgeRoundRectCallout">
            <a:avLst>
              <a:gd name="adj1" fmla="val -108089"/>
              <a:gd name="adj2" fmla="val 26680"/>
              <a:gd name="adj3" fmla="val 16667"/>
            </a:avLst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ABIs help you </a:t>
            </a:r>
            <a:r>
              <a:rPr lang="en-US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install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binaries on your OS</a:t>
            </a:r>
          </a:p>
        </p:txBody>
      </p:sp>
    </p:spTree>
    <p:extLst>
      <p:ext uri="{BB962C8B-B14F-4D97-AF65-F5344CB8AC3E}">
        <p14:creationId xmlns:p14="http://schemas.microsoft.com/office/powerpoint/2010/main" val="15044252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Libraries and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4525963"/>
          </a:xfrm>
        </p:spPr>
        <p:txBody>
          <a:bodyPr/>
          <a:lstStyle/>
          <a:p>
            <a:r>
              <a:rPr lang="en-US" dirty="0"/>
              <a:t>Normal libraries (shared and otherwise) are accessed through an API</a:t>
            </a:r>
          </a:p>
          <a:p>
            <a:pPr lvl="1"/>
            <a:r>
              <a:rPr lang="en-US" dirty="0"/>
              <a:t>Source-level definitions of how to access the library</a:t>
            </a:r>
          </a:p>
          <a:p>
            <a:pPr lvl="1"/>
            <a:r>
              <a:rPr lang="en-US" dirty="0"/>
              <a:t>Readily portable between different machines</a:t>
            </a:r>
          </a:p>
          <a:p>
            <a:r>
              <a:rPr lang="en-US" dirty="0"/>
              <a:t>Dynamically loadable libraries also called through an API</a:t>
            </a:r>
          </a:p>
          <a:p>
            <a:pPr lvl="1"/>
            <a:r>
              <a:rPr lang="en-US" dirty="0"/>
              <a:t>But the dynamic loading mechanism is ABI-specific</a:t>
            </a:r>
          </a:p>
          <a:p>
            <a:pPr lvl="1"/>
            <a:r>
              <a:rPr lang="en-US" dirty="0"/>
              <a:t>Issues of word length, stack format, linkages, etc.</a:t>
            </a:r>
          </a:p>
        </p:txBody>
      </p:sp>
    </p:spTree>
    <p:extLst>
      <p:ext uri="{BB962C8B-B14F-4D97-AF65-F5344CB8AC3E}">
        <p14:creationId xmlns:p14="http://schemas.microsoft.com/office/powerpoint/2010/main" val="32004961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things an operating system handles are complex</a:t>
            </a:r>
          </a:p>
          <a:p>
            <a:pPr lvl="1"/>
            <a:r>
              <a:rPr lang="en-US" dirty="0"/>
              <a:t>Often due to varieties of hardware, software, configurations</a:t>
            </a:r>
          </a:p>
          <a:p>
            <a:r>
              <a:rPr lang="en-US" dirty="0"/>
              <a:t>Life is easy for application programmers and users if they work with a simple abstraction</a:t>
            </a:r>
          </a:p>
          <a:p>
            <a:r>
              <a:rPr lang="en-US" dirty="0"/>
              <a:t>The operating system creates, manages, and exports such abstractions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081728" y="553767"/>
            <a:ext cx="3001572" cy="67612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4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OS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operating system offers important services to other programs</a:t>
            </a:r>
          </a:p>
          <a:p>
            <a:r>
              <a:rPr lang="en-US" sz="2400" dirty="0"/>
              <a:t>Generally offered as abstractions </a:t>
            </a:r>
          </a:p>
          <a:p>
            <a:r>
              <a:rPr lang="en-US" sz="2400" dirty="0"/>
              <a:t>Important basic categories:</a:t>
            </a:r>
          </a:p>
          <a:p>
            <a:pPr lvl="1"/>
            <a:r>
              <a:rPr lang="en-US" sz="2400" dirty="0"/>
              <a:t>CPU/Memory abstractions</a:t>
            </a:r>
          </a:p>
          <a:p>
            <a:pPr lvl="2"/>
            <a:r>
              <a:rPr lang="en-US" sz="2000" dirty="0"/>
              <a:t>Processes, threads, virtual machines</a:t>
            </a:r>
          </a:p>
          <a:p>
            <a:pPr lvl="2"/>
            <a:r>
              <a:rPr lang="en-US" sz="2000" dirty="0"/>
              <a:t>Virtual address spaces, shared segments</a:t>
            </a:r>
          </a:p>
          <a:p>
            <a:pPr lvl="1"/>
            <a:r>
              <a:rPr lang="en-US" sz="2400" dirty="0"/>
              <a:t>Persistent storage abstractions</a:t>
            </a:r>
          </a:p>
          <a:p>
            <a:pPr lvl="2"/>
            <a:r>
              <a:rPr lang="en-US" sz="2000" dirty="0"/>
              <a:t>Files and file systems</a:t>
            </a:r>
          </a:p>
          <a:p>
            <a:pPr lvl="1"/>
            <a:r>
              <a:rPr lang="en-US" sz="2400" dirty="0"/>
              <a:t>Other I/O abstractions</a:t>
            </a:r>
          </a:p>
          <a:p>
            <a:pPr lvl="2"/>
            <a:r>
              <a:rPr lang="en-US" sz="2000" dirty="0"/>
              <a:t>Virtual terminal sessions, windows</a:t>
            </a:r>
          </a:p>
          <a:p>
            <a:pPr lvl="2"/>
            <a:r>
              <a:rPr lang="en-US" sz="2000" dirty="0"/>
              <a:t>Sockets, pipes, VPNs, signals (as interrupts)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561028" y="553767"/>
            <a:ext cx="4030272" cy="67612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783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Simplifying Abstractions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Hardware is fast, but complex and limited</a:t>
            </a:r>
          </a:p>
          <a:p>
            <a:pPr lvl="1"/>
            <a:r>
              <a:rPr lang="en-US" dirty="0"/>
              <a:t>Using it correctly is extremely complex</a:t>
            </a:r>
          </a:p>
          <a:p>
            <a:pPr lvl="1"/>
            <a:r>
              <a:rPr lang="en-US" dirty="0"/>
              <a:t>It may not support the desired functionality</a:t>
            </a:r>
          </a:p>
          <a:p>
            <a:pPr lvl="1"/>
            <a:r>
              <a:rPr lang="en-US" dirty="0"/>
              <a:t>It is not a solution, but merely a building block</a:t>
            </a:r>
          </a:p>
          <a:p>
            <a:r>
              <a:rPr lang="en-US" dirty="0"/>
              <a:t>Abstractions . . .</a:t>
            </a:r>
          </a:p>
          <a:p>
            <a:pPr lvl="1"/>
            <a:r>
              <a:rPr lang="en-US" dirty="0"/>
              <a:t>Encapsulate implementation details</a:t>
            </a:r>
          </a:p>
          <a:p>
            <a:pPr lvl="2"/>
            <a:r>
              <a:rPr lang="en-US" dirty="0"/>
              <a:t>Error handling, performance optimization</a:t>
            </a:r>
          </a:p>
          <a:p>
            <a:pPr lvl="2"/>
            <a:r>
              <a:rPr lang="en-US" dirty="0"/>
              <a:t>Eliminate behavior that is irrelevant to the user</a:t>
            </a:r>
          </a:p>
          <a:p>
            <a:pPr lvl="1"/>
            <a:r>
              <a:rPr lang="en-US" dirty="0"/>
              <a:t>Provide more convenient or powerful behavior</a:t>
            </a:r>
          </a:p>
          <a:p>
            <a:pPr lvl="2"/>
            <a:r>
              <a:rPr lang="en-US" dirty="0"/>
              <a:t>Operations better suited to user needs</a:t>
            </a:r>
          </a:p>
        </p:txBody>
      </p:sp>
    </p:spTree>
    <p:extLst>
      <p:ext uri="{BB962C8B-B14F-4D97-AF65-F5344CB8AC3E}">
        <p14:creationId xmlns:p14="http://schemas.microsoft.com/office/powerpoint/2010/main" val="25326385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OS Abstractions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OS provides some core abstractions that our computational model relies on</a:t>
            </a:r>
          </a:p>
          <a:p>
            <a:pPr lvl="1"/>
            <a:r>
              <a:rPr lang="en-US" dirty="0"/>
              <a:t>And builds others on top of those</a:t>
            </a:r>
          </a:p>
          <a:p>
            <a:r>
              <a:rPr lang="en-US" dirty="0"/>
              <a:t>Memory abstractions</a:t>
            </a:r>
          </a:p>
          <a:p>
            <a:r>
              <a:rPr lang="en-US" dirty="0"/>
              <a:t>Processor abstractions</a:t>
            </a:r>
          </a:p>
          <a:p>
            <a:r>
              <a:rPr lang="en-US" dirty="0"/>
              <a:t>Communications abstractions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524992" y="553767"/>
            <a:ext cx="6041533" cy="67612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615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Abstractions of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500"/>
            <a:ext cx="8229600" cy="4525963"/>
          </a:xfrm>
        </p:spPr>
        <p:txBody>
          <a:bodyPr/>
          <a:lstStyle/>
          <a:p>
            <a:r>
              <a:rPr lang="en-US" dirty="0"/>
              <a:t>Many resources used by programs and people relate to data storage</a:t>
            </a:r>
          </a:p>
          <a:p>
            <a:pPr lvl="1"/>
            <a:r>
              <a:rPr lang="en-US" dirty="0"/>
              <a:t>Variables</a:t>
            </a:r>
          </a:p>
          <a:p>
            <a:pPr lvl="1"/>
            <a:r>
              <a:rPr lang="en-US" dirty="0"/>
              <a:t>Chunks of allocated memory</a:t>
            </a:r>
          </a:p>
          <a:p>
            <a:pPr lvl="1"/>
            <a:r>
              <a:rPr lang="en-US" dirty="0"/>
              <a:t>Files</a:t>
            </a:r>
          </a:p>
          <a:p>
            <a:pPr lvl="1"/>
            <a:r>
              <a:rPr lang="en-US" dirty="0"/>
              <a:t>Database records</a:t>
            </a:r>
          </a:p>
          <a:p>
            <a:pPr lvl="1"/>
            <a:r>
              <a:rPr lang="en-US" dirty="0"/>
              <a:t>Messages to be sent and received</a:t>
            </a:r>
          </a:p>
          <a:p>
            <a:r>
              <a:rPr lang="en-US" dirty="0"/>
              <a:t>These all have some similar properties</a:t>
            </a:r>
          </a:p>
          <a:p>
            <a:pPr lvl="1"/>
            <a:r>
              <a:rPr lang="en-US" dirty="0"/>
              <a:t>You read them and you write them</a:t>
            </a:r>
          </a:p>
          <a:p>
            <a:pPr lvl="1"/>
            <a:r>
              <a:rPr lang="en-US" dirty="0"/>
              <a:t>But there are complications</a:t>
            </a:r>
          </a:p>
        </p:txBody>
      </p:sp>
    </p:spTree>
    <p:extLst>
      <p:ext uri="{BB962C8B-B14F-4D97-AF65-F5344CB8AC3E}">
        <p14:creationId xmlns:p14="http://schemas.microsoft.com/office/powerpoint/2010/main" val="6936694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Complicating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256"/>
            <a:ext cx="8229600" cy="4525963"/>
          </a:xfrm>
        </p:spPr>
        <p:txBody>
          <a:bodyPr/>
          <a:lstStyle/>
          <a:p>
            <a:r>
              <a:rPr lang="en-US" dirty="0"/>
              <a:t>Persistent vs. transient memory</a:t>
            </a:r>
          </a:p>
          <a:p>
            <a:r>
              <a:rPr lang="en-US" dirty="0"/>
              <a:t>Size of memory operations </a:t>
            </a:r>
          </a:p>
          <a:p>
            <a:pPr lvl="1"/>
            <a:r>
              <a:rPr lang="en-US" dirty="0"/>
              <a:t>Size the user/application wants to work with</a:t>
            </a:r>
          </a:p>
          <a:p>
            <a:pPr lvl="1"/>
            <a:r>
              <a:rPr lang="en-US" dirty="0"/>
              <a:t>Size the physical device actually works with</a:t>
            </a:r>
          </a:p>
          <a:p>
            <a:r>
              <a:rPr lang="en-US" dirty="0"/>
              <a:t>Coherence and atomicity</a:t>
            </a:r>
          </a:p>
          <a:p>
            <a:r>
              <a:rPr lang="en-US" dirty="0"/>
              <a:t>Latency</a:t>
            </a:r>
          </a:p>
          <a:p>
            <a:r>
              <a:rPr lang="en-US" dirty="0"/>
              <a:t>Same abstraction might be implemented with many different physical devices</a:t>
            </a:r>
          </a:p>
          <a:p>
            <a:pPr lvl="1"/>
            <a:r>
              <a:rPr lang="en-US" dirty="0"/>
              <a:t>Possibly of very different types</a:t>
            </a:r>
          </a:p>
        </p:txBody>
      </p:sp>
    </p:spTree>
    <p:extLst>
      <p:ext uri="{BB962C8B-B14F-4D97-AF65-F5344CB8AC3E}">
        <p14:creationId xmlns:p14="http://schemas.microsoft.com/office/powerpoint/2010/main" val="3461840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882"/>
            <a:ext cx="8229600" cy="1143000"/>
          </a:xfrm>
        </p:spPr>
        <p:txBody>
          <a:bodyPr/>
          <a:lstStyle/>
          <a:p>
            <a:r>
              <a:rPr lang="en-US" dirty="0"/>
              <a:t>Where Do the Complications </a:t>
            </a:r>
            <a:br>
              <a:rPr lang="en-US" dirty="0"/>
            </a:br>
            <a:r>
              <a:rPr lang="en-US" dirty="0"/>
              <a:t>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1500"/>
            <a:ext cx="8229600" cy="4525963"/>
          </a:xfrm>
        </p:spPr>
        <p:txBody>
          <a:bodyPr/>
          <a:lstStyle/>
          <a:p>
            <a:r>
              <a:rPr lang="en-US" dirty="0"/>
              <a:t>At the bottom, the OS doesn’t have abstract devices with arbitrary properties</a:t>
            </a:r>
          </a:p>
          <a:p>
            <a:r>
              <a:rPr lang="en-US" dirty="0"/>
              <a:t>It has particular physical devices</a:t>
            </a:r>
          </a:p>
          <a:p>
            <a:pPr lvl="1"/>
            <a:r>
              <a:rPr lang="en-US" dirty="0"/>
              <a:t>With unchangeable, often inconvenient, properties</a:t>
            </a:r>
          </a:p>
          <a:p>
            <a:r>
              <a:rPr lang="en-US" dirty="0"/>
              <a:t>The core OS abstraction problem:</a:t>
            </a:r>
          </a:p>
          <a:p>
            <a:pPr lvl="1"/>
            <a:r>
              <a:rPr lang="en-US" dirty="0"/>
              <a:t>Creating the abstract device with the desirable properties from the physical device that lacks them</a:t>
            </a:r>
          </a:p>
        </p:txBody>
      </p:sp>
    </p:spTree>
    <p:extLst>
      <p:ext uri="{BB962C8B-B14F-4D97-AF65-F5344CB8AC3E}">
        <p14:creationId xmlns:p14="http://schemas.microsoft.com/office/powerpoint/2010/main" val="13305380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889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9071"/>
            <a:ext cx="8229600" cy="4525963"/>
          </a:xfrm>
        </p:spPr>
        <p:txBody>
          <a:bodyPr/>
          <a:lstStyle/>
          <a:p>
            <a:r>
              <a:rPr lang="en-US" dirty="0"/>
              <a:t>A typical file</a:t>
            </a:r>
          </a:p>
          <a:p>
            <a:r>
              <a:rPr lang="en-US" dirty="0"/>
              <a:t>We can read or write the file</a:t>
            </a:r>
          </a:p>
          <a:p>
            <a:pPr lvl="1"/>
            <a:r>
              <a:rPr lang="en-US" dirty="0"/>
              <a:t>We can read or write arbitrary amounts of data</a:t>
            </a:r>
          </a:p>
          <a:p>
            <a:r>
              <a:rPr lang="en-US" dirty="0"/>
              <a:t>If we write the file, we expect our next read to reflect the results of the write</a:t>
            </a:r>
          </a:p>
          <a:p>
            <a:pPr lvl="1"/>
            <a:r>
              <a:rPr lang="en-US" i="1" dirty="0"/>
              <a:t>Coherence</a:t>
            </a:r>
          </a:p>
          <a:p>
            <a:r>
              <a:rPr lang="en-US" dirty="0"/>
              <a:t>We expect the entire read/write to occur</a:t>
            </a:r>
          </a:p>
          <a:p>
            <a:pPr lvl="1"/>
            <a:r>
              <a:rPr lang="en-US" i="1" dirty="0"/>
              <a:t>Atomicity</a:t>
            </a:r>
          </a:p>
          <a:p>
            <a:r>
              <a:rPr lang="en-US" dirty="0"/>
              <a:t>If there are several reads/writes to the file, we expect them to occur in some order</a:t>
            </a:r>
          </a:p>
        </p:txBody>
      </p:sp>
    </p:spTree>
    <p:extLst>
      <p:ext uri="{BB962C8B-B14F-4D97-AF65-F5344CB8AC3E}">
        <p14:creationId xmlns:p14="http://schemas.microsoft.com/office/powerpoint/2010/main" val="15780146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Implementing the File?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9264"/>
            <a:ext cx="8229600" cy="4525963"/>
          </a:xfrm>
        </p:spPr>
        <p:txBody>
          <a:bodyPr/>
          <a:lstStyle/>
          <a:p>
            <a:r>
              <a:rPr lang="en-US" dirty="0"/>
              <a:t>Often a hard disk drive</a:t>
            </a:r>
          </a:p>
          <a:p>
            <a:r>
              <a:rPr lang="en-US" dirty="0"/>
              <a:t>Disk drives have peculiar characteristics</a:t>
            </a:r>
          </a:p>
          <a:p>
            <a:pPr lvl="1"/>
            <a:r>
              <a:rPr lang="en-US" dirty="0"/>
              <a:t>Long, and worse, variable access latencies</a:t>
            </a:r>
          </a:p>
          <a:p>
            <a:pPr lvl="1"/>
            <a:r>
              <a:rPr lang="en-US" dirty="0"/>
              <a:t>Accesses performed in chunks of fixed size</a:t>
            </a:r>
          </a:p>
          <a:p>
            <a:pPr lvl="2"/>
            <a:r>
              <a:rPr lang="en-US" dirty="0"/>
              <a:t>Atomicity only for accesses of that size</a:t>
            </a:r>
          </a:p>
          <a:p>
            <a:pPr lvl="1"/>
            <a:r>
              <a:rPr lang="en-US" dirty="0"/>
              <a:t>Highly variable performance depending on exactly what gets put where</a:t>
            </a:r>
          </a:p>
          <a:p>
            <a:pPr lvl="1"/>
            <a:r>
              <a:rPr lang="en-US" dirty="0"/>
              <a:t>Unpleasant failure modes</a:t>
            </a:r>
          </a:p>
          <a:p>
            <a:r>
              <a:rPr lang="en-US" dirty="0"/>
              <a:t>So the operating system needs to smooth out these oddities</a:t>
            </a:r>
          </a:p>
        </p:txBody>
      </p:sp>
    </p:spTree>
    <p:extLst>
      <p:ext uri="{BB962C8B-B14F-4D97-AF65-F5344CB8AC3E}">
        <p14:creationId xmlns:p14="http://schemas.microsoft.com/office/powerpoint/2010/main" val="22422690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That Lead 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3200"/>
            <a:ext cx="8229600" cy="4525963"/>
          </a:xfrm>
        </p:spPr>
        <p:txBody>
          <a:bodyPr/>
          <a:lstStyle/>
          <a:p>
            <a:r>
              <a:rPr lang="en-US" dirty="0"/>
              <a:t>Great effort by file system component of OS to put things in the right place on a disk</a:t>
            </a:r>
          </a:p>
          <a:p>
            <a:r>
              <a:rPr lang="en-US" dirty="0"/>
              <a:t>Reordering of disk operations to improve performance</a:t>
            </a:r>
          </a:p>
          <a:p>
            <a:pPr lvl="1"/>
            <a:r>
              <a:rPr lang="en-US" dirty="0"/>
              <a:t>Which complicates providing atomicity</a:t>
            </a:r>
          </a:p>
          <a:p>
            <a:r>
              <a:rPr lang="en-US" dirty="0"/>
              <a:t>Optimizations based on caching and read-ahead</a:t>
            </a:r>
          </a:p>
          <a:p>
            <a:pPr lvl="1"/>
            <a:r>
              <a:rPr lang="en-US" dirty="0"/>
              <a:t>Which complicates maintaining consistency</a:t>
            </a:r>
          </a:p>
          <a:p>
            <a:r>
              <a:rPr lang="en-US" dirty="0"/>
              <a:t>Sophisticated organizations to handle failures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1465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2514"/>
            <a:ext cx="8229600" cy="1143000"/>
          </a:xfrm>
        </p:spPr>
        <p:txBody>
          <a:bodyPr/>
          <a:lstStyle/>
          <a:p>
            <a:r>
              <a:rPr lang="en-US" dirty="0"/>
              <a:t>Implementing the Process Abstraction in the 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525963"/>
          </a:xfrm>
        </p:spPr>
        <p:txBody>
          <a:bodyPr/>
          <a:lstStyle/>
          <a:p>
            <a:r>
              <a:rPr lang="en-US" dirty="0"/>
              <a:t>Easy if there’s only one process</a:t>
            </a:r>
          </a:p>
          <a:p>
            <a:r>
              <a:rPr lang="en-US" dirty="0"/>
              <a:t>But there almost always are multiple processes</a:t>
            </a:r>
          </a:p>
          <a:p>
            <a:r>
              <a:rPr lang="en-US" dirty="0"/>
              <a:t>The OS has limited physical memory</a:t>
            </a:r>
          </a:p>
          <a:p>
            <a:pPr lvl="1"/>
            <a:r>
              <a:rPr lang="en-US" dirty="0"/>
              <a:t>To hold the environment information</a:t>
            </a:r>
          </a:p>
          <a:p>
            <a:r>
              <a:rPr lang="en-US" dirty="0"/>
              <a:t>There is usually only one set of registers</a:t>
            </a:r>
          </a:p>
          <a:p>
            <a:pPr lvl="1"/>
            <a:r>
              <a:rPr lang="en-US" dirty="0"/>
              <a:t>Or one per core</a:t>
            </a:r>
          </a:p>
          <a:p>
            <a:r>
              <a:rPr lang="en-US" dirty="0"/>
              <a:t>The process shares the CPU or core</a:t>
            </a:r>
          </a:p>
          <a:p>
            <a:pPr lvl="1"/>
            <a:r>
              <a:rPr lang="en-US" dirty="0"/>
              <a:t>With other processes</a:t>
            </a:r>
          </a:p>
        </p:txBody>
      </p:sp>
    </p:spTree>
    <p:extLst>
      <p:ext uri="{BB962C8B-B14F-4D97-AF65-F5344CB8AC3E}">
        <p14:creationId xmlns:p14="http://schemas.microsoft.com/office/powerpoint/2010/main" val="41402359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That Lead 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Schedulers to share the CPU among various processes</a:t>
            </a:r>
          </a:p>
          <a:p>
            <a:r>
              <a:rPr lang="en-US" dirty="0"/>
              <a:t>Memory management hardware and software</a:t>
            </a:r>
          </a:p>
          <a:p>
            <a:pPr lvl="1"/>
            <a:r>
              <a:rPr lang="en-US" dirty="0"/>
              <a:t>To multiplex memory use among the processes</a:t>
            </a:r>
          </a:p>
          <a:p>
            <a:pPr lvl="1"/>
            <a:r>
              <a:rPr lang="en-US" dirty="0"/>
              <a:t>Giving each the illusion of full exclusive use of memory</a:t>
            </a:r>
          </a:p>
          <a:p>
            <a:r>
              <a:rPr lang="en-US" dirty="0"/>
              <a:t>Access control mechanisms for other memory abstractions</a:t>
            </a:r>
          </a:p>
          <a:p>
            <a:pPr lvl="1"/>
            <a:r>
              <a:rPr lang="en-US" dirty="0"/>
              <a:t>So other processes can’t fiddle with my files</a:t>
            </a:r>
          </a:p>
        </p:txBody>
      </p:sp>
    </p:spTree>
    <p:extLst>
      <p:ext uri="{BB962C8B-B14F-4D97-AF65-F5344CB8AC3E}">
        <p14:creationId xmlns:p14="http://schemas.microsoft.com/office/powerpoint/2010/main" val="4144940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Services: Higher Level Abstractions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Cooperating parallel processes</a:t>
            </a:r>
          </a:p>
          <a:p>
            <a:pPr lvl="1"/>
            <a:r>
              <a:rPr lang="en-US" dirty="0"/>
              <a:t>Locks, condition variables</a:t>
            </a:r>
          </a:p>
          <a:p>
            <a:pPr lvl="1"/>
            <a:r>
              <a:rPr lang="en-US" dirty="0"/>
              <a:t>Distributed transactions, leases</a:t>
            </a:r>
          </a:p>
          <a:p>
            <a:r>
              <a:rPr lang="en-US" dirty="0"/>
              <a:t>Security</a:t>
            </a:r>
          </a:p>
          <a:p>
            <a:pPr lvl="1"/>
            <a:r>
              <a:rPr lang="en-US" dirty="0"/>
              <a:t>User authentication</a:t>
            </a:r>
          </a:p>
          <a:p>
            <a:pPr lvl="1"/>
            <a:r>
              <a:rPr lang="en-US" dirty="0"/>
              <a:t>Secure sessions, at-rest encryption</a:t>
            </a:r>
          </a:p>
          <a:p>
            <a:r>
              <a:rPr lang="en-US" dirty="0"/>
              <a:t>User interface</a:t>
            </a:r>
          </a:p>
          <a:p>
            <a:pPr lvl="1"/>
            <a:r>
              <a:rPr lang="en-US" dirty="0"/>
              <a:t>GUI widgets, desktop and window management</a:t>
            </a:r>
          </a:p>
          <a:p>
            <a:pPr lvl="1"/>
            <a:r>
              <a:rPr lang="en-US" dirty="0"/>
              <a:t>Multi-media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1574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8318"/>
            <a:ext cx="8229600" cy="1143000"/>
          </a:xfrm>
        </p:spPr>
        <p:txBody>
          <a:bodyPr/>
          <a:lstStyle/>
          <a:p>
            <a:r>
              <a:rPr lang="en-US" i="1" dirty="0"/>
              <a:t>Abstractions of </a:t>
            </a:r>
            <a:br>
              <a:rPr lang="en-US" i="1" dirty="0"/>
            </a:br>
            <a:r>
              <a:rPr lang="en-US" i="1" dirty="0"/>
              <a:t>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communication link allows one interpreter to talk to another</a:t>
            </a:r>
          </a:p>
          <a:p>
            <a:pPr lvl="1"/>
            <a:r>
              <a:rPr lang="en-US" dirty="0"/>
              <a:t>On the same or different machines</a:t>
            </a:r>
          </a:p>
          <a:p>
            <a:r>
              <a:rPr lang="en-US" dirty="0"/>
              <a:t>At the physical level, memory and cables</a:t>
            </a:r>
          </a:p>
          <a:p>
            <a:r>
              <a:rPr lang="en-US" dirty="0"/>
              <a:t>At more abstract levels, networks and </a:t>
            </a:r>
            <a:r>
              <a:rPr lang="en-US" dirty="0" err="1"/>
              <a:t>interprocess</a:t>
            </a:r>
            <a:r>
              <a:rPr lang="en-US" dirty="0"/>
              <a:t> communication mechanisms</a:t>
            </a:r>
          </a:p>
          <a:p>
            <a:r>
              <a:rPr lang="en-US" dirty="0"/>
              <a:t>Some similarities to memory abstractions</a:t>
            </a:r>
          </a:p>
          <a:p>
            <a:pPr lvl="1"/>
            <a:r>
              <a:rPr lang="en-US" dirty="0"/>
              <a:t>But also differences</a:t>
            </a:r>
          </a:p>
        </p:txBody>
      </p:sp>
    </p:spTree>
    <p:extLst>
      <p:ext uri="{BB962C8B-B14F-4D97-AF65-F5344CB8AC3E}">
        <p14:creationId xmlns:p14="http://schemas.microsoft.com/office/powerpoint/2010/main" val="42606741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582"/>
            <a:ext cx="8229600" cy="1143000"/>
          </a:xfrm>
        </p:spPr>
        <p:txBody>
          <a:bodyPr/>
          <a:lstStyle/>
          <a:p>
            <a:r>
              <a:rPr lang="en-US" dirty="0"/>
              <a:t>Why Are Communication Links Distinct From Memory?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7200"/>
            <a:ext cx="8229600" cy="4525963"/>
          </a:xfrm>
        </p:spPr>
        <p:txBody>
          <a:bodyPr/>
          <a:lstStyle/>
          <a:p>
            <a:r>
              <a:rPr lang="en-US" dirty="0"/>
              <a:t>Highly variable performance</a:t>
            </a:r>
          </a:p>
          <a:p>
            <a:r>
              <a:rPr lang="en-US" dirty="0"/>
              <a:t>Often asynchronous</a:t>
            </a:r>
          </a:p>
          <a:p>
            <a:pPr lvl="1"/>
            <a:r>
              <a:rPr lang="en-US" dirty="0"/>
              <a:t>And usually issues with synchronizing the parties</a:t>
            </a:r>
          </a:p>
          <a:p>
            <a:r>
              <a:rPr lang="en-US" dirty="0"/>
              <a:t>Receiver may only perform the operation because the send occurred</a:t>
            </a:r>
          </a:p>
          <a:p>
            <a:pPr lvl="1"/>
            <a:r>
              <a:rPr lang="en-US" dirty="0"/>
              <a:t>Unlike a typical read</a:t>
            </a:r>
          </a:p>
          <a:p>
            <a:r>
              <a:rPr lang="en-US" dirty="0"/>
              <a:t>Additional complications when working with a remote machine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8155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408" y="541998"/>
            <a:ext cx="8229600" cy="1143000"/>
          </a:xfrm>
        </p:spPr>
        <p:txBody>
          <a:bodyPr/>
          <a:lstStyle/>
          <a:p>
            <a:r>
              <a:rPr lang="en-US" dirty="0"/>
              <a:t>Implementing the Communications Link Abstraction in the 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8180"/>
            <a:ext cx="8229600" cy="4525963"/>
          </a:xfrm>
        </p:spPr>
        <p:txBody>
          <a:bodyPr/>
          <a:lstStyle/>
          <a:p>
            <a:r>
              <a:rPr lang="en-US" dirty="0"/>
              <a:t>Easy if both ends are on the same machine</a:t>
            </a:r>
          </a:p>
          <a:p>
            <a:pPr lvl="1"/>
            <a:r>
              <a:rPr lang="en-US" dirty="0"/>
              <a:t>Not so easy if they aren’t</a:t>
            </a:r>
          </a:p>
          <a:p>
            <a:r>
              <a:rPr lang="en-US" dirty="0"/>
              <a:t>On same machine, use memory for transfer</a:t>
            </a:r>
          </a:p>
          <a:p>
            <a:pPr lvl="1"/>
            <a:r>
              <a:rPr lang="en-US" dirty="0"/>
              <a:t>Copy message from sender’s memory to receiver’s</a:t>
            </a:r>
          </a:p>
          <a:p>
            <a:pPr lvl="1"/>
            <a:r>
              <a:rPr lang="en-US" dirty="0"/>
              <a:t>Or transfer control of memory containing the message from sender to receiver</a:t>
            </a:r>
          </a:p>
          <a:p>
            <a:r>
              <a:rPr lang="en-US" dirty="0"/>
              <a:t>Again, more complicated when remote</a:t>
            </a:r>
          </a:p>
        </p:txBody>
      </p:sp>
    </p:spTree>
    <p:extLst>
      <p:ext uri="{BB962C8B-B14F-4D97-AF65-F5344CB8AC3E}">
        <p14:creationId xmlns:p14="http://schemas.microsoft.com/office/powerpoint/2010/main" val="33581207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That Lead 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optimize costs of copying</a:t>
            </a:r>
          </a:p>
          <a:p>
            <a:r>
              <a:rPr lang="en-US" dirty="0"/>
              <a:t>Tricky memory management</a:t>
            </a:r>
          </a:p>
          <a:p>
            <a:r>
              <a:rPr lang="en-US" dirty="0"/>
              <a:t>Inclusion of complex network protocols in the OS itself</a:t>
            </a:r>
          </a:p>
          <a:p>
            <a:r>
              <a:rPr lang="en-US" dirty="0"/>
              <a:t>Worries about message loss, retransmission, etc.</a:t>
            </a:r>
          </a:p>
          <a:p>
            <a:r>
              <a:rPr lang="en-US" dirty="0"/>
              <a:t>New security concerns that OS might need to address</a:t>
            </a:r>
          </a:p>
        </p:txBody>
      </p:sp>
    </p:spTree>
    <p:extLst>
      <p:ext uri="{BB962C8B-B14F-4D97-AF65-F5344CB8AC3E}">
        <p14:creationId xmlns:p14="http://schemas.microsoft.com/office/powerpoint/2010/main" val="19095446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Generalizing Abstractions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525963"/>
          </a:xfrm>
        </p:spPr>
        <p:txBody>
          <a:bodyPr/>
          <a:lstStyle/>
          <a:p>
            <a:r>
              <a:rPr lang="en-US" dirty="0"/>
              <a:t>How can applications deal with many varied resources?</a:t>
            </a:r>
          </a:p>
          <a:p>
            <a:r>
              <a:rPr lang="en-US" dirty="0"/>
              <a:t>Make many different things appear the same</a:t>
            </a:r>
          </a:p>
          <a:p>
            <a:pPr lvl="1"/>
            <a:r>
              <a:rPr lang="en-US" dirty="0"/>
              <a:t>Applications can all deal with a single class</a:t>
            </a:r>
          </a:p>
          <a:p>
            <a:pPr lvl="1"/>
            <a:r>
              <a:rPr lang="en-US" dirty="0"/>
              <a:t>Often Lowest Common Denominator + sub-classes</a:t>
            </a:r>
          </a:p>
          <a:p>
            <a:r>
              <a:rPr lang="en-US" dirty="0"/>
              <a:t>Requires a common/unifying model</a:t>
            </a:r>
          </a:p>
          <a:p>
            <a:pPr lvl="1"/>
            <a:r>
              <a:rPr lang="en-US" dirty="0"/>
              <a:t>Portable Document Format (PDF) for printed output</a:t>
            </a:r>
          </a:p>
          <a:p>
            <a:pPr lvl="1"/>
            <a:r>
              <a:rPr lang="en-US" dirty="0"/>
              <a:t>SCSI/SATA/SAS standard for disks, CDs, </a:t>
            </a:r>
            <a:r>
              <a:rPr lang="en-US" dirty="0" err="1"/>
              <a:t>SSDs</a:t>
            </a:r>
            <a:endParaRPr lang="en-US" dirty="0"/>
          </a:p>
          <a:p>
            <a:r>
              <a:rPr lang="en-US" dirty="0"/>
              <a:t>Usually involves a </a:t>
            </a:r>
            <a:r>
              <a:rPr lang="en-US" i="1" dirty="0"/>
              <a:t>federation framework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524992" y="553767"/>
            <a:ext cx="6041533" cy="67612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103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Abstractions and Layering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880"/>
            <a:ext cx="8229600" cy="4525963"/>
          </a:xfrm>
        </p:spPr>
        <p:txBody>
          <a:bodyPr/>
          <a:lstStyle/>
          <a:p>
            <a:r>
              <a:rPr lang="en-US" sz="2800" dirty="0"/>
              <a:t>It’s common to create increasingly complex services by layering abstractions</a:t>
            </a:r>
          </a:p>
          <a:p>
            <a:pPr lvl="1"/>
            <a:r>
              <a:rPr lang="en-US" sz="2400" dirty="0"/>
              <a:t>E.g., a generic file system layers on a particular file system, which layers on abstract disk, which layers on a real disk</a:t>
            </a:r>
          </a:p>
          <a:p>
            <a:r>
              <a:rPr lang="en-US" sz="2800" dirty="0"/>
              <a:t>Layering allows good modularity</a:t>
            </a:r>
          </a:p>
          <a:p>
            <a:pPr lvl="1"/>
            <a:r>
              <a:rPr lang="en-US" sz="2400" dirty="0"/>
              <a:t>Easy to build multiple services on a lower layer </a:t>
            </a:r>
          </a:p>
          <a:p>
            <a:pPr lvl="2"/>
            <a:r>
              <a:rPr lang="en-US" sz="2000" dirty="0"/>
              <a:t>E.g., multiple file systems on one disk</a:t>
            </a:r>
          </a:p>
          <a:p>
            <a:pPr lvl="1"/>
            <a:r>
              <a:rPr lang="en-US" sz="2400" dirty="0"/>
              <a:t>Easy to use multiple underlying services to support a higher layer </a:t>
            </a:r>
          </a:p>
          <a:p>
            <a:pPr lvl="1"/>
            <a:r>
              <a:rPr lang="en-US" sz="2400" dirty="0"/>
              <a:t>E.g., file system can have either a single disk or a RAID below it</a:t>
            </a:r>
          </a:p>
        </p:txBody>
      </p:sp>
    </p:spTree>
    <p:extLst>
      <p:ext uri="{BB962C8B-B14F-4D97-AF65-F5344CB8AC3E}">
        <p14:creationId xmlns:p14="http://schemas.microsoft.com/office/powerpoint/2010/main" val="35887667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Downside of Layering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2840"/>
            <a:ext cx="8229600" cy="4525963"/>
          </a:xfrm>
        </p:spPr>
        <p:txBody>
          <a:bodyPr/>
          <a:lstStyle/>
          <a:p>
            <a:r>
              <a:rPr lang="en-US" dirty="0"/>
              <a:t>Layers typically add performance penalties</a:t>
            </a:r>
          </a:p>
          <a:p>
            <a:r>
              <a:rPr lang="en-US" dirty="0"/>
              <a:t>Often expensive to go from one layer to the next</a:t>
            </a:r>
          </a:p>
          <a:p>
            <a:pPr lvl="1"/>
            <a:r>
              <a:rPr lang="en-US" dirty="0"/>
              <a:t>Since it frequently requires changing data structures or representations</a:t>
            </a:r>
          </a:p>
          <a:p>
            <a:pPr lvl="1"/>
            <a:r>
              <a:rPr lang="en-US" dirty="0"/>
              <a:t>At least involves extra instructions</a:t>
            </a:r>
          </a:p>
          <a:p>
            <a:r>
              <a:rPr lang="en-US" dirty="0"/>
              <a:t>Another downside is that lower layer may limit what the upper layer can do</a:t>
            </a:r>
          </a:p>
          <a:p>
            <a:pPr lvl="1"/>
            <a:r>
              <a:rPr lang="en-US" dirty="0"/>
              <a:t>E.g., an abstract disk prevents disk operation </a:t>
            </a:r>
            <a:r>
              <a:rPr lang="en-US" dirty="0" err="1"/>
              <a:t>reorderings</a:t>
            </a:r>
            <a:r>
              <a:rPr lang="en-US" dirty="0"/>
              <a:t> to maximize performance</a:t>
            </a:r>
          </a:p>
        </p:txBody>
      </p:sp>
    </p:spTree>
    <p:extLst>
      <p:ext uri="{BB962C8B-B14F-4D97-AF65-F5344CB8AC3E}">
        <p14:creationId xmlns:p14="http://schemas.microsoft.com/office/powerpoint/2010/main" val="26807572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OS Abstractions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5896"/>
            <a:ext cx="8229600" cy="4525963"/>
          </a:xfrm>
        </p:spPr>
        <p:txBody>
          <a:bodyPr/>
          <a:lstStyle/>
          <a:p>
            <a:r>
              <a:rPr lang="en-US" dirty="0"/>
              <a:t>There are many other abstractions offered by the OS</a:t>
            </a:r>
          </a:p>
          <a:p>
            <a:r>
              <a:rPr lang="en-US" dirty="0"/>
              <a:t>Often they provide different ways of achieving similar goals</a:t>
            </a:r>
          </a:p>
          <a:p>
            <a:pPr lvl="1"/>
            <a:r>
              <a:rPr lang="en-US" dirty="0"/>
              <a:t>Some higher level, some lower level</a:t>
            </a:r>
          </a:p>
          <a:p>
            <a:r>
              <a:rPr lang="en-US" dirty="0"/>
              <a:t>The OS must do work to provide each abstraction</a:t>
            </a:r>
          </a:p>
          <a:p>
            <a:pPr lvl="1"/>
            <a:r>
              <a:rPr lang="en-US" dirty="0"/>
              <a:t>The higher level, the more work</a:t>
            </a:r>
          </a:p>
          <a:p>
            <a:r>
              <a:rPr lang="en-US" dirty="0"/>
              <a:t>Programmers and users have to choose the right abstractions to work with</a:t>
            </a:r>
          </a:p>
        </p:txBody>
      </p:sp>
    </p:spTree>
    <p:extLst>
      <p:ext uri="{BB962C8B-B14F-4D97-AF65-F5344CB8AC3E}">
        <p14:creationId xmlns:p14="http://schemas.microsoft.com/office/powerpoint/2010/main" val="4185486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8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Services: Under the Covers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4525963"/>
          </a:xfrm>
        </p:spPr>
        <p:txBody>
          <a:bodyPr/>
          <a:lstStyle/>
          <a:p>
            <a:r>
              <a:rPr lang="en-US" dirty="0"/>
              <a:t>Not directly visible to users</a:t>
            </a:r>
          </a:p>
          <a:p>
            <a:r>
              <a:rPr lang="en-US" dirty="0"/>
              <a:t>Enclosure management</a:t>
            </a:r>
          </a:p>
          <a:p>
            <a:pPr lvl="1"/>
            <a:r>
              <a:rPr lang="en-US" dirty="0"/>
              <a:t>Hot-plug, power, fans, fault handling</a:t>
            </a:r>
          </a:p>
          <a:p>
            <a:r>
              <a:rPr lang="en-US" dirty="0"/>
              <a:t>Software updates and configuration registry</a:t>
            </a:r>
          </a:p>
          <a:p>
            <a:r>
              <a:rPr lang="en-US" dirty="0"/>
              <a:t>Dynamic resource allocation and scheduling</a:t>
            </a:r>
          </a:p>
          <a:p>
            <a:pPr lvl="1"/>
            <a:r>
              <a:rPr lang="en-US" dirty="0"/>
              <a:t>CPU, memory, bus resources, disk, network</a:t>
            </a:r>
          </a:p>
          <a:p>
            <a:r>
              <a:rPr lang="en-US" dirty="0"/>
              <a:t>Networks, protocols and domain services</a:t>
            </a:r>
          </a:p>
          <a:p>
            <a:pPr lvl="1"/>
            <a:r>
              <a:rPr lang="en-US" dirty="0"/>
              <a:t>USB, </a:t>
            </a:r>
            <a:r>
              <a:rPr lang="en-US" dirty="0" err="1"/>
              <a:t>BlueTooth</a:t>
            </a:r>
            <a:endParaRPr lang="en-US" dirty="0"/>
          </a:p>
          <a:p>
            <a:pPr lvl="1"/>
            <a:r>
              <a:rPr lang="en-US" dirty="0"/>
              <a:t>TCP/IP, DHCP, LDAP, SNMP</a:t>
            </a:r>
          </a:p>
          <a:p>
            <a:pPr lvl="1"/>
            <a:r>
              <a:rPr lang="en-US" dirty="0" err="1"/>
              <a:t>iSCSI</a:t>
            </a:r>
            <a:r>
              <a:rPr lang="en-US" dirty="0"/>
              <a:t>, CIFS, NFS</a:t>
            </a:r>
          </a:p>
        </p:txBody>
      </p:sp>
    </p:spTree>
    <p:extLst>
      <p:ext uri="{BB962C8B-B14F-4D97-AF65-F5344CB8AC3E}">
        <p14:creationId xmlns:p14="http://schemas.microsoft.com/office/powerpoint/2010/main" val="18534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Layering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1200" y="5486400"/>
            <a:ext cx="1524000" cy="609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privileged instruction set</a:t>
            </a:r>
          </a:p>
        </p:txBody>
      </p:sp>
      <p:sp>
        <p:nvSpPr>
          <p:cNvPr id="7" name="Rectangle 6"/>
          <p:cNvSpPr/>
          <p:nvPr/>
        </p:nvSpPr>
        <p:spPr>
          <a:xfrm>
            <a:off x="3581400" y="5486400"/>
            <a:ext cx="40386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general instruction set</a:t>
            </a:r>
          </a:p>
        </p:txBody>
      </p:sp>
      <p:sp>
        <p:nvSpPr>
          <p:cNvPr id="8" name="Rectangle 7"/>
          <p:cNvSpPr/>
          <p:nvPr/>
        </p:nvSpPr>
        <p:spPr>
          <a:xfrm>
            <a:off x="2362200" y="4419600"/>
            <a:ext cx="2514600" cy="60960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Operating System kernel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3581400"/>
            <a:ext cx="46482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general libraries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2514600"/>
            <a:ext cx="18288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Operating System services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5600" y="2514600"/>
            <a:ext cx="16002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middleware services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90600" y="1752600"/>
            <a:ext cx="65532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(user and system) applications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90600" y="5486400"/>
            <a:ext cx="914400" cy="6096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devices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905000" y="5257801"/>
            <a:ext cx="5638800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90600" y="3352800"/>
            <a:ext cx="65532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10200" y="2971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Application Binary Interface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10200" y="48884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Instruction Set Architecture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90600" y="4419600"/>
            <a:ext cx="1295400" cy="6096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drivers</a:t>
            </a:r>
          </a:p>
        </p:txBody>
      </p:sp>
    </p:spTree>
    <p:extLst>
      <p:ext uri="{BB962C8B-B14F-4D97-AF65-F5344CB8AC3E}">
        <p14:creationId xmlns:p14="http://schemas.microsoft.com/office/powerpoint/2010/main" val="1390843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538"/>
            <a:ext cx="8229600" cy="1143000"/>
          </a:xfrm>
        </p:spPr>
        <p:txBody>
          <a:bodyPr/>
          <a:lstStyle/>
          <a:p>
            <a:r>
              <a:rPr lang="en-US" dirty="0"/>
              <a:t>How Can the OS Deliver These Services?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8000"/>
            <a:ext cx="8229600" cy="4525963"/>
          </a:xfrm>
        </p:spPr>
        <p:txBody>
          <a:bodyPr/>
          <a:lstStyle/>
          <a:p>
            <a:r>
              <a:rPr lang="en-US" dirty="0"/>
              <a:t>Several possible ways</a:t>
            </a:r>
          </a:p>
          <a:p>
            <a:pPr lvl="1"/>
            <a:r>
              <a:rPr lang="en-US" dirty="0"/>
              <a:t>Applications could just call subroutines</a:t>
            </a:r>
          </a:p>
          <a:p>
            <a:pPr lvl="1"/>
            <a:r>
              <a:rPr lang="en-US" dirty="0"/>
              <a:t>Applications could make system calls</a:t>
            </a:r>
          </a:p>
          <a:p>
            <a:pPr lvl="1"/>
            <a:r>
              <a:rPr lang="en-US" dirty="0"/>
              <a:t>Applications could send messages to software that performs the services</a:t>
            </a:r>
          </a:p>
          <a:p>
            <a:r>
              <a:rPr lang="en-US" dirty="0"/>
              <a:t>Each option works at a different </a:t>
            </a:r>
            <a:r>
              <a:rPr lang="en-US" i="1" dirty="0"/>
              <a:t>layer </a:t>
            </a:r>
            <a:r>
              <a:rPr lang="en-US" dirty="0"/>
              <a:t>of the stack of software</a:t>
            </a:r>
          </a:p>
        </p:txBody>
      </p:sp>
    </p:spTree>
    <p:extLst>
      <p:ext uri="{BB962C8B-B14F-4D97-AF65-F5344CB8AC3E}">
        <p14:creationId xmlns:p14="http://schemas.microsoft.com/office/powerpoint/2010/main" val="238319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Service Delivery via Subroutines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Access services via direct subroutine calls</a:t>
            </a:r>
          </a:p>
          <a:p>
            <a:pPr lvl="1"/>
            <a:r>
              <a:rPr lang="en-US" dirty="0"/>
              <a:t>Push parameters, jump to subroutine, return values in registers on on the stack</a:t>
            </a:r>
          </a:p>
          <a:p>
            <a:r>
              <a:rPr lang="en-US" dirty="0"/>
              <a:t>Typically at high layers</a:t>
            </a:r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Extremely fast (</a:t>
            </a:r>
            <a:r>
              <a:rPr lang="en-US" dirty="0" err="1"/>
              <a:t>nano</a:t>
            </a:r>
            <a:r>
              <a:rPr lang="en-US" dirty="0"/>
              <a:t>-seconds)</a:t>
            </a:r>
          </a:p>
          <a:p>
            <a:pPr lvl="1"/>
            <a:r>
              <a:rPr lang="en-US" dirty="0"/>
              <a:t>Run-time implementation binding possible</a:t>
            </a: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All services implemented in same address space</a:t>
            </a:r>
          </a:p>
          <a:p>
            <a:pPr lvl="1"/>
            <a:r>
              <a:rPr lang="en-US" dirty="0"/>
              <a:t>Limited ability to combine different languages</a:t>
            </a:r>
          </a:p>
          <a:p>
            <a:pPr lvl="1"/>
            <a:r>
              <a:rPr lang="en-US" dirty="0"/>
              <a:t>Can’t usually use privileged instructions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94128" y="553767"/>
            <a:ext cx="7738672" cy="67612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1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Delivery via Libraries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4525963"/>
          </a:xfrm>
        </p:spPr>
        <p:txBody>
          <a:bodyPr/>
          <a:lstStyle/>
          <a:p>
            <a:r>
              <a:rPr lang="en-GB" sz="2800" dirty="0"/>
              <a:t>One subroutine service delivery approach</a:t>
            </a:r>
          </a:p>
          <a:p>
            <a:r>
              <a:rPr lang="en-GB" sz="2800" dirty="0"/>
              <a:t>Programmers need not write all code for programs</a:t>
            </a:r>
          </a:p>
          <a:p>
            <a:pPr lvl="1"/>
            <a:r>
              <a:rPr lang="en-GB" sz="2400" dirty="0"/>
              <a:t>Standard utility functions can be found in libraries</a:t>
            </a:r>
          </a:p>
          <a:p>
            <a:r>
              <a:rPr lang="en-GB" sz="2800" dirty="0"/>
              <a:t>A library is a collection of object modules</a:t>
            </a:r>
          </a:p>
          <a:p>
            <a:pPr lvl="1"/>
            <a:r>
              <a:rPr lang="en-GB" sz="2400" dirty="0"/>
              <a:t>A single file that contains many files (like a zip or jar)</a:t>
            </a:r>
          </a:p>
          <a:p>
            <a:pPr lvl="1"/>
            <a:r>
              <a:rPr lang="en-GB" sz="2400" dirty="0"/>
              <a:t>These modules can be used directly, w/o recompilation</a:t>
            </a:r>
          </a:p>
          <a:p>
            <a:r>
              <a:rPr lang="en-GB" sz="2800" dirty="0"/>
              <a:t>Most systems come with many standard libraries</a:t>
            </a:r>
          </a:p>
          <a:p>
            <a:pPr lvl="1"/>
            <a:r>
              <a:rPr lang="en-GB" sz="2400" dirty="0"/>
              <a:t>System services, encryption, statistics, etc.</a:t>
            </a:r>
          </a:p>
          <a:p>
            <a:pPr lvl="1"/>
            <a:r>
              <a:rPr lang="en-GB" sz="2400" dirty="0"/>
              <a:t>Additional libraries may come with add-on products</a:t>
            </a:r>
          </a:p>
          <a:p>
            <a:r>
              <a:rPr lang="en-GB" sz="2800" dirty="0"/>
              <a:t>Programmers can build their own libraries</a:t>
            </a:r>
          </a:p>
          <a:p>
            <a:pPr lvl="1"/>
            <a:r>
              <a:rPr lang="en-GB" sz="2400" dirty="0"/>
              <a:t>Functions commonly needed by parts of a product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603900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76824</TotalTime>
  <Words>2517</Words>
  <Application>Microsoft Macintosh PowerPoint</Application>
  <PresentationFormat>On-screen Show (4:3)</PresentationFormat>
  <Paragraphs>438</Paragraphs>
  <Slides>47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Default Theme</vt:lpstr>
      <vt:lpstr>Operating System Principles: Services, Resources, and Interfaces CS 111 Operating System Principles  Harry Xu </vt:lpstr>
      <vt:lpstr>Outline</vt:lpstr>
      <vt:lpstr>OS Services</vt:lpstr>
      <vt:lpstr>Services: Higher Level Abstractions</vt:lpstr>
      <vt:lpstr>Services: Under the Covers</vt:lpstr>
      <vt:lpstr>Software Layering</vt:lpstr>
      <vt:lpstr>How Can the OS Deliver These Services?</vt:lpstr>
      <vt:lpstr>Service Delivery via Subroutines</vt:lpstr>
      <vt:lpstr>Service Delivery via Libraries</vt:lpstr>
      <vt:lpstr>The Library Layer</vt:lpstr>
      <vt:lpstr>Characteristics of Libraries</vt:lpstr>
      <vt:lpstr>Shared Libraries</vt:lpstr>
      <vt:lpstr>Advantages of Shared Libraries</vt:lpstr>
      <vt:lpstr>Limitations of Shared Libraries</vt:lpstr>
      <vt:lpstr>Where Is the Library?</vt:lpstr>
      <vt:lpstr>Static Libraries</vt:lpstr>
      <vt:lpstr>Shared Libraries</vt:lpstr>
      <vt:lpstr>Dynamic Libraries</vt:lpstr>
      <vt:lpstr>Service Delivery via System Calls</vt:lpstr>
      <vt:lpstr>Providing Services via the Kernel</vt:lpstr>
      <vt:lpstr>The Kernel Layer</vt:lpstr>
      <vt:lpstr>Service Delivery via Messages</vt:lpstr>
      <vt:lpstr>System Services via Middleware</vt:lpstr>
      <vt:lpstr>The Middleware Layer</vt:lpstr>
      <vt:lpstr>OS Interfaces</vt:lpstr>
      <vt:lpstr>Interfaces: APIs</vt:lpstr>
      <vt:lpstr>Interfaces: ABIs</vt:lpstr>
      <vt:lpstr>Libraries and Interfaces</vt:lpstr>
      <vt:lpstr>Abstractions</vt:lpstr>
      <vt:lpstr>Simplifying Abstractions</vt:lpstr>
      <vt:lpstr>Critical OS Abstractions</vt:lpstr>
      <vt:lpstr>Abstractions of Memory</vt:lpstr>
      <vt:lpstr>Some Complicating Factors</vt:lpstr>
      <vt:lpstr>Where Do the Complications  Come From?</vt:lpstr>
      <vt:lpstr>An Example</vt:lpstr>
      <vt:lpstr>What Is Implementing the File?</vt:lpstr>
      <vt:lpstr>What Does That Lead To?</vt:lpstr>
      <vt:lpstr>Implementing the Process Abstraction in the OS</vt:lpstr>
      <vt:lpstr>What Does That Lead To?</vt:lpstr>
      <vt:lpstr>Abstractions of  Communications</vt:lpstr>
      <vt:lpstr>Why Are Communication Links Distinct From Memory?</vt:lpstr>
      <vt:lpstr>Implementing the Communications Link Abstraction in the OS</vt:lpstr>
      <vt:lpstr>What Does That Lead To?</vt:lpstr>
      <vt:lpstr>Generalizing Abstractions</vt:lpstr>
      <vt:lpstr>Abstractions and Layering</vt:lpstr>
      <vt:lpstr>A Downside of Layering</vt:lpstr>
      <vt:lpstr>Other OS Abstractions</vt:lpstr>
    </vt:vector>
  </TitlesOfParts>
  <Company>UCLA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CS 111 On-Line MS Program Operating Systems  Peter Reiher </dc:title>
  <dc:creator>Peter Reiher</dc:creator>
  <cp:lastModifiedBy>Jingyuan Yang</cp:lastModifiedBy>
  <cp:revision>107</cp:revision>
  <cp:lastPrinted>2018-06-20T20:36:42Z</cp:lastPrinted>
  <dcterms:created xsi:type="dcterms:W3CDTF">2017-09-26T17:46:42Z</dcterms:created>
  <dcterms:modified xsi:type="dcterms:W3CDTF">2020-01-08T21:49:17Z</dcterms:modified>
</cp:coreProperties>
</file>