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9"/>
  </p:notesMasterIdLst>
  <p:handoutMasterIdLst>
    <p:handoutMasterId r:id="rId60"/>
  </p:handoutMasterIdLst>
  <p:sldIdLst>
    <p:sldId id="521" r:id="rId2"/>
    <p:sldId id="522" r:id="rId3"/>
    <p:sldId id="523" r:id="rId4"/>
    <p:sldId id="524" r:id="rId5"/>
    <p:sldId id="525" r:id="rId6"/>
    <p:sldId id="526" r:id="rId7"/>
    <p:sldId id="527" r:id="rId8"/>
    <p:sldId id="528" r:id="rId9"/>
    <p:sldId id="529" r:id="rId10"/>
    <p:sldId id="530" r:id="rId11"/>
    <p:sldId id="531" r:id="rId12"/>
    <p:sldId id="532" r:id="rId13"/>
    <p:sldId id="579" r:id="rId14"/>
    <p:sldId id="534" r:id="rId15"/>
    <p:sldId id="535" r:id="rId16"/>
    <p:sldId id="536" r:id="rId17"/>
    <p:sldId id="537" r:id="rId18"/>
    <p:sldId id="538" r:id="rId19"/>
    <p:sldId id="539" r:id="rId20"/>
    <p:sldId id="540" r:id="rId21"/>
    <p:sldId id="541" r:id="rId22"/>
    <p:sldId id="542" r:id="rId23"/>
    <p:sldId id="543" r:id="rId24"/>
    <p:sldId id="544" r:id="rId25"/>
    <p:sldId id="545" r:id="rId26"/>
    <p:sldId id="546" r:id="rId27"/>
    <p:sldId id="547" r:id="rId28"/>
    <p:sldId id="487" r:id="rId29"/>
    <p:sldId id="548" r:id="rId30"/>
    <p:sldId id="549" r:id="rId31"/>
    <p:sldId id="550" r:id="rId32"/>
    <p:sldId id="551" r:id="rId33"/>
    <p:sldId id="553" r:id="rId34"/>
    <p:sldId id="554" r:id="rId35"/>
    <p:sldId id="555" r:id="rId36"/>
    <p:sldId id="556" r:id="rId37"/>
    <p:sldId id="557" r:id="rId38"/>
    <p:sldId id="558" r:id="rId39"/>
    <p:sldId id="559" r:id="rId40"/>
    <p:sldId id="560" r:id="rId41"/>
    <p:sldId id="561" r:id="rId42"/>
    <p:sldId id="562" r:id="rId43"/>
    <p:sldId id="563" r:id="rId44"/>
    <p:sldId id="564" r:id="rId45"/>
    <p:sldId id="565" r:id="rId46"/>
    <p:sldId id="566" r:id="rId47"/>
    <p:sldId id="568" r:id="rId48"/>
    <p:sldId id="569" r:id="rId49"/>
    <p:sldId id="570" r:id="rId50"/>
    <p:sldId id="571" r:id="rId51"/>
    <p:sldId id="572" r:id="rId52"/>
    <p:sldId id="573" r:id="rId53"/>
    <p:sldId id="574" r:id="rId54"/>
    <p:sldId id="575" r:id="rId55"/>
    <p:sldId id="576" r:id="rId56"/>
    <p:sldId id="577" r:id="rId57"/>
    <p:sldId id="578" r:id="rId5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115"/>
    <p:restoredTop sz="94643"/>
  </p:normalViewPr>
  <p:slideViewPr>
    <p:cSldViewPr snapToGrid="0" snapToObjects="1">
      <p:cViewPr varScale="1">
        <p:scale>
          <a:sx n="88" d="100"/>
          <a:sy n="88" d="100"/>
        </p:scale>
        <p:origin x="-13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20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viewProps" Target="viewProps.xml"/><Relationship Id="rId64" Type="http://schemas.openxmlformats.org/officeDocument/2006/relationships/theme" Target="theme/theme1.xml"/><Relationship Id="rId65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notesMaster" Target="notesMasters/notesMaster1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handoutMaster" Target="handoutMasters/handoutMaster1.xml"/><Relationship Id="rId61" Type="http://schemas.openxmlformats.org/officeDocument/2006/relationships/printerSettings" Target="printerSettings/printerSettings1.bin"/><Relationship Id="rId62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7F7607-8AA4-B842-A5B0-85C1885566DE}" type="datetimeFigureOut">
              <a:rPr lang="en-US" smtClean="0"/>
              <a:pPr/>
              <a:t>1/15/20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174529-E9FF-DD45-A1E1-9AE5BBE5EA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2851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357BF8-B90F-EC4F-8623-DE2330790225}" type="datetimeFigureOut">
              <a:rPr lang="en-US" smtClean="0"/>
              <a:pPr/>
              <a:t>1/15/20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E4DDF-0BE8-B44D-A687-4BF2505A71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0346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851AE5-7AA3-A047-AB4C-8DB5D369B34B}" type="slidenum">
              <a:rPr lang="en-US">
                <a:latin typeface="Courier New" charset="0"/>
              </a:rPr>
              <a:pPr/>
              <a:t>1</a:t>
            </a:fld>
            <a:endParaRPr lang="en-US">
              <a:latin typeface="Courier New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27627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078B2-3159-F14B-8132-9300A16C85A8}" type="datetime1">
              <a:rPr lang="en-US" smtClean="0"/>
              <a:pPr>
                <a:defRPr/>
              </a:pPr>
              <a:t>1/15/20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20DD2-9AC7-B240-8439-1898C20C42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2B8D5F-B9F1-324C-B1A2-05496313CD19}" type="datetime1">
              <a:rPr lang="en-US" smtClean="0"/>
              <a:pPr>
                <a:defRPr/>
              </a:pPr>
              <a:t>1/15/20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F3B397-9863-974C-9E75-B66FE45873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C2550-6371-4147-AE4C-F5FB6151C76E}" type="datetime1">
              <a:rPr lang="en-US" smtClean="0"/>
              <a:pPr>
                <a:defRPr/>
              </a:pPr>
              <a:t>1/15/20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E7C3A0-C6A5-184E-9AB8-67C259CC11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18A7C-687B-BE4F-84FE-0A7FB4E2ED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EA3AB-8B06-3541-8955-4B0B738DA1E5}" type="datetime1">
              <a:rPr lang="en-US" smtClean="0"/>
              <a:pPr>
                <a:defRPr/>
              </a:pPr>
              <a:t>1/15/20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E84620-9411-7A41-BDFE-46E36283A3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6EB3D-237A-2A41-AA3C-CCC0B587F125}" type="datetime1">
              <a:rPr lang="en-US" smtClean="0"/>
              <a:pPr>
                <a:defRPr/>
              </a:pPr>
              <a:t>1/15/20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92E417-E1B4-1644-AA5E-08B3C161F2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14D64D-30AD-E442-825F-585A69A95A22}" type="datetime1">
              <a:rPr lang="en-US" smtClean="0"/>
              <a:pPr>
                <a:defRPr/>
              </a:pPr>
              <a:t>1/15/20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CEFE53-6511-CC46-9EB0-088D5AA225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C496F4-5E88-8E4D-8ADB-73A988525CB5}" type="datetime1">
              <a:rPr lang="en-US" smtClean="0"/>
              <a:pPr>
                <a:defRPr/>
              </a:pPr>
              <a:t>1/15/20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AA0B7-898E-6849-B106-FA8F92BD0A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CC378-6658-6B42-8AC0-83423DF6E9C6}" type="datetime1">
              <a:rPr lang="en-US" smtClean="0"/>
              <a:pPr>
                <a:defRPr/>
              </a:pPr>
              <a:t>1/15/20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FC738C-B1BF-D74D-9E8E-E80F125B95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880D83-C431-C640-9F8F-0DEF26FCD613}" type="datetime1">
              <a:rPr lang="en-US" smtClean="0"/>
              <a:pPr>
                <a:defRPr/>
              </a:pPr>
              <a:t>1/15/20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E7D5A-5759-A749-9DF2-8883836C01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5C9EBD-5AF0-F741-98C5-21C9D9AB6610}" type="datetime1">
              <a:rPr lang="en-US" smtClean="0"/>
              <a:pPr>
                <a:defRPr/>
              </a:pPr>
              <a:t>1/15/20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21797F-D4AC-5249-8143-180C49B06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AutoShape 8"/>
          <p:cNvSpPr>
            <a:spLocks noChangeArrowheads="1"/>
          </p:cNvSpPr>
          <p:nvPr userDrawn="1"/>
        </p:nvSpPr>
        <p:spPr bwMode="auto">
          <a:xfrm>
            <a:off x="387350" y="387350"/>
            <a:ext cx="8445500" cy="6159500"/>
          </a:xfrm>
          <a:prstGeom prst="roundRect">
            <a:avLst>
              <a:gd name="adj" fmla="val 12486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Courier New" pitchFamily="-107" charset="0"/>
            </a:endParaRPr>
          </a:p>
        </p:txBody>
      </p:sp>
      <p:sp useBgFill="1">
        <p:nvSpPr>
          <p:cNvPr id="8" name="Rectangle 9"/>
          <p:cNvSpPr>
            <a:spLocks noChangeArrowheads="1"/>
          </p:cNvSpPr>
          <p:nvPr userDrawn="1"/>
        </p:nvSpPr>
        <p:spPr bwMode="auto">
          <a:xfrm>
            <a:off x="8213725" y="6218238"/>
            <a:ext cx="774251" cy="462307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200" dirty="0">
                <a:latin typeface="Times New Roman" pitchFamily="-107" charset="0"/>
              </a:rPr>
              <a:t>Lecture 4</a:t>
            </a:r>
          </a:p>
          <a:p>
            <a:pPr>
              <a:defRPr/>
            </a:pPr>
            <a:r>
              <a:rPr lang="en-US" sz="1200" dirty="0">
                <a:latin typeface="Times New Roman" pitchFamily="-107" charset="0"/>
              </a:rPr>
              <a:t>Page </a:t>
            </a:r>
            <a:fld id="{8DEFEB2B-9FA0-4F4D-A070-42F5B2E48911}" type="slidenum">
              <a:rPr lang="en-US" sz="1200">
                <a:latin typeface="Times New Roman" pitchFamily="-107" charset="0"/>
              </a:rPr>
              <a:pPr>
                <a:defRPr/>
              </a:pPr>
              <a:t>‹#›</a:t>
            </a:fld>
            <a:endParaRPr lang="en-US" sz="1200" dirty="0">
              <a:latin typeface="Times New Roman" pitchFamily="-107" charset="0"/>
            </a:endParaRPr>
          </a:p>
        </p:txBody>
      </p:sp>
      <p:sp useBgFill="1"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197935" y="6274232"/>
            <a:ext cx="994118" cy="462307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200" dirty="0">
                <a:latin typeface="Times New Roman" pitchFamily="-107" charset="0"/>
              </a:rPr>
              <a:t>CS 111</a:t>
            </a:r>
          </a:p>
          <a:p>
            <a:pPr>
              <a:defRPr/>
            </a:pPr>
            <a:r>
              <a:rPr lang="en-US" sz="1200">
                <a:latin typeface="Times New Roman" pitchFamily="-107" charset="0"/>
              </a:rPr>
              <a:t>Winter </a:t>
            </a:r>
            <a:r>
              <a:rPr lang="en-US" sz="1200" baseline="0" dirty="0">
                <a:latin typeface="Times New Roman" pitchFamily="-107" charset="0"/>
              </a:rPr>
              <a:t>2020</a:t>
            </a:r>
            <a:r>
              <a:rPr lang="en-US" sz="1200" dirty="0">
                <a:latin typeface="Times New Roman" pitchFamily="-107" charset="0"/>
              </a:rPr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Times New Roman"/>
          <a:ea typeface="ＭＳ Ｐゴシック" charset="-128"/>
          <a:cs typeface="Times New Roman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Times New Roman"/>
          <a:ea typeface="ＭＳ Ｐゴシック" charset="-128"/>
          <a:cs typeface="Times New Roman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Times New Roman"/>
          <a:ea typeface="ＭＳ Ｐゴシック" charset="-128"/>
          <a:cs typeface="Times New Roman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Times New Roman"/>
          <a:ea typeface="ＭＳ Ｐゴシック" charset="-128"/>
          <a:cs typeface="Times New Roman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Times New Roman"/>
          <a:ea typeface="ＭＳ Ｐゴシック" charset="-128"/>
          <a:cs typeface="Times New Roman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Times New Roman"/>
          <a:ea typeface="ＭＳ Ｐゴシック" charset="-128"/>
          <a:cs typeface="Times New Roman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5146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-128"/>
                <a:cs typeface="ＭＳ Ｐゴシック" charset="-128"/>
              </a:rPr>
              <a:t>Operating System Principles:</a:t>
            </a:r>
            <a:br>
              <a:rPr lang="en-US" dirty="0">
                <a:ea typeface="ＭＳ Ｐゴシック" charset="-128"/>
                <a:cs typeface="ＭＳ Ｐゴシック" charset="-128"/>
              </a:rPr>
            </a:br>
            <a:r>
              <a:rPr lang="en-US" dirty="0">
                <a:cs typeface="ＭＳ Ｐゴシック" charset="-128"/>
              </a:rPr>
              <a:t>Scheduling</a:t>
            </a:r>
            <a:r>
              <a:rPr lang="en-US" dirty="0">
                <a:ea typeface="ＭＳ Ｐゴシック" charset="-128"/>
                <a:cs typeface="ＭＳ Ｐゴシック" charset="-128"/>
              </a:rPr>
              <a:t/>
            </a:r>
            <a:br>
              <a:rPr lang="en-US" dirty="0">
                <a:ea typeface="ＭＳ Ｐゴシック" charset="-128"/>
                <a:cs typeface="ＭＳ Ｐゴシック" charset="-128"/>
              </a:rPr>
            </a:br>
            <a:r>
              <a:rPr lang="en-US" dirty="0">
                <a:ea typeface="ＭＳ Ｐゴシック" charset="-128"/>
                <a:cs typeface="ＭＳ Ｐゴシック" charset="-128"/>
              </a:rPr>
              <a:t>CS </a:t>
            </a:r>
            <a:r>
              <a:rPr lang="en-US" dirty="0">
                <a:cs typeface="ＭＳ Ｐゴシック" charset="-128"/>
              </a:rPr>
              <a:t>111</a:t>
            </a:r>
            <a:r>
              <a:rPr lang="en-US" dirty="0">
                <a:ea typeface="ＭＳ Ｐゴシック" charset="-128"/>
                <a:cs typeface="ＭＳ Ｐゴシック" charset="-128"/>
              </a:rPr>
              <a:t/>
            </a:r>
            <a:br>
              <a:rPr lang="en-US" dirty="0">
                <a:ea typeface="ＭＳ Ｐゴシック" charset="-128"/>
                <a:cs typeface="ＭＳ Ｐゴシック" charset="-128"/>
              </a:rPr>
            </a:br>
            <a:r>
              <a:rPr lang="en-US" dirty="0">
                <a:cs typeface="ＭＳ Ｐゴシック" charset="-128"/>
              </a:rPr>
              <a:t>Operating </a:t>
            </a:r>
            <a:r>
              <a:rPr lang="en-US" dirty="0">
                <a:ea typeface="ＭＳ Ｐゴシック" charset="-128"/>
                <a:cs typeface="ＭＳ Ｐゴシック" charset="-128"/>
              </a:rPr>
              <a:t>Systems </a:t>
            </a:r>
            <a:br>
              <a:rPr lang="en-US" dirty="0">
                <a:ea typeface="ＭＳ Ｐゴシック" charset="-128"/>
                <a:cs typeface="ＭＳ Ｐゴシック" charset="-128"/>
              </a:rPr>
            </a:br>
            <a:r>
              <a:rPr lang="en-US" dirty="0">
                <a:cs typeface="ＭＳ Ｐゴシック" charset="-128"/>
              </a:rPr>
              <a:t>Harry </a:t>
            </a:r>
            <a:r>
              <a:rPr lang="en-US">
                <a:cs typeface="ＭＳ Ｐゴシック" charset="-128"/>
              </a:rPr>
              <a:t>Xu</a:t>
            </a:r>
            <a:r>
              <a:rPr lang="en-US" dirty="0">
                <a:ea typeface="ＭＳ Ｐゴシック" charset="-128"/>
                <a:cs typeface="ＭＳ Ｐゴシック" charset="-128"/>
              </a:rPr>
              <a:t/>
            </a:r>
            <a:br>
              <a:rPr lang="en-US" dirty="0">
                <a:ea typeface="ＭＳ Ｐゴシック" charset="-128"/>
                <a:cs typeface="ＭＳ Ｐゴシック" charset="-128"/>
              </a:rPr>
            </a:b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74900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dirty="0">
                <a:ea typeface="ＭＳ Ｐゴシック" charset="-128"/>
                <a:cs typeface="ＭＳ Ｐゴシック" charset="-12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93879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7073"/>
            <a:ext cx="8229600" cy="1143000"/>
          </a:xfrm>
        </p:spPr>
        <p:txBody>
          <a:bodyPr/>
          <a:lstStyle/>
          <a:p>
            <a:r>
              <a:rPr lang="en-US" dirty="0"/>
              <a:t>Pros and Cons of </a:t>
            </a:r>
            <a:br>
              <a:rPr lang="en-US" dirty="0"/>
            </a:br>
            <a:r>
              <a:rPr lang="en-US" dirty="0"/>
              <a:t>Non-Preemptive Scheduling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1548"/>
            <a:ext cx="8229600" cy="4525963"/>
          </a:xfrm>
        </p:spPr>
        <p:txBody>
          <a:bodyPr/>
          <a:lstStyle/>
          <a:p>
            <a:pPr>
              <a:buFont typeface="Lucida Grande"/>
              <a:buChar char="+"/>
            </a:pPr>
            <a:r>
              <a:rPr lang="en-US" sz="2800" dirty="0"/>
              <a:t>Low scheduling overhead</a:t>
            </a:r>
          </a:p>
          <a:p>
            <a:pPr>
              <a:buFont typeface="Lucida Grande"/>
              <a:buChar char="+"/>
            </a:pPr>
            <a:r>
              <a:rPr lang="en-US" sz="2800" dirty="0"/>
              <a:t>Tends to produce high throughput</a:t>
            </a:r>
          </a:p>
          <a:p>
            <a:pPr>
              <a:buFont typeface="Lucida Grande"/>
              <a:buChar char="+"/>
            </a:pPr>
            <a:r>
              <a:rPr lang="en-US" sz="2800" dirty="0"/>
              <a:t>Conceptually very simple</a:t>
            </a:r>
          </a:p>
          <a:p>
            <a:pPr>
              <a:buFont typeface="Lucida Grande"/>
              <a:buChar char="−"/>
            </a:pPr>
            <a:r>
              <a:rPr lang="en-US" sz="2800" dirty="0"/>
              <a:t>Poor response time for processes</a:t>
            </a:r>
          </a:p>
          <a:p>
            <a:pPr>
              <a:buFont typeface="Lucida Grande"/>
              <a:buChar char="−"/>
            </a:pPr>
            <a:r>
              <a:rPr lang="en-US" sz="2800" dirty="0"/>
              <a:t>Bugs can cause machine to freeze up</a:t>
            </a:r>
          </a:p>
          <a:p>
            <a:pPr lvl="1">
              <a:buFont typeface="Lucida Grande"/>
              <a:buChar char="−"/>
            </a:pPr>
            <a:r>
              <a:rPr lang="en-US" sz="2400" dirty="0"/>
              <a:t>If process contains infinite loop, e.g.</a:t>
            </a:r>
          </a:p>
          <a:p>
            <a:pPr>
              <a:buFont typeface="Lucida Grande"/>
              <a:buChar char="−"/>
            </a:pPr>
            <a:r>
              <a:rPr lang="en-US" sz="2800" dirty="0"/>
              <a:t>Not good fairness (by most definitions)</a:t>
            </a:r>
          </a:p>
          <a:p>
            <a:pPr>
              <a:buFont typeface="Lucida Grande"/>
              <a:buChar char="−"/>
            </a:pPr>
            <a:r>
              <a:rPr lang="en-US" sz="2800" dirty="0"/>
              <a:t>May make real time and priority scheduling difficult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214214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7073"/>
            <a:ext cx="8229600" cy="1143000"/>
          </a:xfrm>
        </p:spPr>
        <p:txBody>
          <a:bodyPr/>
          <a:lstStyle/>
          <a:p>
            <a:r>
              <a:rPr lang="en-US" dirty="0"/>
              <a:t>Pros and Cons of Pre-emptive Scheduling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Lucida Grande"/>
              <a:buChar char="+"/>
            </a:pPr>
            <a:r>
              <a:rPr lang="en-US" dirty="0"/>
              <a:t>Can give good response time</a:t>
            </a:r>
          </a:p>
          <a:p>
            <a:pPr>
              <a:buFont typeface="Lucida Grande"/>
              <a:buChar char="+"/>
            </a:pPr>
            <a:r>
              <a:rPr lang="en-US" dirty="0"/>
              <a:t>Can produce very fair usage</a:t>
            </a:r>
          </a:p>
          <a:p>
            <a:pPr>
              <a:buFont typeface="Lucida Grande"/>
              <a:buChar char="+"/>
            </a:pPr>
            <a:r>
              <a:rPr lang="en-US" dirty="0"/>
              <a:t>Good for real-time and priority scheduling</a:t>
            </a:r>
          </a:p>
          <a:p>
            <a:pPr>
              <a:buFont typeface="Lucida Grande"/>
              <a:buChar char="−"/>
            </a:pPr>
            <a:r>
              <a:rPr lang="en-US" dirty="0"/>
              <a:t>More complex</a:t>
            </a:r>
          </a:p>
          <a:p>
            <a:pPr>
              <a:buFont typeface="Lucida Grande"/>
              <a:buChar char="−"/>
            </a:pPr>
            <a:r>
              <a:rPr lang="en-US" dirty="0"/>
              <a:t>Requires ability to cleanly halt process and save its state</a:t>
            </a:r>
          </a:p>
          <a:p>
            <a:pPr>
              <a:buFont typeface="Lucida Grande"/>
              <a:buChar char="−"/>
            </a:pPr>
            <a:r>
              <a:rPr lang="en-US" dirty="0"/>
              <a:t>May not get good throughput</a:t>
            </a:r>
          </a:p>
          <a:p>
            <a:pPr>
              <a:buFont typeface="Lucida Grande"/>
              <a:buChar char="−"/>
            </a:pPr>
            <a:r>
              <a:rPr lang="en-US" dirty="0"/>
              <a:t>Possibly higher overhead</a:t>
            </a:r>
          </a:p>
        </p:txBody>
      </p:sp>
    </p:spTree>
    <p:extLst>
      <p:ext uri="{BB962C8B-B14F-4D97-AF65-F5344CB8AC3E}">
        <p14:creationId xmlns:p14="http://schemas.microsoft.com/office/powerpoint/2010/main" val="27817138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Scheduling: Policy and Mechanism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2370"/>
            <a:ext cx="8229600" cy="4525963"/>
          </a:xfrm>
        </p:spPr>
        <p:txBody>
          <a:bodyPr/>
          <a:lstStyle/>
          <a:p>
            <a:r>
              <a:rPr lang="en-US" dirty="0"/>
              <a:t>The scheduler will move jobs into and out of a processor (</a:t>
            </a:r>
            <a:r>
              <a:rPr lang="en-US" i="1" dirty="0"/>
              <a:t>dispatching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Requiring various mechanics to do so</a:t>
            </a:r>
          </a:p>
          <a:p>
            <a:pPr lvl="1"/>
            <a:r>
              <a:rPr lang="en-US" dirty="0"/>
              <a:t>Part of the scheduling mechanism</a:t>
            </a:r>
          </a:p>
          <a:p>
            <a:r>
              <a:rPr lang="en-US" dirty="0"/>
              <a:t>How dispatching is done should not depend on the policy used to decide who to dispatch</a:t>
            </a:r>
          </a:p>
          <a:p>
            <a:r>
              <a:rPr lang="en-US" dirty="0"/>
              <a:t>Desirable to separate the choice of who runs (policy) from the dispatching mechanism</a:t>
            </a:r>
          </a:p>
          <a:p>
            <a:pPr lvl="1"/>
            <a:r>
              <a:rPr lang="en-US" dirty="0"/>
              <a:t>Also desirable that OS process queue structure not be policy-dependent</a:t>
            </a:r>
          </a:p>
        </p:txBody>
      </p:sp>
    </p:spTree>
    <p:extLst>
      <p:ext uri="{BB962C8B-B14F-4D97-AF65-F5344CB8AC3E}">
        <p14:creationId xmlns:p14="http://schemas.microsoft.com/office/powerpoint/2010/main" val="14235532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Scheduling the CPU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/>
              <a:t> 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349921" y="3005118"/>
            <a:ext cx="2057400" cy="685800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Times New Roman"/>
                <a:ea typeface="Arial Unicode MS" charset="0"/>
                <a:cs typeface="Times New Roman"/>
              </a:rPr>
              <a:t>ready queue</a:t>
            </a:r>
            <a:endParaRPr lang="en-US">
              <a:latin typeface="Times New Roman"/>
              <a:cs typeface="Times New Roman"/>
            </a:endParaRPr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4016921" y="3005118"/>
            <a:ext cx="1295400" cy="685800"/>
          </a:xfrm>
          <a:prstGeom prst="flowChartAlternateProcess">
            <a:avLst/>
          </a:prstGeom>
          <a:solidFill>
            <a:srgbClr val="00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latin typeface="Times New Roman"/>
              <a:cs typeface="Times New Roman"/>
            </a:endParaRPr>
          </a:p>
          <a:p>
            <a:pPr algn="ctr"/>
            <a:r>
              <a:rPr lang="en-US" dirty="0">
                <a:latin typeface="Times New Roman"/>
                <a:cs typeface="Times New Roman"/>
              </a:rPr>
              <a:t>dispatcher</a:t>
            </a:r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5921921" y="3005118"/>
            <a:ext cx="1447800" cy="685800"/>
          </a:xfrm>
          <a:prstGeom prst="flowChartAlternateProcess">
            <a:avLst/>
          </a:prstGeom>
          <a:solidFill>
            <a:srgbClr val="99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Times New Roman"/>
                <a:cs typeface="Times New Roman"/>
              </a:rPr>
              <a:t>context</a:t>
            </a:r>
          </a:p>
          <a:p>
            <a:pPr algn="ctr"/>
            <a:r>
              <a:rPr lang="en-US">
                <a:latin typeface="Times New Roman"/>
                <a:cs typeface="Times New Roman"/>
              </a:rPr>
              <a:t>switcher</a:t>
            </a:r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7761337" y="3005118"/>
            <a:ext cx="990600" cy="685800"/>
          </a:xfrm>
          <a:prstGeom prst="flowChartAlternateProcess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>
                <a:latin typeface="Times New Roman"/>
                <a:cs typeface="Times New Roman"/>
              </a:rPr>
              <a:t>CPU</a:t>
            </a:r>
          </a:p>
        </p:txBody>
      </p:sp>
      <p:cxnSp>
        <p:nvCxnSpPr>
          <p:cNvPr id="8" name="AutoShape 8"/>
          <p:cNvCxnSpPr>
            <a:cxnSpLocks noChangeShapeType="1"/>
            <a:stCxn id="7" idx="0"/>
            <a:endCxn id="4" idx="0"/>
          </p:cNvCxnSpPr>
          <p:nvPr/>
        </p:nvCxnSpPr>
        <p:spPr bwMode="auto">
          <a:xfrm rot="16200000" flipV="1">
            <a:off x="5317629" y="66110"/>
            <a:ext cx="1588" cy="5878016"/>
          </a:xfrm>
          <a:prstGeom prst="bentConnector3">
            <a:avLst>
              <a:gd name="adj1" fmla="val 14395466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382046" y="2025630"/>
            <a:ext cx="21717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Times New Roman"/>
                <a:ea typeface="Arial Unicode MS" charset="0"/>
                <a:cs typeface="Times New Roman"/>
              </a:rPr>
              <a:t>yield (or preemption)</a:t>
            </a:r>
          </a:p>
        </p:txBody>
      </p:sp>
      <p:cxnSp>
        <p:nvCxnSpPr>
          <p:cNvPr id="10" name="AutoShape 10"/>
          <p:cNvCxnSpPr>
            <a:cxnSpLocks noChangeShapeType="1"/>
            <a:stCxn id="4" idx="3"/>
            <a:endCxn id="5" idx="1"/>
          </p:cNvCxnSpPr>
          <p:nvPr/>
        </p:nvCxnSpPr>
        <p:spPr bwMode="auto">
          <a:xfrm>
            <a:off x="3407321" y="3348018"/>
            <a:ext cx="609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" name="AutoShape 11"/>
          <p:cNvCxnSpPr>
            <a:cxnSpLocks noChangeShapeType="1"/>
            <a:stCxn id="5" idx="3"/>
            <a:endCxn id="6" idx="1"/>
          </p:cNvCxnSpPr>
          <p:nvPr/>
        </p:nvCxnSpPr>
        <p:spPr bwMode="auto">
          <a:xfrm>
            <a:off x="5312321" y="3348018"/>
            <a:ext cx="609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" name="AutoShape 12"/>
          <p:cNvCxnSpPr>
            <a:cxnSpLocks noChangeShapeType="1"/>
            <a:stCxn id="6" idx="3"/>
            <a:endCxn id="7" idx="1"/>
          </p:cNvCxnSpPr>
          <p:nvPr/>
        </p:nvCxnSpPr>
        <p:spPr bwMode="auto">
          <a:xfrm>
            <a:off x="7369721" y="3348018"/>
            <a:ext cx="391616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3" name="AutoShape 13"/>
          <p:cNvSpPr>
            <a:spLocks noChangeArrowheads="1"/>
          </p:cNvSpPr>
          <p:nvPr/>
        </p:nvSpPr>
        <p:spPr bwMode="auto">
          <a:xfrm>
            <a:off x="4778921" y="4148118"/>
            <a:ext cx="1447800" cy="685800"/>
          </a:xfrm>
          <a:prstGeom prst="flowChartAlternateProcess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Times New Roman"/>
                <a:cs typeface="Times New Roman"/>
              </a:rPr>
              <a:t>resource</a:t>
            </a:r>
          </a:p>
          <a:p>
            <a:pPr algn="ctr"/>
            <a:r>
              <a:rPr lang="en-US">
                <a:latin typeface="Times New Roman"/>
                <a:cs typeface="Times New Roman"/>
              </a:rPr>
              <a:t>manager</a:t>
            </a:r>
          </a:p>
        </p:txBody>
      </p:sp>
      <p:cxnSp>
        <p:nvCxnSpPr>
          <p:cNvPr id="14" name="AutoShape 14"/>
          <p:cNvCxnSpPr>
            <a:cxnSpLocks noChangeShapeType="1"/>
            <a:stCxn id="7" idx="2"/>
            <a:endCxn id="13" idx="3"/>
          </p:cNvCxnSpPr>
          <p:nvPr/>
        </p:nvCxnSpPr>
        <p:spPr bwMode="auto">
          <a:xfrm rot="5400000">
            <a:off x="6841629" y="3076010"/>
            <a:ext cx="800100" cy="2029916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5" name="AutoShape 15"/>
          <p:cNvCxnSpPr>
            <a:cxnSpLocks noChangeShapeType="1"/>
            <a:stCxn id="13" idx="1"/>
            <a:endCxn id="4" idx="2"/>
          </p:cNvCxnSpPr>
          <p:nvPr/>
        </p:nvCxnSpPr>
        <p:spPr bwMode="auto">
          <a:xfrm rot="10800000">
            <a:off x="2378621" y="3690918"/>
            <a:ext cx="2400300" cy="8001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6531521" y="4437043"/>
            <a:ext cx="16907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Times New Roman"/>
                <a:ea typeface="Arial Unicode MS" charset="0"/>
                <a:cs typeface="Times New Roman"/>
              </a:rPr>
              <a:t>resource request</a:t>
            </a:r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2462758" y="4437043"/>
            <a:ext cx="17162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Times New Roman"/>
                <a:ea typeface="Arial Unicode MS" charset="0"/>
                <a:cs typeface="Times New Roman"/>
              </a:rPr>
              <a:t>resource granted</a:t>
            </a:r>
          </a:p>
        </p:txBody>
      </p:sp>
      <p:sp>
        <p:nvSpPr>
          <p:cNvPr id="18" name="Oval 18"/>
          <p:cNvSpPr>
            <a:spLocks noChangeArrowheads="1"/>
          </p:cNvSpPr>
          <p:nvPr/>
        </p:nvSpPr>
        <p:spPr bwMode="auto">
          <a:xfrm>
            <a:off x="664121" y="4452918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/>
              <a:cs typeface="Times New Roman"/>
            </a:endParaRPr>
          </a:p>
        </p:txBody>
      </p:sp>
      <p:cxnSp>
        <p:nvCxnSpPr>
          <p:cNvPr id="19" name="AutoShape 19"/>
          <p:cNvCxnSpPr>
            <a:cxnSpLocks noChangeShapeType="1"/>
            <a:stCxn id="18" idx="0"/>
            <a:endCxn id="4" idx="1"/>
          </p:cNvCxnSpPr>
          <p:nvPr/>
        </p:nvCxnSpPr>
        <p:spPr bwMode="auto">
          <a:xfrm rot="16200000">
            <a:off x="530771" y="3633768"/>
            <a:ext cx="1104900" cy="5334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20" name="Text Box 20"/>
          <p:cNvSpPr txBox="1">
            <a:spLocks noChangeArrowheads="1"/>
          </p:cNvSpPr>
          <p:nvPr/>
        </p:nvSpPr>
        <p:spPr bwMode="auto">
          <a:xfrm>
            <a:off x="457427" y="4681518"/>
            <a:ext cx="87693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latin typeface="Times New Roman"/>
                <a:ea typeface="Arial Unicode MS" charset="0"/>
                <a:cs typeface="Times New Roman"/>
              </a:rPr>
              <a:t>new </a:t>
            </a:r>
          </a:p>
          <a:p>
            <a:pPr algn="ctr"/>
            <a:r>
              <a:rPr lang="en-US" dirty="0">
                <a:latin typeface="Times New Roman"/>
                <a:ea typeface="Arial Unicode MS" charset="0"/>
                <a:cs typeface="Times New Roman"/>
              </a:rPr>
              <a:t>process</a:t>
            </a:r>
          </a:p>
        </p:txBody>
      </p:sp>
      <p:sp>
        <p:nvSpPr>
          <p:cNvPr id="21" name="Oval 18">
            <a:extLst>
              <a:ext uri="{FF2B5EF4-FFF2-40B4-BE49-F238E27FC236}">
                <a16:creationId xmlns:a16="http://schemas.microsoft.com/office/drawing/2014/main" xmlns="" id="{43B0F838-6E97-8C4B-AFA8-57989A8982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9921" y="3035505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/>
              <a:cs typeface="Times New Roman"/>
            </a:endParaRPr>
          </a:p>
        </p:txBody>
      </p:sp>
      <p:sp>
        <p:nvSpPr>
          <p:cNvPr id="22" name="Oval 18">
            <a:extLst>
              <a:ext uri="{FF2B5EF4-FFF2-40B4-BE49-F238E27FC236}">
                <a16:creationId xmlns:a16="http://schemas.microsoft.com/office/drawing/2014/main" xmlns="" id="{51EA9C2E-6ADD-8946-BEB2-8E504292D5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8554" y="303061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/>
              <a:cs typeface="Times New Roman"/>
            </a:endParaRPr>
          </a:p>
        </p:txBody>
      </p:sp>
      <p:sp>
        <p:nvSpPr>
          <p:cNvPr id="24" name="Oval 18">
            <a:extLst>
              <a:ext uri="{FF2B5EF4-FFF2-40B4-BE49-F238E27FC236}">
                <a16:creationId xmlns:a16="http://schemas.microsoft.com/office/drawing/2014/main" xmlns="" id="{2849E041-5E65-9342-87B8-93A32F4211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65329" y="3063062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/>
              <a:cs typeface="Times New Roman"/>
            </a:endParaRPr>
          </a:p>
        </p:txBody>
      </p:sp>
      <p:sp>
        <p:nvSpPr>
          <p:cNvPr id="25" name="Oval 18">
            <a:extLst>
              <a:ext uri="{FF2B5EF4-FFF2-40B4-BE49-F238E27FC236}">
                <a16:creationId xmlns:a16="http://schemas.microsoft.com/office/drawing/2014/main" xmlns="" id="{F74CE43C-BE30-C043-8D0C-B30FB1E710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84783" y="3018534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/>
              <a:cs typeface="Times New Roman"/>
            </a:endParaRPr>
          </a:p>
        </p:txBody>
      </p:sp>
      <p:sp>
        <p:nvSpPr>
          <p:cNvPr id="26" name="Oval 18">
            <a:extLst>
              <a:ext uri="{FF2B5EF4-FFF2-40B4-BE49-F238E27FC236}">
                <a16:creationId xmlns:a16="http://schemas.microsoft.com/office/drawing/2014/main" xmlns="" id="{D97F4C46-FF48-9949-92D2-943939E2ED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9921" y="3031112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/>
              <a:cs typeface="Times New Roman"/>
            </a:endParaRPr>
          </a:p>
        </p:txBody>
      </p:sp>
      <p:sp>
        <p:nvSpPr>
          <p:cNvPr id="27" name="Oval 18">
            <a:extLst>
              <a:ext uri="{FF2B5EF4-FFF2-40B4-BE49-F238E27FC236}">
                <a16:creationId xmlns:a16="http://schemas.microsoft.com/office/drawing/2014/main" xmlns="" id="{30D8DAD1-3E57-D64E-97DD-AA64D2CA16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95341" y="4338617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/>
              <a:cs typeface="Times New Roman"/>
            </a:endParaRPr>
          </a:p>
        </p:txBody>
      </p:sp>
      <p:sp>
        <p:nvSpPr>
          <p:cNvPr id="28" name="Oval 18">
            <a:extLst>
              <a:ext uri="{FF2B5EF4-FFF2-40B4-BE49-F238E27FC236}">
                <a16:creationId xmlns:a16="http://schemas.microsoft.com/office/drawing/2014/main" xmlns="" id="{055DE589-14CB-3B4B-AF58-A4022CFB29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9921" y="3033143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018500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ntr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0" presetClass="path" presetSubtype="0" accel="50000" decel="50000" fill="hold" grpId="2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 0 L 0.18334 0 " pathEditMode="relative" ptsTypes="AA">
                                      <p:cBhvr>
                                        <p:cTn id="2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00"/>
                            </p:stCondLst>
                            <p:childTnLst>
                              <p:par>
                                <p:cTn id="9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9" grpId="0"/>
      <p:bldP spid="13" grpId="0" animBg="1"/>
      <p:bldP spid="16" grpId="0"/>
      <p:bldP spid="17" grpId="0"/>
      <p:bldP spid="18" grpId="0" animBg="1"/>
      <p:bldP spid="20" grpId="0"/>
      <p:bldP spid="21" grpId="1" animBg="1"/>
      <p:bldP spid="21" grpId="2" animBg="1"/>
      <p:bldP spid="21" grpId="3" animBg="1"/>
      <p:bldP spid="22" grpId="1" animBg="1"/>
      <p:bldP spid="22" grpId="2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Scheduling and 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you schedule important system activities has a major effect on performance</a:t>
            </a:r>
          </a:p>
          <a:p>
            <a:r>
              <a:rPr lang="en-US" dirty="0"/>
              <a:t>Performance has different aspects</a:t>
            </a:r>
          </a:p>
          <a:p>
            <a:pPr lvl="1"/>
            <a:r>
              <a:rPr lang="en-US" dirty="0"/>
              <a:t>You may not be able to optimize for all of them</a:t>
            </a:r>
          </a:p>
          <a:p>
            <a:r>
              <a:rPr lang="en-US" dirty="0"/>
              <a:t>Scheduling performance has very different characteristic under light vs. heavy load</a:t>
            </a:r>
          </a:p>
          <a:p>
            <a:r>
              <a:rPr lang="en-US" dirty="0"/>
              <a:t>Important to understand the performance basics regarding scheduling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150892" y="542422"/>
            <a:ext cx="6878631" cy="674720"/>
          </a:xfrm>
          <a:prstGeom prst="roundRect">
            <a:avLst/>
          </a:prstGeom>
          <a:noFill/>
          <a:ln w="9525" cap="flat" cmpd="sng" algn="ctr">
            <a:solidFill>
              <a:schemeClr val="tx1">
                <a:lumMod val="95000"/>
                <a:lumOff val="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6054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Comments on 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3230"/>
            <a:ext cx="8229600" cy="4525963"/>
          </a:xfrm>
        </p:spPr>
        <p:txBody>
          <a:bodyPr/>
          <a:lstStyle/>
          <a:p>
            <a:r>
              <a:rPr lang="en-GB" sz="2800" dirty="0"/>
              <a:t>Performance goals should be quantitative and measurable</a:t>
            </a:r>
          </a:p>
          <a:p>
            <a:pPr lvl="1"/>
            <a:r>
              <a:rPr lang="en-GB" sz="2400" dirty="0"/>
              <a:t>If we want “goodness” we must be able to quantify it</a:t>
            </a:r>
          </a:p>
          <a:p>
            <a:pPr lvl="1"/>
            <a:r>
              <a:rPr lang="en-GB" sz="2400" dirty="0"/>
              <a:t>You cannot optimize what you do not measure</a:t>
            </a:r>
          </a:p>
          <a:p>
            <a:r>
              <a:rPr lang="en-GB" sz="2800" dirty="0"/>
              <a:t>Metrics ... the way &amp; units in which we measure</a:t>
            </a:r>
          </a:p>
          <a:p>
            <a:pPr lvl="1"/>
            <a:r>
              <a:rPr lang="en-GB" sz="2400" dirty="0"/>
              <a:t>Choose a characteristic to be measured</a:t>
            </a:r>
          </a:p>
          <a:p>
            <a:pPr lvl="2"/>
            <a:r>
              <a:rPr lang="en-GB" sz="2000" dirty="0"/>
              <a:t>	It must correlate well with goodness/badness of service</a:t>
            </a:r>
          </a:p>
          <a:p>
            <a:pPr lvl="1"/>
            <a:r>
              <a:rPr lang="en-GB" sz="2400" dirty="0"/>
              <a:t>Find a unit to quantify that characteristic</a:t>
            </a:r>
          </a:p>
          <a:p>
            <a:pPr lvl="2"/>
            <a:r>
              <a:rPr lang="en-GB" sz="2000" dirty="0"/>
              <a:t>	It must a unit that can actually be measured</a:t>
            </a:r>
          </a:p>
          <a:p>
            <a:pPr lvl="1"/>
            <a:r>
              <a:rPr lang="en-GB" sz="2400" dirty="0"/>
              <a:t>Define a process for measuring the characteristic</a:t>
            </a:r>
          </a:p>
          <a:p>
            <a:r>
              <a:rPr lang="en-GB" sz="2800" dirty="0"/>
              <a:t>That’s enough for now</a:t>
            </a:r>
          </a:p>
          <a:p>
            <a:pPr lvl="1"/>
            <a:r>
              <a:rPr lang="en-GB" sz="2400" dirty="0"/>
              <a:t>But actually measuring performance is complex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581761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7073"/>
            <a:ext cx="8229600" cy="1143000"/>
          </a:xfrm>
        </p:spPr>
        <p:txBody>
          <a:bodyPr/>
          <a:lstStyle/>
          <a:p>
            <a:r>
              <a:rPr lang="en-US" dirty="0"/>
              <a:t>How Should We Quantify Scheduler Performance?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8800"/>
            <a:ext cx="8229600" cy="4525963"/>
          </a:xfrm>
        </p:spPr>
        <p:txBody>
          <a:bodyPr/>
          <a:lstStyle/>
          <a:p>
            <a:r>
              <a:rPr lang="en-GB" sz="2800" dirty="0"/>
              <a:t>Candidate metric: throughput </a:t>
            </a:r>
            <a:r>
              <a:rPr lang="en-GB" sz="2400" dirty="0"/>
              <a:t>(processes/second)</a:t>
            </a:r>
          </a:p>
          <a:p>
            <a:pPr lvl="1"/>
            <a:r>
              <a:rPr lang="en-GB" sz="2400" dirty="0"/>
              <a:t>But different processes need different run times</a:t>
            </a:r>
          </a:p>
          <a:p>
            <a:pPr lvl="1"/>
            <a:r>
              <a:rPr lang="en-GB" sz="2400" dirty="0"/>
              <a:t>Process completion time not controlled by scheduler</a:t>
            </a:r>
          </a:p>
          <a:p>
            <a:r>
              <a:rPr lang="en-GB" sz="2800" dirty="0"/>
              <a:t>Candidate metric: delay </a:t>
            </a:r>
            <a:r>
              <a:rPr lang="en-GB" sz="2400" dirty="0"/>
              <a:t>(milliseconds)</a:t>
            </a:r>
          </a:p>
          <a:p>
            <a:pPr lvl="1"/>
            <a:r>
              <a:rPr lang="en-GB" sz="2400" dirty="0"/>
              <a:t>But specifically what delays should we measure?</a:t>
            </a:r>
          </a:p>
          <a:p>
            <a:pPr lvl="2"/>
            <a:r>
              <a:rPr lang="en-GB" sz="2000" dirty="0"/>
              <a:t>Time to finish a job (turnaround time)?</a:t>
            </a:r>
          </a:p>
          <a:p>
            <a:pPr lvl="2"/>
            <a:r>
              <a:rPr lang="en-GB" sz="2000" dirty="0"/>
              <a:t>Time to get some response?</a:t>
            </a:r>
          </a:p>
          <a:p>
            <a:pPr lvl="1"/>
            <a:r>
              <a:rPr lang="en-GB" sz="2400" dirty="0"/>
              <a:t>Some delays are not the scheduler's fault</a:t>
            </a:r>
          </a:p>
          <a:p>
            <a:pPr lvl="2"/>
            <a:r>
              <a:rPr lang="en-GB" sz="2000" dirty="0"/>
              <a:t>	Time to complete a service request</a:t>
            </a:r>
          </a:p>
          <a:p>
            <a:pPr lvl="2"/>
            <a:r>
              <a:rPr lang="en-GB" sz="2000" dirty="0"/>
              <a:t>	Time to wait for a busy resource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67940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Scheduling Metrics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8600"/>
            <a:ext cx="8229600" cy="4525963"/>
          </a:xfrm>
        </p:spPr>
        <p:txBody>
          <a:bodyPr/>
          <a:lstStyle/>
          <a:p>
            <a:r>
              <a:rPr lang="en-US" dirty="0"/>
              <a:t>Mean time to completion (seconds)</a:t>
            </a:r>
          </a:p>
          <a:p>
            <a:pPr lvl="1"/>
            <a:r>
              <a:rPr lang="en-US" dirty="0"/>
              <a:t>For a particular job mix (benchmark)</a:t>
            </a:r>
          </a:p>
          <a:p>
            <a:r>
              <a:rPr lang="en-US" dirty="0"/>
              <a:t>Throughput (operations per second)</a:t>
            </a:r>
          </a:p>
          <a:p>
            <a:pPr lvl="1"/>
            <a:r>
              <a:rPr lang="en-US" dirty="0"/>
              <a:t>For a particular activity or job mix (benchmark)</a:t>
            </a:r>
          </a:p>
          <a:p>
            <a:r>
              <a:rPr lang="en-US" dirty="0"/>
              <a:t>Mean response time (milliseconds)</a:t>
            </a:r>
          </a:p>
          <a:p>
            <a:pPr lvl="1"/>
            <a:r>
              <a:rPr lang="en-US" dirty="0"/>
              <a:t>Time spent on the ready queue</a:t>
            </a:r>
          </a:p>
          <a:p>
            <a:r>
              <a:rPr lang="en-US" dirty="0"/>
              <a:t>Overall “goodness”</a:t>
            </a:r>
          </a:p>
          <a:p>
            <a:pPr lvl="1"/>
            <a:r>
              <a:rPr lang="en-US" dirty="0"/>
              <a:t>Requires a customer specific weighting function</a:t>
            </a:r>
          </a:p>
          <a:p>
            <a:pPr lvl="1"/>
            <a:r>
              <a:rPr lang="en-US" dirty="0"/>
              <a:t>Often stated in </a:t>
            </a:r>
            <a:r>
              <a:rPr lang="en-US" i="1" dirty="0"/>
              <a:t>Service Level Agreements (SLAs)</a:t>
            </a:r>
          </a:p>
        </p:txBody>
      </p:sp>
    </p:spTree>
    <p:extLst>
      <p:ext uri="{BB962C8B-B14F-4D97-AF65-F5344CB8AC3E}">
        <p14:creationId xmlns:p14="http://schemas.microsoft.com/office/powerpoint/2010/main" val="34533003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9508"/>
            <a:ext cx="8229600" cy="1143000"/>
          </a:xfrm>
        </p:spPr>
        <p:txBody>
          <a:bodyPr/>
          <a:lstStyle/>
          <a:p>
            <a:r>
              <a:rPr lang="en-US" dirty="0"/>
              <a:t>An Example – Measuring CPU Scheduling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Process execution can be divided into phases</a:t>
            </a:r>
          </a:p>
          <a:p>
            <a:pPr lvl="1"/>
            <a:r>
              <a:rPr lang="en-GB" dirty="0"/>
              <a:t>Time spent running</a:t>
            </a:r>
          </a:p>
          <a:p>
            <a:pPr lvl="2"/>
            <a:r>
              <a:rPr lang="en-GB" dirty="0"/>
              <a:t>	The process controls how long it needs to run</a:t>
            </a:r>
          </a:p>
          <a:p>
            <a:pPr lvl="1"/>
            <a:r>
              <a:rPr lang="en-GB" dirty="0"/>
              <a:t>Time spent waiting for resources or completions</a:t>
            </a:r>
          </a:p>
          <a:p>
            <a:pPr lvl="2"/>
            <a:r>
              <a:rPr lang="en-GB" dirty="0"/>
              <a:t>	Resource managers control how long these take</a:t>
            </a:r>
          </a:p>
          <a:p>
            <a:pPr lvl="1"/>
            <a:r>
              <a:rPr lang="en-GB" dirty="0"/>
              <a:t>Time spent waiting to be run</a:t>
            </a:r>
          </a:p>
          <a:p>
            <a:pPr lvl="2"/>
            <a:r>
              <a:rPr lang="en-GB" dirty="0"/>
              <a:t>	This time is controlled by the scheduler</a:t>
            </a:r>
          </a:p>
          <a:p>
            <a:r>
              <a:rPr lang="en-GB" dirty="0"/>
              <a:t>Proposed metric:</a:t>
            </a:r>
          </a:p>
          <a:p>
            <a:pPr lvl="1"/>
            <a:r>
              <a:rPr lang="en-GB" dirty="0"/>
              <a:t>Time that “ready” processes spend waiting for the CPU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7275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Typical Throughput vs. Load Curve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 </a:t>
            </a:r>
          </a:p>
        </p:txBody>
      </p:sp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1807121" y="1399068"/>
            <a:ext cx="0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1807121" y="5285268"/>
            <a:ext cx="601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04355" y="2846868"/>
            <a:ext cx="1466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latin typeface="Arial" charset="0"/>
              </a:rPr>
              <a:t>throughput 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4245521" y="5269393"/>
            <a:ext cx="152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 charset="0"/>
              </a:rPr>
              <a:t>offered load</a:t>
            </a:r>
            <a:endParaRPr lang="en-US" dirty="0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 flipV="1">
            <a:off x="1807121" y="2542068"/>
            <a:ext cx="2743200" cy="27432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5159921" y="2161068"/>
            <a:ext cx="7223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FF00"/>
                </a:solidFill>
                <a:latin typeface="Arial" charset="0"/>
              </a:rPr>
              <a:t>ideal</a:t>
            </a:r>
            <a:endParaRPr lang="en-US">
              <a:solidFill>
                <a:srgbClr val="00FF00"/>
              </a:solidFill>
            </a:endParaRP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4788446" y="3532668"/>
            <a:ext cx="904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3300"/>
                </a:solidFill>
                <a:latin typeface="Arial" charset="0"/>
              </a:rPr>
              <a:t>typical</a:t>
            </a:r>
            <a:endParaRPr lang="en-US">
              <a:solidFill>
                <a:srgbClr val="FF3300"/>
              </a:solidFill>
            </a:endParaRPr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4550321" y="2542068"/>
            <a:ext cx="18288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12"/>
          <p:cNvSpPr>
            <a:spLocks/>
          </p:cNvSpPr>
          <p:nvPr/>
        </p:nvSpPr>
        <p:spPr bwMode="auto">
          <a:xfrm>
            <a:off x="1807121" y="3164368"/>
            <a:ext cx="4495800" cy="2120900"/>
          </a:xfrm>
          <a:custGeom>
            <a:avLst/>
            <a:gdLst/>
            <a:ahLst/>
            <a:cxnLst>
              <a:cxn ang="0">
                <a:pos x="0" y="1336"/>
              </a:cxn>
              <a:cxn ang="0">
                <a:pos x="1056" y="328"/>
              </a:cxn>
              <a:cxn ang="0">
                <a:pos x="1584" y="40"/>
              </a:cxn>
              <a:cxn ang="0">
                <a:pos x="2112" y="88"/>
              </a:cxn>
              <a:cxn ang="0">
                <a:pos x="2832" y="328"/>
              </a:cxn>
            </a:cxnLst>
            <a:rect l="0" t="0" r="r" b="b"/>
            <a:pathLst>
              <a:path w="2832" h="1336">
                <a:moveTo>
                  <a:pt x="0" y="1336"/>
                </a:moveTo>
                <a:cubicBezTo>
                  <a:pt x="396" y="940"/>
                  <a:pt x="792" y="544"/>
                  <a:pt x="1056" y="328"/>
                </a:cubicBezTo>
                <a:cubicBezTo>
                  <a:pt x="1320" y="112"/>
                  <a:pt x="1408" y="80"/>
                  <a:pt x="1584" y="40"/>
                </a:cubicBezTo>
                <a:cubicBezTo>
                  <a:pt x="1760" y="0"/>
                  <a:pt x="1904" y="40"/>
                  <a:pt x="2112" y="88"/>
                </a:cubicBezTo>
                <a:cubicBezTo>
                  <a:pt x="2320" y="136"/>
                  <a:pt x="2576" y="232"/>
                  <a:pt x="2832" y="328"/>
                </a:cubicBezTo>
              </a:path>
            </a:pathLst>
          </a:cu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 rot="5400000">
            <a:off x="4218206" y="2209953"/>
            <a:ext cx="664230" cy="1588"/>
          </a:xfrm>
          <a:prstGeom prst="straightConnector1">
            <a:avLst/>
          </a:prstGeom>
          <a:ln w="28575" cap="flat" cmpd="sng" algn="ctr">
            <a:solidFill>
              <a:srgbClr val="0D0D0D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740663" y="1399068"/>
            <a:ext cx="36599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/>
                <a:cs typeface="Times New Roman"/>
              </a:rPr>
              <a:t>Maximum possible capacity</a:t>
            </a:r>
          </a:p>
        </p:txBody>
      </p:sp>
    </p:spTree>
    <p:extLst>
      <p:ext uri="{BB962C8B-B14F-4D97-AF65-F5344CB8AC3E}">
        <p14:creationId xmlns:p14="http://schemas.microsoft.com/office/powerpoint/2010/main" val="41518258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/>
      <p:bldP spid="11" grpId="0" animBg="1"/>
      <p:bldP spid="12" grpId="0" animBg="1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scheduling?</a:t>
            </a:r>
          </a:p>
          <a:p>
            <a:pPr lvl="1"/>
            <a:r>
              <a:rPr lang="en-US" dirty="0"/>
              <a:t>What are our scheduling goals?</a:t>
            </a:r>
          </a:p>
          <a:p>
            <a:r>
              <a:rPr lang="en-US" dirty="0"/>
              <a:t>What resources should we schedule?</a:t>
            </a:r>
          </a:p>
          <a:p>
            <a:r>
              <a:rPr lang="en-US" dirty="0"/>
              <a:t>Example scheduling algorithms and their implications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3611301" y="542422"/>
            <a:ext cx="1918090" cy="674720"/>
          </a:xfrm>
          <a:prstGeom prst="round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6785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9021"/>
            <a:ext cx="8229600" cy="1143000"/>
          </a:xfrm>
        </p:spPr>
        <p:txBody>
          <a:bodyPr/>
          <a:lstStyle/>
          <a:p>
            <a:r>
              <a:rPr lang="en-US" dirty="0"/>
              <a:t>Why Don’t We Achieve Ideal Throughput?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Scheduling is not free</a:t>
            </a:r>
          </a:p>
          <a:p>
            <a:pPr lvl="1"/>
            <a:r>
              <a:rPr lang="en-GB" dirty="0"/>
              <a:t>It takes time to dispatch a process (overhead)</a:t>
            </a:r>
          </a:p>
          <a:p>
            <a:pPr lvl="1"/>
            <a:r>
              <a:rPr lang="en-GB" dirty="0"/>
              <a:t>More </a:t>
            </a:r>
            <a:r>
              <a:rPr lang="en-GB"/>
              <a:t>dispatches </a:t>
            </a:r>
            <a:r>
              <a:rPr lang="en-GB" smtClean="0"/>
              <a:t>mean </a:t>
            </a:r>
            <a:r>
              <a:rPr lang="en-GB" dirty="0"/>
              <a:t>more overhead (lost time)</a:t>
            </a:r>
          </a:p>
          <a:p>
            <a:pPr lvl="1"/>
            <a:r>
              <a:rPr lang="en-GB" dirty="0"/>
              <a:t>Less time (per second) is available to run processes</a:t>
            </a:r>
          </a:p>
          <a:p>
            <a:r>
              <a:rPr lang="en-GB" dirty="0"/>
              <a:t>How to minimize the performance gap</a:t>
            </a:r>
          </a:p>
          <a:p>
            <a:pPr lvl="1"/>
            <a:r>
              <a:rPr lang="en-GB" dirty="0"/>
              <a:t>Reduce the overhead per dispatch</a:t>
            </a:r>
          </a:p>
          <a:p>
            <a:pPr lvl="1"/>
            <a:r>
              <a:rPr lang="en-GB" dirty="0"/>
              <a:t>Minimize the number of dispatches (per second)</a:t>
            </a:r>
          </a:p>
          <a:p>
            <a:r>
              <a:rPr lang="en-GB" dirty="0"/>
              <a:t>	This phenomenon is seen in many areas besides process scheduling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6672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8047"/>
            <a:ext cx="8229600" cy="1143000"/>
          </a:xfrm>
        </p:spPr>
        <p:txBody>
          <a:bodyPr/>
          <a:lstStyle/>
          <a:p>
            <a:r>
              <a:rPr lang="en-US" dirty="0"/>
              <a:t>Typical Response Time </a:t>
            </a:r>
            <a:br>
              <a:rPr lang="en-US" dirty="0"/>
            </a:br>
            <a:r>
              <a:rPr lang="en-US" dirty="0"/>
              <a:t>vs. Load Curve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 </a:t>
            </a:r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2151049" y="1716588"/>
            <a:ext cx="0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2151049" y="5602788"/>
            <a:ext cx="601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400804" y="3164388"/>
            <a:ext cx="178820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/>
              <a:t>D</a:t>
            </a:r>
            <a:r>
              <a:rPr lang="en-US" dirty="0">
                <a:latin typeface="Arial" charset="0"/>
              </a:rPr>
              <a:t>elay </a:t>
            </a:r>
          </a:p>
          <a:p>
            <a:pPr algn="ctr"/>
            <a:r>
              <a:rPr lang="en-US" dirty="0">
                <a:latin typeface="Arial" charset="0"/>
              </a:rPr>
              <a:t>(response time)</a:t>
            </a:r>
            <a:endParaRPr lang="en-US" dirty="0"/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 flipV="1">
            <a:off x="2151049" y="2630988"/>
            <a:ext cx="4648200" cy="29718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5503849" y="3469188"/>
            <a:ext cx="7223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FF00"/>
                </a:solidFill>
                <a:latin typeface="Arial" charset="0"/>
              </a:rPr>
              <a:t>ideal</a:t>
            </a:r>
            <a:endParaRPr lang="en-US">
              <a:solidFill>
                <a:srgbClr val="00FF00"/>
              </a:solidFill>
            </a:endParaRPr>
          </a:p>
        </p:txBody>
      </p:sp>
      <p:sp>
        <p:nvSpPr>
          <p:cNvPr id="9" name="Freeform 11"/>
          <p:cNvSpPr>
            <a:spLocks/>
          </p:cNvSpPr>
          <p:nvPr/>
        </p:nvSpPr>
        <p:spPr bwMode="auto">
          <a:xfrm>
            <a:off x="2151049" y="1868988"/>
            <a:ext cx="2438400" cy="3733800"/>
          </a:xfrm>
          <a:custGeom>
            <a:avLst/>
            <a:gdLst/>
            <a:ahLst/>
            <a:cxnLst>
              <a:cxn ang="0">
                <a:pos x="0" y="2352"/>
              </a:cxn>
              <a:cxn ang="0">
                <a:pos x="1056" y="1632"/>
              </a:cxn>
              <a:cxn ang="0">
                <a:pos x="1440" y="1008"/>
              </a:cxn>
              <a:cxn ang="0">
                <a:pos x="1536" y="0"/>
              </a:cxn>
            </a:cxnLst>
            <a:rect l="0" t="0" r="r" b="b"/>
            <a:pathLst>
              <a:path w="1536" h="2352">
                <a:moveTo>
                  <a:pt x="0" y="2352"/>
                </a:moveTo>
                <a:cubicBezTo>
                  <a:pt x="408" y="2104"/>
                  <a:pt x="816" y="1856"/>
                  <a:pt x="1056" y="1632"/>
                </a:cubicBezTo>
                <a:cubicBezTo>
                  <a:pt x="1296" y="1408"/>
                  <a:pt x="1360" y="1280"/>
                  <a:pt x="1440" y="1008"/>
                </a:cubicBezTo>
                <a:cubicBezTo>
                  <a:pt x="1520" y="736"/>
                  <a:pt x="1528" y="368"/>
                  <a:pt x="1536" y="0"/>
                </a:cubicBezTo>
              </a:path>
            </a:pathLst>
          </a:cu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4665649" y="2402388"/>
            <a:ext cx="904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3300"/>
                </a:solidFill>
                <a:latin typeface="Arial" charset="0"/>
              </a:rPr>
              <a:t>typical</a:t>
            </a:r>
            <a:endParaRPr lang="en-US">
              <a:solidFill>
                <a:srgbClr val="FF3300"/>
              </a:solidFill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4232293" y="5705983"/>
            <a:ext cx="152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 charset="0"/>
              </a:rPr>
              <a:t>offered load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0360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 animBg="1"/>
      <p:bldP spid="1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6231"/>
            <a:ext cx="8229600" cy="1143000"/>
          </a:xfrm>
        </p:spPr>
        <p:txBody>
          <a:bodyPr/>
          <a:lstStyle/>
          <a:p>
            <a:r>
              <a:rPr lang="en-US" dirty="0"/>
              <a:t>Why Does Response Time Explode?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0744" y="1615161"/>
            <a:ext cx="8229600" cy="4525963"/>
          </a:xfrm>
        </p:spPr>
        <p:txBody>
          <a:bodyPr/>
          <a:lstStyle/>
          <a:p>
            <a:r>
              <a:rPr lang="en-GB" sz="2800" dirty="0"/>
              <a:t>Real systems have finite limits</a:t>
            </a:r>
          </a:p>
          <a:p>
            <a:pPr lvl="1"/>
            <a:r>
              <a:rPr lang="en-GB" sz="2400" dirty="0"/>
              <a:t>Such as queue size</a:t>
            </a:r>
          </a:p>
          <a:p>
            <a:r>
              <a:rPr lang="en-GB" sz="2800" dirty="0"/>
              <a:t>When limits exceeded, requests are typically dropped</a:t>
            </a:r>
          </a:p>
          <a:p>
            <a:pPr lvl="1"/>
            <a:r>
              <a:rPr lang="en-GB" sz="2400" dirty="0"/>
              <a:t>Which is an infinite response time, for them</a:t>
            </a:r>
          </a:p>
          <a:p>
            <a:pPr lvl="1"/>
            <a:r>
              <a:rPr lang="en-GB" sz="2400" dirty="0"/>
              <a:t>There may be automatic retries (e.g., TCP), but they could be dropped, too</a:t>
            </a:r>
          </a:p>
          <a:p>
            <a:r>
              <a:rPr lang="en-GB" sz="2800" dirty="0"/>
              <a:t>If load arrives a lot faster than it is serviced, lots of stuff gets dropped</a:t>
            </a:r>
          </a:p>
          <a:p>
            <a:r>
              <a:rPr lang="en-GB" sz="2800" dirty="0"/>
              <a:t>Unless you’re careful, overheads explode during periods of heavy load</a:t>
            </a:r>
          </a:p>
          <a:p>
            <a:pPr lvl="1"/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248224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Graceful Degradation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3300"/>
            <a:ext cx="8229600" cy="4525963"/>
          </a:xfrm>
        </p:spPr>
        <p:txBody>
          <a:bodyPr/>
          <a:lstStyle/>
          <a:p>
            <a:r>
              <a:rPr lang="en-GB" dirty="0"/>
              <a:t>When is a system “overloaded”?</a:t>
            </a:r>
          </a:p>
          <a:p>
            <a:pPr lvl="1"/>
            <a:r>
              <a:rPr lang="en-GB" dirty="0"/>
              <a:t>When it is no longer able to meet its service goals</a:t>
            </a:r>
          </a:p>
          <a:p>
            <a:r>
              <a:rPr lang="en-GB" dirty="0"/>
              <a:t>What can we do when overloaded?</a:t>
            </a:r>
          </a:p>
          <a:p>
            <a:pPr lvl="1"/>
            <a:r>
              <a:rPr lang="en-GB" dirty="0"/>
              <a:t>Continue service, but with degraded performance</a:t>
            </a:r>
          </a:p>
          <a:p>
            <a:pPr lvl="1"/>
            <a:r>
              <a:rPr lang="en-GB" dirty="0"/>
              <a:t>Maintain performance by rejecting work</a:t>
            </a:r>
          </a:p>
          <a:p>
            <a:pPr lvl="1"/>
            <a:r>
              <a:rPr lang="en-GB" dirty="0"/>
              <a:t>Resume normal service when load drops to normal</a:t>
            </a:r>
          </a:p>
          <a:p>
            <a:r>
              <a:rPr lang="en-GB" dirty="0"/>
              <a:t>What should we </a:t>
            </a:r>
            <a:r>
              <a:rPr lang="en-GB" u="sng" dirty="0"/>
              <a:t>not</a:t>
            </a:r>
            <a:r>
              <a:rPr lang="en-GB" dirty="0"/>
              <a:t> do when overloaded?</a:t>
            </a:r>
          </a:p>
          <a:p>
            <a:pPr lvl="1"/>
            <a:r>
              <a:rPr lang="en-GB" dirty="0"/>
              <a:t>Allow throughput to drop to zero (i.e., stop doing work)</a:t>
            </a:r>
          </a:p>
          <a:p>
            <a:pPr lvl="1"/>
            <a:r>
              <a:rPr lang="en-GB" dirty="0"/>
              <a:t>Allow response time to grow without limit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4004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Non-Preemptive Scheduling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52830"/>
            <a:ext cx="8229600" cy="4525963"/>
          </a:xfrm>
        </p:spPr>
        <p:txBody>
          <a:bodyPr/>
          <a:lstStyle/>
          <a:p>
            <a:r>
              <a:rPr lang="en-GB" dirty="0"/>
              <a:t>Scheduled process runs until it yields CPU</a:t>
            </a:r>
          </a:p>
          <a:p>
            <a:r>
              <a:rPr lang="en-GB" dirty="0"/>
              <a:t>Works well for simple systems</a:t>
            </a:r>
          </a:p>
          <a:p>
            <a:pPr lvl="1"/>
            <a:r>
              <a:rPr lang="en-GB" dirty="0"/>
              <a:t>Small numbers of processes</a:t>
            </a:r>
          </a:p>
          <a:p>
            <a:pPr lvl="1"/>
            <a:r>
              <a:rPr lang="en-GB" dirty="0"/>
              <a:t>With natural producer consumer relationships</a:t>
            </a:r>
          </a:p>
          <a:p>
            <a:r>
              <a:rPr lang="en-GB" dirty="0"/>
              <a:t>Good for maximizing throughput</a:t>
            </a:r>
          </a:p>
          <a:p>
            <a:r>
              <a:rPr lang="en-GB" dirty="0"/>
              <a:t>Depends on each process to voluntarily yield</a:t>
            </a:r>
          </a:p>
          <a:p>
            <a:pPr lvl="1"/>
            <a:r>
              <a:rPr lang="en-GB" dirty="0"/>
              <a:t>A piggy process can starve others</a:t>
            </a:r>
          </a:p>
          <a:p>
            <a:pPr lvl="1"/>
            <a:r>
              <a:rPr lang="en-GB" dirty="0"/>
              <a:t>A buggy process can lock up the entire system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322857" y="542422"/>
            <a:ext cx="6534700" cy="674720"/>
          </a:xfrm>
          <a:prstGeom prst="round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6940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4303"/>
            <a:ext cx="8229600" cy="1143000"/>
          </a:xfrm>
        </p:spPr>
        <p:txBody>
          <a:bodyPr/>
          <a:lstStyle/>
          <a:p>
            <a:r>
              <a:rPr lang="en-US" dirty="0"/>
              <a:t>Non-Preemptive Scheduling Algorithms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7430"/>
            <a:ext cx="8229600" cy="4525963"/>
          </a:xfrm>
        </p:spPr>
        <p:txBody>
          <a:bodyPr/>
          <a:lstStyle/>
          <a:p>
            <a:r>
              <a:rPr lang="en-US" dirty="0"/>
              <a:t>First come first served</a:t>
            </a:r>
          </a:p>
          <a:p>
            <a:r>
              <a:rPr lang="en-US" dirty="0"/>
              <a:t>Shortest job next</a:t>
            </a:r>
          </a:p>
          <a:p>
            <a:pPr lvl="1"/>
            <a:r>
              <a:rPr lang="en-US" dirty="0"/>
              <a:t>We won’t cover this in detail</a:t>
            </a:r>
          </a:p>
          <a:p>
            <a:r>
              <a:rPr lang="en-US" dirty="0"/>
              <a:t>Real time schedulers</a:t>
            </a:r>
          </a:p>
        </p:txBody>
      </p:sp>
    </p:spTree>
    <p:extLst>
      <p:ext uri="{BB962C8B-B14F-4D97-AF65-F5344CB8AC3E}">
        <p14:creationId xmlns:p14="http://schemas.microsoft.com/office/powerpoint/2010/main" val="32567876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Come First Served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746153" y="542422"/>
            <a:ext cx="5688101" cy="674720"/>
          </a:xfrm>
          <a:prstGeom prst="roundRect">
            <a:avLst/>
          </a:prstGeom>
          <a:noFill/>
          <a:ln w="9525" cap="flat" cmpd="sng" algn="ctr">
            <a:solidFill>
              <a:schemeClr val="tx1">
                <a:lumMod val="95000"/>
                <a:lumOff val="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simplest of all scheduling algorithms</a:t>
            </a:r>
          </a:p>
          <a:p>
            <a:r>
              <a:rPr lang="en-GB" dirty="0"/>
              <a:t>Run first process on ready queue</a:t>
            </a:r>
          </a:p>
          <a:p>
            <a:pPr lvl="1"/>
            <a:r>
              <a:rPr lang="en-GB" dirty="0"/>
              <a:t> Until it completes or yields</a:t>
            </a:r>
          </a:p>
          <a:p>
            <a:r>
              <a:rPr lang="en-GB" dirty="0"/>
              <a:t>Then run next process on queue</a:t>
            </a:r>
          </a:p>
          <a:p>
            <a:pPr lvl="1"/>
            <a:r>
              <a:rPr lang="en-GB" dirty="0"/>
              <a:t>Until it completes or yields</a:t>
            </a:r>
          </a:p>
          <a:p>
            <a:r>
              <a:rPr lang="en-GB" dirty="0"/>
              <a:t>Highly variable delays</a:t>
            </a:r>
          </a:p>
          <a:p>
            <a:pPr lvl="1"/>
            <a:r>
              <a:rPr lang="en-GB" dirty="0"/>
              <a:t>Depends on process implementations</a:t>
            </a:r>
          </a:p>
          <a:p>
            <a:r>
              <a:rPr lang="en-GB" dirty="0"/>
              <a:t>All processes will eventually be served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3596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Come First Served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 </a:t>
            </a: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1654175" y="1468438"/>
          <a:ext cx="6235700" cy="383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Worksheet" r:id="rId3" imgW="10998200" imgH="5613400" progId="Excel.Sheet.8">
                  <p:embed/>
                </p:oleObj>
              </mc:Choice>
              <mc:Fallback>
                <p:oleObj name="Worksheet" r:id="rId3" imgW="10998200" imgH="5613400" progId="Excel.Sheet.8">
                  <p:embed/>
                  <p:pic>
                    <p:nvPicPr>
                      <p:cNvPr id="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4175" y="1468438"/>
                        <a:ext cx="6235700" cy="383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763713" y="5684838"/>
            <a:ext cx="6477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Times New Roman"/>
                <a:cs typeface="Times New Roman"/>
              </a:rPr>
              <a:t>Note: Average is worse than total/5 because four other processes had to wait for the slow-poke who ran first.</a:t>
            </a:r>
            <a:endParaRPr lang="en-US" sz="1800" dirty="0">
              <a:latin typeface="Times New Roman"/>
              <a:cs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31319" y="4510812"/>
            <a:ext cx="8347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Total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75819" y="4517682"/>
            <a:ext cx="8693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1275</a:t>
            </a:r>
          </a:p>
        </p:txBody>
      </p:sp>
      <p:sp>
        <p:nvSpPr>
          <p:cNvPr id="9" name="Rectangle 8"/>
          <p:cNvSpPr/>
          <p:nvPr/>
        </p:nvSpPr>
        <p:spPr>
          <a:xfrm>
            <a:off x="5225143" y="4919557"/>
            <a:ext cx="674639" cy="33136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201604" y="4894044"/>
            <a:ext cx="6981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595</a:t>
            </a:r>
          </a:p>
        </p:txBody>
      </p:sp>
    </p:spTree>
    <p:extLst>
      <p:ext uri="{BB962C8B-B14F-4D97-AF65-F5344CB8AC3E}">
        <p14:creationId xmlns:p14="http://schemas.microsoft.com/office/powerpoint/2010/main" val="28551925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8534"/>
            <a:ext cx="8229600" cy="1143000"/>
          </a:xfrm>
        </p:spPr>
        <p:txBody>
          <a:bodyPr/>
          <a:lstStyle/>
          <a:p>
            <a:r>
              <a:rPr lang="en-US" dirty="0"/>
              <a:t>When Would First Come First Served Work Well?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70"/>
            <a:ext cx="8229600" cy="4525963"/>
          </a:xfrm>
        </p:spPr>
        <p:txBody>
          <a:bodyPr/>
          <a:lstStyle/>
          <a:p>
            <a:r>
              <a:rPr lang="en-US" dirty="0"/>
              <a:t>FCFS scheduling is very simple</a:t>
            </a:r>
          </a:p>
          <a:p>
            <a:r>
              <a:rPr lang="en-US" dirty="0"/>
              <a:t>It may deliver very poor response time</a:t>
            </a:r>
          </a:p>
          <a:p>
            <a:r>
              <a:rPr lang="en-US" dirty="0"/>
              <a:t>Thus it makes the most sense:</a:t>
            </a:r>
          </a:p>
          <a:p>
            <a:pPr lvl="1">
              <a:buFont typeface="Symbol" charset="2"/>
              <a:buAutoNum type="arabicPeriod"/>
            </a:pPr>
            <a:r>
              <a:rPr lang="en-US" dirty="0"/>
              <a:t> When response time is not important (e.g., batch)</a:t>
            </a:r>
          </a:p>
          <a:p>
            <a:pPr lvl="1">
              <a:buFont typeface="Symbol" charset="2"/>
              <a:buAutoNum type="arabicPeriod"/>
            </a:pPr>
            <a:r>
              <a:rPr lang="en-US" dirty="0"/>
              <a:t> In embedded (e.g., telephone or set-top box) systems </a:t>
            </a:r>
          </a:p>
          <a:p>
            <a:pPr lvl="2"/>
            <a:r>
              <a:rPr lang="en-US" dirty="0"/>
              <a:t>Where computations are brief </a:t>
            </a:r>
          </a:p>
          <a:p>
            <a:pPr lvl="2"/>
            <a:r>
              <a:rPr lang="en-US" dirty="0"/>
              <a:t>And/or exist in natural producer/consumer relationships</a:t>
            </a:r>
          </a:p>
          <a:p>
            <a:pPr lvl="1">
              <a:buNone/>
            </a:pP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693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 Time Schedulers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certain systems, some things </a:t>
            </a:r>
            <a:r>
              <a:rPr lang="en-US" u="sng" dirty="0"/>
              <a:t>must</a:t>
            </a:r>
            <a:r>
              <a:rPr lang="en-US" dirty="0"/>
              <a:t> happen at particular times</a:t>
            </a:r>
          </a:p>
          <a:p>
            <a:pPr lvl="1"/>
            <a:r>
              <a:rPr lang="en-US" dirty="0"/>
              <a:t>E.g., industrial control systems</a:t>
            </a:r>
          </a:p>
          <a:p>
            <a:pPr lvl="1"/>
            <a:r>
              <a:rPr lang="en-US" dirty="0"/>
              <a:t>If you don’t rivet the widget before the conveyer belt moves, you have a worthless widget</a:t>
            </a:r>
          </a:p>
          <a:p>
            <a:r>
              <a:rPr lang="en-US" dirty="0"/>
              <a:t>These systems must schedule on the basis of real-time deadlines</a:t>
            </a:r>
          </a:p>
          <a:p>
            <a:r>
              <a:rPr lang="en-US" dirty="0"/>
              <a:t>Can be either </a:t>
            </a:r>
            <a:r>
              <a:rPr lang="en-US" i="1" dirty="0"/>
              <a:t>hard </a:t>
            </a:r>
            <a:r>
              <a:rPr lang="en-US" dirty="0"/>
              <a:t>or </a:t>
            </a:r>
            <a:r>
              <a:rPr lang="en-US" i="1" dirty="0"/>
              <a:t>soft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984257" y="542422"/>
            <a:ext cx="5198661" cy="674720"/>
          </a:xfrm>
          <a:prstGeom prst="roundRect">
            <a:avLst/>
          </a:prstGeom>
          <a:noFill/>
          <a:ln w="9525" cap="flat" cmpd="sng" algn="ctr">
            <a:solidFill>
              <a:schemeClr val="tx1">
                <a:lumMod val="95000"/>
                <a:lumOff val="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681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Scheduling?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operating system often has choices about what to do next</a:t>
            </a:r>
          </a:p>
          <a:p>
            <a:r>
              <a:rPr lang="en-US" dirty="0"/>
              <a:t>In particular:</a:t>
            </a:r>
          </a:p>
          <a:p>
            <a:pPr lvl="1"/>
            <a:r>
              <a:rPr lang="en-US" dirty="0"/>
              <a:t>For a resource that can serve one client at a time</a:t>
            </a:r>
          </a:p>
          <a:p>
            <a:pPr lvl="1"/>
            <a:r>
              <a:rPr lang="en-US" dirty="0"/>
              <a:t>When there are multiple potential clients</a:t>
            </a:r>
          </a:p>
          <a:p>
            <a:pPr lvl="1"/>
            <a:r>
              <a:rPr lang="en-US" dirty="0"/>
              <a:t>Who gets to use the resource next?</a:t>
            </a:r>
          </a:p>
          <a:p>
            <a:pPr lvl="1"/>
            <a:r>
              <a:rPr lang="en-US" dirty="0"/>
              <a:t>And for how long?</a:t>
            </a:r>
          </a:p>
          <a:p>
            <a:r>
              <a:rPr lang="en-US" dirty="0"/>
              <a:t>Making those decisions is scheduling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2156221" y="542422"/>
            <a:ext cx="4867958" cy="674720"/>
          </a:xfrm>
          <a:prstGeom prst="round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6043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Hard Real Time Schedulers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3345"/>
            <a:ext cx="8229600" cy="4525963"/>
          </a:xfrm>
        </p:spPr>
        <p:txBody>
          <a:bodyPr/>
          <a:lstStyle/>
          <a:p>
            <a:r>
              <a:rPr lang="en-US" dirty="0"/>
              <a:t>The system absolutely must meet its deadlines</a:t>
            </a:r>
          </a:p>
          <a:p>
            <a:r>
              <a:rPr lang="en-US" dirty="0"/>
              <a:t>By definition, system fails if a deadline is not met</a:t>
            </a:r>
          </a:p>
          <a:p>
            <a:pPr lvl="1"/>
            <a:r>
              <a:rPr lang="en-US" dirty="0"/>
              <a:t>E.g., controlling a nuclear power plant . . .</a:t>
            </a:r>
          </a:p>
          <a:p>
            <a:r>
              <a:rPr lang="en-US" dirty="0"/>
              <a:t>How can we ensure no missed deadlines?</a:t>
            </a:r>
          </a:p>
          <a:p>
            <a:r>
              <a:rPr lang="en-US" dirty="0"/>
              <a:t>Typically by very, very careful analysis</a:t>
            </a:r>
          </a:p>
          <a:p>
            <a:pPr lvl="1"/>
            <a:r>
              <a:rPr lang="en-US" dirty="0"/>
              <a:t>Make sure no possible schedule causes a deadline to be missed</a:t>
            </a:r>
          </a:p>
          <a:p>
            <a:pPr lvl="1"/>
            <a:r>
              <a:rPr lang="en-US" dirty="0"/>
              <a:t>By working it out ahead of time</a:t>
            </a:r>
          </a:p>
          <a:p>
            <a:pPr lvl="1"/>
            <a:r>
              <a:rPr lang="en-US" dirty="0"/>
              <a:t>Then scheduler rigorously follows deadlines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2737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Ensuring Hard Deadlines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2920"/>
            <a:ext cx="8229600" cy="4525963"/>
          </a:xfrm>
        </p:spPr>
        <p:txBody>
          <a:bodyPr/>
          <a:lstStyle/>
          <a:p>
            <a:r>
              <a:rPr lang="en-US" sz="2800" dirty="0"/>
              <a:t>Must have deep understanding of the code used in each job</a:t>
            </a:r>
          </a:p>
          <a:p>
            <a:pPr lvl="1"/>
            <a:r>
              <a:rPr lang="en-US" sz="2400" dirty="0"/>
              <a:t>You know </a:t>
            </a:r>
            <a:r>
              <a:rPr lang="en-US" sz="2400" u="sng" dirty="0"/>
              <a:t>exactly</a:t>
            </a:r>
            <a:r>
              <a:rPr lang="en-US" sz="2400" dirty="0"/>
              <a:t> how long it will take</a:t>
            </a:r>
          </a:p>
          <a:p>
            <a:r>
              <a:rPr lang="en-US" sz="2800" dirty="0"/>
              <a:t>Vital to avoid non-deterministic timings</a:t>
            </a:r>
          </a:p>
          <a:p>
            <a:pPr lvl="1"/>
            <a:r>
              <a:rPr lang="en-US" sz="2400" dirty="0"/>
              <a:t>Even if the non-deterministic mechanism usually speeds things up</a:t>
            </a:r>
          </a:p>
          <a:p>
            <a:pPr lvl="1"/>
            <a:r>
              <a:rPr lang="en-US" sz="2400" dirty="0"/>
              <a:t>You’re screwed if it </a:t>
            </a:r>
            <a:r>
              <a:rPr lang="en-US" sz="2400" u="sng" dirty="0"/>
              <a:t>ever</a:t>
            </a:r>
            <a:r>
              <a:rPr lang="en-US" sz="2400" dirty="0"/>
              <a:t> slows them down</a:t>
            </a:r>
          </a:p>
          <a:p>
            <a:r>
              <a:rPr lang="en-US" sz="2800" dirty="0"/>
              <a:t>Typically means you do things like turn off interrupts</a:t>
            </a:r>
          </a:p>
          <a:p>
            <a:r>
              <a:rPr lang="en-US" sz="2800" dirty="0"/>
              <a:t>And scheduler is non-preemptive</a:t>
            </a:r>
          </a:p>
          <a:p>
            <a:r>
              <a:rPr lang="en-US" sz="2800" dirty="0"/>
              <a:t>Typically you set up a pre-defined schedule</a:t>
            </a:r>
          </a:p>
          <a:p>
            <a:pPr lvl="1"/>
            <a:r>
              <a:rPr lang="en-US" sz="2400" dirty="0"/>
              <a:t>No run time decisions</a:t>
            </a:r>
          </a:p>
        </p:txBody>
      </p:sp>
    </p:spTree>
    <p:extLst>
      <p:ext uri="{BB962C8B-B14F-4D97-AF65-F5344CB8AC3E}">
        <p14:creationId xmlns:p14="http://schemas.microsoft.com/office/powerpoint/2010/main" val="219397568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 Real Time Schedulers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Highly desirable to meet your deadlines</a:t>
            </a:r>
          </a:p>
          <a:p>
            <a:r>
              <a:rPr lang="en-US" dirty="0"/>
              <a:t>But some (or any) of them can occasionally be missed</a:t>
            </a:r>
          </a:p>
          <a:p>
            <a:r>
              <a:rPr lang="en-US" dirty="0"/>
              <a:t>Goal of scheduler is to avoid missing deadlines</a:t>
            </a:r>
          </a:p>
          <a:p>
            <a:pPr lvl="1"/>
            <a:r>
              <a:rPr lang="en-US" dirty="0"/>
              <a:t>With the understanding that you miss a few</a:t>
            </a:r>
          </a:p>
          <a:p>
            <a:r>
              <a:rPr lang="en-US" dirty="0"/>
              <a:t>May have different classes of deadlines</a:t>
            </a:r>
          </a:p>
          <a:p>
            <a:pPr lvl="1"/>
            <a:r>
              <a:rPr lang="en-US" dirty="0"/>
              <a:t>Some “harder” than others</a:t>
            </a:r>
          </a:p>
          <a:p>
            <a:r>
              <a:rPr lang="en-US" dirty="0"/>
              <a:t>Need not require quite as much analysis</a:t>
            </a:r>
          </a:p>
        </p:txBody>
      </p:sp>
    </p:spTree>
    <p:extLst>
      <p:ext uri="{BB962C8B-B14F-4D97-AF65-F5344CB8AC3E}">
        <p14:creationId xmlns:p14="http://schemas.microsoft.com/office/powerpoint/2010/main" val="352571818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8534"/>
            <a:ext cx="8229600" cy="1143000"/>
          </a:xfrm>
        </p:spPr>
        <p:txBody>
          <a:bodyPr/>
          <a:lstStyle/>
          <a:p>
            <a:r>
              <a:rPr lang="en-US" dirty="0"/>
              <a:t>What If You Don’t Meet a Deadline?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Depends on the particular type of system</a:t>
            </a:r>
          </a:p>
          <a:p>
            <a:r>
              <a:rPr lang="en-US" dirty="0"/>
              <a:t>Might just drop the job whose deadline you missed</a:t>
            </a:r>
          </a:p>
          <a:p>
            <a:r>
              <a:rPr lang="en-US" dirty="0"/>
              <a:t>Might allow system to fall behind</a:t>
            </a:r>
          </a:p>
          <a:p>
            <a:r>
              <a:rPr lang="en-US" dirty="0"/>
              <a:t>Might drop some other job in the future</a:t>
            </a:r>
          </a:p>
          <a:p>
            <a:r>
              <a:rPr lang="en-US" dirty="0"/>
              <a:t>At any rate, it will be well defined in each particular system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40284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9134"/>
            <a:ext cx="8229600" cy="1143000"/>
          </a:xfrm>
        </p:spPr>
        <p:txBody>
          <a:bodyPr/>
          <a:lstStyle/>
          <a:p>
            <a:r>
              <a:rPr lang="en-US" dirty="0"/>
              <a:t>What Algorithms Do You </a:t>
            </a:r>
            <a:br>
              <a:rPr lang="en-US" dirty="0"/>
            </a:br>
            <a:r>
              <a:rPr lang="en-US" dirty="0"/>
              <a:t>Use For Soft Real Time?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1191"/>
            <a:ext cx="8229600" cy="4525963"/>
          </a:xfrm>
        </p:spPr>
        <p:txBody>
          <a:bodyPr/>
          <a:lstStyle/>
          <a:p>
            <a:r>
              <a:rPr lang="en-US" dirty="0"/>
              <a:t>Most common is Earliest Deadline First</a:t>
            </a:r>
          </a:p>
          <a:p>
            <a:r>
              <a:rPr lang="en-US" dirty="0"/>
              <a:t>Each job has a deadline associated with it</a:t>
            </a:r>
          </a:p>
          <a:p>
            <a:pPr lvl="1"/>
            <a:r>
              <a:rPr lang="en-US" dirty="0"/>
              <a:t>Based on a common clock</a:t>
            </a:r>
          </a:p>
          <a:p>
            <a:r>
              <a:rPr lang="en-US" dirty="0"/>
              <a:t>Keep the job queue sorted by those deadlines</a:t>
            </a:r>
          </a:p>
          <a:p>
            <a:r>
              <a:rPr lang="en-US" dirty="0"/>
              <a:t>Whenever one job completes, pick the first one off the queue</a:t>
            </a:r>
          </a:p>
          <a:p>
            <a:r>
              <a:rPr lang="en-US" dirty="0"/>
              <a:t>Prune the queue to remove missed deadlines</a:t>
            </a:r>
          </a:p>
          <a:p>
            <a:r>
              <a:rPr lang="en-US" dirty="0"/>
              <a:t>Goal: Minimize </a:t>
            </a:r>
            <a:r>
              <a:rPr lang="en-US" i="1" dirty="0"/>
              <a:t>total lateness</a:t>
            </a:r>
          </a:p>
        </p:txBody>
      </p:sp>
    </p:spTree>
    <p:extLst>
      <p:ext uri="{BB962C8B-B14F-4D97-AF65-F5344CB8AC3E}">
        <p14:creationId xmlns:p14="http://schemas.microsoft.com/office/powerpoint/2010/main" val="11267273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7073"/>
            <a:ext cx="8229600" cy="1143000"/>
          </a:xfrm>
        </p:spPr>
        <p:txBody>
          <a:bodyPr/>
          <a:lstStyle/>
          <a:p>
            <a:r>
              <a:rPr lang="en-US" dirty="0"/>
              <a:t>Example of a Soft Real Time Scheduler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210"/>
            <a:ext cx="8229600" cy="4525963"/>
          </a:xfrm>
        </p:spPr>
        <p:txBody>
          <a:bodyPr/>
          <a:lstStyle/>
          <a:p>
            <a:r>
              <a:rPr lang="en-US" dirty="0"/>
              <a:t>A video playing device</a:t>
            </a:r>
          </a:p>
          <a:p>
            <a:r>
              <a:rPr lang="en-US" dirty="0"/>
              <a:t>Frames arrive</a:t>
            </a:r>
          </a:p>
          <a:p>
            <a:pPr lvl="1"/>
            <a:r>
              <a:rPr lang="en-US" dirty="0"/>
              <a:t>From disk or network or wherever</a:t>
            </a:r>
          </a:p>
          <a:p>
            <a:r>
              <a:rPr lang="en-US" dirty="0"/>
              <a:t>Ideally, each frame should be rendered “on time”</a:t>
            </a:r>
          </a:p>
          <a:p>
            <a:pPr lvl="1"/>
            <a:r>
              <a:rPr lang="en-US" dirty="0"/>
              <a:t>To achieve highest user-perceived quality</a:t>
            </a:r>
          </a:p>
          <a:p>
            <a:r>
              <a:rPr lang="en-US" dirty="0"/>
              <a:t>If you can’t render a frame on time, might be better to skip it entirely</a:t>
            </a:r>
          </a:p>
          <a:p>
            <a:pPr lvl="1"/>
            <a:r>
              <a:rPr lang="en-US" dirty="0"/>
              <a:t>Rather than fall further behind</a:t>
            </a:r>
          </a:p>
        </p:txBody>
      </p:sp>
    </p:spTree>
    <p:extLst>
      <p:ext uri="{BB962C8B-B14F-4D97-AF65-F5344CB8AC3E}">
        <p14:creationId xmlns:p14="http://schemas.microsoft.com/office/powerpoint/2010/main" val="407887022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Preemptive Scheduling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5600"/>
            <a:ext cx="8229600" cy="4525963"/>
          </a:xfrm>
        </p:spPr>
        <p:txBody>
          <a:bodyPr/>
          <a:lstStyle/>
          <a:p>
            <a:r>
              <a:rPr lang="en-GB" dirty="0"/>
              <a:t>Again in the context of CPU scheduling</a:t>
            </a:r>
          </a:p>
          <a:p>
            <a:r>
              <a:rPr lang="en-GB" dirty="0"/>
              <a:t>A thread or process is chosen to run</a:t>
            </a:r>
          </a:p>
          <a:p>
            <a:r>
              <a:rPr lang="en-GB" dirty="0"/>
              <a:t>It runs until either it yields</a:t>
            </a:r>
          </a:p>
          <a:p>
            <a:r>
              <a:rPr lang="en-GB" dirty="0"/>
              <a:t>Or the OS decides to interrupt it</a:t>
            </a:r>
          </a:p>
          <a:p>
            <a:r>
              <a:rPr lang="en-GB" dirty="0"/>
              <a:t>At which point some other process/thread runs</a:t>
            </a:r>
          </a:p>
          <a:p>
            <a:r>
              <a:rPr lang="en-GB" dirty="0"/>
              <a:t>Typically, the interrupted process/thread is restarted later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1706439" y="542422"/>
            <a:ext cx="5727815" cy="674720"/>
          </a:xfrm>
          <a:prstGeom prst="round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36769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Implications of Forcing Preemption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6530"/>
            <a:ext cx="8229600" cy="4525963"/>
          </a:xfrm>
        </p:spPr>
        <p:txBody>
          <a:bodyPr/>
          <a:lstStyle/>
          <a:p>
            <a:r>
              <a:rPr lang="en-GB" sz="2800" dirty="0"/>
              <a:t>A process can be forced to yield at any time</a:t>
            </a:r>
          </a:p>
          <a:p>
            <a:pPr lvl="1"/>
            <a:r>
              <a:rPr lang="en-GB" sz="2400" dirty="0"/>
              <a:t>If a more important process becomes ready</a:t>
            </a:r>
          </a:p>
          <a:p>
            <a:pPr lvl="2"/>
            <a:r>
              <a:rPr lang="en-GB" sz="2000" dirty="0"/>
              <a:t>Perhaps as a result of an I/O completion interrupt</a:t>
            </a:r>
          </a:p>
          <a:p>
            <a:pPr lvl="1"/>
            <a:r>
              <a:rPr lang="en-GB" sz="2400" dirty="0"/>
              <a:t>If running process’s importance is lowered</a:t>
            </a:r>
          </a:p>
          <a:p>
            <a:pPr lvl="2"/>
            <a:r>
              <a:rPr lang="en-GB" sz="2000" dirty="0"/>
              <a:t>Perhaps as a result of having run for too long</a:t>
            </a:r>
          </a:p>
          <a:p>
            <a:r>
              <a:rPr lang="en-GB" sz="2800" dirty="0"/>
              <a:t>Interrupted process might not be in a “clean” state</a:t>
            </a:r>
          </a:p>
          <a:p>
            <a:pPr lvl="1"/>
            <a:r>
              <a:rPr lang="en-GB" sz="2400" dirty="0"/>
              <a:t>Which could complicate saving and restoring its state</a:t>
            </a:r>
          </a:p>
          <a:p>
            <a:r>
              <a:rPr lang="en-GB" sz="2800" dirty="0"/>
              <a:t>Enables enforced “fair share” scheduling</a:t>
            </a:r>
          </a:p>
          <a:p>
            <a:r>
              <a:rPr lang="en-GB" sz="2800" dirty="0"/>
              <a:t>Introduces extra context switches</a:t>
            </a:r>
          </a:p>
          <a:p>
            <a:pPr lvl="1"/>
            <a:r>
              <a:rPr lang="en-GB" sz="2400" dirty="0"/>
              <a:t>Not required by the dynamics of processes </a:t>
            </a:r>
          </a:p>
          <a:p>
            <a:r>
              <a:rPr lang="en-GB" sz="2800" dirty="0"/>
              <a:t>Creates potential resource sharing problems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4898975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Preemption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9140"/>
            <a:ext cx="8229600" cy="4525963"/>
          </a:xfrm>
        </p:spPr>
        <p:txBody>
          <a:bodyPr/>
          <a:lstStyle/>
          <a:p>
            <a:r>
              <a:rPr lang="en-GB" dirty="0"/>
              <a:t>Need a way to get control away from process</a:t>
            </a:r>
          </a:p>
          <a:p>
            <a:pPr lvl="1"/>
            <a:r>
              <a:rPr lang="en-GB" dirty="0"/>
              <a:t>E.g., process makes a sys call, or clock interrupt</a:t>
            </a:r>
          </a:p>
          <a:p>
            <a:r>
              <a:rPr lang="en-GB" dirty="0"/>
              <a:t>Consult scheduler before returning to process</a:t>
            </a:r>
          </a:p>
          <a:p>
            <a:pPr lvl="1"/>
            <a:r>
              <a:rPr lang="en-GB" dirty="0"/>
              <a:t>Has any ready process had its priority raised?</a:t>
            </a:r>
          </a:p>
          <a:p>
            <a:pPr lvl="1"/>
            <a:r>
              <a:rPr lang="en-GB" dirty="0"/>
              <a:t>Has any process been awakened?</a:t>
            </a:r>
          </a:p>
          <a:p>
            <a:pPr lvl="1"/>
            <a:r>
              <a:rPr lang="en-GB" dirty="0"/>
              <a:t>Has current process had its priority lowered?</a:t>
            </a:r>
          </a:p>
          <a:p>
            <a:r>
              <a:rPr lang="en-GB" dirty="0"/>
              <a:t>Scheduler finds highest priority ready process</a:t>
            </a:r>
          </a:p>
          <a:p>
            <a:pPr lvl="1"/>
            <a:r>
              <a:rPr lang="en-GB" dirty="0"/>
              <a:t>If current process, return as usual</a:t>
            </a:r>
          </a:p>
          <a:p>
            <a:pPr lvl="1"/>
            <a:r>
              <a:rPr lang="en-GB" dirty="0"/>
              <a:t>If not, yield on behalf of current process and switch to higher priority process</a:t>
            </a:r>
          </a:p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560931" y="542422"/>
            <a:ext cx="6058518" cy="674720"/>
          </a:xfrm>
          <a:prstGeom prst="roundRect">
            <a:avLst/>
          </a:prstGeom>
          <a:noFill/>
          <a:ln w="9525" cap="flat" cmpd="sng" algn="ctr">
            <a:solidFill>
              <a:schemeClr val="tx1">
                <a:lumMod val="95000"/>
                <a:lumOff val="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59376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Clock Interrupts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3300"/>
            <a:ext cx="8229600" cy="4525963"/>
          </a:xfrm>
        </p:spPr>
        <p:txBody>
          <a:bodyPr/>
          <a:lstStyle/>
          <a:p>
            <a:r>
              <a:rPr lang="en-US" dirty="0"/>
              <a:t>Modern processors contain a clock</a:t>
            </a:r>
          </a:p>
          <a:p>
            <a:r>
              <a:rPr lang="en-US" dirty="0"/>
              <a:t>A peripheral device</a:t>
            </a:r>
          </a:p>
          <a:p>
            <a:pPr lvl="1"/>
            <a:r>
              <a:rPr lang="en-US" dirty="0"/>
              <a:t>With limited powers</a:t>
            </a:r>
          </a:p>
          <a:p>
            <a:r>
              <a:rPr lang="en-US" dirty="0"/>
              <a:t>Can generate an interrupt at a fixed time interval</a:t>
            </a:r>
          </a:p>
          <a:p>
            <a:r>
              <a:rPr lang="en-US" dirty="0"/>
              <a:t>Which temporarily halts any running process</a:t>
            </a:r>
          </a:p>
          <a:p>
            <a:r>
              <a:rPr lang="en-US" dirty="0"/>
              <a:t>Good way to ensure that runaway process doesn’t keep control forever</a:t>
            </a:r>
          </a:p>
          <a:p>
            <a:r>
              <a:rPr lang="en-US" dirty="0"/>
              <a:t>Key technology for preemptive scheduling</a:t>
            </a:r>
          </a:p>
        </p:txBody>
      </p:sp>
    </p:spTree>
    <p:extLst>
      <p:ext uri="{BB962C8B-B14F-4D97-AF65-F5344CB8AC3E}">
        <p14:creationId xmlns:p14="http://schemas.microsoft.com/office/powerpoint/2010/main" val="2800061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OS Scheduling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job to run next on an idle core?</a:t>
            </a:r>
          </a:p>
          <a:p>
            <a:pPr lvl="1"/>
            <a:r>
              <a:rPr lang="en-US" dirty="0"/>
              <a:t>How long should we let it run?</a:t>
            </a:r>
          </a:p>
          <a:p>
            <a:r>
              <a:rPr lang="en-US" dirty="0"/>
              <a:t>In what order to handle a set of block requests for a disk drive?</a:t>
            </a:r>
          </a:p>
          <a:p>
            <a:r>
              <a:rPr lang="en-US" dirty="0"/>
              <a:t>If multiple messages are to be sent over the network, in what order should they be sent?</a:t>
            </a:r>
          </a:p>
          <a:p>
            <a:r>
              <a:rPr lang="en-US" dirty="0"/>
              <a:t>We’ll primarily consider scheduling processes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22445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8224"/>
            <a:ext cx="8229600" cy="1143000"/>
          </a:xfrm>
        </p:spPr>
        <p:txBody>
          <a:bodyPr/>
          <a:lstStyle/>
          <a:p>
            <a:r>
              <a:rPr lang="en-US" dirty="0"/>
              <a:t>Round Robin Scheduling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92396"/>
            <a:ext cx="8229600" cy="4525963"/>
          </a:xfrm>
        </p:spPr>
        <p:txBody>
          <a:bodyPr/>
          <a:lstStyle/>
          <a:p>
            <a:r>
              <a:rPr lang="en-GB" sz="2800" dirty="0"/>
              <a:t>Goal - fair share scheduling</a:t>
            </a:r>
          </a:p>
          <a:p>
            <a:pPr lvl="1"/>
            <a:r>
              <a:rPr lang="en-GB" sz="2400" dirty="0"/>
              <a:t>All processes offered equal shares of CPU</a:t>
            </a:r>
          </a:p>
          <a:p>
            <a:pPr lvl="1"/>
            <a:r>
              <a:rPr lang="en-GB" sz="2400" dirty="0"/>
              <a:t>All processes experience similar queue delays</a:t>
            </a:r>
          </a:p>
          <a:p>
            <a:r>
              <a:rPr lang="en-GB" sz="2800" dirty="0"/>
              <a:t>All processes are assigned a nominal time slice</a:t>
            </a:r>
          </a:p>
          <a:p>
            <a:pPr lvl="1"/>
            <a:r>
              <a:rPr lang="en-GB" sz="2400" dirty="0"/>
              <a:t>Usually the same sized slice for all</a:t>
            </a:r>
          </a:p>
          <a:p>
            <a:r>
              <a:rPr lang="en-GB" sz="2800" dirty="0"/>
              <a:t>Each process is scheduled in turn</a:t>
            </a:r>
          </a:p>
          <a:p>
            <a:pPr lvl="1"/>
            <a:r>
              <a:rPr lang="en-GB" sz="2400" dirty="0"/>
              <a:t>Runs until it blocks, or its time slice expires</a:t>
            </a:r>
          </a:p>
          <a:p>
            <a:pPr lvl="1"/>
            <a:r>
              <a:rPr lang="en-GB" sz="2400" dirty="0"/>
              <a:t>Then put at the end of the process queue</a:t>
            </a:r>
          </a:p>
          <a:p>
            <a:r>
              <a:rPr lang="en-GB" sz="2800" dirty="0"/>
              <a:t>Then the next process is run</a:t>
            </a:r>
          </a:p>
          <a:p>
            <a:r>
              <a:rPr lang="en-GB" sz="2800" dirty="0"/>
              <a:t>Eventually, each process reaches front of queue</a:t>
            </a:r>
          </a:p>
          <a:p>
            <a:endParaRPr lang="en-US" sz="2800" dirty="0"/>
          </a:p>
        </p:txBody>
      </p:sp>
      <p:sp>
        <p:nvSpPr>
          <p:cNvPr id="5" name="Rounded Rectangle 4"/>
          <p:cNvSpPr/>
          <p:nvPr/>
        </p:nvSpPr>
        <p:spPr>
          <a:xfrm>
            <a:off x="1560931" y="469488"/>
            <a:ext cx="6058518" cy="1334162"/>
          </a:xfrm>
          <a:prstGeom prst="roundRect">
            <a:avLst/>
          </a:prstGeom>
          <a:noFill/>
          <a:ln w="9525" cap="flat" cmpd="sng" algn="ctr">
            <a:solidFill>
              <a:schemeClr val="tx1">
                <a:lumMod val="95000"/>
                <a:lumOff val="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83328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8534"/>
            <a:ext cx="8229600" cy="1143000"/>
          </a:xfrm>
        </p:spPr>
        <p:txBody>
          <a:bodyPr/>
          <a:lstStyle/>
          <a:p>
            <a:r>
              <a:rPr lang="en-US" dirty="0"/>
              <a:t>Properties of Round Robin Scheduling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processes get relatively quick chance to do some computation</a:t>
            </a:r>
          </a:p>
          <a:p>
            <a:pPr lvl="1"/>
            <a:r>
              <a:rPr lang="en-US" dirty="0"/>
              <a:t>At the cost of not finishing any process as quickly</a:t>
            </a:r>
          </a:p>
          <a:p>
            <a:pPr lvl="1"/>
            <a:r>
              <a:rPr lang="en-US" dirty="0"/>
              <a:t>A big win for interactive processes</a:t>
            </a:r>
          </a:p>
          <a:p>
            <a:r>
              <a:rPr lang="en-US" dirty="0"/>
              <a:t>Far more context switches</a:t>
            </a:r>
          </a:p>
          <a:p>
            <a:pPr lvl="1"/>
            <a:r>
              <a:rPr lang="en-US" dirty="0"/>
              <a:t>Which can be expensive</a:t>
            </a:r>
          </a:p>
        </p:txBody>
      </p:sp>
    </p:spTree>
    <p:extLst>
      <p:ext uri="{BB962C8B-B14F-4D97-AF65-F5344CB8AC3E}">
        <p14:creationId xmlns:p14="http://schemas.microsoft.com/office/powerpoint/2010/main" val="172117540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Round Robin and I/O Interrupts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Processes get halted by round robin scheduling if their time slice expires</a:t>
            </a:r>
          </a:p>
          <a:p>
            <a:r>
              <a:rPr lang="en-US" dirty="0"/>
              <a:t>If they block for I/O (or anything else) on their own, the scheduler doesn’t halt them</a:t>
            </a:r>
          </a:p>
          <a:p>
            <a:r>
              <a:rPr lang="en-US" dirty="0"/>
              <a:t>Thus, some percentage of the time in round robin acts no differently than FIFO</a:t>
            </a:r>
          </a:p>
          <a:p>
            <a:pPr lvl="1"/>
            <a:r>
              <a:rPr lang="en-US" dirty="0"/>
              <a:t>When I/O occurs in a process and it blocks</a:t>
            </a:r>
          </a:p>
        </p:txBody>
      </p:sp>
    </p:spTree>
    <p:extLst>
      <p:ext uri="{BB962C8B-B14F-4D97-AF65-F5344CB8AC3E}">
        <p14:creationId xmlns:p14="http://schemas.microsoft.com/office/powerpoint/2010/main" val="425209664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Round Robin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9564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/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754008" y="1759564"/>
            <a:ext cx="7738502" cy="3995401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40780" y="1192728"/>
            <a:ext cx="43429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Times New Roman"/>
                <a:cs typeface="Times New Roman"/>
              </a:rPr>
              <a:t>Assume a 50 </a:t>
            </a:r>
            <a:r>
              <a:rPr lang="en-US" sz="2800" dirty="0" err="1">
                <a:latin typeface="Times New Roman"/>
                <a:cs typeface="Times New Roman"/>
              </a:rPr>
              <a:t>msec</a:t>
            </a:r>
            <a:r>
              <a:rPr lang="en-US" sz="2800" dirty="0">
                <a:latin typeface="Times New Roman"/>
                <a:cs typeface="Times New Roman"/>
              </a:rPr>
              <a:t> time slice</a:t>
            </a:r>
          </a:p>
        </p:txBody>
      </p:sp>
      <p:sp>
        <p:nvSpPr>
          <p:cNvPr id="6" name="Rectangle 5"/>
          <p:cNvSpPr/>
          <p:nvPr/>
        </p:nvSpPr>
        <p:spPr>
          <a:xfrm>
            <a:off x="740780" y="1759564"/>
            <a:ext cx="4696014" cy="46304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noFill/>
                <a:latin typeface="Times New Roman"/>
                <a:cs typeface="Times New Roman"/>
              </a:rPr>
              <a:t>Dispatch Order:  0, 1, 2, 3, 4, 0, 1, 2,  . . .</a:t>
            </a:r>
          </a:p>
        </p:txBody>
      </p:sp>
      <p:sp>
        <p:nvSpPr>
          <p:cNvPr id="7" name="Rectangle 6"/>
          <p:cNvSpPr/>
          <p:nvPr/>
        </p:nvSpPr>
        <p:spPr>
          <a:xfrm>
            <a:off x="5419411" y="1766434"/>
            <a:ext cx="3059872" cy="46304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  <a:latin typeface="Times New Roman"/>
              <a:cs typeface="Times New Roman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40783" y="2229477"/>
            <a:ext cx="1104816" cy="46304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Process</a:t>
            </a:r>
          </a:p>
        </p:txBody>
      </p:sp>
      <p:sp>
        <p:nvSpPr>
          <p:cNvPr id="10" name="Rectangle 9"/>
          <p:cNvSpPr/>
          <p:nvPr/>
        </p:nvSpPr>
        <p:spPr>
          <a:xfrm>
            <a:off x="1845596" y="2223117"/>
            <a:ext cx="892643" cy="46304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Length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738764" y="2223107"/>
            <a:ext cx="488919" cy="46304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Times New Roman"/>
                <a:cs typeface="Times New Roman"/>
              </a:rPr>
              <a:t>1st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226626" y="2224158"/>
            <a:ext cx="488919" cy="46304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Times New Roman"/>
                <a:cs typeface="Times New Roman"/>
              </a:rPr>
              <a:t>2nd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709726" y="2224678"/>
            <a:ext cx="488919" cy="46304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Times New Roman"/>
                <a:cs typeface="Times New Roman"/>
              </a:rPr>
              <a:t>3d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199704" y="2224668"/>
            <a:ext cx="488919" cy="46304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Times New Roman"/>
                <a:cs typeface="Times New Roman"/>
              </a:rPr>
              <a:t>4th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688623" y="2224678"/>
            <a:ext cx="488919" cy="46304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Times New Roman"/>
                <a:cs typeface="Times New Roman"/>
              </a:rPr>
              <a:t>5th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171723" y="2224668"/>
            <a:ext cx="488919" cy="46304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Times New Roman"/>
                <a:cs typeface="Times New Roman"/>
              </a:rPr>
              <a:t>6th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661662" y="2224668"/>
            <a:ext cx="488919" cy="46304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Times New Roman"/>
                <a:cs typeface="Times New Roman"/>
              </a:rPr>
              <a:t>7th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150612" y="2224668"/>
            <a:ext cx="488919" cy="46304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Times New Roman"/>
                <a:cs typeface="Times New Roman"/>
              </a:rPr>
              <a:t>8th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638474" y="2223072"/>
            <a:ext cx="800542" cy="46304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Times New Roman"/>
                <a:cs typeface="Times New Roman"/>
              </a:rPr>
              <a:t>Finish</a:t>
            </a:r>
          </a:p>
        </p:txBody>
      </p:sp>
      <p:sp>
        <p:nvSpPr>
          <p:cNvPr id="23" name="Rectangle 22"/>
          <p:cNvSpPr/>
          <p:nvPr/>
        </p:nvSpPr>
        <p:spPr>
          <a:xfrm>
            <a:off x="7439016" y="2225709"/>
            <a:ext cx="1040266" cy="46304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Times New Roman"/>
                <a:cs typeface="Times New Roman"/>
              </a:rPr>
              <a:t>Switches</a:t>
            </a:r>
          </a:p>
        </p:txBody>
      </p:sp>
      <p:sp>
        <p:nvSpPr>
          <p:cNvPr id="24" name="Rectangle 23"/>
          <p:cNvSpPr/>
          <p:nvPr/>
        </p:nvSpPr>
        <p:spPr>
          <a:xfrm>
            <a:off x="740792" y="2684529"/>
            <a:ext cx="1104816" cy="46304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0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845608" y="2678169"/>
            <a:ext cx="892643" cy="46304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350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738776" y="2671809"/>
            <a:ext cx="488919" cy="46304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Times New Roman"/>
                <a:cs typeface="Times New Roman"/>
              </a:rPr>
              <a:t>0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226638" y="2679210"/>
            <a:ext cx="488919" cy="46304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Times New Roman"/>
                <a:cs typeface="Times New Roman"/>
              </a:rPr>
              <a:t>250</a:t>
            </a:r>
          </a:p>
        </p:txBody>
      </p:sp>
      <p:sp>
        <p:nvSpPr>
          <p:cNvPr id="28" name="Rectangle 27"/>
          <p:cNvSpPr/>
          <p:nvPr/>
        </p:nvSpPr>
        <p:spPr>
          <a:xfrm>
            <a:off x="3709738" y="2679730"/>
            <a:ext cx="488919" cy="46304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Times New Roman"/>
                <a:cs typeface="Times New Roman"/>
              </a:rPr>
              <a:t>475</a:t>
            </a:r>
          </a:p>
        </p:txBody>
      </p:sp>
      <p:sp>
        <p:nvSpPr>
          <p:cNvPr id="29" name="Rectangle 28"/>
          <p:cNvSpPr/>
          <p:nvPr/>
        </p:nvSpPr>
        <p:spPr>
          <a:xfrm>
            <a:off x="4199716" y="2679720"/>
            <a:ext cx="488919" cy="46304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Times New Roman"/>
                <a:cs typeface="Times New Roman"/>
              </a:rPr>
              <a:t>650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688635" y="2679730"/>
            <a:ext cx="488919" cy="46304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Times New Roman"/>
                <a:cs typeface="Times New Roman"/>
              </a:rPr>
              <a:t>800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171735" y="2679720"/>
            <a:ext cx="488919" cy="46304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Times New Roman"/>
                <a:cs typeface="Times New Roman"/>
              </a:rPr>
              <a:t>950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661674" y="2679720"/>
            <a:ext cx="488919" cy="46304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Times New Roman"/>
                <a:cs typeface="Times New Roman"/>
              </a:rPr>
              <a:t>1050</a:t>
            </a:r>
          </a:p>
        </p:txBody>
      </p:sp>
      <p:sp>
        <p:nvSpPr>
          <p:cNvPr id="33" name="Rectangle 32"/>
          <p:cNvSpPr/>
          <p:nvPr/>
        </p:nvSpPr>
        <p:spPr>
          <a:xfrm>
            <a:off x="6150624" y="2679720"/>
            <a:ext cx="488919" cy="463043"/>
          </a:xfrm>
          <a:prstGeom prst="rect">
            <a:avLst/>
          </a:prstGeom>
          <a:pattFill prst="trellis">
            <a:fgClr>
              <a:srgbClr val="FFFFFF"/>
            </a:fgClr>
            <a:bgClr>
              <a:schemeClr val="tx1"/>
            </a:bgClr>
          </a:patt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638486" y="2682357"/>
            <a:ext cx="800542" cy="46304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Times New Roman"/>
                <a:cs typeface="Times New Roman"/>
              </a:rPr>
              <a:t>1100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439028" y="2680761"/>
            <a:ext cx="1040266" cy="46304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Times New Roman"/>
                <a:cs typeface="Times New Roman"/>
              </a:rPr>
              <a:t>7</a:t>
            </a:r>
          </a:p>
        </p:txBody>
      </p:sp>
      <p:sp>
        <p:nvSpPr>
          <p:cNvPr id="37" name="Rectangle 36"/>
          <p:cNvSpPr/>
          <p:nvPr/>
        </p:nvSpPr>
        <p:spPr>
          <a:xfrm>
            <a:off x="734456" y="3145938"/>
            <a:ext cx="1104816" cy="46304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839272" y="3139578"/>
            <a:ext cx="892643" cy="46304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125</a:t>
            </a:r>
          </a:p>
        </p:txBody>
      </p:sp>
      <p:sp>
        <p:nvSpPr>
          <p:cNvPr id="39" name="Rectangle 38"/>
          <p:cNvSpPr/>
          <p:nvPr/>
        </p:nvSpPr>
        <p:spPr>
          <a:xfrm>
            <a:off x="2732440" y="3133218"/>
            <a:ext cx="488919" cy="46304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Times New Roman"/>
                <a:cs typeface="Times New Roman"/>
              </a:rPr>
              <a:t>50</a:t>
            </a:r>
          </a:p>
        </p:txBody>
      </p:sp>
      <p:sp>
        <p:nvSpPr>
          <p:cNvPr id="40" name="Rectangle 39"/>
          <p:cNvSpPr/>
          <p:nvPr/>
        </p:nvSpPr>
        <p:spPr>
          <a:xfrm>
            <a:off x="3220302" y="3140619"/>
            <a:ext cx="488919" cy="46304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Times New Roman"/>
                <a:cs typeface="Times New Roman"/>
              </a:rPr>
              <a:t>300</a:t>
            </a:r>
          </a:p>
        </p:txBody>
      </p:sp>
      <p:sp>
        <p:nvSpPr>
          <p:cNvPr id="41" name="Rectangle 40"/>
          <p:cNvSpPr/>
          <p:nvPr/>
        </p:nvSpPr>
        <p:spPr>
          <a:xfrm>
            <a:off x="3703402" y="3141139"/>
            <a:ext cx="488919" cy="46304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Times New Roman"/>
                <a:cs typeface="Times New Roman"/>
              </a:rPr>
              <a:t>525</a:t>
            </a:r>
          </a:p>
        </p:txBody>
      </p:sp>
      <p:sp>
        <p:nvSpPr>
          <p:cNvPr id="42" name="Rectangle 41"/>
          <p:cNvSpPr/>
          <p:nvPr/>
        </p:nvSpPr>
        <p:spPr>
          <a:xfrm>
            <a:off x="4193380" y="3141129"/>
            <a:ext cx="488919" cy="463043"/>
          </a:xfrm>
          <a:prstGeom prst="rect">
            <a:avLst/>
          </a:prstGeom>
          <a:pattFill prst="trellis">
            <a:fgClr>
              <a:srgbClr val="FFFFFF"/>
            </a:fgClr>
            <a:bgClr>
              <a:schemeClr val="tx1"/>
            </a:bgClr>
          </a:patt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682299" y="3141139"/>
            <a:ext cx="488919" cy="463043"/>
          </a:xfrm>
          <a:prstGeom prst="rect">
            <a:avLst/>
          </a:prstGeom>
          <a:pattFill prst="trellis">
            <a:fgClr>
              <a:srgbClr val="FFFFFF"/>
            </a:fgClr>
            <a:bgClr>
              <a:schemeClr val="tx1"/>
            </a:bgClr>
          </a:patt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165399" y="3141129"/>
            <a:ext cx="488919" cy="463043"/>
          </a:xfrm>
          <a:prstGeom prst="rect">
            <a:avLst/>
          </a:prstGeom>
          <a:pattFill prst="trellis">
            <a:fgClr>
              <a:srgbClr val="FFFFFF"/>
            </a:fgClr>
            <a:bgClr>
              <a:schemeClr val="tx1"/>
            </a:bgClr>
          </a:patt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5655338" y="3141129"/>
            <a:ext cx="488919" cy="463043"/>
          </a:xfrm>
          <a:prstGeom prst="rect">
            <a:avLst/>
          </a:prstGeom>
          <a:pattFill prst="trellis">
            <a:fgClr>
              <a:srgbClr val="FFFFFF"/>
            </a:fgClr>
            <a:bgClr>
              <a:schemeClr val="tx1"/>
            </a:bgClr>
          </a:patt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6144288" y="3141129"/>
            <a:ext cx="488919" cy="463043"/>
          </a:xfrm>
          <a:prstGeom prst="rect">
            <a:avLst/>
          </a:prstGeom>
          <a:pattFill prst="trellis">
            <a:fgClr>
              <a:srgbClr val="FFFFFF"/>
            </a:fgClr>
            <a:bgClr>
              <a:schemeClr val="tx1"/>
            </a:bgClr>
          </a:patt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632150" y="3143766"/>
            <a:ext cx="800542" cy="46304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Times New Roman"/>
                <a:cs typeface="Times New Roman"/>
              </a:rPr>
              <a:t>550</a:t>
            </a:r>
          </a:p>
        </p:txBody>
      </p:sp>
      <p:sp>
        <p:nvSpPr>
          <p:cNvPr id="48" name="Rectangle 47"/>
          <p:cNvSpPr/>
          <p:nvPr/>
        </p:nvSpPr>
        <p:spPr>
          <a:xfrm>
            <a:off x="7432692" y="3142170"/>
            <a:ext cx="1040266" cy="46304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Times New Roman"/>
                <a:cs typeface="Times New Roman"/>
              </a:rPr>
              <a:t>3</a:t>
            </a:r>
          </a:p>
        </p:txBody>
      </p:sp>
      <p:sp>
        <p:nvSpPr>
          <p:cNvPr id="50" name="Rectangle 49"/>
          <p:cNvSpPr/>
          <p:nvPr/>
        </p:nvSpPr>
        <p:spPr>
          <a:xfrm>
            <a:off x="741348" y="3602628"/>
            <a:ext cx="1104816" cy="46304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2</a:t>
            </a:r>
          </a:p>
        </p:txBody>
      </p:sp>
      <p:sp>
        <p:nvSpPr>
          <p:cNvPr id="51" name="Rectangle 50"/>
          <p:cNvSpPr/>
          <p:nvPr/>
        </p:nvSpPr>
        <p:spPr>
          <a:xfrm>
            <a:off x="1846164" y="3596268"/>
            <a:ext cx="892643" cy="46304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475</a:t>
            </a:r>
          </a:p>
        </p:txBody>
      </p:sp>
      <p:sp>
        <p:nvSpPr>
          <p:cNvPr id="52" name="Rectangle 51"/>
          <p:cNvSpPr/>
          <p:nvPr/>
        </p:nvSpPr>
        <p:spPr>
          <a:xfrm>
            <a:off x="2739332" y="3603138"/>
            <a:ext cx="488919" cy="46304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Times New Roman"/>
                <a:cs typeface="Times New Roman"/>
              </a:rPr>
              <a:t>100</a:t>
            </a:r>
          </a:p>
        </p:txBody>
      </p:sp>
      <p:sp>
        <p:nvSpPr>
          <p:cNvPr id="53" name="Rectangle 52"/>
          <p:cNvSpPr/>
          <p:nvPr/>
        </p:nvSpPr>
        <p:spPr>
          <a:xfrm>
            <a:off x="3227194" y="3597309"/>
            <a:ext cx="488919" cy="46304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Times New Roman"/>
                <a:cs typeface="Times New Roman"/>
              </a:rPr>
              <a:t>350</a:t>
            </a:r>
          </a:p>
        </p:txBody>
      </p:sp>
      <p:sp>
        <p:nvSpPr>
          <p:cNvPr id="54" name="Rectangle 53"/>
          <p:cNvSpPr/>
          <p:nvPr/>
        </p:nvSpPr>
        <p:spPr>
          <a:xfrm>
            <a:off x="3710294" y="3597829"/>
            <a:ext cx="488919" cy="46304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Times New Roman"/>
                <a:cs typeface="Times New Roman"/>
              </a:rPr>
              <a:t>550</a:t>
            </a:r>
          </a:p>
        </p:txBody>
      </p:sp>
      <p:sp>
        <p:nvSpPr>
          <p:cNvPr id="55" name="Rectangle 54"/>
          <p:cNvSpPr/>
          <p:nvPr/>
        </p:nvSpPr>
        <p:spPr>
          <a:xfrm>
            <a:off x="4200272" y="3597819"/>
            <a:ext cx="488919" cy="46304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Times New Roman"/>
                <a:cs typeface="Times New Roman"/>
              </a:rPr>
              <a:t>700</a:t>
            </a:r>
          </a:p>
        </p:txBody>
      </p:sp>
      <p:sp>
        <p:nvSpPr>
          <p:cNvPr id="56" name="Rectangle 55"/>
          <p:cNvSpPr/>
          <p:nvPr/>
        </p:nvSpPr>
        <p:spPr>
          <a:xfrm>
            <a:off x="4689191" y="3597829"/>
            <a:ext cx="488919" cy="46304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Times New Roman"/>
                <a:cs typeface="Times New Roman"/>
              </a:rPr>
              <a:t>850</a:t>
            </a:r>
          </a:p>
        </p:txBody>
      </p:sp>
      <p:sp>
        <p:nvSpPr>
          <p:cNvPr id="57" name="Rectangle 56"/>
          <p:cNvSpPr/>
          <p:nvPr/>
        </p:nvSpPr>
        <p:spPr>
          <a:xfrm>
            <a:off x="5172291" y="3597819"/>
            <a:ext cx="488919" cy="46304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Times New Roman"/>
                <a:cs typeface="Times New Roman"/>
              </a:rPr>
              <a:t>1000</a:t>
            </a:r>
          </a:p>
        </p:txBody>
      </p:sp>
      <p:sp>
        <p:nvSpPr>
          <p:cNvPr id="58" name="Rectangle 57"/>
          <p:cNvSpPr/>
          <p:nvPr/>
        </p:nvSpPr>
        <p:spPr>
          <a:xfrm>
            <a:off x="5662230" y="3597819"/>
            <a:ext cx="488919" cy="46304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Times New Roman"/>
                <a:cs typeface="Times New Roman"/>
              </a:rPr>
              <a:t>1100</a:t>
            </a:r>
          </a:p>
        </p:txBody>
      </p:sp>
      <p:sp>
        <p:nvSpPr>
          <p:cNvPr id="59" name="Rectangle 58"/>
          <p:cNvSpPr/>
          <p:nvPr/>
        </p:nvSpPr>
        <p:spPr>
          <a:xfrm>
            <a:off x="6151180" y="3597819"/>
            <a:ext cx="488919" cy="46304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Times New Roman"/>
                <a:cs typeface="Times New Roman"/>
              </a:rPr>
              <a:t>1150</a:t>
            </a:r>
          </a:p>
        </p:txBody>
      </p:sp>
      <p:sp>
        <p:nvSpPr>
          <p:cNvPr id="60" name="Rectangle 59"/>
          <p:cNvSpPr/>
          <p:nvPr/>
        </p:nvSpPr>
        <p:spPr>
          <a:xfrm>
            <a:off x="6639042" y="3600456"/>
            <a:ext cx="800542" cy="46304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Times New Roman"/>
                <a:cs typeface="Times New Roman"/>
              </a:rPr>
              <a:t>1275</a:t>
            </a:r>
          </a:p>
        </p:txBody>
      </p:sp>
      <p:sp>
        <p:nvSpPr>
          <p:cNvPr id="61" name="Rectangle 60"/>
          <p:cNvSpPr/>
          <p:nvPr/>
        </p:nvSpPr>
        <p:spPr>
          <a:xfrm>
            <a:off x="7439584" y="3598860"/>
            <a:ext cx="1040266" cy="46304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Times New Roman"/>
                <a:cs typeface="Times New Roman"/>
              </a:rPr>
              <a:t>10</a:t>
            </a:r>
          </a:p>
        </p:txBody>
      </p:sp>
      <p:sp>
        <p:nvSpPr>
          <p:cNvPr id="62" name="Rectangle 61"/>
          <p:cNvSpPr/>
          <p:nvPr/>
        </p:nvSpPr>
        <p:spPr>
          <a:xfrm>
            <a:off x="6143231" y="3592021"/>
            <a:ext cx="488919" cy="46304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Times New Roman"/>
                <a:cs typeface="Times New Roman"/>
              </a:rPr>
              <a:t>1200</a:t>
            </a:r>
          </a:p>
        </p:txBody>
      </p:sp>
      <p:sp>
        <p:nvSpPr>
          <p:cNvPr id="63" name="Rectangle 62"/>
          <p:cNvSpPr/>
          <p:nvPr/>
        </p:nvSpPr>
        <p:spPr>
          <a:xfrm>
            <a:off x="6147464" y="3592049"/>
            <a:ext cx="488919" cy="46304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Times New Roman"/>
                <a:cs typeface="Times New Roman"/>
              </a:rPr>
              <a:t>1250</a:t>
            </a:r>
          </a:p>
        </p:txBody>
      </p:sp>
      <p:sp>
        <p:nvSpPr>
          <p:cNvPr id="64" name="Rectangle 63"/>
          <p:cNvSpPr/>
          <p:nvPr/>
        </p:nvSpPr>
        <p:spPr>
          <a:xfrm>
            <a:off x="748240" y="4059318"/>
            <a:ext cx="1104816" cy="46304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3</a:t>
            </a:r>
          </a:p>
        </p:txBody>
      </p:sp>
      <p:sp>
        <p:nvSpPr>
          <p:cNvPr id="65" name="Rectangle 64"/>
          <p:cNvSpPr/>
          <p:nvPr/>
        </p:nvSpPr>
        <p:spPr>
          <a:xfrm>
            <a:off x="1853056" y="4052958"/>
            <a:ext cx="892643" cy="46304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250</a:t>
            </a:r>
          </a:p>
        </p:txBody>
      </p:sp>
      <p:sp>
        <p:nvSpPr>
          <p:cNvPr id="66" name="Rectangle 65"/>
          <p:cNvSpPr/>
          <p:nvPr/>
        </p:nvSpPr>
        <p:spPr>
          <a:xfrm>
            <a:off x="2746224" y="4059828"/>
            <a:ext cx="488919" cy="46304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Times New Roman"/>
                <a:cs typeface="Times New Roman"/>
              </a:rPr>
              <a:t>150</a:t>
            </a:r>
          </a:p>
        </p:txBody>
      </p:sp>
      <p:sp>
        <p:nvSpPr>
          <p:cNvPr id="67" name="Rectangle 66"/>
          <p:cNvSpPr/>
          <p:nvPr/>
        </p:nvSpPr>
        <p:spPr>
          <a:xfrm>
            <a:off x="3234086" y="4053999"/>
            <a:ext cx="488919" cy="46304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Times New Roman"/>
                <a:cs typeface="Times New Roman"/>
              </a:rPr>
              <a:t>400</a:t>
            </a:r>
          </a:p>
        </p:txBody>
      </p:sp>
      <p:sp>
        <p:nvSpPr>
          <p:cNvPr id="68" name="Rectangle 67"/>
          <p:cNvSpPr/>
          <p:nvPr/>
        </p:nvSpPr>
        <p:spPr>
          <a:xfrm>
            <a:off x="3717186" y="4054519"/>
            <a:ext cx="488919" cy="46304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Times New Roman"/>
                <a:cs typeface="Times New Roman"/>
              </a:rPr>
              <a:t>600</a:t>
            </a:r>
          </a:p>
        </p:txBody>
      </p:sp>
      <p:sp>
        <p:nvSpPr>
          <p:cNvPr id="69" name="Rectangle 68"/>
          <p:cNvSpPr/>
          <p:nvPr/>
        </p:nvSpPr>
        <p:spPr>
          <a:xfrm>
            <a:off x="4207164" y="4054509"/>
            <a:ext cx="488919" cy="46304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Times New Roman"/>
                <a:cs typeface="Times New Roman"/>
              </a:rPr>
              <a:t>750</a:t>
            </a:r>
          </a:p>
        </p:txBody>
      </p:sp>
      <p:sp>
        <p:nvSpPr>
          <p:cNvPr id="70" name="Rectangle 69"/>
          <p:cNvSpPr/>
          <p:nvPr/>
        </p:nvSpPr>
        <p:spPr>
          <a:xfrm>
            <a:off x="4696083" y="4054519"/>
            <a:ext cx="488919" cy="46304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Times New Roman"/>
                <a:cs typeface="Times New Roman"/>
              </a:rPr>
              <a:t>900</a:t>
            </a:r>
          </a:p>
        </p:txBody>
      </p:sp>
      <p:sp>
        <p:nvSpPr>
          <p:cNvPr id="71" name="Rectangle 70"/>
          <p:cNvSpPr/>
          <p:nvPr/>
        </p:nvSpPr>
        <p:spPr>
          <a:xfrm>
            <a:off x="5179183" y="4054509"/>
            <a:ext cx="488919" cy="463043"/>
          </a:xfrm>
          <a:prstGeom prst="rect">
            <a:avLst/>
          </a:prstGeom>
          <a:pattFill prst="trellis">
            <a:fgClr>
              <a:srgbClr val="FFFFFF"/>
            </a:fgClr>
            <a:bgClr>
              <a:schemeClr val="tx1"/>
            </a:bgClr>
          </a:patt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5669122" y="4054509"/>
            <a:ext cx="488919" cy="463043"/>
          </a:xfrm>
          <a:prstGeom prst="rect">
            <a:avLst/>
          </a:prstGeom>
          <a:pattFill prst="trellis">
            <a:fgClr>
              <a:srgbClr val="FFFFFF"/>
            </a:fgClr>
            <a:bgClr>
              <a:schemeClr val="tx1"/>
            </a:bgClr>
          </a:patt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6158072" y="4054509"/>
            <a:ext cx="488919" cy="463043"/>
          </a:xfrm>
          <a:prstGeom prst="rect">
            <a:avLst/>
          </a:prstGeom>
          <a:pattFill prst="trellis">
            <a:fgClr>
              <a:srgbClr val="FFFFFF"/>
            </a:fgClr>
            <a:bgClr>
              <a:schemeClr val="tx1"/>
            </a:bgClr>
          </a:patt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6645934" y="4057146"/>
            <a:ext cx="800542" cy="46304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Times New Roman"/>
                <a:cs typeface="Times New Roman"/>
              </a:rPr>
              <a:t>900</a:t>
            </a:r>
          </a:p>
        </p:txBody>
      </p:sp>
      <p:sp>
        <p:nvSpPr>
          <p:cNvPr id="75" name="Rectangle 74"/>
          <p:cNvSpPr/>
          <p:nvPr/>
        </p:nvSpPr>
        <p:spPr>
          <a:xfrm>
            <a:off x="7446476" y="4055550"/>
            <a:ext cx="1040266" cy="46304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Times New Roman"/>
                <a:cs typeface="Times New Roman"/>
              </a:rPr>
              <a:t>5</a:t>
            </a:r>
          </a:p>
        </p:txBody>
      </p:sp>
      <p:sp>
        <p:nvSpPr>
          <p:cNvPr id="76" name="Rectangle 75"/>
          <p:cNvSpPr/>
          <p:nvPr/>
        </p:nvSpPr>
        <p:spPr>
          <a:xfrm>
            <a:off x="741348" y="4528728"/>
            <a:ext cx="1104816" cy="46304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4</a:t>
            </a:r>
          </a:p>
        </p:txBody>
      </p:sp>
      <p:sp>
        <p:nvSpPr>
          <p:cNvPr id="77" name="Rectangle 76"/>
          <p:cNvSpPr/>
          <p:nvPr/>
        </p:nvSpPr>
        <p:spPr>
          <a:xfrm>
            <a:off x="1846164" y="4522368"/>
            <a:ext cx="892643" cy="46304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75</a:t>
            </a:r>
          </a:p>
        </p:txBody>
      </p:sp>
      <p:sp>
        <p:nvSpPr>
          <p:cNvPr id="78" name="Rectangle 77"/>
          <p:cNvSpPr/>
          <p:nvPr/>
        </p:nvSpPr>
        <p:spPr>
          <a:xfrm>
            <a:off x="2739332" y="4522888"/>
            <a:ext cx="488919" cy="46304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Times New Roman"/>
                <a:cs typeface="Times New Roman"/>
              </a:rPr>
              <a:t>200</a:t>
            </a:r>
          </a:p>
        </p:txBody>
      </p:sp>
      <p:sp>
        <p:nvSpPr>
          <p:cNvPr id="79" name="Rectangle 78"/>
          <p:cNvSpPr/>
          <p:nvPr/>
        </p:nvSpPr>
        <p:spPr>
          <a:xfrm>
            <a:off x="3227194" y="4523409"/>
            <a:ext cx="488919" cy="46304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Times New Roman"/>
                <a:cs typeface="Times New Roman"/>
              </a:rPr>
              <a:t>450</a:t>
            </a:r>
          </a:p>
        </p:txBody>
      </p:sp>
      <p:sp>
        <p:nvSpPr>
          <p:cNvPr id="80" name="Rectangle 79"/>
          <p:cNvSpPr/>
          <p:nvPr/>
        </p:nvSpPr>
        <p:spPr>
          <a:xfrm>
            <a:off x="3710294" y="4523929"/>
            <a:ext cx="488919" cy="463043"/>
          </a:xfrm>
          <a:prstGeom prst="rect">
            <a:avLst/>
          </a:prstGeom>
          <a:pattFill prst="trellis">
            <a:fgClr>
              <a:srgbClr val="FFFFFF"/>
            </a:fgClr>
            <a:bgClr>
              <a:schemeClr val="tx1"/>
            </a:bgClr>
          </a:patt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4200272" y="4523919"/>
            <a:ext cx="488919" cy="463043"/>
          </a:xfrm>
          <a:prstGeom prst="rect">
            <a:avLst/>
          </a:prstGeom>
          <a:pattFill prst="trellis">
            <a:fgClr>
              <a:srgbClr val="FFFFFF"/>
            </a:fgClr>
            <a:bgClr>
              <a:schemeClr val="tx1"/>
            </a:bgClr>
          </a:patt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4689191" y="4523929"/>
            <a:ext cx="488919" cy="463043"/>
          </a:xfrm>
          <a:prstGeom prst="rect">
            <a:avLst/>
          </a:prstGeom>
          <a:pattFill prst="trellis">
            <a:fgClr>
              <a:srgbClr val="FFFFFF"/>
            </a:fgClr>
            <a:bgClr>
              <a:schemeClr val="tx1"/>
            </a:bgClr>
          </a:patt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5172291" y="4523919"/>
            <a:ext cx="488919" cy="463043"/>
          </a:xfrm>
          <a:prstGeom prst="rect">
            <a:avLst/>
          </a:prstGeom>
          <a:pattFill prst="trellis">
            <a:fgClr>
              <a:srgbClr val="FFFFFF"/>
            </a:fgClr>
            <a:bgClr>
              <a:schemeClr val="tx1"/>
            </a:bgClr>
          </a:patt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5662230" y="4523919"/>
            <a:ext cx="488919" cy="463043"/>
          </a:xfrm>
          <a:prstGeom prst="rect">
            <a:avLst/>
          </a:prstGeom>
          <a:pattFill prst="trellis">
            <a:fgClr>
              <a:srgbClr val="FFFFFF"/>
            </a:fgClr>
            <a:bgClr>
              <a:schemeClr val="tx1"/>
            </a:bgClr>
          </a:patt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6151180" y="4523919"/>
            <a:ext cx="488919" cy="463043"/>
          </a:xfrm>
          <a:prstGeom prst="rect">
            <a:avLst/>
          </a:prstGeom>
          <a:pattFill prst="trellis">
            <a:fgClr>
              <a:srgbClr val="FFFFFF"/>
            </a:fgClr>
            <a:bgClr>
              <a:schemeClr val="tx1"/>
            </a:bgClr>
          </a:patt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6639042" y="4526556"/>
            <a:ext cx="800542" cy="46304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Times New Roman"/>
                <a:cs typeface="Times New Roman"/>
              </a:rPr>
              <a:t>475</a:t>
            </a:r>
          </a:p>
        </p:txBody>
      </p:sp>
      <p:sp>
        <p:nvSpPr>
          <p:cNvPr id="87" name="Rectangle 86"/>
          <p:cNvSpPr/>
          <p:nvPr/>
        </p:nvSpPr>
        <p:spPr>
          <a:xfrm>
            <a:off x="7439584" y="4524960"/>
            <a:ext cx="1040266" cy="46304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Times New Roman"/>
                <a:cs typeface="Times New Roman"/>
              </a:rPr>
              <a:t>2</a:t>
            </a:r>
          </a:p>
        </p:txBody>
      </p:sp>
      <p:sp>
        <p:nvSpPr>
          <p:cNvPr id="88" name="Rectangle 87"/>
          <p:cNvSpPr/>
          <p:nvPr/>
        </p:nvSpPr>
        <p:spPr>
          <a:xfrm>
            <a:off x="735012" y="4522368"/>
            <a:ext cx="1104816" cy="46304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4</a:t>
            </a:r>
          </a:p>
        </p:txBody>
      </p:sp>
      <p:sp>
        <p:nvSpPr>
          <p:cNvPr id="89" name="Rectangle 88"/>
          <p:cNvSpPr/>
          <p:nvPr/>
        </p:nvSpPr>
        <p:spPr>
          <a:xfrm>
            <a:off x="741348" y="3139578"/>
            <a:ext cx="1104816" cy="463043"/>
          </a:xfrm>
          <a:prstGeom prst="rect">
            <a:avLst/>
          </a:prstGeom>
          <a:solidFill>
            <a:srgbClr val="BFBFB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90" name="Rectangle 89"/>
          <p:cNvSpPr/>
          <p:nvPr/>
        </p:nvSpPr>
        <p:spPr>
          <a:xfrm>
            <a:off x="741904" y="4052958"/>
            <a:ext cx="1104816" cy="463043"/>
          </a:xfrm>
          <a:prstGeom prst="rect">
            <a:avLst/>
          </a:prstGeom>
          <a:solidFill>
            <a:srgbClr val="BFBFB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3</a:t>
            </a:r>
          </a:p>
        </p:txBody>
      </p:sp>
      <p:sp>
        <p:nvSpPr>
          <p:cNvPr id="91" name="Rectangle 90"/>
          <p:cNvSpPr/>
          <p:nvPr/>
        </p:nvSpPr>
        <p:spPr>
          <a:xfrm>
            <a:off x="734456" y="2678169"/>
            <a:ext cx="1104816" cy="463043"/>
          </a:xfrm>
          <a:prstGeom prst="rect">
            <a:avLst/>
          </a:prstGeom>
          <a:solidFill>
            <a:srgbClr val="BFBFB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0</a:t>
            </a:r>
          </a:p>
        </p:txBody>
      </p:sp>
      <p:sp>
        <p:nvSpPr>
          <p:cNvPr id="92" name="Rectangle 91"/>
          <p:cNvSpPr/>
          <p:nvPr/>
        </p:nvSpPr>
        <p:spPr>
          <a:xfrm>
            <a:off x="6643725" y="4973836"/>
            <a:ext cx="800542" cy="46304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imes New Roman"/>
                <a:cs typeface="Times New Roman"/>
              </a:rPr>
              <a:t>1275</a:t>
            </a:r>
          </a:p>
        </p:txBody>
      </p:sp>
      <p:sp>
        <p:nvSpPr>
          <p:cNvPr id="94" name="Rectangle 93"/>
          <p:cNvSpPr/>
          <p:nvPr/>
        </p:nvSpPr>
        <p:spPr>
          <a:xfrm>
            <a:off x="7444823" y="4981650"/>
            <a:ext cx="1040266" cy="46304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imes New Roman"/>
                <a:cs typeface="Times New Roman"/>
              </a:rPr>
              <a:t>27</a:t>
            </a:r>
          </a:p>
        </p:txBody>
      </p:sp>
      <p:sp>
        <p:nvSpPr>
          <p:cNvPr id="95" name="Rectangle 94"/>
          <p:cNvSpPr/>
          <p:nvPr/>
        </p:nvSpPr>
        <p:spPr>
          <a:xfrm>
            <a:off x="735012" y="3596268"/>
            <a:ext cx="1104816" cy="463043"/>
          </a:xfrm>
          <a:prstGeom prst="rect">
            <a:avLst/>
          </a:prstGeom>
          <a:solidFill>
            <a:srgbClr val="BFBFB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2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701099" y="5106690"/>
            <a:ext cx="29266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/>
                <a:cs typeface="Times New Roman"/>
              </a:rPr>
              <a:t>Average waiting time: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3858961" y="5106690"/>
            <a:ext cx="1355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/>
                <a:cs typeface="Times New Roman"/>
              </a:rPr>
              <a:t>100 </a:t>
            </a:r>
            <a:r>
              <a:rPr lang="en-US" sz="2400" dirty="0" err="1">
                <a:latin typeface="Times New Roman"/>
                <a:cs typeface="Times New Roman"/>
              </a:rPr>
              <a:t>msec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707991" y="5761830"/>
            <a:ext cx="31934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/>
                <a:cs typeface="Times New Roman"/>
              </a:rPr>
              <a:t>First process completed: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3863147" y="5768700"/>
            <a:ext cx="1355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/>
                <a:cs typeface="Times New Roman"/>
              </a:rPr>
              <a:t>475 </a:t>
            </a:r>
            <a:r>
              <a:rPr lang="en-US" sz="2400" dirty="0" err="1">
                <a:latin typeface="Times New Roman"/>
                <a:cs typeface="Times New Roman"/>
              </a:rPr>
              <a:t>msec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93" name="Right Triangle 92"/>
          <p:cNvSpPr/>
          <p:nvPr/>
        </p:nvSpPr>
        <p:spPr>
          <a:xfrm flipH="1">
            <a:off x="3228251" y="4528728"/>
            <a:ext cx="475151" cy="452922"/>
          </a:xfrm>
          <a:prstGeom prst="rtTriangle">
            <a:avLst/>
          </a:prstGeom>
          <a:solidFill>
            <a:schemeClr val="bg1">
              <a:lumMod val="75000"/>
              <a:alpha val="5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0" name="Right Triangle 99"/>
          <p:cNvSpPr/>
          <p:nvPr/>
        </p:nvSpPr>
        <p:spPr>
          <a:xfrm flipH="1">
            <a:off x="3715584" y="3141684"/>
            <a:ext cx="475151" cy="452922"/>
          </a:xfrm>
          <a:prstGeom prst="rtTriangle">
            <a:avLst/>
          </a:prstGeom>
          <a:solidFill>
            <a:schemeClr val="bg1">
              <a:lumMod val="75000"/>
              <a:alpha val="5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1" name="Right Triangle 100"/>
          <p:cNvSpPr/>
          <p:nvPr/>
        </p:nvSpPr>
        <p:spPr>
          <a:xfrm flipH="1">
            <a:off x="6171840" y="3592021"/>
            <a:ext cx="475151" cy="452922"/>
          </a:xfrm>
          <a:prstGeom prst="rtTriangle">
            <a:avLst/>
          </a:prstGeom>
          <a:solidFill>
            <a:schemeClr val="bg1">
              <a:lumMod val="75000"/>
              <a:alpha val="5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3925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0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0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0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00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400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6000"/>
                            </p:stCondLst>
                            <p:childTnLst>
                              <p:par>
                                <p:cTn id="8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700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8000"/>
                            </p:stCondLst>
                            <p:childTnLst>
                              <p:par>
                                <p:cTn id="9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9000"/>
                            </p:stCondLst>
                            <p:childTnLst>
                              <p:par>
                                <p:cTn id="9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000"/>
                            </p:stCondLst>
                            <p:childTnLst>
                              <p:par>
                                <p:cTn id="98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3000"/>
                            </p:stCondLst>
                            <p:childTnLst>
                              <p:par>
                                <p:cTn id="10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0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5000"/>
                            </p:stCondLst>
                            <p:childTnLst>
                              <p:par>
                                <p:cTn id="11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6000"/>
                            </p:stCondLst>
                            <p:childTnLst>
                              <p:par>
                                <p:cTn id="11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7000"/>
                            </p:stCondLst>
                            <p:childTnLst>
                              <p:par>
                                <p:cTn id="11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8000"/>
                            </p:stCondLst>
                            <p:childTnLst>
                              <p:par>
                                <p:cTn id="11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9000"/>
                            </p:stCondLst>
                            <p:childTnLst>
                              <p:par>
                                <p:cTn id="12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20000"/>
                            </p:stCondLst>
                            <p:childTnLst>
                              <p:par>
                                <p:cTn id="12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21000"/>
                            </p:stCondLst>
                            <p:childTnLst>
                              <p:par>
                                <p:cTn id="12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2000"/>
                            </p:stCondLst>
                            <p:childTnLst>
                              <p:par>
                                <p:cTn id="131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000"/>
                            </p:stCondLst>
                            <p:childTnLst>
                              <p:par>
                                <p:cTn id="14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3000"/>
                            </p:stCondLst>
                            <p:childTnLst>
                              <p:par>
                                <p:cTn id="14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3000"/>
                            </p:stCondLst>
                            <p:childTnLst>
                              <p:par>
                                <p:cTn id="16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2000"/>
                            </p:stCondLst>
                            <p:childTnLst>
                              <p:par>
                                <p:cTn id="17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3000"/>
                            </p:stCondLst>
                            <p:childTnLst>
                              <p:par>
                                <p:cTn id="17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4000"/>
                            </p:stCondLst>
                            <p:childTnLst>
                              <p:par>
                                <p:cTn id="17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3000"/>
                            </p:stCondLst>
                            <p:childTnLst>
                              <p:par>
                                <p:cTn id="19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4000"/>
                            </p:stCondLst>
                            <p:childTnLst>
                              <p:par>
                                <p:cTn id="19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6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4" grpId="0" animBg="1"/>
      <p:bldP spid="95" grpId="0" animBg="1"/>
      <p:bldP spid="96" grpId="0"/>
      <p:bldP spid="97" grpId="0"/>
      <p:bldP spid="98" grpId="0"/>
      <p:bldP spid="99" grpId="0"/>
      <p:bldP spid="93" grpId="0" animBg="1"/>
      <p:bldP spid="100" grpId="0" animBg="1"/>
      <p:bldP spid="101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7073"/>
            <a:ext cx="8229600" cy="1143000"/>
          </a:xfrm>
        </p:spPr>
        <p:txBody>
          <a:bodyPr/>
          <a:lstStyle/>
          <a:p>
            <a:r>
              <a:rPr lang="en-US" dirty="0"/>
              <a:t>Comparing Round Robin to FIFO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7330"/>
            <a:ext cx="8229600" cy="4525963"/>
          </a:xfrm>
        </p:spPr>
        <p:txBody>
          <a:bodyPr/>
          <a:lstStyle/>
          <a:p>
            <a:r>
              <a:rPr lang="en-US" dirty="0"/>
              <a:t>Context switches:  27 vs. 5 for FIFO</a:t>
            </a:r>
          </a:p>
          <a:p>
            <a:pPr lvl="1"/>
            <a:r>
              <a:rPr lang="en-US" dirty="0"/>
              <a:t>Clearly more expensive</a:t>
            </a:r>
          </a:p>
          <a:p>
            <a:r>
              <a:rPr lang="en-US" dirty="0"/>
              <a:t>First job completed:  475 </a:t>
            </a:r>
            <a:r>
              <a:rPr lang="en-US" dirty="0" err="1"/>
              <a:t>msec</a:t>
            </a:r>
            <a:r>
              <a:rPr lang="en-US" dirty="0"/>
              <a:t> vs. 350 for FIFO</a:t>
            </a:r>
          </a:p>
          <a:p>
            <a:pPr lvl="1"/>
            <a:r>
              <a:rPr lang="en-US" dirty="0"/>
              <a:t>Can take longer to complete first process</a:t>
            </a:r>
          </a:p>
          <a:p>
            <a:r>
              <a:rPr lang="en-US" dirty="0"/>
              <a:t>Average waiting time:  100 </a:t>
            </a:r>
            <a:r>
              <a:rPr lang="en-US" dirty="0" err="1"/>
              <a:t>msec</a:t>
            </a:r>
            <a:r>
              <a:rPr lang="en-US" dirty="0"/>
              <a:t> vs. 595 for FIFO</a:t>
            </a:r>
          </a:p>
          <a:p>
            <a:pPr lvl="1"/>
            <a:r>
              <a:rPr lang="en-US" dirty="0"/>
              <a:t>For first opportunity to compute</a:t>
            </a:r>
          </a:p>
          <a:p>
            <a:pPr lvl="1"/>
            <a:r>
              <a:rPr lang="en-US" dirty="0"/>
              <a:t>Clearly more responsive</a:t>
            </a:r>
          </a:p>
        </p:txBody>
      </p:sp>
    </p:spTree>
    <p:extLst>
      <p:ext uri="{BB962C8B-B14F-4D97-AF65-F5344CB8AC3E}">
        <p14:creationId xmlns:p14="http://schemas.microsoft.com/office/powerpoint/2010/main" val="109479259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Choosing a Time Slice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Performance of a preemptive scheduler depends heavily on how long the time slice is</a:t>
            </a:r>
          </a:p>
          <a:p>
            <a:r>
              <a:rPr lang="en-US" dirty="0"/>
              <a:t>Long time slices avoid too many context switches</a:t>
            </a:r>
          </a:p>
          <a:p>
            <a:pPr lvl="1"/>
            <a:r>
              <a:rPr lang="en-US" dirty="0"/>
              <a:t>Which waste cycles</a:t>
            </a:r>
          </a:p>
          <a:p>
            <a:pPr lvl="1"/>
            <a:r>
              <a:rPr lang="en-US" dirty="0"/>
              <a:t>So better throughput and utilization</a:t>
            </a:r>
          </a:p>
          <a:p>
            <a:r>
              <a:rPr lang="en-US" dirty="0"/>
              <a:t>Short time slices provide better response time to processes </a:t>
            </a:r>
          </a:p>
          <a:p>
            <a:r>
              <a:rPr lang="en-US" dirty="0"/>
              <a:t>How to balance?</a:t>
            </a:r>
          </a:p>
        </p:txBody>
      </p:sp>
    </p:spTree>
    <p:extLst>
      <p:ext uri="{BB962C8B-B14F-4D97-AF65-F5344CB8AC3E}">
        <p14:creationId xmlns:p14="http://schemas.microsoft.com/office/powerpoint/2010/main" val="251618065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Costs of a Context Switch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210"/>
            <a:ext cx="8229600" cy="4525963"/>
          </a:xfrm>
        </p:spPr>
        <p:txBody>
          <a:bodyPr/>
          <a:lstStyle/>
          <a:p>
            <a:r>
              <a:rPr lang="en-GB" sz="2800" dirty="0"/>
              <a:t>Entering the OS</a:t>
            </a:r>
          </a:p>
          <a:p>
            <a:pPr lvl="1"/>
            <a:r>
              <a:rPr lang="en-GB" sz="2400" dirty="0"/>
              <a:t>Taking interrupt, saving registers, calling scheduler</a:t>
            </a:r>
          </a:p>
          <a:p>
            <a:r>
              <a:rPr lang="en-GB" sz="2800" dirty="0"/>
              <a:t>Cycles to choose who to run</a:t>
            </a:r>
          </a:p>
          <a:p>
            <a:pPr lvl="1"/>
            <a:r>
              <a:rPr lang="en-GB" sz="2400" dirty="0"/>
              <a:t>The scheduler/dispatcher does work to choose</a:t>
            </a:r>
          </a:p>
          <a:p>
            <a:r>
              <a:rPr lang="en-GB" sz="2800" dirty="0"/>
              <a:t>Moving OS context to the new process</a:t>
            </a:r>
          </a:p>
          <a:p>
            <a:pPr lvl="1"/>
            <a:r>
              <a:rPr lang="en-GB" sz="2400" dirty="0"/>
              <a:t>Switch stack, non-resident process description</a:t>
            </a:r>
          </a:p>
          <a:p>
            <a:r>
              <a:rPr lang="en-GB" sz="2800" dirty="0"/>
              <a:t>Switching process address spaces</a:t>
            </a:r>
          </a:p>
          <a:p>
            <a:pPr lvl="1"/>
            <a:r>
              <a:rPr lang="en-GB" sz="2400" dirty="0"/>
              <a:t>Map-out old process, map-in new process</a:t>
            </a:r>
          </a:p>
          <a:p>
            <a:r>
              <a:rPr lang="en-GB" sz="2800" dirty="0"/>
              <a:t>Losing instruction and data caches</a:t>
            </a:r>
          </a:p>
          <a:p>
            <a:pPr lvl="1"/>
            <a:r>
              <a:rPr lang="en-GB" sz="2400" dirty="0"/>
              <a:t>Greatly slowing down the next hundred instructions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0866044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7038"/>
            <a:ext cx="8229600" cy="1143000"/>
          </a:xfrm>
        </p:spPr>
        <p:txBody>
          <a:bodyPr/>
          <a:lstStyle/>
          <a:p>
            <a:r>
              <a:rPr lang="en-US" dirty="0"/>
              <a:t>Multi-Level Feedback Queue (MLFQ) Scheduling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4036"/>
            <a:ext cx="8229600" cy="4525963"/>
          </a:xfrm>
        </p:spPr>
        <p:txBody>
          <a:bodyPr/>
          <a:lstStyle/>
          <a:p>
            <a:pPr>
              <a:lnSpc>
                <a:spcPct val="83000"/>
              </a:lnSpc>
            </a:pPr>
            <a:r>
              <a:rPr lang="en-GB" dirty="0"/>
              <a:t>One time slice length may not fit all processes</a:t>
            </a:r>
          </a:p>
          <a:p>
            <a:pPr>
              <a:lnSpc>
                <a:spcPct val="83000"/>
              </a:lnSpc>
            </a:pPr>
            <a:r>
              <a:rPr lang="en-GB" dirty="0"/>
              <a:t>Create multiple ready queues</a:t>
            </a:r>
          </a:p>
          <a:p>
            <a:pPr lvl="1">
              <a:lnSpc>
                <a:spcPct val="83000"/>
              </a:lnSpc>
            </a:pPr>
            <a:r>
              <a:rPr lang="en-GB" dirty="0"/>
              <a:t>Short time (foreground) tasks that finish quickly</a:t>
            </a:r>
          </a:p>
          <a:p>
            <a:pPr lvl="2">
              <a:lnSpc>
                <a:spcPct val="83000"/>
              </a:lnSpc>
            </a:pPr>
            <a:r>
              <a:rPr lang="en-GB" dirty="0"/>
              <a:t>	Short but frequent time slices, optimize response time</a:t>
            </a:r>
          </a:p>
          <a:p>
            <a:pPr lvl="1">
              <a:lnSpc>
                <a:spcPct val="83000"/>
              </a:lnSpc>
            </a:pPr>
            <a:r>
              <a:rPr lang="en-GB" dirty="0"/>
              <a:t>Long time (background) tasks that run longer</a:t>
            </a:r>
          </a:p>
          <a:p>
            <a:pPr lvl="2">
              <a:lnSpc>
                <a:spcPct val="83000"/>
              </a:lnSpc>
            </a:pPr>
            <a:r>
              <a:rPr lang="en-GB" dirty="0"/>
              <a:t>	Longer but infrequent time slices, minimize overhead</a:t>
            </a:r>
          </a:p>
          <a:p>
            <a:pPr lvl="1">
              <a:lnSpc>
                <a:spcPct val="83000"/>
              </a:lnSpc>
            </a:pPr>
            <a:r>
              <a:rPr lang="en-GB" dirty="0"/>
              <a:t>Different queues may get different shares of the CPU</a:t>
            </a:r>
          </a:p>
          <a:p>
            <a:pPr>
              <a:lnSpc>
                <a:spcPct val="83000"/>
              </a:lnSpc>
            </a:pPr>
            <a:r>
              <a:rPr lang="en-GB" dirty="0"/>
              <a:t>Finds balance between good response time and good turnaround time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48646"/>
      </p:ext>
    </p:extLst>
  </p:cSld>
  <p:clrMapOvr>
    <a:masterClrMapping/>
  </p:clrMapOvr>
  <p:transition xmlns:p14="http://schemas.microsoft.com/office/powerpoint/2010/main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9508"/>
            <a:ext cx="8229600" cy="1143000"/>
          </a:xfrm>
        </p:spPr>
        <p:txBody>
          <a:bodyPr/>
          <a:lstStyle/>
          <a:p>
            <a:r>
              <a:rPr lang="en-US" dirty="0"/>
              <a:t>How Do I Know What Queue To Put New Process Into?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69797"/>
            <a:ext cx="8229600" cy="4525963"/>
          </a:xfrm>
        </p:spPr>
        <p:txBody>
          <a:bodyPr/>
          <a:lstStyle/>
          <a:p>
            <a:pPr>
              <a:lnSpc>
                <a:spcPct val="83000"/>
              </a:lnSpc>
            </a:pPr>
            <a:r>
              <a:rPr lang="en-GB" dirty="0"/>
              <a:t>If it’s in the wrong queue, its scheduling discipline causes it problems</a:t>
            </a:r>
          </a:p>
          <a:p>
            <a:pPr>
              <a:lnSpc>
                <a:spcPct val="83000"/>
              </a:lnSpc>
            </a:pPr>
            <a:r>
              <a:rPr lang="en-GB" dirty="0"/>
              <a:t>Start all processes in short time queue</a:t>
            </a:r>
          </a:p>
          <a:p>
            <a:pPr lvl="1">
              <a:lnSpc>
                <a:spcPct val="83000"/>
              </a:lnSpc>
            </a:pPr>
            <a:r>
              <a:rPr lang="en-GB" dirty="0"/>
              <a:t>Move to longer queue if too many time-slice ends</a:t>
            </a:r>
          </a:p>
          <a:p>
            <a:pPr lvl="1">
              <a:lnSpc>
                <a:spcPct val="83000"/>
              </a:lnSpc>
            </a:pPr>
            <a:r>
              <a:rPr lang="en-GB" dirty="0"/>
              <a:t>Move back to shorter queue if too few time slice ends</a:t>
            </a:r>
          </a:p>
          <a:p>
            <a:pPr lvl="1">
              <a:lnSpc>
                <a:spcPct val="83000"/>
              </a:lnSpc>
            </a:pPr>
            <a:r>
              <a:rPr lang="en-GB" dirty="0"/>
              <a:t>Processes dynamically find the right queue</a:t>
            </a:r>
          </a:p>
          <a:p>
            <a:pPr>
              <a:lnSpc>
                <a:spcPct val="83000"/>
              </a:lnSpc>
            </a:pPr>
            <a:r>
              <a:rPr lang="en-GB" dirty="0"/>
              <a:t>If you also have real time tasks, you know where they belong</a:t>
            </a:r>
          </a:p>
          <a:p>
            <a:pPr lvl="1">
              <a:lnSpc>
                <a:spcPct val="83000"/>
              </a:lnSpc>
            </a:pPr>
            <a:r>
              <a:rPr lang="en-GB" dirty="0"/>
              <a:t>Start them in real time queue and don’t move them</a:t>
            </a:r>
          </a:p>
          <a:p>
            <a:pPr lvl="1">
              <a:lnSpc>
                <a:spcPct val="83000"/>
              </a:lnSpc>
            </a:pPr>
            <a:endParaRPr lang="en-GB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38174267"/>
      </p:ext>
    </p:extLst>
  </p:cSld>
  <p:clrMapOvr>
    <a:masterClrMapping/>
  </p:clrMapOvr>
  <p:transition xmlns:p14="http://schemas.microsoft.com/office/powerpoint/2010/main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Queue Scheduling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 </a:t>
            </a:r>
          </a:p>
        </p:txBody>
      </p:sp>
      <p:sp>
        <p:nvSpPr>
          <p:cNvPr id="4" name="Rectangle 28"/>
          <p:cNvSpPr>
            <a:spLocks noChangeArrowheads="1"/>
          </p:cNvSpPr>
          <p:nvPr/>
        </p:nvSpPr>
        <p:spPr bwMode="auto">
          <a:xfrm>
            <a:off x="5745225" y="2103438"/>
            <a:ext cx="1371600" cy="3048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GB" sz="1600">
                <a:solidFill>
                  <a:schemeClr val="tx1"/>
                </a:solidFill>
                <a:latin typeface="Times New Roman"/>
                <a:cs typeface="Times New Roman"/>
              </a:rPr>
              <a:t>ts</a:t>
            </a:r>
            <a:r>
              <a:rPr lang="en-GB" sz="1600" baseline="-25000">
                <a:solidFill>
                  <a:schemeClr val="tx1"/>
                </a:solidFill>
                <a:latin typeface="Times New Roman"/>
                <a:cs typeface="Times New Roman"/>
              </a:rPr>
              <a:t>max</a:t>
            </a:r>
            <a:r>
              <a:rPr lang="en-GB" sz="1600">
                <a:solidFill>
                  <a:schemeClr val="tx1"/>
                </a:solidFill>
                <a:latin typeface="Times New Roman"/>
                <a:cs typeface="Times New Roman"/>
              </a:rPr>
              <a:t> = ∞</a:t>
            </a:r>
            <a:endParaRPr lang="en-US" sz="1600">
              <a:latin typeface="Times New Roman"/>
              <a:cs typeface="Times New Roman"/>
            </a:endParaRPr>
          </a:p>
        </p:txBody>
      </p:sp>
      <p:sp>
        <p:nvSpPr>
          <p:cNvPr id="5" name="Rectangle 29"/>
          <p:cNvSpPr>
            <a:spLocks noChangeArrowheads="1"/>
          </p:cNvSpPr>
          <p:nvPr/>
        </p:nvSpPr>
        <p:spPr bwMode="auto">
          <a:xfrm>
            <a:off x="4221225" y="1798638"/>
            <a:ext cx="4191000" cy="3048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GB" sz="1600">
                <a:solidFill>
                  <a:schemeClr val="tx1"/>
                </a:solidFill>
                <a:latin typeface="Times New Roman"/>
                <a:cs typeface="Times New Roman"/>
              </a:rPr>
              <a:t>real time queue</a:t>
            </a:r>
            <a:endParaRPr lang="en-US" sz="1600">
              <a:latin typeface="Times New Roman"/>
              <a:cs typeface="Times New Roman"/>
            </a:endParaRPr>
          </a:p>
        </p:txBody>
      </p:sp>
      <p:sp>
        <p:nvSpPr>
          <p:cNvPr id="6" name="Rectangle 30"/>
          <p:cNvSpPr>
            <a:spLocks noChangeArrowheads="1"/>
          </p:cNvSpPr>
          <p:nvPr/>
        </p:nvSpPr>
        <p:spPr bwMode="auto">
          <a:xfrm>
            <a:off x="7116825" y="2103438"/>
            <a:ext cx="1295400" cy="3048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endParaRPr lang="en-US" sz="1600" dirty="0">
              <a:latin typeface="Times New Roman"/>
              <a:cs typeface="Times New Roman"/>
            </a:endParaRPr>
          </a:p>
        </p:txBody>
      </p:sp>
      <p:sp>
        <p:nvSpPr>
          <p:cNvPr id="7" name="Rectangle 31"/>
          <p:cNvSpPr>
            <a:spLocks noChangeArrowheads="1"/>
          </p:cNvSpPr>
          <p:nvPr/>
        </p:nvSpPr>
        <p:spPr bwMode="auto">
          <a:xfrm>
            <a:off x="4221225" y="2103438"/>
            <a:ext cx="1524000" cy="3048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endParaRPr lang="en-US" sz="1600" dirty="0">
              <a:latin typeface="Times New Roman"/>
              <a:cs typeface="Times New Roman"/>
            </a:endParaRPr>
          </a:p>
        </p:txBody>
      </p:sp>
      <p:sp>
        <p:nvSpPr>
          <p:cNvPr id="8" name="Rectangle 32"/>
          <p:cNvSpPr>
            <a:spLocks noChangeArrowheads="1"/>
          </p:cNvSpPr>
          <p:nvPr/>
        </p:nvSpPr>
        <p:spPr bwMode="auto">
          <a:xfrm>
            <a:off x="5745225" y="3246438"/>
            <a:ext cx="1371600" cy="304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GB" sz="1600">
                <a:solidFill>
                  <a:schemeClr val="tx1"/>
                </a:solidFill>
                <a:latin typeface="Times New Roman"/>
                <a:cs typeface="Times New Roman"/>
              </a:rPr>
              <a:t>ts</a:t>
            </a:r>
            <a:r>
              <a:rPr lang="en-GB" sz="1600" baseline="-25000">
                <a:solidFill>
                  <a:schemeClr val="tx1"/>
                </a:solidFill>
                <a:latin typeface="Times New Roman"/>
                <a:cs typeface="Times New Roman"/>
              </a:rPr>
              <a:t>max</a:t>
            </a:r>
            <a:r>
              <a:rPr lang="en-GB" sz="1600">
                <a:solidFill>
                  <a:schemeClr val="tx1"/>
                </a:solidFill>
                <a:latin typeface="Times New Roman"/>
                <a:cs typeface="Times New Roman"/>
              </a:rPr>
              <a:t> = 500us</a:t>
            </a:r>
            <a:endParaRPr lang="en-US" sz="1600">
              <a:latin typeface="Times New Roman"/>
              <a:cs typeface="Times New Roman"/>
            </a:endParaRPr>
          </a:p>
        </p:txBody>
      </p:sp>
      <p:sp>
        <p:nvSpPr>
          <p:cNvPr id="9" name="Rectangle 33"/>
          <p:cNvSpPr>
            <a:spLocks noChangeArrowheads="1"/>
          </p:cNvSpPr>
          <p:nvPr/>
        </p:nvSpPr>
        <p:spPr bwMode="auto">
          <a:xfrm>
            <a:off x="4221225" y="2941638"/>
            <a:ext cx="4191000" cy="304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GB" sz="1600" dirty="0">
                <a:solidFill>
                  <a:schemeClr val="tx1"/>
                </a:solidFill>
                <a:latin typeface="Times New Roman"/>
                <a:cs typeface="Times New Roman"/>
              </a:rPr>
              <a:t>short time queue</a:t>
            </a:r>
            <a:endParaRPr lang="en-US" sz="1600" dirty="0">
              <a:latin typeface="Times New Roman"/>
              <a:cs typeface="Times New Roman"/>
            </a:endParaRPr>
          </a:p>
        </p:txBody>
      </p:sp>
      <p:sp>
        <p:nvSpPr>
          <p:cNvPr id="10" name="Rectangle 34"/>
          <p:cNvSpPr>
            <a:spLocks noChangeArrowheads="1"/>
          </p:cNvSpPr>
          <p:nvPr/>
        </p:nvSpPr>
        <p:spPr bwMode="auto">
          <a:xfrm>
            <a:off x="7116825" y="3246438"/>
            <a:ext cx="1295400" cy="304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endParaRPr lang="en-US" sz="1600" dirty="0">
              <a:latin typeface="Times New Roman"/>
              <a:cs typeface="Times New Roman"/>
            </a:endParaRPr>
          </a:p>
        </p:txBody>
      </p:sp>
      <p:sp>
        <p:nvSpPr>
          <p:cNvPr id="11" name="Rectangle 35"/>
          <p:cNvSpPr>
            <a:spLocks noChangeArrowheads="1"/>
          </p:cNvSpPr>
          <p:nvPr/>
        </p:nvSpPr>
        <p:spPr bwMode="auto">
          <a:xfrm>
            <a:off x="4221225" y="3246438"/>
            <a:ext cx="1524000" cy="304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endParaRPr lang="en-US" sz="1600" dirty="0">
              <a:latin typeface="Times New Roman"/>
              <a:cs typeface="Times New Roman"/>
            </a:endParaRPr>
          </a:p>
        </p:txBody>
      </p:sp>
      <p:sp>
        <p:nvSpPr>
          <p:cNvPr id="12" name="Rectangle 36"/>
          <p:cNvSpPr>
            <a:spLocks noChangeArrowheads="1"/>
          </p:cNvSpPr>
          <p:nvPr/>
        </p:nvSpPr>
        <p:spPr bwMode="auto">
          <a:xfrm>
            <a:off x="5745225" y="4313238"/>
            <a:ext cx="1371600" cy="3048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GB" sz="1600">
                <a:solidFill>
                  <a:schemeClr val="tx1"/>
                </a:solidFill>
                <a:latin typeface="Times New Roman"/>
                <a:cs typeface="Times New Roman"/>
              </a:rPr>
              <a:t>ts</a:t>
            </a:r>
            <a:r>
              <a:rPr lang="en-GB" sz="1600" baseline="-25000">
                <a:solidFill>
                  <a:schemeClr val="tx1"/>
                </a:solidFill>
                <a:latin typeface="Times New Roman"/>
                <a:cs typeface="Times New Roman"/>
              </a:rPr>
              <a:t>max</a:t>
            </a:r>
            <a:r>
              <a:rPr lang="en-GB" sz="1600">
                <a:solidFill>
                  <a:schemeClr val="tx1"/>
                </a:solidFill>
                <a:latin typeface="Times New Roman"/>
                <a:cs typeface="Times New Roman"/>
              </a:rPr>
              <a:t> = 2ms</a:t>
            </a:r>
            <a:endParaRPr lang="en-US" sz="1600">
              <a:latin typeface="Times New Roman"/>
              <a:cs typeface="Times New Roman"/>
            </a:endParaRPr>
          </a:p>
        </p:txBody>
      </p:sp>
      <p:sp>
        <p:nvSpPr>
          <p:cNvPr id="13" name="Rectangle 37"/>
          <p:cNvSpPr>
            <a:spLocks noChangeArrowheads="1"/>
          </p:cNvSpPr>
          <p:nvPr/>
        </p:nvSpPr>
        <p:spPr bwMode="auto">
          <a:xfrm>
            <a:off x="4221225" y="4008438"/>
            <a:ext cx="4191000" cy="3048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GB" sz="1600" dirty="0">
                <a:solidFill>
                  <a:schemeClr val="tx1"/>
                </a:solidFill>
                <a:latin typeface="Times New Roman"/>
                <a:cs typeface="Times New Roman"/>
              </a:rPr>
              <a:t>medium time queue</a:t>
            </a:r>
            <a:endParaRPr lang="en-US" sz="1600" dirty="0">
              <a:latin typeface="Times New Roman"/>
              <a:cs typeface="Times New Roman"/>
            </a:endParaRPr>
          </a:p>
        </p:txBody>
      </p:sp>
      <p:sp>
        <p:nvSpPr>
          <p:cNvPr id="14" name="Rectangle 38"/>
          <p:cNvSpPr>
            <a:spLocks noChangeArrowheads="1"/>
          </p:cNvSpPr>
          <p:nvPr/>
        </p:nvSpPr>
        <p:spPr bwMode="auto">
          <a:xfrm>
            <a:off x="7116825" y="4313238"/>
            <a:ext cx="1295400" cy="3048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endParaRPr lang="en-US" sz="1600" dirty="0">
              <a:latin typeface="Times New Roman"/>
              <a:cs typeface="Times New Roman"/>
            </a:endParaRPr>
          </a:p>
        </p:txBody>
      </p:sp>
      <p:sp>
        <p:nvSpPr>
          <p:cNvPr id="15" name="Rectangle 39"/>
          <p:cNvSpPr>
            <a:spLocks noChangeArrowheads="1"/>
          </p:cNvSpPr>
          <p:nvPr/>
        </p:nvSpPr>
        <p:spPr bwMode="auto">
          <a:xfrm>
            <a:off x="4221225" y="4313238"/>
            <a:ext cx="1524000" cy="3048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endParaRPr lang="en-US" sz="1600" dirty="0">
              <a:latin typeface="Times New Roman"/>
              <a:cs typeface="Times New Roman"/>
            </a:endParaRPr>
          </a:p>
        </p:txBody>
      </p:sp>
      <p:sp>
        <p:nvSpPr>
          <p:cNvPr id="16" name="Rectangle 40"/>
          <p:cNvSpPr>
            <a:spLocks noChangeArrowheads="1"/>
          </p:cNvSpPr>
          <p:nvPr/>
        </p:nvSpPr>
        <p:spPr bwMode="auto">
          <a:xfrm>
            <a:off x="5745225" y="5456238"/>
            <a:ext cx="1371600" cy="3048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GB" sz="1600">
                <a:solidFill>
                  <a:schemeClr val="tx1"/>
                </a:solidFill>
                <a:latin typeface="Times New Roman"/>
                <a:cs typeface="Times New Roman"/>
              </a:rPr>
              <a:t>ts</a:t>
            </a:r>
            <a:r>
              <a:rPr lang="en-GB" sz="1600" baseline="-25000">
                <a:solidFill>
                  <a:schemeClr val="tx1"/>
                </a:solidFill>
                <a:latin typeface="Times New Roman"/>
                <a:cs typeface="Times New Roman"/>
              </a:rPr>
              <a:t>max</a:t>
            </a:r>
            <a:r>
              <a:rPr lang="en-GB" sz="1600">
                <a:solidFill>
                  <a:schemeClr val="tx1"/>
                </a:solidFill>
                <a:latin typeface="Times New Roman"/>
                <a:cs typeface="Times New Roman"/>
              </a:rPr>
              <a:t> = 5ms</a:t>
            </a:r>
            <a:endParaRPr lang="en-US" sz="1600">
              <a:latin typeface="Times New Roman"/>
              <a:cs typeface="Times New Roman"/>
            </a:endParaRPr>
          </a:p>
        </p:txBody>
      </p:sp>
      <p:sp>
        <p:nvSpPr>
          <p:cNvPr id="17" name="Rectangle 41"/>
          <p:cNvSpPr>
            <a:spLocks noChangeArrowheads="1"/>
          </p:cNvSpPr>
          <p:nvPr/>
        </p:nvSpPr>
        <p:spPr bwMode="auto">
          <a:xfrm>
            <a:off x="4221225" y="5151438"/>
            <a:ext cx="4191000" cy="3048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GB" sz="1600" dirty="0">
                <a:solidFill>
                  <a:schemeClr val="tx1"/>
                </a:solidFill>
                <a:latin typeface="Times New Roman"/>
                <a:cs typeface="Times New Roman"/>
              </a:rPr>
              <a:t>long time queue</a:t>
            </a:r>
            <a:endParaRPr lang="en-US" sz="1600" dirty="0">
              <a:latin typeface="Times New Roman"/>
              <a:cs typeface="Times New Roman"/>
            </a:endParaRPr>
          </a:p>
        </p:txBody>
      </p:sp>
      <p:sp>
        <p:nvSpPr>
          <p:cNvPr id="18" name="Rectangle 42"/>
          <p:cNvSpPr>
            <a:spLocks noChangeArrowheads="1"/>
          </p:cNvSpPr>
          <p:nvPr/>
        </p:nvSpPr>
        <p:spPr bwMode="auto">
          <a:xfrm>
            <a:off x="7116825" y="5456238"/>
            <a:ext cx="1295400" cy="3048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endParaRPr lang="en-US" sz="16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19" name="Rectangle 43"/>
          <p:cNvSpPr>
            <a:spLocks noChangeArrowheads="1"/>
          </p:cNvSpPr>
          <p:nvPr/>
        </p:nvSpPr>
        <p:spPr bwMode="auto">
          <a:xfrm>
            <a:off x="4221225" y="5456238"/>
            <a:ext cx="1524000" cy="3048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endParaRPr lang="en-US" sz="1600" dirty="0">
              <a:latin typeface="Times New Roman"/>
              <a:cs typeface="Times New Roman"/>
            </a:endParaRPr>
          </a:p>
        </p:txBody>
      </p:sp>
      <p:sp>
        <p:nvSpPr>
          <p:cNvPr id="20" name="AutoShape 44"/>
          <p:cNvSpPr>
            <a:spLocks noChangeArrowheads="1"/>
          </p:cNvSpPr>
          <p:nvPr/>
        </p:nvSpPr>
        <p:spPr bwMode="auto">
          <a:xfrm>
            <a:off x="792225" y="2789238"/>
            <a:ext cx="1828800" cy="1600200"/>
          </a:xfrm>
          <a:prstGeom prst="flowChartAlternateProcess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Times New Roman"/>
                <a:cs typeface="Times New Roman"/>
              </a:rPr>
              <a:t>share</a:t>
            </a:r>
          </a:p>
          <a:p>
            <a:pPr algn="ctr"/>
            <a:r>
              <a:rPr lang="en-US">
                <a:latin typeface="Times New Roman"/>
                <a:cs typeface="Times New Roman"/>
              </a:rPr>
              <a:t>scheduler</a:t>
            </a:r>
          </a:p>
        </p:txBody>
      </p:sp>
      <p:cxnSp>
        <p:nvCxnSpPr>
          <p:cNvPr id="21" name="AutoShape 45"/>
          <p:cNvCxnSpPr>
            <a:cxnSpLocks noChangeShapeType="1"/>
            <a:stCxn id="20" idx="3"/>
            <a:endCxn id="5" idx="1"/>
          </p:cNvCxnSpPr>
          <p:nvPr/>
        </p:nvCxnSpPr>
        <p:spPr bwMode="auto">
          <a:xfrm flipV="1">
            <a:off x="2621025" y="1951038"/>
            <a:ext cx="1600200" cy="1638300"/>
          </a:xfrm>
          <a:prstGeom prst="bentConnector3">
            <a:avLst>
              <a:gd name="adj1" fmla="val 31843"/>
            </a:avLst>
          </a:prstGeom>
          <a:noFill/>
          <a:ln w="9525">
            <a:solidFill>
              <a:schemeClr val="bg2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2" name="AutoShape 46"/>
          <p:cNvCxnSpPr>
            <a:cxnSpLocks noChangeShapeType="1"/>
            <a:stCxn id="20" idx="3"/>
            <a:endCxn id="9" idx="1"/>
          </p:cNvCxnSpPr>
          <p:nvPr/>
        </p:nvCxnSpPr>
        <p:spPr bwMode="auto">
          <a:xfrm flipV="1">
            <a:off x="2621025" y="3094038"/>
            <a:ext cx="1600200" cy="495300"/>
          </a:xfrm>
          <a:prstGeom prst="bentConnector3">
            <a:avLst>
              <a:gd name="adj1" fmla="val 31745"/>
            </a:avLst>
          </a:prstGeom>
          <a:noFill/>
          <a:ln w="9525">
            <a:solidFill>
              <a:schemeClr val="bg2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3" name="AutoShape 47"/>
          <p:cNvCxnSpPr>
            <a:cxnSpLocks noChangeShapeType="1"/>
            <a:stCxn id="20" idx="3"/>
            <a:endCxn id="13" idx="1"/>
          </p:cNvCxnSpPr>
          <p:nvPr/>
        </p:nvCxnSpPr>
        <p:spPr bwMode="auto">
          <a:xfrm>
            <a:off x="2621025" y="3589338"/>
            <a:ext cx="1600200" cy="571500"/>
          </a:xfrm>
          <a:prstGeom prst="bentConnector3">
            <a:avLst>
              <a:gd name="adj1" fmla="val 31847"/>
            </a:avLst>
          </a:prstGeom>
          <a:noFill/>
          <a:ln w="9525">
            <a:solidFill>
              <a:schemeClr val="bg2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4" name="AutoShape 48"/>
          <p:cNvCxnSpPr>
            <a:cxnSpLocks noChangeShapeType="1"/>
            <a:stCxn id="20" idx="3"/>
            <a:endCxn id="17" idx="1"/>
          </p:cNvCxnSpPr>
          <p:nvPr/>
        </p:nvCxnSpPr>
        <p:spPr bwMode="auto">
          <a:xfrm>
            <a:off x="2621025" y="3589338"/>
            <a:ext cx="1600200" cy="1714500"/>
          </a:xfrm>
          <a:prstGeom prst="bentConnector3">
            <a:avLst>
              <a:gd name="adj1" fmla="val 31847"/>
            </a:avLst>
          </a:prstGeom>
          <a:noFill/>
          <a:ln w="9525">
            <a:solidFill>
              <a:schemeClr val="bg2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25" name="Text Box 49"/>
          <p:cNvSpPr txBox="1">
            <a:spLocks noChangeArrowheads="1"/>
          </p:cNvSpPr>
          <p:nvPr/>
        </p:nvSpPr>
        <p:spPr bwMode="auto">
          <a:xfrm>
            <a:off x="3198875" y="1660525"/>
            <a:ext cx="60785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Times New Roman"/>
                <a:cs typeface="Times New Roman"/>
              </a:rPr>
              <a:t>20%</a:t>
            </a:r>
          </a:p>
        </p:txBody>
      </p:sp>
      <p:sp>
        <p:nvSpPr>
          <p:cNvPr id="26" name="Text Box 50"/>
          <p:cNvSpPr txBox="1">
            <a:spLocks noChangeArrowheads="1"/>
          </p:cNvSpPr>
          <p:nvPr/>
        </p:nvSpPr>
        <p:spPr bwMode="auto">
          <a:xfrm>
            <a:off x="3230625" y="2803525"/>
            <a:ext cx="60785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Times New Roman"/>
                <a:cs typeface="Times New Roman"/>
              </a:rPr>
              <a:t>50%</a:t>
            </a:r>
          </a:p>
        </p:txBody>
      </p:sp>
      <p:sp>
        <p:nvSpPr>
          <p:cNvPr id="27" name="Text Box 51"/>
          <p:cNvSpPr txBox="1">
            <a:spLocks noChangeArrowheads="1"/>
          </p:cNvSpPr>
          <p:nvPr/>
        </p:nvSpPr>
        <p:spPr bwMode="auto">
          <a:xfrm>
            <a:off x="3230625" y="3870325"/>
            <a:ext cx="60785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Times New Roman"/>
                <a:cs typeface="Times New Roman"/>
              </a:rPr>
              <a:t>25%</a:t>
            </a:r>
          </a:p>
        </p:txBody>
      </p:sp>
      <p:sp>
        <p:nvSpPr>
          <p:cNvPr id="28" name="Text Box 52"/>
          <p:cNvSpPr txBox="1">
            <a:spLocks noChangeArrowheads="1"/>
          </p:cNvSpPr>
          <p:nvPr/>
        </p:nvSpPr>
        <p:spPr bwMode="auto">
          <a:xfrm>
            <a:off x="3230625" y="5013325"/>
            <a:ext cx="60785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Times New Roman"/>
                <a:cs typeface="Times New Roman"/>
              </a:rPr>
              <a:t>05%</a:t>
            </a:r>
          </a:p>
        </p:txBody>
      </p:sp>
      <p:cxnSp>
        <p:nvCxnSpPr>
          <p:cNvPr id="29" name="AutoShape 53"/>
          <p:cNvCxnSpPr>
            <a:cxnSpLocks noChangeShapeType="1"/>
            <a:stCxn id="10" idx="3"/>
            <a:endCxn id="13" idx="3"/>
          </p:cNvCxnSpPr>
          <p:nvPr/>
        </p:nvCxnSpPr>
        <p:spPr bwMode="auto">
          <a:xfrm>
            <a:off x="8412225" y="3398838"/>
            <a:ext cx="1587" cy="762000"/>
          </a:xfrm>
          <a:prstGeom prst="curvedConnector3">
            <a:avLst>
              <a:gd name="adj1" fmla="val 144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0" name="AutoShape 54"/>
          <p:cNvCxnSpPr>
            <a:cxnSpLocks noChangeShapeType="1"/>
            <a:stCxn id="14" idx="3"/>
            <a:endCxn id="17" idx="3"/>
          </p:cNvCxnSpPr>
          <p:nvPr/>
        </p:nvCxnSpPr>
        <p:spPr bwMode="auto">
          <a:xfrm>
            <a:off x="8412225" y="4465638"/>
            <a:ext cx="1587" cy="838200"/>
          </a:xfrm>
          <a:prstGeom prst="curvedConnector3">
            <a:avLst>
              <a:gd name="adj1" fmla="val 144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" name="AutoShape 55"/>
          <p:cNvCxnSpPr>
            <a:cxnSpLocks noChangeShapeType="1"/>
            <a:stCxn id="19" idx="1"/>
            <a:endCxn id="13" idx="1"/>
          </p:cNvCxnSpPr>
          <p:nvPr/>
        </p:nvCxnSpPr>
        <p:spPr bwMode="auto">
          <a:xfrm rot="10800000" flipH="1">
            <a:off x="4221225" y="4160838"/>
            <a:ext cx="1587" cy="1447800"/>
          </a:xfrm>
          <a:prstGeom prst="curvedConnector3">
            <a:avLst>
              <a:gd name="adj1" fmla="val -144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2" name="AutoShape 56"/>
          <p:cNvCxnSpPr>
            <a:cxnSpLocks noChangeShapeType="1"/>
            <a:stCxn id="15" idx="1"/>
            <a:endCxn id="9" idx="1"/>
          </p:cNvCxnSpPr>
          <p:nvPr/>
        </p:nvCxnSpPr>
        <p:spPr bwMode="auto">
          <a:xfrm rot="10800000" flipH="1">
            <a:off x="4221225" y="3094038"/>
            <a:ext cx="1587" cy="1371600"/>
          </a:xfrm>
          <a:prstGeom prst="curvedConnector3">
            <a:avLst>
              <a:gd name="adj1" fmla="val -144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844048704"/>
      </p:ext>
    </p:extLst>
  </p:cSld>
  <p:clrMapOvr>
    <a:masterClrMapping/>
  </p:clrMapOvr>
  <p:transition xmlns:p14="http://schemas.microsoft.com/office/powerpoint/2010/main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7560"/>
            <a:ext cx="8229600" cy="1143000"/>
          </a:xfrm>
        </p:spPr>
        <p:txBody>
          <a:bodyPr/>
          <a:lstStyle/>
          <a:p>
            <a:r>
              <a:rPr lang="en-US" dirty="0"/>
              <a:t>How Do We Decide </a:t>
            </a:r>
            <a:br>
              <a:rPr lang="en-US" dirty="0"/>
            </a:br>
            <a:r>
              <a:rPr lang="en-US" dirty="0"/>
              <a:t>How To Schedule?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Generally, we choose goals we wish to achieve</a:t>
            </a:r>
          </a:p>
          <a:p>
            <a:r>
              <a:rPr lang="en-US" dirty="0"/>
              <a:t>And design a scheduling algorithm that is likely to achieve those goals</a:t>
            </a:r>
          </a:p>
          <a:p>
            <a:r>
              <a:rPr lang="en-US" dirty="0"/>
              <a:t>Different scheduling algorithms try to optimize different quantities</a:t>
            </a:r>
          </a:p>
          <a:p>
            <a:r>
              <a:rPr lang="en-US" dirty="0"/>
              <a:t>So changing our scheduling algorithm can drastically change system behavior</a:t>
            </a:r>
          </a:p>
        </p:txBody>
      </p:sp>
    </p:spTree>
    <p:extLst>
      <p:ext uri="{BB962C8B-B14F-4D97-AF65-F5344CB8AC3E}">
        <p14:creationId xmlns:p14="http://schemas.microsoft.com/office/powerpoint/2010/main" val="101433300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3538"/>
            <a:ext cx="8229600" cy="1143000"/>
          </a:xfrm>
        </p:spPr>
        <p:txBody>
          <a:bodyPr/>
          <a:lstStyle/>
          <a:p>
            <a:r>
              <a:rPr lang="en-US" dirty="0"/>
              <a:t>What Benefits Do We </a:t>
            </a:r>
            <a:br>
              <a:rPr lang="en-US" dirty="0"/>
            </a:br>
            <a:r>
              <a:rPr lang="en-US" dirty="0"/>
              <a:t>Expect From MLFQ?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Acceptable response time for interactive jobs</a:t>
            </a:r>
          </a:p>
          <a:p>
            <a:pPr lvl="1"/>
            <a:r>
              <a:rPr lang="en-US" sz="2400" dirty="0"/>
              <a:t>Or other jobs with regular external inputs</a:t>
            </a:r>
          </a:p>
          <a:p>
            <a:pPr lvl="1"/>
            <a:r>
              <a:rPr lang="en-US" sz="2400" dirty="0"/>
              <a:t>It won’t be too long before they’re scheduled</a:t>
            </a:r>
          </a:p>
          <a:p>
            <a:pPr lvl="1"/>
            <a:r>
              <a:rPr lang="en-US" sz="2400" dirty="0"/>
              <a:t>But they won’t waste CPU running for a long time</a:t>
            </a:r>
          </a:p>
          <a:p>
            <a:r>
              <a:rPr lang="en-US" sz="2800" dirty="0"/>
              <a:t>Efficient but fair CPU use for non-interactive jobs</a:t>
            </a:r>
          </a:p>
          <a:p>
            <a:pPr lvl="1"/>
            <a:r>
              <a:rPr lang="en-US" sz="2400" dirty="0"/>
              <a:t>They run for a long time slice without interruption</a:t>
            </a:r>
          </a:p>
          <a:p>
            <a:r>
              <a:rPr lang="en-US" sz="2800" dirty="0"/>
              <a:t>Predictable real time response</a:t>
            </a:r>
          </a:p>
          <a:p>
            <a:pPr lvl="1"/>
            <a:r>
              <a:rPr lang="en-US" sz="2400" dirty="0"/>
              <a:t>Based on known percentage of CPU</a:t>
            </a:r>
          </a:p>
          <a:p>
            <a:r>
              <a:rPr lang="en-US" sz="2800" dirty="0"/>
              <a:t>Dynamic and automatic adjustment of scheduling based on actual behavior of jobs</a:t>
            </a:r>
          </a:p>
        </p:txBody>
      </p:sp>
    </p:spTree>
    <p:extLst>
      <p:ext uri="{BB962C8B-B14F-4D97-AF65-F5344CB8AC3E}">
        <p14:creationId xmlns:p14="http://schemas.microsoft.com/office/powerpoint/2010/main" val="283459441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Priority Scheduling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Sometimes processes aren’t all equally important</a:t>
            </a:r>
          </a:p>
          <a:p>
            <a:r>
              <a:rPr lang="en-US" dirty="0"/>
              <a:t>We might want to preferentially run the more important processes first</a:t>
            </a:r>
          </a:p>
          <a:p>
            <a:r>
              <a:rPr lang="en-US" dirty="0"/>
              <a:t>How would our scheduling algorithm work then?</a:t>
            </a:r>
          </a:p>
          <a:p>
            <a:r>
              <a:rPr lang="en-US" dirty="0"/>
              <a:t>Assign each job a priority number</a:t>
            </a:r>
          </a:p>
          <a:p>
            <a:r>
              <a:rPr lang="en-US" dirty="0"/>
              <a:t>Run according to priority number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958652" y="514058"/>
            <a:ext cx="7198443" cy="864298"/>
          </a:xfrm>
          <a:prstGeom prst="roundRect">
            <a:avLst/>
          </a:prstGeom>
          <a:noFill/>
          <a:ln w="9525" cap="flat" cmpd="sng" algn="ctr">
            <a:solidFill>
              <a:schemeClr val="tx1">
                <a:lumMod val="95000"/>
                <a:lumOff val="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29310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Priority and Preemption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non-preemptive, priority scheduling is just about ordering processes</a:t>
            </a:r>
          </a:p>
          <a:p>
            <a:r>
              <a:rPr lang="en-US" dirty="0"/>
              <a:t>Much like shortest job first, but ordered by priority instead</a:t>
            </a:r>
          </a:p>
          <a:p>
            <a:r>
              <a:rPr lang="en-US" dirty="0"/>
              <a:t>But what if scheduling is preemptive?</a:t>
            </a:r>
          </a:p>
          <a:p>
            <a:r>
              <a:rPr lang="en-US" dirty="0"/>
              <a:t>In that case, when new process is created, it might preempt running process</a:t>
            </a:r>
          </a:p>
          <a:p>
            <a:pPr lvl="1"/>
            <a:r>
              <a:rPr lang="en-US" dirty="0"/>
              <a:t>If its priority is higher</a:t>
            </a:r>
          </a:p>
        </p:txBody>
      </p:sp>
    </p:spTree>
    <p:extLst>
      <p:ext uri="{BB962C8B-B14F-4D97-AF65-F5344CB8AC3E}">
        <p14:creationId xmlns:p14="http://schemas.microsoft.com/office/powerpoint/2010/main" val="342931326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Priority Scheduling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740780" y="2229477"/>
            <a:ext cx="659630" cy="46304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Times New Roman"/>
                <a:cs typeface="Times New Roman"/>
              </a:rPr>
              <a:t>Process</a:t>
            </a:r>
          </a:p>
        </p:txBody>
      </p:sp>
      <p:sp>
        <p:nvSpPr>
          <p:cNvPr id="7" name="Rectangle 6"/>
          <p:cNvSpPr/>
          <p:nvPr/>
        </p:nvSpPr>
        <p:spPr>
          <a:xfrm>
            <a:off x="2100554" y="2223117"/>
            <a:ext cx="637685" cy="46304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Times New Roman"/>
                <a:cs typeface="Times New Roman"/>
              </a:rPr>
              <a:t>Length</a:t>
            </a:r>
          </a:p>
        </p:txBody>
      </p:sp>
      <p:sp>
        <p:nvSpPr>
          <p:cNvPr id="18" name="Rectangle 17"/>
          <p:cNvSpPr/>
          <p:nvPr/>
        </p:nvSpPr>
        <p:spPr>
          <a:xfrm>
            <a:off x="740792" y="2684529"/>
            <a:ext cx="659630" cy="46304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0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100566" y="2678169"/>
            <a:ext cx="637685" cy="46304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350</a:t>
            </a:r>
          </a:p>
        </p:txBody>
      </p:sp>
      <p:sp>
        <p:nvSpPr>
          <p:cNvPr id="30" name="Rectangle 29"/>
          <p:cNvSpPr/>
          <p:nvPr/>
        </p:nvSpPr>
        <p:spPr>
          <a:xfrm>
            <a:off x="734456" y="3145938"/>
            <a:ext cx="659630" cy="46304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094230" y="3139578"/>
            <a:ext cx="637685" cy="46304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125</a:t>
            </a:r>
          </a:p>
        </p:txBody>
      </p:sp>
      <p:sp>
        <p:nvSpPr>
          <p:cNvPr id="42" name="Rectangle 41"/>
          <p:cNvSpPr/>
          <p:nvPr/>
        </p:nvSpPr>
        <p:spPr>
          <a:xfrm>
            <a:off x="741348" y="3602628"/>
            <a:ext cx="659630" cy="46304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2</a:t>
            </a:r>
          </a:p>
        </p:txBody>
      </p:sp>
      <p:sp>
        <p:nvSpPr>
          <p:cNvPr id="43" name="Rectangle 42"/>
          <p:cNvSpPr/>
          <p:nvPr/>
        </p:nvSpPr>
        <p:spPr>
          <a:xfrm>
            <a:off x="2101122" y="3596268"/>
            <a:ext cx="637685" cy="46304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475</a:t>
            </a:r>
          </a:p>
        </p:txBody>
      </p:sp>
      <p:sp>
        <p:nvSpPr>
          <p:cNvPr id="87" name="Rectangle 86"/>
          <p:cNvSpPr/>
          <p:nvPr/>
        </p:nvSpPr>
        <p:spPr>
          <a:xfrm>
            <a:off x="1403806" y="2224749"/>
            <a:ext cx="697315" cy="46304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Times New Roman"/>
                <a:cs typeface="Times New Roman"/>
              </a:rPr>
              <a:t>Priority</a:t>
            </a:r>
          </a:p>
        </p:txBody>
      </p:sp>
      <p:sp>
        <p:nvSpPr>
          <p:cNvPr id="88" name="Rectangle 87"/>
          <p:cNvSpPr/>
          <p:nvPr/>
        </p:nvSpPr>
        <p:spPr>
          <a:xfrm>
            <a:off x="1399090" y="2665217"/>
            <a:ext cx="697315" cy="46304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Times New Roman"/>
                <a:cs typeface="Times New Roman"/>
              </a:rPr>
              <a:t>10</a:t>
            </a:r>
          </a:p>
        </p:txBody>
      </p:sp>
      <p:sp>
        <p:nvSpPr>
          <p:cNvPr id="172" name="Rectangle 171"/>
          <p:cNvSpPr/>
          <p:nvPr/>
        </p:nvSpPr>
        <p:spPr>
          <a:xfrm>
            <a:off x="1394374" y="3131873"/>
            <a:ext cx="697315" cy="46304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Times New Roman"/>
                <a:cs typeface="Times New Roman"/>
              </a:rPr>
              <a:t>30</a:t>
            </a:r>
          </a:p>
        </p:txBody>
      </p:sp>
      <p:sp>
        <p:nvSpPr>
          <p:cNvPr id="173" name="Rectangle 172"/>
          <p:cNvSpPr/>
          <p:nvPr/>
        </p:nvSpPr>
        <p:spPr>
          <a:xfrm>
            <a:off x="1402886" y="3598529"/>
            <a:ext cx="697315" cy="46304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Times New Roman"/>
                <a:cs typeface="Times New Roman"/>
              </a:rPr>
              <a:t>40</a:t>
            </a:r>
          </a:p>
        </p:txBody>
      </p:sp>
      <p:grpSp>
        <p:nvGrpSpPr>
          <p:cNvPr id="4" name="Group 175"/>
          <p:cNvGrpSpPr/>
          <p:nvPr/>
        </p:nvGrpSpPr>
        <p:grpSpPr>
          <a:xfrm>
            <a:off x="748240" y="4052958"/>
            <a:ext cx="1997459" cy="475270"/>
            <a:chOff x="748240" y="4052958"/>
            <a:chExt cx="1997459" cy="475270"/>
          </a:xfrm>
        </p:grpSpPr>
        <p:sp>
          <p:nvSpPr>
            <p:cNvPr id="56" name="Rectangle 55"/>
            <p:cNvSpPr/>
            <p:nvPr/>
          </p:nvSpPr>
          <p:spPr>
            <a:xfrm>
              <a:off x="748240" y="4059318"/>
              <a:ext cx="659630" cy="463043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  <a:latin typeface="Times New Roman"/>
                  <a:cs typeface="Times New Roman"/>
                </a:rPr>
                <a:t>3</a:t>
              </a: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2108014" y="4052958"/>
              <a:ext cx="637685" cy="463043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  <a:latin typeface="Times New Roman"/>
                  <a:cs typeface="Times New Roman"/>
                </a:rPr>
                <a:t>250</a:t>
              </a:r>
            </a:p>
          </p:txBody>
        </p:sp>
        <p:sp>
          <p:nvSpPr>
            <p:cNvPr id="174" name="Rectangle 173"/>
            <p:cNvSpPr/>
            <p:nvPr/>
          </p:nvSpPr>
          <p:spPr>
            <a:xfrm>
              <a:off x="1398035" y="4065185"/>
              <a:ext cx="697315" cy="463043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20</a:t>
              </a:r>
            </a:p>
          </p:txBody>
        </p:sp>
      </p:grpSp>
      <p:grpSp>
        <p:nvGrpSpPr>
          <p:cNvPr id="5" name="Group 188"/>
          <p:cNvGrpSpPr/>
          <p:nvPr/>
        </p:nvGrpSpPr>
        <p:grpSpPr>
          <a:xfrm>
            <a:off x="741348" y="4522368"/>
            <a:ext cx="1997459" cy="472516"/>
            <a:chOff x="741348" y="4522368"/>
            <a:chExt cx="1997459" cy="472516"/>
          </a:xfrm>
        </p:grpSpPr>
        <p:sp>
          <p:nvSpPr>
            <p:cNvPr id="68" name="Rectangle 67"/>
            <p:cNvSpPr/>
            <p:nvPr/>
          </p:nvSpPr>
          <p:spPr>
            <a:xfrm>
              <a:off x="741348" y="4528728"/>
              <a:ext cx="659630" cy="463043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  <a:latin typeface="Times New Roman"/>
                  <a:cs typeface="Times New Roman"/>
                </a:rPr>
                <a:t>4</a:t>
              </a: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2101122" y="4522368"/>
              <a:ext cx="637685" cy="463043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  <a:latin typeface="Times New Roman"/>
                  <a:cs typeface="Times New Roman"/>
                </a:rPr>
                <a:t>75</a:t>
              </a:r>
            </a:p>
          </p:txBody>
        </p:sp>
        <p:sp>
          <p:nvSpPr>
            <p:cNvPr id="175" name="Rectangle 174"/>
            <p:cNvSpPr/>
            <p:nvPr/>
          </p:nvSpPr>
          <p:spPr>
            <a:xfrm>
              <a:off x="1393319" y="4531841"/>
              <a:ext cx="697315" cy="463043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  <a:latin typeface="Times New Roman"/>
                  <a:cs typeface="Times New Roman"/>
                </a:rPr>
                <a:t>50</a:t>
              </a:r>
            </a:p>
          </p:txBody>
        </p:sp>
      </p:grpSp>
      <p:sp>
        <p:nvSpPr>
          <p:cNvPr id="178" name="Rectangle 177"/>
          <p:cNvSpPr/>
          <p:nvPr/>
        </p:nvSpPr>
        <p:spPr>
          <a:xfrm>
            <a:off x="2738239" y="3589915"/>
            <a:ext cx="1215946" cy="46304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noFill/>
              <a:latin typeface="Times New Roman"/>
              <a:cs typeface="Times New Roman"/>
            </a:endParaRPr>
          </a:p>
        </p:txBody>
      </p:sp>
      <p:sp>
        <p:nvSpPr>
          <p:cNvPr id="179" name="Rectangle 178"/>
          <p:cNvSpPr/>
          <p:nvPr/>
        </p:nvSpPr>
        <p:spPr>
          <a:xfrm>
            <a:off x="734456" y="1186116"/>
            <a:ext cx="1622329" cy="46304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Times New Roman"/>
                <a:cs typeface="Times New Roman"/>
              </a:rPr>
              <a:t>0</a:t>
            </a:r>
          </a:p>
        </p:txBody>
      </p:sp>
      <p:sp>
        <p:nvSpPr>
          <p:cNvPr id="180" name="Rectangle 179"/>
          <p:cNvSpPr/>
          <p:nvPr/>
        </p:nvSpPr>
        <p:spPr>
          <a:xfrm>
            <a:off x="729740" y="1181388"/>
            <a:ext cx="1622329" cy="46304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Times New Roman"/>
                <a:cs typeface="Times New Roman"/>
              </a:rPr>
              <a:t>200</a:t>
            </a:r>
          </a:p>
        </p:txBody>
      </p:sp>
      <p:sp>
        <p:nvSpPr>
          <p:cNvPr id="181" name="Rectangle 180"/>
          <p:cNvSpPr/>
          <p:nvPr/>
        </p:nvSpPr>
        <p:spPr>
          <a:xfrm>
            <a:off x="3952852" y="3581400"/>
            <a:ext cx="644560" cy="46304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noFill/>
              <a:latin typeface="Times New Roman"/>
              <a:cs typeface="Times New Roman"/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4425519" y="5016789"/>
            <a:ext cx="38772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imes New Roman"/>
                <a:cs typeface="Times New Roman"/>
              </a:rPr>
              <a:t>Process 3’s priority is lower than running process</a:t>
            </a:r>
          </a:p>
        </p:txBody>
      </p:sp>
      <p:sp>
        <p:nvSpPr>
          <p:cNvPr id="183" name="TextBox 182"/>
          <p:cNvSpPr txBox="1"/>
          <p:nvPr/>
        </p:nvSpPr>
        <p:spPr>
          <a:xfrm>
            <a:off x="4433896" y="5588197"/>
            <a:ext cx="38772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imes New Roman"/>
                <a:cs typeface="Times New Roman"/>
              </a:rPr>
              <a:t>Process 4’s priority is higher than running process</a:t>
            </a:r>
          </a:p>
        </p:txBody>
      </p:sp>
      <p:sp>
        <p:nvSpPr>
          <p:cNvPr id="184" name="Rectangle 183"/>
          <p:cNvSpPr/>
          <p:nvPr/>
        </p:nvSpPr>
        <p:spPr>
          <a:xfrm>
            <a:off x="711931" y="1176660"/>
            <a:ext cx="1622329" cy="46304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Times New Roman"/>
                <a:cs typeface="Times New Roman"/>
              </a:rPr>
              <a:t>300</a:t>
            </a:r>
          </a:p>
        </p:txBody>
      </p:sp>
      <p:sp>
        <p:nvSpPr>
          <p:cNvPr id="185" name="Rectangle 184"/>
          <p:cNvSpPr/>
          <p:nvPr/>
        </p:nvSpPr>
        <p:spPr>
          <a:xfrm>
            <a:off x="4624199" y="4516001"/>
            <a:ext cx="482133" cy="46304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noFill/>
              <a:latin typeface="Times New Roman"/>
              <a:cs typeface="Times New Roman"/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556670" y="5094266"/>
            <a:ext cx="3877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imes New Roman"/>
                <a:cs typeface="Times New Roman"/>
              </a:rPr>
              <a:t>Process 4 completes</a:t>
            </a:r>
          </a:p>
        </p:txBody>
      </p:sp>
      <p:sp>
        <p:nvSpPr>
          <p:cNvPr id="187" name="Rectangle 186"/>
          <p:cNvSpPr/>
          <p:nvPr/>
        </p:nvSpPr>
        <p:spPr>
          <a:xfrm>
            <a:off x="736632" y="4524000"/>
            <a:ext cx="659630" cy="463043"/>
          </a:xfrm>
          <a:prstGeom prst="rect">
            <a:avLst/>
          </a:prstGeom>
          <a:solidFill>
            <a:srgbClr val="BFBFB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4</a:t>
            </a:r>
          </a:p>
        </p:txBody>
      </p:sp>
      <p:sp>
        <p:nvSpPr>
          <p:cNvPr id="188" name="Rectangle 187"/>
          <p:cNvSpPr/>
          <p:nvPr/>
        </p:nvSpPr>
        <p:spPr>
          <a:xfrm>
            <a:off x="720308" y="1185026"/>
            <a:ext cx="1622329" cy="46304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Times New Roman"/>
                <a:cs typeface="Times New Roman"/>
              </a:rPr>
              <a:t>375</a:t>
            </a:r>
          </a:p>
        </p:txBody>
      </p:sp>
      <p:sp>
        <p:nvSpPr>
          <p:cNvPr id="190" name="TextBox 189"/>
          <p:cNvSpPr txBox="1"/>
          <p:nvPr/>
        </p:nvSpPr>
        <p:spPr>
          <a:xfrm>
            <a:off x="390931" y="5756831"/>
            <a:ext cx="3877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imes New Roman"/>
                <a:cs typeface="Times New Roman"/>
              </a:rPr>
              <a:t>So we go back to process 2</a:t>
            </a:r>
          </a:p>
        </p:txBody>
      </p:sp>
      <p:sp>
        <p:nvSpPr>
          <p:cNvPr id="192" name="Rectangle 191"/>
          <p:cNvSpPr/>
          <p:nvPr/>
        </p:nvSpPr>
        <p:spPr>
          <a:xfrm>
            <a:off x="5168820" y="3585187"/>
            <a:ext cx="1390887" cy="46304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noFill/>
              <a:latin typeface="Times New Roman"/>
              <a:cs typeface="Times New Roman"/>
            </a:endParaRPr>
          </a:p>
        </p:txBody>
      </p:sp>
      <p:sp>
        <p:nvSpPr>
          <p:cNvPr id="193" name="Rectangle 192"/>
          <p:cNvSpPr/>
          <p:nvPr/>
        </p:nvSpPr>
        <p:spPr>
          <a:xfrm>
            <a:off x="715592" y="1180298"/>
            <a:ext cx="1622329" cy="46304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Times New Roman"/>
                <a:cs typeface="Times New Roman"/>
              </a:rPr>
              <a:t>550</a:t>
            </a:r>
          </a:p>
        </p:txBody>
      </p:sp>
      <p:sp>
        <p:nvSpPr>
          <p:cNvPr id="194" name="TextBox 193"/>
          <p:cNvSpPr txBox="1"/>
          <p:nvPr/>
        </p:nvSpPr>
        <p:spPr>
          <a:xfrm>
            <a:off x="2731915" y="1156028"/>
            <a:ext cx="9759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Times New Roman"/>
                <a:cs typeface="Times New Roman"/>
              </a:rPr>
              <a:t>Time</a:t>
            </a:r>
          </a:p>
        </p:txBody>
      </p:sp>
    </p:spTree>
    <p:extLst>
      <p:ext uri="{BB962C8B-B14F-4D97-AF65-F5344CB8AC3E}">
        <p14:creationId xmlns:p14="http://schemas.microsoft.com/office/powerpoint/2010/main" val="2897359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5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" grpId="0" animBg="1"/>
      <p:bldP spid="179" grpId="0" animBg="1"/>
      <p:bldP spid="180" grpId="0" animBg="1"/>
      <p:bldP spid="181" grpId="0" animBg="1"/>
      <p:bldP spid="182" grpId="0"/>
      <p:bldP spid="182" grpId="1"/>
      <p:bldP spid="183" grpId="0"/>
      <p:bldP spid="183" grpId="1"/>
      <p:bldP spid="184" grpId="0" animBg="1"/>
      <p:bldP spid="185" grpId="0" animBg="1"/>
      <p:bldP spid="186" grpId="0"/>
      <p:bldP spid="186" grpId="1"/>
      <p:bldP spid="187" grpId="0" animBg="1"/>
      <p:bldP spid="188" grpId="0" animBg="1"/>
      <p:bldP spid="190" grpId="0"/>
      <p:bldP spid="192" grpId="0" animBg="1"/>
      <p:bldP spid="193" grpId="0" animBg="1"/>
      <p:bldP spid="194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 With Priority Scheduling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Possible </a:t>
            </a:r>
            <a:r>
              <a:rPr lang="en-US" i="1" dirty="0"/>
              <a:t>starvation</a:t>
            </a:r>
          </a:p>
          <a:p>
            <a:r>
              <a:rPr lang="en-US" dirty="0"/>
              <a:t>Can a low priority process </a:t>
            </a:r>
            <a:r>
              <a:rPr lang="en-US" u="sng" dirty="0"/>
              <a:t>ever</a:t>
            </a:r>
            <a:r>
              <a:rPr lang="en-US" dirty="0"/>
              <a:t> run?</a:t>
            </a:r>
          </a:p>
          <a:p>
            <a:r>
              <a:rPr lang="en-US" dirty="0"/>
              <a:t>If not, is that really the effect we wanted?</a:t>
            </a:r>
          </a:p>
          <a:p>
            <a:r>
              <a:rPr lang="en-US" dirty="0"/>
              <a:t>May make more sense to adjust priorities</a:t>
            </a:r>
          </a:p>
          <a:p>
            <a:pPr lvl="1"/>
            <a:r>
              <a:rPr lang="en-US" dirty="0"/>
              <a:t>Processes that have run for a long time have priority temporarily lowered</a:t>
            </a:r>
          </a:p>
          <a:p>
            <a:pPr lvl="1"/>
            <a:r>
              <a:rPr lang="en-US" dirty="0"/>
              <a:t>Processes that have not been able to run have priority temporarily raised</a:t>
            </a:r>
          </a:p>
        </p:txBody>
      </p:sp>
    </p:spTree>
    <p:extLst>
      <p:ext uri="{BB962C8B-B14F-4D97-AF65-F5344CB8AC3E}">
        <p14:creationId xmlns:p14="http://schemas.microsoft.com/office/powerpoint/2010/main" val="112030473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Hard Priorities Vs. Soft Priorities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does a priority mean?</a:t>
            </a:r>
          </a:p>
          <a:p>
            <a:r>
              <a:rPr lang="en-US" dirty="0"/>
              <a:t>That the higher priority has absolute precedence over the lower?</a:t>
            </a:r>
          </a:p>
          <a:p>
            <a:pPr lvl="1"/>
            <a:r>
              <a:rPr lang="en-US" dirty="0"/>
              <a:t>Hard priorities</a:t>
            </a:r>
          </a:p>
          <a:p>
            <a:pPr lvl="1"/>
            <a:r>
              <a:rPr lang="en-US" dirty="0"/>
              <a:t>That’s what the example showed</a:t>
            </a:r>
          </a:p>
          <a:p>
            <a:r>
              <a:rPr lang="en-US" dirty="0"/>
              <a:t>That the higher priority should get a larger share of the resource than the lower?</a:t>
            </a:r>
          </a:p>
          <a:p>
            <a:pPr lvl="1"/>
            <a:r>
              <a:rPr lang="en-US" dirty="0"/>
              <a:t>Soft priorities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33749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Priority Scheduling in Linux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process in Linux has a priority</a:t>
            </a:r>
          </a:p>
          <a:p>
            <a:pPr lvl="1"/>
            <a:r>
              <a:rPr lang="en-US" dirty="0"/>
              <a:t>Called a </a:t>
            </a:r>
            <a:r>
              <a:rPr lang="en-US" i="1" dirty="0"/>
              <a:t>nice </a:t>
            </a:r>
            <a:r>
              <a:rPr lang="en-US" dirty="0"/>
              <a:t>value</a:t>
            </a:r>
          </a:p>
          <a:p>
            <a:pPr lvl="1"/>
            <a:r>
              <a:rPr lang="en-US" dirty="0"/>
              <a:t>A soft priority describing share of CPU that a process should get</a:t>
            </a:r>
          </a:p>
          <a:p>
            <a:r>
              <a:rPr lang="en-US" dirty="0"/>
              <a:t>Commands can be run to change process priorities</a:t>
            </a:r>
          </a:p>
          <a:p>
            <a:r>
              <a:rPr lang="en-US" dirty="0"/>
              <a:t>Anyone can request lower priority for his processes</a:t>
            </a:r>
          </a:p>
          <a:p>
            <a:r>
              <a:rPr lang="en-US" dirty="0"/>
              <a:t>Only privileged user can request higher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0817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Priority Scheduling in Windows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32 different priority levels</a:t>
            </a:r>
          </a:p>
          <a:p>
            <a:pPr lvl="1"/>
            <a:r>
              <a:rPr lang="en-US" dirty="0"/>
              <a:t>Half for regular tasks, half for soft real time</a:t>
            </a:r>
          </a:p>
          <a:p>
            <a:pPr lvl="1"/>
            <a:r>
              <a:rPr lang="en-US" dirty="0"/>
              <a:t>Real time scheduling requires special privileges</a:t>
            </a:r>
          </a:p>
          <a:p>
            <a:pPr lvl="1"/>
            <a:r>
              <a:rPr lang="en-US" dirty="0"/>
              <a:t>Using a multi-queue approach</a:t>
            </a:r>
          </a:p>
          <a:p>
            <a:r>
              <a:rPr lang="en-US" dirty="0"/>
              <a:t>Users can choose from 5 of these priority levels</a:t>
            </a:r>
          </a:p>
          <a:p>
            <a:r>
              <a:rPr lang="en-US" dirty="0"/>
              <a:t>Kernel adjusts priorities based on process behavior</a:t>
            </a:r>
          </a:p>
          <a:p>
            <a:pPr lvl="1"/>
            <a:r>
              <a:rPr lang="en-US" dirty="0"/>
              <a:t>Goal of improving responsiveness</a:t>
            </a:r>
          </a:p>
        </p:txBody>
      </p:sp>
    </p:spTree>
    <p:extLst>
      <p:ext uri="{BB962C8B-B14F-4D97-AF65-F5344CB8AC3E}">
        <p14:creationId xmlns:p14="http://schemas.microsoft.com/office/powerpoint/2010/main" val="196498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Process Queue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6530"/>
            <a:ext cx="8229600" cy="4525963"/>
          </a:xfrm>
        </p:spPr>
        <p:txBody>
          <a:bodyPr/>
          <a:lstStyle/>
          <a:p>
            <a:r>
              <a:rPr lang="en-US" dirty="0"/>
              <a:t>The OS typically keeps a queue of processes that are ready to run</a:t>
            </a:r>
          </a:p>
          <a:p>
            <a:pPr lvl="1"/>
            <a:r>
              <a:rPr lang="en-US" dirty="0"/>
              <a:t>Ordered by whichever one should run next</a:t>
            </a:r>
          </a:p>
          <a:p>
            <a:pPr lvl="1"/>
            <a:r>
              <a:rPr lang="en-US" dirty="0"/>
              <a:t>Which depends on the scheduling algorithm used</a:t>
            </a:r>
          </a:p>
          <a:p>
            <a:r>
              <a:rPr lang="en-US" dirty="0"/>
              <a:t>When time comes to schedule a new process, grab the first one on the process queue</a:t>
            </a:r>
          </a:p>
          <a:p>
            <a:r>
              <a:rPr lang="en-US" dirty="0"/>
              <a:t>Processes that are not ready to run either:</a:t>
            </a:r>
          </a:p>
          <a:p>
            <a:pPr lvl="1"/>
            <a:r>
              <a:rPr lang="en-US" dirty="0"/>
              <a:t>Aren’t in that queue</a:t>
            </a:r>
          </a:p>
          <a:p>
            <a:pPr lvl="1"/>
            <a:r>
              <a:rPr lang="en-US" dirty="0"/>
              <a:t>Or are at the end</a:t>
            </a:r>
          </a:p>
        </p:txBody>
      </p:sp>
    </p:spTree>
    <p:extLst>
      <p:ext uri="{BB962C8B-B14F-4D97-AF65-F5344CB8AC3E}">
        <p14:creationId xmlns:p14="http://schemas.microsoft.com/office/powerpoint/2010/main" val="1627710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Potential Scheduling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4980"/>
            <a:ext cx="8229600" cy="4525963"/>
          </a:xfrm>
        </p:spPr>
        <p:txBody>
          <a:bodyPr/>
          <a:lstStyle/>
          <a:p>
            <a:r>
              <a:rPr lang="en-US" sz="2800" dirty="0"/>
              <a:t>Maximize throughput</a:t>
            </a:r>
          </a:p>
          <a:p>
            <a:pPr lvl="1"/>
            <a:r>
              <a:rPr lang="en-US" sz="2400" dirty="0"/>
              <a:t>Get as much work done as possible</a:t>
            </a:r>
          </a:p>
          <a:p>
            <a:r>
              <a:rPr lang="en-US" sz="2800" dirty="0"/>
              <a:t>Minimize average waiting time</a:t>
            </a:r>
          </a:p>
          <a:p>
            <a:pPr lvl="1"/>
            <a:r>
              <a:rPr lang="en-US" sz="2400" dirty="0"/>
              <a:t>Try to avoid delaying too many for too long</a:t>
            </a:r>
          </a:p>
          <a:p>
            <a:r>
              <a:rPr lang="en-US" sz="2800" dirty="0"/>
              <a:t>Ensure some degree of fairness</a:t>
            </a:r>
          </a:p>
          <a:p>
            <a:pPr lvl="1"/>
            <a:r>
              <a:rPr lang="en-US" sz="2400" dirty="0"/>
              <a:t>E.g., minimize worst case waiting time</a:t>
            </a:r>
          </a:p>
          <a:p>
            <a:r>
              <a:rPr lang="en-US" sz="2800" dirty="0"/>
              <a:t>Meet explicit priority goals</a:t>
            </a:r>
          </a:p>
          <a:p>
            <a:pPr lvl="1"/>
            <a:r>
              <a:rPr lang="en-US" sz="2400" dirty="0"/>
              <a:t>Scheduled items tagged with a relative priority</a:t>
            </a:r>
          </a:p>
          <a:p>
            <a:r>
              <a:rPr lang="en-US" sz="2800" dirty="0"/>
              <a:t>Real time scheduling</a:t>
            </a:r>
          </a:p>
          <a:p>
            <a:pPr lvl="1"/>
            <a:r>
              <a:rPr lang="en-US" sz="2400" dirty="0"/>
              <a:t>Scheduled items tagged with a deadline to be met</a:t>
            </a:r>
          </a:p>
        </p:txBody>
      </p:sp>
    </p:spTree>
    <p:extLst>
      <p:ext uri="{BB962C8B-B14F-4D97-AF65-F5344CB8AC3E}">
        <p14:creationId xmlns:p14="http://schemas.microsoft.com/office/powerpoint/2010/main" val="37128154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6763"/>
            <a:ext cx="8229600" cy="1143000"/>
          </a:xfrm>
        </p:spPr>
        <p:txBody>
          <a:bodyPr/>
          <a:lstStyle/>
          <a:p>
            <a:r>
              <a:rPr lang="en-US" dirty="0"/>
              <a:t>Different Kinds of Systems, Different Scheduling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Time sharing</a:t>
            </a:r>
          </a:p>
          <a:p>
            <a:pPr lvl="1"/>
            <a:r>
              <a:rPr lang="en-GB" sz="2400" dirty="0"/>
              <a:t>Fast response time to interactive programs</a:t>
            </a:r>
          </a:p>
          <a:p>
            <a:pPr lvl="1"/>
            <a:r>
              <a:rPr lang="en-GB" sz="2400" dirty="0"/>
              <a:t>Each user gets an equal share of the CPU</a:t>
            </a:r>
          </a:p>
          <a:p>
            <a:r>
              <a:rPr lang="en-GB" sz="2800" dirty="0"/>
              <a:t>Batch</a:t>
            </a:r>
          </a:p>
          <a:p>
            <a:pPr lvl="1"/>
            <a:r>
              <a:rPr lang="en-GB" sz="2400" dirty="0"/>
              <a:t>Maximize total system throughput</a:t>
            </a:r>
          </a:p>
          <a:p>
            <a:pPr lvl="1"/>
            <a:r>
              <a:rPr lang="en-GB" sz="2400" dirty="0"/>
              <a:t>Delays of individual processes are unimportant</a:t>
            </a:r>
          </a:p>
          <a:p>
            <a:r>
              <a:rPr lang="en-GB" sz="2800" dirty="0"/>
              <a:t>Real-time</a:t>
            </a:r>
          </a:p>
          <a:p>
            <a:pPr lvl="1"/>
            <a:r>
              <a:rPr lang="en-GB" sz="2400" dirty="0"/>
              <a:t>Critical operations must happen on time</a:t>
            </a:r>
          </a:p>
          <a:p>
            <a:pPr lvl="1"/>
            <a:r>
              <a:rPr lang="en-GB" sz="2400" dirty="0"/>
              <a:t>Non-critical operations may not happen at all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496121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17103"/>
            <a:ext cx="8229600" cy="1143000"/>
          </a:xfrm>
        </p:spPr>
        <p:txBody>
          <a:bodyPr/>
          <a:lstStyle/>
          <a:p>
            <a:r>
              <a:rPr lang="en-US" dirty="0"/>
              <a:t>Preemptive Vs. </a:t>
            </a:r>
            <a:br>
              <a:rPr lang="en-US" dirty="0"/>
            </a:br>
            <a:r>
              <a:rPr lang="en-US" dirty="0"/>
              <a:t>Non-Preemptive Scheduling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4530"/>
            <a:ext cx="8229600" cy="4525963"/>
          </a:xfrm>
        </p:spPr>
        <p:txBody>
          <a:bodyPr/>
          <a:lstStyle/>
          <a:p>
            <a:r>
              <a:rPr lang="en-US" dirty="0"/>
              <a:t>When we schedule a piece of work, we could let it use the resource until it finishes</a:t>
            </a:r>
          </a:p>
          <a:p>
            <a:r>
              <a:rPr lang="en-US" dirty="0"/>
              <a:t>Or we could interrupt it part way through</a:t>
            </a:r>
          </a:p>
          <a:p>
            <a:pPr lvl="1"/>
            <a:r>
              <a:rPr lang="en-US" dirty="0"/>
              <a:t>Allowing other pieces of work to run instead</a:t>
            </a:r>
          </a:p>
          <a:p>
            <a:r>
              <a:rPr lang="en-US" dirty="0"/>
              <a:t>If scheduled work always runs to completion, the scheduler is non-preemptive</a:t>
            </a:r>
          </a:p>
          <a:p>
            <a:r>
              <a:rPr lang="en-US" dirty="0"/>
              <a:t>If the scheduler temporarily halts running work to run something else, it’s preemptive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243498" y="544292"/>
            <a:ext cx="6693428" cy="1410237"/>
          </a:xfrm>
          <a:prstGeom prst="roundRect">
            <a:avLst/>
          </a:prstGeom>
          <a:noFill/>
          <a:ln w="9525" cap="flat" cmpd="sng" algn="ctr">
            <a:solidFill>
              <a:srgbClr val="0D0D0D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94025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72000</TotalTime>
  <Words>3071</Words>
  <Application>Microsoft Macintosh PowerPoint</Application>
  <PresentationFormat>On-screen Show (4:3)</PresentationFormat>
  <Paragraphs>558</Paragraphs>
  <Slides>57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59" baseType="lpstr">
      <vt:lpstr>Default Theme</vt:lpstr>
      <vt:lpstr>Worksheet</vt:lpstr>
      <vt:lpstr>Operating System Principles: Scheduling CS 111 Operating Systems  Harry Xu </vt:lpstr>
      <vt:lpstr>Outline</vt:lpstr>
      <vt:lpstr>What Is Scheduling?</vt:lpstr>
      <vt:lpstr>OS Scheduling Examples</vt:lpstr>
      <vt:lpstr>How Do We Decide  How To Schedule?</vt:lpstr>
      <vt:lpstr>The Process Queue</vt:lpstr>
      <vt:lpstr>Potential Scheduling Goals</vt:lpstr>
      <vt:lpstr>Different Kinds of Systems, Different Scheduling Goals</vt:lpstr>
      <vt:lpstr>Preemptive Vs.  Non-Preemptive Scheduling</vt:lpstr>
      <vt:lpstr>Pros and Cons of  Non-Preemptive Scheduling</vt:lpstr>
      <vt:lpstr>Pros and Cons of Pre-emptive Scheduling</vt:lpstr>
      <vt:lpstr>Scheduling: Policy and Mechanism</vt:lpstr>
      <vt:lpstr>Scheduling the CPU</vt:lpstr>
      <vt:lpstr>Scheduling and Performance</vt:lpstr>
      <vt:lpstr>General Comments on Performance</vt:lpstr>
      <vt:lpstr>How Should We Quantify Scheduler Performance?</vt:lpstr>
      <vt:lpstr>Other Scheduling Metrics</vt:lpstr>
      <vt:lpstr>An Example – Measuring CPU Scheduling</vt:lpstr>
      <vt:lpstr>Typical Throughput vs. Load Curve</vt:lpstr>
      <vt:lpstr>Why Don’t We Achieve Ideal Throughput?</vt:lpstr>
      <vt:lpstr>Typical Response Time  vs. Load Curve</vt:lpstr>
      <vt:lpstr>Why Does Response Time Explode?</vt:lpstr>
      <vt:lpstr>Graceful Degradation</vt:lpstr>
      <vt:lpstr>Non-Preemptive Scheduling</vt:lpstr>
      <vt:lpstr>Non-Preemptive Scheduling Algorithms</vt:lpstr>
      <vt:lpstr>First Come First Served</vt:lpstr>
      <vt:lpstr>First Come First Served Example</vt:lpstr>
      <vt:lpstr>When Would First Come First Served Work Well?</vt:lpstr>
      <vt:lpstr>Real Time Schedulers</vt:lpstr>
      <vt:lpstr>Hard Real Time Schedulers</vt:lpstr>
      <vt:lpstr>Ensuring Hard Deadlines</vt:lpstr>
      <vt:lpstr>Soft Real Time Schedulers</vt:lpstr>
      <vt:lpstr>What If You Don’t Meet a Deadline?</vt:lpstr>
      <vt:lpstr>What Algorithms Do You  Use For Soft Real Time?</vt:lpstr>
      <vt:lpstr>Example of a Soft Real Time Scheduler</vt:lpstr>
      <vt:lpstr>Preemptive Scheduling</vt:lpstr>
      <vt:lpstr>Implications of Forcing Preemption</vt:lpstr>
      <vt:lpstr>Implementing Preemption</vt:lpstr>
      <vt:lpstr>Clock Interrupts</vt:lpstr>
      <vt:lpstr>Round Robin Scheduling Algorithm</vt:lpstr>
      <vt:lpstr>Properties of Round Robin Scheduling</vt:lpstr>
      <vt:lpstr>Round Robin and I/O Interrupts</vt:lpstr>
      <vt:lpstr>Round Robin Example</vt:lpstr>
      <vt:lpstr>Comparing Round Robin to FIFO</vt:lpstr>
      <vt:lpstr>Choosing a Time Slice</vt:lpstr>
      <vt:lpstr>Costs of a Context Switch</vt:lpstr>
      <vt:lpstr>Multi-Level Feedback Queue (MLFQ) Scheduling</vt:lpstr>
      <vt:lpstr>How Do I Know What Queue To Put New Process Into?</vt:lpstr>
      <vt:lpstr>Multiple Queue Scheduling</vt:lpstr>
      <vt:lpstr>What Benefits Do We  Expect From MLFQ? </vt:lpstr>
      <vt:lpstr>Priority Scheduling Algorithm</vt:lpstr>
      <vt:lpstr>Priority and Preemption</vt:lpstr>
      <vt:lpstr>Priority Scheduling Example</vt:lpstr>
      <vt:lpstr>Problems With Priority Scheduling</vt:lpstr>
      <vt:lpstr>Hard Priorities Vs. Soft Priorities</vt:lpstr>
      <vt:lpstr>Priority Scheduling in Linux </vt:lpstr>
      <vt:lpstr>Priority Scheduling in Windows</vt:lpstr>
    </vt:vector>
  </TitlesOfParts>
  <Company>UCLA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CS 111 On-Line MS Program Operating Systems  Peter Reiher </dc:title>
  <dc:creator>Peter Reiher</dc:creator>
  <cp:lastModifiedBy>Jingyuan Yang</cp:lastModifiedBy>
  <cp:revision>114</cp:revision>
  <cp:lastPrinted>2018-06-20T20:36:42Z</cp:lastPrinted>
  <dcterms:created xsi:type="dcterms:W3CDTF">2017-09-26T17:46:42Z</dcterms:created>
  <dcterms:modified xsi:type="dcterms:W3CDTF">2020-01-15T20:36:36Z</dcterms:modified>
</cp:coreProperties>
</file>