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572" r:id="rId2"/>
    <p:sldId id="573" r:id="rId3"/>
    <p:sldId id="574" r:id="rId4"/>
    <p:sldId id="575" r:id="rId5"/>
    <p:sldId id="576" r:id="rId6"/>
    <p:sldId id="577" r:id="rId7"/>
    <p:sldId id="578" r:id="rId8"/>
    <p:sldId id="579" r:id="rId9"/>
    <p:sldId id="580" r:id="rId10"/>
    <p:sldId id="583" r:id="rId11"/>
    <p:sldId id="584" r:id="rId12"/>
    <p:sldId id="585" r:id="rId13"/>
    <p:sldId id="586" r:id="rId14"/>
    <p:sldId id="587" r:id="rId15"/>
    <p:sldId id="588" r:id="rId16"/>
    <p:sldId id="581" r:id="rId17"/>
    <p:sldId id="582" r:id="rId18"/>
    <p:sldId id="590" r:id="rId19"/>
    <p:sldId id="591" r:id="rId20"/>
    <p:sldId id="592" r:id="rId21"/>
    <p:sldId id="593" r:id="rId22"/>
    <p:sldId id="594" r:id="rId23"/>
    <p:sldId id="597" r:id="rId24"/>
    <p:sldId id="598" r:id="rId25"/>
    <p:sldId id="599" r:id="rId26"/>
    <p:sldId id="613" r:id="rId27"/>
    <p:sldId id="595" r:id="rId28"/>
    <p:sldId id="611" r:id="rId29"/>
    <p:sldId id="600" r:id="rId30"/>
    <p:sldId id="601" r:id="rId31"/>
    <p:sldId id="602" r:id="rId32"/>
    <p:sldId id="612" r:id="rId33"/>
    <p:sldId id="603" r:id="rId34"/>
    <p:sldId id="604" r:id="rId35"/>
    <p:sldId id="605" r:id="rId36"/>
    <p:sldId id="606" r:id="rId37"/>
    <p:sldId id="607" r:id="rId38"/>
    <p:sldId id="608" r:id="rId39"/>
    <p:sldId id="609" r:id="rId4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2088"/>
    <p:restoredTop sz="94643"/>
  </p:normalViewPr>
  <p:slideViewPr>
    <p:cSldViewPr snapToGrid="0" snapToObjects="1">
      <p:cViewPr varScale="1">
        <p:scale>
          <a:sx n="86" d="100"/>
          <a:sy n="86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20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F7607-8AA4-B842-A5B0-85C1885566DE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74529-E9FF-DD45-A1E1-9AE5BBE5E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851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57BF8-B90F-EC4F-8623-DE2330790225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E4DDF-0BE8-B44D-A687-4BF2505A71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346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51AE5-7AA3-A047-AB4C-8DB5D369B34B}" type="slidenum">
              <a:rPr lang="en-US">
                <a:latin typeface="Courier New" charset="0"/>
              </a:rPr>
              <a:pPr/>
              <a:t>1</a:t>
            </a:fld>
            <a:endParaRPr lang="en-US" dirty="0">
              <a:latin typeface="Courier New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3046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9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67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078B2-3159-F14B-8132-9300A16C85A8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20DD2-9AC7-B240-8439-1898C20C4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8D5F-B9F1-324C-B1A2-05496313CD19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3B397-9863-974C-9E75-B66FE4587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C2550-6371-4147-AE4C-F5FB6151C76E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7C3A0-C6A5-184E-9AB8-67C259CC1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18A7C-687B-BE4F-84FE-0A7FB4E2E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EA3AB-8B06-3541-8955-4B0B738DA1E5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84620-9411-7A41-BDFE-46E36283A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6EB3D-237A-2A41-AA3C-CCC0B587F125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2E417-E1B4-1644-AA5E-08B3C161F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4D64D-30AD-E442-825F-585A69A95A22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EFE53-6511-CC46-9EB0-088D5AA22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496F4-5E88-8E4D-8ADB-73A988525CB5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AA0B7-898E-6849-B106-FA8F92BD0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CC378-6658-6B42-8AC0-83423DF6E9C6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C738C-B1BF-D74D-9E8E-E80F125B9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80D83-C431-C640-9F8F-0DEF26FCD613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E7D5A-5759-A749-9DF2-8883836C0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C9EBD-5AF0-F741-98C5-21C9D9AB6610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1797F-D4AC-5249-8143-180C49B0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AutoShape 8"/>
          <p:cNvSpPr>
            <a:spLocks noChangeArrowheads="1"/>
          </p:cNvSpPr>
          <p:nvPr userDrawn="1"/>
        </p:nvSpPr>
        <p:spPr bwMode="auto">
          <a:xfrm>
            <a:off x="387350" y="387350"/>
            <a:ext cx="8445500" cy="6159500"/>
          </a:xfrm>
          <a:prstGeom prst="roundRect">
            <a:avLst>
              <a:gd name="adj" fmla="val 12486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urier New" pitchFamily="-107" charset="0"/>
            </a:endParaRPr>
          </a:p>
        </p:txBody>
      </p:sp>
      <p:sp useBgFill="1"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8213725" y="6218238"/>
            <a:ext cx="774251" cy="462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Lecture 8</a:t>
            </a:r>
          </a:p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Page </a:t>
            </a:r>
            <a:fld id="{8DEFEB2B-9FA0-4F4D-A070-42F5B2E48911}" type="slidenum">
              <a:rPr lang="en-US" sz="1200">
                <a:latin typeface="Times New Roman" pitchFamily="-107" charset="0"/>
              </a:rPr>
              <a:pPr>
                <a:defRPr/>
              </a:pPr>
              <a:t>‹#›</a:t>
            </a:fld>
            <a:endParaRPr lang="en-US" sz="1200" dirty="0">
              <a:latin typeface="Times New Roman" pitchFamily="-107" charset="0"/>
            </a:endParaRPr>
          </a:p>
        </p:txBody>
      </p:sp>
      <p:sp useBgFill="1"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97935" y="6274232"/>
            <a:ext cx="994118" cy="462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CS 111</a:t>
            </a:r>
          </a:p>
          <a:p>
            <a:pPr>
              <a:defRPr/>
            </a:pPr>
            <a:r>
              <a:rPr lang="en-US" sz="1200">
                <a:latin typeface="Times New Roman" pitchFamily="-107" charset="0"/>
              </a:rPr>
              <a:t>Winter </a:t>
            </a:r>
            <a:r>
              <a:rPr lang="en-US" sz="1200" baseline="0" dirty="0">
                <a:latin typeface="Times New Roman" pitchFamily="-107" charset="0"/>
              </a:rPr>
              <a:t>2020</a:t>
            </a:r>
            <a:r>
              <a:rPr lang="en-US" sz="1200" dirty="0">
                <a:latin typeface="Times New Roman" pitchFamily="-107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Operating System Principles: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Mutual Exclusion and Asynchronous Completion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ea typeface="ＭＳ Ｐゴシック" charset="-128"/>
                <a:cs typeface="ＭＳ Ｐゴシック" charset="-128"/>
              </a:rPr>
              <a:t>CS </a:t>
            </a:r>
            <a:r>
              <a:rPr lang="en-US" dirty="0">
                <a:cs typeface="ＭＳ Ｐゴシック" charset="-128"/>
              </a:rPr>
              <a:t>111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Operating </a:t>
            </a:r>
            <a:r>
              <a:rPr lang="en-US" dirty="0">
                <a:ea typeface="ＭＳ Ｐゴシック" charset="-128"/>
                <a:cs typeface="ＭＳ Ｐゴシック" charset="-128"/>
              </a:rPr>
              <a:t>Systems 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Harry </a:t>
            </a:r>
            <a:r>
              <a:rPr lang="en-US">
                <a:cs typeface="ＭＳ Ｐゴシック" charset="-128"/>
              </a:rPr>
              <a:t>Xu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749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3727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938"/>
            <a:ext cx="8229600" cy="1143000"/>
          </a:xfrm>
        </p:spPr>
        <p:txBody>
          <a:bodyPr/>
          <a:lstStyle/>
          <a:p>
            <a:r>
              <a:rPr lang="en-US" dirty="0"/>
              <a:t>Preventing Concurrency Via </a:t>
            </a:r>
            <a:br>
              <a:rPr lang="en-US" dirty="0"/>
            </a:br>
            <a:r>
              <a:rPr lang="en-US" dirty="0"/>
              <a:t>Atomic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CPU instructions are hardware-atomic</a:t>
            </a:r>
          </a:p>
          <a:p>
            <a:pPr lvl="1"/>
            <a:r>
              <a:rPr lang="en-US" dirty="0"/>
              <a:t>So if you can squeeze a critical section into one instruction, no concurrency problems</a:t>
            </a:r>
          </a:p>
          <a:p>
            <a:pPr lvl="1"/>
            <a:r>
              <a:rPr lang="en-US" dirty="0"/>
              <a:t>With careful design, some data structures can be implemented this way</a:t>
            </a:r>
          </a:p>
          <a:p>
            <a:r>
              <a:rPr lang="en-US" dirty="0"/>
              <a:t>Limitations</a:t>
            </a:r>
          </a:p>
          <a:p>
            <a:pPr lvl="1"/>
            <a:r>
              <a:rPr lang="en-US" dirty="0"/>
              <a:t>Unusable for complex critical sections</a:t>
            </a:r>
          </a:p>
          <a:p>
            <a:pPr lvl="1"/>
            <a:r>
              <a:rPr lang="en-US" dirty="0"/>
              <a:t>Unusable as a waiting mechanism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17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600"/>
            <a:ext cx="8229600" cy="4525963"/>
          </a:xfrm>
        </p:spPr>
        <p:txBody>
          <a:bodyPr/>
          <a:lstStyle/>
          <a:p>
            <a:r>
              <a:rPr lang="en-US" sz="2800" dirty="0"/>
              <a:t>Protect critical sections with a data structure</a:t>
            </a:r>
          </a:p>
          <a:p>
            <a:r>
              <a:rPr lang="en-US" sz="2800" dirty="0"/>
              <a:t>Locks </a:t>
            </a:r>
          </a:p>
          <a:p>
            <a:pPr lvl="1"/>
            <a:r>
              <a:rPr lang="en-US" sz="2400" dirty="0"/>
              <a:t>The party holding a lock can access the critical section</a:t>
            </a:r>
          </a:p>
          <a:p>
            <a:pPr lvl="1"/>
            <a:r>
              <a:rPr lang="en-US" sz="2400" dirty="0"/>
              <a:t>Parties not holding the lock cannot access it</a:t>
            </a:r>
          </a:p>
          <a:p>
            <a:r>
              <a:rPr lang="en-US" sz="2800" dirty="0"/>
              <a:t>A party needing to use the critical section tries to acquire the lock</a:t>
            </a:r>
          </a:p>
          <a:p>
            <a:pPr lvl="1"/>
            <a:r>
              <a:rPr lang="en-US" sz="2400" dirty="0"/>
              <a:t>If it succeeds, it goes ahead</a:t>
            </a:r>
          </a:p>
          <a:p>
            <a:pPr lvl="1"/>
            <a:r>
              <a:rPr lang="en-US" sz="2400" dirty="0"/>
              <a:t>If not . . .?</a:t>
            </a:r>
          </a:p>
          <a:p>
            <a:r>
              <a:rPr lang="en-US" sz="2800" dirty="0"/>
              <a:t>When finished with critical section, release the lock</a:t>
            </a:r>
          </a:p>
          <a:p>
            <a:pPr lvl="1"/>
            <a:r>
              <a:rPr lang="en-US" sz="2400" dirty="0"/>
              <a:t>Which someone else can then acquire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446200" y="542422"/>
            <a:ext cx="2268800" cy="674720"/>
          </a:xfrm>
          <a:prstGeom prst="roundRect">
            <a:avLst/>
          </a:prstGeom>
          <a:noFill/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576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7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Using 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4038600" cy="165032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/>
              <a:t>thread #1</a:t>
            </a:r>
          </a:p>
          <a:p>
            <a:pPr>
              <a:buNone/>
            </a:pPr>
            <a:r>
              <a:rPr lang="en-US" dirty="0"/>
              <a:t>counter = counter + 1;</a:t>
            </a:r>
          </a:p>
          <a:p>
            <a:pPr>
              <a:buNone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1968500"/>
            <a:ext cx="4038600" cy="1650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thread #2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counter = counter + 1;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18629" y="4706271"/>
            <a:ext cx="2160492" cy="1034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 defTabSz="9144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mov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counter, %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eax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342900" lvl="0" indent="-342900" defTabSz="9144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add $0x1, %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eax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342900" lvl="0" indent="-342900" defTabSz="9144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mov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%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eax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counter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30128" y="3415337"/>
            <a:ext cx="64837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>
                <a:latin typeface="Times New Roman"/>
                <a:cs typeface="Times New Roman"/>
              </a:rPr>
              <a:t>What looks like one instruction in C gets compiled to: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78500" y="4985671"/>
            <a:ext cx="2877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Three instructions . . 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200" y="1346200"/>
            <a:ext cx="457048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>
                <a:latin typeface="Times New Roman"/>
                <a:cs typeface="Times New Roman"/>
              </a:rPr>
              <a:t> Remember this example?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8200" y="5727700"/>
            <a:ext cx="60965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>
                <a:latin typeface="Times New Roman"/>
                <a:cs typeface="Times New Roman"/>
              </a:rPr>
              <a:t> How can we solve this with locks?</a:t>
            </a:r>
          </a:p>
        </p:txBody>
      </p:sp>
    </p:spTree>
    <p:extLst>
      <p:ext uri="{BB962C8B-B14F-4D97-AF65-F5344CB8AC3E}">
        <p14:creationId xmlns:p14="http://schemas.microsoft.com/office/powerpoint/2010/main" val="3871112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938"/>
            <a:ext cx="8229600" cy="1143000"/>
          </a:xfrm>
        </p:spPr>
        <p:txBody>
          <a:bodyPr/>
          <a:lstStyle/>
          <a:p>
            <a:r>
              <a:rPr lang="en-US" dirty="0"/>
              <a:t>Using Locks For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6705600" cy="4572000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pthread_mutex_t</a:t>
            </a:r>
            <a:r>
              <a:rPr lang="en-US" dirty="0"/>
              <a:t> lock;</a:t>
            </a:r>
          </a:p>
          <a:p>
            <a:pPr>
              <a:buNone/>
            </a:pPr>
            <a:r>
              <a:rPr lang="en-US" dirty="0" err="1"/>
              <a:t>pthread_mutex_init</a:t>
            </a:r>
            <a:r>
              <a:rPr lang="en-US" dirty="0"/>
              <a:t>(&amp;lock, NULL);</a:t>
            </a:r>
          </a:p>
          <a:p>
            <a:pPr>
              <a:buNone/>
            </a:pPr>
            <a:r>
              <a:rPr lang="en-US" dirty="0"/>
              <a:t>…</a:t>
            </a:r>
          </a:p>
          <a:p>
            <a:pPr>
              <a:buNone/>
            </a:pPr>
            <a:r>
              <a:rPr lang="en-US" dirty="0"/>
              <a:t>if (</a:t>
            </a:r>
            <a:r>
              <a:rPr lang="en-US" dirty="0" err="1"/>
              <a:t>pthread_mutex_lock</a:t>
            </a:r>
            <a:r>
              <a:rPr lang="en-US" dirty="0"/>
              <a:t>(&amp;lock) == 0) {</a:t>
            </a:r>
          </a:p>
          <a:p>
            <a:pPr>
              <a:buNone/>
            </a:pPr>
            <a:r>
              <a:rPr lang="en-US" dirty="0"/>
              <a:t>	counter = counter + 1;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pthread_mutex_unlock</a:t>
            </a:r>
            <a:r>
              <a:rPr lang="en-US" dirty="0"/>
              <a:t>(&amp;lock);</a:t>
            </a:r>
          </a:p>
          <a:p>
            <a:pPr>
              <a:buNone/>
            </a:pPr>
            <a:r>
              <a:rPr lang="en-US" dirty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1200" y="5994400"/>
            <a:ext cx="7539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Now the three assembly instructions are mutually exclusive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2406650" y="4895850"/>
            <a:ext cx="1219200" cy="977900"/>
          </a:xfrm>
          <a:prstGeom prst="straightConnector1">
            <a:avLst/>
          </a:prstGeom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069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355600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-107" charset="0"/>
                <a:ea typeface="ＭＳ Ｐゴシック" pitchFamily="-107" charset="-128"/>
              </a:rPr>
              <a:t>How Do We Build Locks?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441450"/>
            <a:ext cx="8229600" cy="4525963"/>
          </a:xfrm>
        </p:spPr>
        <p:txBody>
          <a:bodyPr/>
          <a:lstStyle/>
          <a:p>
            <a:r>
              <a:rPr lang="en-GB" dirty="0">
                <a:latin typeface="Times New Roman" pitchFamily="-107" charset="0"/>
                <a:ea typeface="ＭＳ Ｐゴシック" pitchFamily="-107" charset="-128"/>
              </a:rPr>
              <a:t>The very operation of locking and unlocking a lock is itself a critical section</a:t>
            </a:r>
          </a:p>
          <a:p>
            <a:pPr lvl="1"/>
            <a:r>
              <a:rPr lang="en-GB" dirty="0">
                <a:latin typeface="Times New Roman" pitchFamily="-107" charset="0"/>
                <a:ea typeface="ＭＳ Ｐゴシック" pitchFamily="-107" charset="-128"/>
              </a:rPr>
              <a:t>If we don’t protect it, two threads might acquire the same lock</a:t>
            </a:r>
          </a:p>
          <a:p>
            <a:r>
              <a:rPr lang="en-GB" dirty="0">
                <a:latin typeface="Times New Roman" pitchFamily="-107" charset="0"/>
                <a:ea typeface="ＭＳ Ｐゴシック" pitchFamily="-107" charset="-128"/>
              </a:rPr>
              <a:t>Sounds like a chicken-and-egg problem</a:t>
            </a:r>
          </a:p>
          <a:p>
            <a:r>
              <a:rPr lang="en-GB" dirty="0">
                <a:latin typeface="Times New Roman" pitchFamily="-107" charset="0"/>
                <a:ea typeface="ＭＳ Ｐゴシック" pitchFamily="-107" charset="-128"/>
              </a:rPr>
              <a:t>But we can solve it with hardware assistance</a:t>
            </a:r>
          </a:p>
          <a:p>
            <a:r>
              <a:rPr lang="en-GB" dirty="0">
                <a:latin typeface="Times New Roman" pitchFamily="-107" charset="0"/>
                <a:ea typeface="ＭＳ Ｐゴシック" pitchFamily="-107" charset="-128"/>
              </a:rPr>
              <a:t>Individual CPU instructions are atomic</a:t>
            </a:r>
          </a:p>
          <a:p>
            <a:pPr lvl="1"/>
            <a:r>
              <a:rPr lang="en-GB" dirty="0">
                <a:latin typeface="Times New Roman" pitchFamily="-107" charset="0"/>
                <a:ea typeface="ＭＳ Ｐゴシック" pitchFamily="-107" charset="-128"/>
              </a:rPr>
              <a:t>So if we can implement a lock with one instruction . . .</a:t>
            </a:r>
          </a:p>
          <a:p>
            <a:pPr lvl="1"/>
            <a:endParaRPr lang="en-GB" sz="2400" dirty="0">
              <a:latin typeface="Times New Roman" pitchFamily="-107" charset="0"/>
              <a:ea typeface="ＭＳ Ｐゴシック" pitchFamily="-107" charset="-128"/>
            </a:endParaRPr>
          </a:p>
          <a:p>
            <a:endParaRPr lang="en-US" dirty="0">
              <a:latin typeface="Times New Roman" pitchFamily="-107" charset="0"/>
              <a:ea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1457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Instruction 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Sounds tricky</a:t>
            </a:r>
          </a:p>
          <a:p>
            <a:r>
              <a:rPr lang="en-US" dirty="0"/>
              <a:t>The core operation of acquiring a lock (when it’s free) requires: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Check that no one else has it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Change something so others know we have it</a:t>
            </a:r>
          </a:p>
          <a:p>
            <a:pPr marL="571500" indent="-514350"/>
            <a:r>
              <a:rPr lang="en-US" dirty="0"/>
              <a:t>Sounds like we need to do two things in one instruction</a:t>
            </a:r>
          </a:p>
          <a:p>
            <a:pPr marL="571500" indent="-514350"/>
            <a:r>
              <a:rPr lang="en-US" dirty="0"/>
              <a:t>No problem – hardware designers have provided for that</a:t>
            </a:r>
          </a:p>
        </p:txBody>
      </p:sp>
    </p:spTree>
    <p:extLst>
      <p:ext uri="{BB962C8B-B14F-4D97-AF65-F5344CB8AC3E}">
        <p14:creationId xmlns:p14="http://schemas.microsoft.com/office/powerpoint/2010/main" val="1382759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-107" charset="0"/>
                <a:ea typeface="ＭＳ Ｐゴシック" pitchFamily="-107" charset="-128"/>
              </a:rPr>
              <a:t>Atomic Instructions – Test and Set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107" charset="0"/>
              <a:buNone/>
            </a:pPr>
            <a:r>
              <a:rPr lang="en-US" i="1" dirty="0">
                <a:latin typeface="Times New Roman" pitchFamily="-107" charset="0"/>
                <a:ea typeface="ＭＳ Ｐゴシック" pitchFamily="-107" charset="-128"/>
              </a:rPr>
              <a:t>A C description of a machine language instruction</a:t>
            </a:r>
          </a:p>
          <a:p>
            <a:endParaRPr lang="en-US" dirty="0">
              <a:latin typeface="Times New Roman" pitchFamily="-107" charset="0"/>
              <a:ea typeface="ＭＳ Ｐゴシック" pitchFamily="-107" charset="-128"/>
            </a:endParaRPr>
          </a:p>
        </p:txBody>
      </p:sp>
      <p:sp>
        <p:nvSpPr>
          <p:cNvPr id="36868" name="TextBox 3"/>
          <p:cNvSpPr txBox="1">
            <a:spLocks noChangeArrowheads="1"/>
          </p:cNvSpPr>
          <p:nvPr/>
        </p:nvSpPr>
        <p:spPr bwMode="auto">
          <a:xfrm>
            <a:off x="503238" y="2679700"/>
            <a:ext cx="691727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err="1"/>
              <a:t>bool</a:t>
            </a:r>
            <a:r>
              <a:rPr lang="en-GB" dirty="0"/>
              <a:t> TS( char *</a:t>
            </a:r>
            <a:r>
              <a:rPr lang="en-GB" dirty="0" err="1"/>
              <a:t>p</a:t>
            </a:r>
            <a:r>
              <a:rPr lang="en-GB" dirty="0"/>
              <a:t>) {</a:t>
            </a:r>
          </a:p>
          <a:p>
            <a:pPr marL="431800" lvl="1" indent="-215900">
              <a:buSzPct val="45000"/>
              <a:buFont typeface="Symbol" pitchFamily="-107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err="1"/>
              <a:t>bool</a:t>
            </a:r>
            <a:r>
              <a:rPr lang="en-GB" dirty="0"/>
              <a:t> </a:t>
            </a:r>
            <a:r>
              <a:rPr lang="en-GB" dirty="0" err="1"/>
              <a:t>rc</a:t>
            </a:r>
            <a:r>
              <a:rPr lang="en-GB" dirty="0"/>
              <a:t>;</a:t>
            </a:r>
          </a:p>
          <a:p>
            <a:pPr marL="431800" lvl="1" indent="-215900">
              <a:buSzPct val="45000"/>
              <a:buFont typeface="Symbol" pitchFamily="-107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err="1"/>
              <a:t>rc</a:t>
            </a:r>
            <a:r>
              <a:rPr lang="en-GB" dirty="0"/>
              <a:t> = *</a:t>
            </a:r>
            <a:r>
              <a:rPr lang="en-GB" dirty="0" err="1"/>
              <a:t>p</a:t>
            </a:r>
            <a:r>
              <a:rPr lang="en-GB" dirty="0"/>
              <a:t>;			/* note the current value		*/</a:t>
            </a:r>
          </a:p>
          <a:p>
            <a:pPr marL="431800" lvl="1" indent="-215900">
              <a:buSzPct val="45000"/>
              <a:buFont typeface="Symbol" pitchFamily="-107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*p = TRUE;		           /* set the value to be TRUE		*/</a:t>
            </a:r>
          </a:p>
          <a:p>
            <a:pPr marL="431800" lvl="1" indent="-215900">
              <a:buSzPct val="45000"/>
              <a:buFont typeface="Symbol" pitchFamily="-107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return </a:t>
            </a:r>
            <a:r>
              <a:rPr lang="en-GB" dirty="0" err="1"/>
              <a:t>rc</a:t>
            </a:r>
            <a:r>
              <a:rPr lang="en-GB" dirty="0"/>
              <a:t>;		           /* return the value before we set it	*/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}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dirty="0"/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if !</a:t>
            </a:r>
            <a:r>
              <a:rPr lang="en-GB" dirty="0" err="1"/>
              <a:t>TS(flag</a:t>
            </a:r>
            <a:r>
              <a:rPr lang="en-GB" dirty="0"/>
              <a:t>) {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	/* We have control of the critical section! */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/>
              <a:t>}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latin typeface="Courier New" pitchFamily="-107" charset="0"/>
              <a:ea typeface="Courier New" pitchFamily="-107" charset="0"/>
              <a:cs typeface="Courier New" pitchFamily="-107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5BF0F2E-3F2B-A54B-A106-68126D153337}"/>
              </a:ext>
            </a:extLst>
          </p:cNvPr>
          <p:cNvSpPr txBox="1"/>
          <p:nvPr/>
        </p:nvSpPr>
        <p:spPr>
          <a:xfrm>
            <a:off x="2789507" y="2146224"/>
            <a:ext cx="6143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Instructions are silicon, not C!!!</a:t>
            </a:r>
          </a:p>
        </p:txBody>
      </p:sp>
      <p:sp>
        <p:nvSpPr>
          <p:cNvPr id="3" name="Cloud Callout 2">
            <a:extLst>
              <a:ext uri="{FF2B5EF4-FFF2-40B4-BE49-F238E27FC236}">
                <a16:creationId xmlns:a16="http://schemas.microsoft.com/office/drawing/2014/main" id="{A8AC7918-62DC-DA49-B769-ADB2FFB7C2F9}"/>
              </a:ext>
            </a:extLst>
          </p:cNvPr>
          <p:cNvSpPr/>
          <p:nvPr/>
        </p:nvSpPr>
        <p:spPr>
          <a:xfrm>
            <a:off x="1689904" y="5220182"/>
            <a:ext cx="2650602" cy="1355214"/>
          </a:xfrm>
          <a:prstGeom prst="cloudCallout">
            <a:avLst>
              <a:gd name="adj1" fmla="val -72798"/>
              <a:gd name="adj2" fmla="val -67939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rc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false, nobody else ran TS.  We got the lock!</a:t>
            </a:r>
          </a:p>
        </p:txBody>
      </p:sp>
      <p:sp>
        <p:nvSpPr>
          <p:cNvPr id="7" name="Cloud Callout 6">
            <a:extLst>
              <a:ext uri="{FF2B5EF4-FFF2-40B4-BE49-F238E27FC236}">
                <a16:creationId xmlns:a16="http://schemas.microsoft.com/office/drawing/2014/main" id="{4CC034F4-9267-0F43-B11E-77B3C61481C6}"/>
              </a:ext>
            </a:extLst>
          </p:cNvPr>
          <p:cNvSpPr/>
          <p:nvPr/>
        </p:nvSpPr>
        <p:spPr>
          <a:xfrm>
            <a:off x="5278056" y="5000263"/>
            <a:ext cx="3329126" cy="1527143"/>
          </a:xfrm>
          <a:prstGeom prst="cloudCallout">
            <a:avLst>
              <a:gd name="adj1" fmla="val -151945"/>
              <a:gd name="adj2" fmla="val -62090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rc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true, someone else already ran TS.  They got the lock!</a:t>
            </a:r>
          </a:p>
        </p:txBody>
      </p:sp>
    </p:spTree>
    <p:extLst>
      <p:ext uri="{BB962C8B-B14F-4D97-AF65-F5344CB8AC3E}">
        <p14:creationId xmlns:p14="http://schemas.microsoft.com/office/powerpoint/2010/main" val="8820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355600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-107" charset="0"/>
                <a:ea typeface="ＭＳ Ｐゴシック" pitchFamily="-107" charset="-128"/>
              </a:rPr>
              <a:t>Atomic Instructions – Compare </a:t>
            </a:r>
            <a:br>
              <a:rPr lang="en-US">
                <a:latin typeface="Times New Roman" pitchFamily="-107" charset="0"/>
                <a:ea typeface="ＭＳ Ｐゴシック" pitchFamily="-107" charset="-128"/>
              </a:rPr>
            </a:br>
            <a:r>
              <a:rPr lang="en-US">
                <a:latin typeface="Times New Roman" pitchFamily="-107" charset="0"/>
                <a:ea typeface="ＭＳ Ｐゴシック" pitchFamily="-107" charset="-128"/>
              </a:rPr>
              <a:t>and Swap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107" charset="0"/>
              <a:buNone/>
            </a:pPr>
            <a:r>
              <a:rPr lang="en-US" i="1">
                <a:latin typeface="Times New Roman" pitchFamily="-107" charset="0"/>
                <a:ea typeface="ＭＳ Ｐゴシック" pitchFamily="-107" charset="-128"/>
              </a:rPr>
              <a:t>Again, a C description of machine instruction</a:t>
            </a:r>
          </a:p>
        </p:txBody>
      </p:sp>
      <p:sp>
        <p:nvSpPr>
          <p:cNvPr id="37892" name="TextBox 3"/>
          <p:cNvSpPr txBox="1">
            <a:spLocks noChangeArrowheads="1"/>
          </p:cNvSpPr>
          <p:nvPr/>
        </p:nvSpPr>
        <p:spPr bwMode="auto">
          <a:xfrm>
            <a:off x="457200" y="2192338"/>
            <a:ext cx="8597225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800" dirty="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bool </a:t>
            </a:r>
            <a:r>
              <a:rPr lang="en-GB" sz="1800" dirty="0" err="1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compare_and_swap</a:t>
            </a:r>
            <a:r>
              <a:rPr lang="en-GB" sz="1800" dirty="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( </a:t>
            </a:r>
            <a:r>
              <a:rPr lang="en-GB" sz="1800" dirty="0" err="1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int</a:t>
            </a:r>
            <a:r>
              <a:rPr lang="en-GB" sz="1800" dirty="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 *p, </a:t>
            </a:r>
            <a:r>
              <a:rPr lang="en-GB" sz="1800" dirty="0" err="1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int</a:t>
            </a:r>
            <a:r>
              <a:rPr lang="en-GB" sz="1800" dirty="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 old, </a:t>
            </a:r>
            <a:r>
              <a:rPr lang="en-GB" sz="1800" dirty="0" err="1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int</a:t>
            </a:r>
            <a:r>
              <a:rPr lang="en-GB" sz="1800" dirty="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 new ) {</a:t>
            </a:r>
          </a:p>
          <a:p>
            <a:pPr marL="431800" lvl="1" indent="-215900">
              <a:buSzPct val="45000"/>
              <a:buFont typeface="Symbol" pitchFamily="-107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800" dirty="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if (*p == old) {	/* see if value has been changed	*/</a:t>
            </a:r>
          </a:p>
          <a:p>
            <a:pPr marL="647700" lvl="2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800" dirty="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*p = new;		/* if not, set it to new value		*/</a:t>
            </a:r>
          </a:p>
          <a:p>
            <a:pPr marL="647700" lvl="2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800" dirty="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return( TRUE);	/* tell caller he succeeded		*/</a:t>
            </a:r>
          </a:p>
          <a:p>
            <a:pPr marL="431800" lvl="1" indent="-215900">
              <a:buSzPct val="45000"/>
              <a:buFont typeface="Symbol" pitchFamily="-107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800" dirty="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} else			/* someone else changed *p		     */</a:t>
            </a:r>
          </a:p>
          <a:p>
            <a:pPr marL="431800" lvl="1" indent="-215900">
              <a:buSzPct val="45000"/>
              <a:buFont typeface="Symbol" pitchFamily="-107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800" dirty="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	return( FALSE);	/* tell caller he failed			*/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800" dirty="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}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sz="2200" dirty="0">
              <a:latin typeface="Courier New" pitchFamily="-107" charset="0"/>
              <a:ea typeface="Courier New" pitchFamily="-107" charset="0"/>
              <a:cs typeface="Courier New" pitchFamily="-107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800" dirty="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if (</a:t>
            </a:r>
            <a:r>
              <a:rPr lang="en-GB" sz="1800" dirty="0" err="1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compare_and_swap</a:t>
            </a:r>
            <a:r>
              <a:rPr lang="en-GB" sz="1800" dirty="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(</a:t>
            </a:r>
            <a:r>
              <a:rPr lang="en-GB" sz="1800" dirty="0" err="1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flag,UNUSED,IN_USE</a:t>
            </a:r>
            <a:r>
              <a:rPr lang="en-GB" sz="1800" dirty="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) {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800" dirty="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	/* I got the critical section! */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800" dirty="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} else {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800" dirty="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	/* I didn’t get it.  */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800" dirty="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}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1800" dirty="0">
              <a:latin typeface="Courier New" pitchFamily="-107" charset="0"/>
              <a:ea typeface="Courier New" pitchFamily="-107" charset="0"/>
              <a:cs typeface="Courier New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865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-107" charset="0"/>
                <a:ea typeface="ＭＳ Ｐゴシック" pitchFamily="-107" charset="-128"/>
              </a:rPr>
              <a:t>Using Atomic Instructions to Implement a Lock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r>
              <a:rPr lang="en-US" dirty="0">
                <a:latin typeface="Times New Roman" pitchFamily="-107" charset="0"/>
                <a:ea typeface="ＭＳ Ｐゴシック" pitchFamily="-107" charset="-128"/>
              </a:rPr>
              <a:t>Assuming C implementation of test and set</a:t>
            </a:r>
          </a:p>
          <a:p>
            <a:endParaRPr lang="en-US" dirty="0">
              <a:latin typeface="Times New Roman" pitchFamily="-107" charset="0"/>
              <a:ea typeface="ＭＳ Ｐゴシック" pitchFamily="-107" charset="-128"/>
            </a:endParaRPr>
          </a:p>
        </p:txBody>
      </p:sp>
      <p:sp>
        <p:nvSpPr>
          <p:cNvPr id="44036" name="TextBox 3"/>
          <p:cNvSpPr txBox="1">
            <a:spLocks noChangeArrowheads="1"/>
          </p:cNvSpPr>
          <p:nvPr/>
        </p:nvSpPr>
        <p:spPr bwMode="auto">
          <a:xfrm>
            <a:off x="1535113" y="2381250"/>
            <a:ext cx="526256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20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bool getlock( lock *lockp) {</a:t>
            </a:r>
          </a:p>
          <a:p>
            <a:pPr marL="431800" lvl="1" indent="-215900">
              <a:buSzPct val="45000"/>
              <a:buFont typeface="Symbol" pitchFamily="-107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20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if (TS(lockp) == 0 )</a:t>
            </a:r>
          </a:p>
          <a:p>
            <a:pPr marL="647700" lvl="2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20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return( TRUE);</a:t>
            </a:r>
          </a:p>
          <a:p>
            <a:pPr marL="431800" lvl="1" indent="-215900">
              <a:buSzPct val="45000"/>
              <a:buFont typeface="Symbol" pitchFamily="-107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20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else</a:t>
            </a:r>
          </a:p>
          <a:p>
            <a:pPr marL="647700" lvl="2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20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return( FALSE);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20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}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20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void freelock( lock *lockp ) {</a:t>
            </a:r>
          </a:p>
          <a:p>
            <a:pPr marL="431800" lvl="1" indent="-215900">
              <a:buSzPct val="45000"/>
              <a:buFont typeface="Symbol" pitchFamily="-107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20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*lockp = 0;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220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}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1800">
              <a:latin typeface="Courier New" pitchFamily="-107" charset="0"/>
              <a:ea typeface="Courier New" pitchFamily="-107" charset="0"/>
              <a:cs typeface="Courier New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292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7375"/>
            <a:ext cx="8229600" cy="1143000"/>
          </a:xfrm>
        </p:spPr>
        <p:txBody>
          <a:bodyPr/>
          <a:lstStyle/>
          <a:p>
            <a:r>
              <a:rPr lang="en-US" dirty="0"/>
              <a:t>What Happens When You Don’t Get the Lock?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US" dirty="0"/>
              <a:t>You could just give up</a:t>
            </a:r>
          </a:p>
          <a:p>
            <a:pPr lvl="1"/>
            <a:r>
              <a:rPr lang="en-US" dirty="0"/>
              <a:t>But then you’ll never execute your critical section</a:t>
            </a:r>
          </a:p>
          <a:p>
            <a:r>
              <a:rPr lang="en-US" dirty="0"/>
              <a:t>You could try to get it again</a:t>
            </a:r>
          </a:p>
          <a:p>
            <a:r>
              <a:rPr lang="en-US" dirty="0"/>
              <a:t>But it still might not be available</a:t>
            </a:r>
          </a:p>
          <a:p>
            <a:r>
              <a:rPr lang="en-US" dirty="0"/>
              <a:t>So you could try to get it again . . .</a:t>
            </a:r>
          </a:p>
        </p:txBody>
      </p:sp>
    </p:spTree>
    <p:extLst>
      <p:ext uri="{BB962C8B-B14F-4D97-AF65-F5344CB8AC3E}">
        <p14:creationId xmlns:p14="http://schemas.microsoft.com/office/powerpoint/2010/main" val="287554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611301" y="542422"/>
            <a:ext cx="1918090" cy="6747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Mutual exclusion</a:t>
            </a:r>
          </a:p>
          <a:p>
            <a:r>
              <a:rPr lang="en-US" dirty="0"/>
              <a:t>Asynchronous completions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363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 Waiting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8800" y="1447800"/>
            <a:ext cx="4356100" cy="4525963"/>
          </a:xfrm>
        </p:spPr>
        <p:txBody>
          <a:bodyPr/>
          <a:lstStyle/>
          <a:p>
            <a:r>
              <a:rPr lang="en-US" dirty="0"/>
              <a:t> The computer science equivalent</a:t>
            </a:r>
          </a:p>
          <a:p>
            <a:r>
              <a:rPr lang="en-US" dirty="0"/>
              <a:t>Check if the event occurred</a:t>
            </a:r>
          </a:p>
          <a:p>
            <a:r>
              <a:rPr lang="en-US" dirty="0"/>
              <a:t>If not, check again</a:t>
            </a:r>
          </a:p>
          <a:p>
            <a:r>
              <a:rPr lang="en-US" dirty="0"/>
              <a:t>And again</a:t>
            </a:r>
          </a:p>
          <a:p>
            <a:r>
              <a:rPr lang="en-US" dirty="0"/>
              <a:t>And again</a:t>
            </a:r>
          </a:p>
          <a:p>
            <a:r>
              <a:rPr lang="en-US" dirty="0"/>
              <a:t>. . 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400" y="1417638"/>
            <a:ext cx="3543300" cy="2630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57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 Locks: Pluses and Minuses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6200"/>
            <a:ext cx="8229600" cy="4525963"/>
          </a:xfrm>
        </p:spPr>
        <p:txBody>
          <a:bodyPr/>
          <a:lstStyle/>
          <a:p>
            <a:r>
              <a:rPr lang="en-US" dirty="0"/>
              <a:t>Good points</a:t>
            </a:r>
          </a:p>
          <a:p>
            <a:pPr lvl="1"/>
            <a:r>
              <a:rPr lang="en-US" dirty="0"/>
              <a:t>Properly enforces access to critical sections</a:t>
            </a:r>
          </a:p>
          <a:p>
            <a:pPr lvl="2"/>
            <a:r>
              <a:rPr lang="en-US" dirty="0"/>
              <a:t>Assuming properly implemented locks</a:t>
            </a:r>
          </a:p>
          <a:p>
            <a:pPr lvl="1"/>
            <a:r>
              <a:rPr lang="en-US" dirty="0"/>
              <a:t>Simple to program</a:t>
            </a:r>
          </a:p>
          <a:p>
            <a:r>
              <a:rPr lang="en-US" dirty="0"/>
              <a:t>Dangers</a:t>
            </a:r>
          </a:p>
          <a:p>
            <a:pPr lvl="1"/>
            <a:r>
              <a:rPr lang="en-US" dirty="0"/>
              <a:t>Wasteful</a:t>
            </a:r>
          </a:p>
          <a:p>
            <a:pPr lvl="2"/>
            <a:r>
              <a:rPr lang="en-US" dirty="0"/>
              <a:t>Spinning uses processor cycles</a:t>
            </a:r>
          </a:p>
          <a:p>
            <a:pPr lvl="1"/>
            <a:r>
              <a:rPr lang="en-US" dirty="0"/>
              <a:t>Likely to delay freeing of desired resource</a:t>
            </a:r>
          </a:p>
          <a:p>
            <a:pPr lvl="2"/>
            <a:r>
              <a:rPr lang="en-US" dirty="0"/>
              <a:t>Spinning uses processor cycles</a:t>
            </a:r>
          </a:p>
          <a:p>
            <a:pPr lvl="1"/>
            <a:r>
              <a:rPr lang="en-US" dirty="0"/>
              <a:t>Bug may lead to infinite spin-waits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1817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495300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-107" charset="0"/>
                <a:ea typeface="ＭＳ Ｐゴシック" pitchFamily="-107" charset="-128"/>
              </a:rPr>
              <a:t>The Asynchronous </a:t>
            </a:r>
            <a:br>
              <a:rPr lang="en-US" dirty="0">
                <a:latin typeface="Times New Roman" pitchFamily="-107" charset="0"/>
                <a:ea typeface="ＭＳ Ｐゴシック" pitchFamily="-107" charset="-128"/>
              </a:rPr>
            </a:br>
            <a:r>
              <a:rPr lang="en-US" dirty="0">
                <a:latin typeface="Times New Roman" pitchFamily="-107" charset="0"/>
                <a:ea typeface="ＭＳ Ｐゴシック" pitchFamily="-107" charset="-128"/>
              </a:rPr>
              <a:t>Completion Problem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873250"/>
            <a:ext cx="8229600" cy="4525963"/>
          </a:xfrm>
        </p:spPr>
        <p:txBody>
          <a:bodyPr/>
          <a:lstStyle/>
          <a:p>
            <a:r>
              <a:rPr lang="en-GB" sz="2800" dirty="0">
                <a:latin typeface="Times New Roman" pitchFamily="-107" charset="0"/>
                <a:ea typeface="ＭＳ Ｐゴシック" pitchFamily="-107" charset="-128"/>
              </a:rPr>
              <a:t>Parallel activities move at different speeds</a:t>
            </a:r>
          </a:p>
          <a:p>
            <a:r>
              <a:rPr lang="en-GB" sz="2800" dirty="0">
                <a:latin typeface="Times New Roman" pitchFamily="-107" charset="0"/>
                <a:ea typeface="ＭＳ Ｐゴシック" pitchFamily="-107" charset="-128"/>
              </a:rPr>
              <a:t>One activity may need to wait for another to complete</a:t>
            </a:r>
          </a:p>
          <a:p>
            <a:r>
              <a:rPr lang="en-GB" sz="2800" dirty="0">
                <a:latin typeface="Times New Roman" pitchFamily="-107" charset="0"/>
                <a:ea typeface="ＭＳ Ｐゴシック" pitchFamily="-107" charset="-128"/>
              </a:rPr>
              <a:t>The </a:t>
            </a:r>
            <a:r>
              <a:rPr lang="en-GB" sz="2800" i="1" dirty="0">
                <a:latin typeface="Times New Roman" pitchFamily="-107" charset="0"/>
                <a:ea typeface="ＭＳ Ｐゴシック" pitchFamily="-107" charset="-128"/>
              </a:rPr>
              <a:t>asynchronous completion problem</a:t>
            </a:r>
            <a:r>
              <a:rPr lang="en-GB" sz="2800" dirty="0">
                <a:latin typeface="Times New Roman" pitchFamily="-107" charset="0"/>
                <a:ea typeface="ＭＳ Ｐゴシック" pitchFamily="-107" charset="-128"/>
              </a:rPr>
              <a:t> is:</a:t>
            </a:r>
          </a:p>
          <a:p>
            <a:pPr lvl="1"/>
            <a:r>
              <a:rPr lang="en-GB" sz="2400" dirty="0">
                <a:latin typeface="Times New Roman" pitchFamily="-107" charset="0"/>
                <a:ea typeface="ＭＳ Ｐゴシック" pitchFamily="-107" charset="-128"/>
              </a:rPr>
              <a:t> How to perform such waits without killing performance?</a:t>
            </a:r>
          </a:p>
          <a:p>
            <a:endParaRPr lang="en-US" sz="2800" dirty="0">
              <a:latin typeface="Times New Roman" pitchFamily="-107" charset="0"/>
              <a:ea typeface="ＭＳ Ｐゴシック" pitchFamily="-107" charset="-12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011100" y="495300"/>
            <a:ext cx="5139000" cy="1371600"/>
          </a:xfrm>
          <a:prstGeom prst="roundRect">
            <a:avLst/>
          </a:prstGeom>
          <a:noFill/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385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Spinning Sometimes Makes Sense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When awaited operation proceeds in parallel</a:t>
            </a:r>
          </a:p>
          <a:p>
            <a:pPr lvl="1"/>
            <a:r>
              <a:rPr lang="en-US" dirty="0"/>
              <a:t>A hardware device accepts a command</a:t>
            </a:r>
          </a:p>
          <a:p>
            <a:pPr lvl="1"/>
            <a:r>
              <a:rPr lang="en-US" dirty="0"/>
              <a:t>Another core releases a briefly held spin-lock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awaited operation is guaranteed to be soon</a:t>
            </a:r>
          </a:p>
          <a:p>
            <a:pPr lvl="1"/>
            <a:r>
              <a:rPr lang="en-US" dirty="0"/>
              <a:t>Spinning is less expensive than sleep/wakeup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spinning does not delay awaited operation</a:t>
            </a:r>
          </a:p>
          <a:p>
            <a:pPr lvl="1"/>
            <a:r>
              <a:rPr lang="en-US" dirty="0"/>
              <a:t>Burning CPU delays running another process</a:t>
            </a:r>
          </a:p>
          <a:p>
            <a:pPr lvl="1"/>
            <a:r>
              <a:rPr lang="en-US" dirty="0"/>
              <a:t>Burning memory bandwidth slows I/O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contention is expected to be rare</a:t>
            </a:r>
          </a:p>
          <a:p>
            <a:pPr marL="914400" lvl="1" indent="-514350"/>
            <a:r>
              <a:rPr lang="en-US" dirty="0"/>
              <a:t>Multiple waiters greatly increase the cost</a:t>
            </a:r>
          </a:p>
        </p:txBody>
      </p:sp>
    </p:spTree>
    <p:extLst>
      <p:ext uri="{BB962C8B-B14F-4D97-AF65-F5344CB8AC3E}">
        <p14:creationId xmlns:p14="http://schemas.microsoft.com/office/powerpoint/2010/main" val="13422083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Yield and Spin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if your event occurred</a:t>
            </a:r>
          </a:p>
          <a:p>
            <a:r>
              <a:rPr lang="en-US" dirty="0"/>
              <a:t>Maybe check a few more times</a:t>
            </a:r>
          </a:p>
          <a:p>
            <a:r>
              <a:rPr lang="en-US" dirty="0"/>
              <a:t>But then yield</a:t>
            </a:r>
          </a:p>
          <a:p>
            <a:r>
              <a:rPr lang="en-US" dirty="0"/>
              <a:t>Sooner or later you get rescheduled</a:t>
            </a:r>
          </a:p>
          <a:p>
            <a:r>
              <a:rPr lang="en-US" dirty="0"/>
              <a:t>And then you check again </a:t>
            </a:r>
          </a:p>
          <a:p>
            <a:r>
              <a:rPr lang="en-US" dirty="0"/>
              <a:t>Repeat checking and yielding until your event is ready</a:t>
            </a:r>
          </a:p>
        </p:txBody>
      </p:sp>
    </p:spTree>
    <p:extLst>
      <p:ext uri="{BB962C8B-B14F-4D97-AF65-F5344CB8AC3E}">
        <p14:creationId xmlns:p14="http://schemas.microsoft.com/office/powerpoint/2010/main" val="8290855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Yield and Spin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Extra context switches</a:t>
            </a:r>
          </a:p>
          <a:p>
            <a:pPr lvl="1"/>
            <a:r>
              <a:rPr lang="en-US" dirty="0"/>
              <a:t>Which are expensive</a:t>
            </a:r>
          </a:p>
          <a:p>
            <a:r>
              <a:rPr lang="en-US" dirty="0"/>
              <a:t>Still wastes cycles if you spin each time you’re scheduled</a:t>
            </a:r>
          </a:p>
          <a:p>
            <a:r>
              <a:rPr lang="en-US" dirty="0"/>
              <a:t>You might not get scheduled to check until long after event occurs</a:t>
            </a:r>
          </a:p>
          <a:p>
            <a:r>
              <a:rPr lang="en-US" dirty="0"/>
              <a:t>Works very poorly with multiple waiters</a:t>
            </a:r>
          </a:p>
          <a:p>
            <a:pPr lvl="1"/>
            <a:r>
              <a:rPr lang="en-US"/>
              <a:t>Potential unfairness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1796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993E9-9BCE-8B4E-A92E-EAD9123BD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Fairness and Mutual Exclusion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A50DA-FF35-0A4E-AA39-12646C9B8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multiple processes/threads/machines need mutually exclusive access to a resource?</a:t>
            </a:r>
          </a:p>
          <a:p>
            <a:r>
              <a:rPr lang="en-US" dirty="0"/>
              <a:t>Locking can provide that</a:t>
            </a:r>
          </a:p>
          <a:p>
            <a:r>
              <a:rPr lang="en-US" dirty="0"/>
              <a:t>But can we make guarantees about fairness?</a:t>
            </a:r>
          </a:p>
          <a:p>
            <a:r>
              <a:rPr lang="en-US" dirty="0"/>
              <a:t>Such as:</a:t>
            </a:r>
          </a:p>
          <a:p>
            <a:pPr lvl="1"/>
            <a:r>
              <a:rPr lang="en-US" dirty="0"/>
              <a:t>Anyone who wants the resource gets it sooner or later (no starvation)</a:t>
            </a:r>
          </a:p>
          <a:p>
            <a:pPr lvl="1"/>
            <a:r>
              <a:rPr lang="en-US" dirty="0"/>
              <a:t>Perhaps ensuring FIFO treatment </a:t>
            </a:r>
          </a:p>
          <a:p>
            <a:pPr lvl="1"/>
            <a:r>
              <a:rPr lang="en-US" dirty="0"/>
              <a:t>Or enforcing some other scheduling discipline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666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Wait?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/>
              <a:t>Spin locking/busy waiting</a:t>
            </a:r>
          </a:p>
          <a:p>
            <a:r>
              <a:rPr lang="en-US" dirty="0"/>
              <a:t>Yield and spin …</a:t>
            </a:r>
          </a:p>
          <a:p>
            <a:r>
              <a:rPr lang="en-US" dirty="0"/>
              <a:t>Either spin option may still require mutual exclusion</a:t>
            </a:r>
          </a:p>
          <a:p>
            <a:pPr lvl="1"/>
            <a:r>
              <a:rPr lang="en-US" dirty="0"/>
              <a:t>And any time spent spinning is wasted</a:t>
            </a:r>
          </a:p>
          <a:p>
            <a:r>
              <a:rPr lang="en-US" dirty="0"/>
              <a:t>And fairness may be an issue</a:t>
            </a:r>
          </a:p>
          <a:p>
            <a:r>
              <a:rPr lang="en-US" i="1" dirty="0"/>
              <a:t>Completion events</a:t>
            </a:r>
          </a:p>
        </p:txBody>
      </p:sp>
    </p:spTree>
    <p:extLst>
      <p:ext uri="{BB962C8B-B14F-4D97-AF65-F5344CB8AC3E}">
        <p14:creationId xmlns:p14="http://schemas.microsoft.com/office/powerpoint/2010/main" val="24762624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393EE-8BF2-474F-BEF8-1314EAFAF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Completion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24A2E-C983-E941-ADB7-06FBEE6D3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can’t get the lock, block</a:t>
            </a:r>
          </a:p>
          <a:p>
            <a:r>
              <a:rPr lang="en-US" dirty="0"/>
              <a:t>Ask the OS to wake you when the lock is available</a:t>
            </a:r>
          </a:p>
          <a:p>
            <a:r>
              <a:rPr lang="en-US" dirty="0"/>
              <a:t>Similarly for anything else you need to wait for</a:t>
            </a:r>
          </a:p>
          <a:p>
            <a:pPr lvl="1"/>
            <a:r>
              <a:rPr lang="en-US" dirty="0"/>
              <a:t>Such as I/O completion</a:t>
            </a:r>
          </a:p>
          <a:p>
            <a:pPr lvl="1"/>
            <a:r>
              <a:rPr lang="en-US" dirty="0"/>
              <a:t>Or another process to finish its work</a:t>
            </a:r>
          </a:p>
          <a:p>
            <a:r>
              <a:rPr lang="en-US" dirty="0"/>
              <a:t>Implemented with </a:t>
            </a:r>
            <a:r>
              <a:rPr lang="en-US" i="1" dirty="0"/>
              <a:t>condition variables</a:t>
            </a:r>
          </a:p>
        </p:txBody>
      </p:sp>
    </p:spTree>
    <p:extLst>
      <p:ext uri="{BB962C8B-B14F-4D97-AF65-F5344CB8AC3E}">
        <p14:creationId xmlns:p14="http://schemas.microsoft.com/office/powerpoint/2010/main" val="2418183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32038"/>
            <a:ext cx="8229600" cy="1143000"/>
          </a:xfrm>
        </p:spPr>
        <p:txBody>
          <a:bodyPr/>
          <a:lstStyle/>
          <a:p>
            <a:r>
              <a:rPr lang="en-GB" dirty="0"/>
              <a:t>Condition Variables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42675"/>
            <a:ext cx="8229600" cy="3048000"/>
          </a:xfrm>
        </p:spPr>
        <p:txBody>
          <a:bodyPr/>
          <a:lstStyle/>
          <a:p>
            <a:r>
              <a:rPr lang="en-GB" dirty="0"/>
              <a:t>Create a synchronization object associated with a resource or request</a:t>
            </a:r>
          </a:p>
          <a:p>
            <a:pPr lvl="1"/>
            <a:r>
              <a:rPr lang="en-GB" dirty="0"/>
              <a:t>Requester blocks and is queued awaiting event on that object</a:t>
            </a:r>
          </a:p>
          <a:p>
            <a:pPr lvl="1"/>
            <a:r>
              <a:rPr lang="en-GB" dirty="0"/>
              <a:t>Upon completion, the event is “posted”</a:t>
            </a:r>
          </a:p>
          <a:p>
            <a:pPr lvl="1"/>
            <a:r>
              <a:rPr lang="en-GB" dirty="0"/>
              <a:t>Posting event unblocks the waiter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3260400" y="5465491"/>
            <a:ext cx="1036800" cy="1036909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/>
            <a:r>
              <a:rPr lang="en-US">
                <a:latin typeface="Arial" charset="0"/>
              </a:rPr>
              <a:t>blocked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6430800" y="5465491"/>
            <a:ext cx="1036800" cy="103690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/>
            <a:r>
              <a:rPr lang="en-US">
                <a:latin typeface="Arial" charset="0"/>
              </a:rPr>
              <a:t>ready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4813080" y="4017691"/>
            <a:ext cx="1036800" cy="1036909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/>
            <a:r>
              <a:rPr lang="en-US">
                <a:latin typeface="Arial" charset="0"/>
              </a:rPr>
              <a:t>running</a:t>
            </a:r>
          </a:p>
        </p:txBody>
      </p:sp>
      <p:cxnSp>
        <p:nvCxnSpPr>
          <p:cNvPr id="9" name="AutoShape 9"/>
          <p:cNvCxnSpPr>
            <a:cxnSpLocks noChangeShapeType="1"/>
            <a:stCxn id="6" idx="6"/>
            <a:endCxn id="7" idx="2"/>
          </p:cNvCxnSpPr>
          <p:nvPr/>
        </p:nvCxnSpPr>
        <p:spPr bwMode="auto">
          <a:xfrm>
            <a:off x="4297200" y="5983946"/>
            <a:ext cx="2133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" name="AutoShape 10"/>
          <p:cNvCxnSpPr>
            <a:cxnSpLocks noChangeShapeType="1"/>
            <a:stCxn id="8" idx="3"/>
            <a:endCxn id="6" idx="7"/>
          </p:cNvCxnSpPr>
          <p:nvPr/>
        </p:nvCxnSpPr>
        <p:spPr bwMode="auto">
          <a:xfrm rot="5400000">
            <a:off x="4197843" y="4850269"/>
            <a:ext cx="714595" cy="81955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" name="AutoShape 13"/>
          <p:cNvCxnSpPr>
            <a:cxnSpLocks noChangeShapeType="1"/>
            <a:stCxn id="7" idx="1"/>
            <a:endCxn id="8" idx="5"/>
          </p:cNvCxnSpPr>
          <p:nvPr/>
        </p:nvCxnSpPr>
        <p:spPr bwMode="auto">
          <a:xfrm rot="16200000" flipV="1">
            <a:off x="5783043" y="4817750"/>
            <a:ext cx="714595" cy="884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3258720" y="4397891"/>
            <a:ext cx="276480" cy="276509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6811800" y="4328764"/>
            <a:ext cx="276480" cy="276509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4" name="Oval 16"/>
          <p:cNvSpPr>
            <a:spLocks noChangeArrowheads="1"/>
          </p:cNvSpPr>
          <p:nvPr/>
        </p:nvSpPr>
        <p:spPr bwMode="auto">
          <a:xfrm>
            <a:off x="3327840" y="4467018"/>
            <a:ext cx="138240" cy="13825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15" name="AutoShape 17"/>
          <p:cNvCxnSpPr>
            <a:cxnSpLocks noChangeShapeType="1"/>
            <a:stCxn id="8" idx="2"/>
            <a:endCxn id="12" idx="6"/>
          </p:cNvCxnSpPr>
          <p:nvPr/>
        </p:nvCxnSpPr>
        <p:spPr bwMode="auto">
          <a:xfrm rot="10800000">
            <a:off x="3535200" y="4536146"/>
            <a:ext cx="127788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18"/>
          <p:cNvCxnSpPr>
            <a:cxnSpLocks noChangeShapeType="1"/>
            <a:stCxn id="13" idx="4"/>
            <a:endCxn id="7" idx="0"/>
          </p:cNvCxnSpPr>
          <p:nvPr/>
        </p:nvCxnSpPr>
        <p:spPr bwMode="auto">
          <a:xfrm rot="5400000">
            <a:off x="6519511" y="5034962"/>
            <a:ext cx="860218" cy="8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4013881" y="4299961"/>
            <a:ext cx="467272" cy="3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exit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5020440" y="5653667"/>
            <a:ext cx="709325" cy="39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r>
              <a:rPr lang="en-US" sz="2000" b="1" dirty="0">
                <a:latin typeface="Arial" charset="0"/>
              </a:rPr>
              <a:t>post</a:t>
            </a:r>
            <a:endParaRPr lang="en-US" sz="1500" b="1" dirty="0">
              <a:latin typeface="Arial" charset="0"/>
            </a:endParaRP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6759960" y="4812654"/>
            <a:ext cx="702913" cy="3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create</a:t>
            </a:r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4440959" y="5196467"/>
            <a:ext cx="664441" cy="39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r>
              <a:rPr lang="en-US" sz="2000" b="1" dirty="0">
                <a:latin typeface="Arial" charset="0"/>
              </a:rPr>
              <a:t>wait</a:t>
            </a:r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>
            <a:off x="5607960" y="4985474"/>
            <a:ext cx="899040" cy="7086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 rot="2309463">
            <a:off x="5833293" y="5015398"/>
            <a:ext cx="885655" cy="3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dispatch</a:t>
            </a:r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 rot="2309463">
            <a:off x="5701274" y="5257344"/>
            <a:ext cx="565055" cy="3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yield</a:t>
            </a:r>
          </a:p>
        </p:txBody>
      </p:sp>
    </p:spTree>
    <p:extLst>
      <p:ext uri="{BB962C8B-B14F-4D97-AF65-F5344CB8AC3E}">
        <p14:creationId xmlns:p14="http://schemas.microsoft.com/office/powerpoint/2010/main" val="53791963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Mutual Exclusion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Critical sections can cause trouble when more than one thread executes them at a time</a:t>
            </a:r>
          </a:p>
          <a:p>
            <a:pPr lvl="1"/>
            <a:r>
              <a:rPr lang="en-US" sz="2400" dirty="0"/>
              <a:t>Each thread doing part of the critical section before any of them do all of it</a:t>
            </a:r>
          </a:p>
          <a:p>
            <a:r>
              <a:rPr lang="en-US" sz="2800" dirty="0"/>
              <a:t>Preventable if we ensure that only one thread can execute a critical section at a time</a:t>
            </a:r>
          </a:p>
          <a:p>
            <a:r>
              <a:rPr lang="en-US" sz="2800" dirty="0"/>
              <a:t>We need to achieve </a:t>
            </a:r>
            <a:r>
              <a:rPr lang="en-US" sz="2800" i="1" dirty="0"/>
              <a:t>mutual exclusion </a:t>
            </a:r>
            <a:r>
              <a:rPr lang="en-US" sz="2800" dirty="0"/>
              <a:t>of the critical section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392100" y="542422"/>
            <a:ext cx="4249999" cy="674720"/>
          </a:xfrm>
          <a:prstGeom prst="round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2967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 Variables and the 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/>
              <a:t>Generally the OS provides condition variables</a:t>
            </a:r>
          </a:p>
          <a:p>
            <a:pPr lvl="1"/>
            <a:r>
              <a:rPr lang="en-US" dirty="0"/>
              <a:t>Or library code that implements threads does</a:t>
            </a:r>
          </a:p>
          <a:p>
            <a:r>
              <a:rPr lang="en-US" dirty="0"/>
              <a:t>It blocks a process or thread when condition variable is used</a:t>
            </a:r>
          </a:p>
          <a:p>
            <a:pPr lvl="1"/>
            <a:r>
              <a:rPr lang="en-US" dirty="0"/>
              <a:t>Moving it out of the ready queue</a:t>
            </a:r>
          </a:p>
          <a:p>
            <a:r>
              <a:rPr lang="en-US" dirty="0"/>
              <a:t>It observes when the desired event occurs</a:t>
            </a:r>
          </a:p>
          <a:p>
            <a:r>
              <a:rPr lang="en-US" dirty="0"/>
              <a:t>It then unblocks the blocked process or thread</a:t>
            </a:r>
          </a:p>
          <a:p>
            <a:pPr lvl="1"/>
            <a:r>
              <a:rPr lang="en-US" dirty="0"/>
              <a:t>Putting it back in the ready queue</a:t>
            </a:r>
          </a:p>
          <a:p>
            <a:pPr lvl="1"/>
            <a:r>
              <a:rPr lang="en-US" dirty="0"/>
              <a:t>Possibly preempting the running process</a:t>
            </a:r>
          </a:p>
        </p:txBody>
      </p:sp>
    </p:spTree>
    <p:extLst>
      <p:ext uri="{BB962C8B-B14F-4D97-AF65-F5344CB8AC3E}">
        <p14:creationId xmlns:p14="http://schemas.microsoft.com/office/powerpoint/2010/main" val="6193129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Multiple Waits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7000"/>
            <a:ext cx="8229600" cy="4525963"/>
          </a:xfrm>
        </p:spPr>
        <p:txBody>
          <a:bodyPr/>
          <a:lstStyle/>
          <a:p>
            <a:r>
              <a:rPr lang="en-US" dirty="0"/>
              <a:t>Threads will wait on several different things</a:t>
            </a:r>
          </a:p>
          <a:p>
            <a:r>
              <a:rPr lang="en-US" dirty="0"/>
              <a:t>Pointless to wake up everyone on every event</a:t>
            </a:r>
          </a:p>
          <a:p>
            <a:pPr lvl="1"/>
            <a:r>
              <a:rPr lang="en-US" dirty="0"/>
              <a:t>Each should wake up only when </a:t>
            </a:r>
            <a:r>
              <a:rPr lang="en-US" u="sng" dirty="0"/>
              <a:t>his</a:t>
            </a:r>
            <a:r>
              <a:rPr lang="en-US" dirty="0"/>
              <a:t> event happens</a:t>
            </a:r>
          </a:p>
          <a:p>
            <a:r>
              <a:rPr lang="en-US" dirty="0"/>
              <a:t>So OS (or thread package) should allow easy selection of “the right one”</a:t>
            </a:r>
          </a:p>
          <a:p>
            <a:pPr lvl="1"/>
            <a:r>
              <a:rPr lang="en-US" dirty="0"/>
              <a:t>When some particular event occurs</a:t>
            </a:r>
          </a:p>
          <a:p>
            <a:r>
              <a:rPr lang="en-US" dirty="0"/>
              <a:t>But several threads could be waiting for the same thing . . .</a:t>
            </a:r>
          </a:p>
        </p:txBody>
      </p:sp>
    </p:spTree>
    <p:extLst>
      <p:ext uri="{BB962C8B-B14F-4D97-AF65-F5344CB8AC3E}">
        <p14:creationId xmlns:p14="http://schemas.microsoft.com/office/powerpoint/2010/main" val="39980220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1C367-CCCA-6B4B-8AD2-BBDE2A894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Waiting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3E0ED-1A9C-464D-9587-CE2776F27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Suggests each completion event needs an associated waiting list</a:t>
            </a:r>
          </a:p>
          <a:p>
            <a:pPr lvl="1"/>
            <a:r>
              <a:rPr lang="en-US" dirty="0"/>
              <a:t>When posting an event, consult list to determine who’s waiting for that event</a:t>
            </a:r>
          </a:p>
          <a:p>
            <a:pPr lvl="1"/>
            <a:r>
              <a:rPr lang="en-US" dirty="0"/>
              <a:t>Then what?</a:t>
            </a:r>
          </a:p>
          <a:p>
            <a:pPr lvl="2"/>
            <a:r>
              <a:rPr lang="en-US" dirty="0"/>
              <a:t>Wake up everyone on that event’s waiting list?</a:t>
            </a:r>
          </a:p>
          <a:p>
            <a:pPr lvl="2"/>
            <a:r>
              <a:rPr lang="en-US" dirty="0"/>
              <a:t>One-at-a-time in FIFO order?</a:t>
            </a:r>
          </a:p>
          <a:p>
            <a:pPr lvl="2"/>
            <a:r>
              <a:rPr lang="en-US" dirty="0"/>
              <a:t>One-at-a-time in priority order (possible starvation)?</a:t>
            </a:r>
          </a:p>
          <a:p>
            <a:pPr lvl="1"/>
            <a:r>
              <a:rPr lang="en-US" dirty="0"/>
              <a:t>Choice depends on event and application</a:t>
            </a:r>
          </a:p>
          <a:p>
            <a:endParaRPr lang="en-US" dirty="0"/>
          </a:p>
        </p:txBody>
      </p:sp>
      <p:sp>
        <p:nvSpPr>
          <p:cNvPr id="4" name="Cloud Callout 3">
            <a:extLst>
              <a:ext uri="{FF2B5EF4-FFF2-40B4-BE49-F238E27FC236}">
                <a16:creationId xmlns:a16="http://schemas.microsoft.com/office/drawing/2014/main" id="{A9C97553-BE45-7447-AE0E-EC4FEE50E16A}"/>
              </a:ext>
            </a:extLst>
          </p:cNvPr>
          <p:cNvSpPr/>
          <p:nvPr/>
        </p:nvSpPr>
        <p:spPr>
          <a:xfrm>
            <a:off x="5254906" y="2054246"/>
            <a:ext cx="3148314" cy="793127"/>
          </a:xfrm>
          <a:prstGeom prst="cloudCallout">
            <a:avLst>
              <a:gd name="adj1" fmla="val -70833"/>
              <a:gd name="adj2" fmla="val -7550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isn’t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ready queue!</a:t>
            </a:r>
          </a:p>
        </p:txBody>
      </p:sp>
    </p:spTree>
    <p:extLst>
      <p:ext uri="{BB962C8B-B14F-4D97-AF65-F5344CB8AC3E}">
        <p14:creationId xmlns:p14="http://schemas.microsoft.com/office/powerpoint/2010/main" val="397320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To Wake Up?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wakes up when a condition variable is signaled?</a:t>
            </a:r>
          </a:p>
          <a:p>
            <a:pPr lvl="1"/>
            <a:r>
              <a:rPr lang="en-US" dirty="0" err="1"/>
              <a:t>pthread_cond_signal</a:t>
            </a:r>
            <a:r>
              <a:rPr lang="en-US" dirty="0"/>
              <a:t> … at least one blocked thread</a:t>
            </a:r>
          </a:p>
          <a:p>
            <a:pPr lvl="1"/>
            <a:r>
              <a:rPr lang="en-US" dirty="0" err="1"/>
              <a:t>pthread_cond_broadcast</a:t>
            </a:r>
            <a:r>
              <a:rPr lang="en-US" dirty="0"/>
              <a:t> … all blocked threads</a:t>
            </a:r>
          </a:p>
          <a:p>
            <a:r>
              <a:rPr lang="en-US" dirty="0"/>
              <a:t>The broadcast approach may be wasteful</a:t>
            </a:r>
          </a:p>
          <a:p>
            <a:pPr lvl="1"/>
            <a:r>
              <a:rPr lang="en-US" dirty="0"/>
              <a:t>If the event can only be consumed once</a:t>
            </a:r>
          </a:p>
          <a:p>
            <a:pPr lvl="1"/>
            <a:r>
              <a:rPr lang="en-US" dirty="0"/>
              <a:t>Potentially unbounded waiting times</a:t>
            </a:r>
          </a:p>
          <a:p>
            <a:r>
              <a:rPr lang="en-US" dirty="0"/>
              <a:t>A waiting queue would solve these problems</a:t>
            </a:r>
          </a:p>
          <a:p>
            <a:pPr lvl="1"/>
            <a:r>
              <a:rPr lang="en-US" dirty="0"/>
              <a:t>Each post wakes up the first client on the queue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141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Waiting List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Effectiveness/Correctness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Should be </a:t>
            </a:r>
            <a:r>
              <a:rPr lang="en-US" dirty="0"/>
              <a:t>very good</a:t>
            </a:r>
          </a:p>
          <a:p>
            <a:r>
              <a:rPr lang="en-US" dirty="0"/>
              <a:t>Progress</a:t>
            </a:r>
          </a:p>
          <a:p>
            <a:pPr lvl="1"/>
            <a:r>
              <a:rPr lang="en-US" dirty="0"/>
              <a:t>There is a trade-off involving </a:t>
            </a:r>
            <a:r>
              <a:rPr lang="en-US" i="1" dirty="0"/>
              <a:t>cutting</a:t>
            </a:r>
            <a:r>
              <a:rPr lang="en-US" dirty="0"/>
              <a:t> in line</a:t>
            </a:r>
          </a:p>
          <a:p>
            <a:r>
              <a:rPr lang="en-US" dirty="0"/>
              <a:t>Fairness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Should be </a:t>
            </a:r>
            <a:r>
              <a:rPr lang="en-US" dirty="0"/>
              <a:t>very good</a:t>
            </a:r>
          </a:p>
          <a:p>
            <a:r>
              <a:rPr lang="en-US" dirty="0"/>
              <a:t>Performance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Should be </a:t>
            </a:r>
            <a:r>
              <a:rPr lang="en-US" dirty="0"/>
              <a:t>very efficient</a:t>
            </a:r>
          </a:p>
          <a:p>
            <a:pPr lvl="1"/>
            <a:r>
              <a:rPr lang="en-US" dirty="0"/>
              <a:t>Depends on frequency of spurious wakeups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7038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Locking and Waiting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Spinning for a lock is usually a bad thing</a:t>
            </a:r>
          </a:p>
          <a:p>
            <a:pPr lvl="1"/>
            <a:r>
              <a:rPr lang="en-US" dirty="0"/>
              <a:t>Locks should probably have waiting lists</a:t>
            </a:r>
          </a:p>
          <a:p>
            <a:r>
              <a:rPr lang="en-US" dirty="0"/>
              <a:t>A waiting list is a (shared) data structure</a:t>
            </a:r>
          </a:p>
          <a:p>
            <a:pPr lvl="1"/>
            <a:r>
              <a:rPr lang="en-US" dirty="0"/>
              <a:t>Implementation will likely have critical sections</a:t>
            </a:r>
          </a:p>
          <a:p>
            <a:pPr lvl="1"/>
            <a:r>
              <a:rPr lang="en-US" dirty="0"/>
              <a:t>Which may need to be protected by a lock</a:t>
            </a:r>
          </a:p>
          <a:p>
            <a:r>
              <a:rPr lang="en-US" dirty="0"/>
              <a:t>This seems to be a circular dependency</a:t>
            </a:r>
          </a:p>
          <a:p>
            <a:pPr lvl="1"/>
            <a:r>
              <a:rPr lang="en-US" dirty="0"/>
              <a:t>Locks have waiting lists</a:t>
            </a:r>
          </a:p>
          <a:p>
            <a:pPr lvl="1"/>
            <a:r>
              <a:rPr lang="en-US" dirty="0"/>
              <a:t>Which must be protected by locks</a:t>
            </a:r>
          </a:p>
          <a:p>
            <a:pPr lvl="1"/>
            <a:r>
              <a:rPr lang="en-US" dirty="0"/>
              <a:t>What if we must wait for the waiting list lock?</a:t>
            </a:r>
          </a:p>
        </p:txBody>
      </p:sp>
    </p:spTree>
    <p:extLst>
      <p:ext uri="{BB962C8B-B14F-4D97-AF65-F5344CB8AC3E}">
        <p14:creationId xmlns:p14="http://schemas.microsoft.com/office/powerpoint/2010/main" val="7808981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107" charset="0"/>
                <a:ea typeface="ＭＳ Ｐゴシック" pitchFamily="-107" charset="-128"/>
              </a:rPr>
              <a:t>A Possible Problem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-107" charset="0"/>
                <a:ea typeface="ＭＳ Ｐゴシック" pitchFamily="-107" charset="-128"/>
              </a:rPr>
              <a:t>The sleep/wakeup race condition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3108325"/>
            <a:ext cx="3881438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160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void sleep( eventp *e ) {</a:t>
            </a:r>
          </a:p>
          <a:p>
            <a:pPr marL="431800" lvl="1" indent="-215900">
              <a:buSzPct val="45000"/>
              <a:buFont typeface="Symbol" pitchFamily="-107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160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while(e-&gt;posted == FALSE) {</a:t>
            </a:r>
          </a:p>
          <a:p>
            <a:pPr marL="647700" lvl="2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140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add_to_queue( &amp;e-&gt;queue, myproc );</a:t>
            </a:r>
          </a:p>
          <a:p>
            <a:pPr marL="647700" lvl="2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140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myproc-&gt;runstate |= BLOCKED;</a:t>
            </a:r>
          </a:p>
          <a:p>
            <a:pPr marL="647700" lvl="2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140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yield();</a:t>
            </a:r>
          </a:p>
          <a:p>
            <a:pPr marL="431800" lvl="1" indent="-215900">
              <a:buSzPct val="45000"/>
              <a:buFont typeface="Symbol" pitchFamily="-107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160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}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160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}</a:t>
            </a:r>
            <a:endParaRPr lang="en-US" sz="1400">
              <a:latin typeface="Courier New" pitchFamily="-107" charset="0"/>
              <a:ea typeface="Courier New" pitchFamily="-107" charset="0"/>
              <a:cs typeface="Courier New" pitchFamily="-107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338638" y="3089275"/>
            <a:ext cx="4348162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void wakeup( eventp *e) {</a:t>
            </a:r>
          </a:p>
          <a:p>
            <a:r>
              <a:rPr lang="en-US" sz="160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      struct proce *p;</a:t>
            </a:r>
          </a:p>
          <a:p>
            <a:r>
              <a:rPr lang="en-US" sz="160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	</a:t>
            </a:r>
          </a:p>
          <a:p>
            <a:r>
              <a:rPr lang="en-US" sz="160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      e-&gt;posted = TRUE;</a:t>
            </a:r>
          </a:p>
          <a:p>
            <a:r>
              <a:rPr lang="en-US" sz="160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      p = get_from_queue(&amp;e-&gt; queue);</a:t>
            </a:r>
          </a:p>
          <a:p>
            <a:r>
              <a:rPr lang="en-US" sz="160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      if (p) {</a:t>
            </a:r>
          </a:p>
          <a:p>
            <a:r>
              <a:rPr lang="en-US" sz="160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	     p-&gt;runstate &amp;= ~BLOCKED;</a:t>
            </a:r>
          </a:p>
          <a:p>
            <a:r>
              <a:rPr lang="en-US" sz="160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	     resched();</a:t>
            </a:r>
          </a:p>
          <a:p>
            <a:r>
              <a:rPr lang="en-US" sz="160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      }  /* if !p, nobody’s waiting */</a:t>
            </a:r>
          </a:p>
          <a:p>
            <a:r>
              <a:rPr lang="en-US" sz="160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}</a:t>
            </a:r>
          </a:p>
          <a:p>
            <a:endParaRPr lang="en-US" sz="1400">
              <a:latin typeface="Courier New" pitchFamily="-107" charset="0"/>
              <a:ea typeface="Courier New" pitchFamily="-107" charset="0"/>
              <a:cs typeface="Courier New" pitchFamily="-107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688" y="2520950"/>
            <a:ext cx="3270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Consider this sleep code: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478338" y="2527300"/>
            <a:ext cx="3025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And this wakeup code: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354263" y="5967413"/>
            <a:ext cx="3895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What’s the problem with this?</a:t>
            </a:r>
          </a:p>
        </p:txBody>
      </p:sp>
    </p:spTree>
    <p:extLst>
      <p:ext uri="{BB962C8B-B14F-4D97-AF65-F5344CB8AC3E}">
        <p14:creationId xmlns:p14="http://schemas.microsoft.com/office/powerpoint/2010/main" val="167384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107" charset="0"/>
                <a:ea typeface="ＭＳ Ｐゴシック" pitchFamily="-107" charset="-128"/>
              </a:rPr>
              <a:t>A Sleep/Wakeup Race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-107" charset="0"/>
                <a:ea typeface="ＭＳ Ｐゴシック" pitchFamily="-107" charset="-128"/>
              </a:rPr>
              <a:t>Let’s say thread B has locked a resource and thread A needs to get that lock</a:t>
            </a:r>
          </a:p>
          <a:p>
            <a:r>
              <a:rPr lang="en-US" dirty="0">
                <a:latin typeface="Times New Roman" pitchFamily="-107" charset="0"/>
                <a:ea typeface="ＭＳ Ｐゴシック" pitchFamily="-107" charset="-128"/>
              </a:rPr>
              <a:t>So thread A will call </a:t>
            </a:r>
            <a:r>
              <a:rPr lang="en-US" sz="2800" dirty="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sleep()</a:t>
            </a:r>
            <a:r>
              <a:rPr lang="en-US" dirty="0">
                <a:latin typeface="Times New Roman" panose="02020603050405020304" pitchFamily="18" charset="0"/>
                <a:ea typeface="Courier New" pitchFamily="-107" charset="0"/>
                <a:cs typeface="Times New Roman" panose="02020603050405020304" pitchFamily="18" charset="0"/>
              </a:rPr>
              <a:t>to wait for the lock to be free</a:t>
            </a:r>
            <a:endParaRPr lang="en-US" dirty="0">
              <a:latin typeface="Courier New" pitchFamily="-107" charset="0"/>
              <a:ea typeface="Courier New" pitchFamily="-107" charset="0"/>
              <a:cs typeface="Courier New" pitchFamily="-107" charset="0"/>
            </a:endParaRPr>
          </a:p>
          <a:p>
            <a:r>
              <a:rPr lang="en-US" dirty="0">
                <a:latin typeface="Times New Roman" pitchFamily="-107" charset="0"/>
                <a:ea typeface="ＭＳ Ｐゴシック" pitchFamily="-107" charset="-128"/>
              </a:rPr>
              <a:t>Meanwhile, thread B finishes using the resource</a:t>
            </a:r>
          </a:p>
          <a:p>
            <a:pPr lvl="1"/>
            <a:r>
              <a:rPr lang="en-US" dirty="0">
                <a:latin typeface="Times New Roman" pitchFamily="-107" charset="0"/>
                <a:ea typeface="ＭＳ Ｐゴシック" pitchFamily="-107" charset="-128"/>
              </a:rPr>
              <a:t>So thread B will call </a:t>
            </a:r>
            <a:r>
              <a:rPr lang="en-US" sz="2400" dirty="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wakeup()</a:t>
            </a:r>
            <a:r>
              <a:rPr lang="en-US" dirty="0">
                <a:latin typeface="Times New Roman" panose="02020603050405020304" pitchFamily="18" charset="0"/>
                <a:ea typeface="Courier New" pitchFamily="-107" charset="0"/>
                <a:cs typeface="Times New Roman" panose="02020603050405020304" pitchFamily="18" charset="0"/>
              </a:rPr>
              <a:t>to release the lock</a:t>
            </a:r>
            <a:endParaRPr lang="en-US" dirty="0">
              <a:latin typeface="Courier New" pitchFamily="-107" charset="0"/>
              <a:ea typeface="Courier New" pitchFamily="-107" charset="0"/>
              <a:cs typeface="Courier New" pitchFamily="-107" charset="0"/>
            </a:endParaRPr>
          </a:p>
          <a:p>
            <a:r>
              <a:rPr lang="en-US" dirty="0">
                <a:latin typeface="Times New Roman" pitchFamily="-107" charset="0"/>
                <a:ea typeface="ＭＳ Ｐゴシック" pitchFamily="-107" charset="-128"/>
              </a:rPr>
              <a:t>No other threads are waiting for the resource </a:t>
            </a:r>
          </a:p>
        </p:txBody>
      </p:sp>
    </p:spTree>
    <p:extLst>
      <p:ext uri="{BB962C8B-B14F-4D97-AF65-F5344CB8AC3E}">
        <p14:creationId xmlns:p14="http://schemas.microsoft.com/office/powerpoint/2010/main" val="26904622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107" charset="0"/>
                <a:ea typeface="ＭＳ Ｐゴシック" pitchFamily="-107" charset="-128"/>
              </a:rPr>
              <a:t>The Race At Work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107" charset="0"/>
              <a:buNone/>
            </a:pPr>
            <a:r>
              <a:rPr lang="en-US">
                <a:latin typeface="Times New Roman" pitchFamily="-107" charset="0"/>
                <a:ea typeface="ＭＳ Ｐゴシック" pitchFamily="-107" charset="-128"/>
              </a:rPr>
              <a:t>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06450" y="1600200"/>
            <a:ext cx="3263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1600">
                <a:solidFill>
                  <a:srgbClr val="0000FF"/>
                </a:solidFill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void sleep( eventp *e ) {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33450" y="2003425"/>
            <a:ext cx="35083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1600">
                <a:solidFill>
                  <a:srgbClr val="0000FF"/>
                </a:solidFill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while(e-&gt;posted == FALSE) {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51363" y="2301875"/>
            <a:ext cx="32623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void wakeup( eventp *e) {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64075" y="2573338"/>
            <a:ext cx="21542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struct proce *p;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70425" y="2963863"/>
            <a:ext cx="22780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e-&gt;posted = TRUE;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64075" y="3195638"/>
            <a:ext cx="40020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p = get_from_queue(&amp;e-&gt; queue);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657725" y="3494088"/>
            <a:ext cx="11699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if (p) {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651375" y="3884613"/>
            <a:ext cx="4248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 }  /* if !p, nobody’s waiting */</a:t>
            </a:r>
          </a:p>
          <a:p>
            <a:r>
              <a:rPr lang="en-US" sz="1600">
                <a:solidFill>
                  <a:srgbClr val="FF0000"/>
                </a:solidFill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}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00113" y="3368675"/>
            <a:ext cx="3829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Nope, nobody’s in the queue!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63550" y="4378325"/>
            <a:ext cx="3848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647700" lvl="2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1400">
                <a:solidFill>
                  <a:srgbClr val="0000FF"/>
                </a:solidFill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add_to_queue( &amp;e-&gt;queue, myproc );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57200" y="4649788"/>
            <a:ext cx="30940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647700" lvl="2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1400">
                <a:solidFill>
                  <a:srgbClr val="0000FF"/>
                </a:solidFill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myproc-&gt;runsate |= BLOCKED;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63550" y="4895850"/>
            <a:ext cx="1701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647700" lvl="2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1400">
                <a:solidFill>
                  <a:srgbClr val="0000FF"/>
                </a:solidFill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yield();</a:t>
            </a:r>
          </a:p>
          <a:p>
            <a:pPr marL="431800" lvl="1" indent="-215900">
              <a:buSzPct val="45000"/>
              <a:buFont typeface="Symbol" pitchFamily="-107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1600">
                <a:solidFill>
                  <a:srgbClr val="0000FF"/>
                </a:solidFill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  }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1600">
                <a:solidFill>
                  <a:srgbClr val="0000FF"/>
                </a:solidFill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   }</a:t>
            </a:r>
            <a:endParaRPr lang="en-US" sz="1400">
              <a:solidFill>
                <a:srgbClr val="0000FF"/>
              </a:solidFill>
              <a:latin typeface="Courier New" pitchFamily="-107" charset="0"/>
              <a:ea typeface="Courier New" pitchFamily="-107" charset="0"/>
              <a:cs typeface="Courier New" pitchFamily="-107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51363" y="1708150"/>
            <a:ext cx="35385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Yep, somebody’s locked it!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547813" y="1100138"/>
            <a:ext cx="1851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Thread A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284788" y="1106488"/>
            <a:ext cx="18526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Thread B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432175" y="5053013"/>
            <a:ext cx="180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The effect? 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390650" y="5570538"/>
            <a:ext cx="31273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Thread A is sleeping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730750" y="5576888"/>
            <a:ext cx="396081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But there’s no one to wake him up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933450" y="2409825"/>
            <a:ext cx="3146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CONTEXT SWITCH!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939800" y="3911600"/>
            <a:ext cx="3146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CONTEXT SWITCH!</a:t>
            </a:r>
          </a:p>
        </p:txBody>
      </p:sp>
    </p:spTree>
    <p:extLst>
      <p:ext uri="{BB962C8B-B14F-4D97-AF65-F5344CB8AC3E}">
        <p14:creationId xmlns:p14="http://schemas.microsoft.com/office/powerpoint/2010/main" val="305026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2" grpId="1"/>
      <p:bldP spid="13" grpId="0"/>
      <p:bldP spid="14" grpId="0"/>
      <p:bldP spid="15" grpId="0"/>
      <p:bldP spid="16" grpId="0"/>
      <p:bldP spid="16" grpId="1"/>
      <p:bldP spid="17" grpId="0"/>
      <p:bldP spid="18" grpId="0"/>
      <p:bldP spid="19" grpId="0"/>
      <p:bldP spid="20" grpId="0"/>
      <p:bldP spid="21" grpId="0"/>
      <p:bldP spid="22" grpId="0"/>
      <p:bldP spid="22" grpId="1"/>
      <p:bldP spid="23" grpId="0"/>
      <p:bldP spid="23" grpId="1"/>
      <p:bldP spid="23" grpId="2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107" charset="0"/>
                <a:ea typeface="ＭＳ Ｐゴシック" pitchFamily="-107" charset="-128"/>
              </a:rPr>
              <a:t>Solving the Problem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Times New Roman" pitchFamily="-107" charset="0"/>
                <a:ea typeface="ＭＳ Ｐゴシック" pitchFamily="-107" charset="-128"/>
              </a:rPr>
              <a:t>There is clearly a critical section in </a:t>
            </a:r>
            <a:r>
              <a:rPr lang="en-GB" sz="2800" dirty="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sleep()</a:t>
            </a:r>
            <a:endParaRPr lang="en-GB" dirty="0">
              <a:latin typeface="Courier New" pitchFamily="-107" charset="0"/>
              <a:ea typeface="Courier New" pitchFamily="-107" charset="0"/>
              <a:cs typeface="Courier New" pitchFamily="-107" charset="0"/>
            </a:endParaRPr>
          </a:p>
          <a:p>
            <a:pPr lvl="1"/>
            <a:r>
              <a:rPr lang="en-GB" dirty="0">
                <a:latin typeface="Times New Roman" pitchFamily="-107" charset="0"/>
                <a:ea typeface="ＭＳ Ｐゴシック" pitchFamily="-107" charset="-128"/>
              </a:rPr>
              <a:t>Starting before we test the posted flag</a:t>
            </a:r>
          </a:p>
          <a:p>
            <a:pPr lvl="1"/>
            <a:r>
              <a:rPr lang="en-GB" dirty="0">
                <a:latin typeface="Times New Roman" pitchFamily="-107" charset="0"/>
                <a:ea typeface="ＭＳ Ｐゴシック" pitchFamily="-107" charset="-128"/>
              </a:rPr>
              <a:t>Ending after we put ourselves on the notify list</a:t>
            </a:r>
          </a:p>
          <a:p>
            <a:r>
              <a:rPr lang="en-GB" dirty="0">
                <a:latin typeface="Times New Roman" pitchFamily="-107" charset="0"/>
                <a:ea typeface="ＭＳ Ｐゴシック" pitchFamily="-107" charset="-128"/>
              </a:rPr>
              <a:t>During this section, we need to prevent:</a:t>
            </a:r>
          </a:p>
          <a:p>
            <a:pPr lvl="1"/>
            <a:r>
              <a:rPr lang="en-GB" dirty="0">
                <a:latin typeface="Times New Roman" pitchFamily="-107" charset="0"/>
                <a:ea typeface="ＭＳ Ｐゴシック" pitchFamily="-107" charset="-128"/>
              </a:rPr>
              <a:t>Wakeups of the event</a:t>
            </a:r>
          </a:p>
          <a:p>
            <a:pPr lvl="1"/>
            <a:r>
              <a:rPr lang="en-GB" dirty="0">
                <a:latin typeface="Times New Roman" pitchFamily="-107" charset="0"/>
                <a:ea typeface="ＭＳ Ｐゴシック" pitchFamily="-107" charset="-128"/>
              </a:rPr>
              <a:t>Other people waiting on the event</a:t>
            </a:r>
          </a:p>
          <a:p>
            <a:r>
              <a:rPr lang="en-GB" dirty="0">
                <a:latin typeface="Times New Roman" pitchFamily="-107" charset="0"/>
                <a:ea typeface="ＭＳ Ｐゴシック" pitchFamily="-107" charset="-128"/>
              </a:rPr>
              <a:t>This is a mutual-exclusion problem</a:t>
            </a:r>
          </a:p>
          <a:p>
            <a:pPr lvl="1"/>
            <a:r>
              <a:rPr lang="en-GB" dirty="0">
                <a:latin typeface="Times New Roman" pitchFamily="-107" charset="0"/>
                <a:ea typeface="ＭＳ Ｐゴシック" pitchFamily="-107" charset="-128"/>
              </a:rPr>
              <a:t>Fortunately, we already know how to solve those</a:t>
            </a:r>
          </a:p>
          <a:p>
            <a:pPr lvl="1"/>
            <a:r>
              <a:rPr lang="en-GB" dirty="0">
                <a:latin typeface="Times New Roman" pitchFamily="-107" charset="0"/>
                <a:ea typeface="ＭＳ Ｐゴシック" pitchFamily="-107" charset="-128"/>
              </a:rPr>
              <a:t>Work through it for yourselves</a:t>
            </a:r>
          </a:p>
          <a:p>
            <a:endParaRPr lang="en-US" dirty="0">
              <a:latin typeface="Times New Roman" pitchFamily="-107" charset="0"/>
              <a:ea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4961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Sections in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common for multithreaded applications</a:t>
            </a:r>
          </a:p>
          <a:p>
            <a:pPr lvl="1"/>
            <a:r>
              <a:rPr lang="en-US" dirty="0"/>
              <a:t>Which frequently share data structures</a:t>
            </a:r>
          </a:p>
          <a:p>
            <a:r>
              <a:rPr lang="en-US" dirty="0"/>
              <a:t>Can also happen with processes</a:t>
            </a:r>
          </a:p>
          <a:p>
            <a:pPr lvl="1"/>
            <a:r>
              <a:rPr lang="en-US" dirty="0"/>
              <a:t>Which share operating system resources</a:t>
            </a:r>
          </a:p>
          <a:p>
            <a:pPr lvl="1"/>
            <a:r>
              <a:rPr lang="en-US" dirty="0"/>
              <a:t>Like files</a:t>
            </a:r>
          </a:p>
          <a:p>
            <a:r>
              <a:rPr lang="en-US" dirty="0"/>
              <a:t>Avoidable if you don’t share resources of any kind</a:t>
            </a:r>
          </a:p>
          <a:p>
            <a:pPr lvl="1"/>
            <a:r>
              <a:rPr lang="en-US" dirty="0"/>
              <a:t>But that’s not always feasible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267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Recognizing Critical Sections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GB" dirty="0"/>
              <a:t>Generally involves updates to object state</a:t>
            </a:r>
          </a:p>
          <a:p>
            <a:pPr lvl="1"/>
            <a:r>
              <a:rPr lang="en-GB" dirty="0"/>
              <a:t>May be updates to a single object</a:t>
            </a:r>
          </a:p>
          <a:p>
            <a:pPr lvl="1"/>
            <a:r>
              <a:rPr lang="en-GB" dirty="0"/>
              <a:t>May be related updates to multiple objects</a:t>
            </a:r>
          </a:p>
          <a:p>
            <a:r>
              <a:rPr lang="en-GB" dirty="0"/>
              <a:t>Generally involves multi-step operations</a:t>
            </a:r>
          </a:p>
          <a:p>
            <a:pPr lvl="1"/>
            <a:r>
              <a:rPr lang="en-GB" dirty="0"/>
              <a:t>Object state inconsistent until operation finishes</a:t>
            </a:r>
          </a:p>
          <a:p>
            <a:pPr lvl="1"/>
            <a:r>
              <a:rPr lang="en-GB" dirty="0"/>
              <a:t>Pre-emption compromises object or operation</a:t>
            </a:r>
          </a:p>
          <a:p>
            <a:r>
              <a:rPr lang="en-GB" dirty="0"/>
              <a:t>Correct operation requires mutual exclusion</a:t>
            </a:r>
          </a:p>
          <a:p>
            <a:pPr lvl="1"/>
            <a:r>
              <a:rPr lang="en-GB" dirty="0"/>
              <a:t>Only one thread at a time has access to object(s)</a:t>
            </a:r>
          </a:p>
          <a:p>
            <a:pPr lvl="1"/>
            <a:r>
              <a:rPr lang="en-GB" dirty="0"/>
              <a:t>Client 1 completes before client 2 starts</a:t>
            </a:r>
          </a:p>
        </p:txBody>
      </p:sp>
    </p:spTree>
    <p:extLst>
      <p:ext uri="{BB962C8B-B14F-4D97-AF65-F5344CB8AC3E}">
        <p14:creationId xmlns:p14="http://schemas.microsoft.com/office/powerpoint/2010/main" val="35315604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Sections and Atomicity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6500"/>
            <a:ext cx="8229600" cy="4525963"/>
          </a:xfrm>
        </p:spPr>
        <p:txBody>
          <a:bodyPr/>
          <a:lstStyle/>
          <a:p>
            <a:r>
              <a:rPr lang="en-US" sz="2800" dirty="0"/>
              <a:t>Using mutual exclusion allows us to achieve </a:t>
            </a:r>
            <a:r>
              <a:rPr lang="en-US" sz="2800" i="1" dirty="0"/>
              <a:t>atomicity </a:t>
            </a:r>
            <a:r>
              <a:rPr lang="en-US" sz="2800" dirty="0"/>
              <a:t>of a critical section</a:t>
            </a:r>
          </a:p>
          <a:p>
            <a:r>
              <a:rPr lang="en-US" sz="2800" dirty="0"/>
              <a:t>Atomicity has two aspects: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u="sng" dirty="0"/>
              <a:t>Before or After</a:t>
            </a:r>
            <a:r>
              <a:rPr lang="en-US" sz="2800" dirty="0"/>
              <a:t> atomicity</a:t>
            </a:r>
          </a:p>
          <a:p>
            <a:pPr lvl="1"/>
            <a:r>
              <a:rPr lang="en-US" sz="2400" dirty="0"/>
              <a:t>A enters critical section before B starts</a:t>
            </a:r>
          </a:p>
          <a:p>
            <a:pPr lvl="1"/>
            <a:r>
              <a:rPr lang="en-US" sz="2400" dirty="0"/>
              <a:t>B enters critical section after A completes</a:t>
            </a:r>
          </a:p>
          <a:p>
            <a:pPr lvl="1"/>
            <a:r>
              <a:rPr lang="en-US" sz="2400" dirty="0"/>
              <a:t>There is no overlap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u="sng" dirty="0"/>
              <a:t>All or None</a:t>
            </a:r>
            <a:r>
              <a:rPr lang="en-US" sz="2800" dirty="0"/>
              <a:t> atomicity</a:t>
            </a:r>
          </a:p>
          <a:p>
            <a:pPr lvl="1"/>
            <a:r>
              <a:rPr lang="en-US" sz="2400" dirty="0"/>
              <a:t>An update that starts will complete</a:t>
            </a:r>
          </a:p>
          <a:p>
            <a:pPr lvl="1"/>
            <a:r>
              <a:rPr lang="en-US" sz="2400" dirty="0"/>
              <a:t>An uncompleted update has no effect</a:t>
            </a:r>
          </a:p>
          <a:p>
            <a:r>
              <a:rPr lang="en-US" sz="2800" dirty="0"/>
              <a:t>Correctness generally requires both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6973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1638"/>
            <a:ext cx="8229600" cy="1143000"/>
          </a:xfrm>
        </p:spPr>
        <p:txBody>
          <a:bodyPr/>
          <a:lstStyle/>
          <a:p>
            <a:r>
              <a:rPr lang="en-US" dirty="0"/>
              <a:t>Options for Protecting </a:t>
            </a:r>
            <a:br>
              <a:rPr lang="en-US" dirty="0"/>
            </a:br>
            <a:r>
              <a:rPr lang="en-US" dirty="0"/>
              <a:t>Critical Sections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5600"/>
            <a:ext cx="8229600" cy="4525963"/>
          </a:xfrm>
        </p:spPr>
        <p:txBody>
          <a:bodyPr/>
          <a:lstStyle/>
          <a:p>
            <a:r>
              <a:rPr lang="en-US" dirty="0"/>
              <a:t>Turn off interrupts</a:t>
            </a:r>
          </a:p>
          <a:p>
            <a:pPr lvl="1"/>
            <a:r>
              <a:rPr lang="en-US" dirty="0"/>
              <a:t>We covered that in the </a:t>
            </a:r>
            <a:r>
              <a:rPr lang="en-US"/>
              <a:t>last lecture</a:t>
            </a:r>
            <a:endParaRPr lang="en-US" dirty="0"/>
          </a:p>
          <a:p>
            <a:pPr lvl="1"/>
            <a:r>
              <a:rPr lang="en-US" dirty="0"/>
              <a:t>Prevents concurrency</a:t>
            </a:r>
          </a:p>
          <a:p>
            <a:r>
              <a:rPr lang="en-GB" dirty="0"/>
              <a:t>Avoid shared data whenever possible</a:t>
            </a:r>
          </a:p>
          <a:p>
            <a:r>
              <a:rPr lang="en-GB" dirty="0"/>
              <a:t>Protect critical sections using hardware mutual exclusion</a:t>
            </a:r>
          </a:p>
          <a:p>
            <a:pPr lvl="1"/>
            <a:r>
              <a:rPr lang="en-GB" dirty="0"/>
              <a:t>In particular, atomic CPU instructions</a:t>
            </a:r>
          </a:p>
          <a:p>
            <a:r>
              <a:rPr lang="en-GB" dirty="0"/>
              <a:t>Software locking</a:t>
            </a:r>
          </a:p>
        </p:txBody>
      </p:sp>
    </p:spTree>
    <p:extLst>
      <p:ext uri="{BB962C8B-B14F-4D97-AF65-F5344CB8AC3E}">
        <p14:creationId xmlns:p14="http://schemas.microsoft.com/office/powerpoint/2010/main" val="3847521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Shared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good design choice when feasible</a:t>
            </a:r>
          </a:p>
          <a:p>
            <a:r>
              <a:rPr lang="en-US" dirty="0"/>
              <a:t>Don’t share things you don’t need to share</a:t>
            </a:r>
          </a:p>
          <a:p>
            <a:r>
              <a:rPr lang="en-US" dirty="0"/>
              <a:t>But not always an option</a:t>
            </a:r>
          </a:p>
          <a:p>
            <a:r>
              <a:rPr lang="en-US" dirty="0"/>
              <a:t>Even if possible, may lead to inefficient resource use</a:t>
            </a:r>
          </a:p>
          <a:p>
            <a:r>
              <a:rPr lang="en-US" dirty="0"/>
              <a:t>Sharing read only data also avoids problems</a:t>
            </a:r>
          </a:p>
          <a:p>
            <a:pPr lvl="1"/>
            <a:r>
              <a:rPr lang="en-US" dirty="0"/>
              <a:t>If no writes, the order of reads doesn’t matter</a:t>
            </a:r>
          </a:p>
          <a:p>
            <a:pPr lvl="1"/>
            <a:r>
              <a:rPr lang="en-US" dirty="0"/>
              <a:t>But a single write can blow everything out of the water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023800" y="542422"/>
            <a:ext cx="5215200" cy="674720"/>
          </a:xfrm>
          <a:prstGeom prst="roundRect">
            <a:avLst/>
          </a:prstGeom>
          <a:noFill/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57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CPU instructions are uninterruptable</a:t>
            </a:r>
          </a:p>
          <a:p>
            <a:r>
              <a:rPr lang="en-GB" sz="2800" dirty="0"/>
              <a:t>What can they do?</a:t>
            </a:r>
            <a:endParaRPr lang="en-GB" dirty="0"/>
          </a:p>
          <a:p>
            <a:pPr lvl="1"/>
            <a:r>
              <a:rPr lang="en-GB" sz="2400" dirty="0"/>
              <a:t>Read/modify/write operations</a:t>
            </a:r>
          </a:p>
          <a:p>
            <a:pPr lvl="1"/>
            <a:r>
              <a:rPr lang="en-GB" sz="2400" dirty="0"/>
              <a:t>Can be applied to 1-8 contiguous bytes</a:t>
            </a:r>
          </a:p>
          <a:p>
            <a:pPr lvl="1"/>
            <a:r>
              <a:rPr lang="en-GB" sz="2400" dirty="0"/>
              <a:t>Simple: increment/decrement, and/or/</a:t>
            </a:r>
            <a:r>
              <a:rPr lang="en-GB" sz="2400" dirty="0" err="1"/>
              <a:t>xor</a:t>
            </a:r>
            <a:endParaRPr lang="en-GB" sz="2400" dirty="0"/>
          </a:p>
          <a:p>
            <a:pPr lvl="1"/>
            <a:r>
              <a:rPr lang="en-GB" sz="2400" dirty="0"/>
              <a:t>Complex: test-and-set, exchange, compare-and-swap</a:t>
            </a:r>
          </a:p>
          <a:p>
            <a:r>
              <a:rPr lang="en-GB" sz="2800" dirty="0"/>
              <a:t>Can we do entire critical section in one atomic instruction?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277800" y="542422"/>
            <a:ext cx="4694500" cy="674720"/>
          </a:xfrm>
          <a:prstGeom prst="roundRect">
            <a:avLst/>
          </a:prstGeom>
          <a:noFill/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0BE84E-5604-3146-B611-DB38DCD16524}"/>
              </a:ext>
            </a:extLst>
          </p:cNvPr>
          <p:cNvSpPr txBox="1"/>
          <p:nvPr/>
        </p:nvSpPr>
        <p:spPr>
          <a:xfrm>
            <a:off x="2615878" y="5474825"/>
            <a:ext cx="31149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Usually not feasible</a:t>
            </a:r>
          </a:p>
        </p:txBody>
      </p:sp>
    </p:spTree>
    <p:extLst>
      <p:ext uri="{BB962C8B-B14F-4D97-AF65-F5344CB8AC3E}">
        <p14:creationId xmlns:p14="http://schemas.microsoft.com/office/powerpoint/2010/main" val="113870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78327</TotalTime>
  <Words>2081</Words>
  <Application>Microsoft Office PowerPoint</Application>
  <PresentationFormat>On-screen Show (4:3)</PresentationFormat>
  <Paragraphs>369</Paragraphs>
  <Slides>39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Calibri</vt:lpstr>
      <vt:lpstr>Courier New</vt:lpstr>
      <vt:lpstr>Symbol</vt:lpstr>
      <vt:lpstr>Times New Roman</vt:lpstr>
      <vt:lpstr>Default Theme</vt:lpstr>
      <vt:lpstr>Operating System Principles: Mutual Exclusion and Asynchronous Completion CS 111 Operating Systems  Harry Xu </vt:lpstr>
      <vt:lpstr>Outline</vt:lpstr>
      <vt:lpstr>Mutual Exclusion </vt:lpstr>
      <vt:lpstr>Critical Sections in Applications</vt:lpstr>
      <vt:lpstr>Recognizing Critical Sections</vt:lpstr>
      <vt:lpstr>Critical Sections and Atomicity</vt:lpstr>
      <vt:lpstr>Options for Protecting  Critical Sections</vt:lpstr>
      <vt:lpstr>Avoiding Shared Data</vt:lpstr>
      <vt:lpstr>Atomic Instructions</vt:lpstr>
      <vt:lpstr>Preventing Concurrency Via  Atomic Instructions</vt:lpstr>
      <vt:lpstr>Locking</vt:lpstr>
      <vt:lpstr>Using Locks</vt:lpstr>
      <vt:lpstr>Using Locks For Mutual Exclusion</vt:lpstr>
      <vt:lpstr>How Do We Build Locks?</vt:lpstr>
      <vt:lpstr>Single Instruction Locks</vt:lpstr>
      <vt:lpstr>Atomic Instructions – Test and Set</vt:lpstr>
      <vt:lpstr>Atomic Instructions – Compare  and Swap</vt:lpstr>
      <vt:lpstr>Using Atomic Instructions to Implement a Lock</vt:lpstr>
      <vt:lpstr>What Happens When You Don’t Get the Lock?</vt:lpstr>
      <vt:lpstr>Spin Waiting</vt:lpstr>
      <vt:lpstr>Spin Locks: Pluses and Minuses</vt:lpstr>
      <vt:lpstr>The Asynchronous  Completion Problem</vt:lpstr>
      <vt:lpstr>Spinning Sometimes Makes Sense</vt:lpstr>
      <vt:lpstr>Yield and Spin</vt:lpstr>
      <vt:lpstr>Problems With Yield and Spin</vt:lpstr>
      <vt:lpstr>Fairness and Mutual Exclusion</vt:lpstr>
      <vt:lpstr>How Can We Wait?</vt:lpstr>
      <vt:lpstr>Completion Events</vt:lpstr>
      <vt:lpstr>Condition Variables</vt:lpstr>
      <vt:lpstr>Condition Variables and the OS</vt:lpstr>
      <vt:lpstr>Handling Multiple Waits</vt:lpstr>
      <vt:lpstr>Waiting Lists</vt:lpstr>
      <vt:lpstr>Who To Wake Up?</vt:lpstr>
      <vt:lpstr>Evaluating Waiting List Options</vt:lpstr>
      <vt:lpstr>Locking and Waiting Lists</vt:lpstr>
      <vt:lpstr>A Possible Problem</vt:lpstr>
      <vt:lpstr>A Sleep/Wakeup Race</vt:lpstr>
      <vt:lpstr>The Race At Work</vt:lpstr>
      <vt:lpstr>Solving the Problem</vt:lpstr>
    </vt:vector>
  </TitlesOfParts>
  <Company>UCLA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CS 111 On-Line MS Program Operating Systems  Peter Reiher </dc:title>
  <dc:creator>Peter Reiher</dc:creator>
  <cp:lastModifiedBy>Yang Jingyuan</cp:lastModifiedBy>
  <cp:revision>122</cp:revision>
  <cp:lastPrinted>2018-10-15T20:49:40Z</cp:lastPrinted>
  <dcterms:created xsi:type="dcterms:W3CDTF">2017-09-26T17:46:42Z</dcterms:created>
  <dcterms:modified xsi:type="dcterms:W3CDTF">2020-01-02T22:08:21Z</dcterms:modified>
</cp:coreProperties>
</file>