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573" r:id="rId2"/>
    <p:sldId id="574" r:id="rId3"/>
    <p:sldId id="575" r:id="rId4"/>
    <p:sldId id="576" r:id="rId5"/>
    <p:sldId id="577" r:id="rId6"/>
    <p:sldId id="578" r:id="rId7"/>
    <p:sldId id="580" r:id="rId8"/>
    <p:sldId id="581" r:id="rId9"/>
    <p:sldId id="582" r:id="rId10"/>
    <p:sldId id="583" r:id="rId11"/>
    <p:sldId id="584" r:id="rId12"/>
    <p:sldId id="585" r:id="rId13"/>
    <p:sldId id="588" r:id="rId14"/>
    <p:sldId id="589" r:id="rId15"/>
    <p:sldId id="590" r:id="rId16"/>
    <p:sldId id="591" r:id="rId17"/>
    <p:sldId id="592" r:id="rId18"/>
    <p:sldId id="593" r:id="rId19"/>
    <p:sldId id="594" r:id="rId20"/>
    <p:sldId id="595" r:id="rId21"/>
    <p:sldId id="596" r:id="rId22"/>
    <p:sldId id="597" r:id="rId23"/>
    <p:sldId id="598" r:id="rId24"/>
    <p:sldId id="600" r:id="rId25"/>
    <p:sldId id="601" r:id="rId26"/>
    <p:sldId id="603" r:id="rId27"/>
    <p:sldId id="604" r:id="rId28"/>
    <p:sldId id="605" r:id="rId29"/>
    <p:sldId id="606" r:id="rId30"/>
    <p:sldId id="607" r:id="rId31"/>
    <p:sldId id="608" r:id="rId32"/>
    <p:sldId id="609" r:id="rId33"/>
    <p:sldId id="610" r:id="rId34"/>
    <p:sldId id="611" r:id="rId35"/>
    <p:sldId id="612" r:id="rId36"/>
    <p:sldId id="613" r:id="rId37"/>
    <p:sldId id="614" r:id="rId38"/>
    <p:sldId id="615" r:id="rId39"/>
    <p:sldId id="616" r:id="rId40"/>
    <p:sldId id="620" r:id="rId41"/>
    <p:sldId id="621" r:id="rId42"/>
    <p:sldId id="622" r:id="rId43"/>
    <p:sldId id="623" r:id="rId44"/>
    <p:sldId id="624" r:id="rId4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26"/>
    <p:restoredTop sz="94643"/>
  </p:normalViewPr>
  <p:slideViewPr>
    <p:cSldViewPr snapToGrid="0" snapToObjects="1">
      <p:cViewPr varScale="1">
        <p:scale>
          <a:sx n="170" d="100"/>
          <a:sy n="170" d="100"/>
        </p:scale>
        <p:origin x="-12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20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notesMaster" Target="notesMasters/notesMaster1.xml"/><Relationship Id="rId47" Type="http://schemas.openxmlformats.org/officeDocument/2006/relationships/handoutMaster" Target="handoutMasters/handoutMaster1.xml"/><Relationship Id="rId48" Type="http://schemas.openxmlformats.org/officeDocument/2006/relationships/printerSettings" Target="printerSettings/printerSettings1.bin"/><Relationship Id="rId49" Type="http://schemas.openxmlformats.org/officeDocument/2006/relationships/presProps" Target="pres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viewProps" Target="viewProps.xml"/><Relationship Id="rId51" Type="http://schemas.openxmlformats.org/officeDocument/2006/relationships/theme" Target="theme/theme1.xml"/><Relationship Id="rId5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7F7607-8AA4-B842-A5B0-85C1885566DE}" type="datetimeFigureOut">
              <a:rPr lang="en-US" smtClean="0"/>
              <a:pPr/>
              <a:t>2/18/20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174529-E9FF-DD45-A1E1-9AE5BBE5EA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2851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57BF8-B90F-EC4F-8623-DE2330790225}" type="datetimeFigureOut">
              <a:rPr lang="en-US" smtClean="0"/>
              <a:pPr/>
              <a:t>2/18/20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E4DDF-0BE8-B44D-A687-4BF2505A71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0346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851AE5-7AA3-A047-AB4C-8DB5D369B34B}" type="slidenum">
              <a:rPr lang="en-US">
                <a:latin typeface="Courier New" charset="0"/>
              </a:rPr>
              <a:pPr/>
              <a:t>1</a:t>
            </a:fld>
            <a:endParaRPr lang="en-US" dirty="0">
              <a:latin typeface="Courier New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475911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47788" y="912813"/>
            <a:ext cx="4162425" cy="31226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3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1046263" y="4337655"/>
            <a:ext cx="4771430" cy="3465286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453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39850" y="914400"/>
            <a:ext cx="4178300" cy="3133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263" y="4352775"/>
            <a:ext cx="4771430" cy="3478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056" tIns="41028" rIns="82056" bIns="41028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8581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39850" y="914400"/>
            <a:ext cx="4178300" cy="3133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263" y="4352775"/>
            <a:ext cx="4771430" cy="3478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056" tIns="41028" rIns="82056" bIns="41028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3649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39850" y="914400"/>
            <a:ext cx="4178300" cy="3133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263" y="4352775"/>
            <a:ext cx="4771430" cy="3478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056" tIns="41028" rIns="82056" bIns="41028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7676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39850" y="914400"/>
            <a:ext cx="4178300" cy="3133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263" y="4352775"/>
            <a:ext cx="4771430" cy="3478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056" tIns="41028" rIns="82056" bIns="41028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985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39850" y="914400"/>
            <a:ext cx="4178300" cy="3133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263" y="4352775"/>
            <a:ext cx="4771430" cy="3478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056" tIns="41028" rIns="82056" bIns="41028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2268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39850" y="914400"/>
            <a:ext cx="4178300" cy="3133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263" y="4352775"/>
            <a:ext cx="4771430" cy="3478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056" tIns="41028" rIns="82056" bIns="41028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3025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39850" y="914400"/>
            <a:ext cx="4178300" cy="3133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263" y="4352775"/>
            <a:ext cx="4771430" cy="3478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056" tIns="41028" rIns="82056" bIns="41028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3938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39850" y="914400"/>
            <a:ext cx="4178300" cy="3133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263" y="4352775"/>
            <a:ext cx="4771430" cy="3478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056" tIns="41028" rIns="82056" bIns="41028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1780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39850" y="914400"/>
            <a:ext cx="4178300" cy="3133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263" y="4352775"/>
            <a:ext cx="4771430" cy="3478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056" tIns="41028" rIns="82056" bIns="41028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0244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39850" y="914400"/>
            <a:ext cx="4178300" cy="3133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263" y="4352775"/>
            <a:ext cx="4771430" cy="3478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056" tIns="41028" rIns="82056" bIns="41028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0947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39850" y="914400"/>
            <a:ext cx="4178300" cy="3133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263" y="4352775"/>
            <a:ext cx="4771430" cy="3478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056" tIns="41028" rIns="82056" bIns="41028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2032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39850" y="914400"/>
            <a:ext cx="4178300" cy="3133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263" y="4352775"/>
            <a:ext cx="4771430" cy="3478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056" tIns="41028" rIns="82056" bIns="41028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676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078B2-3159-F14B-8132-9300A16C85A8}" type="datetime1">
              <a:rPr lang="en-US" smtClean="0"/>
              <a:pPr>
                <a:defRPr/>
              </a:pPr>
              <a:t>2/18/20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20DD2-9AC7-B240-8439-1898C20C42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B8D5F-B9F1-324C-B1A2-05496313CD19}" type="datetime1">
              <a:rPr lang="en-US" smtClean="0"/>
              <a:pPr>
                <a:defRPr/>
              </a:pPr>
              <a:t>2/18/20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3B397-9863-974C-9E75-B66FE45873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C2550-6371-4147-AE4C-F5FB6151C76E}" type="datetime1">
              <a:rPr lang="en-US" smtClean="0"/>
              <a:pPr>
                <a:defRPr/>
              </a:pPr>
              <a:t>2/18/20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7C3A0-C6A5-184E-9AB8-67C259CC11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18A7C-687B-BE4F-84FE-0A7FB4E2ED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EA3AB-8B06-3541-8955-4B0B738DA1E5}" type="datetime1">
              <a:rPr lang="en-US" smtClean="0"/>
              <a:pPr>
                <a:defRPr/>
              </a:pPr>
              <a:t>2/18/20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84620-9411-7A41-BDFE-46E36283A3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6EB3D-237A-2A41-AA3C-CCC0B587F125}" type="datetime1">
              <a:rPr lang="en-US" smtClean="0"/>
              <a:pPr>
                <a:defRPr/>
              </a:pPr>
              <a:t>2/18/20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2E417-E1B4-1644-AA5E-08B3C161F2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4D64D-30AD-E442-825F-585A69A95A22}" type="datetime1">
              <a:rPr lang="en-US" smtClean="0"/>
              <a:pPr>
                <a:defRPr/>
              </a:pPr>
              <a:t>2/18/20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EFE53-6511-CC46-9EB0-088D5AA225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496F4-5E88-8E4D-8ADB-73A988525CB5}" type="datetime1">
              <a:rPr lang="en-US" smtClean="0"/>
              <a:pPr>
                <a:defRPr/>
              </a:pPr>
              <a:t>2/18/20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AA0B7-898E-6849-B106-FA8F92BD0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CC378-6658-6B42-8AC0-83423DF6E9C6}" type="datetime1">
              <a:rPr lang="en-US" smtClean="0"/>
              <a:pPr>
                <a:defRPr/>
              </a:pPr>
              <a:t>2/18/20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C738C-B1BF-D74D-9E8E-E80F125B9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80D83-C431-C640-9F8F-0DEF26FCD613}" type="datetime1">
              <a:rPr lang="en-US" smtClean="0"/>
              <a:pPr>
                <a:defRPr/>
              </a:pPr>
              <a:t>2/18/20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E7D5A-5759-A749-9DF2-8883836C01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5C9EBD-5AF0-F741-98C5-21C9D9AB6610}" type="datetime1">
              <a:rPr lang="en-US" smtClean="0"/>
              <a:pPr>
                <a:defRPr/>
              </a:pPr>
              <a:t>2/18/20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1797F-D4AC-5249-8143-180C49B06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AutoShape 8"/>
          <p:cNvSpPr>
            <a:spLocks noChangeArrowheads="1"/>
          </p:cNvSpPr>
          <p:nvPr userDrawn="1"/>
        </p:nvSpPr>
        <p:spPr bwMode="auto">
          <a:xfrm>
            <a:off x="387350" y="387350"/>
            <a:ext cx="8445500" cy="6159500"/>
          </a:xfrm>
          <a:prstGeom prst="roundRect">
            <a:avLst>
              <a:gd name="adj" fmla="val 12486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Courier New" pitchFamily="-107" charset="0"/>
            </a:endParaRPr>
          </a:p>
        </p:txBody>
      </p:sp>
      <p:sp useBgFill="1">
        <p:nvSpPr>
          <p:cNvPr id="8" name="Rectangle 9"/>
          <p:cNvSpPr>
            <a:spLocks noChangeArrowheads="1"/>
          </p:cNvSpPr>
          <p:nvPr userDrawn="1"/>
        </p:nvSpPr>
        <p:spPr bwMode="auto">
          <a:xfrm>
            <a:off x="8213725" y="6218238"/>
            <a:ext cx="774251" cy="462307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200" dirty="0">
                <a:latin typeface="Times New Roman" pitchFamily="-107" charset="0"/>
              </a:rPr>
              <a:t>Lecture 9</a:t>
            </a:r>
          </a:p>
          <a:p>
            <a:pPr>
              <a:defRPr/>
            </a:pPr>
            <a:r>
              <a:rPr lang="en-US" sz="1200" dirty="0">
                <a:latin typeface="Times New Roman" pitchFamily="-107" charset="0"/>
              </a:rPr>
              <a:t>Page </a:t>
            </a:r>
            <a:fld id="{8DEFEB2B-9FA0-4F4D-A070-42F5B2E48911}" type="slidenum">
              <a:rPr lang="en-US" sz="1200">
                <a:latin typeface="Times New Roman" pitchFamily="-107" charset="0"/>
              </a:rPr>
              <a:pPr>
                <a:defRPr/>
              </a:pPr>
              <a:t>‹#›</a:t>
            </a:fld>
            <a:endParaRPr lang="en-US" sz="1200" dirty="0">
              <a:latin typeface="Times New Roman" pitchFamily="-107" charset="0"/>
            </a:endParaRPr>
          </a:p>
        </p:txBody>
      </p:sp>
      <p:sp useBgFill="1"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197935" y="6274232"/>
            <a:ext cx="994118" cy="462307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200" dirty="0">
                <a:latin typeface="Times New Roman" pitchFamily="-107" charset="0"/>
              </a:rPr>
              <a:t>CS 111</a:t>
            </a:r>
          </a:p>
          <a:p>
            <a:pPr>
              <a:defRPr/>
            </a:pPr>
            <a:r>
              <a:rPr lang="en-US" sz="1200">
                <a:latin typeface="Times New Roman" pitchFamily="-107" charset="0"/>
              </a:rPr>
              <a:t>Winter </a:t>
            </a:r>
            <a:r>
              <a:rPr lang="en-US" sz="1200" baseline="0" dirty="0">
                <a:latin typeface="Times New Roman" pitchFamily="-107" charset="0"/>
              </a:rPr>
              <a:t>2020</a:t>
            </a:r>
            <a:r>
              <a:rPr lang="en-US" sz="1200" dirty="0">
                <a:latin typeface="Times New Roman" pitchFamily="-107" charset="0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5146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-128"/>
                <a:cs typeface="ＭＳ Ｐゴシック" charset="-128"/>
              </a:rPr>
              <a:t>Operating System Principles:</a:t>
            </a:r>
            <a:br>
              <a:rPr lang="en-US" dirty="0">
                <a:ea typeface="ＭＳ Ｐゴシック" charset="-128"/>
                <a:cs typeface="ＭＳ Ｐゴシック" charset="-128"/>
              </a:rPr>
            </a:br>
            <a:r>
              <a:rPr lang="en-US" dirty="0">
                <a:cs typeface="ＭＳ Ｐゴシック" charset="-128"/>
              </a:rPr>
              <a:t>Semaphores and Locks for Synchronization</a:t>
            </a:r>
            <a:r>
              <a:rPr lang="en-US" dirty="0">
                <a:ea typeface="ＭＳ Ｐゴシック" charset="-128"/>
                <a:cs typeface="ＭＳ Ｐゴシック" charset="-128"/>
              </a:rPr>
              <a:t/>
            </a:r>
            <a:br>
              <a:rPr lang="en-US" dirty="0">
                <a:ea typeface="ＭＳ Ｐゴシック" charset="-128"/>
                <a:cs typeface="ＭＳ Ｐゴシック" charset="-128"/>
              </a:rPr>
            </a:br>
            <a:r>
              <a:rPr lang="en-US" dirty="0">
                <a:ea typeface="ＭＳ Ｐゴシック" charset="-128"/>
                <a:cs typeface="ＭＳ Ｐゴシック" charset="-128"/>
              </a:rPr>
              <a:t>CS </a:t>
            </a:r>
            <a:r>
              <a:rPr lang="en-US" dirty="0">
                <a:cs typeface="ＭＳ Ｐゴシック" charset="-128"/>
              </a:rPr>
              <a:t>111</a:t>
            </a:r>
            <a:r>
              <a:rPr lang="en-US" dirty="0">
                <a:ea typeface="ＭＳ Ｐゴシック" charset="-128"/>
                <a:cs typeface="ＭＳ Ｐゴシック" charset="-128"/>
              </a:rPr>
              <a:t/>
            </a:r>
            <a:br>
              <a:rPr lang="en-US" dirty="0">
                <a:ea typeface="ＭＳ Ｐゴシック" charset="-128"/>
                <a:cs typeface="ＭＳ Ｐゴシック" charset="-128"/>
              </a:rPr>
            </a:br>
            <a:r>
              <a:rPr lang="en-US" dirty="0">
                <a:cs typeface="ＭＳ Ｐゴシック" charset="-128"/>
              </a:rPr>
              <a:t>Operating </a:t>
            </a:r>
            <a:r>
              <a:rPr lang="en-US" dirty="0">
                <a:ea typeface="ＭＳ Ｐゴシック" charset="-128"/>
                <a:cs typeface="ＭＳ Ｐゴシック" charset="-128"/>
              </a:rPr>
              <a:t>Systems </a:t>
            </a:r>
            <a:br>
              <a:rPr lang="en-US" dirty="0">
                <a:ea typeface="ＭＳ Ｐゴシック" charset="-128"/>
                <a:cs typeface="ＭＳ Ｐゴシック" charset="-128"/>
              </a:rPr>
            </a:br>
            <a:r>
              <a:rPr lang="en-US" dirty="0">
                <a:cs typeface="ＭＳ Ｐゴシック" charset="-128"/>
              </a:rPr>
              <a:t>Harry </a:t>
            </a:r>
            <a:r>
              <a:rPr lang="en-US">
                <a:cs typeface="ＭＳ Ｐゴシック" charset="-128"/>
              </a:rPr>
              <a:t>Xu</a:t>
            </a:r>
            <a:r>
              <a:rPr lang="en-US" dirty="0">
                <a:ea typeface="ＭＳ Ｐゴシック" charset="-128"/>
                <a:cs typeface="ＭＳ Ｐゴシック" charset="-128"/>
              </a:rPr>
              <a:t/>
            </a:r>
            <a:br>
              <a:rPr lang="en-US" dirty="0">
                <a:ea typeface="ＭＳ Ｐゴシック" charset="-128"/>
                <a:cs typeface="ＭＳ Ｐゴシック" charset="-128"/>
              </a:rPr>
            </a:b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7490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ea typeface="ＭＳ Ｐゴシック" charset="-128"/>
                <a:cs typeface="ＭＳ Ｐゴシック" charset="-12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31011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01638"/>
            <a:ext cx="8229600" cy="1143000"/>
          </a:xfrm>
        </p:spPr>
        <p:txBody>
          <a:bodyPr/>
          <a:lstStyle/>
          <a:p>
            <a:r>
              <a:rPr lang="en-GB" dirty="0"/>
              <a:t>Using Semaphores for Notifications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Initialize semaphore count to zero</a:t>
            </a:r>
          </a:p>
          <a:p>
            <a:pPr lvl="1"/>
            <a:r>
              <a:rPr lang="en-GB" dirty="0"/>
              <a:t>Count reflects # of completed events</a:t>
            </a:r>
          </a:p>
          <a:p>
            <a:r>
              <a:rPr lang="en-GB" dirty="0"/>
              <a:t>Use P/wait operation to await completion</a:t>
            </a:r>
          </a:p>
          <a:p>
            <a:pPr lvl="1"/>
            <a:r>
              <a:rPr lang="en-GB" dirty="0"/>
              <a:t>If already posted, it will return immediately</a:t>
            </a:r>
          </a:p>
          <a:p>
            <a:pPr lvl="1"/>
            <a:r>
              <a:rPr lang="en-GB" dirty="0"/>
              <a:t>Else all callers will block until V/post is called</a:t>
            </a:r>
          </a:p>
          <a:p>
            <a:r>
              <a:rPr lang="en-GB" dirty="0"/>
              <a:t>Use V/post operation to signal completion</a:t>
            </a:r>
          </a:p>
          <a:p>
            <a:pPr lvl="1"/>
            <a:r>
              <a:rPr lang="en-GB" dirty="0"/>
              <a:t>Increment the count</a:t>
            </a:r>
          </a:p>
          <a:p>
            <a:pPr lvl="1"/>
            <a:r>
              <a:rPr lang="en-GB" dirty="0"/>
              <a:t>If any threads are waiting, unblock the first in line</a:t>
            </a:r>
          </a:p>
          <a:p>
            <a:r>
              <a:rPr lang="en-GB" dirty="0"/>
              <a:t>One signal per wait: no broadcasts</a:t>
            </a:r>
          </a:p>
        </p:txBody>
      </p:sp>
    </p:spTree>
    <p:extLst>
      <p:ext uri="{BB962C8B-B14F-4D97-AF65-F5344CB8AC3E}">
        <p14:creationId xmlns:p14="http://schemas.microsoft.com/office/powerpoint/2010/main" val="289906967"/>
      </p:ext>
    </p:extLst>
  </p:cSld>
  <p:clrMapOvr>
    <a:masterClrMapping/>
  </p:clrMapOvr>
  <p:transition xmlns:p14="http://schemas.microsoft.com/office/powerpoint/2010/main"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Counting Semaphores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GB" dirty="0"/>
              <a:t>Initialize semaphore count to ...</a:t>
            </a:r>
          </a:p>
          <a:p>
            <a:pPr lvl="1"/>
            <a:r>
              <a:rPr lang="en-GB" dirty="0"/>
              <a:t>The number of available resources</a:t>
            </a:r>
          </a:p>
          <a:p>
            <a:r>
              <a:rPr lang="en-GB" dirty="0"/>
              <a:t>Use P/wait operation to consume a resource</a:t>
            </a:r>
          </a:p>
          <a:p>
            <a:pPr lvl="1"/>
            <a:r>
              <a:rPr lang="en-GB" dirty="0"/>
              <a:t>If available, it will return immediately</a:t>
            </a:r>
          </a:p>
          <a:p>
            <a:pPr lvl="1"/>
            <a:r>
              <a:rPr lang="en-GB" dirty="0"/>
              <a:t>Else all callers will block until V/post is called</a:t>
            </a:r>
          </a:p>
          <a:p>
            <a:r>
              <a:rPr lang="en-GB" dirty="0"/>
              <a:t>Use V/post operation to produce a resource</a:t>
            </a:r>
          </a:p>
          <a:p>
            <a:pPr lvl="1"/>
            <a:r>
              <a:rPr lang="en-GB" dirty="0"/>
              <a:t>Increment the count</a:t>
            </a:r>
          </a:p>
          <a:p>
            <a:pPr lvl="1"/>
            <a:r>
              <a:rPr lang="en-GB" dirty="0"/>
              <a:t>If any threads are waiting, unblock the first in line</a:t>
            </a:r>
          </a:p>
          <a:p>
            <a:r>
              <a:rPr lang="en-GB" dirty="0"/>
              <a:t>One signal per wait: no broadcasts</a:t>
            </a:r>
          </a:p>
        </p:txBody>
      </p:sp>
    </p:spTree>
    <p:extLst>
      <p:ext uri="{BB962C8B-B14F-4D97-AF65-F5344CB8AC3E}">
        <p14:creationId xmlns:p14="http://schemas.microsoft.com/office/powerpoint/2010/main" val="418350615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xfrm>
            <a:off x="701280" y="368300"/>
            <a:ext cx="7809120" cy="1146360"/>
          </a:xfrm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Semaphores For Mutual Exclusion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8796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3000"/>
              </a:lnSpc>
              <a:buFontTx/>
              <a:buNone/>
            </a:pPr>
            <a:r>
              <a:rPr lang="en-US" sz="1600" dirty="0" err="1"/>
              <a:t>struct</a:t>
            </a:r>
            <a:r>
              <a:rPr lang="en-US" sz="1600" dirty="0"/>
              <a:t> account {</a:t>
            </a:r>
          </a:p>
          <a:p>
            <a:pPr>
              <a:lnSpc>
                <a:spcPct val="83000"/>
              </a:lnSpc>
              <a:buFontTx/>
              <a:buNone/>
            </a:pPr>
            <a:r>
              <a:rPr lang="en-US" sz="1600" dirty="0"/>
              <a:t>	</a:t>
            </a:r>
            <a:r>
              <a:rPr lang="en-US" sz="1600" dirty="0" err="1"/>
              <a:t>struct</a:t>
            </a:r>
            <a:r>
              <a:rPr lang="en-US" sz="1600" dirty="0"/>
              <a:t> semaphore s;		/* initialize count to 1, queue empty, lock 0	*/</a:t>
            </a:r>
          </a:p>
          <a:p>
            <a:pPr>
              <a:lnSpc>
                <a:spcPct val="83000"/>
              </a:lnSpc>
              <a:buFontTx/>
              <a:buNone/>
            </a:pPr>
            <a:r>
              <a:rPr lang="en-US" sz="1600" dirty="0"/>
              <a:t>	</a:t>
            </a:r>
            <a:r>
              <a:rPr lang="en-US" sz="1600" dirty="0" err="1"/>
              <a:t>int</a:t>
            </a:r>
            <a:r>
              <a:rPr lang="en-US" sz="1600" dirty="0"/>
              <a:t> balance;</a:t>
            </a:r>
          </a:p>
          <a:p>
            <a:pPr>
              <a:lnSpc>
                <a:spcPct val="83000"/>
              </a:lnSpc>
              <a:buFontTx/>
              <a:buNone/>
            </a:pPr>
            <a:r>
              <a:rPr lang="en-US" sz="1600" dirty="0"/>
              <a:t>	…</a:t>
            </a:r>
          </a:p>
          <a:p>
            <a:pPr>
              <a:lnSpc>
                <a:spcPct val="83000"/>
              </a:lnSpc>
              <a:buFontTx/>
              <a:buNone/>
            </a:pPr>
            <a:r>
              <a:rPr lang="en-US" sz="1600" dirty="0"/>
              <a:t>};</a:t>
            </a:r>
          </a:p>
          <a:p>
            <a:pPr>
              <a:lnSpc>
                <a:spcPct val="83000"/>
              </a:lnSpc>
              <a:buFontTx/>
              <a:buNone/>
            </a:pPr>
            <a:endParaRPr lang="en-US" sz="1600" dirty="0"/>
          </a:p>
          <a:p>
            <a:pPr>
              <a:lnSpc>
                <a:spcPct val="83000"/>
              </a:lnSpc>
              <a:buFontTx/>
              <a:buNone/>
            </a:pPr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write_check</a:t>
            </a:r>
            <a:r>
              <a:rPr lang="en-US" sz="1600" dirty="0"/>
              <a:t>( </a:t>
            </a:r>
            <a:r>
              <a:rPr lang="en-US" sz="1600" dirty="0" err="1"/>
              <a:t>struct</a:t>
            </a:r>
            <a:r>
              <a:rPr lang="en-US" sz="1600" dirty="0"/>
              <a:t> account *a, </a:t>
            </a:r>
            <a:r>
              <a:rPr lang="en-US" sz="1600" dirty="0" err="1"/>
              <a:t>int</a:t>
            </a:r>
            <a:r>
              <a:rPr lang="en-US" sz="1600" dirty="0"/>
              <a:t> amount ) {</a:t>
            </a:r>
          </a:p>
          <a:p>
            <a:pPr>
              <a:lnSpc>
                <a:spcPct val="83000"/>
              </a:lnSpc>
              <a:buFontTx/>
              <a:buNone/>
            </a:pPr>
            <a:r>
              <a:rPr lang="en-US" sz="1600" dirty="0"/>
              <a:t>	</a:t>
            </a:r>
            <a:r>
              <a:rPr lang="en-US" sz="1600" dirty="0" err="1"/>
              <a:t>int</a:t>
            </a:r>
            <a:r>
              <a:rPr lang="en-US" sz="1600" dirty="0"/>
              <a:t> ret;</a:t>
            </a:r>
          </a:p>
          <a:p>
            <a:pPr>
              <a:lnSpc>
                <a:spcPct val="83000"/>
              </a:lnSpc>
              <a:buFontTx/>
              <a:buNone/>
            </a:pPr>
            <a:r>
              <a:rPr lang="en-US" sz="1600" dirty="0"/>
              <a:t>	</a:t>
            </a:r>
            <a:r>
              <a:rPr lang="en-US" sz="1600" dirty="0">
                <a:solidFill>
                  <a:srgbClr val="33CC33"/>
                </a:solidFill>
              </a:rPr>
              <a:t>wait( &amp;a-&gt;semaphore );		/* get exclusive access to the account		*/</a:t>
            </a:r>
          </a:p>
          <a:p>
            <a:pPr>
              <a:lnSpc>
                <a:spcPct val="83000"/>
              </a:lnSpc>
              <a:buFontTx/>
              <a:buNone/>
            </a:pPr>
            <a:endParaRPr lang="en-US" sz="1600" dirty="0">
              <a:solidFill>
                <a:srgbClr val="33CC33"/>
              </a:solidFill>
            </a:endParaRPr>
          </a:p>
          <a:p>
            <a:pPr>
              <a:lnSpc>
                <a:spcPct val="83000"/>
              </a:lnSpc>
              <a:buFontTx/>
              <a:buNone/>
            </a:pPr>
            <a:r>
              <a:rPr lang="en-US" sz="1600" dirty="0"/>
              <a:t>			</a:t>
            </a:r>
            <a:r>
              <a:rPr lang="en-US" sz="1600" dirty="0">
                <a:solidFill>
                  <a:srgbClr val="FF3300"/>
                </a:solidFill>
              </a:rPr>
              <a:t>if ( a-&gt;balance &gt;= amount ) {	/* check for adequate funds		*/</a:t>
            </a:r>
          </a:p>
          <a:p>
            <a:pPr>
              <a:lnSpc>
                <a:spcPct val="83000"/>
              </a:lnSpc>
              <a:buFontTx/>
              <a:buNone/>
            </a:pPr>
            <a:r>
              <a:rPr lang="en-US" sz="1600" dirty="0">
                <a:solidFill>
                  <a:srgbClr val="FF3300"/>
                </a:solidFill>
              </a:rPr>
              <a:t>				amount -= balance;</a:t>
            </a:r>
          </a:p>
          <a:p>
            <a:pPr>
              <a:lnSpc>
                <a:spcPct val="83000"/>
              </a:lnSpc>
              <a:buFontTx/>
              <a:buNone/>
            </a:pPr>
            <a:r>
              <a:rPr lang="en-US" sz="1600" dirty="0">
                <a:solidFill>
                  <a:srgbClr val="FF3300"/>
                </a:solidFill>
              </a:rPr>
              <a:t>				ret = amount;</a:t>
            </a:r>
          </a:p>
          <a:p>
            <a:pPr>
              <a:lnSpc>
                <a:spcPct val="83000"/>
              </a:lnSpc>
              <a:buFontTx/>
              <a:buNone/>
            </a:pPr>
            <a:r>
              <a:rPr lang="en-US" sz="1600" dirty="0">
                <a:solidFill>
                  <a:srgbClr val="FF3300"/>
                </a:solidFill>
              </a:rPr>
              <a:t>			} else {</a:t>
            </a:r>
          </a:p>
          <a:p>
            <a:pPr>
              <a:lnSpc>
                <a:spcPct val="83000"/>
              </a:lnSpc>
              <a:buFontTx/>
              <a:buNone/>
            </a:pPr>
            <a:r>
              <a:rPr lang="en-US" sz="1600" dirty="0">
                <a:solidFill>
                  <a:srgbClr val="FF3300"/>
                </a:solidFill>
              </a:rPr>
              <a:t>				ret = -1;</a:t>
            </a:r>
          </a:p>
          <a:p>
            <a:pPr>
              <a:lnSpc>
                <a:spcPct val="83000"/>
              </a:lnSpc>
              <a:buFontTx/>
              <a:buNone/>
            </a:pPr>
            <a:r>
              <a:rPr lang="en-US" sz="1600" dirty="0">
                <a:solidFill>
                  <a:srgbClr val="FF3300"/>
                </a:solidFill>
              </a:rPr>
              <a:t>			}</a:t>
            </a:r>
          </a:p>
          <a:p>
            <a:pPr>
              <a:lnSpc>
                <a:spcPct val="83000"/>
              </a:lnSpc>
              <a:buFontTx/>
              <a:buNone/>
            </a:pPr>
            <a:r>
              <a:rPr lang="en-US" sz="1600" dirty="0">
                <a:solidFill>
                  <a:srgbClr val="FF3300"/>
                </a:solidFill>
              </a:rPr>
              <a:t>				</a:t>
            </a:r>
          </a:p>
          <a:p>
            <a:pPr>
              <a:lnSpc>
                <a:spcPct val="83000"/>
              </a:lnSpc>
              <a:buFontTx/>
              <a:buNone/>
            </a:pPr>
            <a:r>
              <a:rPr lang="en-US" sz="1600" dirty="0"/>
              <a:t>	</a:t>
            </a:r>
            <a:r>
              <a:rPr lang="en-US" sz="1600" dirty="0">
                <a:solidFill>
                  <a:srgbClr val="33CC33"/>
                </a:solidFill>
              </a:rPr>
              <a:t>post( &amp;a-&gt;semaphore );		/* release access to the account			*/</a:t>
            </a:r>
          </a:p>
          <a:p>
            <a:pPr>
              <a:lnSpc>
                <a:spcPct val="83000"/>
              </a:lnSpc>
              <a:buFontTx/>
              <a:buNone/>
            </a:pPr>
            <a:r>
              <a:rPr lang="en-US" sz="1600" dirty="0"/>
              <a:t>	return( ret );</a:t>
            </a:r>
          </a:p>
          <a:p>
            <a:pPr>
              <a:lnSpc>
                <a:spcPct val="83000"/>
              </a:lnSpc>
              <a:buFontTx/>
              <a:buNone/>
            </a:pPr>
            <a:r>
              <a:rPr lang="en-US" sz="1600" dirty="0"/>
              <a:t>}</a:t>
            </a:r>
          </a:p>
          <a:p>
            <a:pPr>
              <a:lnSpc>
                <a:spcPct val="83000"/>
              </a:lnSpc>
              <a:buFontTx/>
              <a:buNone/>
            </a:pPr>
            <a:r>
              <a:rPr lang="en-US" sz="16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18795721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225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225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225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225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00" fill="hold"/>
                                        <p:tgtEl>
                                          <p:spTgt spid="225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nimClr clrSpc="rgb" dir="cw">
                                      <p:cBhvr>
                                        <p:cTn id="19" dur="100" fill="hold"/>
                                        <p:tgtEl>
                                          <p:spTgt spid="225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0" dur="100" fill="hold"/>
                                        <p:tgtEl>
                                          <p:spTgt spid="225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225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100" fill="hold"/>
                                        <p:tgtEl>
                                          <p:spTgt spid="225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nimClr clrSpc="rgb" dir="cw">
                                      <p:cBhvr>
                                        <p:cTn id="30" dur="100" fill="hold"/>
                                        <p:tgtEl>
                                          <p:spTgt spid="225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31" dur="100" fill="hold"/>
                                        <p:tgtEl>
                                          <p:spTgt spid="225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100" fill="hold"/>
                                        <p:tgtEl>
                                          <p:spTgt spid="225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100" fill="hold"/>
                                        <p:tgtEl>
                                          <p:spTgt spid="2253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nimClr clrSpc="rgb" dir="cw">
                                      <p:cBhvr>
                                        <p:cTn id="41" dur="100" fill="hold"/>
                                        <p:tgtEl>
                                          <p:spTgt spid="2253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42" dur="100" fill="hold"/>
                                        <p:tgtEl>
                                          <p:spTgt spid="2253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100" fill="hold"/>
                                        <p:tgtEl>
                                          <p:spTgt spid="2253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100" fill="hold"/>
                                        <p:tgtEl>
                                          <p:spTgt spid="2253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nimClr clrSpc="rgb" dir="cw">
                                      <p:cBhvr>
                                        <p:cTn id="53" dur="100" fill="hold"/>
                                        <p:tgtEl>
                                          <p:spTgt spid="2253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54" dur="100" fill="hold"/>
                                        <p:tgtEl>
                                          <p:spTgt spid="2253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100" fill="hold"/>
                                        <p:tgtEl>
                                          <p:spTgt spid="2253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" dur="100" fill="hold"/>
                                        <p:tgtEl>
                                          <p:spTgt spid="2253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nimClr clrSpc="rgb" dir="cw">
                                      <p:cBhvr>
                                        <p:cTn id="64" dur="100" fill="hold"/>
                                        <p:tgtEl>
                                          <p:spTgt spid="2253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65" dur="100" fill="hold"/>
                                        <p:tgtEl>
                                          <p:spTgt spid="2253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100" fill="hold"/>
                                        <p:tgtEl>
                                          <p:spTgt spid="2253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4" dur="100" fill="hold"/>
                                        <p:tgtEl>
                                          <p:spTgt spid="2253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nimClr clrSpc="rgb" dir="cw">
                                      <p:cBhvr>
                                        <p:cTn id="75" dur="100" fill="hold"/>
                                        <p:tgtEl>
                                          <p:spTgt spid="2253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6" dur="100" fill="hold"/>
                                        <p:tgtEl>
                                          <p:spTgt spid="2253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100" fill="hold"/>
                                        <p:tgtEl>
                                          <p:spTgt spid="2253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000"/>
                            </p:stCondLst>
                            <p:childTnLst>
                              <p:par>
                                <p:cTn id="84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5" dur="100" fill="hold"/>
                                        <p:tgtEl>
                                          <p:spTgt spid="2253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nimClr clrSpc="rgb" dir="cw">
                                      <p:cBhvr>
                                        <p:cTn id="86" dur="100" fill="hold"/>
                                        <p:tgtEl>
                                          <p:spTgt spid="2253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87" dur="100" fill="hold"/>
                                        <p:tgtEl>
                                          <p:spTgt spid="2253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100" fill="hold"/>
                                        <p:tgtEl>
                                          <p:spTgt spid="2253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8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7" dur="100" fill="hold"/>
                                        <p:tgtEl>
                                          <p:spTgt spid="2253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animClr clrSpc="rgb" dir="cw">
                                      <p:cBhvr>
                                        <p:cTn id="98" dur="100" fill="hold"/>
                                        <p:tgtEl>
                                          <p:spTgt spid="2253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99" dur="100" fill="hold"/>
                                        <p:tgtEl>
                                          <p:spTgt spid="2253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100" fill="hold"/>
                                        <p:tgtEl>
                                          <p:spTgt spid="2253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8" dur="100" fill="hold"/>
                                        <p:tgtEl>
                                          <p:spTgt spid="2253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09" dur="100" fill="hold"/>
                                        <p:tgtEl>
                                          <p:spTgt spid="2253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10" dur="100" fill="hold"/>
                                        <p:tgtEl>
                                          <p:spTgt spid="2253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" dur="100" fill="hold"/>
                                        <p:tgtEl>
                                          <p:spTgt spid="2253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Limitations of Semaphores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Semaphores are a very </a:t>
            </a:r>
            <a:r>
              <a:rPr lang="en-GB" dirty="0" err="1"/>
              <a:t>spartan</a:t>
            </a:r>
            <a:r>
              <a:rPr lang="en-GB" dirty="0"/>
              <a:t> mechanism</a:t>
            </a:r>
          </a:p>
          <a:p>
            <a:pPr lvl="1"/>
            <a:r>
              <a:rPr lang="en-GB" dirty="0"/>
              <a:t>They are simple, and have few features</a:t>
            </a:r>
          </a:p>
          <a:p>
            <a:pPr lvl="1"/>
            <a:r>
              <a:rPr lang="en-GB" dirty="0"/>
              <a:t>More designed for proofs than synchronization</a:t>
            </a:r>
          </a:p>
          <a:p>
            <a:r>
              <a:rPr lang="en-GB" dirty="0"/>
              <a:t>They lack many practical synchronization features</a:t>
            </a:r>
          </a:p>
          <a:p>
            <a:pPr lvl="1"/>
            <a:r>
              <a:rPr lang="en-GB" dirty="0"/>
              <a:t>It is easy to deadlock with semaphores</a:t>
            </a:r>
          </a:p>
          <a:p>
            <a:pPr lvl="1"/>
            <a:r>
              <a:rPr lang="en-GB" dirty="0"/>
              <a:t>One cannot check the lock without blocking</a:t>
            </a:r>
          </a:p>
          <a:p>
            <a:pPr lvl="1"/>
            <a:r>
              <a:rPr lang="en-GB" dirty="0"/>
              <a:t>They do not support reader/writer shared access</a:t>
            </a:r>
          </a:p>
          <a:p>
            <a:pPr lvl="1"/>
            <a:r>
              <a:rPr lang="en-GB" dirty="0" smtClean="0"/>
              <a:t>No </a:t>
            </a:r>
            <a:r>
              <a:rPr lang="en-GB" dirty="0"/>
              <a:t>way to deal with priority inheritance</a:t>
            </a:r>
          </a:p>
          <a:p>
            <a:r>
              <a:rPr lang="en-GB" dirty="0"/>
              <a:t>Nonetheless, most </a:t>
            </a:r>
            <a:r>
              <a:rPr lang="en-GB" dirty="0" err="1"/>
              <a:t>OSs</a:t>
            </a:r>
            <a:r>
              <a:rPr lang="en-GB" dirty="0"/>
              <a:t> support them</a:t>
            </a:r>
          </a:p>
        </p:txBody>
      </p:sp>
    </p:spTree>
    <p:extLst>
      <p:ext uri="{BB962C8B-B14F-4D97-AF65-F5344CB8AC3E}">
        <p14:creationId xmlns:p14="http://schemas.microsoft.com/office/powerpoint/2010/main" val="74047123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38"/>
            <a:ext cx="8229600" cy="1143000"/>
          </a:xfrm>
        </p:spPr>
        <p:txBody>
          <a:bodyPr/>
          <a:lstStyle/>
          <a:p>
            <a:r>
              <a:rPr lang="en-US" dirty="0"/>
              <a:t>Locking to Solve High Level Synchronization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95500"/>
            <a:ext cx="8229600" cy="4525963"/>
          </a:xfrm>
        </p:spPr>
        <p:txBody>
          <a:bodyPr/>
          <a:lstStyle/>
          <a:p>
            <a:r>
              <a:rPr lang="en-US" dirty="0" err="1" smtClean="0"/>
              <a:t>Mutex</a:t>
            </a:r>
            <a:r>
              <a:rPr lang="en-US" dirty="0" smtClean="0"/>
              <a:t> </a:t>
            </a:r>
            <a:r>
              <a:rPr lang="en-US" dirty="0"/>
              <a:t>and object level locking</a:t>
            </a:r>
          </a:p>
          <a:p>
            <a:r>
              <a:rPr lang="en-US" dirty="0"/>
              <a:t>Problems with locking</a:t>
            </a:r>
          </a:p>
          <a:p>
            <a:r>
              <a:rPr lang="en-US" dirty="0"/>
              <a:t>Solving the problems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042768" y="642938"/>
            <a:ext cx="6970931" cy="1350962"/>
          </a:xfrm>
          <a:prstGeom prst="round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716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Mutexes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Linux/Unix locking mechanism</a:t>
            </a:r>
          </a:p>
          <a:p>
            <a:r>
              <a:rPr lang="en-US" dirty="0"/>
              <a:t>Intended to lock sections of code</a:t>
            </a:r>
          </a:p>
          <a:p>
            <a:pPr lvl="1"/>
            <a:r>
              <a:rPr lang="en-US" dirty="0"/>
              <a:t>Locks expected to be held briefly</a:t>
            </a:r>
          </a:p>
          <a:p>
            <a:r>
              <a:rPr lang="en-US" dirty="0"/>
              <a:t>Typically for multiple threads of the same process</a:t>
            </a:r>
          </a:p>
          <a:p>
            <a:r>
              <a:rPr lang="en-US" dirty="0"/>
              <a:t>Low overhead and very general</a:t>
            </a:r>
          </a:p>
        </p:txBody>
      </p:sp>
    </p:spTree>
    <p:extLst>
      <p:ext uri="{BB962C8B-B14F-4D97-AF65-F5344CB8AC3E}">
        <p14:creationId xmlns:p14="http://schemas.microsoft.com/office/powerpoint/2010/main" val="183717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 Level Locking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3800"/>
            <a:ext cx="8229600" cy="4525963"/>
          </a:xfrm>
        </p:spPr>
        <p:txBody>
          <a:bodyPr>
            <a:noAutofit/>
          </a:bodyPr>
          <a:lstStyle/>
          <a:p>
            <a:r>
              <a:rPr lang="en-US" dirty="0" err="1"/>
              <a:t>Mutexes</a:t>
            </a:r>
            <a:r>
              <a:rPr lang="en-US" dirty="0"/>
              <a:t> protect </a:t>
            </a:r>
            <a:r>
              <a:rPr lang="en-US" u="sng" dirty="0"/>
              <a:t>code</a:t>
            </a:r>
            <a:r>
              <a:rPr lang="en-US" dirty="0"/>
              <a:t> critical sections</a:t>
            </a:r>
          </a:p>
          <a:p>
            <a:pPr lvl="1"/>
            <a:r>
              <a:rPr lang="en-US" dirty="0"/>
              <a:t>Brief durations (e.g., nanoseconds, milliseconds)</a:t>
            </a:r>
          </a:p>
          <a:p>
            <a:pPr lvl="1"/>
            <a:r>
              <a:rPr lang="en-US" dirty="0"/>
              <a:t>Other threads operating on the same data</a:t>
            </a:r>
          </a:p>
          <a:p>
            <a:pPr lvl="1"/>
            <a:r>
              <a:rPr lang="en-US" dirty="0"/>
              <a:t>All operating in a single address space</a:t>
            </a:r>
          </a:p>
          <a:p>
            <a:r>
              <a:rPr lang="en-US" dirty="0"/>
              <a:t>Persistent objects (e.g., files) are more difficult</a:t>
            </a:r>
          </a:p>
          <a:p>
            <a:pPr lvl="1"/>
            <a:r>
              <a:rPr lang="en-US" dirty="0"/>
              <a:t>Critical sections are likely to last much longer</a:t>
            </a:r>
          </a:p>
          <a:p>
            <a:pPr lvl="1"/>
            <a:r>
              <a:rPr lang="en-US" dirty="0"/>
              <a:t>Many different programs can operate on them</a:t>
            </a:r>
          </a:p>
          <a:p>
            <a:pPr lvl="1"/>
            <a:r>
              <a:rPr lang="en-US" dirty="0"/>
              <a:t>May not even be running on a single computer</a:t>
            </a:r>
          </a:p>
          <a:p>
            <a:r>
              <a:rPr lang="en-US" dirty="0"/>
              <a:t>Solution: lock objects (rather than code)</a:t>
            </a:r>
          </a:p>
          <a:p>
            <a:pPr lvl="1"/>
            <a:r>
              <a:rPr lang="en-US" dirty="0"/>
              <a:t>Typically somewhat specific to object type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11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File Descriptor Locking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86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b="1" dirty="0" err="1"/>
              <a:t>int</a:t>
            </a:r>
            <a:r>
              <a:rPr lang="en-US" b="1" dirty="0"/>
              <a:t> </a:t>
            </a:r>
            <a:r>
              <a:rPr lang="en-US" b="1" dirty="0" err="1"/>
              <a:t>flock(</a:t>
            </a:r>
            <a:r>
              <a:rPr lang="en-US" b="1" i="1" dirty="0" err="1"/>
              <a:t>fd</a:t>
            </a:r>
            <a:r>
              <a:rPr lang="en-US" b="1" dirty="0"/>
              <a:t>, </a:t>
            </a:r>
            <a:r>
              <a:rPr lang="en-US" b="1" i="1" dirty="0"/>
              <a:t>operation</a:t>
            </a:r>
            <a:r>
              <a:rPr lang="en-US" b="1" dirty="0"/>
              <a:t>)</a:t>
            </a:r>
          </a:p>
          <a:p>
            <a:r>
              <a:rPr lang="en-US" sz="2800" dirty="0"/>
              <a:t>Supported </a:t>
            </a:r>
            <a:r>
              <a:rPr lang="en-US" sz="2800" i="1" dirty="0"/>
              <a:t>operation</a:t>
            </a:r>
            <a:r>
              <a:rPr lang="en-US" sz="2800" dirty="0"/>
              <a:t>s:</a:t>
            </a:r>
          </a:p>
          <a:p>
            <a:pPr lvl="1"/>
            <a:r>
              <a:rPr lang="en-US" sz="2400" dirty="0"/>
              <a:t>LOCK_SH … shared lock (multiple allowed)</a:t>
            </a:r>
          </a:p>
          <a:p>
            <a:pPr lvl="1"/>
            <a:r>
              <a:rPr lang="en-US" sz="2400" dirty="0"/>
              <a:t>LOCK_EX … exclusive lock (one at a time)</a:t>
            </a:r>
          </a:p>
          <a:p>
            <a:pPr lvl="1"/>
            <a:r>
              <a:rPr lang="en-US" sz="2400" dirty="0"/>
              <a:t>LOCK_UN … release a lock</a:t>
            </a:r>
          </a:p>
          <a:p>
            <a:r>
              <a:rPr lang="en-US" sz="2800" dirty="0"/>
              <a:t>Lock applies to open instances of same </a:t>
            </a:r>
            <a:r>
              <a:rPr lang="en-US" sz="2800" i="1" dirty="0" err="1"/>
              <a:t>fd</a:t>
            </a:r>
            <a:endParaRPr lang="en-US" sz="2800" i="1" dirty="0"/>
          </a:p>
          <a:p>
            <a:pPr lvl="1"/>
            <a:r>
              <a:rPr lang="en-US" sz="2400" dirty="0"/>
              <a:t>Lock passes with the relevant </a:t>
            </a:r>
            <a:r>
              <a:rPr lang="en-US" sz="2400" dirty="0" err="1"/>
              <a:t>fd</a:t>
            </a:r>
            <a:endParaRPr lang="en-US" sz="2400" dirty="0"/>
          </a:p>
          <a:p>
            <a:pPr lvl="1"/>
            <a:r>
              <a:rPr lang="en-US" sz="2400" dirty="0"/>
              <a:t>Distinct opens are not affected</a:t>
            </a:r>
          </a:p>
          <a:p>
            <a:r>
              <a:rPr lang="en-US" sz="2800" dirty="0"/>
              <a:t>Locking with flock() is purely advisory</a:t>
            </a:r>
          </a:p>
          <a:p>
            <a:pPr lvl="1"/>
            <a:r>
              <a:rPr lang="en-US" sz="2400" dirty="0"/>
              <a:t>Does not </a:t>
            </a:r>
            <a:r>
              <a:rPr lang="en-US" sz="2400" u="sng" dirty="0"/>
              <a:t>prevent</a:t>
            </a:r>
            <a:r>
              <a:rPr lang="en-US" sz="2400" dirty="0"/>
              <a:t> reads, writes, unlinks</a:t>
            </a:r>
          </a:p>
          <a:p>
            <a:pPr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680449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Advisory vs Enforced Locking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u="sng" dirty="0"/>
              <a:t>Enforced</a:t>
            </a:r>
            <a:r>
              <a:rPr lang="en-GB" dirty="0"/>
              <a:t> locking</a:t>
            </a:r>
          </a:p>
          <a:p>
            <a:pPr lvl="1"/>
            <a:r>
              <a:rPr lang="en-GB" dirty="0"/>
              <a:t>Done within the implementation of object methods</a:t>
            </a:r>
          </a:p>
          <a:p>
            <a:pPr lvl="1"/>
            <a:r>
              <a:rPr lang="en-GB" dirty="0"/>
              <a:t>Guaranteed to happen, whether or not user wants it</a:t>
            </a:r>
          </a:p>
          <a:p>
            <a:pPr lvl="1"/>
            <a:r>
              <a:rPr lang="en-GB" dirty="0"/>
              <a:t>May sometimes be too conservative</a:t>
            </a:r>
          </a:p>
          <a:p>
            <a:r>
              <a:rPr lang="en-GB" u="sng" dirty="0"/>
              <a:t>Advisory</a:t>
            </a:r>
            <a:r>
              <a:rPr lang="en-GB" dirty="0"/>
              <a:t> locking</a:t>
            </a:r>
          </a:p>
          <a:p>
            <a:pPr lvl="1"/>
            <a:r>
              <a:rPr lang="en-GB" dirty="0"/>
              <a:t>A convention that “good guys” are expected to follow</a:t>
            </a:r>
          </a:p>
          <a:p>
            <a:pPr lvl="1"/>
            <a:r>
              <a:rPr lang="en-GB" dirty="0"/>
              <a:t>Users expected to lock object before calling methods</a:t>
            </a:r>
          </a:p>
          <a:p>
            <a:pPr lvl="1"/>
            <a:r>
              <a:rPr lang="en-GB" dirty="0"/>
              <a:t>Gives users flexibility in what to lock, when</a:t>
            </a:r>
          </a:p>
          <a:p>
            <a:pPr lvl="1"/>
            <a:r>
              <a:rPr lang="en-GB" dirty="0"/>
              <a:t>Gives users more freedom to do it wrong (or not at all)</a:t>
            </a:r>
          </a:p>
          <a:p>
            <a:pPr lvl="1"/>
            <a:r>
              <a:rPr lang="en-GB" dirty="0" err="1"/>
              <a:t>Mutexes</a:t>
            </a:r>
            <a:r>
              <a:rPr lang="en-GB" dirty="0"/>
              <a:t> and flocks() are advisory locks</a:t>
            </a:r>
          </a:p>
        </p:txBody>
      </p:sp>
    </p:spTree>
    <p:extLst>
      <p:ext uri="{BB962C8B-B14F-4D97-AF65-F5344CB8AC3E}">
        <p14:creationId xmlns:p14="http://schemas.microsoft.com/office/powerpoint/2010/main" val="699827723"/>
      </p:ext>
    </p:extLst>
  </p:cSld>
  <p:clrMapOvr>
    <a:masterClrMapping/>
  </p:clrMapOvr>
  <p:transition xmlns:p14="http://schemas.microsoft.com/office/powerpoint/2010/main"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Ranged File Locking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800" b="1" dirty="0" err="1"/>
              <a:t>int</a:t>
            </a:r>
            <a:r>
              <a:rPr lang="en-US" sz="2800" b="1" dirty="0"/>
              <a:t> </a:t>
            </a:r>
            <a:r>
              <a:rPr lang="en-US" sz="2800" b="1" dirty="0" err="1"/>
              <a:t>lockf(</a:t>
            </a:r>
            <a:r>
              <a:rPr lang="en-US" sz="2800" b="1" i="1" dirty="0" err="1"/>
              <a:t>fd</a:t>
            </a:r>
            <a:r>
              <a:rPr lang="en-US" sz="2800" b="1" dirty="0"/>
              <a:t>, </a:t>
            </a:r>
            <a:r>
              <a:rPr lang="en-US" sz="2800" b="1" i="1" dirty="0" err="1"/>
              <a:t>cmd</a:t>
            </a:r>
            <a:r>
              <a:rPr lang="en-US" sz="2800" b="1" i="1" dirty="0"/>
              <a:t>, offset, </a:t>
            </a:r>
            <a:r>
              <a:rPr lang="en-US" sz="2800" b="1" i="1" dirty="0" err="1"/>
              <a:t>len</a:t>
            </a:r>
            <a:r>
              <a:rPr lang="en-US" sz="2800" b="1" dirty="0"/>
              <a:t>)</a:t>
            </a:r>
          </a:p>
          <a:p>
            <a:r>
              <a:rPr lang="en-US" sz="2400" dirty="0"/>
              <a:t>Supported </a:t>
            </a:r>
            <a:r>
              <a:rPr lang="en-US" sz="2400" i="1" dirty="0" err="1"/>
              <a:t>cmds</a:t>
            </a:r>
            <a:r>
              <a:rPr lang="en-US" sz="2400" dirty="0"/>
              <a:t>:</a:t>
            </a:r>
          </a:p>
          <a:p>
            <a:pPr lvl="1"/>
            <a:r>
              <a:rPr lang="en-US" sz="2000" dirty="0"/>
              <a:t>F_LOCK … get/wait for an exclusive lock</a:t>
            </a:r>
          </a:p>
          <a:p>
            <a:pPr lvl="1"/>
            <a:r>
              <a:rPr lang="en-US" sz="2000" dirty="0"/>
              <a:t>F_ULOCK … release a lock</a:t>
            </a:r>
          </a:p>
          <a:p>
            <a:pPr lvl="1"/>
            <a:r>
              <a:rPr lang="en-US" sz="2000" dirty="0"/>
              <a:t>F_TEST/F_TLOCK … test, or non-blocking request</a:t>
            </a:r>
          </a:p>
          <a:p>
            <a:pPr lvl="1"/>
            <a:r>
              <a:rPr lang="en-US" sz="2000" i="1" dirty="0"/>
              <a:t>offset/</a:t>
            </a:r>
            <a:r>
              <a:rPr lang="en-US" sz="2000" i="1" dirty="0" err="1"/>
              <a:t>len</a:t>
            </a:r>
            <a:r>
              <a:rPr lang="en-US" sz="2000" dirty="0"/>
              <a:t> specifies portion of file to be locked</a:t>
            </a:r>
          </a:p>
          <a:p>
            <a:r>
              <a:rPr lang="en-US" sz="2400" dirty="0"/>
              <a:t>Lock applies to file (not the open instance)</a:t>
            </a:r>
            <a:endParaRPr lang="en-US" sz="2400" i="1" dirty="0"/>
          </a:p>
          <a:p>
            <a:pPr lvl="1"/>
            <a:r>
              <a:rPr lang="en-US" sz="2000" dirty="0"/>
              <a:t>Process specific</a:t>
            </a:r>
          </a:p>
          <a:p>
            <a:pPr lvl="1"/>
            <a:r>
              <a:rPr lang="en-US" sz="2000" dirty="0"/>
              <a:t>Closing any </a:t>
            </a:r>
            <a:r>
              <a:rPr lang="en-US" sz="2000" dirty="0" err="1"/>
              <a:t>fd</a:t>
            </a:r>
            <a:r>
              <a:rPr lang="en-US" sz="2000" dirty="0"/>
              <a:t> for the file releases for all of a process’ </a:t>
            </a:r>
            <a:r>
              <a:rPr lang="en-US" sz="2000" dirty="0" err="1"/>
              <a:t>fds</a:t>
            </a:r>
            <a:r>
              <a:rPr lang="en-US" sz="2000" dirty="0"/>
              <a:t> for that file</a:t>
            </a:r>
          </a:p>
          <a:p>
            <a:pPr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30637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611301" y="542422"/>
            <a:ext cx="1918090" cy="67472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Locks</a:t>
            </a:r>
          </a:p>
          <a:p>
            <a:r>
              <a:rPr lang="en-US" dirty="0"/>
              <a:t>Semaphores </a:t>
            </a:r>
          </a:p>
          <a:p>
            <a:r>
              <a:rPr lang="en-US" dirty="0" err="1"/>
              <a:t>Mutexes</a:t>
            </a:r>
            <a:r>
              <a:rPr lang="en-US" dirty="0"/>
              <a:t> and object locking</a:t>
            </a:r>
          </a:p>
          <a:p>
            <a:r>
              <a:rPr lang="en-US" dirty="0"/>
              <a:t>Getting good performance with locking</a:t>
            </a:r>
          </a:p>
        </p:txBody>
      </p:sp>
    </p:spTree>
    <p:extLst>
      <p:ext uri="{BB962C8B-B14F-4D97-AF65-F5344CB8AC3E}">
        <p14:creationId xmlns:p14="http://schemas.microsoft.com/office/powerpoint/2010/main" val="9521840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Locking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Performance and overhead</a:t>
            </a:r>
          </a:p>
          <a:p>
            <a:r>
              <a:rPr lang="en-US" dirty="0"/>
              <a:t>Contention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071468" y="553767"/>
            <a:ext cx="5002431" cy="676127"/>
          </a:xfrm>
          <a:prstGeom prst="roundRect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7699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of Locking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Locking often performed as an OS system call</a:t>
            </a:r>
          </a:p>
          <a:p>
            <a:pPr lvl="1"/>
            <a:r>
              <a:rPr lang="en-US" dirty="0"/>
              <a:t>Particularly for enforced locking</a:t>
            </a:r>
          </a:p>
          <a:p>
            <a:r>
              <a:rPr lang="en-US" dirty="0"/>
              <a:t>Typical system call overheads for lock operations</a:t>
            </a:r>
          </a:p>
          <a:p>
            <a:r>
              <a:rPr lang="en-US" dirty="0"/>
              <a:t>If they are called frequently, high overheads</a:t>
            </a:r>
          </a:p>
          <a:p>
            <a:r>
              <a:rPr lang="en-US" dirty="0"/>
              <a:t>Even if not in OS, extra instructions run to lock and unlock</a:t>
            </a:r>
          </a:p>
        </p:txBody>
      </p:sp>
    </p:spTree>
    <p:extLst>
      <p:ext uri="{BB962C8B-B14F-4D97-AF65-F5344CB8AC3E}">
        <p14:creationId xmlns:p14="http://schemas.microsoft.com/office/powerpoint/2010/main" val="20432585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Locking Costs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4300"/>
            <a:ext cx="8229600" cy="4525963"/>
          </a:xfrm>
        </p:spPr>
        <p:txBody>
          <a:bodyPr/>
          <a:lstStyle/>
          <a:p>
            <a:r>
              <a:rPr lang="en-US" dirty="0"/>
              <a:t>Locking called when you need to protect critical sections to ensure correctness</a:t>
            </a:r>
          </a:p>
          <a:p>
            <a:r>
              <a:rPr lang="en-US" dirty="0"/>
              <a:t>Many critical sections are very brief</a:t>
            </a:r>
          </a:p>
          <a:p>
            <a:pPr lvl="1"/>
            <a:r>
              <a:rPr lang="en-US" dirty="0"/>
              <a:t>In and out in a matter of </a:t>
            </a:r>
            <a:r>
              <a:rPr lang="en-US" dirty="0" err="1"/>
              <a:t>nano</a:t>
            </a:r>
            <a:r>
              <a:rPr lang="en-US" dirty="0"/>
              <a:t>-seconds</a:t>
            </a:r>
          </a:p>
          <a:p>
            <a:r>
              <a:rPr lang="en-US" dirty="0"/>
              <a:t>Overhead of the locking operation may be much higher than time spent in critical section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0628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 You Don’t Get Your Lock?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Then you block</a:t>
            </a:r>
          </a:p>
          <a:p>
            <a:r>
              <a:rPr lang="en-US" dirty="0"/>
              <a:t>Blocking is much more expensive than getting a lock</a:t>
            </a:r>
          </a:p>
          <a:p>
            <a:pPr lvl="1"/>
            <a:r>
              <a:rPr lang="en-US" dirty="0"/>
              <a:t>E.g., 1000x</a:t>
            </a:r>
          </a:p>
          <a:p>
            <a:pPr lvl="1"/>
            <a:r>
              <a:rPr lang="en-US" dirty="0"/>
              <a:t>Micro-seconds to yield and context switch</a:t>
            </a:r>
          </a:p>
          <a:p>
            <a:pPr lvl="1"/>
            <a:r>
              <a:rPr lang="en-US" dirty="0"/>
              <a:t>Milliseconds if swapped-out or a queue forms</a:t>
            </a:r>
          </a:p>
          <a:p>
            <a:r>
              <a:rPr lang="en-US" dirty="0"/>
              <a:t>Performance depends on conflict probability</a:t>
            </a:r>
          </a:p>
          <a:p>
            <a:pPr lvl="1">
              <a:buNone/>
            </a:pPr>
            <a:r>
              <a:rPr lang="en-US" dirty="0" err="1"/>
              <a:t>C</a:t>
            </a:r>
            <a:r>
              <a:rPr lang="en-US" baseline="-25000" dirty="0" err="1"/>
              <a:t>expected</a:t>
            </a:r>
            <a:r>
              <a:rPr lang="en-US" dirty="0"/>
              <a:t> = (</a:t>
            </a:r>
            <a:r>
              <a:rPr lang="en-US" dirty="0" err="1"/>
              <a:t>C</a:t>
            </a:r>
            <a:r>
              <a:rPr lang="en-US" baseline="-25000" dirty="0" err="1"/>
              <a:t>block</a:t>
            </a:r>
            <a:r>
              <a:rPr lang="en-US" dirty="0"/>
              <a:t> * </a:t>
            </a:r>
            <a:r>
              <a:rPr lang="en-US" dirty="0" err="1"/>
              <a:t>P</a:t>
            </a:r>
            <a:r>
              <a:rPr lang="en-US" baseline="-25000" dirty="0" err="1"/>
              <a:t>conflict</a:t>
            </a:r>
            <a:r>
              <a:rPr lang="en-US" dirty="0"/>
              <a:t>) + (</a:t>
            </a:r>
            <a:r>
              <a:rPr lang="en-US" dirty="0" err="1"/>
              <a:t>C</a:t>
            </a:r>
            <a:r>
              <a:rPr lang="en-US" baseline="-25000" dirty="0" err="1"/>
              <a:t>get</a:t>
            </a:r>
            <a:r>
              <a:rPr lang="en-US" dirty="0"/>
              <a:t> * (1 – </a:t>
            </a:r>
            <a:r>
              <a:rPr lang="en-US" dirty="0" err="1"/>
              <a:t>P</a:t>
            </a:r>
            <a:r>
              <a:rPr lang="en-US" baseline="-25000" dirty="0" err="1"/>
              <a:t>conflict</a:t>
            </a:r>
            <a:r>
              <a:rPr lang="en-US" dirty="0"/>
              <a:t>))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8816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1638"/>
            <a:ext cx="8229600" cy="1143000"/>
          </a:xfrm>
        </p:spPr>
        <p:txBody>
          <a:bodyPr/>
          <a:lstStyle/>
          <a:p>
            <a:r>
              <a:rPr lang="en-US" dirty="0"/>
              <a:t>What If Everyone Needs One Resource?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One process gets the resource</a:t>
            </a:r>
          </a:p>
          <a:p>
            <a:r>
              <a:rPr lang="en-GB" sz="2800" dirty="0"/>
              <a:t>Other processes get in line behind him </a:t>
            </a:r>
          </a:p>
          <a:p>
            <a:pPr lvl="1"/>
            <a:r>
              <a:rPr lang="en-GB" sz="2400" dirty="0"/>
              <a:t>Forming a </a:t>
            </a:r>
            <a:r>
              <a:rPr lang="en-GB" sz="2400" i="1" dirty="0"/>
              <a:t>convoy</a:t>
            </a:r>
            <a:endParaRPr lang="en-GB" sz="2400" dirty="0"/>
          </a:p>
          <a:p>
            <a:pPr lvl="1"/>
            <a:r>
              <a:rPr lang="en-GB" sz="2400" dirty="0"/>
              <a:t>Processes in a convoy are all blocked waiting for the resource</a:t>
            </a:r>
          </a:p>
          <a:p>
            <a:r>
              <a:rPr lang="en-GB" sz="2800" dirty="0"/>
              <a:t>Parallelism is eliminated</a:t>
            </a:r>
          </a:p>
          <a:p>
            <a:pPr lvl="1"/>
            <a:r>
              <a:rPr lang="en-GB" sz="2400" dirty="0"/>
              <a:t>B runs after A finishes</a:t>
            </a:r>
          </a:p>
          <a:p>
            <a:pPr lvl="1"/>
            <a:r>
              <a:rPr lang="en-GB" sz="2400" dirty="0"/>
              <a:t>C after B</a:t>
            </a:r>
          </a:p>
          <a:p>
            <a:pPr lvl="1"/>
            <a:r>
              <a:rPr lang="en-GB" sz="2400" dirty="0"/>
              <a:t>And so on, with only one running at a time</a:t>
            </a:r>
          </a:p>
          <a:p>
            <a:r>
              <a:rPr lang="en-GB" sz="2800" dirty="0"/>
              <a:t>That resource becomes a </a:t>
            </a:r>
            <a:r>
              <a:rPr lang="en-GB" sz="2800" i="1" dirty="0"/>
              <a:t>bottleneck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812423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Probability of Conflict</a:t>
            </a:r>
          </a:p>
        </p:txBody>
      </p:sp>
      <p:pic>
        <p:nvPicPr>
          <p:cNvPr id="6" name="Content Placeholder 5" descr="conflict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476" y="1219200"/>
            <a:ext cx="7619048" cy="4953000"/>
          </a:xfrm>
        </p:spPr>
      </p:pic>
    </p:spTree>
    <p:extLst>
      <p:ext uri="{BB962C8B-B14F-4D97-AF65-F5344CB8AC3E}">
        <p14:creationId xmlns:p14="http://schemas.microsoft.com/office/powerpoint/2010/main" val="18008249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622081" y="298112"/>
            <a:ext cx="7809120" cy="1146360"/>
          </a:xfrm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3600" dirty="0"/>
              <a:t>Performance: Resource Convoys</a:t>
            </a:r>
          </a:p>
        </p:txBody>
      </p:sp>
      <p:sp>
        <p:nvSpPr>
          <p:cNvPr id="101379" name="Line 3"/>
          <p:cNvSpPr>
            <a:spLocks noChangeShapeType="1"/>
          </p:cNvSpPr>
          <p:nvPr/>
        </p:nvSpPr>
        <p:spPr bwMode="auto">
          <a:xfrm>
            <a:off x="1807200" y="1977328"/>
            <a:ext cx="0" cy="352549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101380" name="Line 4"/>
          <p:cNvSpPr>
            <a:spLocks noChangeShapeType="1"/>
          </p:cNvSpPr>
          <p:nvPr/>
        </p:nvSpPr>
        <p:spPr bwMode="auto">
          <a:xfrm>
            <a:off x="1807200" y="5502818"/>
            <a:ext cx="546048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101381" name="Text Box 5"/>
          <p:cNvSpPr txBox="1">
            <a:spLocks noChangeArrowheads="1"/>
          </p:cNvSpPr>
          <p:nvPr/>
        </p:nvSpPr>
        <p:spPr bwMode="auto">
          <a:xfrm>
            <a:off x="522764" y="3227379"/>
            <a:ext cx="1238316" cy="360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945" tIns="41473" rIns="82945" bIns="41473">
            <a:sp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throughput </a:t>
            </a:r>
          </a:p>
        </p:txBody>
      </p:sp>
      <p:sp>
        <p:nvSpPr>
          <p:cNvPr id="101382" name="Text Box 6"/>
          <p:cNvSpPr txBox="1">
            <a:spLocks noChangeArrowheads="1"/>
          </p:cNvSpPr>
          <p:nvPr/>
        </p:nvSpPr>
        <p:spPr bwMode="auto">
          <a:xfrm>
            <a:off x="4019040" y="5488417"/>
            <a:ext cx="1285445" cy="360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945" tIns="41473" rIns="82945" bIns="41473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offered load</a:t>
            </a:r>
          </a:p>
        </p:txBody>
      </p:sp>
      <p:sp>
        <p:nvSpPr>
          <p:cNvPr id="101383" name="Line 7"/>
          <p:cNvSpPr>
            <a:spLocks noChangeShapeType="1"/>
          </p:cNvSpPr>
          <p:nvPr/>
        </p:nvSpPr>
        <p:spPr bwMode="auto">
          <a:xfrm flipV="1">
            <a:off x="1807200" y="2392091"/>
            <a:ext cx="3110400" cy="3110727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101384" name="Text Box 8"/>
          <p:cNvSpPr txBox="1">
            <a:spLocks noChangeArrowheads="1"/>
          </p:cNvSpPr>
          <p:nvPr/>
        </p:nvSpPr>
        <p:spPr bwMode="auto">
          <a:xfrm>
            <a:off x="5437441" y="2392092"/>
            <a:ext cx="616351" cy="360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945" tIns="41473" rIns="82945" bIns="41473">
            <a:spAutoFit/>
          </a:bodyPr>
          <a:lstStyle/>
          <a:p>
            <a:r>
              <a:rPr lang="en-US" dirty="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ideal</a:t>
            </a:r>
          </a:p>
        </p:txBody>
      </p:sp>
      <p:sp>
        <p:nvSpPr>
          <p:cNvPr id="101385" name="Text Box 9"/>
          <p:cNvSpPr txBox="1">
            <a:spLocks noChangeArrowheads="1"/>
          </p:cNvSpPr>
          <p:nvPr/>
        </p:nvSpPr>
        <p:spPr bwMode="auto">
          <a:xfrm>
            <a:off x="4766121" y="3912533"/>
            <a:ext cx="847183" cy="360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945" tIns="41473" rIns="82945" bIns="41473">
            <a:spAutoFit/>
          </a:bodyPr>
          <a:lstStyle/>
          <a:p>
            <a:r>
              <a:rPr lang="en-US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convoy</a:t>
            </a:r>
          </a:p>
        </p:txBody>
      </p:sp>
      <p:sp>
        <p:nvSpPr>
          <p:cNvPr id="101386" name="Line 10"/>
          <p:cNvSpPr>
            <a:spLocks noChangeShapeType="1"/>
          </p:cNvSpPr>
          <p:nvPr/>
        </p:nvSpPr>
        <p:spPr bwMode="auto">
          <a:xfrm>
            <a:off x="4917600" y="2392092"/>
            <a:ext cx="165888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101388" name="Freeform 12"/>
          <p:cNvSpPr>
            <a:spLocks/>
          </p:cNvSpPr>
          <p:nvPr/>
        </p:nvSpPr>
        <p:spPr bwMode="auto">
          <a:xfrm>
            <a:off x="1807200" y="3359873"/>
            <a:ext cx="2903040" cy="2142945"/>
          </a:xfrm>
          <a:custGeom>
            <a:avLst/>
            <a:gdLst/>
            <a:ahLst/>
            <a:cxnLst>
              <a:cxn ang="0">
                <a:pos x="0" y="1488"/>
              </a:cxn>
              <a:cxn ang="0">
                <a:pos x="1200" y="336"/>
              </a:cxn>
              <a:cxn ang="0">
                <a:pos x="2016" y="0"/>
              </a:cxn>
            </a:cxnLst>
            <a:rect l="0" t="0" r="r" b="b"/>
            <a:pathLst>
              <a:path w="2016" h="1488">
                <a:moveTo>
                  <a:pt x="0" y="1488"/>
                </a:moveTo>
                <a:cubicBezTo>
                  <a:pt x="432" y="1036"/>
                  <a:pt x="864" y="584"/>
                  <a:pt x="1200" y="336"/>
                </a:cubicBezTo>
                <a:cubicBezTo>
                  <a:pt x="1536" y="88"/>
                  <a:pt x="1776" y="44"/>
                  <a:pt x="2016" y="0"/>
                </a:cubicBezTo>
              </a:path>
            </a:pathLst>
          </a:cu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101389" name="Line 13"/>
          <p:cNvSpPr>
            <a:spLocks noChangeShapeType="1"/>
          </p:cNvSpPr>
          <p:nvPr/>
        </p:nvSpPr>
        <p:spPr bwMode="auto">
          <a:xfrm>
            <a:off x="4710240" y="3359873"/>
            <a:ext cx="0" cy="1797309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101390" name="Line 14"/>
          <p:cNvSpPr>
            <a:spLocks noChangeShapeType="1"/>
          </p:cNvSpPr>
          <p:nvPr/>
        </p:nvSpPr>
        <p:spPr bwMode="auto">
          <a:xfrm>
            <a:off x="4710240" y="5157182"/>
            <a:ext cx="193536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lIns="82945" tIns="41473" rIns="82945" bIns="41473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97493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1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1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01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1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01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01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01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3" grpId="0" animBg="1"/>
      <p:bldP spid="101384" grpId="0"/>
      <p:bldP spid="101385" grpId="0"/>
      <p:bldP spid="101386" grpId="0" animBg="1"/>
      <p:bldP spid="101388" grpId="0" animBg="1"/>
      <p:bldP spid="101389" grpId="0" animBg="1"/>
      <p:bldP spid="10139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" charset="0"/>
                <a:ea typeface="ＭＳ Ｐゴシック" pitchFamily="1" charset="-128"/>
              </a:rPr>
              <a:t>Priority Inversion</a:t>
            </a:r>
          </a:p>
        </p:txBody>
      </p:sp>
      <p:sp>
        <p:nvSpPr>
          <p:cNvPr id="645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Times New Roman" pitchFamily="1" charset="0"/>
                <a:ea typeface="ＭＳ Ｐゴシック" pitchFamily="1" charset="-128"/>
              </a:rPr>
              <a:t>Priority inversion can happen in priority scheduling systems that use locks</a:t>
            </a:r>
          </a:p>
          <a:p>
            <a:pPr lvl="1"/>
            <a:r>
              <a:rPr lang="en-GB" dirty="0">
                <a:latin typeface="Times New Roman" pitchFamily="1" charset="0"/>
                <a:ea typeface="ＭＳ Ｐゴシック" pitchFamily="1" charset="-128"/>
              </a:rPr>
              <a:t>A low priority process P1 has </a:t>
            </a:r>
            <a:r>
              <a:rPr lang="en-GB" dirty="0" err="1">
                <a:latin typeface="Times New Roman" pitchFamily="1" charset="0"/>
                <a:ea typeface="ＭＳ Ｐゴシック" pitchFamily="1" charset="-128"/>
              </a:rPr>
              <a:t>mutex</a:t>
            </a:r>
            <a:r>
              <a:rPr lang="en-GB" dirty="0">
                <a:latin typeface="Times New Roman" pitchFamily="1" charset="0"/>
                <a:ea typeface="ＭＳ Ｐゴシック" pitchFamily="1" charset="-128"/>
              </a:rPr>
              <a:t> M1 and is </a:t>
            </a:r>
            <a:r>
              <a:rPr lang="en-GB" dirty="0" err="1">
                <a:latin typeface="Times New Roman" pitchFamily="1" charset="0"/>
                <a:ea typeface="ＭＳ Ｐゴシック" pitchFamily="1" charset="-128"/>
              </a:rPr>
              <a:t>preempted</a:t>
            </a:r>
            <a:r>
              <a:rPr lang="en-GB" dirty="0">
                <a:latin typeface="Times New Roman" pitchFamily="1" charset="0"/>
                <a:ea typeface="ＭＳ Ｐゴシック" pitchFamily="1" charset="-128"/>
              </a:rPr>
              <a:t> by a medium priority </a:t>
            </a:r>
            <a:r>
              <a:rPr lang="en-GB" dirty="0" smtClean="0">
                <a:latin typeface="Times New Roman" pitchFamily="1" charset="0"/>
                <a:ea typeface="ＭＳ Ｐゴシック" pitchFamily="1" charset="-128"/>
              </a:rPr>
              <a:t>process P3</a:t>
            </a:r>
            <a:endParaRPr lang="en-GB" dirty="0">
              <a:latin typeface="Times New Roman" pitchFamily="1" charset="0"/>
              <a:ea typeface="ＭＳ Ｐゴシック" pitchFamily="1" charset="-128"/>
            </a:endParaRPr>
          </a:p>
          <a:p>
            <a:pPr lvl="1"/>
            <a:r>
              <a:rPr lang="en-GB" dirty="0">
                <a:latin typeface="Times New Roman" pitchFamily="1" charset="0"/>
                <a:ea typeface="ＭＳ Ｐゴシック" pitchFamily="1" charset="-128"/>
              </a:rPr>
              <a:t>A high priority process P2 blocks for </a:t>
            </a:r>
            <a:r>
              <a:rPr lang="en-GB" dirty="0" err="1">
                <a:latin typeface="Times New Roman" pitchFamily="1" charset="0"/>
                <a:ea typeface="ＭＳ Ｐゴシック" pitchFamily="1" charset="-128"/>
              </a:rPr>
              <a:t>mutex</a:t>
            </a:r>
            <a:r>
              <a:rPr lang="en-GB" dirty="0">
                <a:latin typeface="Times New Roman" pitchFamily="1" charset="0"/>
                <a:ea typeface="ＭＳ Ｐゴシック" pitchFamily="1" charset="-128"/>
              </a:rPr>
              <a:t> M1 </a:t>
            </a:r>
          </a:p>
          <a:p>
            <a:pPr lvl="1"/>
            <a:r>
              <a:rPr lang="en-GB" dirty="0">
                <a:latin typeface="Times New Roman" pitchFamily="1" charset="0"/>
                <a:ea typeface="ＭＳ Ｐゴシック" pitchFamily="1" charset="-128"/>
              </a:rPr>
              <a:t>Process P2 is effectively reduced to priority of P1</a:t>
            </a:r>
          </a:p>
          <a:p>
            <a:r>
              <a:rPr lang="en-GB" dirty="0">
                <a:latin typeface="Times New Roman" pitchFamily="1" charset="0"/>
                <a:ea typeface="ＭＳ Ｐゴシック" pitchFamily="1" charset="-128"/>
              </a:rPr>
              <a:t>Depending on specifics, results could be anywhere from inconvenient to fatal </a:t>
            </a:r>
          </a:p>
          <a:p>
            <a:endParaRPr lang="en-GB" sz="3600" dirty="0">
              <a:latin typeface="Times New Roman" pitchFamily="1" charset="0"/>
              <a:ea typeface="ＭＳ Ｐゴシック" pitchFamily="1" charset="-128"/>
            </a:endParaRPr>
          </a:p>
          <a:p>
            <a:endParaRPr lang="en-US" dirty="0">
              <a:latin typeface="Times New Roman" pitchFamily="1" charset="0"/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60300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Priority Inversion on Mars</a:t>
            </a:r>
          </a:p>
        </p:txBody>
      </p:sp>
      <p:sp>
        <p:nvSpPr>
          <p:cNvPr id="65539" name="Content Placeholder 2"/>
          <p:cNvSpPr>
            <a:spLocks noGrp="1"/>
          </p:cNvSpPr>
          <p:nvPr>
            <p:ph idx="1"/>
          </p:nvPr>
        </p:nvSpPr>
        <p:spPr>
          <a:xfrm>
            <a:off x="457200" y="4165600"/>
            <a:ext cx="8229600" cy="1960563"/>
          </a:xfrm>
        </p:spPr>
        <p:txBody>
          <a:bodyPr/>
          <a:lstStyle/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A real priority inversion problem occurred on the Mars Pathfinder rover</a:t>
            </a:r>
          </a:p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Caused serious problems with system resets</a:t>
            </a:r>
          </a:p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Difficult to find</a:t>
            </a:r>
          </a:p>
        </p:txBody>
      </p:sp>
      <p:pic>
        <p:nvPicPr>
          <p:cNvPr id="65540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1417638"/>
            <a:ext cx="3200400" cy="2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834931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The Pathfinder Priority Inversion</a:t>
            </a:r>
          </a:p>
        </p:txBody>
      </p:sp>
      <p:sp>
        <p:nvSpPr>
          <p:cNvPr id="665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Special purpose hardware running VxWorks real time OS</a:t>
            </a:r>
          </a:p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Used preemptive priority scheduling	</a:t>
            </a:r>
          </a:p>
          <a:p>
            <a:pPr lvl="1"/>
            <a:r>
              <a:rPr lang="en-US">
                <a:latin typeface="Times New Roman" pitchFamily="1" charset="0"/>
                <a:ea typeface="ＭＳ Ｐゴシック" pitchFamily="1" charset="-128"/>
              </a:rPr>
              <a:t>So a high priority task should get the processor </a:t>
            </a:r>
          </a:p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Multiple components shared an “information bus”</a:t>
            </a:r>
          </a:p>
          <a:p>
            <a:pPr lvl="1"/>
            <a:r>
              <a:rPr lang="en-US">
                <a:latin typeface="Times New Roman" pitchFamily="1" charset="0"/>
                <a:ea typeface="ＭＳ Ｐゴシック" pitchFamily="1" charset="-128"/>
              </a:rPr>
              <a:t>Used to communicate between components</a:t>
            </a:r>
          </a:p>
          <a:p>
            <a:pPr lvl="1"/>
            <a:r>
              <a:rPr lang="en-US">
                <a:latin typeface="Times New Roman" pitchFamily="1" charset="0"/>
                <a:ea typeface="ＭＳ Ｐゴシック" pitchFamily="1" charset="-128"/>
              </a:rPr>
              <a:t>Essentially a shared memory region</a:t>
            </a:r>
          </a:p>
          <a:p>
            <a:pPr lvl="1"/>
            <a:r>
              <a:rPr lang="en-US">
                <a:latin typeface="Times New Roman" pitchFamily="1" charset="0"/>
                <a:ea typeface="ＭＳ Ｐゴシック" pitchFamily="1" charset="-128"/>
              </a:rPr>
              <a:t>Protected by a mutex</a:t>
            </a:r>
          </a:p>
          <a:p>
            <a:endParaRPr lang="en-US">
              <a:latin typeface="Times New Roman" pitchFamily="1" charset="0"/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96138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Synchronization Choices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repeat: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Don’t share resources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Turn off interrupts to prevent concurrency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Always access resources with atomic instructions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Use locks to synchronize access to resources</a:t>
            </a:r>
          </a:p>
          <a:p>
            <a:pPr marL="571500" indent="-514350"/>
            <a:r>
              <a:rPr lang="en-US" dirty="0"/>
              <a:t>If we use locks,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Use spin loops when your resource is locked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Use primitives that block you when your resource is locked and wake you later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118968" y="553767"/>
            <a:ext cx="6894731" cy="676127"/>
          </a:xfrm>
          <a:prstGeom prst="round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8119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A Tale of Three Tasks</a:t>
            </a:r>
          </a:p>
        </p:txBody>
      </p:sp>
      <p:sp>
        <p:nvSpPr>
          <p:cNvPr id="67587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sz="2800">
                <a:latin typeface="Times New Roman" pitchFamily="1" charset="0"/>
                <a:ea typeface="ＭＳ Ｐゴシック" pitchFamily="1" charset="-128"/>
              </a:rPr>
              <a:t>A high priority bus management task (at P1) needed to run frequently</a:t>
            </a:r>
          </a:p>
          <a:p>
            <a:pPr lvl="1"/>
            <a:r>
              <a:rPr lang="en-US" sz="2400">
                <a:latin typeface="Times New Roman" pitchFamily="1" charset="0"/>
                <a:ea typeface="ＭＳ Ｐゴシック" pitchFamily="1" charset="-128"/>
              </a:rPr>
              <a:t>For brief periods, during which it locked the bus</a:t>
            </a:r>
          </a:p>
          <a:p>
            <a:r>
              <a:rPr lang="en-US" sz="2800">
                <a:latin typeface="Times New Roman" pitchFamily="1" charset="0"/>
                <a:ea typeface="ＭＳ Ｐゴシック" pitchFamily="1" charset="-128"/>
              </a:rPr>
              <a:t>A low priority meteorological task (at P3) ran occasionally</a:t>
            </a:r>
          </a:p>
          <a:p>
            <a:pPr lvl="1"/>
            <a:r>
              <a:rPr lang="en-US" sz="2400">
                <a:latin typeface="Times New Roman" pitchFamily="1" charset="0"/>
                <a:ea typeface="ＭＳ Ｐゴシック" pitchFamily="1" charset="-128"/>
              </a:rPr>
              <a:t>Also for brief periods, during which it locked the bus</a:t>
            </a:r>
          </a:p>
          <a:p>
            <a:r>
              <a:rPr lang="en-US" sz="2800">
                <a:latin typeface="Times New Roman" pitchFamily="1" charset="0"/>
                <a:ea typeface="ＭＳ Ｐゴシック" pitchFamily="1" charset="-128"/>
              </a:rPr>
              <a:t>A medium priority communications task (at P2) ran rarely</a:t>
            </a:r>
          </a:p>
          <a:p>
            <a:pPr lvl="1"/>
            <a:r>
              <a:rPr lang="en-US" sz="2400">
                <a:latin typeface="Times New Roman" pitchFamily="1" charset="0"/>
                <a:ea typeface="ＭＳ Ｐゴシック" pitchFamily="1" charset="-128"/>
              </a:rPr>
              <a:t>But for a long time when it ran</a:t>
            </a:r>
          </a:p>
          <a:p>
            <a:pPr lvl="1"/>
            <a:r>
              <a:rPr lang="en-US" sz="2400">
                <a:latin typeface="Times New Roman" pitchFamily="1" charset="0"/>
                <a:ea typeface="ＭＳ Ｐゴシック" pitchFamily="1" charset="-128"/>
              </a:rPr>
              <a:t>But it didn’t use the bus, so it didn’t need the lock</a:t>
            </a:r>
          </a:p>
          <a:p>
            <a:r>
              <a:rPr lang="en-US" sz="2800">
                <a:latin typeface="Times New Roman" pitchFamily="1" charset="0"/>
                <a:ea typeface="ＭＳ Ｐゴシック" pitchFamily="1" charset="-128"/>
              </a:rPr>
              <a:t>P1&gt;P2&gt;P3</a:t>
            </a:r>
          </a:p>
        </p:txBody>
      </p:sp>
    </p:spTree>
    <p:extLst>
      <p:ext uri="{BB962C8B-B14F-4D97-AF65-F5344CB8AC3E}">
        <p14:creationId xmlns:p14="http://schemas.microsoft.com/office/powerpoint/2010/main" val="10288577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What Went Wrong?</a:t>
            </a:r>
          </a:p>
        </p:txBody>
      </p:sp>
      <p:sp>
        <p:nvSpPr>
          <p:cNvPr id="68611" name="Content Placeholder 2"/>
          <p:cNvSpPr>
            <a:spLocks noGrp="1"/>
          </p:cNvSpPr>
          <p:nvPr>
            <p:ph idx="1"/>
          </p:nvPr>
        </p:nvSpPr>
        <p:spPr>
          <a:xfrm>
            <a:off x="457200" y="1282700"/>
            <a:ext cx="8229600" cy="4525963"/>
          </a:xfrm>
        </p:spPr>
        <p:txBody>
          <a:bodyPr/>
          <a:lstStyle/>
          <a:p>
            <a:r>
              <a:rPr lang="en-US" dirty="0">
                <a:latin typeface="Times New Roman" pitchFamily="1" charset="0"/>
                <a:ea typeface="ＭＳ Ｐゴシック" pitchFamily="1" charset="-128"/>
              </a:rPr>
              <a:t>Rarely, the following happened:</a:t>
            </a:r>
          </a:p>
          <a:p>
            <a:pPr lvl="1"/>
            <a:r>
              <a:rPr lang="en-US" dirty="0">
                <a:latin typeface="Times New Roman" pitchFamily="1" charset="0"/>
                <a:ea typeface="ＭＳ Ｐゴシック" pitchFamily="1" charset="-128"/>
              </a:rPr>
              <a:t>The meteorological task (P3) ran and acquired the lock</a:t>
            </a:r>
          </a:p>
          <a:p>
            <a:pPr lvl="1"/>
            <a:r>
              <a:rPr lang="en-US" dirty="0">
                <a:latin typeface="Times New Roman" pitchFamily="1" charset="0"/>
                <a:ea typeface="ＭＳ Ｐゴシック" pitchFamily="1" charset="-128"/>
              </a:rPr>
              <a:t>And then the bus management task (P1) would run</a:t>
            </a:r>
          </a:p>
          <a:p>
            <a:pPr lvl="1"/>
            <a:r>
              <a:rPr lang="en-US" dirty="0">
                <a:latin typeface="Times New Roman" pitchFamily="1" charset="0"/>
                <a:ea typeface="ＭＳ Ｐゴシック" pitchFamily="1" charset="-128"/>
              </a:rPr>
              <a:t>It would block waiting for the lock</a:t>
            </a:r>
          </a:p>
          <a:p>
            <a:pPr lvl="2"/>
            <a:r>
              <a:rPr lang="en-US" dirty="0">
                <a:latin typeface="Times New Roman" pitchFamily="1" charset="0"/>
                <a:ea typeface="ＭＳ Ｐゴシック" pitchFamily="1" charset="-128"/>
              </a:rPr>
              <a:t>Don’t pre-empt low priority if you’re blocked anyway</a:t>
            </a:r>
          </a:p>
          <a:p>
            <a:r>
              <a:rPr lang="en-US" dirty="0">
                <a:latin typeface="Times New Roman" pitchFamily="1" charset="0"/>
                <a:ea typeface="ＭＳ Ｐゴシック" pitchFamily="1" charset="-128"/>
              </a:rPr>
              <a:t>Since meteorological task was short, usually not a problem</a:t>
            </a:r>
          </a:p>
          <a:p>
            <a:r>
              <a:rPr lang="en-US" dirty="0">
                <a:latin typeface="Times New Roman" pitchFamily="1" charset="0"/>
                <a:ea typeface="ＭＳ Ｐゴシック" pitchFamily="1" charset="-128"/>
              </a:rPr>
              <a:t>But if the long communications task (P2) woke up in that short interval, what would happen?</a:t>
            </a:r>
          </a:p>
        </p:txBody>
      </p:sp>
    </p:spTree>
    <p:extLst>
      <p:ext uri="{BB962C8B-B14F-4D97-AF65-F5344CB8AC3E}">
        <p14:creationId xmlns:p14="http://schemas.microsoft.com/office/powerpoint/2010/main" val="12980254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The Priority Inversion at Work</a:t>
            </a:r>
          </a:p>
        </p:txBody>
      </p:sp>
      <p:sp>
        <p:nvSpPr>
          <p:cNvPr id="696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1" charset="-52"/>
              <a:buNone/>
            </a:pPr>
            <a:r>
              <a:rPr lang="en-US">
                <a:latin typeface="Times New Roman" pitchFamily="1" charset="0"/>
                <a:ea typeface="ＭＳ Ｐゴシック" pitchFamily="1" charset="-128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1409700" y="5524500"/>
            <a:ext cx="635000" cy="45720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>
                <a:solidFill>
                  <a:schemeClr val="tx1"/>
                </a:solidFill>
                <a:latin typeface="Times New Roman"/>
                <a:cs typeface="Times New Roman"/>
              </a:rPr>
              <a:t>M</a:t>
            </a:r>
          </a:p>
        </p:txBody>
      </p:sp>
      <p:sp>
        <p:nvSpPr>
          <p:cNvPr id="6" name="Rectangle 5"/>
          <p:cNvSpPr/>
          <p:nvPr/>
        </p:nvSpPr>
        <p:spPr>
          <a:xfrm>
            <a:off x="1727200" y="1790700"/>
            <a:ext cx="635000" cy="40640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>
                <a:solidFill>
                  <a:schemeClr val="tx1"/>
                </a:solidFill>
                <a:latin typeface="Times New Roman"/>
                <a:cs typeface="Times New Roman"/>
              </a:rPr>
              <a:t>B</a:t>
            </a:r>
          </a:p>
        </p:txBody>
      </p:sp>
      <p:sp>
        <p:nvSpPr>
          <p:cNvPr id="7" name="Rectangle 6"/>
          <p:cNvSpPr/>
          <p:nvPr/>
        </p:nvSpPr>
        <p:spPr>
          <a:xfrm>
            <a:off x="1943100" y="3581400"/>
            <a:ext cx="65913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>
                <a:solidFill>
                  <a:schemeClr val="tx1"/>
                </a:solidFill>
                <a:latin typeface="Times New Roman"/>
                <a:cs typeface="Times New Roman"/>
              </a:rPr>
              <a:t>C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-1251743" y="3764756"/>
            <a:ext cx="4357688" cy="3175"/>
          </a:xfrm>
          <a:prstGeom prst="straightConnector1">
            <a:avLst/>
          </a:prstGeom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492250" y="6126163"/>
            <a:ext cx="6661150" cy="1587"/>
          </a:xfrm>
          <a:prstGeom prst="straightConnector1">
            <a:avLst/>
          </a:prstGeom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33058" y="1907725"/>
            <a:ext cx="648511" cy="4207324"/>
          </a:xfrm>
          <a:prstGeom prst="rect">
            <a:avLst/>
          </a:prstGeom>
          <a:noFill/>
        </p:spPr>
        <p:txBody>
          <a:bodyPr vert="wordArtVert" wrap="square">
            <a:spAutoFit/>
          </a:bodyPr>
          <a:lstStyle/>
          <a:p>
            <a:pPr>
              <a:defRPr/>
            </a:pPr>
            <a:r>
              <a:rPr lang="en-US" sz="2800" dirty="0">
                <a:latin typeface="Times New Roman"/>
                <a:ea typeface="ＭＳ Ｐゴシック" charset="-128"/>
                <a:cs typeface="Times New Roman"/>
              </a:rPr>
              <a:t>Priority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975100" y="6026150"/>
            <a:ext cx="10366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Time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009650" y="4191000"/>
            <a:ext cx="1117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Britannic Bold" pitchFamily="1" charset="0"/>
                <a:ea typeface="Britannic Bold" pitchFamily="1" charset="0"/>
                <a:cs typeface="Britannic Bold" pitchFamily="1" charset="0"/>
              </a:rPr>
              <a:t>Lock Bus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284288" y="3168650"/>
            <a:ext cx="1117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Britannic Bold" pitchFamily="1" charset="0"/>
                <a:ea typeface="Britannic Bold" pitchFamily="1" charset="0"/>
                <a:cs typeface="Britannic Bold" pitchFamily="1" charset="0"/>
              </a:rPr>
              <a:t>Lock Bus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739900" y="1790700"/>
            <a:ext cx="635000" cy="4064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>
                <a:solidFill>
                  <a:schemeClr val="tx1"/>
                </a:solidFill>
                <a:latin typeface="Times New Roman"/>
                <a:cs typeface="Times New Roman"/>
              </a:rPr>
              <a:t>B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rot="5400000">
            <a:off x="1018382" y="5007769"/>
            <a:ext cx="971550" cy="15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6200000" flipV="1">
            <a:off x="1355725" y="2709863"/>
            <a:ext cx="973137" cy="158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1409700" y="5524500"/>
            <a:ext cx="635000" cy="457200"/>
          </a:xfrm>
          <a:prstGeom prst="rect">
            <a:avLst/>
          </a:prstGeom>
          <a:solidFill>
            <a:srgbClr val="A6A6A6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>
                <a:solidFill>
                  <a:schemeClr val="tx1"/>
                </a:solidFill>
                <a:latin typeface="Times New Roman"/>
                <a:cs typeface="Times New Roman"/>
              </a:rPr>
              <a:t>M</a:t>
            </a:r>
          </a:p>
        </p:txBody>
      </p:sp>
      <p:pic>
        <p:nvPicPr>
          <p:cNvPr id="15" name="Picture 3" descr="j025438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30400" y="5494338"/>
            <a:ext cx="377825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3517900" y="2997200"/>
            <a:ext cx="22494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C is running, at P2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401888" y="4945063"/>
            <a:ext cx="57515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M can’t interrupt C, since it only has priority P3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2617788" y="1600200"/>
            <a:ext cx="56880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B’s priority of P1 is higher than C’s, but B can’t run because it’s waiting on a lock held by M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2092325" y="5307013"/>
            <a:ext cx="57531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M won’t release the lock until it runs again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2020888" y="4267200"/>
            <a:ext cx="57515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But M won’t run again until C completes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3362325" y="2308225"/>
            <a:ext cx="2571750" cy="708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000" b="1" i="1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RESULT?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1042358" y="2359025"/>
            <a:ext cx="7459248" cy="175432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3600" b="1" i="1" dirty="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A HIGH PRIORITY TASK DOESN’T RUN AND A LOW PRIORITY TASK DOES</a:t>
            </a:r>
          </a:p>
        </p:txBody>
      </p:sp>
    </p:spTree>
    <p:extLst>
      <p:ext uri="{BB962C8B-B14F-4D97-AF65-F5344CB8AC3E}">
        <p14:creationId xmlns:p14="http://schemas.microsoft.com/office/powerpoint/2010/main" val="3018735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6" grpId="1"/>
      <p:bldP spid="17" grpId="0"/>
      <p:bldP spid="17" grpId="1"/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  <p:bldP spid="27" grpId="0"/>
      <p:bldP spid="27" grpId="1"/>
      <p:bldP spid="28" grpId="0" animBg="1"/>
      <p:bldP spid="2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The Ultimate Effect</a:t>
            </a:r>
          </a:p>
        </p:txBody>
      </p:sp>
      <p:sp>
        <p:nvSpPr>
          <p:cNvPr id="70659" name="Content Placeholder 2"/>
          <p:cNvSpPr>
            <a:spLocks noGrp="1"/>
          </p:cNvSpPr>
          <p:nvPr>
            <p:ph idx="1"/>
          </p:nvPr>
        </p:nvSpPr>
        <p:spPr>
          <a:xfrm>
            <a:off x="457200" y="1320800"/>
            <a:ext cx="8229600" cy="4525963"/>
          </a:xfrm>
        </p:spPr>
        <p:txBody>
          <a:bodyPr/>
          <a:lstStyle/>
          <a:p>
            <a:r>
              <a:rPr lang="en-US" dirty="0">
                <a:latin typeface="Times New Roman" pitchFamily="1" charset="0"/>
                <a:ea typeface="ＭＳ Ｐゴシック" pitchFamily="1" charset="-128"/>
              </a:rPr>
              <a:t>A watchdog timer would go off every so often</a:t>
            </a:r>
          </a:p>
          <a:p>
            <a:pPr lvl="1"/>
            <a:r>
              <a:rPr lang="en-US" dirty="0">
                <a:latin typeface="Times New Roman" pitchFamily="1" charset="0"/>
                <a:ea typeface="ＭＳ Ｐゴシック" pitchFamily="1" charset="-128"/>
              </a:rPr>
              <a:t>At a high priority</a:t>
            </a:r>
          </a:p>
          <a:p>
            <a:pPr lvl="1"/>
            <a:r>
              <a:rPr lang="en-US" dirty="0">
                <a:latin typeface="Times New Roman" pitchFamily="1" charset="0"/>
                <a:ea typeface="ＭＳ Ｐゴシック" pitchFamily="1" charset="-128"/>
              </a:rPr>
              <a:t>It didn’t need the bus</a:t>
            </a:r>
          </a:p>
          <a:p>
            <a:pPr lvl="1"/>
            <a:r>
              <a:rPr lang="en-US" dirty="0">
                <a:latin typeface="Times New Roman" pitchFamily="1" charset="0"/>
                <a:ea typeface="ＭＳ Ｐゴシック" pitchFamily="1" charset="-128"/>
              </a:rPr>
              <a:t>A health monitoring mechanism</a:t>
            </a:r>
          </a:p>
          <a:p>
            <a:r>
              <a:rPr lang="en-US" dirty="0">
                <a:latin typeface="Times New Roman" pitchFamily="1" charset="0"/>
                <a:ea typeface="ＭＳ Ｐゴシック" pitchFamily="1" charset="-128"/>
              </a:rPr>
              <a:t>If the bus management task hadn’t run for a long time, something was wrong</a:t>
            </a:r>
          </a:p>
          <a:p>
            <a:r>
              <a:rPr lang="en-US" dirty="0">
                <a:latin typeface="Times New Roman" pitchFamily="1" charset="0"/>
                <a:ea typeface="ＭＳ Ｐゴシック" pitchFamily="1" charset="-128"/>
              </a:rPr>
              <a:t>So the watchdog code reset the system</a:t>
            </a:r>
          </a:p>
          <a:p>
            <a:r>
              <a:rPr lang="en-US" dirty="0">
                <a:latin typeface="Times New Roman" pitchFamily="1" charset="0"/>
                <a:ea typeface="ＭＳ Ｐゴシック" pitchFamily="1" charset="-128"/>
              </a:rPr>
              <a:t>Every so often, the system would reboot</a:t>
            </a:r>
          </a:p>
          <a:p>
            <a:pPr>
              <a:buNone/>
            </a:pPr>
            <a:endParaRPr lang="en-US" dirty="0">
              <a:latin typeface="Times New Roman" pitchFamily="1" charset="0"/>
              <a:ea typeface="ＭＳ Ｐゴシック" pitchFamily="1" charset="-128"/>
            </a:endParaRPr>
          </a:p>
          <a:p>
            <a:endParaRPr lang="en-US" dirty="0">
              <a:latin typeface="Times New Roman" pitchFamily="1" charset="0"/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038091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title"/>
          </p:nvPr>
        </p:nvSpPr>
        <p:spPr>
          <a:xfrm>
            <a:off x="457200" y="376238"/>
            <a:ext cx="8229600" cy="1143000"/>
          </a:xfrm>
        </p:spPr>
        <p:txBody>
          <a:bodyPr/>
          <a:lstStyle/>
          <a:p>
            <a:r>
              <a:rPr lang="en-US" dirty="0">
                <a:latin typeface="Times New Roman" pitchFamily="1" charset="0"/>
                <a:ea typeface="ＭＳ Ｐゴシック" pitchFamily="1" charset="-128"/>
              </a:rPr>
              <a:t>Handling Priority </a:t>
            </a:r>
            <a:br>
              <a:rPr lang="en-US" dirty="0">
                <a:latin typeface="Times New Roman" pitchFamily="1" charset="0"/>
                <a:ea typeface="ＭＳ Ｐゴシック" pitchFamily="1" charset="-128"/>
              </a:rPr>
            </a:br>
            <a:r>
              <a:rPr lang="en-US" dirty="0">
                <a:latin typeface="Times New Roman" pitchFamily="1" charset="0"/>
                <a:ea typeface="ＭＳ Ｐゴシック" pitchFamily="1" charset="-128"/>
              </a:rPr>
              <a:t>Inversion Problems</a:t>
            </a:r>
          </a:p>
        </p:txBody>
      </p:sp>
      <p:sp>
        <p:nvSpPr>
          <p:cNvPr id="71683" name="Content Placeholder 2"/>
          <p:cNvSpPr>
            <a:spLocks noGrp="1"/>
          </p:cNvSpPr>
          <p:nvPr>
            <p:ph idx="1"/>
          </p:nvPr>
        </p:nvSpPr>
        <p:spPr>
          <a:xfrm>
            <a:off x="457200" y="1562100"/>
            <a:ext cx="8229600" cy="4525963"/>
          </a:xfrm>
        </p:spPr>
        <p:txBody>
          <a:bodyPr/>
          <a:lstStyle/>
          <a:p>
            <a:r>
              <a:rPr lang="en-US" sz="2800" dirty="0">
                <a:latin typeface="Times New Roman" pitchFamily="1" charset="0"/>
                <a:ea typeface="ＭＳ Ｐゴシック" pitchFamily="1" charset="-128"/>
              </a:rPr>
              <a:t>In a priority inversion, lower priority task runs because of a lock held elsewhere</a:t>
            </a:r>
          </a:p>
          <a:p>
            <a:pPr lvl="1"/>
            <a:r>
              <a:rPr lang="en-US" sz="2400" dirty="0">
                <a:latin typeface="Times New Roman" pitchFamily="1" charset="0"/>
                <a:ea typeface="ＭＳ Ｐゴシック" pitchFamily="1" charset="-128"/>
              </a:rPr>
              <a:t>Preventing the higher priority task from running</a:t>
            </a:r>
          </a:p>
          <a:p>
            <a:r>
              <a:rPr lang="en-US" sz="2800" dirty="0">
                <a:latin typeface="Times New Roman" pitchFamily="1" charset="0"/>
                <a:ea typeface="ＭＳ Ｐゴシック" pitchFamily="1" charset="-128"/>
              </a:rPr>
              <a:t>In the Mars Rover case, the meteorological task held a lock</a:t>
            </a:r>
          </a:p>
          <a:p>
            <a:pPr lvl="1"/>
            <a:r>
              <a:rPr lang="en-US" sz="2400" dirty="0">
                <a:latin typeface="Times New Roman" pitchFamily="1" charset="0"/>
                <a:ea typeface="ＭＳ Ｐゴシック" pitchFamily="1" charset="-128"/>
              </a:rPr>
              <a:t>A higher priority bus management task couldn’t get the lock</a:t>
            </a:r>
          </a:p>
          <a:p>
            <a:pPr lvl="1"/>
            <a:r>
              <a:rPr lang="en-US" sz="2400" dirty="0">
                <a:latin typeface="Times New Roman" pitchFamily="1" charset="0"/>
                <a:ea typeface="ＭＳ Ｐゴシック" pitchFamily="1" charset="-128"/>
              </a:rPr>
              <a:t>A medium priority, but long, communications task preempted the meteorological task</a:t>
            </a:r>
          </a:p>
          <a:p>
            <a:pPr lvl="1"/>
            <a:r>
              <a:rPr lang="en-US" sz="2400" dirty="0">
                <a:latin typeface="Times New Roman" pitchFamily="1" charset="0"/>
                <a:ea typeface="ＭＳ Ｐゴシック" pitchFamily="1" charset="-128"/>
              </a:rPr>
              <a:t>So the medium priority communications task ran instead of the high priority bus management task </a:t>
            </a:r>
          </a:p>
        </p:txBody>
      </p:sp>
    </p:spTree>
    <p:extLst>
      <p:ext uri="{BB962C8B-B14F-4D97-AF65-F5344CB8AC3E}">
        <p14:creationId xmlns:p14="http://schemas.microsoft.com/office/powerpoint/2010/main" val="126440068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Priority Inversion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1" charset="0"/>
                <a:ea typeface="ＭＳ Ｐゴシック" pitchFamily="1" charset="-128"/>
              </a:rPr>
              <a:t>Temporarily increase the priority of the meteorological task</a:t>
            </a:r>
          </a:p>
          <a:p>
            <a:pPr lvl="1"/>
            <a:r>
              <a:rPr lang="en-US" dirty="0">
                <a:latin typeface="Times New Roman" pitchFamily="1" charset="0"/>
                <a:ea typeface="ＭＳ Ｐゴシック" pitchFamily="1" charset="-128"/>
              </a:rPr>
              <a:t>While the high priority bus management task was blocked by it</a:t>
            </a:r>
          </a:p>
          <a:p>
            <a:pPr lvl="1"/>
            <a:r>
              <a:rPr lang="en-US" dirty="0">
                <a:latin typeface="Times New Roman" pitchFamily="1" charset="0"/>
                <a:ea typeface="ＭＳ Ｐゴシック" pitchFamily="1" charset="-128"/>
              </a:rPr>
              <a:t>So the communications task wouldn’t preempt it</a:t>
            </a:r>
          </a:p>
          <a:p>
            <a:pPr lvl="1"/>
            <a:r>
              <a:rPr lang="en-US" dirty="0">
                <a:latin typeface="Times New Roman" pitchFamily="1" charset="0"/>
                <a:ea typeface="ＭＳ Ｐゴシック" pitchFamily="1" charset="-128"/>
              </a:rPr>
              <a:t>When lock is released, drop meteorological task’s priority back to normal</a:t>
            </a:r>
          </a:p>
          <a:p>
            <a:r>
              <a:rPr lang="en-US" i="1" dirty="0">
                <a:latin typeface="Times New Roman" pitchFamily="1" charset="0"/>
                <a:ea typeface="ＭＳ Ｐゴシック" pitchFamily="1" charset="-128"/>
              </a:rPr>
              <a:t>Priority inheritance</a:t>
            </a:r>
            <a:r>
              <a:rPr lang="en-US" dirty="0">
                <a:latin typeface="Times New Roman" pitchFamily="1" charset="0"/>
                <a:ea typeface="ＭＳ Ｐゴシック" pitchFamily="1" charset="-128"/>
              </a:rPr>
              <a:t>: a general solution to this kind of problem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181384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714500" y="1790700"/>
            <a:ext cx="635000" cy="40640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>
                <a:solidFill>
                  <a:schemeClr val="tx1"/>
                </a:solidFill>
                <a:latin typeface="Times New Roman"/>
                <a:cs typeface="Times New Roman"/>
              </a:rPr>
              <a:t>B</a:t>
            </a:r>
          </a:p>
        </p:txBody>
      </p:sp>
      <p:sp>
        <p:nvSpPr>
          <p:cNvPr id="7270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" charset="0"/>
                <a:ea typeface="ＭＳ Ｐゴシック" pitchFamily="1" charset="-128"/>
              </a:rPr>
              <a:t>The Fix in Action</a:t>
            </a:r>
          </a:p>
        </p:txBody>
      </p:sp>
      <p:sp>
        <p:nvSpPr>
          <p:cNvPr id="7270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1" charset="-52"/>
              <a:buNone/>
            </a:pPr>
            <a:r>
              <a:rPr lang="en-US">
                <a:latin typeface="Times New Roman" pitchFamily="1" charset="0"/>
                <a:ea typeface="ＭＳ Ｐゴシック" pitchFamily="1" charset="-128"/>
              </a:rPr>
              <a:t> 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rot="5400000" flipH="1" flipV="1">
            <a:off x="-1251743" y="3764756"/>
            <a:ext cx="4357688" cy="3175"/>
          </a:xfrm>
          <a:prstGeom prst="straightConnector1">
            <a:avLst/>
          </a:prstGeom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1492250" y="6126163"/>
            <a:ext cx="6661150" cy="1587"/>
          </a:xfrm>
          <a:prstGeom prst="straightConnector1">
            <a:avLst/>
          </a:prstGeom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86089" y="1451923"/>
            <a:ext cx="714811" cy="4529777"/>
          </a:xfrm>
          <a:prstGeom prst="rect">
            <a:avLst/>
          </a:prstGeom>
          <a:noFill/>
        </p:spPr>
        <p:txBody>
          <a:bodyPr vert="wordArtVert" wrap="square">
            <a:spAutoFit/>
          </a:bodyPr>
          <a:lstStyle/>
          <a:p>
            <a:pPr>
              <a:defRPr/>
            </a:pPr>
            <a:r>
              <a:rPr lang="en-US" sz="3200" dirty="0">
                <a:latin typeface="Times New Roman"/>
                <a:ea typeface="ＭＳ Ｐゴシック" charset="-128"/>
                <a:cs typeface="Times New Roman"/>
              </a:rPr>
              <a:t>Priority</a:t>
            </a:r>
          </a:p>
        </p:txBody>
      </p:sp>
      <p:sp>
        <p:nvSpPr>
          <p:cNvPr id="72712" name="TextBox 6"/>
          <p:cNvSpPr txBox="1">
            <a:spLocks noChangeArrowheads="1"/>
          </p:cNvSpPr>
          <p:nvPr/>
        </p:nvSpPr>
        <p:spPr bwMode="auto">
          <a:xfrm>
            <a:off x="3975100" y="6026150"/>
            <a:ext cx="10366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Time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714500" y="1790700"/>
            <a:ext cx="635000" cy="4064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>
                <a:solidFill>
                  <a:schemeClr val="tx1"/>
                </a:solidFill>
                <a:latin typeface="Times New Roman"/>
                <a:cs typeface="Times New Roman"/>
              </a:rPr>
              <a:t>B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rot="16200000" flipV="1">
            <a:off x="1355725" y="2709863"/>
            <a:ext cx="973137" cy="158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284288" y="3276600"/>
            <a:ext cx="1117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Britannic Bold" pitchFamily="1" charset="0"/>
                <a:ea typeface="Britannic Bold" pitchFamily="1" charset="0"/>
                <a:cs typeface="Britannic Bold" pitchFamily="1" charset="0"/>
              </a:rPr>
              <a:t>Lock Bus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409700" y="5524500"/>
            <a:ext cx="635000" cy="45720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>
                <a:solidFill>
                  <a:schemeClr val="tx1"/>
                </a:solidFill>
                <a:latin typeface="Times New Roman"/>
                <a:cs typeface="Times New Roman"/>
              </a:rPr>
              <a:t>M</a:t>
            </a:r>
          </a:p>
        </p:txBody>
      </p:sp>
      <p:pic>
        <p:nvPicPr>
          <p:cNvPr id="10" name="Picture 3" descr="j025438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30400" y="5494338"/>
            <a:ext cx="377825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>
          <a:xfrm>
            <a:off x="1943100" y="3581400"/>
            <a:ext cx="6591300" cy="68580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>
                <a:solidFill>
                  <a:schemeClr val="tx1"/>
                </a:solidFill>
                <a:latin typeface="Times New Roman"/>
                <a:cs typeface="Times New Roman"/>
              </a:rPr>
              <a:t>C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943100" y="3581400"/>
            <a:ext cx="6591300" cy="685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>
                <a:solidFill>
                  <a:schemeClr val="tx1"/>
                </a:solidFill>
                <a:latin typeface="Times New Roman"/>
                <a:cs typeface="Times New Roman"/>
              </a:rPr>
              <a:t>C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433638" y="1306513"/>
            <a:ext cx="3725862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When M releases the lock it loses high priority</a:t>
            </a:r>
          </a:p>
        </p:txBody>
      </p:sp>
      <p:pic>
        <p:nvPicPr>
          <p:cNvPr id="19" name="Picture 3" descr="j025438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1388" y="1998663"/>
            <a:ext cx="379412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640138" y="4559300"/>
            <a:ext cx="309086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B now gets the lock and unblocks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82588" y="2359025"/>
            <a:ext cx="8431212" cy="1200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600" b="1" i="1">
                <a:latin typeface="Times New Roman" pitchFamily="1" charset="0"/>
                <a:ea typeface="Times New Roman" pitchFamily="1" charset="0"/>
                <a:cs typeface="Times New Roman" pitchFamily="1" charset="0"/>
              </a:rPr>
              <a:t>Tasks run in proper priority order and Pathfinder can keep looking around!</a:t>
            </a:r>
          </a:p>
        </p:txBody>
      </p:sp>
    </p:spTree>
    <p:extLst>
      <p:ext uri="{BB962C8B-B14F-4D97-AF65-F5344CB8AC3E}">
        <p14:creationId xmlns:p14="http://schemas.microsoft.com/office/powerpoint/2010/main" val="1732361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11111E-6 L -0.00278 -0.54144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-2710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22222E-6 L -0.00139 -0.5365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-2680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8 -0.54144 L -0.00278 0.00023 " pathEditMode="relative" ptsTypes="AA">
                                      <p:cBhvr>
                                        <p:cTn id="4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18" grpId="0"/>
      <p:bldP spid="20" grpId="0"/>
      <p:bldP spid="21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Locking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Reducing overhead</a:t>
            </a:r>
          </a:p>
          <a:p>
            <a:r>
              <a:rPr lang="en-US" dirty="0"/>
              <a:t>Reducing contention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423768" y="553767"/>
            <a:ext cx="6297832" cy="676127"/>
          </a:xfrm>
          <a:prstGeom prst="roundRect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75261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Reducing Overhead of Locking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much more to be done here</a:t>
            </a:r>
          </a:p>
          <a:p>
            <a:r>
              <a:rPr lang="en-US" dirty="0"/>
              <a:t>Locking code in operating systems is usually highly optimized</a:t>
            </a:r>
          </a:p>
          <a:p>
            <a:r>
              <a:rPr lang="en-US" dirty="0"/>
              <a:t>Certainly typical users can’t do better</a:t>
            </a:r>
          </a:p>
        </p:txBody>
      </p:sp>
    </p:spTree>
    <p:extLst>
      <p:ext uri="{BB962C8B-B14F-4D97-AF65-F5344CB8AC3E}">
        <p14:creationId xmlns:p14="http://schemas.microsoft.com/office/powerpoint/2010/main" val="51437493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Reducing Contention</a:t>
            </a:r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3000"/>
              </a:lnSpc>
            </a:pPr>
            <a:r>
              <a:rPr lang="en-GB" dirty="0"/>
              <a:t>Eliminate the critical section entirely</a:t>
            </a:r>
          </a:p>
          <a:p>
            <a:pPr lvl="1">
              <a:lnSpc>
                <a:spcPct val="83000"/>
              </a:lnSpc>
            </a:pPr>
            <a:r>
              <a:rPr lang="en-GB" dirty="0"/>
              <a:t>Eliminate shared resource, use atomic instructions</a:t>
            </a:r>
          </a:p>
          <a:p>
            <a:pPr>
              <a:lnSpc>
                <a:spcPct val="83000"/>
              </a:lnSpc>
            </a:pPr>
            <a:r>
              <a:rPr lang="en-GB" dirty="0"/>
              <a:t>Eliminate </a:t>
            </a:r>
            <a:r>
              <a:rPr lang="en-GB" dirty="0" err="1"/>
              <a:t>preemption</a:t>
            </a:r>
            <a:r>
              <a:rPr lang="en-GB" dirty="0"/>
              <a:t> during critical section</a:t>
            </a:r>
          </a:p>
          <a:p>
            <a:pPr>
              <a:lnSpc>
                <a:spcPct val="83000"/>
              </a:lnSpc>
            </a:pPr>
            <a:r>
              <a:rPr lang="en-GB" dirty="0"/>
              <a:t>Reduce time spent in critical section</a:t>
            </a:r>
          </a:p>
          <a:p>
            <a:pPr>
              <a:lnSpc>
                <a:spcPct val="83000"/>
              </a:lnSpc>
            </a:pPr>
            <a:r>
              <a:rPr lang="en-GB" dirty="0"/>
              <a:t>Reduce frequency of entering critical section</a:t>
            </a:r>
          </a:p>
          <a:p>
            <a:pPr>
              <a:lnSpc>
                <a:spcPct val="83000"/>
              </a:lnSpc>
            </a:pPr>
            <a:r>
              <a:rPr lang="en-GB" dirty="0"/>
              <a:t>Reduce </a:t>
            </a:r>
            <a:r>
              <a:rPr lang="en-GB" u="sng" dirty="0"/>
              <a:t>exclusive</a:t>
            </a:r>
            <a:r>
              <a:rPr lang="en-GB" dirty="0"/>
              <a:t> use of the serialized resource</a:t>
            </a:r>
          </a:p>
          <a:p>
            <a:pPr>
              <a:lnSpc>
                <a:spcPct val="83000"/>
              </a:lnSpc>
            </a:pPr>
            <a:r>
              <a:rPr lang="en-GB" dirty="0"/>
              <a:t>Spread requests out over more resources</a:t>
            </a:r>
          </a:p>
        </p:txBody>
      </p:sp>
    </p:spTree>
    <p:extLst>
      <p:ext uri="{BB962C8B-B14F-4D97-AF65-F5344CB8AC3E}">
        <p14:creationId xmlns:p14="http://schemas.microsoft.com/office/powerpoint/2010/main" val="1253492321"/>
      </p:ext>
    </p:extLst>
  </p:cSld>
  <p:clrMapOvr>
    <a:masterClrMapping/>
  </p:clrMapOvr>
  <p:transition xmlns:p14="http://schemas.microsoft.com/office/powerpoint/2010/main"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Concentrating on Locking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Locks are necessary for many synchronization problems</a:t>
            </a:r>
          </a:p>
          <a:p>
            <a:r>
              <a:rPr lang="en-US" dirty="0"/>
              <a:t>How do we implement locks?</a:t>
            </a:r>
          </a:p>
          <a:p>
            <a:pPr lvl="1"/>
            <a:r>
              <a:rPr lang="en-US" dirty="0"/>
              <a:t>It had better be correct, always</a:t>
            </a:r>
          </a:p>
          <a:p>
            <a:r>
              <a:rPr lang="en-US" dirty="0"/>
              <a:t>How do we ensure that locks are used in ways that don’t kill performance?</a:t>
            </a:r>
          </a:p>
        </p:txBody>
      </p:sp>
    </p:spTree>
    <p:extLst>
      <p:ext uri="{BB962C8B-B14F-4D97-AF65-F5344CB8AC3E}">
        <p14:creationId xmlns:p14="http://schemas.microsoft.com/office/powerpoint/2010/main" val="329328760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9738"/>
            <a:ext cx="8229600" cy="1143000"/>
          </a:xfrm>
        </p:spPr>
        <p:txBody>
          <a:bodyPr/>
          <a:lstStyle/>
          <a:p>
            <a:r>
              <a:rPr lang="en-US" dirty="0"/>
              <a:t>Reduced Frequency of Entering Critical Section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891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Can we use critical section less often?</a:t>
            </a:r>
          </a:p>
          <a:p>
            <a:pPr lvl="1"/>
            <a:r>
              <a:rPr lang="en-US" dirty="0"/>
              <a:t>Less use of high-contention resource/operations</a:t>
            </a:r>
          </a:p>
          <a:p>
            <a:pPr lvl="1"/>
            <a:r>
              <a:rPr lang="en-US" dirty="0"/>
              <a:t>Batch operations</a:t>
            </a:r>
          </a:p>
          <a:p>
            <a:r>
              <a:rPr lang="en-US" dirty="0"/>
              <a:t>Consider “sloppy counters”</a:t>
            </a:r>
          </a:p>
          <a:p>
            <a:pPr lvl="1"/>
            <a:r>
              <a:rPr lang="en-US" dirty="0"/>
              <a:t>Move most updates to a private resource</a:t>
            </a:r>
          </a:p>
          <a:p>
            <a:pPr lvl="1"/>
            <a:r>
              <a:rPr lang="en-US" dirty="0"/>
              <a:t>Costs:</a:t>
            </a:r>
          </a:p>
          <a:p>
            <a:pPr lvl="2"/>
            <a:r>
              <a:rPr lang="en-US" dirty="0"/>
              <a:t>Global counter is not always up-to-date</a:t>
            </a:r>
          </a:p>
          <a:p>
            <a:pPr lvl="2"/>
            <a:r>
              <a:rPr lang="en-US" dirty="0"/>
              <a:t>Thread failure could lose many updates</a:t>
            </a:r>
          </a:p>
          <a:p>
            <a:pPr lvl="1"/>
            <a:r>
              <a:rPr lang="en-US" dirty="0"/>
              <a:t>Alternative:</a:t>
            </a:r>
          </a:p>
          <a:p>
            <a:pPr lvl="2"/>
            <a:r>
              <a:rPr lang="en-US" dirty="0"/>
              <a:t>Sum single-writer private counters when needed</a:t>
            </a:r>
          </a:p>
        </p:txBody>
      </p:sp>
    </p:spTree>
    <p:extLst>
      <p:ext uri="{BB962C8B-B14F-4D97-AF65-F5344CB8AC3E}">
        <p14:creationId xmlns:p14="http://schemas.microsoft.com/office/powerpoint/2010/main" val="173651357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254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Remove Requirement for Full Exclusivity</a:t>
            </a:r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 dirty="0"/>
              <a:t>Read/write locks </a:t>
            </a:r>
          </a:p>
          <a:p>
            <a:r>
              <a:rPr lang="en-GB" sz="2800" dirty="0"/>
              <a:t>Reads and writes are not equally common</a:t>
            </a:r>
          </a:p>
          <a:p>
            <a:pPr lvl="1"/>
            <a:r>
              <a:rPr lang="en-GB" sz="2400" dirty="0"/>
              <a:t>File reads and writes: reads/writes &gt; 50</a:t>
            </a:r>
          </a:p>
          <a:p>
            <a:pPr lvl="1"/>
            <a:r>
              <a:rPr lang="en-GB" sz="2400" dirty="0"/>
              <a:t>Directory search/create: reads/writes &gt; 1000</a:t>
            </a:r>
          </a:p>
          <a:p>
            <a:r>
              <a:rPr lang="en-GB" sz="2800" dirty="0"/>
              <a:t>Only writers require exclusive access</a:t>
            </a:r>
          </a:p>
          <a:p>
            <a:r>
              <a:rPr lang="en-GB" sz="2800" dirty="0"/>
              <a:t>Read/write locks</a:t>
            </a:r>
          </a:p>
          <a:p>
            <a:pPr lvl="1"/>
            <a:r>
              <a:rPr lang="en-GB" sz="2400" dirty="0"/>
              <a:t>Allow many readers to share a resource</a:t>
            </a:r>
          </a:p>
          <a:p>
            <a:pPr lvl="1"/>
            <a:r>
              <a:rPr lang="en-GB" sz="2400" dirty="0"/>
              <a:t>Only enforce exclusivity when a writer is active</a:t>
            </a:r>
          </a:p>
          <a:p>
            <a:pPr lvl="1"/>
            <a:r>
              <a:rPr lang="en-GB" sz="2400" dirty="0"/>
              <a:t>Policy: when are writers allowed in?</a:t>
            </a:r>
          </a:p>
          <a:p>
            <a:pPr lvl="2"/>
            <a:r>
              <a:rPr lang="en-GB" sz="2000" dirty="0"/>
              <a:t>Potential starvation if writers must wait for readers</a:t>
            </a:r>
          </a:p>
        </p:txBody>
      </p:sp>
    </p:spTree>
    <p:extLst>
      <p:ext uri="{BB962C8B-B14F-4D97-AF65-F5344CB8AC3E}">
        <p14:creationId xmlns:p14="http://schemas.microsoft.com/office/powerpoint/2010/main" val="268442640"/>
      </p:ext>
    </p:extLst>
  </p:cSld>
  <p:clrMapOvr>
    <a:masterClrMapping/>
  </p:clrMapOvr>
  <p:transition xmlns:p14="http://schemas.microsoft.com/office/powerpoint/2010/main" spd="med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Spread Requests Over More Resources</a:t>
            </a: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Change lock granularity</a:t>
            </a:r>
          </a:p>
          <a:p>
            <a:r>
              <a:rPr lang="en-GB" dirty="0"/>
              <a:t>Coarse grained - one lock for many objects</a:t>
            </a:r>
          </a:p>
          <a:p>
            <a:pPr lvl="1"/>
            <a:r>
              <a:rPr lang="en-GB" dirty="0"/>
              <a:t>Simpler, and more idiot-proof</a:t>
            </a:r>
          </a:p>
          <a:p>
            <a:pPr lvl="1"/>
            <a:r>
              <a:rPr lang="en-GB" dirty="0"/>
              <a:t>Greater resource contention (threads/resource)</a:t>
            </a:r>
          </a:p>
          <a:p>
            <a:r>
              <a:rPr lang="en-GB" dirty="0"/>
              <a:t>Fine grained - one lock per object (or sub-pool)</a:t>
            </a:r>
          </a:p>
          <a:p>
            <a:pPr lvl="1"/>
            <a:r>
              <a:rPr lang="en-GB" dirty="0"/>
              <a:t>Spreading activity over many locks reduces contention</a:t>
            </a:r>
          </a:p>
          <a:p>
            <a:pPr lvl="1"/>
            <a:r>
              <a:rPr lang="en-GB" dirty="0"/>
              <a:t>Dividing resources into pools shortens searches</a:t>
            </a:r>
          </a:p>
          <a:p>
            <a:pPr lvl="1"/>
            <a:r>
              <a:rPr lang="en-GB" dirty="0"/>
              <a:t>A few operations may lock multiple objects/pools</a:t>
            </a:r>
          </a:p>
          <a:p>
            <a:r>
              <a:rPr lang="en-GB" dirty="0"/>
              <a:t>No free lunch</a:t>
            </a:r>
          </a:p>
          <a:p>
            <a:pPr lvl="1"/>
            <a:r>
              <a:rPr lang="en-GB" dirty="0"/>
              <a:t>Time/space overhead, more locks, more gets/releases</a:t>
            </a:r>
          </a:p>
          <a:p>
            <a:pPr lvl="1"/>
            <a:r>
              <a:rPr lang="en-GB" dirty="0"/>
              <a:t>Error-prone: harder to decide what to lock when</a:t>
            </a:r>
          </a:p>
        </p:txBody>
      </p:sp>
    </p:spTree>
    <p:extLst>
      <p:ext uri="{BB962C8B-B14F-4D97-AF65-F5344CB8AC3E}">
        <p14:creationId xmlns:p14="http://schemas.microsoft.com/office/powerpoint/2010/main" val="1739990547"/>
      </p:ext>
    </p:extLst>
  </p:cSld>
  <p:clrMapOvr>
    <a:masterClrMapping/>
  </p:clrMapOvr>
  <p:transition xmlns:p14="http://schemas.microsoft.com/office/powerpoint/2010/main" spd="med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ChangeArrowheads="1"/>
          </p:cNvSpPr>
          <p:nvPr>
            <p:ph type="title"/>
          </p:nvPr>
        </p:nvSpPr>
        <p:spPr>
          <a:xfrm>
            <a:off x="329760" y="177139"/>
            <a:ext cx="8563680" cy="1146360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Lock Granularity – Pools vs. Elements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6960" y="1221249"/>
            <a:ext cx="8146080" cy="5108217"/>
          </a:xfrm>
          <a:ln/>
        </p:spPr>
        <p:txBody>
          <a:bodyPr>
            <a:normAutofit fontScale="77500" lnSpcReduction="20000"/>
          </a:bodyPr>
          <a:lstStyle/>
          <a:p>
            <a:pPr marL="0" indent="0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/>
              <a:t> Consider a pool of objects, each with its own lock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dirty="0"/>
          </a:p>
          <a:p>
            <a:pPr marL="0" indent="0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/>
              <a:t> Most operations lock only one buffer within the pool</a:t>
            </a:r>
          </a:p>
          <a:p>
            <a:pPr marL="0" indent="0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/>
              <a:t> But some operations require locking the entire pool</a:t>
            </a:r>
          </a:p>
          <a:p>
            <a:pPr marL="391686" lvl="1" indent="-195843"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/>
              <a:t>Two threads both try to add buffer AA to the cache</a:t>
            </a:r>
          </a:p>
          <a:p>
            <a:pPr marL="391686" lvl="1" indent="-195843"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/>
              <a:t>Thread 1 looks for buffer B while thread 2 is deleting it</a:t>
            </a:r>
          </a:p>
          <a:p>
            <a:pPr marL="0" indent="0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/>
              <a:t> The pool lock could become a </a:t>
            </a:r>
            <a:r>
              <a:rPr lang="en-GB" dirty="0" smtClean="0"/>
              <a:t>bottleneck</a:t>
            </a:r>
            <a:r>
              <a:rPr lang="en-GB" dirty="0"/>
              <a:t>, so </a:t>
            </a:r>
          </a:p>
          <a:p>
            <a:pPr marL="391686" lvl="1" indent="-195843"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/>
              <a:t>Minimize its use</a:t>
            </a:r>
          </a:p>
          <a:p>
            <a:pPr marL="391686" lvl="1" indent="-195843"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/>
              <a:t>Reader/writer locking</a:t>
            </a:r>
          </a:p>
          <a:p>
            <a:pPr marL="391686" lvl="1" indent="-195843"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/>
              <a:t>Sub-pools ...</a:t>
            </a:r>
          </a:p>
        </p:txBody>
      </p:sp>
      <p:sp>
        <p:nvSpPr>
          <p:cNvPr id="38915" name="AutoShape 3"/>
          <p:cNvSpPr>
            <a:spLocks noChangeArrowheads="1"/>
          </p:cNvSpPr>
          <p:nvPr/>
        </p:nvSpPr>
        <p:spPr bwMode="auto">
          <a:xfrm>
            <a:off x="1951200" y="2018831"/>
            <a:ext cx="753120" cy="228973"/>
          </a:xfrm>
          <a:prstGeom prst="roundRect">
            <a:avLst>
              <a:gd name="adj" fmla="val 463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>
              <a:lnSpc>
                <a:spcPct val="93000"/>
              </a:lnSpc>
              <a:buClr>
                <a:srgbClr val="000000"/>
              </a:buClr>
              <a:buSzPct val="45000"/>
              <a:tabLst>
                <a:tab pos="656650" algn="l"/>
              </a:tabLst>
            </a:pPr>
            <a:r>
              <a:rPr lang="en-GB" sz="1600" dirty="0">
                <a:latin typeface="Arial" charset="0"/>
              </a:rPr>
              <a:t>buffer A</a:t>
            </a:r>
          </a:p>
        </p:txBody>
      </p:sp>
      <p:sp>
        <p:nvSpPr>
          <p:cNvPr id="38916" name="AutoShape 4"/>
          <p:cNvSpPr>
            <a:spLocks noChangeArrowheads="1"/>
          </p:cNvSpPr>
          <p:nvPr/>
        </p:nvSpPr>
        <p:spPr bwMode="auto">
          <a:xfrm>
            <a:off x="2832480" y="2018831"/>
            <a:ext cx="753120" cy="228973"/>
          </a:xfrm>
          <a:prstGeom prst="roundRect">
            <a:avLst>
              <a:gd name="adj" fmla="val 463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>
              <a:lnSpc>
                <a:spcPct val="93000"/>
              </a:lnSpc>
              <a:buClr>
                <a:srgbClr val="000000"/>
              </a:buClr>
              <a:buSzPct val="45000"/>
              <a:tabLst>
                <a:tab pos="656650" algn="l"/>
              </a:tabLst>
            </a:pPr>
            <a:r>
              <a:rPr lang="en-GB" sz="1600" dirty="0">
                <a:latin typeface="Arial" charset="0"/>
              </a:rPr>
              <a:t>buffer B</a:t>
            </a:r>
          </a:p>
        </p:txBody>
      </p:sp>
      <p:sp>
        <p:nvSpPr>
          <p:cNvPr id="38917" name="AutoShape 5"/>
          <p:cNvSpPr>
            <a:spLocks noChangeArrowheads="1"/>
          </p:cNvSpPr>
          <p:nvPr/>
        </p:nvSpPr>
        <p:spPr bwMode="auto">
          <a:xfrm>
            <a:off x="3715201" y="2018831"/>
            <a:ext cx="753120" cy="228973"/>
          </a:xfrm>
          <a:prstGeom prst="roundRect">
            <a:avLst>
              <a:gd name="adj" fmla="val 463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>
              <a:lnSpc>
                <a:spcPct val="93000"/>
              </a:lnSpc>
              <a:buClr>
                <a:srgbClr val="000000"/>
              </a:buClr>
              <a:buSzPct val="45000"/>
              <a:tabLst>
                <a:tab pos="656650" algn="l"/>
              </a:tabLst>
            </a:pPr>
            <a:r>
              <a:rPr lang="en-GB" sz="1600" dirty="0">
                <a:latin typeface="Arial" charset="0"/>
              </a:rPr>
              <a:t>buffer C</a:t>
            </a:r>
          </a:p>
        </p:txBody>
      </p:sp>
      <p:sp>
        <p:nvSpPr>
          <p:cNvPr id="38918" name="AutoShape 6"/>
          <p:cNvSpPr>
            <a:spLocks noChangeArrowheads="1"/>
          </p:cNvSpPr>
          <p:nvPr/>
        </p:nvSpPr>
        <p:spPr bwMode="auto">
          <a:xfrm>
            <a:off x="4628161" y="2020271"/>
            <a:ext cx="753120" cy="228973"/>
          </a:xfrm>
          <a:prstGeom prst="roundRect">
            <a:avLst>
              <a:gd name="adj" fmla="val 463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>
              <a:lnSpc>
                <a:spcPct val="93000"/>
              </a:lnSpc>
              <a:buClr>
                <a:srgbClr val="000000"/>
              </a:buClr>
              <a:buSzPct val="45000"/>
              <a:tabLst>
                <a:tab pos="656650" algn="l"/>
              </a:tabLst>
            </a:pPr>
            <a:r>
              <a:rPr lang="en-GB" sz="1600" dirty="0">
                <a:latin typeface="Arial" charset="0"/>
              </a:rPr>
              <a:t>buffer D</a:t>
            </a:r>
          </a:p>
        </p:txBody>
      </p:sp>
      <p:sp>
        <p:nvSpPr>
          <p:cNvPr id="38919" name="AutoShape 7"/>
          <p:cNvSpPr>
            <a:spLocks noChangeArrowheads="1"/>
          </p:cNvSpPr>
          <p:nvPr/>
        </p:nvSpPr>
        <p:spPr bwMode="auto">
          <a:xfrm>
            <a:off x="5542560" y="2020271"/>
            <a:ext cx="753120" cy="228973"/>
          </a:xfrm>
          <a:prstGeom prst="roundRect">
            <a:avLst>
              <a:gd name="adj" fmla="val 463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>
              <a:lnSpc>
                <a:spcPct val="93000"/>
              </a:lnSpc>
              <a:buClr>
                <a:srgbClr val="000000"/>
              </a:buClr>
              <a:buSzPct val="45000"/>
              <a:tabLst>
                <a:tab pos="656650" algn="l"/>
              </a:tabLst>
            </a:pPr>
            <a:r>
              <a:rPr lang="en-GB" sz="1600" dirty="0">
                <a:latin typeface="Arial" charset="0"/>
              </a:rPr>
              <a:t>buffer E</a:t>
            </a:r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6418080" y="1814330"/>
            <a:ext cx="322204" cy="482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>
              <a:lnSpc>
                <a:spcPct val="95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sz="3300" dirty="0"/>
              <a:t>...</a:t>
            </a:r>
          </a:p>
        </p:txBody>
      </p:sp>
      <p:sp>
        <p:nvSpPr>
          <p:cNvPr id="38921" name="AutoShape 9"/>
          <p:cNvSpPr>
            <a:spLocks noChangeArrowheads="1"/>
          </p:cNvSpPr>
          <p:nvPr/>
        </p:nvSpPr>
        <p:spPr bwMode="auto">
          <a:xfrm>
            <a:off x="1753920" y="1833051"/>
            <a:ext cx="5604480" cy="1111797"/>
          </a:xfrm>
          <a:prstGeom prst="roundRect">
            <a:avLst>
              <a:gd name="adj" fmla="val 125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3144961" y="2534405"/>
            <a:ext cx="3074400" cy="228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93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</a:tabLst>
            </a:pPr>
            <a:r>
              <a:rPr lang="en-GB" sz="1600" dirty="0">
                <a:latin typeface="Arial" charset="0"/>
              </a:rPr>
              <a:t>pool of file system cache buffers</a:t>
            </a:r>
          </a:p>
        </p:txBody>
      </p:sp>
    </p:spTree>
    <p:extLst>
      <p:ext uri="{BB962C8B-B14F-4D97-AF65-F5344CB8AC3E}">
        <p14:creationId xmlns:p14="http://schemas.microsoft.com/office/powerpoint/2010/main" val="185260051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Snake in the Garden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Locking is great for preventing improper concurrent operations</a:t>
            </a:r>
          </a:p>
          <a:p>
            <a:r>
              <a:rPr lang="en-US" dirty="0"/>
              <a:t>With careful design, it can usually be made to perform well</a:t>
            </a:r>
          </a:p>
          <a:p>
            <a:r>
              <a:rPr lang="en-US" dirty="0"/>
              <a:t>But that care isn’t enough</a:t>
            </a:r>
          </a:p>
          <a:p>
            <a:r>
              <a:rPr lang="en-US" dirty="0"/>
              <a:t>If we aren’t even more careful, locking can lead to our system freezing </a:t>
            </a:r>
            <a:r>
              <a:rPr lang="en-US" u="sng" dirty="0"/>
              <a:t>forever</a:t>
            </a:r>
          </a:p>
          <a:p>
            <a:r>
              <a:rPr lang="en-US" dirty="0"/>
              <a:t>Deadlock</a:t>
            </a:r>
          </a:p>
        </p:txBody>
      </p:sp>
      <p:pic>
        <p:nvPicPr>
          <p:cNvPr id="5" name="Picture 2" descr="skllbo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41600" y="2108200"/>
            <a:ext cx="3979862" cy="313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93603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Locking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possible concurrency problems,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Obtain a lock related to the shared resource</a:t>
            </a:r>
          </a:p>
          <a:p>
            <a:pPr marL="1371600" lvl="2" indent="-514350"/>
            <a:r>
              <a:rPr lang="en-US" dirty="0"/>
              <a:t>Block or spin if you don’t get it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Once you have the lock, use the shared resource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Release the lock as soon as it’s safe</a:t>
            </a:r>
          </a:p>
          <a:p>
            <a:pPr marL="571500" indent="-514350"/>
            <a:r>
              <a:rPr lang="en-US" dirty="0"/>
              <a:t>Whoever implements the locks ensures no concurrency problems in the lock itself</a:t>
            </a:r>
          </a:p>
          <a:p>
            <a:pPr marL="971550" lvl="1" indent="-514350"/>
            <a:r>
              <a:rPr lang="en-US" dirty="0"/>
              <a:t>Using atomic instructions</a:t>
            </a:r>
          </a:p>
          <a:p>
            <a:pPr marL="971550" lvl="1" indent="-514350"/>
            <a:r>
              <a:rPr lang="en-US" dirty="0"/>
              <a:t>Or disabling interrupts</a:t>
            </a:r>
          </a:p>
        </p:txBody>
      </p:sp>
    </p:spTree>
    <p:extLst>
      <p:ext uri="{BB962C8B-B14F-4D97-AF65-F5344CB8AC3E}">
        <p14:creationId xmlns:p14="http://schemas.microsoft.com/office/powerpoint/2010/main" val="2383523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Semaphores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theoretically sound way to implement locks</a:t>
            </a:r>
          </a:p>
          <a:p>
            <a:pPr lvl="1"/>
            <a:r>
              <a:rPr lang="en-US" dirty="0"/>
              <a:t>With important extra functionality critical to use in computer synchronization problems</a:t>
            </a:r>
          </a:p>
          <a:p>
            <a:r>
              <a:rPr lang="en-US" dirty="0"/>
              <a:t>Thoroughly studied and precisely specified</a:t>
            </a:r>
          </a:p>
          <a:p>
            <a:pPr lvl="1"/>
            <a:r>
              <a:rPr lang="en-US" dirty="0"/>
              <a:t>Not necessarily so usable, however</a:t>
            </a:r>
          </a:p>
          <a:p>
            <a:r>
              <a:rPr lang="en-US" dirty="0"/>
              <a:t>Like any theoretically sound mechanism, could be gaps between theory and implementation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953435" y="553767"/>
            <a:ext cx="3211732" cy="676127"/>
          </a:xfrm>
          <a:prstGeom prst="round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586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Computational Semaphores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Concept introduced in 1968 by </a:t>
            </a:r>
            <a:r>
              <a:rPr lang="en-GB" dirty="0" err="1"/>
              <a:t>Edsger</a:t>
            </a:r>
            <a:r>
              <a:rPr lang="en-GB" dirty="0"/>
              <a:t> </a:t>
            </a:r>
            <a:r>
              <a:rPr lang="en-GB" dirty="0" err="1"/>
              <a:t>Dijkstra</a:t>
            </a:r>
            <a:endParaRPr lang="en-GB" dirty="0"/>
          </a:p>
          <a:p>
            <a:pPr lvl="1"/>
            <a:r>
              <a:rPr lang="en-GB" dirty="0"/>
              <a:t>Cooperating sequential processes</a:t>
            </a:r>
          </a:p>
          <a:p>
            <a:r>
              <a:rPr lang="en-GB" dirty="0"/>
              <a:t>THE classic synchronization mechanism</a:t>
            </a:r>
          </a:p>
          <a:p>
            <a:pPr lvl="1"/>
            <a:r>
              <a:rPr lang="en-GB" dirty="0"/>
              <a:t>Behavior is well specified and universally accepted </a:t>
            </a:r>
          </a:p>
          <a:p>
            <a:pPr lvl="1"/>
            <a:r>
              <a:rPr lang="en-GB" dirty="0"/>
              <a:t>A foundation for most synchronization studies</a:t>
            </a:r>
          </a:p>
          <a:p>
            <a:pPr lvl="1"/>
            <a:r>
              <a:rPr lang="en-GB" dirty="0"/>
              <a:t>A standard reference for all other mechanisms</a:t>
            </a:r>
          </a:p>
          <a:p>
            <a:r>
              <a:rPr lang="en-GB" dirty="0"/>
              <a:t>More powerful than simple locks</a:t>
            </a:r>
          </a:p>
          <a:p>
            <a:pPr lvl="1"/>
            <a:r>
              <a:rPr lang="en-GB" dirty="0"/>
              <a:t>They incorporate a FIFO waiting queue</a:t>
            </a:r>
          </a:p>
          <a:p>
            <a:pPr lvl="1"/>
            <a:r>
              <a:rPr lang="en-GB" dirty="0"/>
              <a:t>They have a counter rather than a binary flag</a:t>
            </a:r>
          </a:p>
        </p:txBody>
      </p:sp>
    </p:spTree>
    <p:extLst>
      <p:ext uri="{BB962C8B-B14F-4D97-AF65-F5344CB8AC3E}">
        <p14:creationId xmlns:p14="http://schemas.microsoft.com/office/powerpoint/2010/main" val="2831924616"/>
      </p:ext>
    </p:extLst>
  </p:cSld>
  <p:clrMapOvr>
    <a:masterClrMapping/>
  </p:clrMapOvr>
  <p:transition xmlns:p14="http://schemas.microsoft.com/office/powerpoint/2010/main"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Semaphores - Operations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257300"/>
            <a:ext cx="8229600" cy="4525963"/>
          </a:xfrm>
        </p:spPr>
        <p:txBody>
          <a:bodyPr>
            <a:noAutofit/>
          </a:bodyPr>
          <a:lstStyle/>
          <a:p>
            <a:r>
              <a:rPr lang="en-GB" dirty="0"/>
              <a:t>Semaphore has two parts:</a:t>
            </a:r>
          </a:p>
          <a:p>
            <a:pPr lvl="1"/>
            <a:r>
              <a:rPr lang="en-GB" dirty="0"/>
              <a:t>An integer counter (initial value unspecified)</a:t>
            </a:r>
          </a:p>
          <a:p>
            <a:pPr lvl="1"/>
            <a:r>
              <a:rPr lang="en-GB" dirty="0"/>
              <a:t>A FIFO waiting queue</a:t>
            </a:r>
          </a:p>
          <a:p>
            <a:r>
              <a:rPr lang="en-GB" dirty="0"/>
              <a:t>P (</a:t>
            </a:r>
            <a:r>
              <a:rPr lang="en-GB" dirty="0" err="1"/>
              <a:t>proberen</a:t>
            </a:r>
            <a:r>
              <a:rPr lang="en-GB" dirty="0"/>
              <a:t>/test) ... “wait”</a:t>
            </a:r>
          </a:p>
          <a:p>
            <a:pPr lvl="1"/>
            <a:r>
              <a:rPr lang="en-GB" dirty="0"/>
              <a:t>Decrement counter, if count &gt;= 0, return</a:t>
            </a:r>
          </a:p>
          <a:p>
            <a:pPr lvl="1"/>
            <a:r>
              <a:rPr lang="en-GB" dirty="0"/>
              <a:t>If counter &lt; 0, add process to waiting queue</a:t>
            </a:r>
          </a:p>
          <a:p>
            <a:r>
              <a:rPr lang="en-GB" dirty="0"/>
              <a:t>V (</a:t>
            </a:r>
            <a:r>
              <a:rPr lang="en-GB" dirty="0" err="1"/>
              <a:t>verhogen</a:t>
            </a:r>
            <a:r>
              <a:rPr lang="en-GB" dirty="0"/>
              <a:t>/raise) ... “post” or “signal”</a:t>
            </a:r>
          </a:p>
          <a:p>
            <a:pPr lvl="1"/>
            <a:r>
              <a:rPr lang="en-GB" dirty="0"/>
              <a:t>Increment counter</a:t>
            </a:r>
          </a:p>
          <a:p>
            <a:pPr lvl="1"/>
            <a:r>
              <a:rPr lang="en-GB" dirty="0"/>
              <a:t>If queue non-empty, wake one of the waiting process</a:t>
            </a:r>
          </a:p>
        </p:txBody>
      </p:sp>
    </p:spTree>
    <p:extLst>
      <p:ext uri="{BB962C8B-B14F-4D97-AF65-F5344CB8AC3E}">
        <p14:creationId xmlns:p14="http://schemas.microsoft.com/office/powerpoint/2010/main" val="1621824375"/>
      </p:ext>
    </p:extLst>
  </p:cSld>
  <p:clrMapOvr>
    <a:masterClrMapping/>
  </p:clrMapOvr>
  <p:transition xmlns:p14="http://schemas.microsoft.com/office/powerpoint/2010/main"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Using Semaphores for Exclusion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Initialize semaphore count to one</a:t>
            </a:r>
          </a:p>
          <a:p>
            <a:pPr lvl="1"/>
            <a:r>
              <a:rPr lang="en-GB" dirty="0"/>
              <a:t>Count reflects # threads allowed to hold lock</a:t>
            </a:r>
          </a:p>
          <a:p>
            <a:r>
              <a:rPr lang="en-GB" dirty="0"/>
              <a:t>Use P/wait operation to take the lock</a:t>
            </a:r>
          </a:p>
          <a:p>
            <a:pPr lvl="1"/>
            <a:r>
              <a:rPr lang="en-GB" dirty="0"/>
              <a:t>The first will succeed</a:t>
            </a:r>
          </a:p>
          <a:p>
            <a:pPr lvl="1"/>
            <a:r>
              <a:rPr lang="en-GB" dirty="0"/>
              <a:t>Subsequent attempts will block</a:t>
            </a:r>
          </a:p>
          <a:p>
            <a:r>
              <a:rPr lang="en-GB" dirty="0"/>
              <a:t>Use V/post operation to release the lock</a:t>
            </a:r>
          </a:p>
          <a:p>
            <a:pPr lvl="1"/>
            <a:r>
              <a:rPr lang="en-GB" dirty="0"/>
              <a:t>Increment semaphore count to indicate one less waiting request</a:t>
            </a:r>
          </a:p>
          <a:p>
            <a:pPr lvl="1"/>
            <a:r>
              <a:rPr lang="en-GB" dirty="0"/>
              <a:t>If any threads are waiting, unblock the first in line</a:t>
            </a:r>
          </a:p>
        </p:txBody>
      </p:sp>
    </p:spTree>
    <p:extLst>
      <p:ext uri="{BB962C8B-B14F-4D97-AF65-F5344CB8AC3E}">
        <p14:creationId xmlns:p14="http://schemas.microsoft.com/office/powerpoint/2010/main" val="1905439766"/>
      </p:ext>
    </p:extLst>
  </p:cSld>
  <p:clrMapOvr>
    <a:masterClrMapping/>
  </p:clrMapOvr>
  <p:transition xmlns:p14="http://schemas.microsoft.com/office/powerpoint/2010/main" spd="med"/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78874</TotalTime>
  <Words>2261</Words>
  <Application>Microsoft Macintosh PowerPoint</Application>
  <PresentationFormat>On-screen Show (4:3)</PresentationFormat>
  <Paragraphs>372</Paragraphs>
  <Slides>44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Default Theme</vt:lpstr>
      <vt:lpstr>Operating System Principles: Semaphores and Locks for Synchronization CS 111 Operating Systems  Harry Xu </vt:lpstr>
      <vt:lpstr>Outline</vt:lpstr>
      <vt:lpstr>Our Synchronization Choices</vt:lpstr>
      <vt:lpstr>Concentrating on Locking</vt:lpstr>
      <vt:lpstr>Basic Locking Operations</vt:lpstr>
      <vt:lpstr>Semaphores</vt:lpstr>
      <vt:lpstr>Computational Semaphores</vt:lpstr>
      <vt:lpstr>Semaphores - Operations</vt:lpstr>
      <vt:lpstr>Using Semaphores for Exclusion</vt:lpstr>
      <vt:lpstr>Using Semaphores for Notifications</vt:lpstr>
      <vt:lpstr>Counting Semaphores</vt:lpstr>
      <vt:lpstr>Semaphores For Mutual Exclusion</vt:lpstr>
      <vt:lpstr>Limitations of Semaphores</vt:lpstr>
      <vt:lpstr>Locking to Solve High Level Synchronization Problems</vt:lpstr>
      <vt:lpstr>Mutexes</vt:lpstr>
      <vt:lpstr>Object Level Locking</vt:lpstr>
      <vt:lpstr>Linux File Descriptor Locking</vt:lpstr>
      <vt:lpstr>Advisory vs Enforced Locking</vt:lpstr>
      <vt:lpstr>Linux Ranged File Locking</vt:lpstr>
      <vt:lpstr>Locking Problems</vt:lpstr>
      <vt:lpstr>Performance of Locking</vt:lpstr>
      <vt:lpstr>Locking Costs</vt:lpstr>
      <vt:lpstr>What If You Don’t Get Your Lock?</vt:lpstr>
      <vt:lpstr>What If Everyone Needs One Resource?</vt:lpstr>
      <vt:lpstr>Probability of Conflict</vt:lpstr>
      <vt:lpstr>Performance: Resource Convoys</vt:lpstr>
      <vt:lpstr>Priority Inversion</vt:lpstr>
      <vt:lpstr>Priority Inversion on Mars</vt:lpstr>
      <vt:lpstr>The Pathfinder Priority Inversion</vt:lpstr>
      <vt:lpstr>A Tale of Three Tasks</vt:lpstr>
      <vt:lpstr>What Went Wrong?</vt:lpstr>
      <vt:lpstr>The Priority Inversion at Work</vt:lpstr>
      <vt:lpstr>The Ultimate Effect</vt:lpstr>
      <vt:lpstr>Handling Priority  Inversion Problems</vt:lpstr>
      <vt:lpstr>Solving Priority Inversion</vt:lpstr>
      <vt:lpstr>The Fix in Action</vt:lpstr>
      <vt:lpstr>Solving Locking Problems</vt:lpstr>
      <vt:lpstr>Reducing Overhead of Locking</vt:lpstr>
      <vt:lpstr>Reducing Contention</vt:lpstr>
      <vt:lpstr>Reduced Frequency of Entering Critical Section</vt:lpstr>
      <vt:lpstr>Remove Requirement for Full Exclusivity</vt:lpstr>
      <vt:lpstr>Spread Requests Over More Resources</vt:lpstr>
      <vt:lpstr>Lock Granularity – Pools vs. Elements</vt:lpstr>
      <vt:lpstr>The Snake in the Garden</vt:lpstr>
    </vt:vector>
  </TitlesOfParts>
  <Company>UCLA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CS 111 On-Line MS Program Operating Systems  Peter Reiher </dc:title>
  <dc:creator>Peter Reiher</dc:creator>
  <cp:lastModifiedBy>Jingyuan Yang</cp:lastModifiedBy>
  <cp:revision>129</cp:revision>
  <cp:lastPrinted>2018-10-15T20:49:40Z</cp:lastPrinted>
  <dcterms:created xsi:type="dcterms:W3CDTF">2017-09-26T17:46:42Z</dcterms:created>
  <dcterms:modified xsi:type="dcterms:W3CDTF">2020-02-19T03:43:05Z</dcterms:modified>
</cp:coreProperties>
</file>