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302" r:id="rId4"/>
    <p:sldId id="300" r:id="rId5"/>
    <p:sldId id="292" r:id="rId6"/>
    <p:sldId id="303" r:id="rId7"/>
    <p:sldId id="304" r:id="rId8"/>
    <p:sldId id="305" r:id="rId9"/>
    <p:sldId id="306" r:id="rId10"/>
    <p:sldId id="307" r:id="rId11"/>
    <p:sldId id="308" r:id="rId12"/>
    <p:sldId id="310" r:id="rId13"/>
    <p:sldId id="312" r:id="rId14"/>
    <p:sldId id="291" r:id="rId15"/>
    <p:sldId id="31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B658813-0114-447B-94FB-7A01A711F534}">
          <p14:sldIdLst>
            <p14:sldId id="256"/>
            <p14:sldId id="258"/>
            <p14:sldId id="302"/>
            <p14:sldId id="300"/>
            <p14:sldId id="292"/>
            <p14:sldId id="303"/>
            <p14:sldId id="304"/>
            <p14:sldId id="305"/>
            <p14:sldId id="306"/>
            <p14:sldId id="307"/>
            <p14:sldId id="308"/>
            <p14:sldId id="310"/>
            <p14:sldId id="312"/>
            <p14:sldId id="291"/>
            <p14:sldId id="31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78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F78CBB-31A8-4441-A156-8792F2A700A8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F5F48C-853A-4C91-8447-7D0010EE8A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619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Happens in the compiler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2D01D0-382F-4C54-AF9D-21A252C7E3D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11F0-2A6D-4207-8475-68C85E400E66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7DA2-00E5-44CD-B30B-142DD87083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820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11F0-2A6D-4207-8475-68C85E400E66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7DA2-00E5-44CD-B30B-142DD87083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983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11F0-2A6D-4207-8475-68C85E400E66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7DA2-00E5-44CD-B30B-142DD87083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19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11F0-2A6D-4207-8475-68C85E400E66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7DA2-00E5-44CD-B30B-142DD87083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744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11F0-2A6D-4207-8475-68C85E400E66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7DA2-00E5-44CD-B30B-142DD87083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85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11F0-2A6D-4207-8475-68C85E400E66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7DA2-00E5-44CD-B30B-142DD87083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281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11F0-2A6D-4207-8475-68C85E400E66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7DA2-00E5-44CD-B30B-142DD87083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35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11F0-2A6D-4207-8475-68C85E400E66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7DA2-00E5-44CD-B30B-142DD87083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848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11F0-2A6D-4207-8475-68C85E400E66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7DA2-00E5-44CD-B30B-142DD87083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847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11F0-2A6D-4207-8475-68C85E400E66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7DA2-00E5-44CD-B30B-142DD87083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216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11F0-2A6D-4207-8475-68C85E400E66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7DA2-00E5-44CD-B30B-142DD87083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356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111F0-2A6D-4207-8475-68C85E400E66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D7DA2-00E5-44CD-B30B-142DD87083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983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130425"/>
            <a:ext cx="8305800" cy="1470025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bg1"/>
                </a:solidFill>
                <a:ea typeface="SimSun" pitchFamily="2" charset="-122"/>
              </a:rPr>
              <a:t>Finding Reusable Data Structures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4114800"/>
            <a:ext cx="7467600" cy="838200"/>
          </a:xfrm>
        </p:spPr>
        <p:txBody>
          <a:bodyPr>
            <a:normAutofit/>
          </a:bodyPr>
          <a:lstStyle/>
          <a:p>
            <a:r>
              <a:rPr lang="en-GB" sz="3500" dirty="0" smtClean="0"/>
              <a:t>Guoqing Xu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1981200" y="4807803"/>
            <a:ext cx="53448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University of California, </a:t>
            </a:r>
            <a:r>
              <a:rPr lang="en-US" sz="2400" dirty="0" smtClean="0">
                <a:solidFill>
                  <a:schemeClr val="tx1">
                    <a:tint val="75000"/>
                  </a:schemeClr>
                </a:solidFill>
              </a:rPr>
              <a:t>Irvine</a:t>
            </a:r>
          </a:p>
          <a:p>
            <a:pPr algn="ctr"/>
            <a:r>
              <a:rPr lang="en-US" sz="2400" dirty="0" smtClean="0">
                <a:solidFill>
                  <a:schemeClr val="tx1">
                    <a:tint val="75000"/>
                  </a:schemeClr>
                </a:solidFill>
              </a:rPr>
              <a:t>OOPSLA’12 Conference Talk</a:t>
            </a:r>
            <a:endParaRPr lang="en-US" sz="24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356350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A364A947-66EB-450E-A0FB-D9C299836672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9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Encoding Data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Encode values contained in primitive-typed fields of a data structure into a (probabilistically) unique value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An algorithm similar to the shape encoding is used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  <a:p>
            <a:pPr lvl="1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02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Implementation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JikesRVM</a:t>
            </a:r>
            <a:r>
              <a:rPr lang="en-US" dirty="0" smtClean="0">
                <a:solidFill>
                  <a:schemeClr val="bg1"/>
                </a:solidFill>
              </a:rPr>
              <a:t> 3.1.0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Both baseline and optimizing compilers are modified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Add a one-word header, shared by </a:t>
            </a:r>
            <a:r>
              <a:rPr lang="en-US" dirty="0" err="1" smtClean="0">
                <a:solidFill>
                  <a:schemeClr val="bg1"/>
                </a:solidFill>
              </a:rPr>
              <a:t>alloc</a:t>
            </a:r>
            <a:r>
              <a:rPr lang="en-US" dirty="0" smtClean="0">
                <a:solidFill>
                  <a:schemeClr val="bg1"/>
                </a:solidFill>
              </a:rPr>
              <a:t> ID and reference count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Average overhead (across 14 programs) on </a:t>
            </a:r>
            <a:r>
              <a:rPr lang="en-US" i="1" dirty="0" err="1" smtClean="0">
                <a:solidFill>
                  <a:srgbClr val="00B0F0"/>
                </a:solidFill>
              </a:rPr>
              <a:t>FastAdativeImmix</a:t>
            </a:r>
            <a:endParaRPr lang="en-US" i="1" dirty="0" smtClean="0">
              <a:solidFill>
                <a:srgbClr val="00B0F0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10.8% running time overhead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30.3% space overhead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31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Six Case Studies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>
                <a:solidFill>
                  <a:schemeClr val="bg1"/>
                </a:solidFill>
              </a:rPr>
              <a:t>chart</a:t>
            </a:r>
            <a:r>
              <a:rPr lang="en-US" dirty="0" smtClean="0">
                <a:solidFill>
                  <a:schemeClr val="bg1"/>
                </a:solidFill>
              </a:rPr>
              <a:t>:  </a:t>
            </a:r>
            <a:r>
              <a:rPr lang="en-US" dirty="0" smtClean="0">
                <a:solidFill>
                  <a:srgbClr val="FF0000"/>
                </a:solidFill>
              </a:rPr>
              <a:t>24.2%</a:t>
            </a:r>
            <a:r>
              <a:rPr lang="en-US" dirty="0" smtClean="0">
                <a:solidFill>
                  <a:schemeClr val="bg1"/>
                </a:solidFill>
              </a:rPr>
              <a:t> running time reduction and </a:t>
            </a:r>
            <a:r>
              <a:rPr lang="en-US" dirty="0" smtClean="0">
                <a:solidFill>
                  <a:srgbClr val="FF0000"/>
                </a:solidFill>
              </a:rPr>
              <a:t>15.3% </a:t>
            </a:r>
            <a:r>
              <a:rPr lang="en-US" dirty="0" smtClean="0">
                <a:solidFill>
                  <a:schemeClr val="bg1"/>
                </a:solidFill>
              </a:rPr>
              <a:t>GC time reduction by reusing </a:t>
            </a:r>
            <a:r>
              <a:rPr lang="en-US" dirty="0" err="1" smtClean="0">
                <a:solidFill>
                  <a:srgbClr val="00B0F0"/>
                </a:solidFill>
              </a:rPr>
              <a:t>XYSeries</a:t>
            </a:r>
            <a:r>
              <a:rPr lang="en-US" dirty="0" smtClean="0">
                <a:solidFill>
                  <a:srgbClr val="00B0F0"/>
                </a:solidFill>
              </a:rPr>
              <a:t>[]</a:t>
            </a:r>
          </a:p>
          <a:p>
            <a:r>
              <a:rPr lang="en-US" i="1" dirty="0" smtClean="0">
                <a:solidFill>
                  <a:schemeClr val="bg1"/>
                </a:solidFill>
              </a:rPr>
              <a:t>1usearch</a:t>
            </a:r>
            <a:r>
              <a:rPr lang="en-US" dirty="0" smtClean="0">
                <a:solidFill>
                  <a:schemeClr val="bg1"/>
                </a:solidFill>
              </a:rPr>
              <a:t>:  </a:t>
            </a:r>
            <a:r>
              <a:rPr lang="en-US" dirty="0">
                <a:solidFill>
                  <a:srgbClr val="FF0000"/>
                </a:solidFill>
              </a:rPr>
              <a:t>9%</a:t>
            </a:r>
            <a:r>
              <a:rPr lang="en-US" dirty="0" smtClean="0">
                <a:solidFill>
                  <a:schemeClr val="bg1"/>
                </a:solidFill>
              </a:rPr>
              <a:t> GC run reduction and </a:t>
            </a:r>
            <a:r>
              <a:rPr lang="en-US" dirty="0">
                <a:solidFill>
                  <a:srgbClr val="FF0000"/>
                </a:solidFill>
              </a:rPr>
              <a:t>4.7%</a:t>
            </a:r>
            <a:r>
              <a:rPr lang="en-US" dirty="0" smtClean="0">
                <a:solidFill>
                  <a:schemeClr val="bg1"/>
                </a:solidFill>
              </a:rPr>
              <a:t> peak memory reduction by reusing </a:t>
            </a:r>
            <a:r>
              <a:rPr lang="en-US" dirty="0" err="1" smtClean="0">
                <a:solidFill>
                  <a:srgbClr val="00B0F0"/>
                </a:solidFill>
              </a:rPr>
              <a:t>QueryParser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i="1" dirty="0" err="1" smtClean="0">
                <a:solidFill>
                  <a:schemeClr val="bg1"/>
                </a:solidFill>
              </a:rPr>
              <a:t>xalan</a:t>
            </a:r>
            <a:r>
              <a:rPr lang="en-US" dirty="0" smtClean="0">
                <a:solidFill>
                  <a:schemeClr val="bg1"/>
                </a:solidFill>
              </a:rPr>
              <a:t>: </a:t>
            </a:r>
            <a:r>
              <a:rPr lang="en-US" dirty="0">
                <a:solidFill>
                  <a:srgbClr val="FF0000"/>
                </a:solidFill>
              </a:rPr>
              <a:t>22%</a:t>
            </a:r>
            <a:r>
              <a:rPr lang="en-US" dirty="0" smtClean="0">
                <a:solidFill>
                  <a:schemeClr val="bg1"/>
                </a:solidFill>
              </a:rPr>
              <a:t> GC time reduction by reusing </a:t>
            </a:r>
            <a:r>
              <a:rPr lang="en-US" dirty="0" err="1" smtClean="0">
                <a:solidFill>
                  <a:srgbClr val="00B0F0"/>
                </a:solidFill>
              </a:rPr>
              <a:t>XPathParser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i="1" dirty="0" smtClean="0">
                <a:solidFill>
                  <a:schemeClr val="bg1"/>
                </a:solidFill>
              </a:rPr>
              <a:t>SPECJbb2000</a:t>
            </a:r>
            <a:r>
              <a:rPr lang="en-US" dirty="0" smtClean="0">
                <a:solidFill>
                  <a:schemeClr val="bg1"/>
                </a:solidFill>
              </a:rPr>
              <a:t>: </a:t>
            </a:r>
            <a:r>
              <a:rPr lang="en-US" dirty="0">
                <a:solidFill>
                  <a:srgbClr val="FF0000"/>
                </a:solidFill>
              </a:rPr>
              <a:t>4.7%</a:t>
            </a:r>
            <a:r>
              <a:rPr lang="en-US" dirty="0" smtClean="0">
                <a:solidFill>
                  <a:schemeClr val="bg1"/>
                </a:solidFill>
              </a:rPr>
              <a:t> throughput improvement after reusing the </a:t>
            </a:r>
            <a:r>
              <a:rPr lang="en-US" dirty="0" smtClean="0">
                <a:solidFill>
                  <a:srgbClr val="00B0F0"/>
                </a:solidFill>
              </a:rPr>
              <a:t>*Transaction </a:t>
            </a:r>
            <a:r>
              <a:rPr lang="en-US" dirty="0" smtClean="0">
                <a:solidFill>
                  <a:schemeClr val="bg1"/>
                </a:solidFill>
              </a:rPr>
              <a:t>data structures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37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Conclusions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 dynamic technique to approximate reusability for data structures to help developers find optimization opportunities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Define three reusability levels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Develop three approximations to compute reusability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Implemented in </a:t>
            </a:r>
            <a:r>
              <a:rPr lang="en-US" dirty="0" err="1" smtClean="0">
                <a:solidFill>
                  <a:schemeClr val="bg1"/>
                </a:solidFill>
              </a:rPr>
              <a:t>JikesRVM</a:t>
            </a:r>
            <a:r>
              <a:rPr lang="en-US" dirty="0" smtClean="0">
                <a:solidFill>
                  <a:schemeClr val="bg1"/>
                </a:solidFill>
              </a:rPr>
              <a:t> and evaluated on 14 large programs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Useful in exposing reuse opportunities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47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800" dirty="0">
                <a:solidFill>
                  <a:srgbClr val="FF0000"/>
                </a:solidFill>
              </a:rPr>
              <a:t> </a:t>
            </a:r>
            <a:r>
              <a:rPr lang="en-US" sz="4800" dirty="0" smtClean="0">
                <a:solidFill>
                  <a:srgbClr val="FF0000"/>
                </a:solidFill>
              </a:rPr>
              <a:t>                    Thank You </a:t>
            </a:r>
          </a:p>
          <a:p>
            <a:endParaRPr lang="en-US" sz="4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800" dirty="0" smtClean="0">
                <a:solidFill>
                  <a:srgbClr val="FF0000"/>
                </a:solidFill>
              </a:rPr>
              <a:t>                          Q/A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31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False Positives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Among the 20 </a:t>
            </a:r>
            <a:r>
              <a:rPr lang="en-US" dirty="0" err="1" smtClean="0">
                <a:solidFill>
                  <a:schemeClr val="bg1"/>
                </a:solidFill>
              </a:rPr>
              <a:t>alloc</a:t>
            </a:r>
            <a:r>
              <a:rPr lang="en-US" dirty="0" smtClean="0">
                <a:solidFill>
                  <a:schemeClr val="bg1"/>
                </a:solidFill>
              </a:rPr>
              <a:t> sites we have inspected, those for which no optimization opportunities could be found are considered as false positives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All false positives come from the (imprecise) approximation of object lifetimes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8270897"/>
              </p:ext>
            </p:extLst>
          </p:nvPr>
        </p:nvGraphicFramePr>
        <p:xfrm>
          <a:off x="1295400" y="2971800"/>
          <a:ext cx="60960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chart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4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   bloat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r>
                        <a:rPr lang="en-US" dirty="0" err="1" smtClean="0"/>
                        <a:t>luindex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r>
                        <a:rPr lang="en-US" dirty="0" err="1" smtClean="0"/>
                        <a:t>lusearch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r>
                        <a:rPr lang="en-US" dirty="0" err="1" smtClean="0"/>
                        <a:t>xalan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r>
                        <a:rPr lang="en-US" dirty="0" err="1" smtClean="0"/>
                        <a:t>jbb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8955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Excessive Object Creation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 significant source of run-time bloat</a:t>
            </a:r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Developers are encouraged to create objects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Costs of using objects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Creating, initializing, and destroying them all takes time and space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Example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Using objects to represent data items in a Big Data application can drive the GC time up to </a:t>
            </a:r>
            <a:r>
              <a:rPr lang="en-US" i="1" dirty="0" smtClean="0">
                <a:solidFill>
                  <a:srgbClr val="FF0000"/>
                </a:solidFill>
              </a:rPr>
              <a:t>47%</a:t>
            </a:r>
            <a:r>
              <a:rPr lang="en-US" i="1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of the total running time</a:t>
            </a:r>
          </a:p>
          <a:p>
            <a:r>
              <a:rPr lang="en-US" dirty="0">
                <a:solidFill>
                  <a:schemeClr val="bg1"/>
                </a:solidFill>
              </a:rPr>
              <a:t>The effort is </a:t>
            </a:r>
            <a:r>
              <a:rPr lang="en-US" dirty="0" smtClean="0">
                <a:solidFill>
                  <a:schemeClr val="bg1"/>
                </a:solidFill>
              </a:rPr>
              <a:t>unnecessary </a:t>
            </a:r>
            <a:r>
              <a:rPr lang="en-US" dirty="0">
                <a:solidFill>
                  <a:schemeClr val="bg1"/>
                </a:solidFill>
              </a:rPr>
              <a:t>if identical objects </a:t>
            </a:r>
            <a:r>
              <a:rPr lang="en-US" dirty="0" smtClean="0">
                <a:solidFill>
                  <a:schemeClr val="bg1"/>
                </a:solidFill>
              </a:rPr>
              <a:t>are </a:t>
            </a:r>
            <a:r>
              <a:rPr lang="en-US" dirty="0">
                <a:solidFill>
                  <a:schemeClr val="bg1"/>
                </a:solidFill>
              </a:rPr>
              <a:t>frequently created, initialized, and destroyed</a:t>
            </a: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356350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A364A947-66EB-450E-A0FB-D9C299836672}" type="slidenum">
              <a:rPr lang="en-US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75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Reusing Data Structures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 common practice 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4/18 best </a:t>
            </a:r>
            <a:r>
              <a:rPr lang="en-US" dirty="0">
                <a:solidFill>
                  <a:schemeClr val="bg1"/>
                </a:solidFill>
              </a:rPr>
              <a:t>practices are instructions to avoid repeated </a:t>
            </a:r>
            <a:r>
              <a:rPr lang="en-US" dirty="0" smtClean="0">
                <a:solidFill>
                  <a:schemeClr val="bg1"/>
                </a:solidFill>
              </a:rPr>
              <a:t>creation of </a:t>
            </a:r>
            <a:r>
              <a:rPr lang="en-US" dirty="0">
                <a:solidFill>
                  <a:schemeClr val="bg1"/>
                </a:solidFill>
              </a:rPr>
              <a:t>identical </a:t>
            </a:r>
            <a:r>
              <a:rPr lang="en-US" dirty="0" smtClean="0">
                <a:solidFill>
                  <a:schemeClr val="bg1"/>
                </a:solidFill>
              </a:rPr>
              <a:t>objects (</a:t>
            </a:r>
            <a:r>
              <a:rPr lang="en-US" i="1" dirty="0" err="1">
                <a:solidFill>
                  <a:srgbClr val="00B0F0"/>
                </a:solidFill>
              </a:rPr>
              <a:t>WebSphere</a:t>
            </a:r>
            <a:r>
              <a:rPr lang="en-US" i="1" dirty="0">
                <a:solidFill>
                  <a:srgbClr val="00B0F0"/>
                </a:solidFill>
              </a:rPr>
              <a:t> Application </a:t>
            </a:r>
            <a:r>
              <a:rPr lang="en-US" i="1" dirty="0" smtClean="0">
                <a:solidFill>
                  <a:srgbClr val="00B0F0"/>
                </a:solidFill>
              </a:rPr>
              <a:t>Server best practices white paper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Reusing object instances in the Big Data application can significantly reduce the GC effort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Our focus: a dynamic analysis to find and report reusable data structures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39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Reusability Levels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Reuse object instances (</a:t>
            </a:r>
            <a:r>
              <a:rPr lang="en-US" i="1" dirty="0" smtClean="0">
                <a:solidFill>
                  <a:srgbClr val="00B0F0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Object lifetimes are disjoint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Reuse data </a:t>
            </a:r>
            <a:r>
              <a:rPr lang="en-US" dirty="0">
                <a:solidFill>
                  <a:schemeClr val="bg1"/>
                </a:solidFill>
              </a:rPr>
              <a:t>structure shapes </a:t>
            </a:r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i="1" dirty="0" smtClean="0">
                <a:solidFill>
                  <a:srgbClr val="00B0F0"/>
                </a:solidFill>
              </a:rPr>
              <a:t>S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Reference relationships are identical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Reuse data content (</a:t>
            </a:r>
            <a:r>
              <a:rPr lang="en-US" i="1" dirty="0" smtClean="0">
                <a:solidFill>
                  <a:srgbClr val="00B0F0"/>
                </a:solidFill>
              </a:rPr>
              <a:t>D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Data values contained in the fields are identical</a:t>
            </a:r>
            <a:endParaRPr lang="en-US" sz="2800" dirty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Focus on allocation sites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Finding reuse opportunities among the data structures created by the same allocation site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356350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A364A947-66EB-450E-A0FB-D9C299836672}" type="slidenum">
              <a:rPr lang="en-US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09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Optimization Example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991600" cy="1817132"/>
          </a:xfrm>
        </p:spPr>
        <p:txBody>
          <a:bodyPr>
            <a:normAutofit fontScale="85000" lnSpcReduction="20000"/>
          </a:bodyPr>
          <a:lstStyle/>
          <a:p>
            <a:pPr>
              <a:buFont typeface="Arial" charset="0"/>
              <a:buNone/>
            </a:pPr>
            <a:r>
              <a:rPr lang="nn-NO" sz="2600" dirty="0" smtClean="0">
                <a:solidFill>
                  <a:schemeClr val="bg1"/>
                </a:solidFill>
              </a:rPr>
              <a:t>for(int i = 0; i &lt; N; i++){</a:t>
            </a:r>
          </a:p>
          <a:p>
            <a:pPr>
              <a:buFont typeface="Arial" charset="0"/>
              <a:buNone/>
            </a:pPr>
            <a:r>
              <a:rPr lang="nn-NO" sz="2600" dirty="0">
                <a:solidFill>
                  <a:schemeClr val="bg1"/>
                </a:solidFill>
              </a:rPr>
              <a:t> </a:t>
            </a:r>
            <a:r>
              <a:rPr lang="nn-NO" sz="2600" dirty="0" smtClean="0">
                <a:solidFill>
                  <a:schemeClr val="bg1"/>
                </a:solidFill>
              </a:rPr>
              <a:t>    A a = new A();  a.f =1 ; B b = new B();  b.g = 1; a.link = b;</a:t>
            </a:r>
          </a:p>
          <a:p>
            <a:pPr>
              <a:buFont typeface="Arial" charset="0"/>
              <a:buNone/>
            </a:pPr>
            <a:r>
              <a:rPr lang="nn-NO" sz="2600" dirty="0">
                <a:solidFill>
                  <a:schemeClr val="bg1"/>
                </a:solidFill>
              </a:rPr>
              <a:t> </a:t>
            </a:r>
            <a:r>
              <a:rPr lang="nn-NO" sz="2600" dirty="0" smtClean="0">
                <a:solidFill>
                  <a:schemeClr val="bg1"/>
                </a:solidFill>
              </a:rPr>
              <a:t>    //use </a:t>
            </a:r>
            <a:r>
              <a:rPr lang="nn-NO" sz="2600" i="1" dirty="0" smtClean="0">
                <a:solidFill>
                  <a:schemeClr val="bg1"/>
                </a:solidFill>
              </a:rPr>
              <a:t>a</a:t>
            </a:r>
            <a:r>
              <a:rPr lang="nn-NO" sz="2600" dirty="0" smtClean="0">
                <a:solidFill>
                  <a:schemeClr val="bg1"/>
                </a:solidFill>
              </a:rPr>
              <a:t> </a:t>
            </a:r>
          </a:p>
          <a:p>
            <a:pPr>
              <a:buFont typeface="Arial" charset="0"/>
              <a:buNone/>
            </a:pPr>
            <a:r>
              <a:rPr lang="en-US" sz="2600" dirty="0" smtClean="0">
                <a:solidFill>
                  <a:schemeClr val="bg1"/>
                </a:solidFill>
              </a:rPr>
              <a:t>} </a:t>
            </a:r>
          </a:p>
          <a:p>
            <a:pPr>
              <a:buFont typeface="Arial" charset="0"/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 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59" name="Slide Number Placeholder 3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356350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A364A947-66EB-450E-A0FB-D9C299836672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60" name="Content Placeholder 2"/>
          <p:cNvSpPr txBox="1">
            <a:spLocks/>
          </p:cNvSpPr>
          <p:nvPr/>
        </p:nvSpPr>
        <p:spPr>
          <a:xfrm>
            <a:off x="152400" y="3282701"/>
            <a:ext cx="3048000" cy="220369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</a:pPr>
            <a:r>
              <a:rPr lang="nn-NO" sz="2200" dirty="0" smtClean="0">
                <a:solidFill>
                  <a:schemeClr val="bg1"/>
                </a:solidFill>
              </a:rPr>
              <a:t>for(int i = 0; i &lt; N; i++){</a:t>
            </a:r>
          </a:p>
          <a:p>
            <a:pPr>
              <a:buFont typeface="Arial" charset="0"/>
              <a:buNone/>
            </a:pPr>
            <a:r>
              <a:rPr lang="nn-NO" sz="2200" dirty="0" smtClean="0">
                <a:solidFill>
                  <a:schemeClr val="accent1"/>
                </a:solidFill>
              </a:rPr>
              <a:t>     </a:t>
            </a:r>
            <a:r>
              <a:rPr lang="nn-NO" sz="2200" dirty="0" smtClean="0">
                <a:solidFill>
                  <a:srgbClr val="00B0F0"/>
                </a:solidFill>
              </a:rPr>
              <a:t>A a = getAInstance();</a:t>
            </a:r>
          </a:p>
          <a:p>
            <a:pPr>
              <a:buFont typeface="Arial" charset="0"/>
              <a:buNone/>
            </a:pPr>
            <a:r>
              <a:rPr lang="nn-NO" sz="2200" dirty="0">
                <a:solidFill>
                  <a:srgbClr val="00B0F0"/>
                </a:solidFill>
              </a:rPr>
              <a:t> </a:t>
            </a:r>
            <a:r>
              <a:rPr lang="nn-NO" sz="2200" dirty="0" smtClean="0">
                <a:solidFill>
                  <a:srgbClr val="00B0F0"/>
                </a:solidFill>
              </a:rPr>
              <a:t>    B b = getBInstance();</a:t>
            </a:r>
          </a:p>
          <a:p>
            <a:pPr>
              <a:buNone/>
            </a:pPr>
            <a:r>
              <a:rPr lang="nn-NO" sz="2200" dirty="0" smtClean="0">
                <a:solidFill>
                  <a:schemeClr val="bg1"/>
                </a:solidFill>
              </a:rPr>
              <a:t>     </a:t>
            </a:r>
            <a:r>
              <a:rPr lang="en-US" sz="2200" dirty="0" err="1">
                <a:solidFill>
                  <a:schemeClr val="bg1"/>
                </a:solidFill>
              </a:rPr>
              <a:t>a.f</a:t>
            </a:r>
            <a:r>
              <a:rPr lang="en-US" sz="2200" dirty="0">
                <a:solidFill>
                  <a:schemeClr val="bg1"/>
                </a:solidFill>
              </a:rPr>
              <a:t> =1 ; </a:t>
            </a:r>
            <a:r>
              <a:rPr lang="en-US" sz="2200" dirty="0" err="1">
                <a:solidFill>
                  <a:schemeClr val="bg1"/>
                </a:solidFill>
              </a:rPr>
              <a:t>b.g</a:t>
            </a:r>
            <a:r>
              <a:rPr lang="en-US" sz="2200" dirty="0">
                <a:solidFill>
                  <a:schemeClr val="bg1"/>
                </a:solidFill>
              </a:rPr>
              <a:t> = 1; </a:t>
            </a:r>
            <a:r>
              <a:rPr lang="en-US" sz="2200" dirty="0" err="1">
                <a:solidFill>
                  <a:schemeClr val="bg1"/>
                </a:solidFill>
              </a:rPr>
              <a:t>a.link</a:t>
            </a:r>
            <a:r>
              <a:rPr lang="en-US" sz="2200" dirty="0">
                <a:solidFill>
                  <a:schemeClr val="bg1"/>
                </a:solidFill>
              </a:rPr>
              <a:t> = b</a:t>
            </a:r>
            <a:r>
              <a:rPr lang="en-US" sz="2200" dirty="0" smtClean="0">
                <a:solidFill>
                  <a:schemeClr val="bg1"/>
                </a:solidFill>
              </a:rPr>
              <a:t>;</a:t>
            </a:r>
          </a:p>
          <a:p>
            <a:pPr>
              <a:buNone/>
            </a:pPr>
            <a:r>
              <a:rPr lang="nn-NO" sz="2200" dirty="0" smtClean="0">
                <a:solidFill>
                  <a:schemeClr val="bg1"/>
                </a:solidFill>
              </a:rPr>
              <a:t>     //use </a:t>
            </a:r>
            <a:r>
              <a:rPr lang="nn-NO" sz="2200" i="1" dirty="0" smtClean="0">
                <a:solidFill>
                  <a:schemeClr val="bg1"/>
                </a:solidFill>
              </a:rPr>
              <a:t>a</a:t>
            </a:r>
            <a:r>
              <a:rPr lang="nn-NO" sz="2200" dirty="0" smtClean="0">
                <a:solidFill>
                  <a:schemeClr val="bg1"/>
                </a:solidFill>
              </a:rPr>
              <a:t> </a:t>
            </a:r>
          </a:p>
          <a:p>
            <a:pPr>
              <a:buFont typeface="Arial" charset="0"/>
              <a:buNone/>
            </a:pPr>
            <a:r>
              <a:rPr lang="en-US" sz="2200" dirty="0" smtClean="0">
                <a:solidFill>
                  <a:schemeClr val="bg1"/>
                </a:solidFill>
              </a:rPr>
              <a:t>} </a:t>
            </a:r>
          </a:p>
          <a:p>
            <a:pPr>
              <a:buFont typeface="Arial" charset="0"/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 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61" name="Content Placeholder 2"/>
          <p:cNvSpPr txBox="1">
            <a:spLocks/>
          </p:cNvSpPr>
          <p:nvPr/>
        </p:nvSpPr>
        <p:spPr>
          <a:xfrm>
            <a:off x="157480" y="5105400"/>
            <a:ext cx="3652520" cy="1371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None/>
            </a:pPr>
            <a:r>
              <a:rPr lang="en-US" sz="2200" dirty="0" smtClean="0">
                <a:solidFill>
                  <a:schemeClr val="bg1"/>
                </a:solidFill>
              </a:rPr>
              <a:t>static A </a:t>
            </a:r>
            <a:r>
              <a:rPr lang="en-US" sz="2200" dirty="0">
                <a:solidFill>
                  <a:schemeClr val="bg1"/>
                </a:solidFill>
              </a:rPr>
              <a:t>i</a:t>
            </a:r>
            <a:r>
              <a:rPr lang="en-US" sz="2200" dirty="0" smtClean="0">
                <a:solidFill>
                  <a:schemeClr val="bg1"/>
                </a:solidFill>
              </a:rPr>
              <a:t>nstance = new A();</a:t>
            </a:r>
          </a:p>
          <a:p>
            <a:pPr>
              <a:lnSpc>
                <a:spcPct val="80000"/>
              </a:lnSpc>
              <a:buNone/>
            </a:pPr>
            <a:r>
              <a:rPr lang="en-US" sz="2200" dirty="0" smtClean="0">
                <a:solidFill>
                  <a:schemeClr val="bg1"/>
                </a:solidFill>
              </a:rPr>
              <a:t>A </a:t>
            </a:r>
            <a:r>
              <a:rPr lang="en-US" sz="2200" i="1" dirty="0" err="1" smtClean="0">
                <a:solidFill>
                  <a:srgbClr val="00B0F0"/>
                </a:solidFill>
              </a:rPr>
              <a:t>getAInstance</a:t>
            </a:r>
            <a:r>
              <a:rPr lang="en-US" sz="2200" dirty="0" smtClean="0">
                <a:solidFill>
                  <a:schemeClr val="bg1"/>
                </a:solidFill>
              </a:rPr>
              <a:t>(){</a:t>
            </a:r>
          </a:p>
          <a:p>
            <a:pPr>
              <a:lnSpc>
                <a:spcPct val="80000"/>
              </a:lnSpc>
              <a:buNone/>
            </a:pPr>
            <a:r>
              <a:rPr lang="en-US" sz="2200" dirty="0" smtClean="0">
                <a:solidFill>
                  <a:schemeClr val="bg1"/>
                </a:solidFill>
              </a:rPr>
              <a:t>	return instance;</a:t>
            </a:r>
            <a:endParaRPr lang="en-US" sz="2200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en-US" sz="2200" dirty="0" smtClean="0">
                <a:solidFill>
                  <a:schemeClr val="bg1"/>
                </a:solidFill>
              </a:rPr>
              <a:t>}</a:t>
            </a:r>
          </a:p>
          <a:p>
            <a:pPr>
              <a:lnSpc>
                <a:spcPct val="80000"/>
              </a:lnSpc>
              <a:buNone/>
            </a:pPr>
            <a:r>
              <a:rPr lang="en-US" sz="2200" dirty="0" smtClean="0">
                <a:solidFill>
                  <a:schemeClr val="bg1"/>
                </a:solidFill>
              </a:rPr>
              <a:t>B </a:t>
            </a:r>
            <a:r>
              <a:rPr lang="en-US" sz="2200" i="1" dirty="0" err="1" smtClean="0">
                <a:solidFill>
                  <a:srgbClr val="00B0F0"/>
                </a:solidFill>
              </a:rPr>
              <a:t>getBInstance</a:t>
            </a:r>
            <a:r>
              <a:rPr lang="en-US" sz="2200" dirty="0" smtClean="0">
                <a:solidFill>
                  <a:schemeClr val="bg1"/>
                </a:solidFill>
              </a:rPr>
              <a:t>(){ … }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2819400"/>
            <a:ext cx="22098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n-NO" sz="2200" dirty="0" smtClean="0">
                <a:solidFill>
                  <a:srgbClr val="FF0000"/>
                </a:solidFill>
              </a:rPr>
              <a:t>Reuse Instances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505200" y="2817580"/>
            <a:ext cx="22098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n-NO" sz="2200" dirty="0" smtClean="0">
                <a:solidFill>
                  <a:srgbClr val="FF0000"/>
                </a:solidFill>
              </a:rPr>
              <a:t>Reuse Shapes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63" name="Content Placeholder 2"/>
          <p:cNvSpPr txBox="1">
            <a:spLocks/>
          </p:cNvSpPr>
          <p:nvPr/>
        </p:nvSpPr>
        <p:spPr>
          <a:xfrm>
            <a:off x="3276600" y="3276982"/>
            <a:ext cx="3172691" cy="190461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</a:pPr>
            <a:r>
              <a:rPr lang="nn-NO" sz="2200" dirty="0" smtClean="0">
                <a:solidFill>
                  <a:schemeClr val="bg1"/>
                </a:solidFill>
              </a:rPr>
              <a:t>for(int i = 0; i &lt; N; i++){</a:t>
            </a:r>
          </a:p>
          <a:p>
            <a:pPr>
              <a:buFont typeface="Arial" charset="0"/>
              <a:buNone/>
            </a:pPr>
            <a:r>
              <a:rPr lang="nn-NO" sz="2200" dirty="0" smtClean="0">
                <a:solidFill>
                  <a:srgbClr val="00B0F0"/>
                </a:solidFill>
              </a:rPr>
              <a:t>     A a = getAInstance();</a:t>
            </a:r>
          </a:p>
          <a:p>
            <a:pPr>
              <a:buFont typeface="Arial" charset="0"/>
              <a:buNone/>
            </a:pPr>
            <a:r>
              <a:rPr lang="en-US" sz="2200" dirty="0" smtClean="0">
                <a:solidFill>
                  <a:schemeClr val="bg1"/>
                </a:solidFill>
              </a:rPr>
              <a:t>     </a:t>
            </a:r>
            <a:r>
              <a:rPr lang="en-US" sz="2200" dirty="0" err="1" smtClean="0">
                <a:solidFill>
                  <a:schemeClr val="bg1"/>
                </a:solidFill>
              </a:rPr>
              <a:t>a.f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>
                <a:solidFill>
                  <a:schemeClr val="bg1"/>
                </a:solidFill>
              </a:rPr>
              <a:t>=1 ; </a:t>
            </a:r>
            <a:r>
              <a:rPr lang="en-US" sz="2200" dirty="0" err="1" smtClean="0">
                <a:solidFill>
                  <a:schemeClr val="bg1"/>
                </a:solidFill>
              </a:rPr>
              <a:t>a.link.g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>
                <a:solidFill>
                  <a:schemeClr val="bg1"/>
                </a:solidFill>
              </a:rPr>
              <a:t>= 1</a:t>
            </a:r>
            <a:r>
              <a:rPr lang="en-US" sz="2200" dirty="0" smtClean="0">
                <a:solidFill>
                  <a:schemeClr val="bg1"/>
                </a:solidFill>
              </a:rPr>
              <a:t>;</a:t>
            </a:r>
          </a:p>
          <a:p>
            <a:pPr>
              <a:buFont typeface="Arial" charset="0"/>
              <a:buNone/>
            </a:pPr>
            <a:r>
              <a:rPr lang="en-US" sz="2200" dirty="0" smtClean="0">
                <a:solidFill>
                  <a:schemeClr val="bg1"/>
                </a:solidFill>
              </a:rPr>
              <a:t>     //use </a:t>
            </a:r>
            <a:r>
              <a:rPr lang="en-US" sz="2200" i="1" dirty="0" smtClean="0">
                <a:solidFill>
                  <a:schemeClr val="bg1"/>
                </a:solidFill>
              </a:rPr>
              <a:t>a</a:t>
            </a:r>
          </a:p>
          <a:p>
            <a:pPr>
              <a:buNone/>
            </a:pPr>
            <a:r>
              <a:rPr lang="en-US" sz="2200" dirty="0" smtClean="0">
                <a:solidFill>
                  <a:schemeClr val="bg1"/>
                </a:solidFill>
              </a:rPr>
              <a:t>} </a:t>
            </a:r>
          </a:p>
          <a:p>
            <a:pPr>
              <a:buFont typeface="Arial" charset="0"/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 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3200400" y="4953000"/>
            <a:ext cx="3352800" cy="1844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None/>
            </a:pPr>
            <a:r>
              <a:rPr lang="en-US" sz="2200" dirty="0" smtClean="0">
                <a:solidFill>
                  <a:schemeClr val="bg1"/>
                </a:solidFill>
              </a:rPr>
              <a:t>static A </a:t>
            </a:r>
            <a:r>
              <a:rPr lang="en-US" sz="2200" dirty="0">
                <a:solidFill>
                  <a:schemeClr val="bg1"/>
                </a:solidFill>
              </a:rPr>
              <a:t>i</a:t>
            </a:r>
            <a:r>
              <a:rPr lang="en-US" sz="2200" dirty="0" smtClean="0">
                <a:solidFill>
                  <a:schemeClr val="bg1"/>
                </a:solidFill>
              </a:rPr>
              <a:t>nstance = new A();</a:t>
            </a:r>
          </a:p>
          <a:p>
            <a:pPr>
              <a:lnSpc>
                <a:spcPct val="80000"/>
              </a:lnSpc>
              <a:buNone/>
            </a:pPr>
            <a:r>
              <a:rPr lang="en-US" sz="2200" dirty="0" smtClean="0">
                <a:solidFill>
                  <a:schemeClr val="bg1"/>
                </a:solidFill>
              </a:rPr>
              <a:t>A </a:t>
            </a:r>
            <a:r>
              <a:rPr lang="en-US" sz="2200" i="1" dirty="0" err="1" smtClean="0">
                <a:solidFill>
                  <a:srgbClr val="00B0F0"/>
                </a:solidFill>
              </a:rPr>
              <a:t>getAInstance</a:t>
            </a:r>
            <a:r>
              <a:rPr lang="en-US" sz="2200" dirty="0" smtClean="0">
                <a:solidFill>
                  <a:schemeClr val="bg1"/>
                </a:solidFill>
              </a:rPr>
              <a:t>(){</a:t>
            </a:r>
          </a:p>
          <a:p>
            <a:pPr>
              <a:lnSpc>
                <a:spcPct val="80000"/>
              </a:lnSpc>
              <a:buNone/>
            </a:pP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smtClean="0">
                <a:solidFill>
                  <a:schemeClr val="bg1"/>
                </a:solidFill>
              </a:rPr>
              <a:t>      if(</a:t>
            </a:r>
            <a:r>
              <a:rPr lang="en-US" sz="2200" dirty="0" err="1" smtClean="0">
                <a:solidFill>
                  <a:schemeClr val="bg1"/>
                </a:solidFill>
              </a:rPr>
              <a:t>a.link</a:t>
            </a:r>
            <a:r>
              <a:rPr lang="en-US" sz="2200" dirty="0" smtClean="0">
                <a:solidFill>
                  <a:schemeClr val="bg1"/>
                </a:solidFill>
              </a:rPr>
              <a:t> == null)</a:t>
            </a:r>
          </a:p>
          <a:p>
            <a:pPr>
              <a:lnSpc>
                <a:spcPct val="80000"/>
              </a:lnSpc>
              <a:buNone/>
            </a:pP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smtClean="0">
                <a:solidFill>
                  <a:schemeClr val="bg1"/>
                </a:solidFill>
              </a:rPr>
              <a:t>         </a:t>
            </a:r>
            <a:r>
              <a:rPr lang="en-US" sz="2200" dirty="0" err="1" smtClean="0">
                <a:solidFill>
                  <a:schemeClr val="bg1"/>
                </a:solidFill>
              </a:rPr>
              <a:t>a.link</a:t>
            </a:r>
            <a:r>
              <a:rPr lang="en-US" sz="2200" dirty="0" smtClean="0">
                <a:solidFill>
                  <a:schemeClr val="bg1"/>
                </a:solidFill>
              </a:rPr>
              <a:t> = new B();</a:t>
            </a:r>
          </a:p>
          <a:p>
            <a:pPr>
              <a:lnSpc>
                <a:spcPct val="80000"/>
              </a:lnSpc>
              <a:buNone/>
            </a:pPr>
            <a:r>
              <a:rPr lang="en-US" sz="2200" dirty="0" smtClean="0">
                <a:solidFill>
                  <a:schemeClr val="bg1"/>
                </a:solidFill>
              </a:rPr>
              <a:t>	return instance;</a:t>
            </a:r>
            <a:endParaRPr lang="en-US" sz="2200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en-US" sz="2200" dirty="0" smtClean="0">
                <a:solidFill>
                  <a:schemeClr val="bg1"/>
                </a:solidFill>
              </a:rPr>
              <a:t>}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6400800" y="2824168"/>
            <a:ext cx="2008909" cy="47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n-NO" sz="2200" dirty="0" smtClean="0">
                <a:solidFill>
                  <a:srgbClr val="FF0000"/>
                </a:solidFill>
              </a:rPr>
              <a:t>Reuse Data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66" name="Content Placeholder 2"/>
          <p:cNvSpPr txBox="1">
            <a:spLocks/>
          </p:cNvSpPr>
          <p:nvPr/>
        </p:nvSpPr>
        <p:spPr>
          <a:xfrm>
            <a:off x="6096000" y="3275026"/>
            <a:ext cx="2884265" cy="129697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</a:pPr>
            <a:r>
              <a:rPr lang="nn-NO" sz="2200" dirty="0" smtClean="0">
                <a:solidFill>
                  <a:schemeClr val="bg1"/>
                </a:solidFill>
              </a:rPr>
              <a:t>for(int i = 0; i &lt; N; i++){</a:t>
            </a:r>
          </a:p>
          <a:p>
            <a:pPr>
              <a:buFont typeface="Arial" charset="0"/>
              <a:buNone/>
            </a:pPr>
            <a:r>
              <a:rPr lang="nn-NO" sz="2200" dirty="0" smtClean="0">
                <a:solidFill>
                  <a:schemeClr val="accent1"/>
                </a:solidFill>
              </a:rPr>
              <a:t>     </a:t>
            </a:r>
            <a:r>
              <a:rPr lang="nn-NO" sz="2200" dirty="0" smtClean="0">
                <a:solidFill>
                  <a:srgbClr val="00B0F0"/>
                </a:solidFill>
              </a:rPr>
              <a:t>A a = getAInstance();</a:t>
            </a:r>
          </a:p>
          <a:p>
            <a:pPr>
              <a:buFont typeface="Arial" charset="0"/>
              <a:buNone/>
            </a:pPr>
            <a:r>
              <a:rPr lang="en-US" sz="2200" dirty="0" smtClean="0">
                <a:solidFill>
                  <a:schemeClr val="bg1"/>
                </a:solidFill>
              </a:rPr>
              <a:t>     //use </a:t>
            </a:r>
            <a:r>
              <a:rPr lang="en-US" sz="2200" i="1" dirty="0" smtClean="0">
                <a:solidFill>
                  <a:schemeClr val="bg1"/>
                </a:solidFill>
              </a:rPr>
              <a:t>a</a:t>
            </a:r>
          </a:p>
          <a:p>
            <a:pPr>
              <a:buNone/>
            </a:pPr>
            <a:r>
              <a:rPr lang="en-US" sz="2200" dirty="0" smtClean="0">
                <a:solidFill>
                  <a:schemeClr val="bg1"/>
                </a:solidFill>
              </a:rPr>
              <a:t>} </a:t>
            </a:r>
          </a:p>
          <a:p>
            <a:pPr>
              <a:buFont typeface="Arial" charset="0"/>
              <a:buNone/>
            </a:pP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67" name="Content Placeholder 2"/>
          <p:cNvSpPr txBox="1">
            <a:spLocks/>
          </p:cNvSpPr>
          <p:nvPr/>
        </p:nvSpPr>
        <p:spPr>
          <a:xfrm>
            <a:off x="6096000" y="4572000"/>
            <a:ext cx="3352800" cy="2057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None/>
            </a:pPr>
            <a:r>
              <a:rPr lang="en-US" sz="2200" dirty="0" smtClean="0">
                <a:solidFill>
                  <a:schemeClr val="bg1"/>
                </a:solidFill>
              </a:rPr>
              <a:t>static A </a:t>
            </a:r>
            <a:r>
              <a:rPr lang="en-US" sz="2200" dirty="0">
                <a:solidFill>
                  <a:schemeClr val="bg1"/>
                </a:solidFill>
              </a:rPr>
              <a:t>i</a:t>
            </a:r>
            <a:r>
              <a:rPr lang="en-US" sz="2200" dirty="0" smtClean="0">
                <a:solidFill>
                  <a:schemeClr val="bg1"/>
                </a:solidFill>
              </a:rPr>
              <a:t>nstance = new A();</a:t>
            </a:r>
          </a:p>
          <a:p>
            <a:pPr>
              <a:lnSpc>
                <a:spcPct val="80000"/>
              </a:lnSpc>
              <a:buNone/>
            </a:pPr>
            <a:r>
              <a:rPr lang="en-US" sz="2200" dirty="0" smtClean="0">
                <a:solidFill>
                  <a:schemeClr val="bg1"/>
                </a:solidFill>
              </a:rPr>
              <a:t>A </a:t>
            </a:r>
            <a:r>
              <a:rPr lang="en-US" sz="2200" i="1" dirty="0" err="1" smtClean="0">
                <a:solidFill>
                  <a:srgbClr val="00B0F0"/>
                </a:solidFill>
              </a:rPr>
              <a:t>getAInstance</a:t>
            </a:r>
            <a:r>
              <a:rPr lang="en-US" sz="2200" dirty="0" smtClean="0">
                <a:solidFill>
                  <a:schemeClr val="bg1"/>
                </a:solidFill>
              </a:rPr>
              <a:t>(){</a:t>
            </a:r>
          </a:p>
          <a:p>
            <a:pPr>
              <a:lnSpc>
                <a:spcPct val="80000"/>
              </a:lnSpc>
              <a:buNone/>
            </a:pP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smtClean="0">
                <a:solidFill>
                  <a:schemeClr val="bg1"/>
                </a:solidFill>
              </a:rPr>
              <a:t>      if(</a:t>
            </a:r>
            <a:r>
              <a:rPr lang="en-US" sz="2200" dirty="0" err="1" smtClean="0">
                <a:solidFill>
                  <a:schemeClr val="bg1"/>
                </a:solidFill>
              </a:rPr>
              <a:t>a.link</a:t>
            </a:r>
            <a:r>
              <a:rPr lang="en-US" sz="2200" dirty="0" smtClean="0">
                <a:solidFill>
                  <a:schemeClr val="bg1"/>
                </a:solidFill>
              </a:rPr>
              <a:t> == null){</a:t>
            </a:r>
          </a:p>
          <a:p>
            <a:pPr>
              <a:lnSpc>
                <a:spcPct val="80000"/>
              </a:lnSpc>
              <a:buNone/>
            </a:pP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smtClean="0">
                <a:solidFill>
                  <a:schemeClr val="bg1"/>
                </a:solidFill>
              </a:rPr>
              <a:t>         </a:t>
            </a:r>
            <a:r>
              <a:rPr lang="en-US" sz="2200" dirty="0" err="1" smtClean="0">
                <a:solidFill>
                  <a:schemeClr val="bg1"/>
                </a:solidFill>
              </a:rPr>
              <a:t>a.link</a:t>
            </a:r>
            <a:r>
              <a:rPr lang="en-US" sz="2200" dirty="0" smtClean="0">
                <a:solidFill>
                  <a:schemeClr val="bg1"/>
                </a:solidFill>
              </a:rPr>
              <a:t> = new B();</a:t>
            </a:r>
          </a:p>
          <a:p>
            <a:pPr>
              <a:lnSpc>
                <a:spcPct val="80000"/>
              </a:lnSpc>
              <a:buNone/>
            </a:pP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smtClean="0">
                <a:solidFill>
                  <a:schemeClr val="bg1"/>
                </a:solidFill>
              </a:rPr>
              <a:t>          </a:t>
            </a:r>
            <a:r>
              <a:rPr lang="en-US" sz="2200" dirty="0" err="1" smtClean="0">
                <a:solidFill>
                  <a:schemeClr val="bg1"/>
                </a:solidFill>
              </a:rPr>
              <a:t>a.f</a:t>
            </a:r>
            <a:r>
              <a:rPr lang="en-US" sz="2200" dirty="0" smtClean="0">
                <a:solidFill>
                  <a:schemeClr val="bg1"/>
                </a:solidFill>
              </a:rPr>
              <a:t> = 1;  </a:t>
            </a:r>
            <a:r>
              <a:rPr lang="en-US" sz="2200" dirty="0" err="1" smtClean="0">
                <a:solidFill>
                  <a:schemeClr val="bg1"/>
                </a:solidFill>
              </a:rPr>
              <a:t>a.link.g</a:t>
            </a:r>
            <a:r>
              <a:rPr lang="en-US" sz="2200" dirty="0" smtClean="0">
                <a:solidFill>
                  <a:schemeClr val="bg1"/>
                </a:solidFill>
              </a:rPr>
              <a:t> = 1;</a:t>
            </a:r>
          </a:p>
          <a:p>
            <a:pPr>
              <a:lnSpc>
                <a:spcPct val="80000"/>
              </a:lnSpc>
              <a:buNone/>
            </a:pPr>
            <a:r>
              <a:rPr lang="en-US" sz="2200" dirty="0" smtClean="0">
                <a:solidFill>
                  <a:schemeClr val="bg1"/>
                </a:solidFill>
              </a:rPr>
              <a:t>        }</a:t>
            </a:r>
          </a:p>
          <a:p>
            <a:pPr>
              <a:lnSpc>
                <a:spcPct val="80000"/>
              </a:lnSpc>
              <a:buNone/>
            </a:pPr>
            <a:r>
              <a:rPr lang="en-US" sz="2200" dirty="0" smtClean="0">
                <a:solidFill>
                  <a:schemeClr val="bg1"/>
                </a:solidFill>
              </a:rPr>
              <a:t>	return instance;</a:t>
            </a:r>
            <a:endParaRPr lang="en-US" sz="2200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en-US" sz="2200" dirty="0" smtClean="0">
                <a:solidFill>
                  <a:schemeClr val="bg1"/>
                </a:solidFill>
              </a:rPr>
              <a:t>}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2722880" y="2984956"/>
            <a:ext cx="457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ight Arrow 67"/>
          <p:cNvSpPr/>
          <p:nvPr/>
        </p:nvSpPr>
        <p:spPr>
          <a:xfrm>
            <a:off x="5638800" y="2971800"/>
            <a:ext cx="457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84483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1" grpId="0"/>
      <p:bldP spid="3" grpId="0"/>
      <p:bldP spid="62" grpId="0"/>
      <p:bldP spid="63" grpId="0"/>
      <p:bldP spid="64" grpId="0"/>
      <p:bldP spid="65" grpId="0"/>
      <p:bldP spid="66" grpId="0"/>
      <p:bldP spid="67" grpId="0"/>
      <p:bldP spid="4" grpId="0" animBg="1"/>
      <p:bldP spid="6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Approximating Instance Reusability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Goal: compute a measurement </a:t>
            </a:r>
            <a:r>
              <a:rPr lang="en-US" i="1" dirty="0" smtClean="0">
                <a:solidFill>
                  <a:srgbClr val="00B0F0"/>
                </a:solidFill>
                <a:latin typeface="Cambria Math"/>
              </a:rPr>
              <a:t>IR(a)  </a:t>
            </a:r>
            <a:r>
              <a:rPr lang="en-US" dirty="0" smtClean="0">
                <a:solidFill>
                  <a:schemeClr val="bg1"/>
                </a:solidFill>
              </a:rPr>
              <a:t>for each allocation site </a:t>
            </a:r>
            <a:r>
              <a:rPr lang="en-US" i="1" dirty="0" smtClean="0">
                <a:solidFill>
                  <a:srgbClr val="00B0F0"/>
                </a:solidFill>
                <a:latin typeface="Cambria Math"/>
              </a:rPr>
              <a:t>a</a:t>
            </a:r>
            <a:r>
              <a:rPr lang="en-US" dirty="0" smtClean="0">
                <a:solidFill>
                  <a:schemeClr val="bg1"/>
                </a:solidFill>
              </a:rPr>
              <a:t>, indicating how likely </a:t>
            </a:r>
            <a:r>
              <a:rPr lang="en-US" i="1" dirty="0" smtClean="0">
                <a:solidFill>
                  <a:srgbClr val="00B0F0"/>
                </a:solidFill>
                <a:latin typeface="Cambria Math"/>
              </a:rPr>
              <a:t>a </a:t>
            </a:r>
            <a:r>
              <a:rPr lang="en-US" dirty="0" smtClean="0">
                <a:solidFill>
                  <a:schemeClr val="bg1"/>
                </a:solidFill>
              </a:rPr>
              <a:t>creates disjoint objects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At each GC, compute a DL ratio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# Dead </a:t>
            </a:r>
            <a:r>
              <a:rPr lang="en-US" dirty="0" err="1" smtClean="0">
                <a:solidFill>
                  <a:schemeClr val="bg1"/>
                </a:solidFill>
              </a:rPr>
              <a:t>Objs</a:t>
            </a:r>
            <a:r>
              <a:rPr lang="en-US" dirty="0" smtClean="0">
                <a:solidFill>
                  <a:schemeClr val="bg1"/>
                </a:solidFill>
              </a:rPr>
              <a:t> / # Live </a:t>
            </a:r>
            <a:r>
              <a:rPr lang="en-US" dirty="0" err="1" smtClean="0">
                <a:solidFill>
                  <a:schemeClr val="bg1"/>
                </a:solidFill>
              </a:rPr>
              <a:t>Objs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i="1" dirty="0" smtClean="0">
                <a:solidFill>
                  <a:srgbClr val="00B0F0"/>
                </a:solidFill>
                <a:latin typeface="Cambria Math"/>
              </a:rPr>
              <a:t>IR(a) </a:t>
            </a:r>
            <a:r>
              <a:rPr lang="en-US" sz="3200" i="1" dirty="0">
                <a:solidFill>
                  <a:srgbClr val="00B0F0"/>
                </a:solidFill>
                <a:latin typeface="Cambria Math"/>
              </a:rPr>
              <a:t>= AVG</a:t>
            </a:r>
            <a:r>
              <a:rPr lang="en-US" sz="3200" i="1" baseline="-25000" dirty="0">
                <a:solidFill>
                  <a:srgbClr val="00B0F0"/>
                </a:solidFill>
                <a:latin typeface="Cambria Math"/>
              </a:rPr>
              <a:t>GC</a:t>
            </a:r>
            <a:r>
              <a:rPr lang="en-US" sz="3200" i="1" dirty="0">
                <a:solidFill>
                  <a:srgbClr val="00B0F0"/>
                </a:solidFill>
                <a:latin typeface="Cambria Math"/>
              </a:rPr>
              <a:t> (# </a:t>
            </a:r>
            <a:r>
              <a:rPr lang="en-US" sz="3200" i="1" dirty="0" smtClean="0">
                <a:solidFill>
                  <a:srgbClr val="00B0F0"/>
                </a:solidFill>
                <a:latin typeface="Cambria Math"/>
              </a:rPr>
              <a:t>Dead </a:t>
            </a:r>
            <a:r>
              <a:rPr lang="en-US" sz="3200" i="1" dirty="0" err="1">
                <a:solidFill>
                  <a:srgbClr val="00B0F0"/>
                </a:solidFill>
                <a:latin typeface="Cambria Math"/>
              </a:rPr>
              <a:t>Objs</a:t>
            </a:r>
            <a:r>
              <a:rPr lang="en-US" sz="3200" i="1" dirty="0">
                <a:solidFill>
                  <a:srgbClr val="00B0F0"/>
                </a:solidFill>
                <a:latin typeface="Cambria Math"/>
              </a:rPr>
              <a:t> / # </a:t>
            </a:r>
            <a:r>
              <a:rPr lang="en-US" sz="3200" i="1" dirty="0" smtClean="0">
                <a:solidFill>
                  <a:srgbClr val="00B0F0"/>
                </a:solidFill>
                <a:latin typeface="Cambria Math"/>
              </a:rPr>
              <a:t>Live </a:t>
            </a:r>
            <a:r>
              <a:rPr lang="en-US" sz="3200" i="1" dirty="0" err="1">
                <a:solidFill>
                  <a:srgbClr val="00B0F0"/>
                </a:solidFill>
                <a:latin typeface="Cambria Math"/>
              </a:rPr>
              <a:t>Objs</a:t>
            </a:r>
            <a:r>
              <a:rPr lang="en-US" sz="3200" i="1" dirty="0">
                <a:solidFill>
                  <a:srgbClr val="00B0F0"/>
                </a:solidFill>
                <a:latin typeface="Cambria Math"/>
              </a:rPr>
              <a:t>) 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The large number of GC runs help reduce the imprecision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07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Computing IR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81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Counting incoming references for each object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Add an object to a </a:t>
            </a:r>
            <a:r>
              <a:rPr lang="en-US" sz="3000" i="1" dirty="0">
                <a:solidFill>
                  <a:srgbClr val="00B0F0"/>
                </a:solidFill>
                <a:latin typeface="Cambria Math"/>
              </a:rPr>
              <a:t>dead object queue</a:t>
            </a:r>
            <a:r>
              <a:rPr lang="en-US" dirty="0" smtClean="0">
                <a:solidFill>
                  <a:schemeClr val="bg1"/>
                </a:solidFill>
              </a:rPr>
              <a:t> whenever its </a:t>
            </a:r>
            <a:r>
              <a:rPr lang="en-US" i="1" dirty="0" err="1" smtClean="0">
                <a:solidFill>
                  <a:schemeClr val="bg1"/>
                </a:solidFill>
              </a:rPr>
              <a:t>rc</a:t>
            </a:r>
            <a:r>
              <a:rPr lang="en-US" dirty="0" smtClean="0">
                <a:solidFill>
                  <a:schemeClr val="bg1"/>
                </a:solidFill>
              </a:rPr>
              <a:t> becomes 0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Add a pass at the end of each GC to traverse the objects from those (roots) in the queue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Identify a </a:t>
            </a:r>
            <a:r>
              <a:rPr lang="en-US" i="1" dirty="0" smtClean="0">
                <a:solidFill>
                  <a:srgbClr val="FF0000"/>
                </a:solidFill>
              </a:rPr>
              <a:t>dead data structure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190875"/>
            <a:ext cx="3308985" cy="252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932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Approximating Shape Reusability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Goal: compute a measurement </a:t>
            </a:r>
            <a:r>
              <a:rPr lang="en-US" i="1" dirty="0" smtClean="0">
                <a:solidFill>
                  <a:srgbClr val="00B0F0"/>
                </a:solidFill>
                <a:latin typeface="Cambria Math"/>
              </a:rPr>
              <a:t>SR(a)</a:t>
            </a:r>
            <a:r>
              <a:rPr lang="en-US" dirty="0" smtClean="0">
                <a:solidFill>
                  <a:schemeClr val="bg1"/>
                </a:solidFill>
              </a:rPr>
              <a:t> for each allocation site </a:t>
            </a:r>
            <a:r>
              <a:rPr lang="en-US" i="1" dirty="0" smtClean="0">
                <a:solidFill>
                  <a:srgbClr val="00B0F0"/>
                </a:solidFill>
                <a:latin typeface="Cambria Math"/>
              </a:rPr>
              <a:t>a </a:t>
            </a:r>
            <a:r>
              <a:rPr lang="en-US" dirty="0" smtClean="0">
                <a:solidFill>
                  <a:schemeClr val="bg1"/>
                </a:solidFill>
              </a:rPr>
              <a:t>that indicates how likely </a:t>
            </a:r>
            <a:r>
              <a:rPr lang="en-US" i="1" dirty="0" smtClean="0">
                <a:solidFill>
                  <a:srgbClr val="00B0F0"/>
                </a:solidFill>
                <a:latin typeface="Cambria Math"/>
              </a:rPr>
              <a:t>a</a:t>
            </a:r>
            <a:r>
              <a:rPr lang="en-US" dirty="0" smtClean="0">
                <a:solidFill>
                  <a:schemeClr val="bg1"/>
                </a:solidFill>
              </a:rPr>
              <a:t> creates data structures with the same shape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Interested only in dead data structures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Encoding a shape into a (probabilistically) unique value 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i="1" dirty="0" smtClean="0">
                <a:solidFill>
                  <a:srgbClr val="00B0F0"/>
                </a:solidFill>
                <a:latin typeface="Cambria Math"/>
              </a:rPr>
              <a:t>SR(a)</a:t>
            </a:r>
            <a:r>
              <a:rPr lang="en-US" dirty="0" smtClean="0">
                <a:solidFill>
                  <a:schemeClr val="bg1"/>
                </a:solidFill>
              </a:rPr>
              <a:t> is determined by comparing the encoded shapes for all dead data structures created by </a:t>
            </a:r>
            <a:r>
              <a:rPr lang="en-US" i="1" dirty="0" smtClean="0">
                <a:solidFill>
                  <a:srgbClr val="00B0F0"/>
                </a:solidFill>
                <a:latin typeface="Cambria Math"/>
              </a:rPr>
              <a:t>a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61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Encoding Shapes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5720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Base algorithm: balanced parenthesis (BP) algorithm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Modified BP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Break cycles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Turn the vector into an integer value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s(n) = </a:t>
            </a:r>
            <a:r>
              <a:rPr lang="en-US" dirty="0" err="1" smtClean="0">
                <a:solidFill>
                  <a:srgbClr val="FF0000"/>
                </a:solidFill>
              </a:rPr>
              <a:t>ID</a:t>
            </a:r>
            <a:r>
              <a:rPr lang="en-US" baseline="-25000" dirty="0" err="1">
                <a:solidFill>
                  <a:srgbClr val="FF0000"/>
                </a:solidFill>
              </a:rPr>
              <a:t>n</a:t>
            </a:r>
            <a:r>
              <a:rPr lang="en-US" baseline="-25000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+ 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        ∑ </a:t>
            </a:r>
            <a:r>
              <a:rPr lang="en-US" baseline="-25000" dirty="0" smtClean="0">
                <a:solidFill>
                  <a:srgbClr val="FF0000"/>
                </a:solidFill>
              </a:rPr>
              <a:t>child </a:t>
            </a:r>
            <a:r>
              <a:rPr lang="en-US" baseline="-25000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f</a:t>
            </a:r>
            <a:r>
              <a:rPr lang="en-US" baseline="-25000" dirty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* s(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 lvl="1"/>
            <a:r>
              <a:rPr lang="en-US" sz="3000" dirty="0" smtClean="0">
                <a:solidFill>
                  <a:srgbClr val="00B0F0"/>
                </a:solidFill>
                <a:latin typeface="Cambria Math"/>
              </a:rPr>
              <a:t>Shapes</a:t>
            </a:r>
            <a:r>
              <a:rPr lang="en-US" baseline="-25000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chemeClr val="bg1"/>
                </a:solidFill>
              </a:rPr>
              <a:t> [</a:t>
            </a:r>
            <a:r>
              <a:rPr lang="en-US" dirty="0">
                <a:solidFill>
                  <a:srgbClr val="FF0000"/>
                </a:solidFill>
              </a:rPr>
              <a:t>s(n</a:t>
            </a:r>
            <a:r>
              <a:rPr lang="en-US" dirty="0" smtClean="0">
                <a:solidFill>
                  <a:srgbClr val="FF0000"/>
                </a:solidFill>
              </a:rPr>
              <a:t>) % 7</a:t>
            </a:r>
            <a:r>
              <a:rPr lang="en-US" dirty="0" smtClean="0">
                <a:solidFill>
                  <a:schemeClr val="bg1"/>
                </a:solidFill>
              </a:rPr>
              <a:t>]++</a:t>
            </a:r>
          </a:p>
          <a:p>
            <a:r>
              <a:rPr lang="en-US" sz="3100" dirty="0" smtClean="0">
                <a:solidFill>
                  <a:srgbClr val="00B0F0"/>
                </a:solidFill>
                <a:latin typeface="Cambria Math"/>
              </a:rPr>
              <a:t>SR(n)</a:t>
            </a:r>
            <a:r>
              <a:rPr lang="en-US" dirty="0" smtClean="0">
                <a:solidFill>
                  <a:schemeClr val="bg1"/>
                </a:solidFill>
              </a:rPr>
              <a:t> = max(</a:t>
            </a:r>
            <a:r>
              <a:rPr lang="en-US" dirty="0" smtClean="0">
                <a:solidFill>
                  <a:srgbClr val="00B0F0"/>
                </a:solidFill>
                <a:latin typeface="Cambria Math"/>
              </a:rPr>
              <a:t>Shapes</a:t>
            </a:r>
            <a:r>
              <a:rPr lang="en-US" baseline="-25000" dirty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           /sum(</a:t>
            </a:r>
            <a:r>
              <a:rPr lang="en-US" dirty="0" smtClean="0">
                <a:solidFill>
                  <a:srgbClr val="00B0F0"/>
                </a:solidFill>
                <a:latin typeface="Cambria Math"/>
              </a:rPr>
              <a:t>Shapes</a:t>
            </a:r>
            <a:r>
              <a:rPr lang="en-US" baseline="-25000" dirty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529080"/>
            <a:ext cx="426720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240" y="4810124"/>
            <a:ext cx="2981960" cy="371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5970" y="5347411"/>
            <a:ext cx="4253230" cy="977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4800600" y="4815562"/>
            <a:ext cx="290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f</a:t>
            </a:r>
            <a:r>
              <a:rPr lang="en-US" baseline="-25000" dirty="0">
                <a:solidFill>
                  <a:srgbClr val="FF0000"/>
                </a:solidFill>
              </a:rPr>
              <a:t>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958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1.4|7.9|80.3|3.2|109.4|29.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19670</TotalTime>
  <Words>891</Words>
  <Application>Microsoft Office PowerPoint</Application>
  <PresentationFormat>On-screen Show (4:3)</PresentationFormat>
  <Paragraphs>167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Finding Reusable Data Structures</vt:lpstr>
      <vt:lpstr>Excessive Object Creation</vt:lpstr>
      <vt:lpstr>Reusing Data Structures</vt:lpstr>
      <vt:lpstr>Reusability Levels</vt:lpstr>
      <vt:lpstr>Optimization Example</vt:lpstr>
      <vt:lpstr>Approximating Instance Reusability</vt:lpstr>
      <vt:lpstr>Computing IR</vt:lpstr>
      <vt:lpstr>Approximating Shape Reusability</vt:lpstr>
      <vt:lpstr>Encoding Shapes</vt:lpstr>
      <vt:lpstr>Encoding Data</vt:lpstr>
      <vt:lpstr>Implementation</vt:lpstr>
      <vt:lpstr>Six Case Studies</vt:lpstr>
      <vt:lpstr>Conclusions</vt:lpstr>
      <vt:lpstr>PowerPoint Presentation</vt:lpstr>
      <vt:lpstr>False Positives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Runtime Techniques for  Efficient and Reliable Program Execution</dc:title>
  <dc:creator>harrygxu</dc:creator>
  <cp:lastModifiedBy>harrygxu</cp:lastModifiedBy>
  <cp:revision>419</cp:revision>
  <dcterms:created xsi:type="dcterms:W3CDTF">2011-12-05T04:47:10Z</dcterms:created>
  <dcterms:modified xsi:type="dcterms:W3CDTF">2012-10-25T22:58:40Z</dcterms:modified>
</cp:coreProperties>
</file>