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32"/>
  </p:notesMasterIdLst>
  <p:handoutMasterIdLst>
    <p:handoutMasterId r:id="rId33"/>
  </p:handoutMasterIdLst>
  <p:sldIdLst>
    <p:sldId id="256" r:id="rId3"/>
    <p:sldId id="707" r:id="rId4"/>
    <p:sldId id="708" r:id="rId5"/>
    <p:sldId id="672" r:id="rId6"/>
    <p:sldId id="674" r:id="rId7"/>
    <p:sldId id="701" r:id="rId8"/>
    <p:sldId id="711" r:id="rId9"/>
    <p:sldId id="710" r:id="rId10"/>
    <p:sldId id="706" r:id="rId11"/>
    <p:sldId id="712" r:id="rId12"/>
    <p:sldId id="713" r:id="rId13"/>
    <p:sldId id="714" r:id="rId14"/>
    <p:sldId id="715" r:id="rId15"/>
    <p:sldId id="716" r:id="rId16"/>
    <p:sldId id="717" r:id="rId17"/>
    <p:sldId id="718" r:id="rId18"/>
    <p:sldId id="703" r:id="rId19"/>
    <p:sldId id="695" r:id="rId20"/>
    <p:sldId id="704" r:id="rId21"/>
    <p:sldId id="653" r:id="rId22"/>
    <p:sldId id="685" r:id="rId23"/>
    <p:sldId id="692" r:id="rId24"/>
    <p:sldId id="705" r:id="rId25"/>
    <p:sldId id="667" r:id="rId26"/>
    <p:sldId id="691" r:id="rId27"/>
    <p:sldId id="697" r:id="rId28"/>
    <p:sldId id="668" r:id="rId29"/>
    <p:sldId id="350" r:id="rId30"/>
    <p:sldId id="408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DDE"/>
    <a:srgbClr val="EEDDCF"/>
    <a:srgbClr val="FBF545"/>
    <a:srgbClr val="A2EC17"/>
    <a:srgbClr val="C4D628"/>
    <a:srgbClr val="EFEF84"/>
    <a:srgbClr val="10EF77"/>
    <a:srgbClr val="FFAF0F"/>
    <a:srgbClr val="D5FD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18" autoAdjust="0"/>
    <p:restoredTop sz="63834" autoAdjust="0"/>
  </p:normalViewPr>
  <p:slideViewPr>
    <p:cSldViewPr snapToGrid="0" snapToObjects="1">
      <p:cViewPr varScale="1">
        <p:scale>
          <a:sx n="52" d="100"/>
          <a:sy n="52" d="100"/>
        </p:scale>
        <p:origin x="115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7" d="100"/>
          <a:sy n="77" d="100"/>
        </p:scale>
        <p:origin x="-3216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94AB8-BCF9-FE48-B1B9-ACB3A1184FBA}" type="datetimeFigureOut">
              <a:rPr lang="en-US" smtClean="0"/>
              <a:t>11/21/2016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746D2-670F-B84D-BC49-436BB55549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9916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01244-3555-824F-BBA2-8226870C5F45}" type="datetimeFigureOut">
              <a:rPr lang="en-US" smtClean="0"/>
              <a:t>11/21/2016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A1180-71CC-D84D-8852-67CDD3B0CA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464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D974D-8C01-4845-B68A-3955301DB1A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A1180-71CC-D84D-8852-67CDD3B0CA6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487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14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D974D-8C01-4845-B68A-3955301DB1A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124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14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D974D-8C01-4845-B68A-3955301DB1A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124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A1180-71CC-D84D-8852-67CDD3B0CA6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9293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/>
              <a:buChar char="•"/>
            </a:pPr>
            <a:endParaRPr lang="en-US" sz="14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A1180-71CC-D84D-8852-67CDD3B0CA6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9293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A1180-71CC-D84D-8852-67CDD3B0CA6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9293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14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D974D-8C01-4845-B68A-3955301DB1A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124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lnSpc>
                <a:spcPct val="50000"/>
              </a:lnSpc>
              <a:buFont typeface="Arial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A1180-71CC-D84D-8852-67CDD3B0CA6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9293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A1180-71CC-D84D-8852-67CDD3B0CA65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487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A1180-71CC-D84D-8852-67CDD3B0CA65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48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sz="14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D974D-8C01-4845-B68A-3955301DB1A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124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A1180-71CC-D84D-8852-67CDD3B0CA65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3165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0F210-3A89-410E-9920-CB9EB1D7811D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1794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sz="14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D974D-8C01-4845-B68A-3955301DB1A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12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sz="14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D974D-8C01-4845-B68A-3955301DB1A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12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sz="14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D974D-8C01-4845-B68A-3955301DB1A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6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0F210-3A89-410E-9920-CB9EB1D7811D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1695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A1180-71CC-D84D-8852-67CDD3B0CA6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640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A1180-71CC-D84D-8852-67CDD3B0CA6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2924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4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D974D-8C01-4845-B68A-3955301DB1A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12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65"/>
            <a:ext cx="2133600" cy="365125"/>
          </a:xfrm>
          <a:prstGeom prst="rect">
            <a:avLst/>
          </a:prstGeom>
        </p:spPr>
        <p:txBody>
          <a:bodyPr/>
          <a:lstStyle/>
          <a:p>
            <a:fld id="{CC3E10A2-771E-6447-BDE5-74845465F57F}" type="datetime1">
              <a:rPr lang="en-US" smtClean="0"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6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595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65"/>
            <a:ext cx="2133600" cy="365125"/>
          </a:xfrm>
          <a:prstGeom prst="rect">
            <a:avLst/>
          </a:prstGeom>
        </p:spPr>
        <p:txBody>
          <a:bodyPr/>
          <a:lstStyle/>
          <a:p>
            <a:fld id="{471B753C-52A2-B446-86C6-F599D260D500}" type="datetime1">
              <a:rPr lang="en-US" smtClean="0"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6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93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3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65"/>
            <a:ext cx="2133600" cy="365125"/>
          </a:xfrm>
          <a:prstGeom prst="rect">
            <a:avLst/>
          </a:prstGeom>
        </p:spPr>
        <p:txBody>
          <a:bodyPr/>
          <a:lstStyle/>
          <a:p>
            <a:fld id="{CE70E92E-14BE-CD47-BE3A-4037769A78F5}" type="datetime1">
              <a:rPr lang="en-US" smtClean="0"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6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236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6145-214D-4A66-AA4D-E92DBFC8EA4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11/21/2016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26C-4742-4BFB-A88C-DF762D545F9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0010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6145-214D-4A66-AA4D-E92DBFC8EA4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11/21/2016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26C-4742-4BFB-A88C-DF762D545F9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4914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5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6145-214D-4A66-AA4D-E92DBFC8EA4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11/21/2016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26C-4742-4BFB-A88C-DF762D545F9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3314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6145-214D-4A66-AA4D-E92DBFC8EA4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11/21/2016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26C-4742-4BFB-A88C-DF762D545F9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2109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6145-214D-4A66-AA4D-E92DBFC8EA4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11/21/2016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26C-4742-4BFB-A88C-DF762D545F9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2543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6145-214D-4A66-AA4D-E92DBFC8EA4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11/21/2016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26C-4742-4BFB-A88C-DF762D545F9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34452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6145-214D-4A66-AA4D-E92DBFC8EA4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11/21/2016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26C-4742-4BFB-A88C-DF762D545F9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01872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6145-214D-4A66-AA4D-E92DBFC8EA4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11/21/2016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26C-4742-4BFB-A88C-DF762D545F9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183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65"/>
            <a:ext cx="2133600" cy="365125"/>
          </a:xfrm>
          <a:prstGeom prst="rect">
            <a:avLst/>
          </a:prstGeom>
        </p:spPr>
        <p:txBody>
          <a:bodyPr/>
          <a:lstStyle/>
          <a:p>
            <a:fld id="{FF83EE6B-E115-DF46-AFF7-37B8CF0DC4F0}" type="datetime1">
              <a:rPr lang="en-US" smtClean="0"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6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5872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8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6145-214D-4A66-AA4D-E92DBFC8EA4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11/21/2016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26C-4742-4BFB-A88C-DF762D545F9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29339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6145-214D-4A66-AA4D-E92DBFC8EA4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11/21/2016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26C-4742-4BFB-A88C-DF762D545F9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9222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6145-214D-4A66-AA4D-E92DBFC8EA4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11/21/2016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26C-4742-4BFB-A88C-DF762D545F9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37531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65"/>
            <a:ext cx="2133600" cy="365125"/>
          </a:xfrm>
          <a:prstGeom prst="rect">
            <a:avLst/>
          </a:prstGeom>
        </p:spPr>
        <p:txBody>
          <a:bodyPr/>
          <a:lstStyle/>
          <a:p>
            <a:fld id="{CFD45E80-B062-6C46-A356-1B9247D9733E}" type="datetime1">
              <a:rPr lang="en-US" smtClean="0"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6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245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65"/>
            <a:ext cx="2133600" cy="365125"/>
          </a:xfrm>
          <a:prstGeom prst="rect">
            <a:avLst/>
          </a:prstGeom>
        </p:spPr>
        <p:txBody>
          <a:bodyPr/>
          <a:lstStyle/>
          <a:p>
            <a:fld id="{92B5ED84-4C10-A140-B879-0D15627C521D}" type="datetime1">
              <a:rPr lang="en-US" smtClean="0"/>
              <a:t>11/21/2016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6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151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4" y="1535117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65"/>
            <a:ext cx="2133600" cy="365125"/>
          </a:xfrm>
          <a:prstGeom prst="rect">
            <a:avLst/>
          </a:prstGeom>
        </p:spPr>
        <p:txBody>
          <a:bodyPr/>
          <a:lstStyle/>
          <a:p>
            <a:fld id="{07DF0443-BB9C-F44A-9798-1E89DBE92946}" type="datetime1">
              <a:rPr lang="en-US" smtClean="0"/>
              <a:t>11/21/2016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6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254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65"/>
            <a:ext cx="2133600" cy="365125"/>
          </a:xfrm>
          <a:prstGeom prst="rect">
            <a:avLst/>
          </a:prstGeom>
        </p:spPr>
        <p:txBody>
          <a:bodyPr/>
          <a:lstStyle/>
          <a:p>
            <a:fld id="{7DBF9F67-BFD6-6040-B0EA-50374895D897}" type="datetime1">
              <a:rPr lang="en-US" smtClean="0"/>
              <a:t>11/21/2016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6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75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65"/>
            <a:ext cx="2133600" cy="365125"/>
          </a:xfrm>
          <a:prstGeom prst="rect">
            <a:avLst/>
          </a:prstGeom>
        </p:spPr>
        <p:txBody>
          <a:bodyPr/>
          <a:lstStyle/>
          <a:p>
            <a:fld id="{355D7AC3-ECAC-6241-ABE5-5B57FCFC0759}" type="datetime1">
              <a:rPr lang="en-US" smtClean="0"/>
              <a:t>11/21/2016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228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63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65"/>
            <a:ext cx="2133600" cy="365125"/>
          </a:xfrm>
          <a:prstGeom prst="rect">
            <a:avLst/>
          </a:prstGeom>
        </p:spPr>
        <p:txBody>
          <a:bodyPr/>
          <a:lstStyle/>
          <a:p>
            <a:fld id="{C450ECF7-3F5C-FD4D-84C0-AB7BD65C085B}" type="datetime1">
              <a:rPr lang="en-US" smtClean="0"/>
              <a:t>11/21/2016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6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864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14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52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65"/>
            <a:ext cx="2133600" cy="365125"/>
          </a:xfrm>
          <a:prstGeom prst="rect">
            <a:avLst/>
          </a:prstGeom>
        </p:spPr>
        <p:txBody>
          <a:bodyPr/>
          <a:lstStyle/>
          <a:p>
            <a:fld id="{CD14865D-B207-BA46-B32F-8DBBC5467DDF}" type="datetime1">
              <a:rPr lang="en-US" smtClean="0"/>
              <a:t>11/21/2016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6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0181"/>
            <a:ext cx="8229600" cy="8459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5295"/>
            <a:ext cx="8229600" cy="5161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356363"/>
            <a:ext cx="457200" cy="5016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258B8-ACF5-6E4C-8B3E-49E538074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80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B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1186145-214D-4A66-AA4D-E92DBFC8EA4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11/21/2016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6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7B4AF26C-4742-4BFB-A88C-DF762D545F9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3439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188874" y="682758"/>
            <a:ext cx="9546167" cy="2650065"/>
          </a:xfrm>
        </p:spPr>
        <p:txBody>
          <a:bodyPr>
            <a:noAutofit/>
          </a:bodyPr>
          <a:lstStyle/>
          <a:p>
            <a:r>
              <a:rPr lang="en-US" sz="3800" dirty="0"/>
              <a:t>Efficient Network Reachability Analysis using </a:t>
            </a: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 smtClean="0"/>
              <a:t>a </a:t>
            </a:r>
            <a:r>
              <a:rPr lang="en-US" sz="3800" dirty="0"/>
              <a:t>Succinct Control Plane Representation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429644" y="3056378"/>
            <a:ext cx="86850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00"/>
                </a:solidFill>
              </a:rPr>
              <a:t>Seyed </a:t>
            </a:r>
            <a:r>
              <a:rPr lang="en-US" sz="3200" b="1" dirty="0" smtClean="0">
                <a:solidFill>
                  <a:srgbClr val="000000"/>
                </a:solidFill>
              </a:rPr>
              <a:t>K. </a:t>
            </a:r>
            <a:r>
              <a:rPr lang="en-US" sz="3200" b="1" dirty="0" err="1" smtClean="0">
                <a:solidFill>
                  <a:srgbClr val="000000"/>
                </a:solidFill>
              </a:rPr>
              <a:t>Fayaz</a:t>
            </a:r>
            <a:endParaRPr lang="en-US" sz="3200" dirty="0" smtClean="0">
              <a:solidFill>
                <a:srgbClr val="000000"/>
              </a:solidFill>
            </a:endParaRPr>
          </a:p>
        </p:txBody>
      </p:sp>
      <p:pic>
        <p:nvPicPr>
          <p:cNvPr id="1026" name="Picture 2" descr="Seyed K. Faya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794" y="4391891"/>
            <a:ext cx="2267052" cy="2267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520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68"/>
    </mc:Choice>
    <mc:Fallback xmlns="">
      <p:transition xmlns:p14="http://schemas.microsoft.com/office/powerpoint/2010/main" spd="slow" advTm="3668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 triggered 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10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369" y="1731281"/>
            <a:ext cx="6999498" cy="3533893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85824" y="5738608"/>
            <a:ext cx="8234844" cy="550333"/>
          </a:xfrm>
          <a:prstGeom prst="rect">
            <a:avLst/>
          </a:prstGeom>
          <a:ln w="38100" cmpd="sng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600" dirty="0" smtClean="0">
                <a:solidFill>
                  <a:prstClr val="black"/>
                </a:solidFill>
                <a:latin typeface="Calibri"/>
              </a:rPr>
              <a:t>What is the route specification</a:t>
            </a:r>
            <a:r>
              <a:rPr lang="en-US" sz="2600" dirty="0" smtClean="0">
                <a:solidFill>
                  <a:prstClr val="black"/>
                </a:solidFill>
                <a:latin typeface="Calibri"/>
              </a:rPr>
              <a:t>?</a:t>
            </a:r>
            <a:endParaRPr lang="en-US" sz="26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882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 Packet Black Holes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11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0702" y="911301"/>
            <a:ext cx="5737123" cy="4735456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85824" y="5738608"/>
            <a:ext cx="8234844" cy="550333"/>
          </a:xfrm>
          <a:prstGeom prst="rect">
            <a:avLst/>
          </a:prstGeom>
          <a:ln w="38100" cmpd="sng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600" dirty="0" smtClean="0">
                <a:solidFill>
                  <a:prstClr val="black"/>
                </a:solidFill>
                <a:latin typeface="Calibri"/>
              </a:rPr>
              <a:t>What is the route specification</a:t>
            </a:r>
            <a:r>
              <a:rPr lang="en-US" sz="2600" dirty="0" smtClean="0">
                <a:solidFill>
                  <a:prstClr val="black"/>
                </a:solidFill>
                <a:latin typeface="Calibri"/>
              </a:rPr>
              <a:t>?</a:t>
            </a:r>
            <a:endParaRPr lang="en-US" sz="26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694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Violation of </a:t>
            </a:r>
            <a:r>
              <a:rPr lang="en-US" dirty="0" err="1" smtClean="0"/>
              <a:t>Waypointing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12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3045" y="1910091"/>
            <a:ext cx="4660490" cy="2622816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85824" y="5738608"/>
            <a:ext cx="8234844" cy="550333"/>
          </a:xfrm>
          <a:prstGeom prst="rect">
            <a:avLst/>
          </a:prstGeom>
          <a:ln w="38100" cmpd="sng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600" dirty="0" smtClean="0">
                <a:solidFill>
                  <a:prstClr val="black"/>
                </a:solidFill>
                <a:latin typeface="Calibri"/>
              </a:rPr>
              <a:t>What is the route specification</a:t>
            </a:r>
            <a:r>
              <a:rPr lang="en-US" sz="2600" dirty="0" smtClean="0">
                <a:solidFill>
                  <a:prstClr val="black"/>
                </a:solidFill>
                <a:latin typeface="Calibri"/>
              </a:rPr>
              <a:t>?</a:t>
            </a:r>
            <a:endParaRPr lang="en-US" sz="26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060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Valley Free Property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13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8232" y="1328332"/>
            <a:ext cx="4188542" cy="4142984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85824" y="5738608"/>
            <a:ext cx="8234844" cy="550333"/>
          </a:xfrm>
          <a:prstGeom prst="rect">
            <a:avLst/>
          </a:prstGeom>
          <a:ln w="38100" cmpd="sng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600" dirty="0" smtClean="0">
                <a:solidFill>
                  <a:prstClr val="black"/>
                </a:solidFill>
                <a:latin typeface="Calibri"/>
              </a:rPr>
              <a:t>What is the route specification</a:t>
            </a:r>
            <a:r>
              <a:rPr lang="en-US" sz="2600" dirty="0" smtClean="0">
                <a:solidFill>
                  <a:prstClr val="black"/>
                </a:solidFill>
                <a:latin typeface="Calibri"/>
              </a:rPr>
              <a:t>?</a:t>
            </a:r>
            <a:endParaRPr lang="en-US" sz="26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911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Violation of Isolation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14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85824" y="5738608"/>
            <a:ext cx="8234844" cy="550333"/>
          </a:xfrm>
          <a:prstGeom prst="rect">
            <a:avLst/>
          </a:prstGeom>
          <a:ln w="38100" cmpd="sng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600" dirty="0" smtClean="0">
                <a:solidFill>
                  <a:prstClr val="black"/>
                </a:solidFill>
                <a:latin typeface="Calibri"/>
              </a:rPr>
              <a:t>What is the route specification</a:t>
            </a:r>
            <a:r>
              <a:rPr lang="en-US" sz="2600" dirty="0" smtClean="0">
                <a:solidFill>
                  <a:prstClr val="black"/>
                </a:solidFill>
                <a:latin typeface="Calibri"/>
              </a:rPr>
              <a:t>?</a:t>
            </a:r>
            <a:endParaRPr lang="en-US" sz="26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685" y="1725561"/>
            <a:ext cx="7297670" cy="337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97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/>
              <a:t>Spine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145" y="1090805"/>
            <a:ext cx="8551655" cy="5370231"/>
          </a:xfrm>
        </p:spPr>
        <p:txBody>
          <a:bodyPr>
            <a:normAutofit/>
          </a:bodyPr>
          <a:lstStyle/>
          <a:p>
            <a:r>
              <a:rPr lang="en-US" sz="3000" dirty="0" smtClean="0"/>
              <a:t>A </a:t>
            </a:r>
            <a:r>
              <a:rPr lang="en-US" sz="3000" dirty="0"/>
              <a:t>tool </a:t>
            </a:r>
            <a:r>
              <a:rPr lang="en-US" sz="3000" dirty="0" smtClean="0"/>
              <a:t>for finding latent router configuration bugs in seconds based on control </a:t>
            </a:r>
            <a:r>
              <a:rPr lang="en-US" sz="3000" dirty="0"/>
              <a:t>plane </a:t>
            </a:r>
            <a:r>
              <a:rPr lang="en-US" sz="3000" dirty="0" smtClean="0"/>
              <a:t>analysis</a:t>
            </a:r>
          </a:p>
          <a:p>
            <a:pPr lvl="1"/>
            <a:r>
              <a:rPr lang="en-US" sz="2600" dirty="0" smtClean="0"/>
              <a:t>Correctness based on route reachability not </a:t>
            </a:r>
            <a:r>
              <a:rPr lang="en-US" sz="2600" dirty="0" err="1" smtClean="0"/>
              <a:t>dataplane</a:t>
            </a:r>
            <a:r>
              <a:rPr lang="en-US" sz="2600" dirty="0" smtClean="0"/>
              <a:t> reachability.  </a:t>
            </a:r>
            <a:endParaRPr lang="en-US" sz="2600" dirty="0" smtClean="0"/>
          </a:p>
          <a:p>
            <a:pPr lvl="1"/>
            <a:r>
              <a:rPr lang="en-US" sz="2600" dirty="0" smtClean="0"/>
              <a:t>Compact encoding of routes from all protocols and the route transfer function (via BDDs)</a:t>
            </a:r>
          </a:p>
          <a:p>
            <a:pPr lvl="1"/>
            <a:r>
              <a:rPr lang="en-US" sz="2600" dirty="0" smtClean="0"/>
              <a:t>Scalable (but incomplete, see later) exploration of the set of route announcements and flow of routes</a:t>
            </a:r>
            <a:endParaRPr lang="en-US" sz="3000" dirty="0"/>
          </a:p>
          <a:p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94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/>
              <a:t>Route Reachability and Data Plane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145" y="1090805"/>
            <a:ext cx="8551655" cy="5370231"/>
          </a:xfrm>
        </p:spPr>
        <p:txBody>
          <a:bodyPr>
            <a:normAutofit/>
          </a:bodyPr>
          <a:lstStyle/>
          <a:p>
            <a:r>
              <a:rPr lang="en-US" sz="3000" dirty="0" smtClean="0"/>
              <a:t>A cannot reach B unless there exists a physical path such that on every node I in the path:</a:t>
            </a:r>
          </a:p>
          <a:p>
            <a:pPr lvl="1"/>
            <a:r>
              <a:rPr lang="en-US" sz="2600" dirty="0" smtClean="0"/>
              <a:t>a route from B reaches A </a:t>
            </a:r>
            <a:endParaRPr lang="en-US" sz="2600" dirty="0"/>
          </a:p>
          <a:p>
            <a:pPr lvl="1"/>
            <a:r>
              <a:rPr lang="en-US" sz="2600" dirty="0" smtClean="0"/>
              <a:t>there are no data plane ACLS dropping packets from A to B on the path on which </a:t>
            </a:r>
            <a:endParaRPr lang="en-US" sz="2600" dirty="0" smtClean="0"/>
          </a:p>
          <a:p>
            <a:r>
              <a:rPr lang="en-US" sz="3000" dirty="0" smtClean="0"/>
              <a:t>So why not check for route reachability instead of data plane reachability across all </a:t>
            </a:r>
            <a:r>
              <a:rPr lang="en-US" sz="3000" smtClean="0"/>
              <a:t>possible routes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98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356363"/>
            <a:ext cx="457200" cy="501651"/>
          </a:xfrm>
        </p:spPr>
        <p:txBody>
          <a:bodyPr/>
          <a:lstStyle/>
          <a:p>
            <a:fld id="{2F8258B8-ACF5-6E4C-8B3E-49E538074B44}" type="slidenum">
              <a:rPr lang="en-US" smtClean="0"/>
              <a:t>17</a:t>
            </a:fld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 rot="20102029">
            <a:off x="1048925" y="2557369"/>
            <a:ext cx="943960" cy="392401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600" b="1" dirty="0" smtClean="0">
                <a:solidFill>
                  <a:srgbClr val="218F3B"/>
                </a:solidFill>
              </a:rPr>
              <a:t>Pass</a:t>
            </a:r>
            <a:endParaRPr lang="en-US" sz="2600" b="1" dirty="0">
              <a:solidFill>
                <a:srgbClr val="218F3B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 rot="20102029">
            <a:off x="1240585" y="2920078"/>
            <a:ext cx="717117" cy="392401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600" b="1" dirty="0" smtClean="0">
                <a:solidFill>
                  <a:srgbClr val="FF0000"/>
                </a:solidFill>
              </a:rPr>
              <a:t>Fail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639367" y="3735051"/>
            <a:ext cx="2106084" cy="7568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mpd="sng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>
              <a:lnSpc>
                <a:spcPct val="70000"/>
              </a:lnSpc>
            </a:pPr>
            <a:endParaRPr lang="en-US" sz="2400"/>
          </a:p>
        </p:txBody>
      </p:sp>
      <p:sp>
        <p:nvSpPr>
          <p:cNvPr id="61" name="Rectangle 60"/>
          <p:cNvSpPr/>
          <p:nvPr/>
        </p:nvSpPr>
        <p:spPr>
          <a:xfrm>
            <a:off x="2524500" y="2466395"/>
            <a:ext cx="1828800" cy="685800"/>
          </a:xfrm>
          <a:prstGeom prst="rect">
            <a:avLst/>
          </a:prstGeom>
          <a:solidFill>
            <a:schemeClr val="bg1"/>
          </a:solidFill>
          <a:ln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endParaRPr lang="en-US" sz="2400">
              <a:solidFill>
                <a:schemeClr val="dk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396706" y="2500791"/>
            <a:ext cx="2103704" cy="62785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 dirty="0" smtClean="0"/>
              <a:t>router</a:t>
            </a:r>
          </a:p>
          <a:p>
            <a:pPr algn="ctr">
              <a:lnSpc>
                <a:spcPct val="70000"/>
              </a:lnSpc>
            </a:pPr>
            <a:r>
              <a:rPr lang="en-US" sz="2400" dirty="0" smtClean="0"/>
              <a:t>configurations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908097" y="1428725"/>
            <a:ext cx="1330687" cy="369318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2400" dirty="0"/>
              <a:t>Operator</a:t>
            </a:r>
          </a:p>
        </p:txBody>
      </p:sp>
      <p:cxnSp>
        <p:nvCxnSpPr>
          <p:cNvPr id="65" name="Curved Connector 64"/>
          <p:cNvCxnSpPr>
            <a:stCxn id="53" idx="1"/>
            <a:endCxn id="66" idx="1"/>
          </p:cNvCxnSpPr>
          <p:nvPr/>
        </p:nvCxnSpPr>
        <p:spPr>
          <a:xfrm rot="10800000" flipH="1">
            <a:off x="3639367" y="1613384"/>
            <a:ext cx="753720" cy="2500072"/>
          </a:xfrm>
          <a:prstGeom prst="curvedConnector3">
            <a:avLst>
              <a:gd name="adj1" fmla="val -236740"/>
            </a:avLst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6" name="Picture 65" descr="operato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087" y="1309260"/>
            <a:ext cx="598644" cy="608248"/>
          </a:xfrm>
          <a:prstGeom prst="rect">
            <a:avLst/>
          </a:prstGeom>
        </p:spPr>
      </p:pic>
      <p:cxnSp>
        <p:nvCxnSpPr>
          <p:cNvPr id="70" name="Straight Arrow Connector 69"/>
          <p:cNvCxnSpPr>
            <a:stCxn id="66" idx="2"/>
            <a:endCxn id="61" idx="0"/>
          </p:cNvCxnSpPr>
          <p:nvPr/>
        </p:nvCxnSpPr>
        <p:spPr>
          <a:xfrm flipH="1">
            <a:off x="3438900" y="1917508"/>
            <a:ext cx="1253509" cy="548887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4359555" y="3942869"/>
            <a:ext cx="779529" cy="415484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800" b="1" dirty="0" smtClean="0"/>
              <a:t>ERA</a:t>
            </a:r>
            <a:endParaRPr lang="en-US" sz="2800" b="1" dirty="0"/>
          </a:p>
        </p:txBody>
      </p:sp>
      <p:cxnSp>
        <p:nvCxnSpPr>
          <p:cNvPr id="85" name="Straight Arrow Connector 84"/>
          <p:cNvCxnSpPr>
            <a:stCxn id="61" idx="2"/>
          </p:cNvCxnSpPr>
          <p:nvPr/>
        </p:nvCxnSpPr>
        <p:spPr>
          <a:xfrm>
            <a:off x="3438900" y="3152195"/>
            <a:ext cx="1029760" cy="582856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5020493" y="2442841"/>
            <a:ext cx="1828800" cy="685800"/>
          </a:xfrm>
          <a:prstGeom prst="rect">
            <a:avLst/>
          </a:prstGeom>
          <a:solidFill>
            <a:schemeClr val="bg1"/>
          </a:solidFill>
          <a:ln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endParaRPr lang="en-US" sz="2400">
              <a:solidFill>
                <a:schemeClr val="dk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075550" y="2508987"/>
            <a:ext cx="1754454" cy="62785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 dirty="0"/>
              <a:t>reachability</a:t>
            </a:r>
          </a:p>
          <a:p>
            <a:pPr algn="ctr">
              <a:lnSpc>
                <a:spcPct val="70000"/>
              </a:lnSpc>
            </a:pPr>
            <a:r>
              <a:rPr lang="en-US" sz="2400" dirty="0">
                <a:solidFill>
                  <a:srgbClr val="000000"/>
                </a:solidFill>
              </a:rPr>
              <a:t>policies</a:t>
            </a:r>
          </a:p>
        </p:txBody>
      </p:sp>
      <p:cxnSp>
        <p:nvCxnSpPr>
          <p:cNvPr id="89" name="Straight Arrow Connector 88"/>
          <p:cNvCxnSpPr>
            <a:stCxn id="66" idx="2"/>
            <a:endCxn id="86" idx="0"/>
          </p:cNvCxnSpPr>
          <p:nvPr/>
        </p:nvCxnSpPr>
        <p:spPr>
          <a:xfrm>
            <a:off x="4692409" y="1917508"/>
            <a:ext cx="1242484" cy="525333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457200" y="98894"/>
            <a:ext cx="8229600" cy="84595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ERA: System overview</a:t>
            </a:r>
            <a:endParaRPr lang="en-US" sz="4200" dirty="0"/>
          </a:p>
        </p:txBody>
      </p:sp>
      <p:cxnSp>
        <p:nvCxnSpPr>
          <p:cNvPr id="67" name="Straight Arrow Connector 66"/>
          <p:cNvCxnSpPr>
            <a:stCxn id="86" idx="2"/>
          </p:cNvCxnSpPr>
          <p:nvPr/>
        </p:nvCxnSpPr>
        <p:spPr>
          <a:xfrm flipH="1">
            <a:off x="5020493" y="3128641"/>
            <a:ext cx="914400" cy="606410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Content Placeholder 2"/>
          <p:cNvSpPr>
            <a:spLocks noGrp="1"/>
          </p:cNvSpPr>
          <p:nvPr>
            <p:ph idx="1"/>
          </p:nvPr>
        </p:nvSpPr>
        <p:spPr>
          <a:xfrm>
            <a:off x="701407" y="5921375"/>
            <a:ext cx="7982003" cy="580496"/>
          </a:xfrm>
          <a:ln w="28575" cmpd="sng">
            <a:solidFill>
              <a:srgbClr val="3366FF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b="1" dirty="0" smtClean="0"/>
              <a:t>Scope: </a:t>
            </a:r>
            <a:r>
              <a:rPr lang="en-US" sz="2600" dirty="0" smtClean="0"/>
              <a:t>Reachability bugs occurring in the steady state</a:t>
            </a:r>
            <a:endParaRPr lang="en-US" sz="2600" dirty="0"/>
          </a:p>
        </p:txBody>
      </p:sp>
      <p:sp>
        <p:nvSpPr>
          <p:cNvPr id="95" name="Content Placeholder 2"/>
          <p:cNvSpPr txBox="1">
            <a:spLocks/>
          </p:cNvSpPr>
          <p:nvPr/>
        </p:nvSpPr>
        <p:spPr>
          <a:xfrm>
            <a:off x="704797" y="4759282"/>
            <a:ext cx="7982003" cy="1029050"/>
          </a:xfrm>
          <a:prstGeom prst="rect">
            <a:avLst/>
          </a:prstGeom>
          <a:ln w="28575" cmpd="sng">
            <a:solidFill>
              <a:srgbClr val="3366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600" b="1" dirty="0" smtClean="0"/>
              <a:t>ERA: </a:t>
            </a:r>
            <a:r>
              <a:rPr lang="en-US" sz="2600" dirty="0" smtClean="0"/>
              <a:t>A tool to find latent reachability bugs due to router misconfiguration.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0500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/>
              <a:t>Outline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835" y="1149419"/>
            <a:ext cx="8453967" cy="5370231"/>
          </a:xfrm>
        </p:spPr>
        <p:txBody>
          <a:bodyPr>
            <a:normAutofit/>
          </a:bodyPr>
          <a:lstStyle/>
          <a:p>
            <a:r>
              <a:rPr lang="en-US" dirty="0" smtClean="0"/>
              <a:t>Background and motivation</a:t>
            </a:r>
          </a:p>
          <a:p>
            <a:endParaRPr lang="en-US" sz="1200" dirty="0"/>
          </a:p>
          <a:p>
            <a:r>
              <a:rPr lang="en-US" dirty="0" smtClean="0"/>
              <a:t>Design of ERA</a:t>
            </a:r>
          </a:p>
          <a:p>
            <a:endParaRPr lang="en-US" sz="1200" dirty="0"/>
          </a:p>
          <a:p>
            <a:r>
              <a:rPr lang="en-US" dirty="0"/>
              <a:t>Implementation and </a:t>
            </a:r>
            <a:r>
              <a:rPr lang="en-US" dirty="0" smtClean="0"/>
              <a:t>evaluation </a:t>
            </a:r>
          </a:p>
          <a:p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69122" y="1980645"/>
            <a:ext cx="5826881" cy="575413"/>
          </a:xfrm>
          <a:prstGeom prst="roundRect">
            <a:avLst/>
          </a:prstGeom>
          <a:noFill/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356363"/>
            <a:ext cx="457200" cy="501651"/>
          </a:xfrm>
        </p:spPr>
        <p:txBody>
          <a:bodyPr/>
          <a:lstStyle/>
          <a:p>
            <a:fld id="{2F8258B8-ACF5-6E4C-8B3E-49E538074B44}" type="slidenum">
              <a:rPr lang="en-US" smtClean="0"/>
              <a:t>19</a:t>
            </a:fld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823768" y="3555999"/>
            <a:ext cx="2070967" cy="1386006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600" dirty="0" smtClean="0">
                <a:solidFill>
                  <a:srgbClr val="FF0000"/>
                </a:solidFill>
              </a:rPr>
              <a:t>Challenge 1:</a:t>
            </a:r>
          </a:p>
          <a:p>
            <a:pPr algn="ctr">
              <a:lnSpc>
                <a:spcPct val="80000"/>
              </a:lnSpc>
            </a:pPr>
            <a:r>
              <a:rPr lang="en-US" sz="2600" dirty="0" smtClean="0"/>
              <a:t>Expressive and tractable model?</a:t>
            </a:r>
            <a:endParaRPr lang="en-US" sz="2600" dirty="0">
              <a:solidFill>
                <a:srgbClr val="00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639367" y="3735050"/>
            <a:ext cx="2106084" cy="23072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mpd="sng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>
              <a:lnSpc>
                <a:spcPct val="70000"/>
              </a:lnSpc>
            </a:pPr>
            <a:endParaRPr lang="en-US" sz="2400"/>
          </a:p>
        </p:txBody>
      </p:sp>
      <p:sp>
        <p:nvSpPr>
          <p:cNvPr id="41" name="TextBox 40"/>
          <p:cNvSpPr txBox="1"/>
          <p:nvPr/>
        </p:nvSpPr>
        <p:spPr>
          <a:xfrm>
            <a:off x="5426893" y="5036404"/>
            <a:ext cx="2822146" cy="1065919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600" dirty="0" smtClean="0">
                <a:solidFill>
                  <a:srgbClr val="FF0000"/>
                </a:solidFill>
              </a:rPr>
              <a:t>Challenge 2:</a:t>
            </a:r>
          </a:p>
          <a:p>
            <a:pPr algn="ctr">
              <a:lnSpc>
                <a:spcPct val="80000"/>
              </a:lnSpc>
            </a:pPr>
            <a:r>
              <a:rPr lang="en-US" sz="2600" dirty="0" smtClean="0"/>
              <a:t>Scalable exploration</a:t>
            </a:r>
            <a:endParaRPr lang="en-US" sz="2600" dirty="0">
              <a:solidFill>
                <a:srgbClr val="00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832873" y="3820734"/>
            <a:ext cx="1719072" cy="6858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endParaRPr lang="en-US" sz="2400" dirty="0">
              <a:solidFill>
                <a:schemeClr val="dk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665158" y="3863343"/>
            <a:ext cx="2061412" cy="62785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 dirty="0" smtClean="0"/>
              <a:t>control plane</a:t>
            </a:r>
          </a:p>
          <a:p>
            <a:pPr algn="ctr">
              <a:lnSpc>
                <a:spcPct val="7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model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3832873" y="5172299"/>
            <a:ext cx="1719072" cy="6858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endParaRPr lang="en-US" sz="2400"/>
          </a:p>
        </p:txBody>
      </p:sp>
      <p:sp>
        <p:nvSpPr>
          <p:cNvPr id="81" name="TextBox 80"/>
          <p:cNvSpPr txBox="1"/>
          <p:nvPr/>
        </p:nvSpPr>
        <p:spPr>
          <a:xfrm>
            <a:off x="3896373" y="5195154"/>
            <a:ext cx="1615378" cy="62785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 dirty="0" smtClean="0"/>
              <a:t>model exploration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457200" y="98894"/>
            <a:ext cx="8229600" cy="84595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Challenges in control plane analysis</a:t>
            </a:r>
            <a:endParaRPr lang="en-US" sz="4200" dirty="0"/>
          </a:p>
        </p:txBody>
      </p:sp>
      <p:sp>
        <p:nvSpPr>
          <p:cNvPr id="43" name="TextBox 42"/>
          <p:cNvSpPr txBox="1"/>
          <p:nvPr/>
        </p:nvSpPr>
        <p:spPr>
          <a:xfrm rot="20102029">
            <a:off x="890175" y="3271744"/>
            <a:ext cx="943960" cy="392401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600" b="1" dirty="0" smtClean="0">
                <a:solidFill>
                  <a:srgbClr val="218F3B"/>
                </a:solidFill>
              </a:rPr>
              <a:t>Pass</a:t>
            </a:r>
            <a:endParaRPr lang="en-US" sz="2600" b="1" dirty="0">
              <a:solidFill>
                <a:srgbClr val="218F3B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 rot="20102029">
            <a:off x="1081835" y="3634453"/>
            <a:ext cx="717117" cy="392401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600" b="1" dirty="0" smtClean="0">
                <a:solidFill>
                  <a:srgbClr val="FF0000"/>
                </a:solidFill>
              </a:rPr>
              <a:t>Fail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524500" y="2466395"/>
            <a:ext cx="1828800" cy="685800"/>
          </a:xfrm>
          <a:prstGeom prst="rect">
            <a:avLst/>
          </a:prstGeom>
          <a:solidFill>
            <a:schemeClr val="bg1"/>
          </a:solidFill>
          <a:ln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endParaRPr lang="en-US" sz="2400">
              <a:solidFill>
                <a:schemeClr val="dk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364956" y="2500791"/>
            <a:ext cx="2103704" cy="62785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 dirty="0" smtClean="0"/>
              <a:t>router</a:t>
            </a:r>
          </a:p>
          <a:p>
            <a:pPr algn="ctr">
              <a:lnSpc>
                <a:spcPct val="70000"/>
              </a:lnSpc>
            </a:pPr>
            <a:r>
              <a:rPr lang="en-US" sz="2400" dirty="0" smtClean="0"/>
              <a:t>configurations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908097" y="1428725"/>
            <a:ext cx="1330687" cy="369318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2400" dirty="0"/>
              <a:t>Operator</a:t>
            </a:r>
          </a:p>
        </p:txBody>
      </p:sp>
      <p:cxnSp>
        <p:nvCxnSpPr>
          <p:cNvPr id="50" name="Curved Connector 49"/>
          <p:cNvCxnSpPr>
            <a:stCxn id="80" idx="1"/>
            <a:endCxn id="51" idx="1"/>
          </p:cNvCxnSpPr>
          <p:nvPr/>
        </p:nvCxnSpPr>
        <p:spPr>
          <a:xfrm rot="10800000" flipH="1">
            <a:off x="3832873" y="1613385"/>
            <a:ext cx="560214" cy="3901815"/>
          </a:xfrm>
          <a:prstGeom prst="curvedConnector3">
            <a:avLst>
              <a:gd name="adj1" fmla="val -363852"/>
            </a:avLst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1" name="Picture 50" descr="operato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087" y="1309260"/>
            <a:ext cx="598644" cy="608248"/>
          </a:xfrm>
          <a:prstGeom prst="rect">
            <a:avLst/>
          </a:prstGeom>
        </p:spPr>
      </p:pic>
      <p:cxnSp>
        <p:nvCxnSpPr>
          <p:cNvPr id="52" name="Straight Arrow Connector 51"/>
          <p:cNvCxnSpPr>
            <a:stCxn id="51" idx="2"/>
            <a:endCxn id="46" idx="0"/>
          </p:cNvCxnSpPr>
          <p:nvPr/>
        </p:nvCxnSpPr>
        <p:spPr>
          <a:xfrm flipH="1">
            <a:off x="3438900" y="1917508"/>
            <a:ext cx="1253509" cy="548887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393087" y="6055919"/>
            <a:ext cx="779529" cy="415484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800" b="1" dirty="0" smtClean="0"/>
              <a:t>ERA</a:t>
            </a:r>
            <a:endParaRPr lang="en-US" sz="2800" b="1" dirty="0"/>
          </a:p>
        </p:txBody>
      </p:sp>
      <p:cxnSp>
        <p:nvCxnSpPr>
          <p:cNvPr id="55" name="Straight Arrow Connector 54"/>
          <p:cNvCxnSpPr>
            <a:stCxn id="46" idx="2"/>
          </p:cNvCxnSpPr>
          <p:nvPr/>
        </p:nvCxnSpPr>
        <p:spPr>
          <a:xfrm>
            <a:off x="3438900" y="3152195"/>
            <a:ext cx="1029760" cy="582856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5020493" y="2442841"/>
            <a:ext cx="1828800" cy="685800"/>
          </a:xfrm>
          <a:prstGeom prst="rect">
            <a:avLst/>
          </a:prstGeom>
          <a:solidFill>
            <a:schemeClr val="bg1"/>
          </a:solidFill>
          <a:ln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endParaRPr lang="en-US" sz="2400">
              <a:solidFill>
                <a:schemeClr val="dk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075550" y="2508987"/>
            <a:ext cx="1754454" cy="62785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 dirty="0"/>
              <a:t>reachability</a:t>
            </a:r>
          </a:p>
          <a:p>
            <a:pPr algn="ctr">
              <a:lnSpc>
                <a:spcPct val="70000"/>
              </a:lnSpc>
            </a:pPr>
            <a:r>
              <a:rPr lang="en-US" sz="2400" dirty="0">
                <a:solidFill>
                  <a:srgbClr val="000000"/>
                </a:solidFill>
              </a:rPr>
              <a:t>policies</a:t>
            </a:r>
          </a:p>
        </p:txBody>
      </p:sp>
      <p:cxnSp>
        <p:nvCxnSpPr>
          <p:cNvPr id="58" name="Straight Arrow Connector 57"/>
          <p:cNvCxnSpPr>
            <a:stCxn id="51" idx="2"/>
            <a:endCxn id="56" idx="0"/>
          </p:cNvCxnSpPr>
          <p:nvPr/>
        </p:nvCxnSpPr>
        <p:spPr>
          <a:xfrm>
            <a:off x="4692409" y="1917508"/>
            <a:ext cx="1242484" cy="525333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6" idx="2"/>
          </p:cNvCxnSpPr>
          <p:nvPr/>
        </p:nvCxnSpPr>
        <p:spPr>
          <a:xfrm flipH="1">
            <a:off x="5020493" y="3128641"/>
            <a:ext cx="914400" cy="606410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78" idx="2"/>
            <a:endCxn id="80" idx="0"/>
          </p:cNvCxnSpPr>
          <p:nvPr/>
        </p:nvCxnSpPr>
        <p:spPr>
          <a:xfrm>
            <a:off x="4692409" y="4506534"/>
            <a:ext cx="0" cy="665765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7296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Creativity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again, </a:t>
            </a:r>
            <a:r>
              <a:rPr lang="en-US" dirty="0" smtClean="0">
                <a:solidFill>
                  <a:srgbClr val="FF0000"/>
                </a:solidFill>
              </a:rPr>
              <a:t>analogy</a:t>
            </a:r>
            <a:r>
              <a:rPr lang="en-US" dirty="0" smtClean="0"/>
              <a:t>:   </a:t>
            </a:r>
            <a:r>
              <a:rPr lang="en-US" dirty="0" smtClean="0"/>
              <a:t>after reading Batfish and HSA: header space </a:t>
            </a:r>
            <a:r>
              <a:rPr lang="en-US" dirty="0" smtClean="0">
                <a:sym typeface="Wingdings" panose="05000000000000000000" pitchFamily="2" charset="2"/>
              </a:rPr>
              <a:t> control space?</a:t>
            </a:r>
            <a:endParaRPr lang="en-US" dirty="0" smtClean="0"/>
          </a:p>
          <a:p>
            <a:r>
              <a:rPr lang="en-US" dirty="0" smtClean="0"/>
              <a:t>Asked Vyas </a:t>
            </a:r>
            <a:r>
              <a:rPr lang="en-US" dirty="0" err="1" smtClean="0"/>
              <a:t>Sekar</a:t>
            </a:r>
            <a:r>
              <a:rPr lang="en-US" dirty="0" smtClean="0"/>
              <a:t> at </a:t>
            </a:r>
            <a:r>
              <a:rPr lang="en-US" dirty="0" err="1" smtClean="0"/>
              <a:t>Seyed</a:t>
            </a:r>
            <a:r>
              <a:rPr lang="en-US" dirty="0" smtClean="0"/>
              <a:t> and </a:t>
            </a:r>
            <a:r>
              <a:rPr lang="en-US" dirty="0" err="1" smtClean="0"/>
              <a:t>Ratul</a:t>
            </a:r>
            <a:r>
              <a:rPr lang="en-US" dirty="0" smtClean="0"/>
              <a:t> that Vyas’s student </a:t>
            </a:r>
            <a:r>
              <a:rPr lang="en-US" dirty="0" err="1" smtClean="0"/>
              <a:t>Seyed</a:t>
            </a:r>
            <a:r>
              <a:rPr lang="en-US" dirty="0" smtClean="0"/>
              <a:t> would intern at uSoft.</a:t>
            </a:r>
          </a:p>
          <a:p>
            <a:r>
              <a:rPr lang="en-US" dirty="0" err="1" smtClean="0"/>
              <a:t>Seyed</a:t>
            </a:r>
            <a:r>
              <a:rPr lang="en-US" dirty="0" smtClean="0"/>
              <a:t> looks at BGP bugs and we decide to start with KLEE to explore possibilities</a:t>
            </a:r>
          </a:p>
          <a:p>
            <a:r>
              <a:rPr lang="en-US" dirty="0" err="1" smtClean="0"/>
              <a:t>Seyed</a:t>
            </a:r>
            <a:r>
              <a:rPr lang="en-US" dirty="0" smtClean="0"/>
              <a:t> goes back to CMU to explore scalability and gets an OSDI paper ready</a:t>
            </a:r>
          </a:p>
          <a:p>
            <a:r>
              <a:rPr lang="en-US" dirty="0" smtClean="0"/>
              <a:t>OSDI hiccups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8915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356363"/>
            <a:ext cx="457200" cy="501651"/>
          </a:xfrm>
        </p:spPr>
        <p:txBody>
          <a:bodyPr/>
          <a:lstStyle/>
          <a:p>
            <a:fld id="{2F8258B8-ACF5-6E4C-8B3E-49E538074B44}" type="slidenum">
              <a:rPr lang="en-US" smtClean="0"/>
              <a:t>20</a:t>
            </a:fld>
            <a:endParaRPr lang="en-US" dirty="0"/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206376" y="156044"/>
            <a:ext cx="8778874" cy="1245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00B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Challenge 1: Expressive </a:t>
            </a:r>
            <a:r>
              <a:rPr lang="en-US" sz="4000" dirty="0" smtClean="0"/>
              <a:t>and tractable control plane model</a:t>
            </a:r>
            <a:endParaRPr lang="en-US" sz="4200" dirty="0"/>
          </a:p>
        </p:txBody>
      </p:sp>
      <p:sp>
        <p:nvSpPr>
          <p:cNvPr id="35" name="Oval 34"/>
          <p:cNvSpPr/>
          <p:nvPr/>
        </p:nvSpPr>
        <p:spPr>
          <a:xfrm>
            <a:off x="5764792" y="3346719"/>
            <a:ext cx="2232501" cy="16387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 w="57150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823768" y="3555999"/>
            <a:ext cx="2070967" cy="1386006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600" dirty="0" smtClean="0">
                <a:solidFill>
                  <a:srgbClr val="FF0000"/>
                </a:solidFill>
              </a:rPr>
              <a:t>Challenge 1:</a:t>
            </a:r>
          </a:p>
          <a:p>
            <a:pPr algn="ctr">
              <a:lnSpc>
                <a:spcPct val="80000"/>
              </a:lnSpc>
            </a:pPr>
            <a:r>
              <a:rPr lang="en-US" sz="2600" dirty="0" smtClean="0"/>
              <a:t>Expressive and tractable model?</a:t>
            </a:r>
            <a:endParaRPr lang="en-US" sz="2600" dirty="0">
              <a:solidFill>
                <a:srgbClr val="00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639367" y="3735050"/>
            <a:ext cx="2106084" cy="23072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mpd="sng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>
              <a:lnSpc>
                <a:spcPct val="70000"/>
              </a:lnSpc>
            </a:pPr>
            <a:endParaRPr lang="en-US" sz="2400"/>
          </a:p>
        </p:txBody>
      </p:sp>
      <p:sp>
        <p:nvSpPr>
          <p:cNvPr id="39" name="TextBox 38"/>
          <p:cNvSpPr txBox="1"/>
          <p:nvPr/>
        </p:nvSpPr>
        <p:spPr>
          <a:xfrm>
            <a:off x="5426893" y="5036404"/>
            <a:ext cx="2822146" cy="1065919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600" dirty="0" smtClean="0">
                <a:solidFill>
                  <a:srgbClr val="FF0000"/>
                </a:solidFill>
              </a:rPr>
              <a:t>Challenge 2:</a:t>
            </a:r>
          </a:p>
          <a:p>
            <a:pPr algn="ctr">
              <a:lnSpc>
                <a:spcPct val="80000"/>
              </a:lnSpc>
            </a:pPr>
            <a:r>
              <a:rPr lang="en-US" sz="2600" dirty="0" smtClean="0"/>
              <a:t>Scalable exploration</a:t>
            </a:r>
            <a:endParaRPr lang="en-US" sz="2600" dirty="0">
              <a:solidFill>
                <a:srgbClr val="00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832873" y="3820734"/>
            <a:ext cx="1719072" cy="6858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endParaRPr lang="en-US" sz="2400" dirty="0">
              <a:solidFill>
                <a:schemeClr val="dk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665158" y="3863343"/>
            <a:ext cx="2061412" cy="62785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 dirty="0" smtClean="0"/>
              <a:t>control plane</a:t>
            </a:r>
          </a:p>
          <a:p>
            <a:pPr algn="ctr">
              <a:lnSpc>
                <a:spcPct val="7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model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32873" y="5172299"/>
            <a:ext cx="1719072" cy="6858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endParaRPr lang="en-US" sz="2400"/>
          </a:p>
        </p:txBody>
      </p:sp>
      <p:sp>
        <p:nvSpPr>
          <p:cNvPr id="46" name="TextBox 45"/>
          <p:cNvSpPr txBox="1"/>
          <p:nvPr/>
        </p:nvSpPr>
        <p:spPr>
          <a:xfrm>
            <a:off x="3896373" y="5195154"/>
            <a:ext cx="1615378" cy="62785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 dirty="0" smtClean="0"/>
              <a:t>model exploration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 rot="20102029">
            <a:off x="890175" y="3271744"/>
            <a:ext cx="943960" cy="392401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600" b="1" dirty="0" smtClean="0">
                <a:solidFill>
                  <a:srgbClr val="218F3B"/>
                </a:solidFill>
              </a:rPr>
              <a:t>Pass</a:t>
            </a:r>
            <a:endParaRPr lang="en-US" sz="2600" b="1" dirty="0">
              <a:solidFill>
                <a:srgbClr val="218F3B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 rot="20102029">
            <a:off x="1081835" y="3634453"/>
            <a:ext cx="717117" cy="392401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600" b="1" dirty="0" smtClean="0">
                <a:solidFill>
                  <a:srgbClr val="FF0000"/>
                </a:solidFill>
              </a:rPr>
              <a:t>Fail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524500" y="2466395"/>
            <a:ext cx="1828800" cy="685800"/>
          </a:xfrm>
          <a:prstGeom prst="rect">
            <a:avLst/>
          </a:prstGeom>
          <a:solidFill>
            <a:schemeClr val="bg1"/>
          </a:solidFill>
          <a:ln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endParaRPr lang="en-US" sz="2400">
              <a:solidFill>
                <a:schemeClr val="dk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364956" y="2500791"/>
            <a:ext cx="2103704" cy="62785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 dirty="0" smtClean="0"/>
              <a:t>router</a:t>
            </a:r>
          </a:p>
          <a:p>
            <a:pPr algn="ctr">
              <a:lnSpc>
                <a:spcPct val="70000"/>
              </a:lnSpc>
            </a:pPr>
            <a:r>
              <a:rPr lang="en-US" sz="2400" dirty="0" smtClean="0"/>
              <a:t>configurations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908097" y="1428725"/>
            <a:ext cx="1330687" cy="369318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2400" dirty="0"/>
              <a:t>Operator</a:t>
            </a:r>
          </a:p>
        </p:txBody>
      </p:sp>
      <p:cxnSp>
        <p:nvCxnSpPr>
          <p:cNvPr id="54" name="Curved Connector 53"/>
          <p:cNvCxnSpPr>
            <a:stCxn id="45" idx="1"/>
            <a:endCxn id="55" idx="1"/>
          </p:cNvCxnSpPr>
          <p:nvPr/>
        </p:nvCxnSpPr>
        <p:spPr>
          <a:xfrm rot="10800000" flipH="1">
            <a:off x="3832873" y="1613385"/>
            <a:ext cx="560214" cy="3901815"/>
          </a:xfrm>
          <a:prstGeom prst="curvedConnector3">
            <a:avLst>
              <a:gd name="adj1" fmla="val -363852"/>
            </a:avLst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5" name="Picture 54" descr="operato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087" y="1309260"/>
            <a:ext cx="598644" cy="608248"/>
          </a:xfrm>
          <a:prstGeom prst="rect">
            <a:avLst/>
          </a:prstGeom>
        </p:spPr>
      </p:pic>
      <p:cxnSp>
        <p:nvCxnSpPr>
          <p:cNvPr id="56" name="Straight Arrow Connector 55"/>
          <p:cNvCxnSpPr>
            <a:stCxn id="55" idx="2"/>
            <a:endCxn id="50" idx="0"/>
          </p:cNvCxnSpPr>
          <p:nvPr/>
        </p:nvCxnSpPr>
        <p:spPr>
          <a:xfrm flipH="1">
            <a:off x="3438900" y="1917508"/>
            <a:ext cx="1253509" cy="548887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393087" y="6055919"/>
            <a:ext cx="779529" cy="415484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800" b="1" dirty="0" smtClean="0"/>
              <a:t>ERA</a:t>
            </a:r>
            <a:endParaRPr lang="en-US" sz="2800" b="1" dirty="0"/>
          </a:p>
        </p:txBody>
      </p:sp>
      <p:cxnSp>
        <p:nvCxnSpPr>
          <p:cNvPr id="58" name="Straight Arrow Connector 57"/>
          <p:cNvCxnSpPr>
            <a:stCxn id="50" idx="2"/>
          </p:cNvCxnSpPr>
          <p:nvPr/>
        </p:nvCxnSpPr>
        <p:spPr>
          <a:xfrm>
            <a:off x="3438900" y="3152195"/>
            <a:ext cx="1029760" cy="582856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5020493" y="2442841"/>
            <a:ext cx="1828800" cy="685800"/>
          </a:xfrm>
          <a:prstGeom prst="rect">
            <a:avLst/>
          </a:prstGeom>
          <a:solidFill>
            <a:schemeClr val="bg1"/>
          </a:solidFill>
          <a:ln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endParaRPr lang="en-US" sz="2400">
              <a:solidFill>
                <a:schemeClr val="dk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075550" y="2508987"/>
            <a:ext cx="1754454" cy="62785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 dirty="0"/>
              <a:t>reachability</a:t>
            </a:r>
          </a:p>
          <a:p>
            <a:pPr algn="ctr">
              <a:lnSpc>
                <a:spcPct val="70000"/>
              </a:lnSpc>
            </a:pPr>
            <a:r>
              <a:rPr lang="en-US" sz="2400" dirty="0">
                <a:solidFill>
                  <a:srgbClr val="000000"/>
                </a:solidFill>
              </a:rPr>
              <a:t>policies</a:t>
            </a:r>
          </a:p>
        </p:txBody>
      </p:sp>
      <p:cxnSp>
        <p:nvCxnSpPr>
          <p:cNvPr id="68" name="Straight Arrow Connector 67"/>
          <p:cNvCxnSpPr>
            <a:stCxn id="55" idx="2"/>
            <a:endCxn id="60" idx="0"/>
          </p:cNvCxnSpPr>
          <p:nvPr/>
        </p:nvCxnSpPr>
        <p:spPr>
          <a:xfrm>
            <a:off x="4692409" y="1917508"/>
            <a:ext cx="1242484" cy="525333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0" idx="2"/>
          </p:cNvCxnSpPr>
          <p:nvPr/>
        </p:nvCxnSpPr>
        <p:spPr>
          <a:xfrm flipH="1">
            <a:off x="5020493" y="3128641"/>
            <a:ext cx="914400" cy="606410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43" idx="2"/>
            <a:endCxn id="45" idx="0"/>
          </p:cNvCxnSpPr>
          <p:nvPr/>
        </p:nvCxnSpPr>
        <p:spPr>
          <a:xfrm>
            <a:off x="4692409" y="4506534"/>
            <a:ext cx="0" cy="665765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240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5288208" y="4990676"/>
            <a:ext cx="2151338" cy="705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247571" y="5003916"/>
            <a:ext cx="1040855" cy="705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0763" y="4994831"/>
            <a:ext cx="1867602" cy="705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87280" y="4999761"/>
            <a:ext cx="1149448" cy="705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58621" y="-206635"/>
            <a:ext cx="9294202" cy="1245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00B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A route as a succinct bit-vector</a:t>
            </a:r>
            <a:endParaRPr lang="en-US" sz="4200" dirty="0"/>
          </a:p>
        </p:txBody>
      </p:sp>
      <p:sp>
        <p:nvSpPr>
          <p:cNvPr id="113" name="TextBox 112"/>
          <p:cNvSpPr txBox="1"/>
          <p:nvPr/>
        </p:nvSpPr>
        <p:spPr>
          <a:xfrm>
            <a:off x="4491798" y="1854009"/>
            <a:ext cx="1704687" cy="425743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600" b="1" i="1" dirty="0" smtClean="0"/>
              <a:t>Expressive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6533787" y="1854431"/>
            <a:ext cx="1575746" cy="425743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600" b="1" i="1" dirty="0" smtClean="0"/>
              <a:t>Tractable</a:t>
            </a:r>
          </a:p>
        </p:txBody>
      </p:sp>
      <p:sp>
        <p:nvSpPr>
          <p:cNvPr id="115" name="Title 1"/>
          <p:cNvSpPr txBox="1">
            <a:spLocks/>
          </p:cNvSpPr>
          <p:nvPr/>
        </p:nvSpPr>
        <p:spPr>
          <a:xfrm>
            <a:off x="4952396" y="2313440"/>
            <a:ext cx="759883" cy="727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00B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4200" dirty="0">
              <a:solidFill>
                <a:srgbClr val="FF0000"/>
              </a:solidFill>
            </a:endParaRPr>
          </a:p>
        </p:txBody>
      </p:sp>
      <p:sp>
        <p:nvSpPr>
          <p:cNvPr id="116" name="Title 1"/>
          <p:cNvSpPr txBox="1">
            <a:spLocks/>
          </p:cNvSpPr>
          <p:nvPr/>
        </p:nvSpPr>
        <p:spPr>
          <a:xfrm>
            <a:off x="6888229" y="2245629"/>
            <a:ext cx="759883" cy="7273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00B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4800" dirty="0">
              <a:solidFill>
                <a:srgbClr val="FF0000"/>
              </a:solidFill>
              <a:latin typeface="Zapf Dingbats"/>
              <a:ea typeface="Zapf Dingbats"/>
              <a:cs typeface="Zapf Dingbat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09957" y="4992619"/>
            <a:ext cx="2111708" cy="707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dministrative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distance (4 bits)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07103" y="4969531"/>
            <a:ext cx="2349671" cy="707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Protocol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attributes (87 bits)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69193" y="5001427"/>
            <a:ext cx="1449145" cy="707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Dst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IP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(32 bits)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44806" y="4998957"/>
            <a:ext cx="1244571" cy="707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Dst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mask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(5 bits)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69800" y="682468"/>
            <a:ext cx="446104" cy="600150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4400" b="1" dirty="0" smtClean="0">
                <a:solidFill>
                  <a:srgbClr val="FF0000"/>
                </a:solidFill>
              </a:rPr>
              <a:t>?</a:t>
            </a:r>
            <a:endParaRPr lang="en-US" sz="4400" b="1" baseline="-250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2279" y="725357"/>
            <a:ext cx="446104" cy="600150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4400" b="1" dirty="0" smtClean="0">
                <a:solidFill>
                  <a:srgbClr val="FF0000"/>
                </a:solidFill>
              </a:rPr>
              <a:t>?</a:t>
            </a:r>
            <a:endParaRPr lang="en-US" sz="4400" b="1" baseline="-250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06056" y="902225"/>
            <a:ext cx="2220844" cy="7458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mpd="sng">
            <a:solidFill>
              <a:srgbClr val="0000FF"/>
            </a:solidFill>
          </a:ln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600" dirty="0" smtClean="0"/>
              <a:t>Router </a:t>
            </a:r>
            <a:r>
              <a:rPr lang="en-US" sz="2600" dirty="0" smtClean="0">
                <a:solidFill>
                  <a:srgbClr val="000000"/>
                </a:solidFill>
              </a:rPr>
              <a:t>control</a:t>
            </a:r>
          </a:p>
          <a:p>
            <a:pPr algn="ctr">
              <a:lnSpc>
                <a:spcPct val="80000"/>
              </a:lnSpc>
            </a:pPr>
            <a:r>
              <a:rPr lang="en-US" sz="2600" dirty="0" smtClean="0">
                <a:solidFill>
                  <a:srgbClr val="000000"/>
                </a:solidFill>
              </a:rPr>
              <a:t>plane</a:t>
            </a:r>
            <a:endParaRPr lang="en-US" sz="2600" dirty="0">
              <a:solidFill>
                <a:srgbClr val="000000"/>
              </a:solidFill>
            </a:endParaRPr>
          </a:p>
        </p:txBody>
      </p:sp>
      <p:sp>
        <p:nvSpPr>
          <p:cNvPr id="32" name="Right Arrow 31"/>
          <p:cNvSpPr/>
          <p:nvPr/>
        </p:nvSpPr>
        <p:spPr>
          <a:xfrm>
            <a:off x="2638708" y="1131134"/>
            <a:ext cx="727281" cy="293496"/>
          </a:xfrm>
          <a:prstGeom prst="rightArrow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3" name="Right Arrow 32"/>
          <p:cNvSpPr/>
          <p:nvPr/>
        </p:nvSpPr>
        <p:spPr>
          <a:xfrm>
            <a:off x="5685514" y="1159519"/>
            <a:ext cx="727281" cy="293496"/>
          </a:xfrm>
          <a:prstGeom prst="rightArrow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382158" y="2277380"/>
            <a:ext cx="3983467" cy="1230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600" dirty="0" smtClean="0"/>
              <a:t>Actual protocol’s messages (e.g., Batfish, NSDI’15)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299650" y="3211884"/>
            <a:ext cx="4272350" cy="863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600" dirty="0" smtClean="0"/>
              <a:t>Protocol agnostic I/O model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600" dirty="0" smtClean="0"/>
              <a:t>(e.g., ARC, SIGCOMM’16)</a:t>
            </a:r>
            <a:endParaRPr lang="en-US" dirty="0" smtClean="0"/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6919979" y="3258686"/>
            <a:ext cx="759883" cy="727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00B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4200" dirty="0">
              <a:solidFill>
                <a:srgbClr val="FF0000"/>
              </a:solidFill>
            </a:endParaRPr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4842105" y="3198538"/>
            <a:ext cx="759883" cy="7273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00B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4800" dirty="0">
              <a:solidFill>
                <a:srgbClr val="FF0000"/>
              </a:solidFill>
              <a:latin typeface="Zapf Dingbats"/>
              <a:ea typeface="Zapf Dingbats"/>
              <a:cs typeface="Zapf Dingbats"/>
            </a:endParaRPr>
          </a:p>
        </p:txBody>
      </p:sp>
      <p:sp>
        <p:nvSpPr>
          <p:cNvPr id="47" name="Title 1"/>
          <p:cNvSpPr txBox="1">
            <a:spLocks/>
          </p:cNvSpPr>
          <p:nvPr/>
        </p:nvSpPr>
        <p:spPr>
          <a:xfrm>
            <a:off x="6888229" y="4109788"/>
            <a:ext cx="759883" cy="727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00B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4200" dirty="0">
              <a:solidFill>
                <a:srgbClr val="FF0000"/>
              </a:solidFill>
            </a:endParaRPr>
          </a:p>
        </p:txBody>
      </p:sp>
      <p:sp>
        <p:nvSpPr>
          <p:cNvPr id="49" name="Title 1"/>
          <p:cNvSpPr txBox="1">
            <a:spLocks/>
          </p:cNvSpPr>
          <p:nvPr/>
        </p:nvSpPr>
        <p:spPr>
          <a:xfrm>
            <a:off x="4873855" y="4066534"/>
            <a:ext cx="759883" cy="727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00B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4200" dirty="0">
              <a:solidFill>
                <a:srgbClr val="FF0000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255158" y="4202510"/>
            <a:ext cx="4272350" cy="523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None/>
            </a:pPr>
            <a:r>
              <a:rPr lang="en-US" sz="2600" dirty="0" smtClean="0"/>
              <a:t>Route as a compact bit vector</a:t>
            </a:r>
            <a:endParaRPr lang="en-US" dirty="0" smtClean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397375" y="2023379"/>
            <a:ext cx="0" cy="2615184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264275" y="2023379"/>
            <a:ext cx="0" cy="2615184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49250" y="3198537"/>
            <a:ext cx="7903159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49250" y="4070032"/>
            <a:ext cx="7903159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49250" y="2275385"/>
            <a:ext cx="7903159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09702" y="1825709"/>
            <a:ext cx="3679023" cy="425743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600" b="1" i="1" dirty="0" smtClean="0"/>
              <a:t>Control plane I/ O model</a:t>
            </a: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15626" y="5878865"/>
            <a:ext cx="8888843" cy="484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70000"/>
              </a:lnSpc>
              <a:buNone/>
            </a:pPr>
            <a:r>
              <a:rPr lang="en-US" sz="2600" b="1" dirty="0" smtClean="0"/>
              <a:t>A route as a succinct and unifying control plane I/O unit</a:t>
            </a:r>
          </a:p>
        </p:txBody>
      </p:sp>
    </p:spTree>
    <p:extLst>
      <p:ext uri="{BB962C8B-B14F-4D97-AF65-F5344CB8AC3E}">
        <p14:creationId xmlns:p14="http://schemas.microsoft.com/office/powerpoint/2010/main" val="69355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19" grpId="0" animBg="1"/>
      <p:bldP spid="25" grpId="0" animBg="1"/>
      <p:bldP spid="113" grpId="0"/>
      <p:bldP spid="114" grpId="0"/>
      <p:bldP spid="115" grpId="0"/>
      <p:bldP spid="116" grpId="0"/>
      <p:bldP spid="20" grpId="0"/>
      <p:bldP spid="22" grpId="0"/>
      <p:bldP spid="24" grpId="0"/>
      <p:bldP spid="26" grpId="0"/>
      <p:bldP spid="27" grpId="0"/>
      <p:bldP spid="28" grpId="0"/>
      <p:bldP spid="35" grpId="0"/>
      <p:bldP spid="36" grpId="0"/>
      <p:bldP spid="42" grpId="0"/>
      <p:bldP spid="43" grpId="0"/>
      <p:bldP spid="47" grpId="0"/>
      <p:bldP spid="49" grpId="0"/>
      <p:bldP spid="34" grpId="0"/>
      <p:bldP spid="50" grpId="0"/>
      <p:bldP spid="3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840155" y="134066"/>
            <a:ext cx="10824308" cy="1046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00B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Control plane </a:t>
            </a:r>
            <a:r>
              <a:rPr lang="en-US" sz="4000" dirty="0"/>
              <a:t>as a </a:t>
            </a:r>
            <a:r>
              <a:rPr lang="en-US" sz="4000" dirty="0" smtClean="0"/>
              <a:t>fast pipeline </a:t>
            </a:r>
            <a:r>
              <a:rPr lang="en-US" sz="4000" dirty="0"/>
              <a:t>of </a:t>
            </a:r>
            <a:endParaRPr lang="en-US" sz="4000" dirty="0" smtClean="0"/>
          </a:p>
          <a:p>
            <a:r>
              <a:rPr lang="en-US" sz="4000" dirty="0" err="1" smtClean="0"/>
              <a:t>boolean</a:t>
            </a:r>
            <a:r>
              <a:rPr lang="en-US" sz="4000" dirty="0" smtClean="0"/>
              <a:t> operators: Intuition</a:t>
            </a:r>
            <a:endParaRPr lang="en-US" sz="4000" dirty="0"/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255158" y="2048890"/>
            <a:ext cx="8177052" cy="4337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</a:pPr>
            <a:r>
              <a:rPr lang="en-US" sz="2600" dirty="0" smtClean="0"/>
              <a:t>Why not actual router’s code? </a:t>
            </a:r>
            <a:r>
              <a:rPr lang="en-US" sz="2600" dirty="0" smtClean="0">
                <a:sym typeface="Wingdings"/>
              </a:rPr>
              <a:t> </a:t>
            </a:r>
            <a:r>
              <a:rPr lang="en-US" sz="2600" dirty="0" smtClean="0"/>
              <a:t>Hard to explore</a:t>
            </a:r>
          </a:p>
          <a:p>
            <a:pPr marL="0" indent="0">
              <a:lnSpc>
                <a:spcPct val="70000"/>
              </a:lnSpc>
              <a:buNone/>
            </a:pPr>
            <a:endParaRPr lang="en-US" sz="2600" dirty="0" smtClean="0"/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259351" y="2590348"/>
            <a:ext cx="8888843" cy="484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</a:pPr>
            <a:r>
              <a:rPr lang="en-US" sz="2600" b="1" dirty="0" smtClean="0"/>
              <a:t>Router as a fast route processing pipeline</a:t>
            </a:r>
          </a:p>
        </p:txBody>
      </p:sp>
      <p:sp>
        <p:nvSpPr>
          <p:cNvPr id="44" name="Right Arrow 43"/>
          <p:cNvSpPr/>
          <p:nvPr/>
        </p:nvSpPr>
        <p:spPr>
          <a:xfrm>
            <a:off x="2691213" y="1440091"/>
            <a:ext cx="727281" cy="293496"/>
          </a:xfrm>
          <a:prstGeom prst="rightArrow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8" name="Right Arrow 47"/>
          <p:cNvSpPr/>
          <p:nvPr/>
        </p:nvSpPr>
        <p:spPr>
          <a:xfrm>
            <a:off x="5698943" y="1444052"/>
            <a:ext cx="727281" cy="293496"/>
          </a:xfrm>
          <a:prstGeom prst="rightArrow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568289" y="3089598"/>
            <a:ext cx="406467" cy="5303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439023" y="1211182"/>
            <a:ext cx="2220844" cy="7458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mpd="sng">
            <a:solidFill>
              <a:srgbClr val="0000FF"/>
            </a:solidFill>
          </a:ln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600" dirty="0" smtClean="0"/>
              <a:t>Router </a:t>
            </a:r>
            <a:r>
              <a:rPr lang="en-US" sz="2600" dirty="0" smtClean="0">
                <a:solidFill>
                  <a:srgbClr val="000000"/>
                </a:solidFill>
              </a:rPr>
              <a:t>control</a:t>
            </a:r>
          </a:p>
          <a:p>
            <a:pPr algn="ctr">
              <a:lnSpc>
                <a:spcPct val="80000"/>
              </a:lnSpc>
            </a:pPr>
            <a:r>
              <a:rPr lang="en-US" sz="2600" dirty="0" smtClean="0">
                <a:solidFill>
                  <a:srgbClr val="000000"/>
                </a:solidFill>
              </a:rPr>
              <a:t>plane</a:t>
            </a:r>
            <a:endParaRPr lang="en-US" sz="2600" dirty="0">
              <a:solidFill>
                <a:srgbClr val="000000"/>
              </a:solidFill>
            </a:endParaRPr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3370445" y="3052107"/>
            <a:ext cx="825622" cy="642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700" dirty="0" smtClean="0"/>
              <a:t>X</a:t>
            </a:r>
            <a:r>
              <a:rPr lang="en-US" sz="2700" baseline="-25000" dirty="0" smtClean="0"/>
              <a:t>3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974683" y="3085694"/>
            <a:ext cx="406467" cy="5303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Content Placeholder 2"/>
          <p:cNvSpPr txBox="1">
            <a:spLocks/>
          </p:cNvSpPr>
          <p:nvPr/>
        </p:nvSpPr>
        <p:spPr>
          <a:xfrm>
            <a:off x="3776839" y="3067741"/>
            <a:ext cx="825622" cy="642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700" dirty="0" smtClean="0"/>
              <a:t>X</a:t>
            </a:r>
            <a:r>
              <a:rPr lang="en-US" sz="2700" baseline="-25000" dirty="0" smtClean="0"/>
              <a:t>2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381077" y="3081790"/>
            <a:ext cx="406467" cy="5303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Content Placeholder 2"/>
          <p:cNvSpPr txBox="1">
            <a:spLocks/>
          </p:cNvSpPr>
          <p:nvPr/>
        </p:nvSpPr>
        <p:spPr>
          <a:xfrm>
            <a:off x="4183233" y="3063837"/>
            <a:ext cx="825622" cy="642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700" dirty="0" smtClean="0"/>
              <a:t>X</a:t>
            </a:r>
            <a:r>
              <a:rPr lang="en-US" sz="2700" baseline="-25000" dirty="0" smtClean="0"/>
              <a:t>1</a:t>
            </a:r>
          </a:p>
        </p:txBody>
      </p:sp>
      <p:sp>
        <p:nvSpPr>
          <p:cNvPr id="61" name="Rectangle 60"/>
          <p:cNvSpPr/>
          <p:nvPr/>
        </p:nvSpPr>
        <p:spPr>
          <a:xfrm>
            <a:off x="4774350" y="3089598"/>
            <a:ext cx="406467" cy="5303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Content Placeholder 2"/>
          <p:cNvSpPr txBox="1">
            <a:spLocks/>
          </p:cNvSpPr>
          <p:nvPr/>
        </p:nvSpPr>
        <p:spPr>
          <a:xfrm>
            <a:off x="4576506" y="3052107"/>
            <a:ext cx="825622" cy="642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700" dirty="0" smtClean="0"/>
              <a:t>X</a:t>
            </a:r>
            <a:r>
              <a:rPr lang="en-US" sz="2700" baseline="-25000" dirty="0" smtClean="0"/>
              <a:t>0</a:t>
            </a:r>
          </a:p>
        </p:txBody>
      </p:sp>
      <p:sp>
        <p:nvSpPr>
          <p:cNvPr id="63" name="Content Placeholder 2"/>
          <p:cNvSpPr txBox="1">
            <a:spLocks/>
          </p:cNvSpPr>
          <p:nvPr/>
        </p:nvSpPr>
        <p:spPr>
          <a:xfrm>
            <a:off x="2448432" y="3699542"/>
            <a:ext cx="2416367" cy="5109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/>
              <a:t>prefix</a:t>
            </a:r>
            <a:endParaRPr lang="en-US" sz="2400" baseline="-25000" dirty="0" smtClean="0"/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4275075" y="3740811"/>
            <a:ext cx="2487541" cy="683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50000"/>
              </a:lnSpc>
              <a:buNone/>
            </a:pPr>
            <a:r>
              <a:rPr lang="en-US" sz="2400" dirty="0" smtClean="0"/>
              <a:t>admin. distance</a:t>
            </a:r>
          </a:p>
          <a:p>
            <a:pPr marL="0" indent="0" algn="ctr">
              <a:lnSpc>
                <a:spcPct val="50000"/>
              </a:lnSpc>
              <a:buNone/>
            </a:pPr>
            <a:r>
              <a:rPr lang="en-US" sz="2400" dirty="0" smtClean="0"/>
              <a:t>(RIP=1, BGP=0)</a:t>
            </a:r>
          </a:p>
        </p:txBody>
      </p:sp>
      <p:sp>
        <p:nvSpPr>
          <p:cNvPr id="65" name="Content Placeholder 2"/>
          <p:cNvSpPr txBox="1">
            <a:spLocks/>
          </p:cNvSpPr>
          <p:nvPr/>
        </p:nvSpPr>
        <p:spPr>
          <a:xfrm>
            <a:off x="5069982" y="3190291"/>
            <a:ext cx="2994663" cy="3870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/>
              <a:t>protocol attribute</a:t>
            </a:r>
            <a:endParaRPr lang="en-US" sz="2400" baseline="-25000" dirty="0" smtClean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568289" y="3522409"/>
            <a:ext cx="78182" cy="2723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518886" y="3462393"/>
            <a:ext cx="268658" cy="2660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3719933" y="3497806"/>
            <a:ext cx="459640" cy="2969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115259" y="3292810"/>
            <a:ext cx="286869" cy="2086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Content Placeholder 2"/>
          <p:cNvSpPr txBox="1">
            <a:spLocks/>
          </p:cNvSpPr>
          <p:nvPr/>
        </p:nvSpPr>
        <p:spPr>
          <a:xfrm>
            <a:off x="1122119" y="5377758"/>
            <a:ext cx="1798387" cy="548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 smtClean="0">
                <a:solidFill>
                  <a:srgbClr val="008000"/>
                </a:solidFill>
                <a:latin typeface="Courier New"/>
                <a:cs typeface="Courier New"/>
              </a:rPr>
              <a:t>RIP</a:t>
            </a:r>
          </a:p>
        </p:txBody>
      </p:sp>
      <p:sp>
        <p:nvSpPr>
          <p:cNvPr id="84" name="Content Placeholder 2"/>
          <p:cNvSpPr txBox="1">
            <a:spLocks/>
          </p:cNvSpPr>
          <p:nvPr/>
        </p:nvSpPr>
        <p:spPr>
          <a:xfrm>
            <a:off x="1064778" y="5874960"/>
            <a:ext cx="881184" cy="540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300" dirty="0" smtClean="0">
                <a:cs typeface="Courier New"/>
              </a:rPr>
              <a:t>X</a:t>
            </a:r>
            <a:r>
              <a:rPr lang="en-US" sz="2300" baseline="-25000" dirty="0" smtClean="0">
                <a:cs typeface="Courier New"/>
              </a:rPr>
              <a:t>1</a:t>
            </a:r>
            <a:r>
              <a:rPr lang="en-US" sz="2300" dirty="0" smtClean="0">
                <a:cs typeface="Courier New"/>
              </a:rPr>
              <a:t>X</a:t>
            </a:r>
            <a:r>
              <a:rPr lang="en-US" sz="2300" baseline="-25000" dirty="0" smtClean="0">
                <a:cs typeface="Courier New"/>
              </a:rPr>
              <a:t>0</a:t>
            </a:r>
            <a:endParaRPr lang="en-US" sz="2300" b="1" dirty="0" smtClean="0">
              <a:cs typeface="Courier New"/>
            </a:endParaRPr>
          </a:p>
        </p:txBody>
      </p:sp>
      <p:sp>
        <p:nvSpPr>
          <p:cNvPr id="101" name="Content Placeholder 2"/>
          <p:cNvSpPr txBox="1">
            <a:spLocks/>
          </p:cNvSpPr>
          <p:nvPr/>
        </p:nvSpPr>
        <p:spPr>
          <a:xfrm>
            <a:off x="2999262" y="5897032"/>
            <a:ext cx="852779" cy="6021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300" b="1" dirty="0" smtClean="0">
                <a:cs typeface="Courier New"/>
              </a:rPr>
              <a:t>X</a:t>
            </a:r>
            <a:r>
              <a:rPr lang="en-US" sz="2300" b="1" baseline="-25000" dirty="0" smtClean="0">
                <a:cs typeface="Courier New"/>
              </a:rPr>
              <a:t>3</a:t>
            </a:r>
            <a:r>
              <a:rPr lang="en-US" sz="2300" b="1" dirty="0" smtClean="0">
                <a:cs typeface="Courier New"/>
              </a:rPr>
              <a:t>X</a:t>
            </a:r>
            <a:r>
              <a:rPr lang="en-US" sz="2300" b="1" baseline="-25000" dirty="0" smtClean="0">
                <a:cs typeface="Courier New"/>
              </a:rPr>
              <a:t>2</a:t>
            </a:r>
            <a:endParaRPr lang="en-US" sz="2300" b="1" dirty="0">
              <a:cs typeface="Courier New"/>
            </a:endParaRPr>
          </a:p>
        </p:txBody>
      </p:sp>
      <p:sp>
        <p:nvSpPr>
          <p:cNvPr id="102" name="Content Placeholder 2"/>
          <p:cNvSpPr txBox="1">
            <a:spLocks/>
          </p:cNvSpPr>
          <p:nvPr/>
        </p:nvSpPr>
        <p:spPr>
          <a:xfrm>
            <a:off x="3340655" y="5558724"/>
            <a:ext cx="626901" cy="721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/>
              <a:t>_</a:t>
            </a:r>
            <a:endParaRPr lang="en-US" sz="2600" dirty="0" smtClean="0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3086198" y="5929638"/>
            <a:ext cx="59436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Content Placeholder 2"/>
          <p:cNvSpPr txBox="1">
            <a:spLocks/>
          </p:cNvSpPr>
          <p:nvPr/>
        </p:nvSpPr>
        <p:spPr>
          <a:xfrm>
            <a:off x="3511065" y="5411572"/>
            <a:ext cx="2477221" cy="395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en-US" sz="2400" b="1" dirty="0" smtClean="0">
                <a:solidFill>
                  <a:srgbClr val="008000"/>
                </a:solidFill>
                <a:latin typeface="Courier New"/>
                <a:cs typeface="Courier New"/>
              </a:rPr>
              <a:t>static 10</a:t>
            </a:r>
          </a:p>
        </p:txBody>
      </p:sp>
      <p:sp>
        <p:nvSpPr>
          <p:cNvPr id="130" name="Content Placeholder 2"/>
          <p:cNvSpPr txBox="1">
            <a:spLocks/>
          </p:cNvSpPr>
          <p:nvPr/>
        </p:nvSpPr>
        <p:spPr>
          <a:xfrm>
            <a:off x="6490066" y="5250733"/>
            <a:ext cx="2777238" cy="6584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70000"/>
              </a:lnSpc>
              <a:buNone/>
            </a:pPr>
            <a:r>
              <a:rPr lang="en-US" sz="2400" b="1" dirty="0" smtClean="0">
                <a:solidFill>
                  <a:srgbClr val="008000"/>
                </a:solidFill>
                <a:latin typeface="Courier New"/>
                <a:cs typeface="Courier New"/>
              </a:rPr>
              <a:t>set </a:t>
            </a:r>
            <a:r>
              <a:rPr lang="en-US" sz="2400" b="1" dirty="0">
                <a:solidFill>
                  <a:srgbClr val="008000"/>
                </a:solidFill>
                <a:latin typeface="Courier New"/>
                <a:cs typeface="Courier New"/>
              </a:rPr>
              <a:t>RIP </a:t>
            </a:r>
            <a:r>
              <a:rPr lang="en-US" sz="2400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attr</a:t>
            </a:r>
            <a:r>
              <a:rPr lang="en-US" sz="2400" b="1" dirty="0" smtClean="0">
                <a:solidFill>
                  <a:srgbClr val="008000"/>
                </a:solidFill>
                <a:latin typeface="Courier New"/>
                <a:cs typeface="Courier New"/>
              </a:rPr>
              <a:t>.</a:t>
            </a:r>
          </a:p>
          <a:p>
            <a:pPr marL="0" indent="0" algn="ctr">
              <a:lnSpc>
                <a:spcPct val="70000"/>
              </a:lnSpc>
              <a:buNone/>
            </a:pPr>
            <a:r>
              <a:rPr lang="en-US" sz="2400" b="1" dirty="0" smtClean="0">
                <a:solidFill>
                  <a:srgbClr val="008000"/>
                </a:solidFill>
                <a:latin typeface="Courier New"/>
                <a:cs typeface="Courier New"/>
              </a:rPr>
              <a:t>to 1 </a:t>
            </a:r>
            <a:endParaRPr lang="en-US" sz="2400" b="1" dirty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sp>
        <p:nvSpPr>
          <p:cNvPr id="133" name="Content Placeholder 2"/>
          <p:cNvSpPr txBox="1">
            <a:spLocks/>
          </p:cNvSpPr>
          <p:nvPr/>
        </p:nvSpPr>
        <p:spPr>
          <a:xfrm>
            <a:off x="4053069" y="5913866"/>
            <a:ext cx="2456727" cy="5510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300" dirty="0" smtClean="0">
                <a:cs typeface="Courier New"/>
              </a:rPr>
              <a:t>= X</a:t>
            </a:r>
            <a:r>
              <a:rPr lang="en-US" sz="2300" baseline="-25000" dirty="0" smtClean="0">
                <a:cs typeface="Courier New"/>
              </a:rPr>
              <a:t>3</a:t>
            </a:r>
            <a:r>
              <a:rPr lang="en-US" sz="2300" dirty="0" smtClean="0">
                <a:cs typeface="Courier New"/>
              </a:rPr>
              <a:t>X</a:t>
            </a:r>
            <a:r>
              <a:rPr lang="en-US" sz="2300" baseline="-25000" dirty="0" smtClean="0">
                <a:cs typeface="Courier New"/>
              </a:rPr>
              <a:t>1</a:t>
            </a:r>
            <a:r>
              <a:rPr lang="en-US" sz="2300" dirty="0">
                <a:cs typeface="Courier New"/>
              </a:rPr>
              <a:t>X</a:t>
            </a:r>
            <a:r>
              <a:rPr lang="en-US" sz="2300" baseline="-25000" dirty="0">
                <a:cs typeface="Courier New"/>
              </a:rPr>
              <a:t>0</a:t>
            </a:r>
            <a:r>
              <a:rPr lang="en-US" sz="2300" dirty="0" smtClean="0">
                <a:ea typeface="ＭＳ ゴシック"/>
                <a:cs typeface="Courier New"/>
              </a:rPr>
              <a:t>∨</a:t>
            </a:r>
            <a:r>
              <a:rPr lang="en-US" sz="2300" dirty="0" smtClean="0">
                <a:cs typeface="Courier New"/>
              </a:rPr>
              <a:t>X</a:t>
            </a:r>
            <a:r>
              <a:rPr lang="en-US" sz="2300" baseline="-25000" dirty="0" smtClean="0">
                <a:cs typeface="Courier New"/>
              </a:rPr>
              <a:t>2</a:t>
            </a:r>
            <a:r>
              <a:rPr lang="en-US" sz="2300" dirty="0" smtClean="0">
                <a:cs typeface="Courier New"/>
              </a:rPr>
              <a:t>X</a:t>
            </a:r>
            <a:r>
              <a:rPr lang="en-US" sz="2300" baseline="-25000" dirty="0" smtClean="0">
                <a:cs typeface="Courier New"/>
              </a:rPr>
              <a:t>1</a:t>
            </a:r>
            <a:r>
              <a:rPr lang="en-US" sz="2300" dirty="0">
                <a:cs typeface="Courier New"/>
              </a:rPr>
              <a:t>X</a:t>
            </a:r>
            <a:r>
              <a:rPr lang="en-US" sz="2300" baseline="-25000" dirty="0">
                <a:cs typeface="Courier New"/>
              </a:rPr>
              <a:t>0</a:t>
            </a:r>
            <a:endParaRPr lang="en-US" sz="2300" dirty="0">
              <a:cs typeface="Courier New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3437436" y="1213681"/>
            <a:ext cx="2220844" cy="745831"/>
          </a:xfrm>
          <a:prstGeom prst="rect">
            <a:avLst/>
          </a:prstGeom>
          <a:solidFill>
            <a:schemeClr val="accent6">
              <a:lumMod val="60000"/>
              <a:lumOff val="40000"/>
              <a:alpha val="76000"/>
            </a:schemeClr>
          </a:solidFill>
          <a:ln w="12700" cmpd="sng">
            <a:solidFill>
              <a:srgbClr val="0000FF"/>
            </a:solidFill>
          </a:ln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600" dirty="0" smtClean="0"/>
              <a:t> </a:t>
            </a:r>
          </a:p>
          <a:p>
            <a:pPr algn="ctr">
              <a:lnSpc>
                <a:spcPct val="80000"/>
              </a:lnSpc>
            </a:pPr>
            <a:endParaRPr lang="en-US" sz="2600" dirty="0">
              <a:solidFill>
                <a:srgbClr val="0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27586" y="1279015"/>
            <a:ext cx="493644" cy="692483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5200" b="1" dirty="0" smtClean="0">
                <a:solidFill>
                  <a:srgbClr val="FF0000"/>
                </a:solidFill>
              </a:rPr>
              <a:t>?</a:t>
            </a:r>
            <a:endParaRPr lang="en-US" sz="5200" b="1" baseline="-25000" dirty="0">
              <a:solidFill>
                <a:srgbClr val="FF0000"/>
              </a:solidFill>
            </a:endParaRPr>
          </a:p>
        </p:txBody>
      </p:sp>
      <p:sp>
        <p:nvSpPr>
          <p:cNvPr id="136" name="Content Placeholder 2"/>
          <p:cNvSpPr txBox="1">
            <a:spLocks/>
          </p:cNvSpPr>
          <p:nvPr/>
        </p:nvSpPr>
        <p:spPr>
          <a:xfrm>
            <a:off x="4391480" y="5596263"/>
            <a:ext cx="626901" cy="552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/>
              <a:t>_</a:t>
            </a:r>
            <a:endParaRPr lang="en-US" sz="2600" dirty="0" smtClean="0"/>
          </a:p>
        </p:txBody>
      </p:sp>
      <p:sp>
        <p:nvSpPr>
          <p:cNvPr id="211" name="Content Placeholder 2"/>
          <p:cNvSpPr txBox="1">
            <a:spLocks/>
          </p:cNvSpPr>
          <p:nvPr/>
        </p:nvSpPr>
        <p:spPr>
          <a:xfrm>
            <a:off x="246592" y="3280420"/>
            <a:ext cx="2256894" cy="484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</a:pPr>
            <a:r>
              <a:rPr lang="en-US" sz="2600" dirty="0" smtClean="0"/>
              <a:t>An example:</a:t>
            </a:r>
          </a:p>
        </p:txBody>
      </p:sp>
      <p:sp>
        <p:nvSpPr>
          <p:cNvPr id="81" name="Content Placeholder 2"/>
          <p:cNvSpPr txBox="1">
            <a:spLocks/>
          </p:cNvSpPr>
          <p:nvPr/>
        </p:nvSpPr>
        <p:spPr>
          <a:xfrm>
            <a:off x="3587998" y="5893164"/>
            <a:ext cx="845036" cy="55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300" dirty="0" smtClean="0">
                <a:cs typeface="Courier New"/>
              </a:rPr>
              <a:t>X</a:t>
            </a:r>
            <a:r>
              <a:rPr lang="en-US" sz="2300" baseline="-25000" dirty="0" smtClean="0">
                <a:cs typeface="Courier New"/>
              </a:rPr>
              <a:t>1</a:t>
            </a:r>
            <a:r>
              <a:rPr lang="en-US" sz="2300" dirty="0" smtClean="0">
                <a:cs typeface="Courier New"/>
              </a:rPr>
              <a:t>X</a:t>
            </a:r>
            <a:r>
              <a:rPr lang="en-US" sz="2300" baseline="-25000" dirty="0" smtClean="0">
                <a:cs typeface="Courier New"/>
              </a:rPr>
              <a:t>0</a:t>
            </a:r>
            <a:endParaRPr lang="en-US" sz="2300" baseline="-25000" dirty="0">
              <a:cs typeface="Courier New"/>
            </a:endParaRPr>
          </a:p>
        </p:txBody>
      </p:sp>
      <p:sp>
        <p:nvSpPr>
          <p:cNvPr id="86" name="Content Placeholder 2"/>
          <p:cNvSpPr txBox="1">
            <a:spLocks/>
          </p:cNvSpPr>
          <p:nvPr/>
        </p:nvSpPr>
        <p:spPr>
          <a:xfrm>
            <a:off x="17419" y="5874960"/>
            <a:ext cx="840983" cy="540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300" dirty="0" smtClean="0">
                <a:cs typeface="Courier New"/>
              </a:rPr>
              <a:t>X</a:t>
            </a:r>
            <a:r>
              <a:rPr lang="en-US" sz="2300" baseline="-25000" dirty="0" smtClean="0">
                <a:cs typeface="Courier New"/>
              </a:rPr>
              <a:t>1</a:t>
            </a:r>
            <a:r>
              <a:rPr lang="en-US" sz="2300" dirty="0" smtClean="0">
                <a:cs typeface="Courier New"/>
              </a:rPr>
              <a:t>X</a:t>
            </a:r>
            <a:r>
              <a:rPr lang="en-US" sz="2300" baseline="-25000" dirty="0" smtClean="0">
                <a:cs typeface="Courier New"/>
              </a:rPr>
              <a:t>0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879664" y="6148637"/>
            <a:ext cx="320040" cy="0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tailEnd type="arrow" w="lg" len="lg"/>
          </a:ln>
          <a:effectLst/>
        </p:spPr>
      </p:cxnSp>
      <p:sp>
        <p:nvSpPr>
          <p:cNvPr id="89" name="Content Placeholder 2"/>
          <p:cNvSpPr txBox="1">
            <a:spLocks/>
          </p:cNvSpPr>
          <p:nvPr/>
        </p:nvSpPr>
        <p:spPr>
          <a:xfrm>
            <a:off x="-364450" y="5242091"/>
            <a:ext cx="1798387" cy="548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urier New"/>
                <a:cs typeface="Courier New"/>
              </a:rPr>
              <a:t>input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2794101" y="6174476"/>
            <a:ext cx="320040" cy="0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tailEnd type="arrow" w="lg" len="lg"/>
          </a:ln>
          <a:effectLst/>
        </p:spPr>
      </p:cxnSp>
      <p:cxnSp>
        <p:nvCxnSpPr>
          <p:cNvPr id="91" name="Straight Arrow Connector 90"/>
          <p:cNvCxnSpPr/>
          <p:nvPr/>
        </p:nvCxnSpPr>
        <p:spPr>
          <a:xfrm>
            <a:off x="6463249" y="6190351"/>
            <a:ext cx="320040" cy="0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tailEnd type="arrow" w="lg" len="lg"/>
          </a:ln>
          <a:effectLst/>
        </p:spPr>
      </p:cxnSp>
      <p:sp>
        <p:nvSpPr>
          <p:cNvPr id="87" name="Content Placeholder 2"/>
          <p:cNvSpPr txBox="1">
            <a:spLocks/>
          </p:cNvSpPr>
          <p:nvPr/>
        </p:nvSpPr>
        <p:spPr>
          <a:xfrm>
            <a:off x="343544" y="5558304"/>
            <a:ext cx="626901" cy="552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/>
              <a:t>_</a:t>
            </a:r>
            <a:endParaRPr lang="en-US" sz="2600" dirty="0" smtClean="0"/>
          </a:p>
        </p:txBody>
      </p:sp>
      <p:sp>
        <p:nvSpPr>
          <p:cNvPr id="92" name="Content Placeholder 2"/>
          <p:cNvSpPr txBox="1">
            <a:spLocks/>
          </p:cNvSpPr>
          <p:nvPr/>
        </p:nvSpPr>
        <p:spPr>
          <a:xfrm>
            <a:off x="1415185" y="5537602"/>
            <a:ext cx="626901" cy="552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/>
              <a:t>_</a:t>
            </a:r>
            <a:endParaRPr lang="en-US" sz="2600" dirty="0" smtClean="0"/>
          </a:p>
        </p:txBody>
      </p:sp>
      <p:sp>
        <p:nvSpPr>
          <p:cNvPr id="94" name="Content Placeholder 2"/>
          <p:cNvSpPr txBox="1">
            <a:spLocks/>
          </p:cNvSpPr>
          <p:nvPr/>
        </p:nvSpPr>
        <p:spPr>
          <a:xfrm>
            <a:off x="3919931" y="5566162"/>
            <a:ext cx="626901" cy="552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/>
              <a:t>_</a:t>
            </a:r>
            <a:endParaRPr lang="en-US" sz="2600" dirty="0" smtClean="0"/>
          </a:p>
        </p:txBody>
      </p:sp>
      <p:sp>
        <p:nvSpPr>
          <p:cNvPr id="95" name="Content Placeholder 2"/>
          <p:cNvSpPr txBox="1">
            <a:spLocks/>
          </p:cNvSpPr>
          <p:nvPr/>
        </p:nvSpPr>
        <p:spPr>
          <a:xfrm>
            <a:off x="5945958" y="5590615"/>
            <a:ext cx="626901" cy="552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/>
              <a:t>_</a:t>
            </a:r>
            <a:endParaRPr lang="en-US" sz="2600" dirty="0" smtClean="0"/>
          </a:p>
        </p:txBody>
      </p:sp>
      <p:sp>
        <p:nvSpPr>
          <p:cNvPr id="96" name="Content Placeholder 2"/>
          <p:cNvSpPr txBox="1">
            <a:spLocks/>
          </p:cNvSpPr>
          <p:nvPr/>
        </p:nvSpPr>
        <p:spPr>
          <a:xfrm>
            <a:off x="1615080" y="5864067"/>
            <a:ext cx="625542" cy="540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300" b="1" dirty="0" smtClean="0">
                <a:cs typeface="Courier New"/>
              </a:rPr>
              <a:t>X</a:t>
            </a:r>
            <a:r>
              <a:rPr lang="en-US" sz="2300" b="1" baseline="-25000" dirty="0" smtClean="0">
                <a:cs typeface="Courier New"/>
              </a:rPr>
              <a:t>1</a:t>
            </a:r>
            <a:endParaRPr lang="en-US" sz="2300" b="1" dirty="0" smtClean="0">
              <a:cs typeface="Courier New"/>
            </a:endParaRPr>
          </a:p>
        </p:txBody>
      </p:sp>
      <p:sp>
        <p:nvSpPr>
          <p:cNvPr id="97" name="Content Placeholder 2"/>
          <p:cNvSpPr txBox="1">
            <a:spLocks/>
          </p:cNvSpPr>
          <p:nvPr/>
        </p:nvSpPr>
        <p:spPr>
          <a:xfrm>
            <a:off x="1910873" y="5857222"/>
            <a:ext cx="995990" cy="707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300" dirty="0" smtClean="0">
                <a:cs typeface="Courier New"/>
              </a:rPr>
              <a:t>= X</a:t>
            </a:r>
            <a:r>
              <a:rPr lang="en-US" sz="2300" baseline="-25000" dirty="0" smtClean="0">
                <a:cs typeface="Courier New"/>
              </a:rPr>
              <a:t>1</a:t>
            </a:r>
            <a:r>
              <a:rPr lang="en-US" sz="2300" dirty="0" smtClean="0">
                <a:cs typeface="Courier New"/>
              </a:rPr>
              <a:t>X</a:t>
            </a:r>
            <a:r>
              <a:rPr lang="en-US" sz="2300" baseline="-25000" dirty="0" smtClean="0">
                <a:cs typeface="Courier New"/>
              </a:rPr>
              <a:t>0</a:t>
            </a:r>
          </a:p>
        </p:txBody>
      </p:sp>
      <p:sp>
        <p:nvSpPr>
          <p:cNvPr id="93" name="Content Placeholder 2"/>
          <p:cNvSpPr txBox="1">
            <a:spLocks/>
          </p:cNvSpPr>
          <p:nvPr/>
        </p:nvSpPr>
        <p:spPr>
          <a:xfrm>
            <a:off x="4889524" y="5598760"/>
            <a:ext cx="626901" cy="552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/>
              <a:t>_</a:t>
            </a:r>
            <a:endParaRPr lang="en-US" sz="2600" dirty="0" smtClean="0"/>
          </a:p>
        </p:txBody>
      </p:sp>
      <p:sp>
        <p:nvSpPr>
          <p:cNvPr id="105" name="Content Placeholder 2"/>
          <p:cNvSpPr txBox="1">
            <a:spLocks/>
          </p:cNvSpPr>
          <p:nvPr/>
        </p:nvSpPr>
        <p:spPr>
          <a:xfrm>
            <a:off x="6596291" y="5906495"/>
            <a:ext cx="2456727" cy="5510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300" dirty="0" smtClean="0">
                <a:cs typeface="Courier New"/>
              </a:rPr>
              <a:t>   X</a:t>
            </a:r>
            <a:r>
              <a:rPr lang="en-US" sz="2300" baseline="-25000" dirty="0" smtClean="0">
                <a:cs typeface="Courier New"/>
              </a:rPr>
              <a:t>3</a:t>
            </a:r>
            <a:r>
              <a:rPr lang="en-US" sz="2300" dirty="0" smtClean="0">
                <a:cs typeface="Courier New"/>
              </a:rPr>
              <a:t>X</a:t>
            </a:r>
            <a:r>
              <a:rPr lang="en-US" sz="2300" baseline="-25000" dirty="0" smtClean="0">
                <a:cs typeface="Courier New"/>
              </a:rPr>
              <a:t>1</a:t>
            </a:r>
            <a:r>
              <a:rPr lang="en-US" sz="2300" dirty="0" smtClean="0">
                <a:cs typeface="Courier New"/>
              </a:rPr>
              <a:t>X</a:t>
            </a:r>
            <a:r>
              <a:rPr lang="en-US" sz="2300" baseline="-25000" dirty="0" smtClean="0">
                <a:cs typeface="Courier New"/>
              </a:rPr>
              <a:t>0</a:t>
            </a:r>
            <a:r>
              <a:rPr lang="en-US" sz="2300" dirty="0" smtClean="0">
                <a:ea typeface="ＭＳ ゴシック"/>
                <a:cs typeface="Courier New"/>
              </a:rPr>
              <a:t>∨</a:t>
            </a:r>
            <a:r>
              <a:rPr lang="en-US" sz="2300" dirty="0" smtClean="0">
                <a:cs typeface="Courier New"/>
              </a:rPr>
              <a:t>X</a:t>
            </a:r>
            <a:r>
              <a:rPr lang="en-US" sz="2300" baseline="-25000" dirty="0" smtClean="0">
                <a:cs typeface="Courier New"/>
              </a:rPr>
              <a:t>2</a:t>
            </a:r>
            <a:r>
              <a:rPr lang="en-US" sz="2300" dirty="0" smtClean="0">
                <a:cs typeface="Courier New"/>
              </a:rPr>
              <a:t>X</a:t>
            </a:r>
            <a:r>
              <a:rPr lang="en-US" sz="2300" baseline="-25000" dirty="0" smtClean="0">
                <a:cs typeface="Courier New"/>
              </a:rPr>
              <a:t>1</a:t>
            </a:r>
            <a:r>
              <a:rPr lang="en-US" sz="2300" dirty="0">
                <a:cs typeface="Courier New"/>
              </a:rPr>
              <a:t>X</a:t>
            </a:r>
            <a:r>
              <a:rPr lang="en-US" sz="2300" baseline="-25000" dirty="0">
                <a:cs typeface="Courier New"/>
              </a:rPr>
              <a:t>0</a:t>
            </a:r>
            <a:endParaRPr lang="en-US" sz="2300" dirty="0">
              <a:cs typeface="Courier New"/>
            </a:endParaRPr>
          </a:p>
        </p:txBody>
      </p:sp>
      <p:sp>
        <p:nvSpPr>
          <p:cNvPr id="106" name="Content Placeholder 2"/>
          <p:cNvSpPr txBox="1">
            <a:spLocks/>
          </p:cNvSpPr>
          <p:nvPr/>
        </p:nvSpPr>
        <p:spPr>
          <a:xfrm>
            <a:off x="6934702" y="5588892"/>
            <a:ext cx="626901" cy="552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/>
              <a:t>_</a:t>
            </a:r>
            <a:endParaRPr lang="en-US" sz="2600" dirty="0" smtClean="0"/>
          </a:p>
        </p:txBody>
      </p:sp>
      <p:sp>
        <p:nvSpPr>
          <p:cNvPr id="107" name="Content Placeholder 2"/>
          <p:cNvSpPr txBox="1">
            <a:spLocks/>
          </p:cNvSpPr>
          <p:nvPr/>
        </p:nvSpPr>
        <p:spPr>
          <a:xfrm>
            <a:off x="8489180" y="5535619"/>
            <a:ext cx="626901" cy="552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/>
              <a:t>_</a:t>
            </a:r>
            <a:endParaRPr lang="en-US" sz="2800" b="1" dirty="0" smtClean="0"/>
          </a:p>
        </p:txBody>
      </p:sp>
      <p:sp>
        <p:nvSpPr>
          <p:cNvPr id="108" name="Content Placeholder 2"/>
          <p:cNvSpPr txBox="1">
            <a:spLocks/>
          </p:cNvSpPr>
          <p:nvPr/>
        </p:nvSpPr>
        <p:spPr>
          <a:xfrm>
            <a:off x="7432746" y="5543764"/>
            <a:ext cx="626901" cy="552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/>
              <a:t>_</a:t>
            </a:r>
            <a:endParaRPr lang="en-US" sz="2800" b="1" dirty="0" smtClean="0"/>
          </a:p>
        </p:txBody>
      </p:sp>
      <p:sp>
        <p:nvSpPr>
          <p:cNvPr id="98" name="Content Placeholder 2"/>
          <p:cNvSpPr txBox="1">
            <a:spLocks/>
          </p:cNvSpPr>
          <p:nvPr/>
        </p:nvSpPr>
        <p:spPr>
          <a:xfrm>
            <a:off x="2428685" y="5548052"/>
            <a:ext cx="626901" cy="552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/>
              <a:t>_</a:t>
            </a:r>
            <a:endParaRPr lang="en-US" sz="2600" dirty="0" smtClean="0"/>
          </a:p>
        </p:txBody>
      </p:sp>
      <p:sp>
        <p:nvSpPr>
          <p:cNvPr id="110" name="TextBox 109"/>
          <p:cNvSpPr txBox="1"/>
          <p:nvPr/>
        </p:nvSpPr>
        <p:spPr>
          <a:xfrm>
            <a:off x="3370507" y="4399652"/>
            <a:ext cx="2084832" cy="6528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mpd="sng">
            <a:solidFill>
              <a:srgbClr val="0000FF"/>
            </a:solidFill>
          </a:ln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80000"/>
              </a:lnSpc>
            </a:pPr>
            <a:endParaRPr lang="en-US" sz="800" dirty="0" smtClean="0"/>
          </a:p>
          <a:p>
            <a:pPr algn="ctr">
              <a:lnSpc>
                <a:spcPct val="80000"/>
              </a:lnSpc>
            </a:pPr>
            <a:endParaRPr lang="en-US" sz="800" dirty="0" smtClean="0">
              <a:solidFill>
                <a:srgbClr val="000000"/>
              </a:solidFill>
            </a:endParaRPr>
          </a:p>
          <a:p>
            <a:pPr algn="ctr">
              <a:lnSpc>
                <a:spcPct val="80000"/>
              </a:lnSpc>
            </a:pPr>
            <a:endParaRPr lang="en-US" sz="800" dirty="0">
              <a:solidFill>
                <a:srgbClr val="000000"/>
              </a:solidFill>
            </a:endParaRPr>
          </a:p>
          <a:p>
            <a:pPr algn="ctr">
              <a:lnSpc>
                <a:spcPct val="80000"/>
              </a:lnSpc>
            </a:pPr>
            <a:endParaRPr lang="en-US" sz="800" dirty="0" smtClean="0">
              <a:solidFill>
                <a:srgbClr val="000000"/>
              </a:solidFill>
            </a:endParaRPr>
          </a:p>
          <a:p>
            <a:pPr algn="ctr">
              <a:lnSpc>
                <a:spcPct val="80000"/>
              </a:lnSpc>
            </a:pP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113" name="Content Placeholder 2"/>
          <p:cNvSpPr txBox="1">
            <a:spLocks/>
          </p:cNvSpPr>
          <p:nvPr/>
        </p:nvSpPr>
        <p:spPr>
          <a:xfrm>
            <a:off x="2351630" y="4448101"/>
            <a:ext cx="840983" cy="540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300" b="1" dirty="0" smtClean="0">
                <a:cs typeface="Courier New"/>
              </a:rPr>
              <a:t>X</a:t>
            </a:r>
            <a:r>
              <a:rPr lang="en-US" sz="2300" b="1" baseline="-25000" dirty="0" smtClean="0">
                <a:cs typeface="Courier New"/>
              </a:rPr>
              <a:t>1</a:t>
            </a:r>
            <a:r>
              <a:rPr lang="en-US" sz="2300" b="1" dirty="0" smtClean="0">
                <a:cs typeface="Courier New"/>
              </a:rPr>
              <a:t>X</a:t>
            </a:r>
            <a:r>
              <a:rPr lang="en-US" sz="2300" b="1" baseline="-25000" dirty="0" smtClean="0">
                <a:cs typeface="Courier New"/>
              </a:rPr>
              <a:t>0</a:t>
            </a:r>
          </a:p>
        </p:txBody>
      </p:sp>
      <p:sp>
        <p:nvSpPr>
          <p:cNvPr id="114" name="Content Placeholder 2"/>
          <p:cNvSpPr txBox="1">
            <a:spLocks/>
          </p:cNvSpPr>
          <p:nvPr/>
        </p:nvSpPr>
        <p:spPr>
          <a:xfrm>
            <a:off x="2677497" y="4128983"/>
            <a:ext cx="626901" cy="552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/>
              <a:t>_</a:t>
            </a:r>
            <a:endParaRPr lang="en-US" sz="2600" dirty="0" smtClean="0"/>
          </a:p>
        </p:txBody>
      </p:sp>
      <p:sp>
        <p:nvSpPr>
          <p:cNvPr id="115" name="Content Placeholder 2"/>
          <p:cNvSpPr txBox="1">
            <a:spLocks/>
          </p:cNvSpPr>
          <p:nvPr/>
        </p:nvSpPr>
        <p:spPr>
          <a:xfrm>
            <a:off x="5437480" y="4351937"/>
            <a:ext cx="840983" cy="540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800" dirty="0" smtClean="0">
                <a:solidFill>
                  <a:srgbClr val="FF0000"/>
                </a:solidFill>
                <a:cs typeface="Courier New"/>
              </a:rPr>
              <a:t>?</a:t>
            </a:r>
            <a:endParaRPr lang="en-US" sz="3800" baseline="-25000" dirty="0" smtClean="0">
              <a:solidFill>
                <a:srgbClr val="FF0000"/>
              </a:solidFill>
              <a:cs typeface="Courier New"/>
            </a:endParaRPr>
          </a:p>
        </p:txBody>
      </p:sp>
      <p:sp>
        <p:nvSpPr>
          <p:cNvPr id="116" name="Content Placeholder 2"/>
          <p:cNvSpPr txBox="1">
            <a:spLocks/>
          </p:cNvSpPr>
          <p:nvPr/>
        </p:nvSpPr>
        <p:spPr>
          <a:xfrm>
            <a:off x="2788808" y="4497987"/>
            <a:ext cx="840983" cy="540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300" dirty="0" smtClean="0">
                <a:cs typeface="Courier New"/>
                <a:sym typeface="Wingdings"/>
              </a:rPr>
              <a:t></a:t>
            </a:r>
            <a:endParaRPr lang="en-US" sz="2300" baseline="-25000" dirty="0" smtClean="0">
              <a:cs typeface="Courier New"/>
            </a:endParaRPr>
          </a:p>
        </p:txBody>
      </p:sp>
      <p:sp>
        <p:nvSpPr>
          <p:cNvPr id="117" name="Content Placeholder 2"/>
          <p:cNvSpPr txBox="1">
            <a:spLocks/>
          </p:cNvSpPr>
          <p:nvPr/>
        </p:nvSpPr>
        <p:spPr>
          <a:xfrm>
            <a:off x="5186892" y="4488807"/>
            <a:ext cx="840983" cy="540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300" dirty="0" smtClean="0">
                <a:cs typeface="Courier New"/>
                <a:sym typeface="Wingdings"/>
              </a:rPr>
              <a:t></a:t>
            </a:r>
            <a:endParaRPr lang="en-US" sz="2300" baseline="-25000" dirty="0" smtClean="0">
              <a:cs typeface="Courier New"/>
            </a:endParaRPr>
          </a:p>
        </p:txBody>
      </p:sp>
      <p:sp>
        <p:nvSpPr>
          <p:cNvPr id="60" name="Content Placeholder 2"/>
          <p:cNvSpPr txBox="1">
            <a:spLocks/>
          </p:cNvSpPr>
          <p:nvPr/>
        </p:nvSpPr>
        <p:spPr>
          <a:xfrm>
            <a:off x="5345395" y="4463062"/>
            <a:ext cx="2456727" cy="5510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300" b="1" dirty="0" smtClean="0">
                <a:cs typeface="Courier New"/>
              </a:rPr>
              <a:t>   X</a:t>
            </a:r>
            <a:r>
              <a:rPr lang="en-US" sz="2300" b="1" baseline="-25000" dirty="0" smtClean="0">
                <a:cs typeface="Courier New"/>
              </a:rPr>
              <a:t>3</a:t>
            </a:r>
            <a:r>
              <a:rPr lang="en-US" sz="2300" b="1" dirty="0" smtClean="0">
                <a:cs typeface="Courier New"/>
              </a:rPr>
              <a:t>X</a:t>
            </a:r>
            <a:r>
              <a:rPr lang="en-US" sz="2300" b="1" baseline="-25000" dirty="0" smtClean="0">
                <a:cs typeface="Courier New"/>
              </a:rPr>
              <a:t>1</a:t>
            </a:r>
            <a:r>
              <a:rPr lang="en-US" sz="2300" b="1" dirty="0" smtClean="0">
                <a:cs typeface="Courier New"/>
              </a:rPr>
              <a:t>X</a:t>
            </a:r>
            <a:r>
              <a:rPr lang="en-US" sz="2300" b="1" baseline="-25000" dirty="0" smtClean="0">
                <a:cs typeface="Courier New"/>
              </a:rPr>
              <a:t>0</a:t>
            </a:r>
            <a:r>
              <a:rPr lang="en-US" sz="2300" b="1" dirty="0" smtClean="0">
                <a:ea typeface="ＭＳ ゴシック"/>
                <a:cs typeface="Courier New"/>
              </a:rPr>
              <a:t>∨</a:t>
            </a:r>
            <a:r>
              <a:rPr lang="en-US" sz="2300" b="1" dirty="0" smtClean="0">
                <a:cs typeface="Courier New"/>
              </a:rPr>
              <a:t>X</a:t>
            </a:r>
            <a:r>
              <a:rPr lang="en-US" sz="2300" b="1" baseline="-25000" dirty="0" smtClean="0">
                <a:cs typeface="Courier New"/>
              </a:rPr>
              <a:t>2</a:t>
            </a:r>
            <a:r>
              <a:rPr lang="en-US" sz="2300" b="1" dirty="0" smtClean="0">
                <a:cs typeface="Courier New"/>
              </a:rPr>
              <a:t>X</a:t>
            </a:r>
            <a:r>
              <a:rPr lang="en-US" sz="2300" b="1" baseline="-25000" dirty="0" smtClean="0">
                <a:cs typeface="Courier New"/>
              </a:rPr>
              <a:t>1</a:t>
            </a:r>
            <a:r>
              <a:rPr lang="en-US" sz="2300" b="1" dirty="0">
                <a:cs typeface="Courier New"/>
              </a:rPr>
              <a:t>X</a:t>
            </a:r>
            <a:r>
              <a:rPr lang="en-US" sz="2300" b="1" baseline="-25000" dirty="0">
                <a:cs typeface="Courier New"/>
              </a:rPr>
              <a:t>0</a:t>
            </a:r>
            <a:endParaRPr lang="en-US" sz="2300" b="1" dirty="0">
              <a:cs typeface="Courier New"/>
            </a:endParaRPr>
          </a:p>
        </p:txBody>
      </p:sp>
      <p:sp>
        <p:nvSpPr>
          <p:cNvPr id="68" name="Content Placeholder 2"/>
          <p:cNvSpPr txBox="1">
            <a:spLocks/>
          </p:cNvSpPr>
          <p:nvPr/>
        </p:nvSpPr>
        <p:spPr>
          <a:xfrm>
            <a:off x="3228272" y="4414853"/>
            <a:ext cx="2416061" cy="7196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60000"/>
              </a:lnSpc>
              <a:buNone/>
            </a:pPr>
            <a:r>
              <a:rPr lang="en-US" sz="2600" dirty="0" smtClean="0"/>
              <a:t>Router control </a:t>
            </a:r>
          </a:p>
          <a:p>
            <a:pPr marL="0" indent="0" algn="ctr">
              <a:lnSpc>
                <a:spcPct val="60000"/>
              </a:lnSpc>
              <a:buNone/>
            </a:pPr>
            <a:r>
              <a:rPr lang="en-US" sz="2600" dirty="0" smtClean="0"/>
              <a:t>plane</a:t>
            </a:r>
          </a:p>
        </p:txBody>
      </p:sp>
      <p:sp>
        <p:nvSpPr>
          <p:cNvPr id="69" name="Content Placeholder 2"/>
          <p:cNvSpPr txBox="1">
            <a:spLocks/>
          </p:cNvSpPr>
          <p:nvPr/>
        </p:nvSpPr>
        <p:spPr>
          <a:xfrm rot="10800000" flipV="1">
            <a:off x="5674154" y="4183363"/>
            <a:ext cx="438671" cy="3359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/>
              <a:t>_</a:t>
            </a:r>
            <a:endParaRPr lang="en-US" sz="2400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1199704" y="5258095"/>
            <a:ext cx="7853314" cy="554171"/>
          </a:xfrm>
          <a:prstGeom prst="rect">
            <a:avLst/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14431" y="4655024"/>
            <a:ext cx="415376" cy="560734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Content Placeholder 2"/>
          <p:cNvSpPr txBox="1">
            <a:spLocks/>
          </p:cNvSpPr>
          <p:nvPr/>
        </p:nvSpPr>
        <p:spPr>
          <a:xfrm>
            <a:off x="48692" y="4327790"/>
            <a:ext cx="2256894" cy="484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None/>
            </a:pPr>
            <a:r>
              <a:rPr lang="en-US" sz="2600" dirty="0" smtClean="0">
                <a:solidFill>
                  <a:srgbClr val="008000"/>
                </a:solidFill>
              </a:rPr>
              <a:t>router config.</a:t>
            </a:r>
          </a:p>
        </p:txBody>
      </p:sp>
    </p:spTree>
    <p:extLst>
      <p:ext uri="{BB962C8B-B14F-4D97-AF65-F5344CB8AC3E}">
        <p14:creationId xmlns:p14="http://schemas.microsoft.com/office/powerpoint/2010/main" val="235400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7" grpId="0"/>
      <p:bldP spid="53" grpId="0" animBg="1"/>
      <p:bldP spid="52" grpId="0"/>
      <p:bldP spid="56" grpId="0" animBg="1"/>
      <p:bldP spid="57" grpId="0"/>
      <p:bldP spid="58" grpId="0" animBg="1"/>
      <p:bldP spid="59" grpId="0"/>
      <p:bldP spid="61" grpId="0" animBg="1"/>
      <p:bldP spid="62" grpId="0"/>
      <p:bldP spid="63" grpId="0"/>
      <p:bldP spid="64" grpId="0"/>
      <p:bldP spid="65" grpId="0"/>
      <p:bldP spid="83" grpId="0"/>
      <p:bldP spid="84" grpId="0"/>
      <p:bldP spid="101" grpId="0"/>
      <p:bldP spid="102" grpId="0"/>
      <p:bldP spid="104" grpId="0"/>
      <p:bldP spid="130" grpId="0"/>
      <p:bldP spid="133" grpId="0"/>
      <p:bldP spid="134" grpId="0" animBg="1"/>
      <p:bldP spid="38" grpId="0"/>
      <p:bldP spid="136" grpId="0"/>
      <p:bldP spid="211" grpId="0"/>
      <p:bldP spid="81" grpId="0"/>
      <p:bldP spid="86" grpId="0"/>
      <p:bldP spid="89" grpId="0"/>
      <p:bldP spid="87" grpId="0"/>
      <p:bldP spid="92" grpId="0"/>
      <p:bldP spid="94" grpId="0"/>
      <p:bldP spid="95" grpId="0"/>
      <p:bldP spid="96" grpId="0"/>
      <p:bldP spid="97" grpId="0"/>
      <p:bldP spid="93" grpId="0"/>
      <p:bldP spid="105" grpId="0"/>
      <p:bldP spid="106" grpId="0"/>
      <p:bldP spid="107" grpId="0"/>
      <p:bldP spid="107" grpId="1"/>
      <p:bldP spid="108" grpId="0"/>
      <p:bldP spid="108" grpId="1"/>
      <p:bldP spid="108" grpId="2"/>
      <p:bldP spid="98" grpId="0"/>
      <p:bldP spid="110" grpId="0" animBg="1"/>
      <p:bldP spid="113" grpId="0"/>
      <p:bldP spid="114" grpId="0"/>
      <p:bldP spid="115" grpId="0"/>
      <p:bldP spid="115" grpId="1"/>
      <p:bldP spid="116" grpId="0"/>
      <p:bldP spid="117" grpId="0"/>
      <p:bldP spid="60" grpId="0"/>
      <p:bldP spid="68" grpId="0"/>
      <p:bldP spid="69" grpId="0"/>
      <p:bldP spid="2" grpId="0" animBg="1"/>
      <p:bldP spid="70" grpId="0"/>
      <p:bldP spid="70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23</a:t>
            </a:fld>
            <a:endParaRPr lang="en-US" dirty="0"/>
          </a:p>
        </p:txBody>
      </p:sp>
      <p:sp>
        <p:nvSpPr>
          <p:cNvPr id="175" name="Rectangle 174"/>
          <p:cNvSpPr/>
          <p:nvPr/>
        </p:nvSpPr>
        <p:spPr>
          <a:xfrm>
            <a:off x="2107071" y="1512616"/>
            <a:ext cx="1937785" cy="54260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7F7F7F"/>
            </a:solidFill>
            <a:prstDash val="solid"/>
          </a:ln>
          <a:effectLst/>
        </p:spPr>
        <p:txBody>
          <a:bodyPr wrap="square" lIns="91427" tIns="45713" rIns="91427" bIns="45713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1986430" y="1513242"/>
            <a:ext cx="2184403" cy="54475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wrap="square" lIns="91427" tIns="45713" rIns="91427" bIns="45713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ＭＳ ゴシック"/>
                <a:cs typeface="ＭＳ ゴシック"/>
              </a:rPr>
              <a:t>AND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with</a:t>
            </a:r>
          </a:p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supported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protocols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177" name="Straight Arrow Connector 176"/>
          <p:cNvCxnSpPr/>
          <p:nvPr/>
        </p:nvCxnSpPr>
        <p:spPr>
          <a:xfrm>
            <a:off x="4041936" y="1802811"/>
            <a:ext cx="225311" cy="0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tailEnd type="arrow" w="lg" len="lg"/>
          </a:ln>
          <a:effectLst/>
        </p:spPr>
      </p:cxnSp>
      <p:sp>
        <p:nvSpPr>
          <p:cNvPr id="178" name="TextBox 177"/>
          <p:cNvSpPr txBox="1"/>
          <p:nvPr/>
        </p:nvSpPr>
        <p:spPr>
          <a:xfrm>
            <a:off x="761485" y="1428478"/>
            <a:ext cx="1015999" cy="754038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BDD of </a:t>
            </a:r>
          </a:p>
          <a:p>
            <a:pPr marL="0" marR="0" lvl="0" indent="0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input </a:t>
            </a:r>
          </a:p>
          <a:p>
            <a:pPr marL="0" marR="0" lvl="0" indent="0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routes</a:t>
            </a:r>
            <a:endParaRPr kumimoji="0" lang="en-US" sz="2000" b="1" i="1" u="none" strike="noStrike" kern="0" cap="none" spc="0" normalizeH="0" baseline="3000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79" name="Straight Arrow Connector 178"/>
          <p:cNvCxnSpPr/>
          <p:nvPr/>
        </p:nvCxnSpPr>
        <p:spPr>
          <a:xfrm>
            <a:off x="1814106" y="1766421"/>
            <a:ext cx="320040" cy="0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tailEnd type="arrow" w="lg" len="lg"/>
          </a:ln>
          <a:effectLst/>
        </p:spPr>
      </p:cxnSp>
      <p:sp>
        <p:nvSpPr>
          <p:cNvPr id="180" name="Rectangle 179"/>
          <p:cNvSpPr/>
          <p:nvPr/>
        </p:nvSpPr>
        <p:spPr>
          <a:xfrm>
            <a:off x="4259725" y="1512616"/>
            <a:ext cx="1937785" cy="54864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7F7F7F"/>
            </a:solidFill>
            <a:prstDash val="solid"/>
          </a:ln>
          <a:effectLst/>
        </p:spPr>
        <p:txBody>
          <a:bodyPr wrap="square" lIns="91427" tIns="45713" rIns="91427" bIns="45713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195670" y="1628849"/>
            <a:ext cx="1976706" cy="323151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 smtClean="0">
                <a:ea typeface="ＭＳ ゴシック"/>
                <a:cs typeface="ＭＳ ゴシック"/>
              </a:rPr>
              <a:t>Apply input filters</a:t>
            </a:r>
            <a:endParaRPr lang="en-US" i="1" baseline="-25000" dirty="0">
              <a:ea typeface="ＭＳ ゴシック"/>
              <a:cs typeface="ＭＳ ゴシック"/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6434909" y="1509455"/>
            <a:ext cx="2020824" cy="54864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7F7F7F"/>
            </a:solidFill>
            <a:prstDash val="solid"/>
          </a:ln>
          <a:effectLst/>
        </p:spPr>
        <p:txBody>
          <a:bodyPr wrap="square" lIns="91427" tIns="45713" rIns="91427" bIns="45713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6403160" y="1504636"/>
            <a:ext cx="2105487" cy="54475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 smtClean="0">
                <a:ea typeface="ＭＳ ゴシック"/>
                <a:cs typeface="ＭＳ ゴシック"/>
              </a:rPr>
              <a:t>OR</a:t>
            </a:r>
            <a:r>
              <a:rPr lang="en-US" dirty="0" smtClean="0">
                <a:ea typeface="ＭＳ ゴシック"/>
                <a:cs typeface="ＭＳ ゴシック"/>
              </a:rPr>
              <a:t> with routes originated by router</a:t>
            </a:r>
            <a:endParaRPr lang="en-US" baseline="-25000" dirty="0">
              <a:ea typeface="ＭＳ ゴシック"/>
              <a:cs typeface="ＭＳ ゴシック"/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6434910" y="2210971"/>
            <a:ext cx="2020824" cy="54864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7F7F7F"/>
            </a:solidFill>
            <a:prstDash val="solid"/>
          </a:ln>
          <a:effectLst/>
        </p:spPr>
        <p:txBody>
          <a:bodyPr wrap="square" lIns="91427" tIns="45713" rIns="91427" bIns="45713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6392769" y="2222942"/>
            <a:ext cx="2107843" cy="54475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 smtClean="0">
                <a:ea typeface="ＭＳ ゴシック"/>
                <a:cs typeface="ＭＳ ゴシック"/>
              </a:rPr>
              <a:t>OR</a:t>
            </a:r>
            <a:r>
              <a:rPr lang="en-US" dirty="0" smtClean="0">
                <a:ea typeface="ＭＳ ゴシック"/>
                <a:cs typeface="ＭＳ ゴシック"/>
              </a:rPr>
              <a:t> with redistributed routes</a:t>
            </a:r>
            <a:endParaRPr lang="en-US" baseline="-25000" dirty="0">
              <a:ea typeface="ＭＳ ゴシック"/>
              <a:cs typeface="ＭＳ ゴシック"/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4256664" y="2907500"/>
            <a:ext cx="1939406" cy="54260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7F7F7F"/>
            </a:solidFill>
            <a:prstDash val="solid"/>
          </a:ln>
          <a:effectLst/>
        </p:spPr>
        <p:txBody>
          <a:bodyPr wrap="square" lIns="91427" tIns="45713" rIns="91427" bIns="45713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4202582" y="3042287"/>
            <a:ext cx="2064782" cy="323151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 smtClean="0">
                <a:ea typeface="ＭＳ ゴシック"/>
                <a:cs typeface="ＭＳ ゴシック"/>
              </a:rPr>
              <a:t>Apply output filters</a:t>
            </a:r>
            <a:endParaRPr lang="en-US" i="1" baseline="-25000" dirty="0">
              <a:ea typeface="ＭＳ ゴシック"/>
              <a:cs typeface="ＭＳ ゴシック"/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2107071" y="2908354"/>
            <a:ext cx="1937785" cy="54864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7F7F7F"/>
            </a:solidFill>
            <a:prstDash val="solid"/>
          </a:ln>
          <a:effectLst/>
        </p:spPr>
        <p:txBody>
          <a:bodyPr wrap="square" lIns="91427" tIns="45713" rIns="91427" bIns="45713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2019845" y="2915944"/>
            <a:ext cx="2101103" cy="54475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 smtClean="0">
                <a:ea typeface="ＭＳ ゴシック"/>
                <a:cs typeface="ＭＳ ゴシック"/>
              </a:rPr>
              <a:t>Select best </a:t>
            </a:r>
            <a:r>
              <a:rPr lang="en-US" dirty="0">
                <a:ea typeface="ＭＳ ゴシック"/>
                <a:cs typeface="ＭＳ ゴシック"/>
              </a:rPr>
              <a:t>route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ea typeface="ＭＳ ゴシック"/>
                <a:cs typeface="ＭＳ ゴシック"/>
              </a:rPr>
              <a:t>per </a:t>
            </a:r>
            <a:r>
              <a:rPr lang="en-US" dirty="0" err="1">
                <a:ea typeface="ＭＳ ゴシック"/>
                <a:cs typeface="ＭＳ ゴシック"/>
              </a:rPr>
              <a:t>dst</a:t>
            </a:r>
            <a:r>
              <a:rPr lang="en-US" dirty="0">
                <a:ea typeface="ＭＳ ゴシック"/>
                <a:cs typeface="ＭＳ ゴシック"/>
              </a:rPr>
              <a:t> prefix</a:t>
            </a:r>
          </a:p>
        </p:txBody>
      </p:sp>
      <p:sp>
        <p:nvSpPr>
          <p:cNvPr id="190" name="Rectangle 189"/>
          <p:cNvSpPr/>
          <p:nvPr/>
        </p:nvSpPr>
        <p:spPr>
          <a:xfrm>
            <a:off x="2106979" y="2212636"/>
            <a:ext cx="1934958" cy="54864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7F7F7F"/>
            </a:solidFill>
            <a:prstDash val="solid"/>
          </a:ln>
          <a:effectLst/>
        </p:spPr>
        <p:txBody>
          <a:bodyPr wrap="square" lIns="91427" tIns="45713" rIns="91427" bIns="45713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1966340" y="2237910"/>
            <a:ext cx="2181926" cy="54475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 smtClean="0">
                <a:ea typeface="ＭＳ ゴシック"/>
                <a:cs typeface="ＭＳ ゴシック"/>
              </a:rPr>
              <a:t>AND</a:t>
            </a:r>
            <a:r>
              <a:rPr lang="en-US" dirty="0" smtClean="0">
                <a:ea typeface="ＭＳ ゴシック"/>
                <a:cs typeface="ＭＳ ゴシック"/>
              </a:rPr>
              <a:t> with </a:t>
            </a:r>
            <a:r>
              <a:rPr lang="en-US" b="1" dirty="0" smtClean="0">
                <a:ea typeface="ＭＳ ゴシック"/>
                <a:cs typeface="ＭＳ ゴシック"/>
              </a:rPr>
              <a:t>NEG.</a:t>
            </a:r>
          </a:p>
          <a:p>
            <a:pPr algn="ctr">
              <a:lnSpc>
                <a:spcPct val="80000"/>
              </a:lnSpc>
            </a:pPr>
            <a:r>
              <a:rPr lang="en-US" dirty="0" smtClean="0">
                <a:ea typeface="ＭＳ ゴシック"/>
                <a:cs typeface="ＭＳ ゴシック"/>
              </a:rPr>
              <a:t>of static routes</a:t>
            </a:r>
            <a:endParaRPr lang="en-US" baseline="-25000" dirty="0">
              <a:ea typeface="ＭＳ ゴシック"/>
              <a:cs typeface="ＭＳ ゴシック"/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4259725" y="2209888"/>
            <a:ext cx="1937785" cy="54864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7F7F7F"/>
            </a:solidFill>
            <a:prstDash val="solid"/>
          </a:ln>
          <a:effectLst/>
        </p:spPr>
        <p:txBody>
          <a:bodyPr wrap="square" lIns="91427" tIns="45713" rIns="91427" bIns="45713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4170833" y="2214498"/>
            <a:ext cx="2107843" cy="54475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 smtClean="0">
                <a:ea typeface="ＭＳ ゴシック"/>
                <a:cs typeface="ＭＳ ゴシック"/>
              </a:rPr>
              <a:t>OR</a:t>
            </a:r>
            <a:r>
              <a:rPr lang="en-US" dirty="0" smtClean="0">
                <a:ea typeface="ＭＳ ゴシック"/>
                <a:cs typeface="ＭＳ ゴシック"/>
              </a:rPr>
              <a:t> with </a:t>
            </a:r>
          </a:p>
          <a:p>
            <a:pPr algn="ctr">
              <a:lnSpc>
                <a:spcPct val="80000"/>
              </a:lnSpc>
            </a:pPr>
            <a:r>
              <a:rPr lang="en-US" dirty="0" smtClean="0">
                <a:ea typeface="ＭＳ ゴシック"/>
                <a:cs typeface="ＭＳ ゴシック"/>
              </a:rPr>
              <a:t>aggregate routes</a:t>
            </a:r>
            <a:endParaRPr lang="en-US" baseline="-25000" dirty="0">
              <a:ea typeface="ＭＳ ゴシック"/>
              <a:cs typeface="ＭＳ ゴシック"/>
            </a:endParaRPr>
          </a:p>
        </p:txBody>
      </p:sp>
      <p:cxnSp>
        <p:nvCxnSpPr>
          <p:cNvPr id="194" name="Straight Arrow Connector 193"/>
          <p:cNvCxnSpPr>
            <a:stCxn id="180" idx="3"/>
            <a:endCxn id="182" idx="1"/>
          </p:cNvCxnSpPr>
          <p:nvPr/>
        </p:nvCxnSpPr>
        <p:spPr>
          <a:xfrm flipV="1">
            <a:off x="6197510" y="1783775"/>
            <a:ext cx="237399" cy="3161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tailEnd type="arrow" w="lg" len="lg"/>
          </a:ln>
          <a:effectLst/>
        </p:spPr>
      </p:cxnSp>
      <p:cxnSp>
        <p:nvCxnSpPr>
          <p:cNvPr id="195" name="Straight Arrow Connector 194"/>
          <p:cNvCxnSpPr>
            <a:stCxn id="192" idx="3"/>
            <a:endCxn id="184" idx="1"/>
          </p:cNvCxnSpPr>
          <p:nvPr/>
        </p:nvCxnSpPr>
        <p:spPr>
          <a:xfrm>
            <a:off x="6197510" y="2484208"/>
            <a:ext cx="237400" cy="1083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headEnd type="arrow"/>
            <a:tailEnd type="none" w="lg" len="lg"/>
          </a:ln>
          <a:effectLst/>
        </p:spPr>
      </p:cxnSp>
      <p:cxnSp>
        <p:nvCxnSpPr>
          <p:cNvPr id="196" name="Straight Arrow Connector 195"/>
          <p:cNvCxnSpPr>
            <a:stCxn id="184" idx="0"/>
            <a:endCxn id="182" idx="2"/>
          </p:cNvCxnSpPr>
          <p:nvPr/>
        </p:nvCxnSpPr>
        <p:spPr>
          <a:xfrm flipH="1" flipV="1">
            <a:off x="7445321" y="2058095"/>
            <a:ext cx="1" cy="152876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headEnd type="arrow"/>
            <a:tailEnd type="none" w="lg" len="lg"/>
          </a:ln>
          <a:effectLst/>
        </p:spPr>
      </p:cxnSp>
      <p:cxnSp>
        <p:nvCxnSpPr>
          <p:cNvPr id="197" name="Straight Arrow Connector 196"/>
          <p:cNvCxnSpPr>
            <a:stCxn id="190" idx="3"/>
            <a:endCxn id="192" idx="1"/>
          </p:cNvCxnSpPr>
          <p:nvPr/>
        </p:nvCxnSpPr>
        <p:spPr>
          <a:xfrm flipV="1">
            <a:off x="4041937" y="2484208"/>
            <a:ext cx="217788" cy="2748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headEnd type="arrow"/>
            <a:tailEnd type="none" w="lg" len="lg"/>
          </a:ln>
          <a:effectLst/>
        </p:spPr>
      </p:cxnSp>
      <p:cxnSp>
        <p:nvCxnSpPr>
          <p:cNvPr id="198" name="Straight Arrow Connector 197"/>
          <p:cNvCxnSpPr>
            <a:endCxn id="186" idx="3"/>
          </p:cNvCxnSpPr>
          <p:nvPr/>
        </p:nvCxnSpPr>
        <p:spPr>
          <a:xfrm flipH="1">
            <a:off x="6196070" y="3173630"/>
            <a:ext cx="298114" cy="0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headEnd type="arrow"/>
            <a:tailEnd type="none" w="lg" len="lg"/>
          </a:ln>
          <a:effectLst/>
        </p:spPr>
      </p:cxnSp>
      <p:cxnSp>
        <p:nvCxnSpPr>
          <p:cNvPr id="199" name="Straight Arrow Connector 198"/>
          <p:cNvCxnSpPr>
            <a:stCxn id="188" idx="0"/>
            <a:endCxn id="190" idx="2"/>
          </p:cNvCxnSpPr>
          <p:nvPr/>
        </p:nvCxnSpPr>
        <p:spPr>
          <a:xfrm flipH="1" flipV="1">
            <a:off x="3074458" y="2761276"/>
            <a:ext cx="1506" cy="147078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headEnd type="arrow"/>
            <a:tailEnd type="none" w="lg" len="lg"/>
          </a:ln>
          <a:effectLst/>
        </p:spPr>
      </p:cxnSp>
      <p:cxnSp>
        <p:nvCxnSpPr>
          <p:cNvPr id="200" name="Straight Arrow Connector 199"/>
          <p:cNvCxnSpPr>
            <a:stCxn id="186" idx="1"/>
            <a:endCxn id="188" idx="3"/>
          </p:cNvCxnSpPr>
          <p:nvPr/>
        </p:nvCxnSpPr>
        <p:spPr>
          <a:xfrm flipH="1">
            <a:off x="4044856" y="3178801"/>
            <a:ext cx="211808" cy="3873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headEnd type="arrow"/>
            <a:tailEnd type="none" w="lg" len="lg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2049928" y="1491270"/>
            <a:ext cx="330206" cy="323151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</a:rPr>
              <a:t>1</a:t>
            </a:r>
            <a:endParaRPr kumimoji="0" lang="en-US" sz="2000" b="0" i="0" u="none" strike="noStrike" kern="0" cap="none" spc="0" normalizeH="0" baseline="-25000" noProof="0" dirty="0">
              <a:ln>
                <a:noFill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4199374" y="1480687"/>
            <a:ext cx="330206" cy="323151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</a:rPr>
              <a:t>2</a:t>
            </a:r>
            <a:endParaRPr kumimoji="0" lang="en-US" sz="2000" b="0" i="0" u="none" strike="noStrike" kern="0" cap="none" spc="0" normalizeH="0" baseline="-25000" noProof="0" dirty="0">
              <a:ln>
                <a:noFill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6381994" y="1482843"/>
            <a:ext cx="330206" cy="323151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</a:rPr>
              <a:t>3</a:t>
            </a:r>
            <a:endParaRPr kumimoji="0" lang="en-US" sz="2000" b="0" i="0" u="none" strike="noStrike" kern="0" cap="none" spc="0" normalizeH="0" baseline="-25000" noProof="0" dirty="0">
              <a:ln>
                <a:noFill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6412120" y="2178139"/>
            <a:ext cx="330206" cy="323151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</a:rPr>
              <a:t>4</a:t>
            </a:r>
            <a:endParaRPr kumimoji="0" lang="en-US" sz="2000" b="0" i="0" u="none" strike="noStrike" kern="0" cap="none" spc="0" normalizeH="0" baseline="-25000" noProof="0" dirty="0">
              <a:ln>
                <a:noFill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4195670" y="2181525"/>
            <a:ext cx="330206" cy="323151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</a:rPr>
              <a:t>5</a:t>
            </a:r>
            <a:endParaRPr kumimoji="0" lang="en-US" sz="2000" b="0" i="0" u="none" strike="noStrike" kern="0" cap="none" spc="0" normalizeH="0" baseline="-25000" noProof="0" dirty="0">
              <a:ln>
                <a:noFill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2036978" y="2193332"/>
            <a:ext cx="330206" cy="323151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</a:rPr>
              <a:t>6</a:t>
            </a:r>
            <a:endParaRPr kumimoji="0" lang="en-US" sz="2000" b="0" i="0" u="none" strike="noStrike" kern="0" cap="none" spc="0" normalizeH="0" baseline="-25000" noProof="0" dirty="0">
              <a:ln>
                <a:noFill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2042376" y="2886334"/>
            <a:ext cx="330206" cy="323151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</a:rPr>
              <a:t>7</a:t>
            </a:r>
            <a:endParaRPr kumimoji="0" lang="en-US" sz="2000" b="0" i="0" u="none" strike="noStrike" kern="0" cap="none" spc="0" normalizeH="0" baseline="-25000" noProof="0" dirty="0">
              <a:ln>
                <a:noFill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4234331" y="2882228"/>
            <a:ext cx="330206" cy="323151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</a:rPr>
              <a:t>8</a:t>
            </a:r>
            <a:endParaRPr kumimoji="0" lang="en-US" sz="2000" b="0" i="0" u="none" strike="noStrike" kern="0" cap="none" spc="0" normalizeH="0" baseline="-25000" noProof="0" dirty="0">
              <a:ln>
                <a:noFill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6681578" y="2892667"/>
            <a:ext cx="1015999" cy="754038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BDD of </a:t>
            </a:r>
          </a:p>
          <a:p>
            <a:pPr marL="0" marR="0" lvl="0" indent="0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output</a:t>
            </a:r>
          </a:p>
          <a:p>
            <a:pPr marL="0" marR="0" lvl="0" indent="0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routes</a:t>
            </a:r>
            <a:endParaRPr kumimoji="0" lang="en-US" sz="2000" b="1" i="1" u="none" strike="noStrike" kern="0" cap="none" spc="0" normalizeH="0" baseline="3000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4" name="Oval 73"/>
          <p:cNvSpPr/>
          <p:nvPr/>
        </p:nvSpPr>
        <p:spPr>
          <a:xfrm>
            <a:off x="577155" y="1334291"/>
            <a:ext cx="1230923" cy="859242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6522690" y="2813307"/>
            <a:ext cx="1230923" cy="822666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7" name="Straight Connector 216"/>
          <p:cNvCxnSpPr/>
          <p:nvPr/>
        </p:nvCxnSpPr>
        <p:spPr>
          <a:xfrm>
            <a:off x="4907968" y="1952000"/>
            <a:ext cx="1133856" cy="0"/>
          </a:xfrm>
          <a:prstGeom prst="line">
            <a:avLst/>
          </a:prstGeom>
          <a:ln w="28575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>
            <a:off x="4462991" y="2728616"/>
            <a:ext cx="1591056" cy="0"/>
          </a:xfrm>
          <a:prstGeom prst="line">
            <a:avLst/>
          </a:prstGeom>
          <a:ln w="28575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/>
          <p:nvPr/>
        </p:nvCxnSpPr>
        <p:spPr>
          <a:xfrm>
            <a:off x="6640492" y="2709078"/>
            <a:ext cx="1682496" cy="0"/>
          </a:xfrm>
          <a:prstGeom prst="line">
            <a:avLst/>
          </a:prstGeom>
          <a:ln w="28575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>
            <a:off x="4953630" y="3334871"/>
            <a:ext cx="1133856" cy="0"/>
          </a:xfrm>
          <a:prstGeom prst="line">
            <a:avLst/>
          </a:prstGeom>
          <a:ln w="28575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itle 1"/>
          <p:cNvSpPr txBox="1">
            <a:spLocks/>
          </p:cNvSpPr>
          <p:nvPr/>
        </p:nvSpPr>
        <p:spPr>
          <a:xfrm>
            <a:off x="-840155" y="22941"/>
            <a:ext cx="10824308" cy="1046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00B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Control plane </a:t>
            </a:r>
            <a:r>
              <a:rPr lang="en-US" sz="4000" dirty="0"/>
              <a:t>as a </a:t>
            </a:r>
            <a:r>
              <a:rPr lang="en-US" sz="4000" dirty="0" smtClean="0"/>
              <a:t>fast pipeline </a:t>
            </a:r>
            <a:r>
              <a:rPr lang="en-US" sz="4000" dirty="0"/>
              <a:t>of </a:t>
            </a:r>
            <a:endParaRPr lang="en-US" sz="4000" dirty="0" smtClean="0"/>
          </a:p>
          <a:p>
            <a:r>
              <a:rPr lang="en-US" sz="4000" dirty="0" err="1" smtClean="0"/>
              <a:t>boolean</a:t>
            </a:r>
            <a:r>
              <a:rPr lang="en-US" sz="4000" dirty="0" smtClean="0"/>
              <a:t> operators: Complete pipeline</a:t>
            </a:r>
            <a:endParaRPr lang="en-US" sz="4000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147124" y="3831993"/>
            <a:ext cx="8888843" cy="8997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600" dirty="0" smtClean="0"/>
              <a:t>Compact representation of a collection of routes using Binary Decision Diagrams (BDDs)</a:t>
            </a:r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140774" y="4884153"/>
            <a:ext cx="8888843" cy="8997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600" dirty="0" smtClean="0"/>
              <a:t>The pipeline captures key control plane behaviors that are source of many bugs.</a:t>
            </a:r>
          </a:p>
        </p:txBody>
      </p:sp>
    </p:spTree>
    <p:extLst>
      <p:ext uri="{BB962C8B-B14F-4D97-AF65-F5344CB8AC3E}">
        <p14:creationId xmlns:p14="http://schemas.microsoft.com/office/powerpoint/2010/main" val="213690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" grpId="0"/>
      <p:bldP spid="210" grpId="0"/>
      <p:bldP spid="74" grpId="0" animBg="1"/>
      <p:bldP spid="74" grpId="1" animBg="1"/>
      <p:bldP spid="214" grpId="0" animBg="1"/>
      <p:bldP spid="214" grpId="1" animBg="1"/>
      <p:bldP spid="47" grpId="0"/>
      <p:bldP spid="4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356363"/>
            <a:ext cx="457200" cy="501651"/>
          </a:xfrm>
        </p:spPr>
        <p:txBody>
          <a:bodyPr/>
          <a:lstStyle/>
          <a:p>
            <a:fld id="{2F8258B8-ACF5-6E4C-8B3E-49E538074B44}" type="slidenum">
              <a:rPr lang="en-US" smtClean="0"/>
              <a:t>24</a:t>
            </a:fld>
            <a:endParaRPr lang="en-US" dirty="0"/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206376" y="156044"/>
            <a:ext cx="8778874" cy="1245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00B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Challenge </a:t>
            </a:r>
            <a:r>
              <a:rPr lang="en-US" sz="4000" dirty="0" smtClean="0"/>
              <a:t>2: Scalable control plane exploration</a:t>
            </a:r>
            <a:endParaRPr lang="en-US" sz="4200" dirty="0"/>
          </a:p>
        </p:txBody>
      </p:sp>
      <p:sp>
        <p:nvSpPr>
          <p:cNvPr id="36" name="TextBox 35"/>
          <p:cNvSpPr txBox="1"/>
          <p:nvPr/>
        </p:nvSpPr>
        <p:spPr>
          <a:xfrm>
            <a:off x="5823768" y="3555999"/>
            <a:ext cx="2070967" cy="1386006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600" dirty="0" smtClean="0">
                <a:solidFill>
                  <a:srgbClr val="FF0000"/>
                </a:solidFill>
              </a:rPr>
              <a:t>Challenge 1:</a:t>
            </a:r>
          </a:p>
          <a:p>
            <a:pPr algn="ctr">
              <a:lnSpc>
                <a:spcPct val="80000"/>
              </a:lnSpc>
            </a:pPr>
            <a:r>
              <a:rPr lang="en-US" sz="2600" dirty="0" smtClean="0"/>
              <a:t>Expressive and tractable model?</a:t>
            </a:r>
            <a:endParaRPr lang="en-US" sz="2600" dirty="0">
              <a:solidFill>
                <a:srgbClr val="0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639367" y="3735050"/>
            <a:ext cx="2106084" cy="23072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mpd="sng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>
              <a:lnSpc>
                <a:spcPct val="70000"/>
              </a:lnSpc>
            </a:pPr>
            <a:endParaRPr lang="en-US" sz="2400"/>
          </a:p>
        </p:txBody>
      </p:sp>
      <p:sp>
        <p:nvSpPr>
          <p:cNvPr id="38" name="TextBox 37"/>
          <p:cNvSpPr txBox="1"/>
          <p:nvPr/>
        </p:nvSpPr>
        <p:spPr>
          <a:xfrm>
            <a:off x="5474518" y="5036404"/>
            <a:ext cx="2822146" cy="1065919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600" dirty="0" smtClean="0">
                <a:solidFill>
                  <a:srgbClr val="FF0000"/>
                </a:solidFill>
              </a:rPr>
              <a:t>Challenge 2:</a:t>
            </a:r>
          </a:p>
          <a:p>
            <a:pPr algn="ctr">
              <a:lnSpc>
                <a:spcPct val="80000"/>
              </a:lnSpc>
            </a:pPr>
            <a:r>
              <a:rPr lang="en-US" sz="2600" dirty="0" smtClean="0"/>
              <a:t>Scalable exploration</a:t>
            </a:r>
            <a:endParaRPr lang="en-US" sz="2600" dirty="0">
              <a:solidFill>
                <a:srgbClr val="0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832873" y="3820734"/>
            <a:ext cx="1719072" cy="6858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endParaRPr lang="en-US" sz="2400" dirty="0">
              <a:solidFill>
                <a:schemeClr val="dk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65158" y="3863343"/>
            <a:ext cx="2061412" cy="62785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 dirty="0" smtClean="0"/>
              <a:t>control plane</a:t>
            </a:r>
          </a:p>
          <a:p>
            <a:pPr algn="ctr">
              <a:lnSpc>
                <a:spcPct val="7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model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832873" y="5172299"/>
            <a:ext cx="1719072" cy="6858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endParaRPr lang="en-US" sz="2400"/>
          </a:p>
        </p:txBody>
      </p:sp>
      <p:sp>
        <p:nvSpPr>
          <p:cNvPr id="43" name="TextBox 42"/>
          <p:cNvSpPr txBox="1"/>
          <p:nvPr/>
        </p:nvSpPr>
        <p:spPr>
          <a:xfrm>
            <a:off x="3896373" y="5195154"/>
            <a:ext cx="1615378" cy="62785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 dirty="0" smtClean="0"/>
              <a:t>model exploration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 rot="20102029">
            <a:off x="890175" y="3271744"/>
            <a:ext cx="943960" cy="392401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600" b="1" dirty="0" smtClean="0">
                <a:solidFill>
                  <a:srgbClr val="218F3B"/>
                </a:solidFill>
              </a:rPr>
              <a:t>Pass</a:t>
            </a:r>
            <a:endParaRPr lang="en-US" sz="2600" b="1" dirty="0">
              <a:solidFill>
                <a:srgbClr val="218F3B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 rot="20102029">
            <a:off x="1081835" y="3634453"/>
            <a:ext cx="717117" cy="392401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600" b="1" dirty="0" smtClean="0">
                <a:solidFill>
                  <a:srgbClr val="FF0000"/>
                </a:solidFill>
              </a:rPr>
              <a:t>Fail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524500" y="2466395"/>
            <a:ext cx="1828800" cy="685800"/>
          </a:xfrm>
          <a:prstGeom prst="rect">
            <a:avLst/>
          </a:prstGeom>
          <a:solidFill>
            <a:schemeClr val="bg1"/>
          </a:solidFill>
          <a:ln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endParaRPr lang="en-US" sz="2400">
              <a:solidFill>
                <a:schemeClr val="dk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364956" y="2500791"/>
            <a:ext cx="2103704" cy="62785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 dirty="0" smtClean="0"/>
              <a:t>router</a:t>
            </a:r>
          </a:p>
          <a:p>
            <a:pPr algn="ctr">
              <a:lnSpc>
                <a:spcPct val="70000"/>
              </a:lnSpc>
            </a:pPr>
            <a:r>
              <a:rPr lang="en-US" sz="2400" dirty="0" smtClean="0"/>
              <a:t>configurations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908097" y="1428725"/>
            <a:ext cx="1330687" cy="369318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2400" dirty="0"/>
              <a:t>Operator</a:t>
            </a:r>
          </a:p>
        </p:txBody>
      </p:sp>
      <p:cxnSp>
        <p:nvCxnSpPr>
          <p:cNvPr id="49" name="Curved Connector 48"/>
          <p:cNvCxnSpPr>
            <a:stCxn id="41" idx="1"/>
            <a:endCxn id="50" idx="1"/>
          </p:cNvCxnSpPr>
          <p:nvPr/>
        </p:nvCxnSpPr>
        <p:spPr>
          <a:xfrm rot="10800000" flipH="1">
            <a:off x="3832873" y="1613385"/>
            <a:ext cx="560214" cy="3901815"/>
          </a:xfrm>
          <a:prstGeom prst="curvedConnector3">
            <a:avLst>
              <a:gd name="adj1" fmla="val -363852"/>
            </a:avLst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0" name="Picture 49" descr="operato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087" y="1309260"/>
            <a:ext cx="598644" cy="608248"/>
          </a:xfrm>
          <a:prstGeom prst="rect">
            <a:avLst/>
          </a:prstGeom>
        </p:spPr>
      </p:pic>
      <p:cxnSp>
        <p:nvCxnSpPr>
          <p:cNvPr id="51" name="Straight Arrow Connector 50"/>
          <p:cNvCxnSpPr>
            <a:stCxn id="50" idx="2"/>
            <a:endCxn id="46" idx="0"/>
          </p:cNvCxnSpPr>
          <p:nvPr/>
        </p:nvCxnSpPr>
        <p:spPr>
          <a:xfrm flipH="1">
            <a:off x="3438900" y="1917508"/>
            <a:ext cx="1253509" cy="548887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393087" y="6055919"/>
            <a:ext cx="779529" cy="415484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800" b="1" dirty="0" smtClean="0"/>
              <a:t>ERA</a:t>
            </a:r>
            <a:endParaRPr lang="en-US" sz="2800" b="1" dirty="0"/>
          </a:p>
        </p:txBody>
      </p:sp>
      <p:cxnSp>
        <p:nvCxnSpPr>
          <p:cNvPr id="53" name="Straight Arrow Connector 52"/>
          <p:cNvCxnSpPr>
            <a:stCxn id="46" idx="2"/>
          </p:cNvCxnSpPr>
          <p:nvPr/>
        </p:nvCxnSpPr>
        <p:spPr>
          <a:xfrm>
            <a:off x="3438900" y="3152195"/>
            <a:ext cx="1029760" cy="582856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5020493" y="2442841"/>
            <a:ext cx="1828800" cy="685800"/>
          </a:xfrm>
          <a:prstGeom prst="rect">
            <a:avLst/>
          </a:prstGeom>
          <a:solidFill>
            <a:schemeClr val="bg1"/>
          </a:solidFill>
          <a:ln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endParaRPr lang="en-US" sz="2400">
              <a:solidFill>
                <a:schemeClr val="dk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75550" y="2508987"/>
            <a:ext cx="1754454" cy="62785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 dirty="0"/>
              <a:t>reachability</a:t>
            </a:r>
          </a:p>
          <a:p>
            <a:pPr algn="ctr">
              <a:lnSpc>
                <a:spcPct val="70000"/>
              </a:lnSpc>
            </a:pPr>
            <a:r>
              <a:rPr lang="en-US" sz="2400" dirty="0">
                <a:solidFill>
                  <a:srgbClr val="000000"/>
                </a:solidFill>
              </a:rPr>
              <a:t>policies</a:t>
            </a:r>
          </a:p>
        </p:txBody>
      </p:sp>
      <p:cxnSp>
        <p:nvCxnSpPr>
          <p:cNvPr id="56" name="Straight Arrow Connector 55"/>
          <p:cNvCxnSpPr>
            <a:stCxn id="50" idx="2"/>
            <a:endCxn id="54" idx="0"/>
          </p:cNvCxnSpPr>
          <p:nvPr/>
        </p:nvCxnSpPr>
        <p:spPr>
          <a:xfrm>
            <a:off x="4692409" y="1917508"/>
            <a:ext cx="1242484" cy="525333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54" idx="2"/>
          </p:cNvCxnSpPr>
          <p:nvPr/>
        </p:nvCxnSpPr>
        <p:spPr>
          <a:xfrm flipH="1">
            <a:off x="5020493" y="3128641"/>
            <a:ext cx="914400" cy="606410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2"/>
            <a:endCxn id="41" idx="0"/>
          </p:cNvCxnSpPr>
          <p:nvPr/>
        </p:nvCxnSpPr>
        <p:spPr>
          <a:xfrm>
            <a:off x="4692409" y="4506534"/>
            <a:ext cx="0" cy="665765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5793076" y="4862630"/>
            <a:ext cx="2232501" cy="1414358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 w="57150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2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58621" y="2180"/>
            <a:ext cx="9294202" cy="1245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00B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4000" dirty="0" smtClean="0"/>
              <a:t>Reachability analysis by exploring the control plane model</a:t>
            </a:r>
            <a:endParaRPr lang="en-US" sz="4000" dirty="0"/>
          </a:p>
        </p:txBody>
      </p:sp>
      <p:sp>
        <p:nvSpPr>
          <p:cNvPr id="195" name="Rectangle 194"/>
          <p:cNvSpPr/>
          <p:nvPr/>
        </p:nvSpPr>
        <p:spPr>
          <a:xfrm>
            <a:off x="3466254" y="2336889"/>
            <a:ext cx="5304561" cy="212591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98" name="Straight Arrow Connector 197"/>
          <p:cNvCxnSpPr/>
          <p:nvPr/>
        </p:nvCxnSpPr>
        <p:spPr>
          <a:xfrm flipH="1" flipV="1">
            <a:off x="7113004" y="3385966"/>
            <a:ext cx="416129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99" name="Straight Connector 198"/>
          <p:cNvCxnSpPr/>
          <p:nvPr/>
        </p:nvCxnSpPr>
        <p:spPr>
          <a:xfrm flipH="1" flipV="1">
            <a:off x="6512707" y="3771319"/>
            <a:ext cx="361919" cy="228361"/>
          </a:xfrm>
          <a:prstGeom prst="line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54" name="Straight Connector 53"/>
          <p:cNvCxnSpPr>
            <a:stCxn id="222" idx="2"/>
            <a:endCxn id="221" idx="6"/>
          </p:cNvCxnSpPr>
          <p:nvPr/>
        </p:nvCxnSpPr>
        <p:spPr>
          <a:xfrm flipH="1">
            <a:off x="4453657" y="3568490"/>
            <a:ext cx="3241726" cy="32817"/>
          </a:xfrm>
          <a:prstGeom prst="line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00" name="Straight Connector 199"/>
          <p:cNvCxnSpPr>
            <a:stCxn id="201" idx="3"/>
            <a:endCxn id="197" idx="7"/>
          </p:cNvCxnSpPr>
          <p:nvPr/>
        </p:nvCxnSpPr>
        <p:spPr>
          <a:xfrm flipH="1">
            <a:off x="5645363" y="2772709"/>
            <a:ext cx="1102102" cy="610350"/>
          </a:xfrm>
          <a:prstGeom prst="line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197" name="Oval 196"/>
          <p:cNvSpPr/>
          <p:nvPr/>
        </p:nvSpPr>
        <p:spPr>
          <a:xfrm>
            <a:off x="5174257" y="3306952"/>
            <a:ext cx="551935" cy="519692"/>
          </a:xfrm>
          <a:prstGeom prst="ellipse">
            <a:avLst/>
          </a:prstGeom>
          <a:solidFill>
            <a:srgbClr val="ED7D31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1" name="Oval 200"/>
          <p:cNvSpPr/>
          <p:nvPr/>
        </p:nvSpPr>
        <p:spPr>
          <a:xfrm>
            <a:off x="6666636" y="2329124"/>
            <a:ext cx="551935" cy="519692"/>
          </a:xfrm>
          <a:prstGeom prst="ellipse">
            <a:avLst/>
          </a:prstGeom>
          <a:solidFill>
            <a:srgbClr val="70AD47">
              <a:lumMod val="20000"/>
              <a:lumOff val="8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3338498" y="3389621"/>
            <a:ext cx="4970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</a:t>
            </a:r>
            <a:endParaRPr kumimoji="0" lang="en-US" sz="2000" b="0" i="0" u="none" strike="noStrike" kern="0" cap="none" spc="0" normalizeH="0" baseline="-2500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3349026" y="4084435"/>
            <a:ext cx="13361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Network</a:t>
            </a:r>
            <a:endParaRPr kumimoji="0" lang="en-US" sz="2000" b="1" i="1" u="none" strike="noStrike" kern="0" cap="none" spc="0" normalizeH="0" baseline="-2500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3382364" y="4355913"/>
            <a:ext cx="16864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Environment</a:t>
            </a:r>
            <a:endParaRPr kumimoji="0" lang="en-US" sz="2000" b="1" i="1" u="none" strike="noStrike" kern="0" cap="none" spc="0" normalizeH="0" baseline="-2500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6" name="Oval 205"/>
          <p:cNvSpPr/>
          <p:nvPr/>
        </p:nvSpPr>
        <p:spPr>
          <a:xfrm>
            <a:off x="4649511" y="2335995"/>
            <a:ext cx="551935" cy="519692"/>
          </a:xfrm>
          <a:prstGeom prst="ellipse">
            <a:avLst/>
          </a:prstGeom>
          <a:solidFill>
            <a:srgbClr val="70AD47">
              <a:lumMod val="20000"/>
              <a:lumOff val="8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6871949" y="3923573"/>
            <a:ext cx="551935" cy="519692"/>
          </a:xfrm>
          <a:prstGeom prst="ellipse">
            <a:avLst/>
          </a:prstGeom>
          <a:solidFill>
            <a:srgbClr val="70AD47">
              <a:lumMod val="20000"/>
              <a:lumOff val="8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09" name="Straight Connector 208"/>
          <p:cNvCxnSpPr/>
          <p:nvPr/>
        </p:nvCxnSpPr>
        <p:spPr>
          <a:xfrm flipH="1">
            <a:off x="3745944" y="3618443"/>
            <a:ext cx="249301" cy="386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10" name="Straight Connector 209"/>
          <p:cNvCxnSpPr/>
          <p:nvPr/>
        </p:nvCxnSpPr>
        <p:spPr>
          <a:xfrm>
            <a:off x="3745944" y="3455986"/>
            <a:ext cx="294" cy="331861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211" name="TextBox 210"/>
          <p:cNvSpPr txBox="1"/>
          <p:nvPr/>
        </p:nvSpPr>
        <p:spPr>
          <a:xfrm>
            <a:off x="8273758" y="3343573"/>
            <a:ext cx="4970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</a:t>
            </a:r>
            <a:endParaRPr kumimoji="0" lang="en-US" sz="2000" b="0" i="0" u="none" strike="noStrike" kern="0" cap="none" spc="0" normalizeH="0" baseline="-2500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212" name="Straight Connector 211"/>
          <p:cNvCxnSpPr/>
          <p:nvPr/>
        </p:nvCxnSpPr>
        <p:spPr>
          <a:xfrm flipH="1">
            <a:off x="8152048" y="3559165"/>
            <a:ext cx="249301" cy="386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13" name="Straight Connector 212"/>
          <p:cNvCxnSpPr/>
          <p:nvPr/>
        </p:nvCxnSpPr>
        <p:spPr>
          <a:xfrm>
            <a:off x="8403399" y="3396708"/>
            <a:ext cx="294" cy="331861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14" name="Straight Connector 213"/>
          <p:cNvCxnSpPr/>
          <p:nvPr/>
        </p:nvCxnSpPr>
        <p:spPr>
          <a:xfrm flipH="1" flipV="1">
            <a:off x="4910725" y="2143965"/>
            <a:ext cx="0" cy="200718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15" name="Straight Connector 214"/>
          <p:cNvCxnSpPr/>
          <p:nvPr/>
        </p:nvCxnSpPr>
        <p:spPr>
          <a:xfrm flipH="1" flipV="1">
            <a:off x="4712575" y="2140995"/>
            <a:ext cx="363229" cy="0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16" name="Straight Connector 215"/>
          <p:cNvCxnSpPr/>
          <p:nvPr/>
        </p:nvCxnSpPr>
        <p:spPr>
          <a:xfrm flipH="1" flipV="1">
            <a:off x="6928387" y="2137608"/>
            <a:ext cx="0" cy="200718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17" name="Straight Connector 216"/>
          <p:cNvCxnSpPr/>
          <p:nvPr/>
        </p:nvCxnSpPr>
        <p:spPr>
          <a:xfrm flipH="1" flipV="1">
            <a:off x="6730237" y="2134638"/>
            <a:ext cx="363229" cy="0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18" name="Straight Connector 217"/>
          <p:cNvCxnSpPr/>
          <p:nvPr/>
        </p:nvCxnSpPr>
        <p:spPr>
          <a:xfrm flipH="1" flipV="1">
            <a:off x="7173388" y="4446466"/>
            <a:ext cx="0" cy="200718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19" name="Straight Connector 218"/>
          <p:cNvCxnSpPr/>
          <p:nvPr/>
        </p:nvCxnSpPr>
        <p:spPr>
          <a:xfrm flipH="1" flipV="1">
            <a:off x="6975238" y="4641946"/>
            <a:ext cx="363229" cy="0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20" name="Straight Connector 219"/>
          <p:cNvCxnSpPr>
            <a:stCxn id="206" idx="4"/>
            <a:endCxn id="197" idx="1"/>
          </p:cNvCxnSpPr>
          <p:nvPr/>
        </p:nvCxnSpPr>
        <p:spPr>
          <a:xfrm>
            <a:off x="4925479" y="2855687"/>
            <a:ext cx="329607" cy="527372"/>
          </a:xfrm>
          <a:prstGeom prst="line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221" name="Oval 220"/>
          <p:cNvSpPr/>
          <p:nvPr/>
        </p:nvSpPr>
        <p:spPr>
          <a:xfrm>
            <a:off x="3901722" y="3341461"/>
            <a:ext cx="551935" cy="519692"/>
          </a:xfrm>
          <a:prstGeom prst="ellipse">
            <a:avLst/>
          </a:prstGeom>
          <a:solidFill>
            <a:srgbClr val="5B9BD5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</a:t>
            </a: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2" name="Oval 221"/>
          <p:cNvSpPr/>
          <p:nvPr/>
        </p:nvSpPr>
        <p:spPr>
          <a:xfrm>
            <a:off x="7695383" y="3308644"/>
            <a:ext cx="545491" cy="519692"/>
          </a:xfrm>
          <a:prstGeom prst="ellipse">
            <a:avLst/>
          </a:prstGeom>
          <a:solidFill>
            <a:srgbClr val="5B9BD5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</a:t>
            </a: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4517373" y="1711949"/>
            <a:ext cx="794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True</a:t>
            </a:r>
            <a:endParaRPr kumimoji="0" lang="en-US" sz="2400" b="1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6369616" y="1712463"/>
            <a:ext cx="1177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True</a:t>
            </a:r>
            <a:endParaRPr kumimoji="0" lang="en-US" sz="2400" b="1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226" name="Oval 225"/>
          <p:cNvSpPr/>
          <p:nvPr/>
        </p:nvSpPr>
        <p:spPr>
          <a:xfrm>
            <a:off x="6314891" y="3251627"/>
            <a:ext cx="551935" cy="519692"/>
          </a:xfrm>
          <a:prstGeom prst="ellipse">
            <a:avLst/>
          </a:prstGeom>
          <a:solidFill>
            <a:srgbClr val="ED7D31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6289701" y="3343203"/>
            <a:ext cx="673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</a:t>
            </a: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586110" y="2691665"/>
            <a:ext cx="2984286" cy="695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route advertisements</a:t>
            </a:r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ysClr val="windowText" lastClr="000000"/>
                </a:solidFill>
              </a:rPr>
              <a:t>(represented as BDDs)</a:t>
            </a:r>
            <a:endParaRPr kumimoji="0" lang="en-US" sz="240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7" name="Content Placeholder 2"/>
          <p:cNvSpPr>
            <a:spLocks noGrp="1"/>
          </p:cNvSpPr>
          <p:nvPr>
            <p:ph idx="1"/>
          </p:nvPr>
        </p:nvSpPr>
        <p:spPr>
          <a:xfrm>
            <a:off x="-25646" y="5280994"/>
            <a:ext cx="9143999" cy="1705223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n-US" sz="400" b="1" dirty="0" smtClean="0"/>
          </a:p>
          <a:p>
            <a:pPr>
              <a:lnSpc>
                <a:spcPct val="70000"/>
              </a:lnSpc>
            </a:pPr>
            <a:r>
              <a:rPr lang="en-US" sz="2600" b="1" dirty="0" smtClean="0"/>
              <a:t>Optimizations to scale control plane exploration:</a:t>
            </a:r>
          </a:p>
          <a:p>
            <a:pPr lvl="1">
              <a:lnSpc>
                <a:spcPct val="70000"/>
              </a:lnSpc>
            </a:pPr>
            <a:r>
              <a:rPr lang="en-US" sz="2400" dirty="0" smtClean="0"/>
              <a:t>Equivalence classes of routes</a:t>
            </a:r>
          </a:p>
          <a:p>
            <a:pPr lvl="1">
              <a:lnSpc>
                <a:spcPct val="70000"/>
              </a:lnSpc>
            </a:pPr>
            <a:r>
              <a:rPr lang="en-US" sz="2400" dirty="0" smtClean="0"/>
              <a:t>Fast AVX2 instructions to implement conjunction/disjunction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600" dirty="0"/>
          </a:p>
          <a:p>
            <a:pPr>
              <a:lnSpc>
                <a:spcPct val="90000"/>
              </a:lnSpc>
            </a:pPr>
            <a:endParaRPr lang="en-US" sz="2600" dirty="0" smtClean="0"/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-58621" y="1100877"/>
            <a:ext cx="8947456" cy="780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600" b="1" dirty="0" smtClean="0"/>
              <a:t>Intuition:</a:t>
            </a:r>
            <a:r>
              <a:rPr lang="en-US" sz="2600" dirty="0" smtClean="0"/>
              <a:t> To see what traffic can reach from A to B, just find out what route prefixes advertised by B can reach A!</a:t>
            </a:r>
          </a:p>
        </p:txBody>
      </p:sp>
      <p:sp>
        <p:nvSpPr>
          <p:cNvPr id="49" name="Content Placeholder 2"/>
          <p:cNvSpPr txBox="1">
            <a:spLocks/>
          </p:cNvSpPr>
          <p:nvPr/>
        </p:nvSpPr>
        <p:spPr>
          <a:xfrm>
            <a:off x="-27027" y="4750227"/>
            <a:ext cx="9464103" cy="999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600" b="1" dirty="0" smtClean="0"/>
              <a:t>Prepare for the worst! </a:t>
            </a:r>
            <a:endParaRPr lang="en-US" sz="2600" dirty="0" smtClean="0"/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56843" y="3025665"/>
            <a:ext cx="576072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arrow"/>
            <a:tailEnd type="none"/>
          </a:ln>
          <a:effectLst/>
        </p:spPr>
      </p:cxnSp>
      <p:cxnSp>
        <p:nvCxnSpPr>
          <p:cNvPr id="59" name="Straight Arrow Connector 58"/>
          <p:cNvCxnSpPr/>
          <p:nvPr/>
        </p:nvCxnSpPr>
        <p:spPr>
          <a:xfrm flipH="1">
            <a:off x="76381" y="3703440"/>
            <a:ext cx="576072" cy="0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arrow"/>
            <a:tailEnd type="none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587853" y="3418788"/>
            <a:ext cx="2059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traffic</a:t>
            </a:r>
            <a:endParaRPr kumimoji="0" lang="en-US" sz="2400" i="0" u="none" strike="noStrike" kern="0" cap="none" spc="0" normalizeH="0" baseline="-2500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flipH="1" flipV="1">
            <a:off x="5804344" y="3398613"/>
            <a:ext cx="416129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62" name="Straight Arrow Connector 61"/>
          <p:cNvCxnSpPr/>
          <p:nvPr/>
        </p:nvCxnSpPr>
        <p:spPr>
          <a:xfrm flipH="1" flipV="1">
            <a:off x="4513849" y="3393626"/>
            <a:ext cx="416129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63" name="Straight Arrow Connector 62"/>
          <p:cNvCxnSpPr/>
          <p:nvPr/>
        </p:nvCxnSpPr>
        <p:spPr>
          <a:xfrm flipH="1">
            <a:off x="4584634" y="3750463"/>
            <a:ext cx="420624" cy="0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arrow"/>
            <a:tailEnd type="none"/>
          </a:ln>
          <a:effectLst/>
        </p:spPr>
      </p:cxnSp>
      <p:cxnSp>
        <p:nvCxnSpPr>
          <p:cNvPr id="64" name="Straight Arrow Connector 63"/>
          <p:cNvCxnSpPr/>
          <p:nvPr/>
        </p:nvCxnSpPr>
        <p:spPr>
          <a:xfrm flipH="1">
            <a:off x="5849539" y="3745826"/>
            <a:ext cx="420624" cy="0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arrow"/>
            <a:tailEnd type="none"/>
          </a:ln>
          <a:effectLst/>
        </p:spPr>
      </p:cxnSp>
      <p:cxnSp>
        <p:nvCxnSpPr>
          <p:cNvPr id="65" name="Straight Arrow Connector 64"/>
          <p:cNvCxnSpPr/>
          <p:nvPr/>
        </p:nvCxnSpPr>
        <p:spPr>
          <a:xfrm flipH="1">
            <a:off x="7188120" y="3740998"/>
            <a:ext cx="420624" cy="0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arrow"/>
            <a:tailEnd type="none"/>
          </a:ln>
          <a:effectLst/>
        </p:spPr>
      </p:cxnSp>
      <p:cxnSp>
        <p:nvCxnSpPr>
          <p:cNvPr id="66" name="Straight Arrow Connector 65"/>
          <p:cNvCxnSpPr/>
          <p:nvPr/>
        </p:nvCxnSpPr>
        <p:spPr>
          <a:xfrm flipH="1">
            <a:off x="5797019" y="2782552"/>
            <a:ext cx="588698" cy="31623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68" name="Straight Arrow Connector 67"/>
          <p:cNvCxnSpPr/>
          <p:nvPr/>
        </p:nvCxnSpPr>
        <p:spPr>
          <a:xfrm>
            <a:off x="5133956" y="2875226"/>
            <a:ext cx="243515" cy="36301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70" name="Straight Arrow Connector 69"/>
          <p:cNvCxnSpPr/>
          <p:nvPr/>
        </p:nvCxnSpPr>
        <p:spPr>
          <a:xfrm flipH="1" flipV="1">
            <a:off x="6371504" y="3866846"/>
            <a:ext cx="370956" cy="24987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6635636" y="4547932"/>
            <a:ext cx="1177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True</a:t>
            </a:r>
            <a:endParaRPr kumimoji="0" lang="en-US" sz="2400" b="1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4852110" y="2150338"/>
            <a:ext cx="1" cy="20116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77" name="Straight Arrow Connector 76"/>
          <p:cNvCxnSpPr/>
          <p:nvPr/>
        </p:nvCxnSpPr>
        <p:spPr>
          <a:xfrm>
            <a:off x="7125645" y="4434916"/>
            <a:ext cx="1" cy="20116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triangle"/>
            <a:tailEnd type="none"/>
          </a:ln>
          <a:effectLst/>
        </p:spPr>
      </p:cxnSp>
      <p:cxnSp>
        <p:nvCxnSpPr>
          <p:cNvPr id="79" name="Straight Arrow Connector 78"/>
          <p:cNvCxnSpPr/>
          <p:nvPr/>
        </p:nvCxnSpPr>
        <p:spPr>
          <a:xfrm>
            <a:off x="6871949" y="2144704"/>
            <a:ext cx="1" cy="20116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6898306" y="4533906"/>
            <a:ext cx="499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?</a:t>
            </a:r>
            <a:endParaRPr kumimoji="0" lang="en-US" sz="2800" b="1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654136" y="1661238"/>
            <a:ext cx="499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?</a:t>
            </a:r>
            <a:endParaRPr kumimoji="0" lang="en-US" sz="2800" b="1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652192" y="1708058"/>
            <a:ext cx="499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?</a:t>
            </a:r>
            <a:endParaRPr kumimoji="0" lang="en-US" sz="2800" b="1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7891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" grpId="0" animBg="1"/>
      <p:bldP spid="205" grpId="0"/>
      <p:bldP spid="206" grpId="0" animBg="1"/>
      <p:bldP spid="208" grpId="0" animBg="1"/>
      <p:bldP spid="223" grpId="0"/>
      <p:bldP spid="224" grpId="0"/>
      <p:bldP spid="47" grpId="0" build="p"/>
      <p:bldP spid="49" grpId="0"/>
      <p:bldP spid="73" grpId="0"/>
      <p:bldP spid="53" grpId="0"/>
      <p:bldP spid="53" grpId="1"/>
      <p:bldP spid="55" grpId="0"/>
      <p:bldP spid="55" grpId="1"/>
      <p:bldP spid="56" grpId="0"/>
      <p:bldP spid="56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/>
              <a:t>Outline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835" y="1149419"/>
            <a:ext cx="8453967" cy="5370231"/>
          </a:xfrm>
        </p:spPr>
        <p:txBody>
          <a:bodyPr>
            <a:normAutofit/>
          </a:bodyPr>
          <a:lstStyle/>
          <a:p>
            <a:r>
              <a:rPr lang="en-US" dirty="0" smtClean="0"/>
              <a:t>Background and motivation</a:t>
            </a:r>
          </a:p>
          <a:p>
            <a:endParaRPr lang="en-US" sz="1200" dirty="0"/>
          </a:p>
          <a:p>
            <a:r>
              <a:rPr lang="en-US" dirty="0" smtClean="0"/>
              <a:t>Design of ERA</a:t>
            </a:r>
          </a:p>
          <a:p>
            <a:endParaRPr lang="en-US" sz="1200" dirty="0"/>
          </a:p>
          <a:p>
            <a:r>
              <a:rPr lang="en-US" dirty="0"/>
              <a:t>Implementation and </a:t>
            </a:r>
            <a:r>
              <a:rPr lang="en-US" dirty="0" smtClean="0"/>
              <a:t>evaluation </a:t>
            </a:r>
          </a:p>
          <a:p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26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69122" y="2821182"/>
            <a:ext cx="5826881" cy="575413"/>
          </a:xfrm>
          <a:prstGeom prst="roundRect">
            <a:avLst/>
          </a:prstGeom>
          <a:noFill/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7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27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20102029">
            <a:off x="3572254" y="5713768"/>
            <a:ext cx="943960" cy="392401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600" b="1" dirty="0" smtClean="0">
                <a:solidFill>
                  <a:srgbClr val="218F3B"/>
                </a:solidFill>
              </a:rPr>
              <a:t>Pass</a:t>
            </a:r>
            <a:endParaRPr lang="en-US" sz="2600" b="1" dirty="0">
              <a:solidFill>
                <a:srgbClr val="218F3B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20102029">
            <a:off x="4520572" y="5666359"/>
            <a:ext cx="717117" cy="392401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600" b="1" dirty="0" smtClean="0">
                <a:solidFill>
                  <a:srgbClr val="FF0000"/>
                </a:solidFill>
              </a:rPr>
              <a:t>Fail</a:t>
            </a:r>
            <a:endParaRPr lang="en-US" sz="2600" b="1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>
            <a:stCxn id="38" idx="3"/>
          </p:cNvCxnSpPr>
          <p:nvPr/>
        </p:nvCxnSpPr>
        <p:spPr>
          <a:xfrm>
            <a:off x="5064313" y="1841544"/>
            <a:ext cx="493315" cy="786347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2865" y="3318517"/>
            <a:ext cx="1330687" cy="369318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2400" dirty="0"/>
              <a:t>Operator</a:t>
            </a:r>
          </a:p>
        </p:txBody>
      </p:sp>
      <p:cxnSp>
        <p:nvCxnSpPr>
          <p:cNvPr id="16" name="Curved Connector 15"/>
          <p:cNvCxnSpPr>
            <a:stCxn id="51" idx="2"/>
            <a:endCxn id="15" idx="2"/>
          </p:cNvCxnSpPr>
          <p:nvPr/>
        </p:nvCxnSpPr>
        <p:spPr>
          <a:xfrm rot="5400000" flipH="1">
            <a:off x="3614204" y="1161840"/>
            <a:ext cx="858893" cy="5910884"/>
          </a:xfrm>
          <a:prstGeom prst="curvedConnector3">
            <a:avLst>
              <a:gd name="adj1" fmla="val -188131"/>
            </a:avLst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operato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660" y="2630274"/>
            <a:ext cx="598644" cy="608248"/>
          </a:xfrm>
          <a:prstGeom prst="rect">
            <a:avLst/>
          </a:prstGeom>
        </p:spPr>
      </p:pic>
      <p:cxnSp>
        <p:nvCxnSpPr>
          <p:cNvPr id="18" name="Straight Arrow Connector 17"/>
          <p:cNvCxnSpPr>
            <a:stCxn id="17" idx="3"/>
            <a:endCxn id="38" idx="1"/>
          </p:cNvCxnSpPr>
          <p:nvPr/>
        </p:nvCxnSpPr>
        <p:spPr>
          <a:xfrm flipV="1">
            <a:off x="1436304" y="1841544"/>
            <a:ext cx="745080" cy="1092854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7" idx="3"/>
            <a:endCxn id="41" idx="1"/>
          </p:cNvCxnSpPr>
          <p:nvPr/>
        </p:nvCxnSpPr>
        <p:spPr>
          <a:xfrm>
            <a:off x="1436304" y="2934398"/>
            <a:ext cx="717726" cy="1965031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036959" y="4299105"/>
            <a:ext cx="520669" cy="600324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036959" y="3238085"/>
            <a:ext cx="520669" cy="449750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51" idx="1"/>
          </p:cNvCxnSpPr>
          <p:nvPr/>
        </p:nvCxnSpPr>
        <p:spPr>
          <a:xfrm>
            <a:off x="5036959" y="4051208"/>
            <a:ext cx="520669" cy="0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7" idx="3"/>
            <a:endCxn id="40" idx="1"/>
          </p:cNvCxnSpPr>
          <p:nvPr/>
        </p:nvCxnSpPr>
        <p:spPr>
          <a:xfrm>
            <a:off x="1436304" y="2934398"/>
            <a:ext cx="717726" cy="921509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7" idx="3"/>
            <a:endCxn id="39" idx="1"/>
          </p:cNvCxnSpPr>
          <p:nvPr/>
        </p:nvCxnSpPr>
        <p:spPr>
          <a:xfrm>
            <a:off x="1436304" y="2934398"/>
            <a:ext cx="717726" cy="7425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9" idx="3"/>
            <a:endCxn id="50" idx="1"/>
          </p:cNvCxnSpPr>
          <p:nvPr/>
        </p:nvCxnSpPr>
        <p:spPr>
          <a:xfrm flipV="1">
            <a:off x="5036959" y="2940340"/>
            <a:ext cx="520669" cy="0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181384" y="1198291"/>
            <a:ext cx="2882929" cy="12865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lnSpc>
                <a:spcPct val="70000"/>
              </a:lnSpc>
              <a:defRPr sz="2400">
                <a:solidFill>
                  <a:schemeClr val="tx1"/>
                </a:solidFill>
              </a:defRPr>
            </a:lvl1pPr>
          </a:lstStyle>
          <a:p>
            <a:pPr>
              <a:lnSpc>
                <a:spcPct val="80000"/>
              </a:lnSpc>
            </a:pPr>
            <a:r>
              <a:rPr lang="en-US" dirty="0" smtClean="0"/>
              <a:t>Router config. parser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from Batfish (NSDI’15) parsing Cisco and Juniper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154030" y="2627891"/>
            <a:ext cx="2882929" cy="6278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lnSpc>
                <a:spcPct val="70000"/>
              </a:lnSpc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Network topology</a:t>
            </a:r>
          </a:p>
          <a:p>
            <a:r>
              <a:rPr lang="en-US" dirty="0" smtClean="0"/>
              <a:t>(Custom format)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154030" y="3412709"/>
            <a:ext cx="2882929" cy="8863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lnSpc>
                <a:spcPct val="70000"/>
              </a:lnSpc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Reachability policies</a:t>
            </a:r>
          </a:p>
          <a:p>
            <a:r>
              <a:rPr lang="en-US" dirty="0" smtClean="0"/>
              <a:t>(e.g., A</a:t>
            </a:r>
            <a:r>
              <a:rPr lang="en-US" dirty="0" smtClean="0">
                <a:sym typeface="Wingdings"/>
              </a:rPr>
              <a:t>B, valley-free, blackhole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154030" y="4456231"/>
            <a:ext cx="2882929" cy="8863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lnSpc>
                <a:spcPct val="70000"/>
              </a:lnSpc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Environment assumptions </a:t>
            </a:r>
          </a:p>
          <a:p>
            <a:r>
              <a:rPr lang="en-US" dirty="0" smtClean="0"/>
              <a:t>(default: “all routes”)</a:t>
            </a:r>
            <a:endParaRPr lang="en-US" dirty="0"/>
          </a:p>
        </p:txBody>
      </p:sp>
      <p:sp>
        <p:nvSpPr>
          <p:cNvPr id="45" name="Title 44"/>
          <p:cNvSpPr>
            <a:spLocks noGrp="1"/>
          </p:cNvSpPr>
          <p:nvPr>
            <p:ph type="title"/>
          </p:nvPr>
        </p:nvSpPr>
        <p:spPr>
          <a:xfrm>
            <a:off x="457200" y="3415"/>
            <a:ext cx="8229600" cy="845951"/>
          </a:xfrm>
        </p:spPr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557628" y="2444819"/>
            <a:ext cx="2882929" cy="9910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lnSpc>
                <a:spcPct val="70000"/>
              </a:lnSpc>
              <a:defRPr sz="2400">
                <a:solidFill>
                  <a:schemeClr val="tx1"/>
                </a:solidFill>
              </a:defRPr>
            </a:lvl1pPr>
          </a:lstStyle>
          <a:p>
            <a:pPr>
              <a:lnSpc>
                <a:spcPct val="80000"/>
              </a:lnSpc>
            </a:pPr>
            <a:r>
              <a:rPr lang="en-US" dirty="0" smtClean="0"/>
              <a:t>Control plane model (Custom Java code and BDD library)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557628" y="3555687"/>
            <a:ext cx="2882929" cy="9910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lnSpc>
                <a:spcPct val="70000"/>
              </a:lnSpc>
              <a:defRPr sz="2400">
                <a:solidFill>
                  <a:schemeClr val="tx1"/>
                </a:solidFill>
              </a:defRPr>
            </a:lvl1pPr>
          </a:lstStyle>
          <a:p>
            <a:pPr>
              <a:lnSpc>
                <a:spcPct val="80000"/>
              </a:lnSpc>
            </a:pPr>
            <a:r>
              <a:rPr lang="en-US" dirty="0" smtClean="0"/>
              <a:t>Model Exploration (Java and Intel AVX2 optimizations)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948932" y="936067"/>
            <a:ext cx="3332416" cy="1800446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72"/>
          <p:cNvSpPr/>
          <p:nvPr/>
        </p:nvSpPr>
        <p:spPr>
          <a:xfrm>
            <a:off x="1299538" y="6245497"/>
            <a:ext cx="6730773" cy="534840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en-US" sz="2600" dirty="0">
                <a:solidFill>
                  <a:srgbClr val="000090"/>
                </a:solidFill>
                <a:latin typeface="+mj-lt"/>
                <a:cs typeface="Courier New"/>
              </a:rPr>
              <a:t>https://</a:t>
            </a:r>
            <a:r>
              <a:rPr lang="en-US" sz="2600" dirty="0" err="1">
                <a:solidFill>
                  <a:srgbClr val="000090"/>
                </a:solidFill>
                <a:latin typeface="+mj-lt"/>
                <a:cs typeface="Courier New"/>
              </a:rPr>
              <a:t>github.com</a:t>
            </a:r>
            <a:r>
              <a:rPr lang="en-US" sz="2600" dirty="0">
                <a:solidFill>
                  <a:srgbClr val="000090"/>
                </a:solidFill>
                <a:latin typeface="+mj-lt"/>
                <a:cs typeface="Courier New"/>
              </a:rPr>
              <a:t>/Network- verification/ERA </a:t>
            </a:r>
          </a:p>
        </p:txBody>
      </p:sp>
      <p:sp>
        <p:nvSpPr>
          <p:cNvPr id="74" name="Oval 73"/>
          <p:cNvSpPr/>
          <p:nvPr/>
        </p:nvSpPr>
        <p:spPr>
          <a:xfrm>
            <a:off x="1951107" y="2422519"/>
            <a:ext cx="3332416" cy="1053863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1897644" y="3326581"/>
            <a:ext cx="3332416" cy="1053863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1903452" y="4381568"/>
            <a:ext cx="3332416" cy="1053863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5332885" y="2139368"/>
            <a:ext cx="3332416" cy="2658461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5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417" y="840154"/>
            <a:ext cx="8953500" cy="601784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ERA is effective in finding latent reachability bugs</a:t>
            </a:r>
          </a:p>
          <a:p>
            <a:pPr lvl="1"/>
            <a:r>
              <a:rPr lang="en-US" sz="2400" dirty="0" smtClean="0"/>
              <a:t>Found known and new bugs in synthetic scenarios</a:t>
            </a:r>
          </a:p>
          <a:p>
            <a:pPr lvl="1"/>
            <a:r>
              <a:rPr lang="en-US" sz="2400" dirty="0"/>
              <a:t>Found known and new bugs in </a:t>
            </a:r>
            <a:r>
              <a:rPr lang="en-US" sz="2400" dirty="0" smtClean="0"/>
              <a:t>real scenarios</a:t>
            </a:r>
          </a:p>
          <a:p>
            <a:pPr lvl="1"/>
            <a:r>
              <a:rPr lang="en-US" sz="2400" dirty="0" smtClean="0"/>
              <a:t>These bugs were caused by router misconfiguration </a:t>
            </a:r>
            <a:r>
              <a:rPr lang="en-US" sz="2400" dirty="0" err="1" smtClean="0"/>
              <a:t>wrt</a:t>
            </a:r>
            <a:r>
              <a:rPr lang="en-US" sz="2400" dirty="0" smtClean="0"/>
              <a:t> </a:t>
            </a:r>
          </a:p>
          <a:p>
            <a:pPr lvl="2"/>
            <a:r>
              <a:rPr lang="en-US" sz="2000" dirty="0" smtClean="0"/>
              <a:t>Incorrect route redistribution</a:t>
            </a:r>
          </a:p>
          <a:p>
            <a:pPr lvl="2"/>
            <a:r>
              <a:rPr lang="en-US" sz="2000" dirty="0" smtClean="0"/>
              <a:t>Incorrect route aggregation</a:t>
            </a:r>
          </a:p>
          <a:p>
            <a:pPr lvl="2"/>
            <a:r>
              <a:rPr lang="en-US" sz="2000" dirty="0" smtClean="0"/>
              <a:t>Unintended cross-protocol effects</a:t>
            </a:r>
          </a:p>
          <a:p>
            <a:pPr lvl="2"/>
            <a:r>
              <a:rPr lang="en-US" sz="2000" dirty="0" smtClean="0"/>
              <a:t>Interaction between SDN and traditional routing protocols</a:t>
            </a:r>
          </a:p>
          <a:p>
            <a:pPr lvl="2"/>
            <a:r>
              <a:rPr lang="is-IS" sz="2000" dirty="0" smtClean="0"/>
              <a:t>…</a:t>
            </a:r>
            <a:endParaRPr lang="en-US" sz="2000" dirty="0" smtClean="0"/>
          </a:p>
          <a:p>
            <a:pPr marL="457200" lvl="1" indent="0">
              <a:buNone/>
            </a:pPr>
            <a:endParaRPr lang="en-US" sz="300" dirty="0" smtClean="0"/>
          </a:p>
          <a:p>
            <a:r>
              <a:rPr lang="en-US" sz="2800" dirty="0" smtClean="0"/>
              <a:t>ERA is fast and scalable</a:t>
            </a:r>
          </a:p>
          <a:p>
            <a:pPr lvl="1"/>
            <a:r>
              <a:rPr lang="en-US" sz="2400" dirty="0" smtClean="0"/>
              <a:t>ERA analyzes networks with over 1,600 routers in &lt; 7 seconds</a:t>
            </a:r>
          </a:p>
          <a:p>
            <a:pPr lvl="1"/>
            <a:r>
              <a:rPr lang="en-US" sz="2400" dirty="0" smtClean="0"/>
              <a:t>Finding a latent bug using state of the art data plane </a:t>
            </a:r>
            <a:r>
              <a:rPr lang="en-US" sz="2400" dirty="0" err="1" smtClean="0"/>
              <a:t>anslysis</a:t>
            </a:r>
            <a:r>
              <a:rPr lang="en-US" sz="2400" dirty="0" smtClean="0"/>
              <a:t> techniques in a </a:t>
            </a:r>
            <a:r>
              <a:rPr lang="en-US" sz="2400" dirty="0"/>
              <a:t>2-router</a:t>
            </a:r>
            <a:r>
              <a:rPr lang="en-US" sz="2400" dirty="0" smtClean="0"/>
              <a:t> network would take up to 10</a:t>
            </a:r>
            <a:r>
              <a:rPr lang="en-US" sz="2400" baseline="30000" dirty="0" smtClean="0"/>
              <a:t>22</a:t>
            </a:r>
            <a:r>
              <a:rPr lang="en-US" sz="2400" dirty="0" smtClean="0"/>
              <a:t> days!</a:t>
            </a:r>
          </a:p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59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50" y="970255"/>
            <a:ext cx="8534400" cy="5563447"/>
          </a:xfrm>
        </p:spPr>
        <p:txBody>
          <a:bodyPr>
            <a:normAutofit/>
          </a:bodyPr>
          <a:lstStyle/>
          <a:p>
            <a:pPr fontAlgn="base">
              <a:lnSpc>
                <a:spcPct val="100000"/>
              </a:lnSpc>
            </a:pPr>
            <a:r>
              <a:rPr lang="en-US" b="1" dirty="0" smtClean="0">
                <a:cs typeface="Arial"/>
              </a:rPr>
              <a:t>Problem: </a:t>
            </a:r>
            <a:r>
              <a:rPr lang="en-US" dirty="0" smtClean="0">
                <a:cs typeface="Arial"/>
              </a:rPr>
              <a:t>How to find latent network reachability bugs?</a:t>
            </a:r>
          </a:p>
          <a:p>
            <a:pPr lvl="1" fontAlgn="base">
              <a:lnSpc>
                <a:spcPct val="100000"/>
              </a:lnSpc>
            </a:pPr>
            <a:r>
              <a:rPr lang="en-US" dirty="0" smtClean="0">
                <a:cs typeface="Arial"/>
              </a:rPr>
              <a:t>Data plane verification is fundamentally limited</a:t>
            </a:r>
          </a:p>
          <a:p>
            <a:pPr lvl="1" fontAlgn="base">
              <a:lnSpc>
                <a:spcPct val="100000"/>
              </a:lnSpc>
            </a:pPr>
            <a:r>
              <a:rPr lang="en-US" dirty="0" smtClean="0">
                <a:cs typeface="Arial"/>
              </a:rPr>
              <a:t>Current control plane analysis tools are incomplete or </a:t>
            </a:r>
            <a:r>
              <a:rPr lang="en-US" dirty="0" err="1" smtClean="0">
                <a:cs typeface="Arial"/>
              </a:rPr>
              <a:t>unscalable</a:t>
            </a:r>
            <a:endParaRPr lang="en-US" dirty="0" smtClean="0">
              <a:cs typeface="Arial"/>
            </a:endParaRPr>
          </a:p>
          <a:p>
            <a:pPr marL="0" indent="0" fontAlgn="base">
              <a:lnSpc>
                <a:spcPct val="100000"/>
              </a:lnSpc>
              <a:buNone/>
            </a:pPr>
            <a:endParaRPr lang="en-US" sz="900" b="1" dirty="0" smtClean="0">
              <a:cs typeface="Arial"/>
            </a:endParaRPr>
          </a:p>
          <a:p>
            <a:pPr fontAlgn="base">
              <a:lnSpc>
                <a:spcPct val="100000"/>
              </a:lnSpc>
            </a:pPr>
            <a:r>
              <a:rPr lang="en-US" b="1" dirty="0" smtClean="0">
                <a:cs typeface="Arial"/>
              </a:rPr>
              <a:t>ERA</a:t>
            </a:r>
            <a:r>
              <a:rPr lang="en-US" dirty="0" smtClean="0">
                <a:cs typeface="Arial"/>
              </a:rPr>
              <a:t>: A fast  control plane analysis tool:</a:t>
            </a:r>
            <a:endParaRPr lang="en-US" sz="800" dirty="0" smtClean="0">
              <a:cs typeface="Arial"/>
            </a:endParaRPr>
          </a:p>
          <a:p>
            <a:pPr lvl="1" fontAlgn="base">
              <a:lnSpc>
                <a:spcPct val="100000"/>
              </a:lnSpc>
            </a:pPr>
            <a:r>
              <a:rPr lang="en-US" sz="2600" dirty="0" smtClean="0">
                <a:cs typeface="Arial"/>
              </a:rPr>
              <a:t>Modeling control plane’s I/O as compact BDDs</a:t>
            </a:r>
          </a:p>
          <a:p>
            <a:pPr lvl="1" fontAlgn="base">
              <a:lnSpc>
                <a:spcPct val="100000"/>
              </a:lnSpc>
            </a:pPr>
            <a:r>
              <a:rPr lang="en-US" sz="2600" dirty="0" smtClean="0">
                <a:cs typeface="Arial"/>
              </a:rPr>
              <a:t>Modeling control plane processing logic using fast </a:t>
            </a:r>
            <a:r>
              <a:rPr lang="en-US" sz="2600" dirty="0" err="1" smtClean="0">
                <a:cs typeface="Arial"/>
              </a:rPr>
              <a:t>boolean</a:t>
            </a:r>
            <a:r>
              <a:rPr lang="en-US" sz="2600" dirty="0" smtClean="0">
                <a:cs typeface="Arial"/>
              </a:rPr>
              <a:t> arithmetic</a:t>
            </a:r>
          </a:p>
          <a:p>
            <a:pPr lvl="1" fontAlgn="base">
              <a:lnSpc>
                <a:spcPct val="100000"/>
              </a:lnSpc>
            </a:pPr>
            <a:endParaRPr lang="en-US" sz="800" dirty="0" smtClean="0">
              <a:cs typeface="Arial"/>
            </a:endParaRPr>
          </a:p>
          <a:p>
            <a:pPr fontAlgn="base">
              <a:lnSpc>
                <a:spcPct val="100000"/>
              </a:lnSpc>
            </a:pPr>
            <a:r>
              <a:rPr lang="en-US" dirty="0" smtClean="0">
                <a:cs typeface="Arial"/>
              </a:rPr>
              <a:t>ERA can help find latent bugs </a:t>
            </a:r>
            <a:r>
              <a:rPr lang="en-US" dirty="0">
                <a:cs typeface="Arial"/>
              </a:rPr>
              <a:t>and is scalable </a:t>
            </a:r>
            <a:endParaRPr lang="en-US" dirty="0" smtClean="0">
              <a:cs typeface="Arial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356363"/>
            <a:ext cx="457200" cy="501651"/>
          </a:xfrm>
        </p:spPr>
        <p:txBody>
          <a:bodyPr/>
          <a:lstStyle/>
          <a:p>
            <a:fld id="{2F8258B8-ACF5-6E4C-8B3E-49E538074B44}" type="slidenum">
              <a:rPr lang="en-US" sz="1500" smtClean="0"/>
              <a:t>29</a:t>
            </a:fld>
            <a:endParaRPr lang="en-US" sz="15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40181"/>
            <a:ext cx="8229600" cy="8459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00BF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BF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Conclusions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BF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1823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What’s different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other data plane papers?</a:t>
            </a:r>
            <a:endParaRPr lang="en-US" dirty="0" smtClean="0"/>
          </a:p>
          <a:p>
            <a:r>
              <a:rPr lang="en-US" dirty="0" smtClean="0"/>
              <a:t>From Batfish</a:t>
            </a:r>
          </a:p>
          <a:p>
            <a:r>
              <a:rPr lang="en-US" dirty="0" smtClean="0"/>
              <a:t>From </a:t>
            </a:r>
            <a:r>
              <a:rPr lang="en-US" dirty="0" err="1" smtClean="0"/>
              <a:t>rcc</a:t>
            </a:r>
            <a:endParaRPr lang="en-US" dirty="0" smtClean="0"/>
          </a:p>
          <a:p>
            <a:r>
              <a:rPr lang="en-US" dirty="0" smtClean="0"/>
              <a:t>From cellular verification paper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28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itle 1"/>
          <p:cNvSpPr>
            <a:spLocks noGrp="1"/>
          </p:cNvSpPr>
          <p:nvPr>
            <p:ph type="title"/>
          </p:nvPr>
        </p:nvSpPr>
        <p:spPr>
          <a:xfrm>
            <a:off x="-190063" y="-54002"/>
            <a:ext cx="9452604" cy="1143000"/>
          </a:xfrm>
        </p:spPr>
        <p:txBody>
          <a:bodyPr>
            <a:normAutofit/>
          </a:bodyPr>
          <a:lstStyle/>
          <a:p>
            <a:r>
              <a:rPr lang="en-US" dirty="0"/>
              <a:t>Network </a:t>
            </a:r>
            <a:r>
              <a:rPr lang="en-US" dirty="0" smtClean="0"/>
              <a:t>configuration is </a:t>
            </a:r>
            <a:r>
              <a:rPr lang="en-US" dirty="0"/>
              <a:t>hard</a:t>
            </a:r>
          </a:p>
        </p:txBody>
      </p:sp>
      <p:sp>
        <p:nvSpPr>
          <p:cNvPr id="6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356363"/>
            <a:ext cx="457200" cy="501651"/>
          </a:xfrm>
        </p:spPr>
        <p:txBody>
          <a:bodyPr/>
          <a:lstStyle/>
          <a:p>
            <a:fld id="{2F8258B8-ACF5-6E4C-8B3E-49E538074B44}" type="slidenum">
              <a:rPr lang="en-US" smtClean="0"/>
              <a:t>4</a:t>
            </a:fld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999506" y="5943844"/>
            <a:ext cx="7090393" cy="501419"/>
          </a:xfrm>
          <a:prstGeom prst="rect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900" dirty="0" smtClean="0"/>
              <a:t>Does the network do what we want it to do?</a:t>
            </a:r>
            <a:endParaRPr lang="en-US" sz="2900" dirty="0"/>
          </a:p>
        </p:txBody>
      </p:sp>
      <p:sp>
        <p:nvSpPr>
          <p:cNvPr id="83" name="TextBox 82"/>
          <p:cNvSpPr txBox="1"/>
          <p:nvPr/>
        </p:nvSpPr>
        <p:spPr>
          <a:xfrm>
            <a:off x="6931913" y="1061193"/>
            <a:ext cx="1040343" cy="646317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4800" b="1" dirty="0" smtClean="0">
                <a:solidFill>
                  <a:srgbClr val="FF0000"/>
                </a:solidFill>
              </a:rPr>
              <a:t>???</a:t>
            </a:r>
            <a:endParaRPr lang="en-US" sz="4800" b="1" baseline="-250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936498" y="5336301"/>
            <a:ext cx="1481829" cy="415498"/>
          </a:xfrm>
          <a:prstGeom prst="rect">
            <a:avLst/>
          </a:prstGeom>
          <a:noFill/>
          <a:ln>
            <a:noFill/>
            <a:prstDash val="dot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2000" b="1" i="1"/>
            </a:lvl1pPr>
          </a:lstStyle>
          <a:p>
            <a:pPr algn="ctr">
              <a:lnSpc>
                <a:spcPct val="70000"/>
              </a:lnSpc>
            </a:pPr>
            <a:r>
              <a:rPr lang="en-US" sz="2800" b="0" dirty="0"/>
              <a:t>n</a:t>
            </a:r>
            <a:r>
              <a:rPr lang="en-US" sz="2800" b="0" dirty="0" smtClean="0"/>
              <a:t>etwork</a:t>
            </a:r>
          </a:p>
        </p:txBody>
      </p:sp>
      <p:pic>
        <p:nvPicPr>
          <p:cNvPr id="38" name="Picture 37" descr="pers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1474" y="1596903"/>
            <a:ext cx="660400" cy="660400"/>
          </a:xfrm>
          <a:prstGeom prst="rect">
            <a:avLst/>
          </a:prstGeom>
        </p:spPr>
      </p:pic>
      <p:sp>
        <p:nvSpPr>
          <p:cNvPr id="39" name="Cloud 38"/>
          <p:cNvSpPr/>
          <p:nvPr/>
        </p:nvSpPr>
        <p:spPr>
          <a:xfrm rot="169972">
            <a:off x="1974453" y="2735943"/>
            <a:ext cx="5434048" cy="2537963"/>
          </a:xfrm>
          <a:prstGeom prst="cloud">
            <a:avLst/>
          </a:prstGeom>
          <a:solidFill>
            <a:srgbClr val="FDEADA">
              <a:alpha val="54000"/>
            </a:srgbClr>
          </a:solidFill>
          <a:ln w="19050" cmpd="sng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anchor="ctr"/>
          <a:lstStyle/>
          <a:p>
            <a:pPr algn="ctr">
              <a:lnSpc>
                <a:spcPct val="70000"/>
              </a:lnSpc>
              <a:defRPr/>
            </a:pPr>
            <a:endParaRPr lang="en-US" sz="2200" dirty="0">
              <a:latin typeface="Calibri"/>
              <a:cs typeface="Calibri"/>
            </a:endParaRPr>
          </a:p>
          <a:p>
            <a:pPr algn="ctr">
              <a:lnSpc>
                <a:spcPct val="70000"/>
              </a:lnSpc>
              <a:defRPr/>
            </a:pPr>
            <a:endParaRPr lang="en-US" sz="2200" dirty="0">
              <a:latin typeface="Calibri"/>
              <a:cs typeface="Calibri"/>
            </a:endParaRPr>
          </a:p>
          <a:p>
            <a:pPr algn="ctr">
              <a:lnSpc>
                <a:spcPct val="70000"/>
              </a:lnSpc>
              <a:defRPr/>
            </a:pPr>
            <a:endParaRPr lang="en-US" sz="2200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ctr">
              <a:lnSpc>
                <a:spcPct val="70000"/>
              </a:lnSpc>
              <a:defRPr/>
            </a:pPr>
            <a:endParaRPr lang="en-US" sz="2200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ctr">
              <a:lnSpc>
                <a:spcPct val="70000"/>
              </a:lnSpc>
              <a:defRPr/>
            </a:pPr>
            <a:endParaRPr lang="en-US" sz="22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461860" y="1637792"/>
            <a:ext cx="1481829" cy="583237"/>
          </a:xfrm>
          <a:prstGeom prst="rect">
            <a:avLst/>
          </a:prstGeom>
          <a:noFill/>
          <a:ln>
            <a:noFill/>
            <a:prstDash val="dot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2000" b="1" i="1"/>
            </a:lvl1pPr>
          </a:lstStyle>
          <a:p>
            <a:pPr algn="ctr">
              <a:lnSpc>
                <a:spcPct val="70000"/>
              </a:lnSpc>
            </a:pPr>
            <a:r>
              <a:rPr lang="en-US" sz="2200" b="0" i="0" dirty="0" smtClean="0"/>
              <a:t>Network</a:t>
            </a:r>
          </a:p>
          <a:p>
            <a:pPr algn="ctr">
              <a:lnSpc>
                <a:spcPct val="70000"/>
              </a:lnSpc>
            </a:pPr>
            <a:r>
              <a:rPr lang="en-US" sz="2200" b="0" i="0" dirty="0" smtClean="0"/>
              <a:t>operator</a:t>
            </a:r>
            <a:endParaRPr lang="en-US" sz="2200" b="0" i="0" dirty="0"/>
          </a:p>
        </p:txBody>
      </p:sp>
      <p:cxnSp>
        <p:nvCxnSpPr>
          <p:cNvPr id="41" name="Curved Connector 40"/>
          <p:cNvCxnSpPr>
            <a:cxnSpLocks/>
          </p:cNvCxnSpPr>
          <p:nvPr/>
        </p:nvCxnSpPr>
        <p:spPr>
          <a:xfrm rot="10800000" flipV="1">
            <a:off x="5134707" y="1943226"/>
            <a:ext cx="1993036" cy="830782"/>
          </a:xfrm>
          <a:prstGeom prst="curvedConnector2">
            <a:avLst/>
          </a:prstGeom>
          <a:ln w="28575" cmpd="sng">
            <a:solidFill>
              <a:srgbClr val="FF66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45" idx="1"/>
          </p:cNvCxnSpPr>
          <p:nvPr/>
        </p:nvCxnSpPr>
        <p:spPr>
          <a:xfrm flipH="1" flipV="1">
            <a:off x="6417238" y="4075369"/>
            <a:ext cx="1150196" cy="595549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44" idx="3"/>
          </p:cNvCxnSpPr>
          <p:nvPr/>
        </p:nvCxnSpPr>
        <p:spPr>
          <a:xfrm flipV="1">
            <a:off x="1649618" y="4144162"/>
            <a:ext cx="1080882" cy="416025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4" name="Content Placeholder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815" y="4293785"/>
            <a:ext cx="532803" cy="532803"/>
          </a:xfrm>
          <a:prstGeom prst="rect">
            <a:avLst/>
          </a:prstGeom>
        </p:spPr>
      </p:pic>
      <p:pic>
        <p:nvPicPr>
          <p:cNvPr id="45" name="Content Placeholder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7433" y="4404516"/>
            <a:ext cx="532803" cy="532803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1190007" y="4736920"/>
            <a:ext cx="3784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 smtClean="0"/>
              <a:t>A</a:t>
            </a:r>
            <a:endParaRPr lang="en-US" sz="2000" i="1" baseline="-25000" dirty="0"/>
          </a:p>
        </p:txBody>
      </p:sp>
      <p:sp>
        <p:nvSpPr>
          <p:cNvPr id="49" name="TextBox 48"/>
          <p:cNvSpPr txBox="1"/>
          <p:nvPr/>
        </p:nvSpPr>
        <p:spPr>
          <a:xfrm>
            <a:off x="7625784" y="4856816"/>
            <a:ext cx="369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 smtClean="0"/>
              <a:t>B</a:t>
            </a:r>
            <a:endParaRPr lang="en-US" sz="2000" i="1" baseline="-25000" dirty="0" smtClean="0"/>
          </a:p>
        </p:txBody>
      </p:sp>
      <p:cxnSp>
        <p:nvCxnSpPr>
          <p:cNvPr id="50" name="Straight Connector 49"/>
          <p:cNvCxnSpPr>
            <a:endCxn id="52" idx="2"/>
          </p:cNvCxnSpPr>
          <p:nvPr/>
        </p:nvCxnSpPr>
        <p:spPr>
          <a:xfrm flipH="1" flipV="1">
            <a:off x="4353959" y="3749431"/>
            <a:ext cx="621241" cy="81074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1" name="Picture 50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39468" y="3863460"/>
            <a:ext cx="765454" cy="491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" name="Picture 51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71229" y="3257660"/>
            <a:ext cx="765454" cy="491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" name="Picture 52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391" y="3685939"/>
            <a:ext cx="765454" cy="491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" name="Picture 53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21990" y="4500269"/>
            <a:ext cx="765454" cy="491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5" name="Straight Connector 54"/>
          <p:cNvCxnSpPr>
            <a:stCxn id="52" idx="1"/>
          </p:cNvCxnSpPr>
          <p:nvPr/>
        </p:nvCxnSpPr>
        <p:spPr>
          <a:xfrm flipH="1">
            <a:off x="3222629" y="3503551"/>
            <a:ext cx="748603" cy="359909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4" idx="1"/>
            <a:endCxn id="51" idx="2"/>
          </p:cNvCxnSpPr>
          <p:nvPr/>
        </p:nvCxnSpPr>
        <p:spPr>
          <a:xfrm flipH="1" flipV="1">
            <a:off x="3122198" y="4355237"/>
            <a:ext cx="1699795" cy="39092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52" idx="3"/>
          </p:cNvCxnSpPr>
          <p:nvPr/>
        </p:nvCxnSpPr>
        <p:spPr>
          <a:xfrm flipH="1" flipV="1">
            <a:off x="4736683" y="3503543"/>
            <a:ext cx="1361186" cy="2458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53" idx="2"/>
            <a:endCxn id="54" idx="3"/>
          </p:cNvCxnSpPr>
          <p:nvPr/>
        </p:nvCxnSpPr>
        <p:spPr>
          <a:xfrm flipH="1">
            <a:off x="5587447" y="4177708"/>
            <a:ext cx="605675" cy="56844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861180" y="4216633"/>
            <a:ext cx="47836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dirty="0" smtClean="0"/>
              <a:t>R</a:t>
            </a:r>
            <a:r>
              <a:rPr lang="en-US" sz="2600" baseline="-25000" dirty="0" smtClean="0"/>
              <a:t>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576205" y="4716866"/>
            <a:ext cx="47836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dirty="0" smtClean="0"/>
              <a:t>R</a:t>
            </a:r>
            <a:r>
              <a:rPr lang="en-US" sz="2600" baseline="-25000" dirty="0" smtClean="0"/>
              <a:t>2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890795" y="3582926"/>
            <a:ext cx="47836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dirty="0" smtClean="0"/>
              <a:t>R</a:t>
            </a:r>
            <a:r>
              <a:rPr lang="en-US" sz="2600" baseline="-25000" dirty="0" smtClean="0"/>
              <a:t>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49369" y="4069657"/>
            <a:ext cx="47961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dirty="0" smtClean="0"/>
              <a:t>R</a:t>
            </a:r>
            <a:r>
              <a:rPr lang="en-US" sz="2600" baseline="-25000" dirty="0" smtClean="0"/>
              <a:t>4</a:t>
            </a:r>
          </a:p>
        </p:txBody>
      </p:sp>
      <p:sp>
        <p:nvSpPr>
          <p:cNvPr id="66" name="Cloud 65"/>
          <p:cNvSpPr/>
          <p:nvPr/>
        </p:nvSpPr>
        <p:spPr>
          <a:xfrm rot="169972">
            <a:off x="1974457" y="2730087"/>
            <a:ext cx="5434048" cy="2537963"/>
          </a:xfrm>
          <a:prstGeom prst="cloud">
            <a:avLst/>
          </a:prstGeom>
          <a:solidFill>
            <a:srgbClr val="FFEDDE">
              <a:alpha val="95000"/>
            </a:srgbClr>
          </a:solidFill>
          <a:ln w="19050" cmpd="sng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anchor="ctr"/>
          <a:lstStyle/>
          <a:p>
            <a:pPr algn="ctr">
              <a:lnSpc>
                <a:spcPct val="70000"/>
              </a:lnSpc>
            </a:pPr>
            <a:endParaRPr lang="en-US" sz="2200" dirty="0">
              <a:latin typeface="Calibri"/>
              <a:cs typeface="Calibri"/>
            </a:endParaRPr>
          </a:p>
          <a:p>
            <a:pPr algn="ctr">
              <a:lnSpc>
                <a:spcPct val="70000"/>
              </a:lnSpc>
            </a:pPr>
            <a:endParaRPr lang="en-US" sz="2200" dirty="0">
              <a:latin typeface="Calibri"/>
              <a:cs typeface="Calibri"/>
            </a:endParaRPr>
          </a:p>
          <a:p>
            <a:pPr algn="ctr">
              <a:lnSpc>
                <a:spcPct val="70000"/>
              </a:lnSpc>
            </a:pPr>
            <a:endParaRPr lang="en-US" sz="2200" dirty="0">
              <a:latin typeface="Calibri"/>
              <a:cs typeface="Calibri"/>
            </a:endParaRPr>
          </a:p>
          <a:p>
            <a:pPr algn="ctr">
              <a:lnSpc>
                <a:spcPct val="70000"/>
              </a:lnSpc>
            </a:pPr>
            <a:endParaRPr lang="en-US" sz="2200" dirty="0">
              <a:latin typeface="Calibri"/>
              <a:cs typeface="Calibri"/>
            </a:endParaRPr>
          </a:p>
          <a:p>
            <a:pPr algn="ctr">
              <a:lnSpc>
                <a:spcPct val="70000"/>
              </a:lnSpc>
            </a:pPr>
            <a:endParaRPr lang="en-US" sz="2200" dirty="0">
              <a:latin typeface="Calibri"/>
              <a:cs typeface="Calibri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727270" y="3280291"/>
            <a:ext cx="3931920" cy="875111"/>
          </a:xfrm>
          <a:prstGeom prst="rect">
            <a:avLst/>
          </a:prstGeom>
          <a:solidFill>
            <a:schemeClr val="bg2">
              <a:alpha val="0"/>
            </a:schemeClr>
          </a:solidFill>
          <a:ln w="19050" cmpd="sng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/>
            </a:lvl1pPr>
          </a:lstStyle>
          <a:p>
            <a:pPr>
              <a:lnSpc>
                <a:spcPct val="90000"/>
              </a:lnSpc>
            </a:pPr>
            <a:r>
              <a:rPr lang="en-US" sz="2800" b="1" dirty="0" smtClean="0"/>
              <a:t>Reality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What the network does</a:t>
            </a:r>
            <a:endParaRPr lang="en-US" sz="2800" dirty="0"/>
          </a:p>
        </p:txBody>
      </p:sp>
      <p:sp>
        <p:nvSpPr>
          <p:cNvPr id="67" name="TextBox 66"/>
          <p:cNvSpPr txBox="1"/>
          <p:nvPr/>
        </p:nvSpPr>
        <p:spPr>
          <a:xfrm>
            <a:off x="5974111" y="2268654"/>
            <a:ext cx="3420980" cy="745845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/>
            </a:lvl1pPr>
          </a:lstStyle>
          <a:p>
            <a:pPr>
              <a:lnSpc>
                <a:spcPct val="80000"/>
              </a:lnSpc>
            </a:pPr>
            <a:r>
              <a:rPr lang="en-US" sz="2600" b="1" dirty="0"/>
              <a:t>Reachability </a:t>
            </a:r>
            <a:r>
              <a:rPr lang="en-US" sz="2600" b="1" dirty="0" smtClean="0"/>
              <a:t>policy:</a:t>
            </a:r>
          </a:p>
          <a:p>
            <a:pPr>
              <a:lnSpc>
                <a:spcPct val="80000"/>
              </a:lnSpc>
            </a:pPr>
            <a:r>
              <a:rPr lang="en-US" sz="2600" i="1" dirty="0" smtClean="0"/>
              <a:t>A</a:t>
            </a:r>
            <a:r>
              <a:rPr lang="en-US" sz="2600" dirty="0" smtClean="0"/>
              <a:t> can talk to </a:t>
            </a:r>
            <a:r>
              <a:rPr lang="en-US" sz="2600" i="1" dirty="0" smtClean="0"/>
              <a:t>B</a:t>
            </a:r>
            <a:endParaRPr lang="en-US" sz="2600" i="1" dirty="0"/>
          </a:p>
        </p:txBody>
      </p:sp>
    </p:spTree>
    <p:extLst>
      <p:ext uri="{BB962C8B-B14F-4D97-AF65-F5344CB8AC3E}">
        <p14:creationId xmlns:p14="http://schemas.microsoft.com/office/powerpoint/2010/main" val="21417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83" grpId="0"/>
      <p:bldP spid="66" grpId="0" animBg="1"/>
      <p:bldP spid="8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ers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1474" y="2257303"/>
            <a:ext cx="660400" cy="660400"/>
          </a:xfrm>
          <a:prstGeom prst="rect">
            <a:avLst/>
          </a:prstGeom>
        </p:spPr>
      </p:pic>
      <p:sp>
        <p:nvSpPr>
          <p:cNvPr id="78" name="Title 1"/>
          <p:cNvSpPr>
            <a:spLocks noGrp="1"/>
          </p:cNvSpPr>
          <p:nvPr>
            <p:ph type="title"/>
          </p:nvPr>
        </p:nvSpPr>
        <p:spPr>
          <a:xfrm>
            <a:off x="-142438" y="102302"/>
            <a:ext cx="9452604" cy="680640"/>
          </a:xfrm>
        </p:spPr>
        <p:txBody>
          <a:bodyPr>
            <a:normAutofit fontScale="90000"/>
          </a:bodyPr>
          <a:lstStyle/>
          <a:p>
            <a:r>
              <a:rPr lang="en-US" dirty="0"/>
              <a:t>State of the art in network </a:t>
            </a:r>
            <a:r>
              <a:rPr lang="en-US" dirty="0" smtClean="0"/>
              <a:t>verification</a:t>
            </a:r>
            <a:endParaRPr lang="en-US" dirty="0"/>
          </a:p>
        </p:txBody>
      </p:sp>
      <p:sp>
        <p:nvSpPr>
          <p:cNvPr id="27" name="Cloud 26"/>
          <p:cNvSpPr/>
          <p:nvPr/>
        </p:nvSpPr>
        <p:spPr>
          <a:xfrm rot="169972">
            <a:off x="1974453" y="3396343"/>
            <a:ext cx="5434048" cy="2537963"/>
          </a:xfrm>
          <a:prstGeom prst="cloud">
            <a:avLst/>
          </a:prstGeom>
          <a:solidFill>
            <a:srgbClr val="FDEADA">
              <a:alpha val="54000"/>
            </a:srgbClr>
          </a:solidFill>
          <a:ln w="19050" cmpd="sng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anchor="ctr"/>
          <a:lstStyle/>
          <a:p>
            <a:pPr algn="ctr">
              <a:lnSpc>
                <a:spcPct val="70000"/>
              </a:lnSpc>
              <a:defRPr/>
            </a:pPr>
            <a:endParaRPr lang="en-US" sz="2200" dirty="0">
              <a:latin typeface="Calibri"/>
              <a:cs typeface="Calibri"/>
            </a:endParaRPr>
          </a:p>
          <a:p>
            <a:pPr algn="ctr">
              <a:lnSpc>
                <a:spcPct val="70000"/>
              </a:lnSpc>
              <a:defRPr/>
            </a:pPr>
            <a:endParaRPr lang="en-US" sz="2200" dirty="0">
              <a:latin typeface="Calibri"/>
              <a:cs typeface="Calibri"/>
            </a:endParaRPr>
          </a:p>
          <a:p>
            <a:pPr algn="ctr">
              <a:lnSpc>
                <a:spcPct val="70000"/>
              </a:lnSpc>
              <a:defRPr/>
            </a:pPr>
            <a:endParaRPr lang="en-US" sz="2200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ctr">
              <a:lnSpc>
                <a:spcPct val="70000"/>
              </a:lnSpc>
              <a:defRPr/>
            </a:pPr>
            <a:endParaRPr lang="en-US" sz="2200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ctr">
              <a:lnSpc>
                <a:spcPct val="70000"/>
              </a:lnSpc>
              <a:defRPr/>
            </a:pPr>
            <a:endParaRPr lang="en-US" sz="22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461860" y="2298192"/>
            <a:ext cx="1481829" cy="583237"/>
          </a:xfrm>
          <a:prstGeom prst="rect">
            <a:avLst/>
          </a:prstGeom>
          <a:noFill/>
          <a:ln>
            <a:noFill/>
            <a:prstDash val="dot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2000" b="1" i="1"/>
            </a:lvl1pPr>
          </a:lstStyle>
          <a:p>
            <a:pPr algn="ctr">
              <a:lnSpc>
                <a:spcPct val="70000"/>
              </a:lnSpc>
            </a:pPr>
            <a:r>
              <a:rPr lang="en-US" sz="2200" b="0" i="0" dirty="0" smtClean="0"/>
              <a:t>Network</a:t>
            </a:r>
          </a:p>
          <a:p>
            <a:pPr algn="ctr">
              <a:lnSpc>
                <a:spcPct val="70000"/>
              </a:lnSpc>
            </a:pPr>
            <a:r>
              <a:rPr lang="en-US" sz="2200" b="0" i="0" dirty="0" smtClean="0"/>
              <a:t>operator</a:t>
            </a:r>
            <a:endParaRPr lang="en-US" sz="2200" b="0" i="0" dirty="0"/>
          </a:p>
        </p:txBody>
      </p:sp>
      <p:sp>
        <p:nvSpPr>
          <p:cNvPr id="6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356363"/>
            <a:ext cx="457200" cy="501651"/>
          </a:xfrm>
        </p:spPr>
        <p:txBody>
          <a:bodyPr/>
          <a:lstStyle/>
          <a:p>
            <a:fld id="{2F8258B8-ACF5-6E4C-8B3E-49E538074B44}" type="slidenum">
              <a:rPr lang="en-US" smtClean="0"/>
              <a:t>5</a:t>
            </a:fld>
            <a:endParaRPr lang="en-US" dirty="0"/>
          </a:p>
        </p:txBody>
      </p:sp>
      <p:cxnSp>
        <p:nvCxnSpPr>
          <p:cNvPr id="58" name="Curved Connector 57"/>
          <p:cNvCxnSpPr>
            <a:cxnSpLocks/>
          </p:cNvCxnSpPr>
          <p:nvPr/>
        </p:nvCxnSpPr>
        <p:spPr>
          <a:xfrm rot="10800000" flipV="1">
            <a:off x="5134707" y="2603626"/>
            <a:ext cx="1993036" cy="830782"/>
          </a:xfrm>
          <a:prstGeom prst="curvedConnector2">
            <a:avLst/>
          </a:prstGeom>
          <a:ln w="28575" cmpd="sng">
            <a:solidFill>
              <a:srgbClr val="FF66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974111" y="2929054"/>
            <a:ext cx="3420980" cy="745845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/>
            </a:lvl1pPr>
          </a:lstStyle>
          <a:p>
            <a:pPr>
              <a:lnSpc>
                <a:spcPct val="80000"/>
              </a:lnSpc>
            </a:pPr>
            <a:r>
              <a:rPr lang="en-US" sz="2600" b="1" dirty="0"/>
              <a:t>Reachability </a:t>
            </a:r>
            <a:r>
              <a:rPr lang="en-US" sz="2600" b="1" dirty="0" smtClean="0"/>
              <a:t>policy:</a:t>
            </a:r>
          </a:p>
          <a:p>
            <a:pPr>
              <a:lnSpc>
                <a:spcPct val="80000"/>
              </a:lnSpc>
            </a:pPr>
            <a:r>
              <a:rPr lang="en-US" sz="2600" i="1" dirty="0" smtClean="0"/>
              <a:t>A</a:t>
            </a:r>
            <a:r>
              <a:rPr lang="en-US" sz="2600" dirty="0" smtClean="0"/>
              <a:t> can talk to </a:t>
            </a:r>
            <a:r>
              <a:rPr lang="en-US" sz="2600" i="1" dirty="0" smtClean="0"/>
              <a:t>B</a:t>
            </a:r>
            <a:endParaRPr lang="en-US" sz="2600" i="1" dirty="0"/>
          </a:p>
        </p:txBody>
      </p:sp>
      <p:cxnSp>
        <p:nvCxnSpPr>
          <p:cNvPr id="22" name="Straight Connector 21"/>
          <p:cNvCxnSpPr>
            <a:stCxn id="24" idx="1"/>
          </p:cNvCxnSpPr>
          <p:nvPr/>
        </p:nvCxnSpPr>
        <p:spPr>
          <a:xfrm flipH="1" flipV="1">
            <a:off x="6417238" y="4735769"/>
            <a:ext cx="1150196" cy="595549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23" idx="3"/>
          </p:cNvCxnSpPr>
          <p:nvPr/>
        </p:nvCxnSpPr>
        <p:spPr>
          <a:xfrm flipV="1">
            <a:off x="1649618" y="4804562"/>
            <a:ext cx="1080882" cy="416025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Content Placeholder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815" y="4954185"/>
            <a:ext cx="532803" cy="532803"/>
          </a:xfrm>
          <a:prstGeom prst="rect">
            <a:avLst/>
          </a:prstGeom>
        </p:spPr>
      </p:pic>
      <p:pic>
        <p:nvPicPr>
          <p:cNvPr id="24" name="Content Placeholder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7433" y="5064916"/>
            <a:ext cx="532803" cy="53280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190007" y="5397320"/>
            <a:ext cx="3784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 smtClean="0"/>
              <a:t>A</a:t>
            </a:r>
            <a:endParaRPr lang="en-US" sz="2000" i="1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7625784" y="5517216"/>
            <a:ext cx="369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 smtClean="0"/>
              <a:t>B</a:t>
            </a:r>
            <a:endParaRPr lang="en-US" sz="2000" i="1" baseline="-25000" dirty="0" smtClean="0"/>
          </a:p>
        </p:txBody>
      </p:sp>
      <p:cxnSp>
        <p:nvCxnSpPr>
          <p:cNvPr id="28" name="Straight Connector 27"/>
          <p:cNvCxnSpPr>
            <a:endCxn id="33" idx="2"/>
          </p:cNvCxnSpPr>
          <p:nvPr/>
        </p:nvCxnSpPr>
        <p:spPr>
          <a:xfrm flipH="1" flipV="1">
            <a:off x="4353959" y="4409831"/>
            <a:ext cx="621241" cy="81074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Picture 28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39468" y="4523860"/>
            <a:ext cx="765454" cy="491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32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71229" y="3918060"/>
            <a:ext cx="765454" cy="491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33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391" y="4346339"/>
            <a:ext cx="765454" cy="491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35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21990" y="5160669"/>
            <a:ext cx="765454" cy="491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8" name="Straight Connector 37"/>
          <p:cNvCxnSpPr>
            <a:stCxn id="33" idx="1"/>
          </p:cNvCxnSpPr>
          <p:nvPr/>
        </p:nvCxnSpPr>
        <p:spPr>
          <a:xfrm flipH="1">
            <a:off x="3222629" y="4163951"/>
            <a:ext cx="748603" cy="359909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6" idx="1"/>
            <a:endCxn id="29" idx="2"/>
          </p:cNvCxnSpPr>
          <p:nvPr/>
        </p:nvCxnSpPr>
        <p:spPr>
          <a:xfrm flipH="1" flipV="1">
            <a:off x="3122198" y="5015637"/>
            <a:ext cx="1699795" cy="39092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33" idx="3"/>
          </p:cNvCxnSpPr>
          <p:nvPr/>
        </p:nvCxnSpPr>
        <p:spPr>
          <a:xfrm flipH="1" flipV="1">
            <a:off x="4736683" y="4163943"/>
            <a:ext cx="1361186" cy="2458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Oval 93"/>
          <p:cNvSpPr/>
          <p:nvPr/>
        </p:nvSpPr>
        <p:spPr>
          <a:xfrm>
            <a:off x="1294268" y="1147800"/>
            <a:ext cx="3204815" cy="1575894"/>
          </a:xfrm>
          <a:prstGeom prst="ellipse">
            <a:avLst/>
          </a:prstGeom>
          <a:solidFill>
            <a:srgbClr val="A2EC17">
              <a:alpha val="17000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>
            <a:stCxn id="34" idx="2"/>
            <a:endCxn id="36" idx="3"/>
          </p:cNvCxnSpPr>
          <p:nvPr/>
        </p:nvCxnSpPr>
        <p:spPr>
          <a:xfrm flipH="1">
            <a:off x="5587447" y="4838108"/>
            <a:ext cx="605675" cy="56844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861180" y="4877033"/>
            <a:ext cx="47836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dirty="0" smtClean="0"/>
              <a:t>R</a:t>
            </a:r>
            <a:r>
              <a:rPr lang="en-US" sz="2600" baseline="-25000" dirty="0" smtClean="0"/>
              <a:t>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576205" y="5377266"/>
            <a:ext cx="47836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dirty="0" smtClean="0"/>
              <a:t>R</a:t>
            </a:r>
            <a:r>
              <a:rPr lang="en-US" sz="2600" baseline="-25000" dirty="0" smtClean="0"/>
              <a:t>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890795" y="4243326"/>
            <a:ext cx="47836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dirty="0" smtClean="0"/>
              <a:t>R</a:t>
            </a:r>
            <a:r>
              <a:rPr lang="en-US" sz="2600" baseline="-25000" dirty="0" smtClean="0"/>
              <a:t>3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049369" y="4730057"/>
            <a:ext cx="47961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dirty="0" smtClean="0"/>
              <a:t>R</a:t>
            </a:r>
            <a:r>
              <a:rPr lang="en-US" sz="2600" baseline="-25000" dirty="0" smtClean="0"/>
              <a:t>4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398967" y="1834017"/>
            <a:ext cx="803847" cy="305180"/>
          </a:xfrm>
          <a:prstGeom prst="rect">
            <a:avLst/>
          </a:prstGeom>
          <a:solidFill>
            <a:srgbClr val="10EF7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504802" y="1715006"/>
            <a:ext cx="59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DP</a:t>
            </a:r>
            <a:r>
              <a:rPr lang="en-US" sz="2200" baseline="-25000" dirty="0" smtClean="0"/>
              <a:t>1</a:t>
            </a:r>
          </a:p>
        </p:txBody>
      </p:sp>
      <p:sp>
        <p:nvSpPr>
          <p:cNvPr id="66" name="Rectangle 65"/>
          <p:cNvSpPr/>
          <p:nvPr/>
        </p:nvSpPr>
        <p:spPr>
          <a:xfrm>
            <a:off x="2735539" y="2245366"/>
            <a:ext cx="803847" cy="305180"/>
          </a:xfrm>
          <a:prstGeom prst="rect">
            <a:avLst/>
          </a:prstGeom>
          <a:solidFill>
            <a:srgbClr val="10EF7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858270" y="2123906"/>
            <a:ext cx="59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DP</a:t>
            </a:r>
            <a:r>
              <a:rPr lang="en-US" sz="2200" baseline="-25000" dirty="0" smtClean="0"/>
              <a:t>2</a:t>
            </a:r>
          </a:p>
        </p:txBody>
      </p:sp>
      <p:sp>
        <p:nvSpPr>
          <p:cNvPr id="70" name="Rectangle 69"/>
          <p:cNvSpPr/>
          <p:nvPr/>
        </p:nvSpPr>
        <p:spPr>
          <a:xfrm>
            <a:off x="2331916" y="1307249"/>
            <a:ext cx="803847" cy="305180"/>
          </a:xfrm>
          <a:prstGeom prst="rect">
            <a:avLst/>
          </a:prstGeom>
          <a:solidFill>
            <a:srgbClr val="10EF7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454223" y="1195220"/>
            <a:ext cx="59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DP</a:t>
            </a:r>
            <a:r>
              <a:rPr lang="en-US" sz="2200" baseline="-25000" dirty="0" smtClean="0"/>
              <a:t>3</a:t>
            </a:r>
          </a:p>
        </p:txBody>
      </p:sp>
      <p:sp>
        <p:nvSpPr>
          <p:cNvPr id="74" name="Rectangle 73"/>
          <p:cNvSpPr/>
          <p:nvPr/>
        </p:nvSpPr>
        <p:spPr>
          <a:xfrm>
            <a:off x="3559711" y="1677713"/>
            <a:ext cx="803847" cy="305180"/>
          </a:xfrm>
          <a:prstGeom prst="rect">
            <a:avLst/>
          </a:prstGeom>
          <a:solidFill>
            <a:srgbClr val="10EF7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687367" y="1565004"/>
            <a:ext cx="6078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DP</a:t>
            </a:r>
            <a:r>
              <a:rPr lang="en-US" sz="2200" baseline="-25000" dirty="0" smtClean="0"/>
              <a:t>4</a:t>
            </a:r>
          </a:p>
        </p:txBody>
      </p:sp>
      <p:cxnSp>
        <p:nvCxnSpPr>
          <p:cNvPr id="47" name="Straight Connector 46"/>
          <p:cNvCxnSpPr>
            <a:stCxn id="41" idx="0"/>
            <a:endCxn id="70" idx="1"/>
          </p:cNvCxnSpPr>
          <p:nvPr/>
        </p:nvCxnSpPr>
        <p:spPr>
          <a:xfrm flipV="1">
            <a:off x="1800891" y="1459839"/>
            <a:ext cx="531026" cy="37417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cxnSpLocks noChangeAspect="1"/>
          </p:cNvCxnSpPr>
          <p:nvPr/>
        </p:nvCxnSpPr>
        <p:spPr>
          <a:xfrm flipV="1">
            <a:off x="1040270" y="1986616"/>
            <a:ext cx="356616" cy="16190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1" idx="2"/>
            <a:endCxn id="66" idx="1"/>
          </p:cNvCxnSpPr>
          <p:nvPr/>
        </p:nvCxnSpPr>
        <p:spPr>
          <a:xfrm>
            <a:off x="1800892" y="2139205"/>
            <a:ext cx="934647" cy="258759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4" idx="2"/>
            <a:endCxn id="66" idx="3"/>
          </p:cNvCxnSpPr>
          <p:nvPr/>
        </p:nvCxnSpPr>
        <p:spPr>
          <a:xfrm flipH="1">
            <a:off x="3539388" y="1982901"/>
            <a:ext cx="422251" cy="41506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74" idx="0"/>
            <a:endCxn id="70" idx="3"/>
          </p:cNvCxnSpPr>
          <p:nvPr/>
        </p:nvCxnSpPr>
        <p:spPr>
          <a:xfrm flipH="1" flipV="1">
            <a:off x="3135765" y="1459839"/>
            <a:ext cx="825872" cy="21787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66" idx="0"/>
            <a:endCxn id="70" idx="2"/>
          </p:cNvCxnSpPr>
          <p:nvPr/>
        </p:nvCxnSpPr>
        <p:spPr>
          <a:xfrm flipH="1" flipV="1">
            <a:off x="2733844" y="1612431"/>
            <a:ext cx="403621" cy="63293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cxnSpLocks noChangeAspect="1"/>
            <a:endCxn id="74" idx="3"/>
          </p:cNvCxnSpPr>
          <p:nvPr/>
        </p:nvCxnSpPr>
        <p:spPr>
          <a:xfrm flipH="1" flipV="1">
            <a:off x="4363558" y="1830305"/>
            <a:ext cx="292608" cy="23851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775950" y="1960456"/>
            <a:ext cx="3784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 smtClean="0"/>
              <a:t>A</a:t>
            </a:r>
            <a:endParaRPr lang="en-US" sz="2000" i="1" baseline="-25000" dirty="0"/>
          </a:p>
        </p:txBody>
      </p:sp>
      <p:sp>
        <p:nvSpPr>
          <p:cNvPr id="86" name="TextBox 85"/>
          <p:cNvSpPr txBox="1"/>
          <p:nvPr/>
        </p:nvSpPr>
        <p:spPr>
          <a:xfrm>
            <a:off x="4559645" y="1874398"/>
            <a:ext cx="369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 smtClean="0"/>
              <a:t>B</a:t>
            </a:r>
            <a:endParaRPr lang="en-US" sz="2000" i="1" baseline="-25000" dirty="0" smtClean="0"/>
          </a:p>
        </p:txBody>
      </p:sp>
      <p:sp>
        <p:nvSpPr>
          <p:cNvPr id="87" name="TextBox 86"/>
          <p:cNvSpPr txBox="1"/>
          <p:nvPr/>
        </p:nvSpPr>
        <p:spPr>
          <a:xfrm>
            <a:off x="1672799" y="2755431"/>
            <a:ext cx="2460065" cy="425758"/>
          </a:xfrm>
          <a:prstGeom prst="rect">
            <a:avLst/>
          </a:prstGeom>
          <a:noFill/>
          <a:ln w="19050" cmpd="sng">
            <a:solidFill>
              <a:srgbClr val="10EF77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/>
            </a:lvl1pPr>
          </a:lstStyle>
          <a:p>
            <a:pPr>
              <a:lnSpc>
                <a:spcPct val="80000"/>
              </a:lnSpc>
            </a:pPr>
            <a:r>
              <a:rPr lang="en-US" sz="2600" dirty="0" smtClean="0"/>
              <a:t>Can </a:t>
            </a:r>
            <a:r>
              <a:rPr lang="en-US" sz="2600" i="1" dirty="0" smtClean="0"/>
              <a:t>A</a:t>
            </a:r>
            <a:r>
              <a:rPr lang="en-US" sz="2600" dirty="0" smtClean="0"/>
              <a:t> talk to </a:t>
            </a:r>
            <a:r>
              <a:rPr lang="en-US" sz="2600" i="1" dirty="0" smtClean="0"/>
              <a:t>B?</a:t>
            </a:r>
            <a:endParaRPr lang="en-US" sz="2600" i="1" dirty="0"/>
          </a:p>
        </p:txBody>
      </p:sp>
      <p:sp>
        <p:nvSpPr>
          <p:cNvPr id="31" name="Rectangle 30"/>
          <p:cNvSpPr/>
          <p:nvPr/>
        </p:nvSpPr>
        <p:spPr>
          <a:xfrm>
            <a:off x="4721635" y="743866"/>
            <a:ext cx="4742056" cy="160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ase">
              <a:lnSpc>
                <a:spcPct val="80000"/>
              </a:lnSpc>
            </a:pPr>
            <a:r>
              <a:rPr lang="en-US" sz="2600" b="1" dirty="0" smtClean="0">
                <a:cs typeface="Arial"/>
              </a:rPr>
              <a:t>Prior work:</a:t>
            </a:r>
          </a:p>
          <a:p>
            <a:pPr marL="914400" lvl="1" indent="-457200" fontAlgn="base">
              <a:lnSpc>
                <a:spcPct val="80000"/>
              </a:lnSpc>
              <a:buFont typeface="Arial"/>
              <a:buChar char="•"/>
            </a:pPr>
            <a:r>
              <a:rPr lang="en-US" sz="2400" dirty="0" smtClean="0">
                <a:cs typeface="Arial"/>
              </a:rPr>
              <a:t>HSA</a:t>
            </a:r>
            <a:r>
              <a:rPr lang="en-US" sz="2400" dirty="0">
                <a:cs typeface="Arial"/>
              </a:rPr>
              <a:t>, NSDI’</a:t>
            </a:r>
            <a:r>
              <a:rPr lang="en-US" sz="2400" dirty="0" smtClean="0">
                <a:cs typeface="Arial"/>
              </a:rPr>
              <a:t>12</a:t>
            </a:r>
          </a:p>
          <a:p>
            <a:pPr marL="914400" lvl="1" indent="-457200" fontAlgn="base">
              <a:lnSpc>
                <a:spcPct val="80000"/>
              </a:lnSpc>
              <a:buFont typeface="Arial"/>
              <a:buChar char="•"/>
            </a:pPr>
            <a:r>
              <a:rPr lang="en-US" sz="2400" dirty="0" smtClean="0">
                <a:cs typeface="Arial"/>
              </a:rPr>
              <a:t>ATPG, CoNext’12</a:t>
            </a:r>
            <a:endParaRPr lang="en-US" sz="2400" dirty="0">
              <a:cs typeface="Arial"/>
            </a:endParaRPr>
          </a:p>
          <a:p>
            <a:pPr marL="914400" lvl="1" indent="-457200" fontAlgn="base">
              <a:lnSpc>
                <a:spcPct val="80000"/>
              </a:lnSpc>
              <a:buFont typeface="Arial"/>
              <a:buChar char="•"/>
            </a:pPr>
            <a:r>
              <a:rPr lang="en-US" sz="2400" dirty="0" smtClean="0">
                <a:cs typeface="Arial"/>
              </a:rPr>
              <a:t>NOD</a:t>
            </a:r>
            <a:r>
              <a:rPr lang="en-US" sz="2400" dirty="0">
                <a:cs typeface="Arial"/>
              </a:rPr>
              <a:t>, NSDI’</a:t>
            </a:r>
            <a:r>
              <a:rPr lang="en-US" sz="2400" dirty="0" smtClean="0">
                <a:cs typeface="Arial"/>
              </a:rPr>
              <a:t>15</a:t>
            </a:r>
          </a:p>
          <a:p>
            <a:pPr marL="914400" lvl="1" indent="-457200" fontAlgn="base">
              <a:lnSpc>
                <a:spcPct val="80000"/>
              </a:lnSpc>
              <a:buFont typeface="Arial"/>
              <a:buChar char="•"/>
            </a:pPr>
            <a:r>
              <a:rPr lang="is-IS" sz="2400" dirty="0" smtClean="0">
                <a:cs typeface="Arial"/>
              </a:rPr>
              <a:t>…</a:t>
            </a:r>
            <a:endParaRPr lang="en-US" sz="2400" dirty="0">
              <a:cs typeface="Arial"/>
            </a:endParaRPr>
          </a:p>
        </p:txBody>
      </p:sp>
      <p:cxnSp>
        <p:nvCxnSpPr>
          <p:cNvPr id="90" name="Straight Arrow Connector 89"/>
          <p:cNvCxnSpPr/>
          <p:nvPr/>
        </p:nvCxnSpPr>
        <p:spPr>
          <a:xfrm flipV="1">
            <a:off x="983903" y="1817583"/>
            <a:ext cx="407658" cy="207067"/>
          </a:xfrm>
          <a:prstGeom prst="straightConnector1">
            <a:avLst/>
          </a:prstGeom>
          <a:ln w="5715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132916" y="6174154"/>
            <a:ext cx="3044328" cy="501419"/>
          </a:xfrm>
          <a:prstGeom prst="rect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900" dirty="0" smtClean="0"/>
              <a:t>Are we done?</a:t>
            </a:r>
            <a:endParaRPr lang="en-US" sz="2900" dirty="0"/>
          </a:p>
        </p:txBody>
      </p:sp>
      <p:sp>
        <p:nvSpPr>
          <p:cNvPr id="97" name="TextBox 96"/>
          <p:cNvSpPr txBox="1"/>
          <p:nvPr/>
        </p:nvSpPr>
        <p:spPr>
          <a:xfrm>
            <a:off x="-170850" y="3183372"/>
            <a:ext cx="2822397" cy="892552"/>
          </a:xfrm>
          <a:prstGeom prst="rect">
            <a:avLst/>
          </a:prstGeom>
          <a:noFill/>
          <a:ln>
            <a:noFill/>
            <a:prstDash val="dot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2000" b="1" i="1"/>
            </a:lvl1pPr>
          </a:lstStyle>
          <a:p>
            <a:pPr algn="ctr"/>
            <a:r>
              <a:rPr lang="en-US" sz="2600" b="0" i="0" dirty="0" smtClean="0"/>
              <a:t>Data plane</a:t>
            </a:r>
          </a:p>
          <a:p>
            <a:pPr algn="ctr"/>
            <a:r>
              <a:rPr lang="en-US" sz="2600" b="0" i="0" dirty="0" smtClean="0"/>
              <a:t>(Forwarding table</a:t>
            </a:r>
            <a:r>
              <a:rPr lang="en-US" sz="2600" b="0" i="0" dirty="0"/>
              <a:t>)</a:t>
            </a:r>
          </a:p>
        </p:txBody>
      </p:sp>
      <p:cxnSp>
        <p:nvCxnSpPr>
          <p:cNvPr id="100" name="Straight Arrow Connector 99"/>
          <p:cNvCxnSpPr/>
          <p:nvPr/>
        </p:nvCxnSpPr>
        <p:spPr>
          <a:xfrm flipH="1" flipV="1">
            <a:off x="1568432" y="4134538"/>
            <a:ext cx="1083918" cy="369325"/>
          </a:xfrm>
          <a:prstGeom prst="straightConnector1">
            <a:avLst/>
          </a:prstGeom>
          <a:ln>
            <a:solidFill>
              <a:srgbClr val="10EF77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1672796" y="1381685"/>
            <a:ext cx="517384" cy="344223"/>
          </a:xfrm>
          <a:prstGeom prst="straightConnector1">
            <a:avLst/>
          </a:prstGeom>
          <a:ln w="5715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cxnSpLocks noChangeAspect="1"/>
          </p:cNvCxnSpPr>
          <p:nvPr/>
        </p:nvCxnSpPr>
        <p:spPr>
          <a:xfrm>
            <a:off x="3277048" y="1336160"/>
            <a:ext cx="599797" cy="164592"/>
          </a:xfrm>
          <a:prstGeom prst="straightConnector1">
            <a:avLst/>
          </a:prstGeom>
          <a:ln w="5715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cxnSpLocks noChangeAspect="1"/>
          </p:cNvCxnSpPr>
          <p:nvPr/>
        </p:nvCxnSpPr>
        <p:spPr>
          <a:xfrm>
            <a:off x="4420268" y="1649495"/>
            <a:ext cx="374904" cy="284833"/>
          </a:xfrm>
          <a:prstGeom prst="straightConnector1">
            <a:avLst/>
          </a:prstGeom>
          <a:ln w="5715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1840733" y="4609321"/>
            <a:ext cx="818303" cy="347644"/>
          </a:xfrm>
          <a:prstGeom prst="straightConnector1">
            <a:avLst/>
          </a:prstGeom>
          <a:ln w="5715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cxnSpLocks noChangeAspect="1"/>
          </p:cNvCxnSpPr>
          <p:nvPr/>
        </p:nvCxnSpPr>
        <p:spPr>
          <a:xfrm flipV="1">
            <a:off x="3171547" y="4030436"/>
            <a:ext cx="762282" cy="354298"/>
          </a:xfrm>
          <a:prstGeom prst="straightConnector1">
            <a:avLst/>
          </a:prstGeom>
          <a:ln w="5715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4851838" y="4031343"/>
            <a:ext cx="1002599" cy="186167"/>
          </a:xfrm>
          <a:prstGeom prst="straightConnector1">
            <a:avLst/>
          </a:prstGeom>
          <a:ln w="5715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6631394" y="4674807"/>
            <a:ext cx="936039" cy="485862"/>
          </a:xfrm>
          <a:prstGeom prst="straightConnector1">
            <a:avLst/>
          </a:prstGeom>
          <a:ln w="5715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2690786" y="4472028"/>
            <a:ext cx="803847" cy="305180"/>
          </a:xfrm>
          <a:prstGeom prst="rect">
            <a:avLst/>
          </a:prstGeom>
          <a:solidFill>
            <a:srgbClr val="10EF7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835672" y="5115722"/>
            <a:ext cx="803847" cy="305180"/>
          </a:xfrm>
          <a:prstGeom prst="rect">
            <a:avLst/>
          </a:prstGeom>
          <a:solidFill>
            <a:srgbClr val="10EF7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5827547" y="4290842"/>
            <a:ext cx="803847" cy="305180"/>
          </a:xfrm>
          <a:prstGeom prst="rect">
            <a:avLst/>
          </a:prstGeom>
          <a:solidFill>
            <a:srgbClr val="10EF7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3954605" y="3849594"/>
            <a:ext cx="803847" cy="305180"/>
          </a:xfrm>
          <a:prstGeom prst="rect">
            <a:avLst/>
          </a:prstGeom>
          <a:solidFill>
            <a:srgbClr val="10EF7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820063" y="4359620"/>
            <a:ext cx="59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DP</a:t>
            </a:r>
            <a:r>
              <a:rPr lang="en-US" sz="2200" baseline="-25000" dirty="0" smtClean="0"/>
              <a:t>1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5952559" y="4178434"/>
            <a:ext cx="6078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DP</a:t>
            </a:r>
            <a:r>
              <a:rPr lang="en-US" sz="2200" baseline="-25000" dirty="0" smtClean="0"/>
              <a:t>4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4083882" y="3737184"/>
            <a:ext cx="59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DP</a:t>
            </a:r>
            <a:r>
              <a:rPr lang="en-US" sz="2200" baseline="-25000" dirty="0" smtClean="0"/>
              <a:t>3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4964950" y="5003314"/>
            <a:ext cx="59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DP</a:t>
            </a:r>
            <a:r>
              <a:rPr lang="en-US" sz="2200" baseline="-25000" dirty="0" smtClean="0"/>
              <a:t>2</a:t>
            </a:r>
          </a:p>
        </p:txBody>
      </p:sp>
      <p:sp>
        <p:nvSpPr>
          <p:cNvPr id="84" name="TextBox 83"/>
          <p:cNvSpPr txBox="1"/>
          <p:nvPr/>
        </p:nvSpPr>
        <p:spPr>
          <a:xfrm rot="20006346">
            <a:off x="300583" y="1487148"/>
            <a:ext cx="1212067" cy="425758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/>
            </a:lvl1pPr>
          </a:lstStyle>
          <a:p>
            <a:pPr>
              <a:lnSpc>
                <a:spcPct val="80000"/>
              </a:lnSpc>
            </a:pPr>
            <a:r>
              <a:rPr lang="en-US" sz="2600" dirty="0" smtClean="0"/>
              <a:t>traffic</a:t>
            </a:r>
            <a:endParaRPr lang="en-US" sz="2600" dirty="0"/>
          </a:p>
        </p:txBody>
      </p:sp>
      <p:sp>
        <p:nvSpPr>
          <p:cNvPr id="89" name="Rectangle 88"/>
          <p:cNvSpPr/>
          <p:nvPr/>
        </p:nvSpPr>
        <p:spPr>
          <a:xfrm>
            <a:off x="711344" y="724328"/>
            <a:ext cx="4042974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 fontAlgn="base">
              <a:lnSpc>
                <a:spcPct val="80000"/>
              </a:lnSpc>
            </a:pPr>
            <a:r>
              <a:rPr lang="en-US" sz="2600" b="1" dirty="0" smtClean="0">
                <a:cs typeface="Arial"/>
              </a:rPr>
              <a:t>Data plane verification</a:t>
            </a:r>
          </a:p>
        </p:txBody>
      </p:sp>
      <p:sp>
        <p:nvSpPr>
          <p:cNvPr id="81" name="Title 1"/>
          <p:cNvSpPr txBox="1">
            <a:spLocks/>
          </p:cNvSpPr>
          <p:nvPr/>
        </p:nvSpPr>
        <p:spPr>
          <a:xfrm>
            <a:off x="4041659" y="2565400"/>
            <a:ext cx="759883" cy="727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00B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4200" dirty="0">
              <a:solidFill>
                <a:srgbClr val="FF0000"/>
              </a:solidFill>
            </a:endParaRPr>
          </a:p>
        </p:txBody>
      </p:sp>
      <p:sp>
        <p:nvSpPr>
          <p:cNvPr id="91" name="Title 1"/>
          <p:cNvSpPr txBox="1">
            <a:spLocks/>
          </p:cNvSpPr>
          <p:nvPr/>
        </p:nvSpPr>
        <p:spPr>
          <a:xfrm>
            <a:off x="7198383" y="3372416"/>
            <a:ext cx="1123292" cy="9876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00B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01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41" grpId="0" animBg="1"/>
      <p:bldP spid="65" grpId="0"/>
      <p:bldP spid="66" grpId="0" animBg="1"/>
      <p:bldP spid="69" grpId="0"/>
      <p:bldP spid="70" grpId="0" animBg="1"/>
      <p:bldP spid="73" grpId="0"/>
      <p:bldP spid="74" grpId="0" animBg="1"/>
      <p:bldP spid="77" grpId="0"/>
      <p:bldP spid="85" grpId="0"/>
      <p:bldP spid="86" grpId="0"/>
      <p:bldP spid="87" grpId="0" animBg="1"/>
      <p:bldP spid="96" grpId="0" animBg="1"/>
      <p:bldP spid="97" grpId="0"/>
      <p:bldP spid="97" grpId="1"/>
      <p:bldP spid="98" grpId="0" animBg="1"/>
      <p:bldP spid="101" grpId="0" animBg="1"/>
      <p:bldP spid="105" grpId="0" animBg="1"/>
      <p:bldP spid="103" grpId="0" animBg="1"/>
      <p:bldP spid="99" grpId="0"/>
      <p:bldP spid="106" grpId="0"/>
      <p:bldP spid="104" grpId="0"/>
      <p:bldP spid="102" grpId="0"/>
      <p:bldP spid="84" grpId="0"/>
      <p:bldP spid="89" grpId="0"/>
      <p:bldP spid="81" grpId="0"/>
      <p:bldP spid="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ers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632" y="3357293"/>
            <a:ext cx="660400" cy="660400"/>
          </a:xfrm>
          <a:prstGeom prst="rect">
            <a:avLst/>
          </a:prstGeom>
        </p:spPr>
      </p:pic>
      <p:sp>
        <p:nvSpPr>
          <p:cNvPr id="78" name="Title 1"/>
          <p:cNvSpPr>
            <a:spLocks noGrp="1"/>
          </p:cNvSpPr>
          <p:nvPr>
            <p:ph type="title"/>
          </p:nvPr>
        </p:nvSpPr>
        <p:spPr>
          <a:xfrm>
            <a:off x="-123450" y="-193517"/>
            <a:ext cx="945260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data plane keeps changing!</a:t>
            </a:r>
            <a:endParaRPr lang="en-US" dirty="0"/>
          </a:p>
        </p:txBody>
      </p:sp>
      <p:sp>
        <p:nvSpPr>
          <p:cNvPr id="27" name="Cloud 26"/>
          <p:cNvSpPr/>
          <p:nvPr/>
        </p:nvSpPr>
        <p:spPr>
          <a:xfrm rot="169972">
            <a:off x="1870887" y="4179959"/>
            <a:ext cx="5434048" cy="2067963"/>
          </a:xfrm>
          <a:prstGeom prst="cloud">
            <a:avLst/>
          </a:prstGeom>
          <a:solidFill>
            <a:srgbClr val="FDEADA">
              <a:alpha val="54000"/>
            </a:srgbClr>
          </a:solidFill>
          <a:ln w="19050" cmpd="sng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anchor="ctr"/>
          <a:lstStyle/>
          <a:p>
            <a:pPr algn="ctr">
              <a:lnSpc>
                <a:spcPct val="70000"/>
              </a:lnSpc>
              <a:defRPr/>
            </a:pPr>
            <a:endParaRPr lang="en-US" sz="2200" dirty="0">
              <a:latin typeface="Calibri"/>
              <a:cs typeface="Calibri"/>
            </a:endParaRPr>
          </a:p>
          <a:p>
            <a:pPr algn="ctr">
              <a:lnSpc>
                <a:spcPct val="70000"/>
              </a:lnSpc>
              <a:defRPr/>
            </a:pPr>
            <a:endParaRPr lang="en-US" sz="2200" dirty="0">
              <a:latin typeface="Calibri"/>
              <a:cs typeface="Calibri"/>
            </a:endParaRPr>
          </a:p>
          <a:p>
            <a:pPr algn="ctr">
              <a:lnSpc>
                <a:spcPct val="70000"/>
              </a:lnSpc>
              <a:defRPr/>
            </a:pPr>
            <a:endParaRPr lang="en-US" sz="2200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ctr">
              <a:lnSpc>
                <a:spcPct val="70000"/>
              </a:lnSpc>
              <a:defRPr/>
            </a:pPr>
            <a:endParaRPr lang="en-US" sz="2200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ctr">
              <a:lnSpc>
                <a:spcPct val="70000"/>
              </a:lnSpc>
              <a:defRPr/>
            </a:pPr>
            <a:endParaRPr lang="en-US" sz="22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286020" y="3398182"/>
            <a:ext cx="1481829" cy="583237"/>
          </a:xfrm>
          <a:prstGeom prst="rect">
            <a:avLst/>
          </a:prstGeom>
          <a:noFill/>
          <a:ln>
            <a:noFill/>
            <a:prstDash val="dot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2000" b="1" i="1"/>
            </a:lvl1pPr>
          </a:lstStyle>
          <a:p>
            <a:pPr algn="ctr">
              <a:lnSpc>
                <a:spcPct val="70000"/>
              </a:lnSpc>
            </a:pPr>
            <a:r>
              <a:rPr lang="en-US" sz="2200" b="0" i="0" dirty="0" smtClean="0"/>
              <a:t>Network</a:t>
            </a:r>
          </a:p>
          <a:p>
            <a:pPr algn="ctr">
              <a:lnSpc>
                <a:spcPct val="70000"/>
              </a:lnSpc>
            </a:pPr>
            <a:r>
              <a:rPr lang="en-US" sz="2200" b="0" i="0" dirty="0" smtClean="0"/>
              <a:t>operator</a:t>
            </a:r>
            <a:endParaRPr lang="en-US" sz="2200" b="0" i="0" dirty="0"/>
          </a:p>
        </p:txBody>
      </p:sp>
      <p:sp>
        <p:nvSpPr>
          <p:cNvPr id="6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356363"/>
            <a:ext cx="457200" cy="501651"/>
          </a:xfrm>
        </p:spPr>
        <p:txBody>
          <a:bodyPr/>
          <a:lstStyle/>
          <a:p>
            <a:fld id="{2F8258B8-ACF5-6E4C-8B3E-49E538074B44}" type="slidenum">
              <a:rPr lang="en-US" smtClean="0"/>
              <a:t>6</a:t>
            </a:fld>
            <a:endParaRPr lang="en-US" dirty="0"/>
          </a:p>
        </p:txBody>
      </p:sp>
      <p:cxnSp>
        <p:nvCxnSpPr>
          <p:cNvPr id="58" name="Curved Connector 57"/>
          <p:cNvCxnSpPr>
            <a:cxnSpLocks/>
          </p:cNvCxnSpPr>
          <p:nvPr/>
        </p:nvCxnSpPr>
        <p:spPr>
          <a:xfrm rot="10800000" flipV="1">
            <a:off x="5713317" y="3654000"/>
            <a:ext cx="1316736" cy="640080"/>
          </a:xfrm>
          <a:prstGeom prst="curvedConnector2">
            <a:avLst/>
          </a:prstGeom>
          <a:ln w="28575" cmpd="sng">
            <a:solidFill>
              <a:srgbClr val="FF66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071801" y="3945027"/>
            <a:ext cx="3420980" cy="745845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/>
            </a:lvl1pPr>
          </a:lstStyle>
          <a:p>
            <a:pPr>
              <a:lnSpc>
                <a:spcPct val="80000"/>
              </a:lnSpc>
            </a:pPr>
            <a:r>
              <a:rPr lang="en-US" sz="2600" b="1" dirty="0"/>
              <a:t>Reachability </a:t>
            </a:r>
            <a:r>
              <a:rPr lang="en-US" sz="2600" b="1" dirty="0" smtClean="0"/>
              <a:t>policy:</a:t>
            </a:r>
          </a:p>
          <a:p>
            <a:pPr>
              <a:lnSpc>
                <a:spcPct val="80000"/>
              </a:lnSpc>
            </a:pPr>
            <a:r>
              <a:rPr lang="en-US" sz="2600" i="1" dirty="0" smtClean="0"/>
              <a:t>A</a:t>
            </a:r>
            <a:r>
              <a:rPr lang="en-US" sz="2600" dirty="0" smtClean="0"/>
              <a:t> can talk to </a:t>
            </a:r>
            <a:r>
              <a:rPr lang="en-US" sz="2600" i="1" dirty="0" smtClean="0"/>
              <a:t>B</a:t>
            </a:r>
            <a:endParaRPr lang="en-US" sz="2600" i="1" dirty="0"/>
          </a:p>
        </p:txBody>
      </p:sp>
      <p:cxnSp>
        <p:nvCxnSpPr>
          <p:cNvPr id="22" name="Straight Connector 21"/>
          <p:cNvCxnSpPr>
            <a:stCxn id="24" idx="1"/>
          </p:cNvCxnSpPr>
          <p:nvPr/>
        </p:nvCxnSpPr>
        <p:spPr>
          <a:xfrm flipH="1" flipV="1">
            <a:off x="6319546" y="5126529"/>
            <a:ext cx="1150196" cy="595549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23" idx="3"/>
          </p:cNvCxnSpPr>
          <p:nvPr/>
        </p:nvCxnSpPr>
        <p:spPr>
          <a:xfrm flipV="1">
            <a:off x="1551928" y="5195322"/>
            <a:ext cx="1080882" cy="416025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Content Placeholder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26" y="5344945"/>
            <a:ext cx="532803" cy="532803"/>
          </a:xfrm>
          <a:prstGeom prst="rect">
            <a:avLst/>
          </a:prstGeom>
        </p:spPr>
      </p:pic>
      <p:pic>
        <p:nvPicPr>
          <p:cNvPr id="24" name="Content Placeholder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744" y="5455676"/>
            <a:ext cx="532803" cy="53280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092317" y="5788080"/>
            <a:ext cx="3784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 smtClean="0"/>
              <a:t>A</a:t>
            </a:r>
            <a:endParaRPr lang="en-US" sz="2000" i="1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7528094" y="5907976"/>
            <a:ext cx="369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 smtClean="0"/>
              <a:t>B</a:t>
            </a:r>
            <a:endParaRPr lang="en-US" sz="2000" i="1" baseline="-25000" dirty="0" smtClean="0"/>
          </a:p>
        </p:txBody>
      </p:sp>
      <p:cxnSp>
        <p:nvCxnSpPr>
          <p:cNvPr id="28" name="Straight Connector 27"/>
          <p:cNvCxnSpPr>
            <a:endCxn id="33" idx="2"/>
          </p:cNvCxnSpPr>
          <p:nvPr/>
        </p:nvCxnSpPr>
        <p:spPr>
          <a:xfrm flipH="1" flipV="1">
            <a:off x="4256269" y="4800591"/>
            <a:ext cx="621241" cy="81074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Picture 28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41777" y="4914620"/>
            <a:ext cx="765454" cy="491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32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73540" y="4308822"/>
            <a:ext cx="765454" cy="491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33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2702" y="4737099"/>
            <a:ext cx="765454" cy="491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" name="Oval 121"/>
          <p:cNvSpPr/>
          <p:nvPr/>
        </p:nvSpPr>
        <p:spPr>
          <a:xfrm>
            <a:off x="164438" y="784050"/>
            <a:ext cx="2688336" cy="1575894"/>
          </a:xfrm>
          <a:prstGeom prst="ellipse">
            <a:avLst/>
          </a:prstGeom>
          <a:solidFill>
            <a:srgbClr val="A2EC17">
              <a:alpha val="17000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5770331" y="798379"/>
            <a:ext cx="2688336" cy="1575894"/>
          </a:xfrm>
          <a:prstGeom prst="ellipse">
            <a:avLst/>
          </a:prstGeom>
          <a:solidFill>
            <a:schemeClr val="accent6">
              <a:alpha val="17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35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301" y="5551429"/>
            <a:ext cx="765454" cy="491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8" name="Straight Connector 37"/>
          <p:cNvCxnSpPr>
            <a:stCxn id="33" idx="1"/>
          </p:cNvCxnSpPr>
          <p:nvPr/>
        </p:nvCxnSpPr>
        <p:spPr>
          <a:xfrm flipH="1">
            <a:off x="3124939" y="4554711"/>
            <a:ext cx="748603" cy="359909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6" idx="1"/>
            <a:endCxn id="29" idx="2"/>
          </p:cNvCxnSpPr>
          <p:nvPr/>
        </p:nvCxnSpPr>
        <p:spPr>
          <a:xfrm flipH="1" flipV="1">
            <a:off x="3024508" y="5406397"/>
            <a:ext cx="1699795" cy="39092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33" idx="3"/>
          </p:cNvCxnSpPr>
          <p:nvPr/>
        </p:nvCxnSpPr>
        <p:spPr>
          <a:xfrm flipH="1" flipV="1">
            <a:off x="4638992" y="4554703"/>
            <a:ext cx="1361186" cy="2458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4" idx="2"/>
            <a:endCxn id="36" idx="3"/>
          </p:cNvCxnSpPr>
          <p:nvPr/>
        </p:nvCxnSpPr>
        <p:spPr>
          <a:xfrm flipH="1">
            <a:off x="5489757" y="5228868"/>
            <a:ext cx="605675" cy="56844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Oval 122"/>
          <p:cNvSpPr/>
          <p:nvPr/>
        </p:nvSpPr>
        <p:spPr>
          <a:xfrm>
            <a:off x="2957346" y="805738"/>
            <a:ext cx="2688336" cy="1575894"/>
          </a:xfrm>
          <a:prstGeom prst="ellipse">
            <a:avLst/>
          </a:prstGeom>
          <a:solidFill>
            <a:srgbClr val="FFFF00">
              <a:alpha val="17000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2763489" y="5267793"/>
            <a:ext cx="47836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dirty="0" smtClean="0"/>
              <a:t>R</a:t>
            </a:r>
            <a:r>
              <a:rPr lang="en-US" sz="2600" baseline="-25000" dirty="0" smtClean="0"/>
              <a:t>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478516" y="5768026"/>
            <a:ext cx="47836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dirty="0" smtClean="0"/>
              <a:t>R</a:t>
            </a:r>
            <a:r>
              <a:rPr lang="en-US" sz="2600" baseline="-25000" dirty="0" smtClean="0"/>
              <a:t>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793106" y="4634086"/>
            <a:ext cx="47836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dirty="0" smtClean="0"/>
              <a:t>R</a:t>
            </a:r>
            <a:r>
              <a:rPr lang="en-US" sz="2600" baseline="-25000" dirty="0" smtClean="0"/>
              <a:t>3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951679" y="5120817"/>
            <a:ext cx="47961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dirty="0" smtClean="0"/>
              <a:t>R</a:t>
            </a:r>
            <a:r>
              <a:rPr lang="en-US" sz="2600" baseline="-25000" dirty="0" smtClean="0"/>
              <a:t>4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83352" y="1540759"/>
            <a:ext cx="803847" cy="305180"/>
          </a:xfrm>
          <a:prstGeom prst="rect">
            <a:avLst/>
          </a:prstGeom>
          <a:solidFill>
            <a:srgbClr val="10EF7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89188" y="1421749"/>
            <a:ext cx="59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DP</a:t>
            </a:r>
            <a:r>
              <a:rPr lang="en-US" sz="2200" baseline="-25000" dirty="0" smtClean="0"/>
              <a:t>1</a:t>
            </a:r>
          </a:p>
        </p:txBody>
      </p:sp>
      <p:sp>
        <p:nvSpPr>
          <p:cNvPr id="66" name="Rectangle 65"/>
          <p:cNvSpPr/>
          <p:nvPr/>
        </p:nvSpPr>
        <p:spPr>
          <a:xfrm>
            <a:off x="1248701" y="1873956"/>
            <a:ext cx="803847" cy="305180"/>
          </a:xfrm>
          <a:prstGeom prst="rect">
            <a:avLst/>
          </a:prstGeom>
          <a:solidFill>
            <a:srgbClr val="10EF7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371435" y="1752491"/>
            <a:ext cx="59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DP</a:t>
            </a:r>
            <a:r>
              <a:rPr lang="en-US" sz="2200" baseline="-25000" dirty="0" smtClean="0"/>
              <a:t>2</a:t>
            </a:r>
          </a:p>
        </p:txBody>
      </p:sp>
      <p:sp>
        <p:nvSpPr>
          <p:cNvPr id="70" name="Rectangle 69"/>
          <p:cNvSpPr/>
          <p:nvPr/>
        </p:nvSpPr>
        <p:spPr>
          <a:xfrm>
            <a:off x="981848" y="1013991"/>
            <a:ext cx="803847" cy="305180"/>
          </a:xfrm>
          <a:prstGeom prst="rect">
            <a:avLst/>
          </a:prstGeom>
          <a:solidFill>
            <a:srgbClr val="10EF7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104153" y="901962"/>
            <a:ext cx="59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DP</a:t>
            </a:r>
            <a:r>
              <a:rPr lang="en-US" sz="2200" baseline="-25000" dirty="0" smtClean="0"/>
              <a:t>3</a:t>
            </a:r>
          </a:p>
        </p:txBody>
      </p:sp>
      <p:sp>
        <p:nvSpPr>
          <p:cNvPr id="74" name="Rectangle 73"/>
          <p:cNvSpPr/>
          <p:nvPr/>
        </p:nvSpPr>
        <p:spPr>
          <a:xfrm>
            <a:off x="1916573" y="1306303"/>
            <a:ext cx="803847" cy="305180"/>
          </a:xfrm>
          <a:prstGeom prst="rect">
            <a:avLst/>
          </a:prstGeom>
          <a:solidFill>
            <a:srgbClr val="10EF7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044226" y="1193602"/>
            <a:ext cx="6078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DP</a:t>
            </a:r>
            <a:r>
              <a:rPr lang="en-US" sz="2200" baseline="-25000" dirty="0" smtClean="0"/>
              <a:t>4</a:t>
            </a:r>
          </a:p>
        </p:txBody>
      </p:sp>
      <p:cxnSp>
        <p:nvCxnSpPr>
          <p:cNvPr id="47" name="Straight Connector 46"/>
          <p:cNvCxnSpPr>
            <a:stCxn id="41" idx="0"/>
            <a:endCxn id="70" idx="1"/>
          </p:cNvCxnSpPr>
          <p:nvPr/>
        </p:nvCxnSpPr>
        <p:spPr>
          <a:xfrm flipV="1">
            <a:off x="685276" y="1166581"/>
            <a:ext cx="296570" cy="37417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1" idx="2"/>
            <a:endCxn id="66" idx="1"/>
          </p:cNvCxnSpPr>
          <p:nvPr/>
        </p:nvCxnSpPr>
        <p:spPr>
          <a:xfrm>
            <a:off x="685280" y="1845943"/>
            <a:ext cx="563425" cy="18060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4" idx="2"/>
            <a:endCxn id="66" idx="3"/>
          </p:cNvCxnSpPr>
          <p:nvPr/>
        </p:nvCxnSpPr>
        <p:spPr>
          <a:xfrm flipH="1">
            <a:off x="2052548" y="1611483"/>
            <a:ext cx="265947" cy="41506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74" idx="0"/>
            <a:endCxn id="70" idx="3"/>
          </p:cNvCxnSpPr>
          <p:nvPr/>
        </p:nvCxnSpPr>
        <p:spPr>
          <a:xfrm flipH="1" flipV="1">
            <a:off x="1785694" y="1166581"/>
            <a:ext cx="532802" cy="13972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66" idx="0"/>
            <a:endCxn id="70" idx="2"/>
          </p:cNvCxnSpPr>
          <p:nvPr/>
        </p:nvCxnSpPr>
        <p:spPr>
          <a:xfrm flipH="1" flipV="1">
            <a:off x="1383774" y="1319179"/>
            <a:ext cx="266855" cy="55478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212355" y="2399020"/>
            <a:ext cx="2460065" cy="425758"/>
          </a:xfrm>
          <a:prstGeom prst="rect">
            <a:avLst/>
          </a:prstGeom>
          <a:noFill/>
          <a:ln w="19050" cmpd="sng">
            <a:solidFill>
              <a:srgbClr val="10EF77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/>
            </a:lvl1pPr>
          </a:lstStyle>
          <a:p>
            <a:pPr>
              <a:lnSpc>
                <a:spcPct val="80000"/>
              </a:lnSpc>
            </a:pPr>
            <a:r>
              <a:rPr lang="en-US" sz="2600" dirty="0" smtClean="0"/>
              <a:t>Can </a:t>
            </a:r>
            <a:r>
              <a:rPr lang="en-US" sz="2600" i="1" dirty="0" smtClean="0"/>
              <a:t>A</a:t>
            </a:r>
            <a:r>
              <a:rPr lang="en-US" sz="2600" dirty="0" smtClean="0"/>
              <a:t> talk to </a:t>
            </a:r>
            <a:r>
              <a:rPr lang="en-US" sz="2600" i="1" dirty="0" smtClean="0"/>
              <a:t>B?</a:t>
            </a:r>
            <a:endParaRPr lang="en-US" sz="2600" i="1" dirty="0"/>
          </a:p>
        </p:txBody>
      </p:sp>
      <p:sp>
        <p:nvSpPr>
          <p:cNvPr id="95" name="Rectangle 94"/>
          <p:cNvSpPr/>
          <p:nvPr/>
        </p:nvSpPr>
        <p:spPr>
          <a:xfrm>
            <a:off x="3098810" y="1581766"/>
            <a:ext cx="803847" cy="3051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221458" y="1465224"/>
            <a:ext cx="59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DP</a:t>
            </a:r>
            <a:r>
              <a:rPr lang="en-US" sz="2200" baseline="-25000" dirty="0" smtClean="0"/>
              <a:t>1</a:t>
            </a:r>
          </a:p>
        </p:txBody>
      </p:sp>
      <p:sp>
        <p:nvSpPr>
          <p:cNvPr id="97" name="Rectangle 96"/>
          <p:cNvSpPr/>
          <p:nvPr/>
        </p:nvSpPr>
        <p:spPr>
          <a:xfrm>
            <a:off x="4064159" y="1914963"/>
            <a:ext cx="803847" cy="3051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186891" y="1793503"/>
            <a:ext cx="59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DP</a:t>
            </a:r>
            <a:r>
              <a:rPr lang="en-US" sz="2200" baseline="-25000" dirty="0" smtClean="0"/>
              <a:t>2</a:t>
            </a:r>
          </a:p>
        </p:txBody>
      </p:sp>
      <p:sp>
        <p:nvSpPr>
          <p:cNvPr id="99" name="Rectangle 98"/>
          <p:cNvSpPr/>
          <p:nvPr/>
        </p:nvSpPr>
        <p:spPr>
          <a:xfrm>
            <a:off x="3797303" y="1054998"/>
            <a:ext cx="803847" cy="3051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919611" y="942969"/>
            <a:ext cx="59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DP</a:t>
            </a:r>
            <a:r>
              <a:rPr lang="en-US" sz="2200" baseline="-25000" dirty="0" smtClean="0"/>
              <a:t>3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4732028" y="1386386"/>
            <a:ext cx="803847" cy="3051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4859684" y="1273685"/>
            <a:ext cx="6078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DP</a:t>
            </a:r>
            <a:r>
              <a:rPr lang="en-US" sz="2200" baseline="-25000" dirty="0" smtClean="0"/>
              <a:t>4</a:t>
            </a:r>
          </a:p>
        </p:txBody>
      </p:sp>
      <p:cxnSp>
        <p:nvCxnSpPr>
          <p:cNvPr id="103" name="Straight Connector 102"/>
          <p:cNvCxnSpPr>
            <a:stCxn id="95" idx="0"/>
            <a:endCxn id="99" idx="1"/>
          </p:cNvCxnSpPr>
          <p:nvPr/>
        </p:nvCxnSpPr>
        <p:spPr>
          <a:xfrm flipV="1">
            <a:off x="3500734" y="1207588"/>
            <a:ext cx="296570" cy="37417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95" idx="2"/>
            <a:endCxn id="97" idx="1"/>
          </p:cNvCxnSpPr>
          <p:nvPr/>
        </p:nvCxnSpPr>
        <p:spPr>
          <a:xfrm>
            <a:off x="3500737" y="1886949"/>
            <a:ext cx="563425" cy="18060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101" idx="2"/>
            <a:endCxn id="97" idx="3"/>
          </p:cNvCxnSpPr>
          <p:nvPr/>
        </p:nvCxnSpPr>
        <p:spPr>
          <a:xfrm flipH="1">
            <a:off x="4868006" y="1691568"/>
            <a:ext cx="265947" cy="3759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101" idx="0"/>
            <a:endCxn id="99" idx="3"/>
          </p:cNvCxnSpPr>
          <p:nvPr/>
        </p:nvCxnSpPr>
        <p:spPr>
          <a:xfrm flipH="1" flipV="1">
            <a:off x="4601152" y="1207588"/>
            <a:ext cx="532802" cy="17879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97" idx="0"/>
            <a:endCxn id="99" idx="2"/>
          </p:cNvCxnSpPr>
          <p:nvPr/>
        </p:nvCxnSpPr>
        <p:spPr>
          <a:xfrm flipH="1" flipV="1">
            <a:off x="4199231" y="1360178"/>
            <a:ext cx="266855" cy="55478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5934302" y="1555358"/>
            <a:ext cx="803847" cy="305180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040138" y="1436355"/>
            <a:ext cx="59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DP</a:t>
            </a:r>
            <a:r>
              <a:rPr lang="en-US" sz="2200" baseline="-25000" dirty="0" smtClean="0"/>
              <a:t>1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6860576" y="1908093"/>
            <a:ext cx="803847" cy="305180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983308" y="1786628"/>
            <a:ext cx="59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DP</a:t>
            </a:r>
            <a:r>
              <a:rPr lang="en-US" sz="2200" baseline="-25000" dirty="0" smtClean="0"/>
              <a:t>2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6593720" y="1048128"/>
            <a:ext cx="803847" cy="305180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6716028" y="936099"/>
            <a:ext cx="59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DP</a:t>
            </a:r>
            <a:r>
              <a:rPr lang="en-US" sz="2200" baseline="-25000" dirty="0" smtClean="0"/>
              <a:t>3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7528445" y="1340440"/>
            <a:ext cx="803847" cy="305180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7656101" y="1227739"/>
            <a:ext cx="6078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DP</a:t>
            </a:r>
            <a:r>
              <a:rPr lang="en-US" sz="2200" baseline="-25000" dirty="0" smtClean="0"/>
              <a:t>4</a:t>
            </a:r>
          </a:p>
        </p:txBody>
      </p:sp>
      <p:cxnSp>
        <p:nvCxnSpPr>
          <p:cNvPr id="116" name="Straight Connector 115"/>
          <p:cNvCxnSpPr>
            <a:stCxn id="108" idx="0"/>
            <a:endCxn id="112" idx="1"/>
          </p:cNvCxnSpPr>
          <p:nvPr/>
        </p:nvCxnSpPr>
        <p:spPr>
          <a:xfrm flipV="1">
            <a:off x="6336228" y="1200718"/>
            <a:ext cx="257494" cy="35464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endCxn id="110" idx="1"/>
          </p:cNvCxnSpPr>
          <p:nvPr/>
        </p:nvCxnSpPr>
        <p:spPr>
          <a:xfrm>
            <a:off x="6218999" y="1860541"/>
            <a:ext cx="641577" cy="20014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114" idx="2"/>
            <a:endCxn id="110" idx="3"/>
          </p:cNvCxnSpPr>
          <p:nvPr/>
        </p:nvCxnSpPr>
        <p:spPr>
          <a:xfrm flipH="1">
            <a:off x="7664422" y="1645621"/>
            <a:ext cx="265947" cy="41506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14" idx="0"/>
            <a:endCxn id="112" idx="3"/>
          </p:cNvCxnSpPr>
          <p:nvPr/>
        </p:nvCxnSpPr>
        <p:spPr>
          <a:xfrm flipH="1" flipV="1">
            <a:off x="7397569" y="1200718"/>
            <a:ext cx="532802" cy="13972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110" idx="0"/>
            <a:endCxn id="112" idx="2"/>
          </p:cNvCxnSpPr>
          <p:nvPr/>
        </p:nvCxnSpPr>
        <p:spPr>
          <a:xfrm flipH="1" flipV="1">
            <a:off x="6995648" y="1353316"/>
            <a:ext cx="266855" cy="55478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7957282" y="1320445"/>
            <a:ext cx="1591916" cy="425758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/>
            </a:lvl1pPr>
          </a:lstStyle>
          <a:p>
            <a:pPr>
              <a:lnSpc>
                <a:spcPct val="80000"/>
              </a:lnSpc>
            </a:pPr>
            <a:r>
              <a:rPr lang="is-IS" sz="2600" b="1" dirty="0" smtClean="0"/>
              <a:t>…</a:t>
            </a:r>
            <a:endParaRPr lang="en-US" sz="2600" i="1" dirty="0"/>
          </a:p>
        </p:txBody>
      </p:sp>
      <p:sp>
        <p:nvSpPr>
          <p:cNvPr id="125" name="TextBox 124"/>
          <p:cNvSpPr txBox="1"/>
          <p:nvPr/>
        </p:nvSpPr>
        <p:spPr>
          <a:xfrm>
            <a:off x="3125502" y="2416693"/>
            <a:ext cx="2460065" cy="425758"/>
          </a:xfrm>
          <a:prstGeom prst="rect">
            <a:avLst/>
          </a:prstGeom>
          <a:noFill/>
          <a:ln w="19050" cmpd="sng">
            <a:solidFill>
              <a:srgbClr val="FFFF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/>
            </a:lvl1pPr>
          </a:lstStyle>
          <a:p>
            <a:pPr>
              <a:lnSpc>
                <a:spcPct val="80000"/>
              </a:lnSpc>
            </a:pPr>
            <a:r>
              <a:rPr lang="en-US" sz="2600" dirty="0" smtClean="0"/>
              <a:t>Can </a:t>
            </a:r>
            <a:r>
              <a:rPr lang="en-US" sz="2600" i="1" dirty="0" smtClean="0"/>
              <a:t>A</a:t>
            </a:r>
            <a:r>
              <a:rPr lang="en-US" sz="2600" dirty="0" smtClean="0"/>
              <a:t> talk to </a:t>
            </a:r>
            <a:r>
              <a:rPr lang="en-US" sz="2600" i="1" dirty="0" smtClean="0"/>
              <a:t>B?</a:t>
            </a:r>
            <a:endParaRPr lang="en-US" sz="2600" i="1" dirty="0"/>
          </a:p>
        </p:txBody>
      </p:sp>
      <p:sp>
        <p:nvSpPr>
          <p:cNvPr id="126" name="TextBox 125"/>
          <p:cNvSpPr txBox="1"/>
          <p:nvPr/>
        </p:nvSpPr>
        <p:spPr>
          <a:xfrm>
            <a:off x="5998606" y="2413206"/>
            <a:ext cx="2460065" cy="425758"/>
          </a:xfrm>
          <a:prstGeom prst="rect">
            <a:avLst/>
          </a:prstGeom>
          <a:noFill/>
          <a:ln w="19050" cmpd="sng">
            <a:solidFill>
              <a:srgbClr val="FF66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/>
            </a:lvl1pPr>
          </a:lstStyle>
          <a:p>
            <a:pPr>
              <a:lnSpc>
                <a:spcPct val="80000"/>
              </a:lnSpc>
            </a:pPr>
            <a:r>
              <a:rPr lang="en-US" sz="2600" dirty="0" smtClean="0"/>
              <a:t>Can </a:t>
            </a:r>
            <a:r>
              <a:rPr lang="en-US" sz="2600" i="1" dirty="0" smtClean="0"/>
              <a:t>A</a:t>
            </a:r>
            <a:r>
              <a:rPr lang="en-US" sz="2600" dirty="0" smtClean="0"/>
              <a:t> talk to </a:t>
            </a:r>
            <a:r>
              <a:rPr lang="en-US" sz="2600" i="1" dirty="0" smtClean="0"/>
              <a:t>B?</a:t>
            </a:r>
            <a:endParaRPr lang="en-US" sz="2600" i="1" dirty="0"/>
          </a:p>
        </p:txBody>
      </p:sp>
      <p:sp>
        <p:nvSpPr>
          <p:cNvPr id="136" name="Rectangle 135"/>
          <p:cNvSpPr/>
          <p:nvPr/>
        </p:nvSpPr>
        <p:spPr>
          <a:xfrm>
            <a:off x="2619960" y="4906744"/>
            <a:ext cx="803847" cy="305180"/>
          </a:xfrm>
          <a:prstGeom prst="rect">
            <a:avLst/>
          </a:prstGeom>
          <a:solidFill>
            <a:srgbClr val="10EF7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2749237" y="4794336"/>
            <a:ext cx="59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DP</a:t>
            </a:r>
            <a:r>
              <a:rPr lang="en-US" sz="2200" baseline="-25000" dirty="0" smtClean="0"/>
              <a:t>1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4698906" y="5545558"/>
            <a:ext cx="803847" cy="305180"/>
          </a:xfrm>
          <a:prstGeom prst="rect">
            <a:avLst/>
          </a:prstGeom>
          <a:solidFill>
            <a:srgbClr val="10EF7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4828184" y="5433150"/>
            <a:ext cx="59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DP</a:t>
            </a:r>
            <a:r>
              <a:rPr lang="en-US" sz="2200" baseline="-25000" dirty="0" smtClean="0"/>
              <a:t>2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3837377" y="4298968"/>
            <a:ext cx="803847" cy="305180"/>
          </a:xfrm>
          <a:prstGeom prst="rect">
            <a:avLst/>
          </a:prstGeom>
          <a:solidFill>
            <a:srgbClr val="10EF7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3966654" y="4186558"/>
            <a:ext cx="59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DP</a:t>
            </a:r>
            <a:r>
              <a:rPr lang="en-US" sz="2200" baseline="-25000" dirty="0" smtClean="0"/>
              <a:t>3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5690781" y="4740216"/>
            <a:ext cx="803847" cy="305180"/>
          </a:xfrm>
          <a:prstGeom prst="rect">
            <a:avLst/>
          </a:prstGeom>
          <a:solidFill>
            <a:srgbClr val="10EF7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815793" y="4627808"/>
            <a:ext cx="6078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DP</a:t>
            </a:r>
            <a:r>
              <a:rPr lang="en-US" sz="2200" baseline="-25000" dirty="0" smtClean="0"/>
              <a:t>4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2625863" y="4921520"/>
            <a:ext cx="803847" cy="3051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2748171" y="4809491"/>
            <a:ext cx="59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DP</a:t>
            </a:r>
            <a:r>
              <a:rPr lang="en-US" sz="2200" baseline="-25000" dirty="0" smtClean="0"/>
              <a:t>3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3837466" y="4295690"/>
            <a:ext cx="803847" cy="3051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3959774" y="4183661"/>
            <a:ext cx="59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DP</a:t>
            </a:r>
            <a:r>
              <a:rPr lang="en-US" sz="2200" baseline="-25000" dirty="0" smtClean="0"/>
              <a:t>3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5690133" y="4754680"/>
            <a:ext cx="803847" cy="3051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5812441" y="4642651"/>
            <a:ext cx="59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DP</a:t>
            </a:r>
            <a:r>
              <a:rPr lang="en-US" sz="2200" baseline="-25000" dirty="0" smtClean="0"/>
              <a:t>3</a:t>
            </a:r>
          </a:p>
        </p:txBody>
      </p:sp>
      <p:sp>
        <p:nvSpPr>
          <p:cNvPr id="152" name="Rectangle 151"/>
          <p:cNvSpPr/>
          <p:nvPr/>
        </p:nvSpPr>
        <p:spPr>
          <a:xfrm>
            <a:off x="4705876" y="5538143"/>
            <a:ext cx="803847" cy="3051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4828184" y="5426114"/>
            <a:ext cx="59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DP</a:t>
            </a:r>
            <a:r>
              <a:rPr lang="en-US" sz="2200" baseline="-25000" dirty="0" smtClean="0"/>
              <a:t>3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2623117" y="4916204"/>
            <a:ext cx="803847" cy="305180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2745425" y="4804175"/>
            <a:ext cx="59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DP</a:t>
            </a:r>
            <a:r>
              <a:rPr lang="en-US" sz="2200" baseline="-25000" dirty="0" smtClean="0"/>
              <a:t>3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3844346" y="4284717"/>
            <a:ext cx="803847" cy="305180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3966654" y="4172688"/>
            <a:ext cx="59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DP</a:t>
            </a:r>
            <a:r>
              <a:rPr lang="en-US" sz="2200" baseline="-25000" dirty="0" smtClean="0"/>
              <a:t>3</a:t>
            </a:r>
          </a:p>
        </p:txBody>
      </p:sp>
      <p:sp>
        <p:nvSpPr>
          <p:cNvPr id="155" name="Rectangle 154"/>
          <p:cNvSpPr/>
          <p:nvPr/>
        </p:nvSpPr>
        <p:spPr>
          <a:xfrm>
            <a:off x="5695610" y="4746345"/>
            <a:ext cx="803847" cy="305180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5817918" y="4634316"/>
            <a:ext cx="59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DP</a:t>
            </a:r>
            <a:r>
              <a:rPr lang="en-US" sz="2200" baseline="-25000" dirty="0" smtClean="0"/>
              <a:t>3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4711987" y="5528596"/>
            <a:ext cx="803847" cy="305180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4834295" y="5416567"/>
            <a:ext cx="59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DP</a:t>
            </a:r>
            <a:r>
              <a:rPr lang="en-US" sz="2200" baseline="-25000" dirty="0" smtClean="0"/>
              <a:t>3</a:t>
            </a:r>
          </a:p>
        </p:txBody>
      </p:sp>
      <p:cxnSp>
        <p:nvCxnSpPr>
          <p:cNvPr id="162" name="Straight Arrow Connector 161"/>
          <p:cNvCxnSpPr/>
          <p:nvPr/>
        </p:nvCxnSpPr>
        <p:spPr>
          <a:xfrm>
            <a:off x="447330" y="2929539"/>
            <a:ext cx="8011341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8303638" y="2822512"/>
            <a:ext cx="930226" cy="425758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/>
            </a:lvl1pPr>
          </a:lstStyle>
          <a:p>
            <a:pPr>
              <a:lnSpc>
                <a:spcPct val="80000"/>
              </a:lnSpc>
            </a:pPr>
            <a:r>
              <a:rPr lang="en-US" sz="2600" b="1" i="1" dirty="0" smtClean="0"/>
              <a:t>time</a:t>
            </a:r>
            <a:endParaRPr lang="en-US" sz="2600" b="1" i="1" dirty="0"/>
          </a:p>
        </p:txBody>
      </p:sp>
      <p:cxnSp>
        <p:nvCxnSpPr>
          <p:cNvPr id="164" name="Straight Arrow Connector 163"/>
          <p:cNvCxnSpPr/>
          <p:nvPr/>
        </p:nvCxnSpPr>
        <p:spPr>
          <a:xfrm flipV="1">
            <a:off x="537234" y="1022138"/>
            <a:ext cx="314380" cy="389187"/>
          </a:xfrm>
          <a:prstGeom prst="straightConnector1">
            <a:avLst/>
          </a:prstGeom>
          <a:ln w="5715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>
            <a:off x="1857958" y="974915"/>
            <a:ext cx="486445" cy="188755"/>
          </a:xfrm>
          <a:prstGeom prst="straightConnector1">
            <a:avLst/>
          </a:prstGeom>
          <a:ln w="5715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/>
          <p:nvPr/>
        </p:nvCxnSpPr>
        <p:spPr>
          <a:xfrm flipV="1">
            <a:off x="3395281" y="1055069"/>
            <a:ext cx="314380" cy="389187"/>
          </a:xfrm>
          <a:prstGeom prst="straightConnector1">
            <a:avLst/>
          </a:prstGeom>
          <a:ln w="5715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>
            <a:off x="4064210" y="1416076"/>
            <a:ext cx="226800" cy="396965"/>
          </a:xfrm>
          <a:prstGeom prst="straightConnector1">
            <a:avLst/>
          </a:prstGeom>
          <a:ln w="5715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/>
          <p:nvPr/>
        </p:nvCxnSpPr>
        <p:spPr>
          <a:xfrm flipV="1">
            <a:off x="5035034" y="1763187"/>
            <a:ext cx="290807" cy="328041"/>
          </a:xfrm>
          <a:prstGeom prst="straightConnector1">
            <a:avLst/>
          </a:prstGeom>
          <a:ln w="5715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/>
        </p:nvCxnSpPr>
        <p:spPr>
          <a:xfrm>
            <a:off x="6300006" y="2024735"/>
            <a:ext cx="489056" cy="181424"/>
          </a:xfrm>
          <a:prstGeom prst="straightConnector1">
            <a:avLst/>
          </a:prstGeom>
          <a:ln w="5715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/>
          <p:nvPr/>
        </p:nvCxnSpPr>
        <p:spPr>
          <a:xfrm flipV="1">
            <a:off x="7857143" y="1735758"/>
            <a:ext cx="290807" cy="328041"/>
          </a:xfrm>
          <a:prstGeom prst="straightConnector1">
            <a:avLst/>
          </a:prstGeom>
          <a:ln w="5715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>
            <a:off x="191802" y="3670630"/>
            <a:ext cx="742549" cy="0"/>
          </a:xfrm>
          <a:prstGeom prst="straightConnector1">
            <a:avLst/>
          </a:prstGeom>
          <a:ln w="5715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704814" y="3453446"/>
            <a:ext cx="2934371" cy="425758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/>
            </a:lvl1pPr>
          </a:lstStyle>
          <a:p>
            <a:pPr>
              <a:lnSpc>
                <a:spcPct val="80000"/>
              </a:lnSpc>
            </a:pPr>
            <a:r>
              <a:rPr lang="en-US" sz="2600" dirty="0" smtClean="0"/>
              <a:t>traffic from </a:t>
            </a:r>
            <a:r>
              <a:rPr lang="en-US" sz="2600" i="1" dirty="0" smtClean="0"/>
              <a:t>A</a:t>
            </a:r>
            <a:r>
              <a:rPr lang="en-US" sz="2600" dirty="0" smtClean="0"/>
              <a:t> to </a:t>
            </a:r>
            <a:r>
              <a:rPr lang="en-US" sz="2600" i="1" dirty="0" smtClean="0"/>
              <a:t>B</a:t>
            </a:r>
            <a:endParaRPr lang="en-US" sz="2600" dirty="0"/>
          </a:p>
        </p:txBody>
      </p:sp>
      <p:sp>
        <p:nvSpPr>
          <p:cNvPr id="160" name="TextBox 159"/>
          <p:cNvSpPr txBox="1"/>
          <p:nvPr/>
        </p:nvSpPr>
        <p:spPr>
          <a:xfrm>
            <a:off x="666823" y="2917844"/>
            <a:ext cx="1775653" cy="425758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/>
            </a:lvl1pPr>
          </a:lstStyle>
          <a:p>
            <a:pPr>
              <a:lnSpc>
                <a:spcPct val="80000"/>
              </a:lnSpc>
            </a:pPr>
            <a:r>
              <a:rPr lang="en-US" sz="2600" i="1" dirty="0" smtClean="0"/>
              <a:t>Time = t</a:t>
            </a:r>
            <a:r>
              <a:rPr lang="en-US" sz="2600" i="1" baseline="-25000" dirty="0" smtClean="0"/>
              <a:t>1</a:t>
            </a:r>
            <a:endParaRPr lang="en-US" sz="2600" i="1" baseline="-25000" dirty="0"/>
          </a:p>
        </p:txBody>
      </p:sp>
      <p:sp>
        <p:nvSpPr>
          <p:cNvPr id="161" name="TextBox 160"/>
          <p:cNvSpPr txBox="1"/>
          <p:nvPr/>
        </p:nvSpPr>
        <p:spPr>
          <a:xfrm>
            <a:off x="3364281" y="2937382"/>
            <a:ext cx="1775653" cy="425758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/>
            </a:lvl1pPr>
          </a:lstStyle>
          <a:p>
            <a:pPr>
              <a:lnSpc>
                <a:spcPct val="80000"/>
              </a:lnSpc>
            </a:pPr>
            <a:r>
              <a:rPr lang="en-US" sz="2600" i="1" dirty="0" smtClean="0"/>
              <a:t>Time = t</a:t>
            </a:r>
            <a:r>
              <a:rPr lang="en-US" sz="2600" i="1" baseline="-25000" dirty="0" smtClean="0"/>
              <a:t>2</a:t>
            </a:r>
            <a:endParaRPr lang="en-US" sz="2600" i="1" baseline="-25000" dirty="0"/>
          </a:p>
        </p:txBody>
      </p:sp>
      <p:sp>
        <p:nvSpPr>
          <p:cNvPr id="173" name="TextBox 172"/>
          <p:cNvSpPr txBox="1"/>
          <p:nvPr/>
        </p:nvSpPr>
        <p:spPr>
          <a:xfrm>
            <a:off x="6284241" y="2895240"/>
            <a:ext cx="1775653" cy="425758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/>
            </a:lvl1pPr>
          </a:lstStyle>
          <a:p>
            <a:pPr>
              <a:lnSpc>
                <a:spcPct val="80000"/>
              </a:lnSpc>
            </a:pPr>
            <a:r>
              <a:rPr lang="en-US" sz="2600" i="1" dirty="0" smtClean="0"/>
              <a:t>Time = t</a:t>
            </a:r>
            <a:r>
              <a:rPr lang="en-US" sz="2600" i="1" baseline="-25000" dirty="0" smtClean="0"/>
              <a:t>3</a:t>
            </a:r>
            <a:endParaRPr lang="en-US" sz="2600" i="1" baseline="-25000" dirty="0"/>
          </a:p>
        </p:txBody>
      </p:sp>
    </p:spTree>
    <p:extLst>
      <p:ext uri="{BB962C8B-B14F-4D97-AF65-F5344CB8AC3E}">
        <p14:creationId xmlns:p14="http://schemas.microsoft.com/office/powerpoint/2010/main" val="232472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124" grpId="0" animBg="1"/>
      <p:bldP spid="123" grpId="0" animBg="1"/>
      <p:bldP spid="41" grpId="0" animBg="1"/>
      <p:bldP spid="65" grpId="0"/>
      <p:bldP spid="66" grpId="0" animBg="1"/>
      <p:bldP spid="69" grpId="0"/>
      <p:bldP spid="70" grpId="0" animBg="1"/>
      <p:bldP spid="73" grpId="0"/>
      <p:bldP spid="74" grpId="0" animBg="1"/>
      <p:bldP spid="77" grpId="0"/>
      <p:bldP spid="87" grpId="0" animBg="1"/>
      <p:bldP spid="95" grpId="0" animBg="1"/>
      <p:bldP spid="96" grpId="0"/>
      <p:bldP spid="97" grpId="0" animBg="1"/>
      <p:bldP spid="98" grpId="0"/>
      <p:bldP spid="99" grpId="0" animBg="1"/>
      <p:bldP spid="100" grpId="0"/>
      <p:bldP spid="101" grpId="0" animBg="1"/>
      <p:bldP spid="102" grpId="0"/>
      <p:bldP spid="108" grpId="0" animBg="1"/>
      <p:bldP spid="109" grpId="0"/>
      <p:bldP spid="110" grpId="0" animBg="1"/>
      <p:bldP spid="111" grpId="0"/>
      <p:bldP spid="112" grpId="0" animBg="1"/>
      <p:bldP spid="113" grpId="0"/>
      <p:bldP spid="114" grpId="0" animBg="1"/>
      <p:bldP spid="115" grpId="0"/>
      <p:bldP spid="121" grpId="0"/>
      <p:bldP spid="125" grpId="0" animBg="1"/>
      <p:bldP spid="126" grpId="0" animBg="1"/>
      <p:bldP spid="136" grpId="0" animBg="1"/>
      <p:bldP spid="137" grpId="0"/>
      <p:bldP spid="138" grpId="0" animBg="1"/>
      <p:bldP spid="139" grpId="0"/>
      <p:bldP spid="140" grpId="0" animBg="1"/>
      <p:bldP spid="141" grpId="0"/>
      <p:bldP spid="142" grpId="0" animBg="1"/>
      <p:bldP spid="143" grpId="0"/>
      <p:bldP spid="146" grpId="0" animBg="1"/>
      <p:bldP spid="147" grpId="0"/>
      <p:bldP spid="148" grpId="0" animBg="1"/>
      <p:bldP spid="149" grpId="0"/>
      <p:bldP spid="150" grpId="0" animBg="1"/>
      <p:bldP spid="151" grpId="0"/>
      <p:bldP spid="152" grpId="0" animBg="1"/>
      <p:bldP spid="153" grpId="0"/>
      <p:bldP spid="135" grpId="0" animBg="1"/>
      <p:bldP spid="144" grpId="0"/>
      <p:bldP spid="145" grpId="0" animBg="1"/>
      <p:bldP spid="154" grpId="0"/>
      <p:bldP spid="155" grpId="0" animBg="1"/>
      <p:bldP spid="156" grpId="0"/>
      <p:bldP spid="157" grpId="0" animBg="1"/>
      <p:bldP spid="158" grpId="0"/>
      <p:bldP spid="163" grpId="0"/>
      <p:bldP spid="172" grpId="0"/>
      <p:bldP spid="160" grpId="0"/>
      <p:bldP spid="161" grpId="0"/>
      <p:bldP spid="1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1"/>
          <p:cNvSpPr txBox="1">
            <a:spLocks/>
          </p:cNvSpPr>
          <p:nvPr/>
        </p:nvSpPr>
        <p:spPr>
          <a:xfrm>
            <a:off x="-136773" y="-232842"/>
            <a:ext cx="9476153" cy="1559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00B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3800" dirty="0" smtClean="0"/>
              <a:t>A data plane is just the current </a:t>
            </a:r>
          </a:p>
          <a:p>
            <a:pPr>
              <a:lnSpc>
                <a:spcPct val="80000"/>
              </a:lnSpc>
            </a:pPr>
            <a:r>
              <a:rPr lang="en-US" sz="3800" dirty="0" smtClean="0"/>
              <a:t>incarnation of the control plane!</a:t>
            </a:r>
            <a:endParaRPr lang="en-US" sz="3800" dirty="0"/>
          </a:p>
        </p:txBody>
      </p:sp>
      <p:sp>
        <p:nvSpPr>
          <p:cNvPr id="2" name="Rectangle 1"/>
          <p:cNvSpPr/>
          <p:nvPr/>
        </p:nvSpPr>
        <p:spPr>
          <a:xfrm>
            <a:off x="3411062" y="2143125"/>
            <a:ext cx="3430289" cy="3239661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356363"/>
            <a:ext cx="457200" cy="501651"/>
          </a:xfrm>
        </p:spPr>
        <p:txBody>
          <a:bodyPr/>
          <a:lstStyle/>
          <a:p>
            <a:fld id="{2F8258B8-ACF5-6E4C-8B3E-49E538074B44}" type="slidenum">
              <a:rPr lang="en-US" smtClean="0"/>
              <a:t>7</a:t>
            </a:fld>
            <a:endParaRPr lang="en-US" dirty="0"/>
          </a:p>
        </p:txBody>
      </p:sp>
      <p:sp>
        <p:nvSpPr>
          <p:cNvPr id="190" name="Rectangle 189"/>
          <p:cNvSpPr/>
          <p:nvPr/>
        </p:nvSpPr>
        <p:spPr>
          <a:xfrm>
            <a:off x="4151072" y="2722027"/>
            <a:ext cx="2105428" cy="868680"/>
          </a:xfrm>
          <a:prstGeom prst="rect">
            <a:avLst/>
          </a:prstGeom>
          <a:solidFill>
            <a:srgbClr val="10EF7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3712942" y="2326442"/>
            <a:ext cx="2944038" cy="1346765"/>
          </a:xfrm>
          <a:prstGeom prst="rect">
            <a:avLst/>
          </a:prstGeom>
          <a:solidFill>
            <a:srgbClr val="FFAF0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127658" y="3893224"/>
            <a:ext cx="2105428" cy="868680"/>
          </a:xfrm>
          <a:prstGeom prst="rect">
            <a:avLst/>
          </a:prstGeom>
          <a:solidFill>
            <a:srgbClr val="10EF7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3461536" y="2335873"/>
            <a:ext cx="336714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Control plane</a:t>
            </a:r>
          </a:p>
          <a:p>
            <a:pPr algn="ctr"/>
            <a:r>
              <a:rPr lang="en-US" sz="2600" dirty="0" smtClean="0"/>
              <a:t>(implementation</a:t>
            </a:r>
          </a:p>
          <a:p>
            <a:pPr algn="ctr"/>
            <a:r>
              <a:rPr lang="en-US" sz="2600" dirty="0" smtClean="0"/>
              <a:t>of BGP, OSPF, etc.)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4037822" y="3937769"/>
            <a:ext cx="2258764" cy="8863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 b="1" dirty="0" smtClean="0"/>
              <a:t>Data Plane</a:t>
            </a:r>
            <a:r>
              <a:rPr lang="en-US" sz="2400" b="1" baseline="-25000" dirty="0" smtClean="0"/>
              <a:t> </a:t>
            </a:r>
            <a:r>
              <a:rPr lang="en-US" sz="2400" b="1" dirty="0" smtClean="0"/>
              <a:t>1</a:t>
            </a:r>
          </a:p>
          <a:p>
            <a:pPr algn="ctr">
              <a:lnSpc>
                <a:spcPct val="70000"/>
              </a:lnSpc>
            </a:pPr>
            <a:r>
              <a:rPr lang="en-US" sz="2400" i="1" dirty="0" smtClean="0"/>
              <a:t>&lt;prefix P,port1&gt;</a:t>
            </a:r>
          </a:p>
          <a:p>
            <a:pPr algn="ctr">
              <a:lnSpc>
                <a:spcPct val="70000"/>
              </a:lnSpc>
            </a:pPr>
            <a:r>
              <a:rPr lang="is-IS" sz="2400" dirty="0" smtClean="0"/>
              <a:t>…</a:t>
            </a:r>
            <a:endParaRPr lang="en-US" sz="2400" dirty="0" smtClean="0"/>
          </a:p>
        </p:txBody>
      </p:sp>
      <p:cxnSp>
        <p:nvCxnSpPr>
          <p:cNvPr id="208" name="Straight Arrow Connector 207"/>
          <p:cNvCxnSpPr>
            <a:stCxn id="209" idx="2"/>
            <a:endCxn id="192" idx="0"/>
          </p:cNvCxnSpPr>
          <p:nvPr/>
        </p:nvCxnSpPr>
        <p:spPr>
          <a:xfrm>
            <a:off x="5127702" y="2008925"/>
            <a:ext cx="0" cy="32694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9" name="TextBox 208"/>
          <p:cNvSpPr txBox="1"/>
          <p:nvPr/>
        </p:nvSpPr>
        <p:spPr>
          <a:xfrm>
            <a:off x="3968181" y="1263080"/>
            <a:ext cx="2319042" cy="74584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 cmpd="sng">
            <a:solidFill>
              <a:srgbClr val="00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/>
            </a:lvl1pPr>
          </a:lstStyle>
          <a:p>
            <a:pPr>
              <a:lnSpc>
                <a:spcPct val="80000"/>
              </a:lnSpc>
            </a:pPr>
            <a:r>
              <a:rPr lang="en-US" sz="2600" dirty="0" smtClean="0"/>
              <a:t>Router configuration</a:t>
            </a:r>
            <a:endParaRPr lang="en-US" sz="2600" dirty="0"/>
          </a:p>
        </p:txBody>
      </p:sp>
      <p:sp>
        <p:nvSpPr>
          <p:cNvPr id="210" name="Rectangle 209"/>
          <p:cNvSpPr/>
          <p:nvPr/>
        </p:nvSpPr>
        <p:spPr>
          <a:xfrm>
            <a:off x="78328" y="1861252"/>
            <a:ext cx="3300984" cy="704088"/>
          </a:xfrm>
          <a:prstGeom prst="rect">
            <a:avLst/>
          </a:prstGeom>
          <a:solidFill>
            <a:srgbClr val="10EF7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54541" y="1758721"/>
            <a:ext cx="33785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Route advertisement 1</a:t>
            </a:r>
          </a:p>
          <a:p>
            <a:pPr algn="ctr"/>
            <a:r>
              <a:rPr lang="en-US" sz="2400" dirty="0" smtClean="0"/>
              <a:t>(e.g., BGP advertisement)</a:t>
            </a:r>
          </a:p>
        </p:txBody>
      </p:sp>
      <p:cxnSp>
        <p:nvCxnSpPr>
          <p:cNvPr id="212" name="Straight Arrow Connector 211"/>
          <p:cNvCxnSpPr>
            <a:stCxn id="210" idx="3"/>
          </p:cNvCxnSpPr>
          <p:nvPr/>
        </p:nvCxnSpPr>
        <p:spPr>
          <a:xfrm>
            <a:off x="3379312" y="2213296"/>
            <a:ext cx="315925" cy="36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3" name="Rectangle 212"/>
          <p:cNvSpPr/>
          <p:nvPr/>
        </p:nvSpPr>
        <p:spPr>
          <a:xfrm>
            <a:off x="93493" y="2648223"/>
            <a:ext cx="3300984" cy="704088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-4073" y="2546742"/>
            <a:ext cx="35036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Route advertisement 2</a:t>
            </a:r>
          </a:p>
          <a:p>
            <a:pPr algn="ctr"/>
            <a:r>
              <a:rPr lang="en-US" sz="2400" dirty="0" smtClean="0"/>
              <a:t>(e.g., OSPF </a:t>
            </a:r>
            <a:r>
              <a:rPr lang="en-US" sz="2400" dirty="0"/>
              <a:t>advertisement</a:t>
            </a:r>
            <a:r>
              <a:rPr lang="en-US" sz="2400" dirty="0" smtClean="0"/>
              <a:t>)</a:t>
            </a:r>
          </a:p>
        </p:txBody>
      </p:sp>
      <p:cxnSp>
        <p:nvCxnSpPr>
          <p:cNvPr id="215" name="Straight Arrow Connector 214"/>
          <p:cNvCxnSpPr>
            <a:stCxn id="213" idx="3"/>
            <a:endCxn id="191" idx="1"/>
          </p:cNvCxnSpPr>
          <p:nvPr/>
        </p:nvCxnSpPr>
        <p:spPr>
          <a:xfrm flipV="1">
            <a:off x="3394477" y="2999825"/>
            <a:ext cx="318465" cy="44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6" name="Rectangle 215"/>
          <p:cNvSpPr/>
          <p:nvPr/>
        </p:nvSpPr>
        <p:spPr>
          <a:xfrm>
            <a:off x="86372" y="3514189"/>
            <a:ext cx="3300984" cy="70408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120481" y="3406818"/>
            <a:ext cx="32616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Route advertisement 3</a:t>
            </a:r>
          </a:p>
          <a:p>
            <a:pPr algn="ctr"/>
            <a:r>
              <a:rPr lang="en-US" sz="2400" dirty="0"/>
              <a:t>(e.g., </a:t>
            </a:r>
            <a:r>
              <a:rPr lang="en-US" sz="2400" dirty="0" smtClean="0"/>
              <a:t>RIP advertisement)</a:t>
            </a:r>
            <a:endParaRPr lang="en-US" sz="2400" dirty="0"/>
          </a:p>
        </p:txBody>
      </p:sp>
      <p:cxnSp>
        <p:nvCxnSpPr>
          <p:cNvPr id="218" name="Straight Arrow Connector 217"/>
          <p:cNvCxnSpPr>
            <a:stCxn id="216" idx="3"/>
          </p:cNvCxnSpPr>
          <p:nvPr/>
        </p:nvCxnSpPr>
        <p:spPr>
          <a:xfrm flipV="1">
            <a:off x="3387354" y="3357589"/>
            <a:ext cx="321394" cy="5269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7" name="TextBox 226"/>
          <p:cNvSpPr txBox="1"/>
          <p:nvPr/>
        </p:nvSpPr>
        <p:spPr>
          <a:xfrm rot="5400000">
            <a:off x="1508297" y="4288813"/>
            <a:ext cx="725579" cy="425758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/>
            </a:lvl1pPr>
          </a:lstStyle>
          <a:p>
            <a:pPr>
              <a:lnSpc>
                <a:spcPct val="80000"/>
              </a:lnSpc>
            </a:pPr>
            <a:r>
              <a:rPr lang="is-IS" sz="2600" b="1" dirty="0" smtClean="0"/>
              <a:t>…</a:t>
            </a:r>
            <a:endParaRPr lang="en-US" sz="2600" i="1" dirty="0"/>
          </a:p>
        </p:txBody>
      </p:sp>
      <p:sp>
        <p:nvSpPr>
          <p:cNvPr id="38" name="Rectangle 37"/>
          <p:cNvSpPr/>
          <p:nvPr/>
        </p:nvSpPr>
        <p:spPr>
          <a:xfrm>
            <a:off x="4042422" y="3973032"/>
            <a:ext cx="2105428" cy="868680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968181" y="4050566"/>
            <a:ext cx="2213767" cy="8863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 b="1" dirty="0" smtClean="0"/>
              <a:t>Data Plane</a:t>
            </a:r>
            <a:r>
              <a:rPr lang="en-US" sz="2400" b="1" baseline="-25000" dirty="0" smtClean="0"/>
              <a:t> </a:t>
            </a:r>
            <a:r>
              <a:rPr lang="en-US" sz="2400" b="1" dirty="0" smtClean="0"/>
              <a:t>2</a:t>
            </a:r>
          </a:p>
          <a:p>
            <a:pPr algn="ctr">
              <a:lnSpc>
                <a:spcPct val="70000"/>
              </a:lnSpc>
            </a:pPr>
            <a:r>
              <a:rPr lang="en-US" sz="2400" dirty="0" smtClean="0"/>
              <a:t>&lt;prefix P,port2&gt;</a:t>
            </a:r>
          </a:p>
          <a:p>
            <a:pPr algn="ctr">
              <a:lnSpc>
                <a:spcPct val="70000"/>
              </a:lnSpc>
            </a:pPr>
            <a:r>
              <a:rPr lang="is-IS" sz="2400" dirty="0" smtClean="0"/>
              <a:t>…</a:t>
            </a:r>
            <a:endParaRPr lang="en-US" sz="2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-4102" y="1342300"/>
            <a:ext cx="3383414" cy="1262173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-15875" y="2612965"/>
            <a:ext cx="3394477" cy="795758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066801" y="5692459"/>
            <a:ext cx="7315200" cy="903068"/>
          </a:xfrm>
          <a:prstGeom prst="rect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900" dirty="0" smtClean="0"/>
              <a:t>To find latent reachability bugs, we should focus on the control plane!</a:t>
            </a:r>
            <a:endParaRPr lang="en-US" sz="2900" dirty="0"/>
          </a:p>
        </p:txBody>
      </p:sp>
      <p:sp>
        <p:nvSpPr>
          <p:cNvPr id="47" name="TextBox 46"/>
          <p:cNvSpPr txBox="1"/>
          <p:nvPr/>
        </p:nvSpPr>
        <p:spPr>
          <a:xfrm>
            <a:off x="4402662" y="5362085"/>
            <a:ext cx="1481829" cy="346249"/>
          </a:xfrm>
          <a:prstGeom prst="rect">
            <a:avLst/>
          </a:prstGeom>
          <a:noFill/>
          <a:ln>
            <a:noFill/>
            <a:prstDash val="dot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2000" b="1" i="1"/>
            </a:lvl1pPr>
          </a:lstStyle>
          <a:p>
            <a:pPr algn="ctr">
              <a:lnSpc>
                <a:spcPct val="70000"/>
              </a:lnSpc>
            </a:pPr>
            <a:r>
              <a:rPr lang="en-US" sz="2200" dirty="0" smtClean="0"/>
              <a:t>Router</a:t>
            </a:r>
            <a:endParaRPr lang="en-US" sz="2200" dirty="0"/>
          </a:p>
        </p:txBody>
      </p:sp>
      <p:cxnSp>
        <p:nvCxnSpPr>
          <p:cNvPr id="50" name="Straight Arrow Connector 49"/>
          <p:cNvCxnSpPr>
            <a:stCxn id="191" idx="2"/>
            <a:endCxn id="49" idx="0"/>
          </p:cNvCxnSpPr>
          <p:nvPr/>
        </p:nvCxnSpPr>
        <p:spPr>
          <a:xfrm flipH="1">
            <a:off x="5180372" y="3673207"/>
            <a:ext cx="4589" cy="22001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 rot="5400000">
            <a:off x="4783996" y="4864344"/>
            <a:ext cx="725579" cy="425758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/>
            </a:lvl1pPr>
          </a:lstStyle>
          <a:p>
            <a:pPr>
              <a:lnSpc>
                <a:spcPct val="80000"/>
              </a:lnSpc>
            </a:pPr>
            <a:r>
              <a:rPr lang="is-IS" sz="2600" b="1" dirty="0" smtClean="0"/>
              <a:t>…</a:t>
            </a:r>
            <a:endParaRPr lang="en-US" sz="2600" i="1" dirty="0"/>
          </a:p>
        </p:txBody>
      </p:sp>
      <p:cxnSp>
        <p:nvCxnSpPr>
          <p:cNvPr id="57" name="Straight Arrow Connector 56"/>
          <p:cNvCxnSpPr>
            <a:stCxn id="191" idx="3"/>
          </p:cNvCxnSpPr>
          <p:nvPr/>
        </p:nvCxnSpPr>
        <p:spPr>
          <a:xfrm>
            <a:off x="6656980" y="2999825"/>
            <a:ext cx="423270" cy="44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952456" y="2641356"/>
            <a:ext cx="2122396" cy="62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 dirty="0" smtClean="0"/>
              <a:t>advertisements </a:t>
            </a:r>
          </a:p>
          <a:p>
            <a:pPr algn="ctr">
              <a:lnSpc>
                <a:spcPct val="70000"/>
              </a:lnSpc>
            </a:pPr>
            <a:r>
              <a:rPr lang="en-US" sz="2400" dirty="0" smtClean="0"/>
              <a:t>to neighbors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950012" y="4059527"/>
            <a:ext cx="2105428" cy="8686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905173" y="4086165"/>
            <a:ext cx="2213767" cy="8863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 b="1" dirty="0" smtClean="0"/>
              <a:t>Data Plane</a:t>
            </a:r>
            <a:r>
              <a:rPr lang="en-US" sz="2400" b="1" baseline="-25000" dirty="0" smtClean="0"/>
              <a:t> </a:t>
            </a:r>
            <a:r>
              <a:rPr lang="en-US" sz="2400" b="1" dirty="0" smtClean="0"/>
              <a:t>3</a:t>
            </a:r>
          </a:p>
          <a:p>
            <a:pPr algn="ctr">
              <a:lnSpc>
                <a:spcPct val="70000"/>
              </a:lnSpc>
            </a:pPr>
            <a:r>
              <a:rPr lang="en-US" sz="2400" dirty="0" smtClean="0"/>
              <a:t>&lt;prefix P,port3&gt;</a:t>
            </a:r>
          </a:p>
          <a:p>
            <a:pPr algn="ctr">
              <a:lnSpc>
                <a:spcPct val="70000"/>
              </a:lnSpc>
            </a:pPr>
            <a:r>
              <a:rPr lang="is-IS" sz="2400" dirty="0" smtClean="0"/>
              <a:t>…</a:t>
            </a:r>
            <a:endParaRPr lang="en-US" sz="2400" dirty="0" smtClean="0"/>
          </a:p>
        </p:txBody>
      </p:sp>
      <p:sp>
        <p:nvSpPr>
          <p:cNvPr id="36" name="Rectangle 35"/>
          <p:cNvSpPr/>
          <p:nvPr/>
        </p:nvSpPr>
        <p:spPr>
          <a:xfrm>
            <a:off x="17574" y="1028811"/>
            <a:ext cx="9102276" cy="4617927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2020813" y="1441763"/>
            <a:ext cx="5392813" cy="1961419"/>
          </a:xfrm>
          <a:prstGeom prst="rect">
            <a:avLst/>
          </a:prstGeom>
          <a:ln w="28575" cmpd="sng">
            <a:solidFill>
              <a:srgbClr val="008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Prior work on control plane verification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  <a:p>
            <a:pPr marL="742950" marR="0" lvl="1" indent="-285750" algn="l" defTabSz="4572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rcc, NSDI’05</a:t>
            </a:r>
          </a:p>
          <a:p>
            <a:pPr lvl="1" fontAlgn="base">
              <a:lnSpc>
                <a:spcPct val="70000"/>
              </a:lnSpc>
            </a:pPr>
            <a:r>
              <a:rPr lang="en-US" sz="2200" dirty="0">
                <a:solidFill>
                  <a:sysClr val="windowText" lastClr="000000"/>
                </a:solidFill>
              </a:rPr>
              <a:t>Bagpipe, OOPSLA’</a:t>
            </a:r>
            <a:r>
              <a:rPr lang="en-US" sz="2200" dirty="0" smtClean="0">
                <a:solidFill>
                  <a:sysClr val="windowText" lastClr="000000"/>
                </a:solidFill>
              </a:rPr>
              <a:t>16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  <a:p>
            <a:pPr lvl="1" fontAlgn="base">
              <a:lnSpc>
                <a:spcPct val="70000"/>
              </a:lnSpc>
            </a:pPr>
            <a:r>
              <a:rPr lang="en-US" sz="2200" dirty="0">
                <a:solidFill>
                  <a:sysClr val="windowText" lastClr="000000"/>
                </a:solidFill>
              </a:rPr>
              <a:t>ARC, SIGCOMM’</a:t>
            </a:r>
            <a:r>
              <a:rPr lang="en-US" sz="2200" dirty="0" smtClean="0">
                <a:solidFill>
                  <a:sysClr val="windowText" lastClr="000000"/>
                </a:solidFill>
              </a:rPr>
              <a:t>16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  <a:p>
            <a:pPr marL="742950" marR="0" lvl="1" indent="-285750" algn="l" defTabSz="4572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Batfish, NSDI’15</a:t>
            </a:r>
          </a:p>
          <a:p>
            <a:pPr marL="742950" marR="0" lvl="1" indent="-285750" algn="l" defTabSz="4572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lang="is-IS" sz="2200" baseline="0" dirty="0" smtClean="0">
                <a:solidFill>
                  <a:sysClr val="windowText" lastClr="000000"/>
                </a:solidFill>
                <a:latin typeface="Calibri"/>
              </a:rPr>
              <a:t>…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1" indent="0" algn="l" defTabSz="4572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174750" y="3916456"/>
            <a:ext cx="7143750" cy="1095685"/>
          </a:xfrm>
          <a:prstGeom prst="rect">
            <a:avLst/>
          </a:prstGeom>
          <a:ln w="38100" cmpd="sng">
            <a:solidFill>
              <a:srgbClr val="FF66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400" b="1" dirty="0" smtClean="0"/>
              <a:t>Limitations: </a:t>
            </a:r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is-IS" sz="2400" dirty="0" smtClean="0"/>
              <a:t>Incomplete: Focus on just one routing protocol</a:t>
            </a:r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is-IS" sz="2400" dirty="0" smtClean="0"/>
              <a:t>Unscalable: Detailed modeling of message passing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770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193" grpId="0"/>
      <p:bldP spid="209" grpId="0" animBg="1"/>
      <p:bldP spid="210" grpId="0" animBg="1"/>
      <p:bldP spid="211" grpId="0"/>
      <p:bldP spid="213" grpId="0" animBg="1"/>
      <p:bldP spid="214" grpId="0"/>
      <p:bldP spid="216" grpId="0" animBg="1"/>
      <p:bldP spid="217" grpId="0"/>
      <p:bldP spid="227" grpId="0"/>
      <p:bldP spid="38" grpId="0" animBg="1"/>
      <p:bldP spid="44" grpId="0"/>
      <p:bldP spid="11" grpId="0" animBg="1"/>
      <p:bldP spid="54" grpId="0" animBg="1"/>
      <p:bldP spid="43" grpId="0" animBg="1"/>
      <p:bldP spid="56" grpId="0"/>
      <p:bldP spid="58" grpId="0"/>
      <p:bldP spid="39" grpId="0" animBg="1"/>
      <p:bldP spid="45" grpId="0"/>
      <p:bldP spid="36" grpId="0" animBg="1"/>
      <p:bldP spid="35" grpId="0" animBg="1"/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 1: Failure Triggered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8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123" y="1887794"/>
            <a:ext cx="8401378" cy="3229896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85824" y="5738608"/>
            <a:ext cx="8234844" cy="550333"/>
          </a:xfrm>
          <a:prstGeom prst="rect">
            <a:avLst/>
          </a:prstGeom>
          <a:ln w="38100" cmpd="sng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600" dirty="0" smtClean="0">
                <a:solidFill>
                  <a:prstClr val="black"/>
                </a:solidFill>
                <a:latin typeface="Calibri"/>
              </a:rPr>
              <a:t>What is the route specification</a:t>
            </a:r>
            <a:r>
              <a:rPr lang="en-US" sz="2600" dirty="0" smtClean="0">
                <a:solidFill>
                  <a:prstClr val="black"/>
                </a:solidFill>
                <a:latin typeface="Calibri"/>
              </a:rPr>
              <a:t>?</a:t>
            </a:r>
            <a:endParaRPr lang="en-US" sz="26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885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stCxn id="6" idx="0"/>
            <a:endCxn id="17" idx="3"/>
          </p:cNvCxnSpPr>
          <p:nvPr/>
        </p:nvCxnSpPr>
        <p:spPr>
          <a:xfrm flipV="1">
            <a:off x="1472029" y="2113464"/>
            <a:ext cx="408433" cy="213673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265053" y="2327137"/>
            <a:ext cx="413951" cy="51969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7" name="Straight Connector 6"/>
          <p:cNvCxnSpPr>
            <a:stCxn id="8" idx="6"/>
          </p:cNvCxnSpPr>
          <p:nvPr/>
        </p:nvCxnSpPr>
        <p:spPr>
          <a:xfrm>
            <a:off x="2744108" y="2542583"/>
            <a:ext cx="304400" cy="206109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330157" y="2282737"/>
            <a:ext cx="413951" cy="51969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>
          <a:xfrm flipH="1">
            <a:off x="880727" y="2586983"/>
            <a:ext cx="384326" cy="334422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7" idx="5"/>
            <a:endCxn id="8" idx="0"/>
          </p:cNvCxnSpPr>
          <p:nvPr/>
        </p:nvCxnSpPr>
        <p:spPr>
          <a:xfrm>
            <a:off x="2173169" y="2113464"/>
            <a:ext cx="363964" cy="169273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819840" y="1669879"/>
            <a:ext cx="413951" cy="51969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673527" y="2596741"/>
            <a:ext cx="698500" cy="606777"/>
          </a:xfrm>
          <a:prstGeom prst="triangl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Isosceles Triangle 20"/>
          <p:cNvSpPr/>
          <p:nvPr/>
        </p:nvSpPr>
        <p:spPr>
          <a:xfrm>
            <a:off x="2678616" y="2580279"/>
            <a:ext cx="698500" cy="606777"/>
          </a:xfrm>
          <a:prstGeom prst="triangl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349252" y="45742"/>
            <a:ext cx="8456084" cy="1057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en-US" sz="4200" dirty="0" smtClean="0">
                <a:solidFill>
                  <a:srgbClr val="0000BF"/>
                </a:solidFill>
                <a:latin typeface="Calibri"/>
                <a:cs typeface="Calibri"/>
              </a:rPr>
              <a:t>Bug 2:</a:t>
            </a:r>
            <a:r>
              <a:rPr lang="en-US" sz="4200" dirty="0" smtClean="0">
                <a:solidFill>
                  <a:srgbClr val="0000BF"/>
                </a:solidFill>
                <a:latin typeface="Calibri"/>
                <a:cs typeface="Calibri"/>
              </a:rPr>
              <a:t> </a:t>
            </a:r>
            <a:r>
              <a:rPr lang="en-US" sz="4200" dirty="0" smtClean="0">
                <a:solidFill>
                  <a:srgbClr val="0000BF"/>
                </a:solidFill>
                <a:latin typeface="Calibri"/>
                <a:cs typeface="Calibri"/>
              </a:rPr>
              <a:t>BGP </a:t>
            </a:r>
            <a:r>
              <a:rPr lang="en-US" sz="4200" dirty="0" smtClean="0">
                <a:solidFill>
                  <a:srgbClr val="0000BF"/>
                </a:solidFill>
                <a:latin typeface="Calibri"/>
                <a:cs typeface="Calibri"/>
              </a:rPr>
              <a:t>announcement triggered</a:t>
            </a:r>
            <a:endParaRPr lang="en-US" sz="4200" dirty="0">
              <a:solidFill>
                <a:srgbClr val="0000BF"/>
              </a:solidFill>
              <a:latin typeface="Calibri"/>
              <a:cs typeface="Calibri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1754449" y="1798104"/>
            <a:ext cx="537956" cy="43054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70000"/>
              </a:lnSpc>
              <a:buNone/>
            </a:pPr>
            <a:r>
              <a:rPr lang="en-US" sz="2400" dirty="0" smtClean="0">
                <a:cs typeface="Arial"/>
              </a:rPr>
              <a:t>W</a:t>
            </a:r>
            <a:endParaRPr lang="en-US" sz="2200" dirty="0">
              <a:cs typeface="Arial"/>
            </a:endParaRP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1219200" y="2404620"/>
            <a:ext cx="537956" cy="43054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70000"/>
              </a:lnSpc>
              <a:buNone/>
            </a:pPr>
            <a:r>
              <a:rPr lang="en-US" sz="2400" dirty="0" smtClean="0">
                <a:cs typeface="Arial"/>
              </a:rPr>
              <a:t>A</a:t>
            </a:r>
            <a:endParaRPr lang="en-US" sz="2200" dirty="0">
              <a:cs typeface="Arial"/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2582149" y="2832706"/>
            <a:ext cx="971794" cy="53798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70000"/>
              </a:lnSpc>
              <a:buNone/>
            </a:pPr>
            <a:r>
              <a:rPr lang="en-US" sz="2400" dirty="0" smtClean="0">
                <a:cs typeface="Arial"/>
              </a:rPr>
              <a:t>DC</a:t>
            </a:r>
            <a:r>
              <a:rPr lang="en-US" sz="2400" baseline="-25000" dirty="0" smtClean="0">
                <a:cs typeface="Arial"/>
              </a:rPr>
              <a:t>B</a:t>
            </a:r>
            <a:endParaRPr lang="en-US" sz="2200" baseline="-25000" dirty="0">
              <a:cs typeface="Arial"/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570491" y="2832273"/>
            <a:ext cx="999228" cy="43054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70000"/>
              </a:lnSpc>
              <a:buNone/>
            </a:pPr>
            <a:r>
              <a:rPr lang="en-US" sz="2400" dirty="0" smtClean="0">
                <a:cs typeface="Arial"/>
              </a:rPr>
              <a:t>DC</a:t>
            </a:r>
            <a:r>
              <a:rPr lang="en-US" sz="2400" baseline="-25000" dirty="0" smtClean="0">
                <a:cs typeface="Arial"/>
              </a:rPr>
              <a:t>A</a:t>
            </a:r>
            <a:endParaRPr lang="en-US" sz="2200" baseline="-25000" dirty="0">
              <a:cs typeface="Arial"/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2270058" y="2403064"/>
            <a:ext cx="537956" cy="43054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70000"/>
              </a:lnSpc>
              <a:buNone/>
            </a:pPr>
            <a:r>
              <a:rPr lang="en-US" sz="2400" dirty="0" smtClean="0">
                <a:cs typeface="Arial"/>
              </a:rPr>
              <a:t>B</a:t>
            </a:r>
            <a:endParaRPr lang="en-US" sz="2200" dirty="0">
              <a:cs typeface="Arial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21487" y="3237370"/>
            <a:ext cx="1949627" cy="718957"/>
          </a:xfrm>
          <a:prstGeom prst="rect">
            <a:avLst/>
          </a:prstGeom>
          <a:ln w="28575"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60000"/>
              </a:lnSpc>
              <a:buNone/>
            </a:pPr>
            <a:r>
              <a:rPr lang="en-US" sz="2400" dirty="0" smtClean="0">
                <a:cs typeface="Courier"/>
              </a:rPr>
              <a:t>services in</a:t>
            </a:r>
          </a:p>
          <a:p>
            <a:pPr marL="0" indent="0" algn="ctr">
              <a:lnSpc>
                <a:spcPct val="60000"/>
              </a:lnSpc>
              <a:buNone/>
            </a:pPr>
            <a:r>
              <a:rPr lang="en-US" sz="2200" dirty="0" smtClean="0">
                <a:solidFill>
                  <a:srgbClr val="0000FF"/>
                </a:solidFill>
                <a:cs typeface="Courier"/>
              </a:rPr>
              <a:t>10.10.0.0/16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294583" y="3262466"/>
            <a:ext cx="1481815" cy="425743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600" dirty="0" smtClean="0"/>
              <a:t>DC</a:t>
            </a:r>
            <a:r>
              <a:rPr lang="en-US" sz="2600" baseline="-25000" dirty="0" smtClean="0"/>
              <a:t>B</a:t>
            </a:r>
            <a:r>
              <a:rPr lang="en-US" sz="2600" dirty="0" smtClean="0">
                <a:sym typeface="Wingdings"/>
              </a:rPr>
              <a:t></a:t>
            </a:r>
            <a:r>
              <a:rPr lang="en-US" sz="2600" dirty="0" smtClean="0">
                <a:solidFill>
                  <a:srgbClr val="0000FF"/>
                </a:solidFill>
              </a:rPr>
              <a:t>/16</a:t>
            </a:r>
            <a:endParaRPr lang="en-US" sz="2600" baseline="-25000" dirty="0" smtClean="0">
              <a:solidFill>
                <a:srgbClr val="0000FF"/>
              </a:solidFill>
            </a:endParaRPr>
          </a:p>
        </p:txBody>
      </p:sp>
      <p:sp>
        <p:nvSpPr>
          <p:cNvPr id="44" name="Title 1"/>
          <p:cNvSpPr txBox="1">
            <a:spLocks/>
          </p:cNvSpPr>
          <p:nvPr/>
        </p:nvSpPr>
        <p:spPr>
          <a:xfrm>
            <a:off x="3533084" y="3042865"/>
            <a:ext cx="759883" cy="727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00B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0000FF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>
              <a:solidFill>
                <a:srgbClr val="0000FF"/>
              </a:solidFill>
            </a:endParaRPr>
          </a:p>
        </p:txBody>
      </p:sp>
      <p:cxnSp>
        <p:nvCxnSpPr>
          <p:cNvPr id="45" name="Straight Connector 44"/>
          <p:cNvCxnSpPr>
            <a:stCxn id="46" idx="0"/>
            <a:endCxn id="54" idx="3"/>
          </p:cNvCxnSpPr>
          <p:nvPr/>
        </p:nvCxnSpPr>
        <p:spPr>
          <a:xfrm flipV="1">
            <a:off x="6388576" y="2053162"/>
            <a:ext cx="307891" cy="213673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6181600" y="2266835"/>
            <a:ext cx="413951" cy="51969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47" name="Straight Connector 46"/>
          <p:cNvCxnSpPr>
            <a:stCxn id="48" idx="6"/>
          </p:cNvCxnSpPr>
          <p:nvPr/>
        </p:nvCxnSpPr>
        <p:spPr>
          <a:xfrm>
            <a:off x="7589423" y="2501819"/>
            <a:ext cx="304400" cy="206109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7175472" y="2241973"/>
            <a:ext cx="413951" cy="51969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49" name="Straight Connector 48"/>
          <p:cNvCxnSpPr>
            <a:stCxn id="46" idx="2"/>
          </p:cNvCxnSpPr>
          <p:nvPr/>
        </p:nvCxnSpPr>
        <p:spPr>
          <a:xfrm flipH="1">
            <a:off x="5797274" y="2526681"/>
            <a:ext cx="384326" cy="334422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54" idx="5"/>
            <a:endCxn id="48" idx="0"/>
          </p:cNvCxnSpPr>
          <p:nvPr/>
        </p:nvCxnSpPr>
        <p:spPr>
          <a:xfrm>
            <a:off x="6989174" y="2053162"/>
            <a:ext cx="393274" cy="188811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6635845" y="1609577"/>
            <a:ext cx="413951" cy="51969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Isosceles Triangle 54"/>
          <p:cNvSpPr/>
          <p:nvPr/>
        </p:nvSpPr>
        <p:spPr>
          <a:xfrm>
            <a:off x="5588445" y="2536439"/>
            <a:ext cx="698500" cy="606777"/>
          </a:xfrm>
          <a:prstGeom prst="triangle">
            <a:avLst/>
          </a:prstGeom>
          <a:solidFill>
            <a:srgbClr val="FCD5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Isosceles Triangle 55"/>
          <p:cNvSpPr/>
          <p:nvPr/>
        </p:nvSpPr>
        <p:spPr>
          <a:xfrm>
            <a:off x="7523931" y="2539515"/>
            <a:ext cx="698500" cy="606777"/>
          </a:xfrm>
          <a:prstGeom prst="triangle">
            <a:avLst/>
          </a:prstGeom>
          <a:solidFill>
            <a:srgbClr val="FCD5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" name="Content Placeholder 2"/>
          <p:cNvSpPr txBox="1">
            <a:spLocks/>
          </p:cNvSpPr>
          <p:nvPr/>
        </p:nvSpPr>
        <p:spPr>
          <a:xfrm>
            <a:off x="6570454" y="1737802"/>
            <a:ext cx="537956" cy="43054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70000"/>
              </a:lnSpc>
              <a:buNone/>
            </a:pPr>
            <a:r>
              <a:rPr lang="en-US" sz="2400" dirty="0" smtClean="0">
                <a:cs typeface="Arial"/>
              </a:rPr>
              <a:t>W</a:t>
            </a:r>
            <a:endParaRPr lang="en-US" sz="2200" dirty="0">
              <a:cs typeface="Arial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6089750" y="2358564"/>
            <a:ext cx="537956" cy="43054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70000"/>
              </a:lnSpc>
              <a:buNone/>
            </a:pPr>
            <a:r>
              <a:rPr lang="en-US" sz="2400" dirty="0" smtClean="0">
                <a:cs typeface="Arial"/>
              </a:rPr>
              <a:t>A</a:t>
            </a:r>
            <a:endParaRPr lang="en-US" sz="2200" dirty="0">
              <a:cs typeface="Arial"/>
            </a:endParaRPr>
          </a:p>
        </p:txBody>
      </p:sp>
      <p:sp>
        <p:nvSpPr>
          <p:cNvPr id="59" name="Content Placeholder 2"/>
          <p:cNvSpPr txBox="1">
            <a:spLocks/>
          </p:cNvSpPr>
          <p:nvPr/>
        </p:nvSpPr>
        <p:spPr>
          <a:xfrm>
            <a:off x="7427464" y="2791942"/>
            <a:ext cx="971794" cy="53798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70000"/>
              </a:lnSpc>
              <a:buNone/>
            </a:pPr>
            <a:r>
              <a:rPr lang="en-US" sz="2400" dirty="0" smtClean="0">
                <a:cs typeface="Arial"/>
              </a:rPr>
              <a:t>DC</a:t>
            </a:r>
            <a:r>
              <a:rPr lang="en-US" sz="2400" baseline="-25000" dirty="0" smtClean="0">
                <a:cs typeface="Arial"/>
              </a:rPr>
              <a:t>B</a:t>
            </a:r>
            <a:endParaRPr lang="en-US" sz="2200" baseline="-25000" dirty="0">
              <a:cs typeface="Arial"/>
            </a:endParaRPr>
          </a:p>
        </p:txBody>
      </p:sp>
      <p:sp>
        <p:nvSpPr>
          <p:cNvPr id="60" name="Content Placeholder 2"/>
          <p:cNvSpPr txBox="1">
            <a:spLocks/>
          </p:cNvSpPr>
          <p:nvPr/>
        </p:nvSpPr>
        <p:spPr>
          <a:xfrm>
            <a:off x="5465871" y="2771971"/>
            <a:ext cx="999228" cy="43054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70000"/>
              </a:lnSpc>
              <a:buNone/>
            </a:pPr>
            <a:r>
              <a:rPr lang="en-US" sz="2400" dirty="0" smtClean="0">
                <a:cs typeface="Arial"/>
              </a:rPr>
              <a:t>DC</a:t>
            </a:r>
            <a:r>
              <a:rPr lang="en-US" sz="2400" baseline="-25000" dirty="0" smtClean="0">
                <a:cs typeface="Arial"/>
              </a:rPr>
              <a:t>A</a:t>
            </a:r>
            <a:endParaRPr lang="en-US" sz="2200" baseline="-25000" dirty="0">
              <a:cs typeface="Arial"/>
            </a:endParaRPr>
          </a:p>
        </p:txBody>
      </p:sp>
      <p:sp>
        <p:nvSpPr>
          <p:cNvPr id="61" name="Content Placeholder 2"/>
          <p:cNvSpPr txBox="1">
            <a:spLocks/>
          </p:cNvSpPr>
          <p:nvPr/>
        </p:nvSpPr>
        <p:spPr>
          <a:xfrm>
            <a:off x="7103160" y="2357008"/>
            <a:ext cx="537956" cy="43054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70000"/>
              </a:lnSpc>
              <a:buNone/>
            </a:pPr>
            <a:r>
              <a:rPr lang="en-US" sz="2400" dirty="0" smtClean="0">
                <a:cs typeface="Arial"/>
              </a:rPr>
              <a:t>B</a:t>
            </a:r>
            <a:endParaRPr lang="en-US" sz="2200" dirty="0">
              <a:cs typeface="Arial"/>
            </a:endParaRPr>
          </a:p>
        </p:txBody>
      </p:sp>
      <p:sp>
        <p:nvSpPr>
          <p:cNvPr id="62" name="Content Placeholder 2"/>
          <p:cNvSpPr txBox="1">
            <a:spLocks/>
          </p:cNvSpPr>
          <p:nvPr/>
        </p:nvSpPr>
        <p:spPr>
          <a:xfrm>
            <a:off x="4486443" y="3210035"/>
            <a:ext cx="2090263" cy="718957"/>
          </a:xfrm>
          <a:prstGeom prst="rect">
            <a:avLst/>
          </a:prstGeom>
          <a:ln w="28575"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7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  <a:cs typeface="Courier"/>
              </a:rPr>
              <a:t>New service </a:t>
            </a:r>
            <a:r>
              <a:rPr lang="en-US" sz="2200" dirty="0" smtClean="0">
                <a:solidFill>
                  <a:srgbClr val="FF0000"/>
                </a:solidFill>
                <a:cs typeface="Courier"/>
              </a:rPr>
              <a:t>10.10.1.160/28</a:t>
            </a:r>
          </a:p>
          <a:p>
            <a:pPr marL="0" indent="0" algn="ctr">
              <a:lnSpc>
                <a:spcPct val="50000"/>
              </a:lnSpc>
              <a:buNone/>
            </a:pPr>
            <a:endParaRPr lang="en-US" sz="2400" dirty="0" smtClean="0">
              <a:cs typeface="Courier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042178" y="3626598"/>
            <a:ext cx="1481815" cy="425743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600" dirty="0"/>
              <a:t>DC</a:t>
            </a:r>
            <a:r>
              <a:rPr lang="en-US" sz="2600" baseline="-25000" dirty="0"/>
              <a:t>B</a:t>
            </a:r>
            <a:r>
              <a:rPr lang="en-US" sz="2600" dirty="0" smtClean="0">
                <a:sym typeface="Wingdings"/>
              </a:rPr>
              <a:t></a:t>
            </a:r>
            <a:r>
              <a:rPr lang="en-US" sz="2600" dirty="0" smtClean="0">
                <a:solidFill>
                  <a:srgbClr val="0000FF"/>
                </a:solidFill>
              </a:rPr>
              <a:t>/16</a:t>
            </a:r>
            <a:endParaRPr lang="en-US" sz="2600" baseline="-25000" dirty="0">
              <a:solidFill>
                <a:srgbClr val="0000FF"/>
              </a:solidFill>
            </a:endParaRPr>
          </a:p>
        </p:txBody>
      </p:sp>
      <p:sp>
        <p:nvSpPr>
          <p:cNvPr id="6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356363"/>
            <a:ext cx="457200" cy="501651"/>
          </a:xfrm>
        </p:spPr>
        <p:txBody>
          <a:bodyPr/>
          <a:lstStyle/>
          <a:p>
            <a:fld id="{2F8258B8-ACF5-6E4C-8B3E-49E538074B44}" type="slidenum">
              <a:rPr lang="en-US" smtClean="0"/>
              <a:t>9</a:t>
            </a:fld>
            <a:endParaRPr lang="en-US" dirty="0"/>
          </a:p>
        </p:txBody>
      </p:sp>
      <p:sp>
        <p:nvSpPr>
          <p:cNvPr id="77" name="Title 1"/>
          <p:cNvSpPr txBox="1">
            <a:spLocks/>
          </p:cNvSpPr>
          <p:nvPr/>
        </p:nvSpPr>
        <p:spPr>
          <a:xfrm>
            <a:off x="8304008" y="3060484"/>
            <a:ext cx="759883" cy="7273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00B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3200" dirty="0">
              <a:solidFill>
                <a:srgbClr val="FF0000"/>
              </a:solidFill>
              <a:latin typeface="Zapf Dingbats"/>
              <a:ea typeface="Zapf Dingbats"/>
              <a:cs typeface="Zapf Dingbat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619942" y="3239214"/>
            <a:ext cx="2302822" cy="425743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600" dirty="0"/>
              <a:t>DC</a:t>
            </a:r>
            <a:r>
              <a:rPr lang="en-US" sz="2600" baseline="-25000" dirty="0"/>
              <a:t>B</a:t>
            </a:r>
            <a:r>
              <a:rPr lang="en-US" sz="2600" dirty="0" smtClean="0">
                <a:sym typeface="Wingdings"/>
              </a:rPr>
              <a:t></a:t>
            </a:r>
            <a:r>
              <a:rPr lang="en-US" sz="2600" dirty="0" smtClean="0">
                <a:solidFill>
                  <a:srgbClr val="FF0000"/>
                </a:solidFill>
              </a:rPr>
              <a:t>/28</a:t>
            </a:r>
            <a:endParaRPr lang="en-US" sz="2600" baseline="-25000" dirty="0">
              <a:solidFill>
                <a:srgbClr val="FF0000"/>
              </a:solidFill>
            </a:endParaRPr>
          </a:p>
        </p:txBody>
      </p:sp>
      <p:sp>
        <p:nvSpPr>
          <p:cNvPr id="79" name="Title 1"/>
          <p:cNvSpPr txBox="1">
            <a:spLocks/>
          </p:cNvSpPr>
          <p:nvPr/>
        </p:nvSpPr>
        <p:spPr>
          <a:xfrm>
            <a:off x="8256383" y="3399781"/>
            <a:ext cx="759883" cy="727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00B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0000FF"/>
                </a:solidFill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3600" dirty="0">
              <a:solidFill>
                <a:srgbClr val="0000FF"/>
              </a:solidFill>
              <a:latin typeface="Zapf Dingbats"/>
              <a:ea typeface="Zapf Dingbats"/>
              <a:cs typeface="Zapf Dingbat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48028" y="4214901"/>
            <a:ext cx="1797711" cy="392401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just">
              <a:lnSpc>
                <a:spcPct val="70000"/>
              </a:lnSpc>
            </a:pPr>
            <a:r>
              <a:rPr lang="en-US" sz="2600" b="1" dirty="0" smtClean="0"/>
              <a:t>Root cause: 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36499" y="5105550"/>
            <a:ext cx="8158009" cy="400095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/28</a:t>
            </a:r>
            <a:r>
              <a:rPr lang="en-US" sz="2400" dirty="0" smtClean="0"/>
              <a:t> advertisement activated the aggregate route!</a:t>
            </a:r>
            <a:endParaRPr lang="en-US" sz="2400" baseline="-25000" dirty="0" smtClean="0"/>
          </a:p>
        </p:txBody>
      </p:sp>
      <p:sp>
        <p:nvSpPr>
          <p:cNvPr id="87" name="TextBox 86"/>
          <p:cNvSpPr txBox="1"/>
          <p:nvPr/>
        </p:nvSpPr>
        <p:spPr>
          <a:xfrm>
            <a:off x="333377" y="4614906"/>
            <a:ext cx="8905219" cy="400095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/>
              <a:t>Router </a:t>
            </a:r>
            <a:r>
              <a:rPr lang="en-US" sz="2400" i="1" dirty="0" smtClean="0"/>
              <a:t>B</a:t>
            </a:r>
            <a:r>
              <a:rPr lang="en-US" sz="2400" dirty="0" smtClean="0"/>
              <a:t>’s config. had a aggregate route </a:t>
            </a:r>
            <a:r>
              <a:rPr lang="en-US" sz="2400" dirty="0" smtClean="0">
                <a:solidFill>
                  <a:srgbClr val="0000FF"/>
                </a:solidFill>
              </a:rPr>
              <a:t>10.10.0.0/16 </a:t>
            </a:r>
            <a:r>
              <a:rPr lang="en-US" sz="2400" dirty="0" smtClean="0"/>
              <a:t>pointing to DC</a:t>
            </a:r>
            <a:r>
              <a:rPr lang="en-US" sz="2400" baseline="-25000" dirty="0" smtClean="0"/>
              <a:t>B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99950" y="1188728"/>
            <a:ext cx="3015372" cy="392401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600" b="1" dirty="0" smtClean="0"/>
              <a:t>Before  the incident</a:t>
            </a:r>
          </a:p>
        </p:txBody>
      </p:sp>
      <p:sp>
        <p:nvSpPr>
          <p:cNvPr id="72" name="Content Placeholder 2"/>
          <p:cNvSpPr txBox="1">
            <a:spLocks/>
          </p:cNvSpPr>
          <p:nvPr/>
        </p:nvSpPr>
        <p:spPr>
          <a:xfrm>
            <a:off x="4535366" y="3792451"/>
            <a:ext cx="2029890" cy="247782"/>
          </a:xfrm>
          <a:prstGeom prst="rect">
            <a:avLst/>
          </a:prstGeom>
          <a:ln w="28575"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60000"/>
              </a:lnSpc>
              <a:buNone/>
            </a:pPr>
            <a:r>
              <a:rPr lang="en-US" sz="2200" dirty="0" smtClean="0">
                <a:solidFill>
                  <a:srgbClr val="0000FF"/>
                </a:solidFill>
                <a:cs typeface="Courier"/>
              </a:rPr>
              <a:t>10.10.0.0/16 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533297" y="1217176"/>
            <a:ext cx="2608952" cy="392401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600" b="1" dirty="0" smtClean="0"/>
              <a:t>After the incident</a:t>
            </a:r>
          </a:p>
        </p:txBody>
      </p:sp>
      <p:sp>
        <p:nvSpPr>
          <p:cNvPr id="2" name="Freeform 1"/>
          <p:cNvSpPr/>
          <p:nvPr/>
        </p:nvSpPr>
        <p:spPr>
          <a:xfrm>
            <a:off x="5995459" y="2095367"/>
            <a:ext cx="1892565" cy="625781"/>
          </a:xfrm>
          <a:custGeom>
            <a:avLst/>
            <a:gdLst>
              <a:gd name="connsiteX0" fmla="*/ 1539875 w 1539875"/>
              <a:gd name="connsiteY0" fmla="*/ 539761 h 539761"/>
              <a:gd name="connsiteX1" fmla="*/ 682625 w 1539875"/>
              <a:gd name="connsiteY1" fmla="*/ 11 h 539761"/>
              <a:gd name="connsiteX2" fmla="*/ 0 w 1539875"/>
              <a:gd name="connsiteY2" fmla="*/ 523886 h 53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9875" h="539761">
                <a:moveTo>
                  <a:pt x="1539875" y="539761"/>
                </a:moveTo>
                <a:cubicBezTo>
                  <a:pt x="1239573" y="271209"/>
                  <a:pt x="939271" y="2657"/>
                  <a:pt x="682625" y="11"/>
                </a:cubicBezTo>
                <a:cubicBezTo>
                  <a:pt x="425979" y="-2635"/>
                  <a:pt x="37042" y="441865"/>
                  <a:pt x="0" y="523886"/>
                </a:cubicBezTo>
              </a:path>
            </a:pathLst>
          </a:custGeom>
          <a:ln w="57150" cmpd="sng"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1103092" y="2171604"/>
            <a:ext cx="1956573" cy="556504"/>
          </a:xfrm>
          <a:custGeom>
            <a:avLst/>
            <a:gdLst>
              <a:gd name="connsiteX0" fmla="*/ 1539875 w 1539875"/>
              <a:gd name="connsiteY0" fmla="*/ 539761 h 539761"/>
              <a:gd name="connsiteX1" fmla="*/ 682625 w 1539875"/>
              <a:gd name="connsiteY1" fmla="*/ 11 h 539761"/>
              <a:gd name="connsiteX2" fmla="*/ 0 w 1539875"/>
              <a:gd name="connsiteY2" fmla="*/ 523886 h 53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9875" h="539761">
                <a:moveTo>
                  <a:pt x="1539875" y="539761"/>
                </a:moveTo>
                <a:cubicBezTo>
                  <a:pt x="1239573" y="271209"/>
                  <a:pt x="939271" y="2657"/>
                  <a:pt x="682625" y="11"/>
                </a:cubicBezTo>
                <a:cubicBezTo>
                  <a:pt x="425979" y="-2635"/>
                  <a:pt x="37042" y="441865"/>
                  <a:pt x="0" y="523886"/>
                </a:cubicBezTo>
              </a:path>
            </a:pathLst>
          </a:custGeom>
          <a:ln w="57150" cmpd="sng">
            <a:solidFill>
              <a:srgbClr val="0000FF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7708491" y="1572894"/>
            <a:ext cx="1328942" cy="438567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3000" b="1" i="1" dirty="0" smtClean="0">
                <a:solidFill>
                  <a:srgbClr val="008000"/>
                </a:solidFill>
              </a:rPr>
              <a:t>culprit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589423" y="1968733"/>
            <a:ext cx="464369" cy="314004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7478307" y="2590344"/>
            <a:ext cx="289042" cy="229030"/>
          </a:xfrm>
          <a:prstGeom prst="straightConnector1">
            <a:avLst/>
          </a:prstGeom>
          <a:ln w="5715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Content Placeholder 2"/>
          <p:cNvSpPr txBox="1">
            <a:spLocks/>
          </p:cNvSpPr>
          <p:nvPr/>
        </p:nvSpPr>
        <p:spPr>
          <a:xfrm>
            <a:off x="485824" y="5738608"/>
            <a:ext cx="8234844" cy="550333"/>
          </a:xfrm>
          <a:prstGeom prst="rect">
            <a:avLst/>
          </a:prstGeom>
          <a:ln w="38100" cmpd="sng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600" dirty="0" smtClean="0">
                <a:solidFill>
                  <a:prstClr val="black"/>
                </a:solidFill>
                <a:latin typeface="Calibri"/>
              </a:rPr>
              <a:t>How can </a:t>
            </a:r>
            <a:r>
              <a:rPr lang="en-US" sz="2600" dirty="0">
                <a:solidFill>
                  <a:prstClr val="black"/>
                </a:solidFill>
                <a:latin typeface="Calibri"/>
              </a:rPr>
              <a:t>we proactively find </a:t>
            </a:r>
            <a:r>
              <a:rPr lang="en-US" sz="2600" dirty="0" smtClean="0">
                <a:solidFill>
                  <a:prstClr val="black"/>
                </a:solidFill>
                <a:latin typeface="Calibri"/>
              </a:rPr>
              <a:t>such latent reachability bugs</a:t>
            </a:r>
            <a:r>
              <a:rPr lang="en-US" sz="2600" dirty="0">
                <a:solidFill>
                  <a:prstClr val="black"/>
                </a:solidFill>
                <a:latin typeface="Calibri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01311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3" grpId="0"/>
      <p:bldP spid="44" grpId="0"/>
      <p:bldP spid="46" grpId="0" animBg="1"/>
      <p:bldP spid="48" grpId="0" animBg="1"/>
      <p:bldP spid="54" grpId="0" animBg="1"/>
      <p:bldP spid="55" grpId="0" animBg="1"/>
      <p:bldP spid="56" grpId="0" animBg="1"/>
      <p:bldP spid="57" grpId="0"/>
      <p:bldP spid="58" grpId="0"/>
      <p:bldP spid="59" grpId="0"/>
      <p:bldP spid="60" grpId="0"/>
      <p:bldP spid="61" grpId="0"/>
      <p:bldP spid="62" grpId="0"/>
      <p:bldP spid="66" grpId="0"/>
      <p:bldP spid="77" grpId="0"/>
      <p:bldP spid="78" grpId="0"/>
      <p:bldP spid="79" grpId="0"/>
      <p:bldP spid="83" grpId="0"/>
      <p:bldP spid="85" grpId="0"/>
      <p:bldP spid="87" grpId="0"/>
      <p:bldP spid="72" grpId="0"/>
      <p:bldP spid="69" grpId="0"/>
      <p:bldP spid="2" grpId="0" animBg="1"/>
      <p:bldP spid="70" grpId="0" animBg="1"/>
      <p:bldP spid="76" grpId="0"/>
      <p:bldP spid="5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141416</TotalTime>
  <Words>1455</Words>
  <Application>Microsoft Office PowerPoint</Application>
  <PresentationFormat>On-screen Show (4:3)</PresentationFormat>
  <Paragraphs>502</Paragraphs>
  <Slides>29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ＭＳ ゴシック</vt:lpstr>
      <vt:lpstr>Arial</vt:lpstr>
      <vt:lpstr>Calibri</vt:lpstr>
      <vt:lpstr>Calibri Light</vt:lpstr>
      <vt:lpstr>Courier</vt:lpstr>
      <vt:lpstr>Courier New</vt:lpstr>
      <vt:lpstr>Wingdings</vt:lpstr>
      <vt:lpstr>Zapf Dingbats</vt:lpstr>
      <vt:lpstr>Office Theme</vt:lpstr>
      <vt:lpstr>1_Office Theme</vt:lpstr>
      <vt:lpstr>Efficient Network Reachability Analysis using  a Succinct Control Plane Representation </vt:lpstr>
      <vt:lpstr>Creativity</vt:lpstr>
      <vt:lpstr>What’s different</vt:lpstr>
      <vt:lpstr>Network configuration is hard</vt:lpstr>
      <vt:lpstr>State of the art in network verification</vt:lpstr>
      <vt:lpstr>The data plane keeps changing!</vt:lpstr>
      <vt:lpstr>PowerPoint Presentation</vt:lpstr>
      <vt:lpstr>Bug 1: Failure Triggered</vt:lpstr>
      <vt:lpstr>PowerPoint Presentation</vt:lpstr>
      <vt:lpstr>Aggregation triggered 1</vt:lpstr>
      <vt:lpstr>Route Packet Black Holes</vt:lpstr>
      <vt:lpstr>Violation of Waypointing</vt:lpstr>
      <vt:lpstr>Valley Free Property</vt:lpstr>
      <vt:lpstr>Violation of Isolation</vt:lpstr>
      <vt:lpstr>Spine</vt:lpstr>
      <vt:lpstr>Route Reachability and Data Plane</vt:lpstr>
      <vt:lpstr>ERA: System overview</vt:lpstr>
      <vt:lpstr>Outline</vt:lpstr>
      <vt:lpstr>Challenges in control plane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Outline</vt:lpstr>
      <vt:lpstr>Implementation</vt:lpstr>
      <vt:lpstr>Evaluation</vt:lpstr>
      <vt:lpstr>PowerPoint Presentation</vt:lpstr>
    </vt:vector>
  </TitlesOfParts>
  <Company>State University of New York at Stony Brook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and Incremental Convergence between SDN and Middleboxes</dc:title>
  <dc:creator>Zafar Qazi</dc:creator>
  <cp:lastModifiedBy>varghese</cp:lastModifiedBy>
  <cp:revision>6029</cp:revision>
  <cp:lastPrinted>2016-03-11T19:35:19Z</cp:lastPrinted>
  <dcterms:created xsi:type="dcterms:W3CDTF">2013-07-08T02:14:57Z</dcterms:created>
  <dcterms:modified xsi:type="dcterms:W3CDTF">2016-11-21T23:48:46Z</dcterms:modified>
</cp:coreProperties>
</file>