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notesSlides/notesSlide10.xml" ContentType="application/vnd.openxmlformats-officedocument.presentationml.notesSlide+xml"/>
  <Override PartName="/ppt/ink/ink2.xml" ContentType="application/inkml+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5"/>
  </p:sldMasterIdLst>
  <p:notesMasterIdLst>
    <p:notesMasterId r:id="rId42"/>
  </p:notesMasterIdLst>
  <p:handoutMasterIdLst>
    <p:handoutMasterId r:id="rId43"/>
  </p:handoutMasterIdLst>
  <p:sldIdLst>
    <p:sldId id="1607" r:id="rId6"/>
    <p:sldId id="1707" r:id="rId7"/>
    <p:sldId id="1620" r:id="rId8"/>
    <p:sldId id="1703" r:id="rId9"/>
    <p:sldId id="1712" r:id="rId10"/>
    <p:sldId id="1606" r:id="rId11"/>
    <p:sldId id="1709" r:id="rId12"/>
    <p:sldId id="1711" r:id="rId13"/>
    <p:sldId id="1708" r:id="rId14"/>
    <p:sldId id="1714" r:id="rId15"/>
    <p:sldId id="1715" r:id="rId16"/>
    <p:sldId id="1716" r:id="rId17"/>
    <p:sldId id="1717" r:id="rId18"/>
    <p:sldId id="1479" r:id="rId19"/>
    <p:sldId id="1480" r:id="rId20"/>
    <p:sldId id="1481" r:id="rId21"/>
    <p:sldId id="1719" r:id="rId22"/>
    <p:sldId id="1720" r:id="rId23"/>
    <p:sldId id="1713" r:id="rId24"/>
    <p:sldId id="1482" r:id="rId25"/>
    <p:sldId id="1664" r:id="rId26"/>
    <p:sldId id="1665" r:id="rId27"/>
    <p:sldId id="1646" r:id="rId28"/>
    <p:sldId id="1729" r:id="rId29"/>
    <p:sldId id="1730" r:id="rId30"/>
    <p:sldId id="1731" r:id="rId31"/>
    <p:sldId id="1732" r:id="rId32"/>
    <p:sldId id="1733" r:id="rId33"/>
    <p:sldId id="1734" r:id="rId34"/>
    <p:sldId id="1486" r:id="rId35"/>
    <p:sldId id="1593" r:id="rId36"/>
    <p:sldId id="1567" r:id="rId37"/>
    <p:sldId id="1485" r:id="rId38"/>
    <p:sldId id="1666" r:id="rId39"/>
    <p:sldId id="1488" r:id="rId40"/>
    <p:sldId id="1667" r:id="rId41"/>
  </p:sldIdLst>
  <p:sldSz cx="9144000" cy="6858000" type="screen4x3"/>
  <p:notesSz cx="6858000" cy="9144000"/>
  <p:defaultTextStyle>
    <a:defPPr>
      <a:defRPr lang="en-US"/>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orient="horz" pos="889">
          <p15:clr>
            <a:srgbClr val="A4A3A4"/>
          </p15:clr>
        </p15:guide>
        <p15:guide id="3" orient="horz" pos="1490">
          <p15:clr>
            <a:srgbClr val="A4A3A4"/>
          </p15:clr>
        </p15:guide>
        <p15:guide id="4" orient="horz">
          <p15:clr>
            <a:srgbClr val="A4A3A4"/>
          </p15:clr>
        </p15:guide>
        <p15:guide id="5" orient="horz" pos="1200">
          <p15:clr>
            <a:srgbClr val="A4A3A4"/>
          </p15:clr>
        </p15:guide>
        <p15:guide id="6" orient="horz" pos="2737">
          <p15:clr>
            <a:srgbClr val="A4A3A4"/>
          </p15:clr>
        </p15:guide>
        <p15:guide id="7" pos="2880">
          <p15:clr>
            <a:srgbClr val="A4A3A4"/>
          </p15:clr>
        </p15:guide>
        <p15:guide id="8" pos="250">
          <p15:clr>
            <a:srgbClr val="A4A3A4"/>
          </p15:clr>
        </p15:guide>
        <p15:guide id="9" pos="455">
          <p15:clr>
            <a:srgbClr val="A4A3A4"/>
          </p15:clr>
        </p15:guide>
        <p15:guide id="10" pos="5520">
          <p15:clr>
            <a:srgbClr val="A4A3A4"/>
          </p15:clr>
        </p15:guide>
        <p15:guide id="11" pos="863">
          <p15:clr>
            <a:srgbClr val="A4A3A4"/>
          </p15:clr>
        </p15:guide>
        <p15:guide id="12" pos="529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891A"/>
    <a:srgbClr val="619BE1"/>
    <a:srgbClr val="CF6A3D"/>
    <a:srgbClr val="9C42E6"/>
    <a:srgbClr val="000000"/>
    <a:srgbClr val="FFCCCC"/>
    <a:srgbClr val="6D2BD9"/>
    <a:srgbClr val="A4F600"/>
    <a:srgbClr val="F1C283"/>
    <a:srgbClr val="7DFF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72" autoAdjust="0"/>
    <p:restoredTop sz="95332" autoAdjust="0"/>
  </p:normalViewPr>
  <p:slideViewPr>
    <p:cSldViewPr snapToGrid="0">
      <p:cViewPr varScale="1">
        <p:scale>
          <a:sx n="69" d="100"/>
          <a:sy n="69" d="100"/>
        </p:scale>
        <p:origin x="907" y="58"/>
      </p:cViewPr>
      <p:guideLst>
        <p:guide orient="horz" pos="146"/>
        <p:guide orient="horz" pos="889"/>
        <p:guide orient="horz" pos="1490"/>
        <p:guide orient="horz"/>
        <p:guide orient="horz" pos="1200"/>
        <p:guide orient="horz" pos="2737"/>
        <p:guide pos="2880"/>
        <p:guide pos="250"/>
        <p:guide pos="455"/>
        <p:guide pos="5520"/>
        <p:guide pos="863"/>
        <p:guide pos="5299"/>
      </p:guideLst>
    </p:cSldViewPr>
  </p:slideViewPr>
  <p:notesTextViewPr>
    <p:cViewPr>
      <p:scale>
        <a:sx n="3" d="2"/>
        <a:sy n="3" d="2"/>
      </p:scale>
      <p:origin x="0" y="0"/>
    </p:cViewPr>
  </p:notesTextViewPr>
  <p:sorterViewPr>
    <p:cViewPr varScale="1">
      <p:scale>
        <a:sx n="1" d="1"/>
        <a:sy n="1" d="1"/>
      </p:scale>
      <p:origin x="0" y="-15706"/>
    </p:cViewPr>
  </p:sorterViewPr>
  <p:notesViewPr>
    <p:cSldViewPr snapToGrid="0">
      <p:cViewPr varScale="1">
        <p:scale>
          <a:sx n="68" d="100"/>
          <a:sy n="68" d="100"/>
        </p:scale>
        <p:origin x="3101"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defRPr>
            </a:lvl1pPr>
          </a:lstStyle>
          <a:p>
            <a:pPr>
              <a:defRPr/>
            </a:pPr>
            <a:fld id="{A730A468-66E0-44AC-A6DB-E32D5D5F3CF3}" type="datetimeFigureOut">
              <a:rPr lang="en-US"/>
              <a:pPr>
                <a:defRPr/>
              </a:pPr>
              <a:t>1/8/2019</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mn-lt"/>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defRPr>
            </a:lvl1pPr>
          </a:lstStyle>
          <a:p>
            <a:pPr>
              <a:defRPr/>
            </a:pPr>
            <a:fld id="{90B09E66-3115-4231-BCB2-DC012C6BD90E}" type="slidenum">
              <a:rPr lang="en-US"/>
              <a:pPr>
                <a:defRPr/>
              </a:pPr>
              <a:t>‹#›</a:t>
            </a:fld>
            <a:endParaRPr lang="en-US"/>
          </a:p>
        </p:txBody>
      </p:sp>
    </p:spTree>
    <p:extLst>
      <p:ext uri="{BB962C8B-B14F-4D97-AF65-F5344CB8AC3E}">
        <p14:creationId xmlns:p14="http://schemas.microsoft.com/office/powerpoint/2010/main" val="55904666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8.08511" units="1/cm"/>
          <inkml:channelProperty channel="Y" name="resolution" value="65.45454" units="1/cm"/>
          <inkml:channelProperty channel="T" name="resolution" value="1" units="1/dev"/>
        </inkml:channelProperties>
      </inkml:inkSource>
      <inkml:timestamp xml:id="ts0" timeString="2015-08-16T21:25:19.733"/>
    </inkml:context>
    <inkml:brush xml:id="br0">
      <inkml:brushProperty name="width" value="0.08333" units="cm"/>
      <inkml:brushProperty name="height" value="0.08333" units="cm"/>
      <inkml:brushProperty name="fitToCurve" value="1"/>
    </inkml:brush>
  </inkml:definitions>
  <inkml:trace contextRef="#ctx0" brushRef="#br0">8246 1219 0,'0'-24'93,"0"-1"-77,0 1 0,0 0-1,0 0 1,0-25-16,-24 1 15,-24 0 17,-1-49-17,1 73-15,-25-25 16,-23 1-16,47 48 16,-48-48-16,1-1 15,23 25-15,1 0 16,72 0-16,-73-1 15,73 1-15,-48 24 16,-1-24-16,25 24 16,0-24-16,-25 0 15,25 24-15,-24 0 16,-25-49-16,25 49 16,0-24-16,-1 24 15,25 0-15,-73 0 16,49 0-16,48-48 15,-24 48-15,-25 0 16,1 0-16,-1 0 16,1 0-16,0 0 15,-1 0-15,1 0 16,0 0 0,23-24-16,-23 24 15,-25 0-15,25 0 16,0 0-16,-49 0 15,73 0 1,-73 0-16,49 0 16,-1 0-16,-23 0 15,-1 0-15,49 0 16,-25 0-16,25 0 16,0 0-16,-24 0 15,-1 0-15,1 0 16,0 0-16,-1 0 15,-48 0-15,73-25 16,-48 1-16,-1 24 16,1-24-16,23 24 15,-23 0-15,-1-24 16,25 24-16,-1 0 16,-48 0-16,1-24 15,72-1-15,-49 25 16,-24 0-16,0-48 15,73 48-15,-73 0 16,1-48-16,-1 48 16,49 0-16,-49 0 15,48-25-15,1 1 16,0 24-16,-1 0 16,25 0-1,-48 0-15,23 0 16,25 0-16,-24 0 15,-25 0-15,49 0 16,-25 0-16,-23 0 16,23 24-1,25-24-15,0 0 16,-24 0-16,24 25 16,-25-25-16,1 24 15,24-24 1,-1 24-16,-23-24 15,24 0-15,-73 24 16,73-24-16,0 24 16,-25 1-16,1-25 15,24 0 1,-25 24-16,1-24 16,48 24-1,-73 0-15,49-24 16,0 0-16,-24 24 15,23-24-15,-23 0 16,24 0-16,-25 49 16,1-49-1,24 0-15,-49 24 16,49 0-16,0-24 16,0 24-16,-25-24 15,25 0 1,-24 0-16,24 25 15,-25-1-15,-23-24 16,23 24 0,25 0-16,-48-24 15,47 0-15,1 24 16,-24-24-16,48 24 16,0 1-16,-24-25 15,-1 24-15,1-24 16,-24 24-16,24 0 15,-1-24-15,25 24 16,-24-24-16,-24 25 16,48-1-16,-24-24 15,-1 24-15,1 24 16,0-48-16,24 25 16,-24 23-16,-24-24 15,48 0-15,-25 1 16,1-1-16,0 0 15,24 24 1,-48-24-16,23 1 16,25 23-16,-24-48 15,24 24-15,-24 25 16,0-49-16,24 72 16,-24-48-1,-1 25-15,1-49 16,24 48-16,-24-24 15,24 1 1,-24-25-16,0 24 16,24 24-16,-25-24 15,25 0 1,-24 1-16,0 23 31,24-24-15,0 0-1,-24 1 1,24-1 0,0 0-16,0 0 15,-48 0 1,48 1 0,0-1-1,0 0 16,0 24-31,0-23 32,-25 23-17,1-48 1,0 24-16,24 0 16,-24-24-16,24 24 15,-24 1-15,24-1 16,0 0-1,-25 24-15,1-48 16,24 25-16,0-1 16,-24-24-16,24 72 15,-24-23 1,24-25 0,0 24-1,0-23-15,-24 23 16,-1-24-1,25 0-15,0 0 16,0 1-16,-48-1 16,48 24-1,0-24-15,0 1 16,0 23-16,0 25 16,0-25-16,0 0 15,-24 1-15,0-1 16,24 25-16,0-49 15,-25 24-15,25 25 16,0-49-16,0 24 16,0 1-16,0-1 15,0 1-15,0-25 16,0 24-16,0 0 16,0 1-16,0 23 15,0-23-15,0-1 16,0 1-16,0-25 15,0 24-15,0 1 16,0 23-16,0-24 16,0 1-16,0-25 15,0 49-15,0-1 16,0-23-16,0-1 16,0-24-16,0 49 15,0-1-15,0-48 16,0 49-16,0-25 15,0-23 1,0 71-16,0-47 16,0-25-16,0 49 15,0-49-15,0 72 16,0-47-16,0-25 16,0 24-16,0 1 15,0-25-15,0 24 16,0-23-16,0-1 15,0 24-15,0-24 16,25-24 0,-25 49-16,0-25 15,0 24 1,0-24-16,0 1 16,0 23-16,0-24 15,0 73-15,24-49 16,0 1-1,-24-25-15,0 24 16,24-48-16,0 49 16,-24-25-16,0 0 15,0 0-15,0 0 16,0 1 15,25-1-31,-25 0 16,0 24 15,24 25-15,0-49-1,0 25-15,-24-1 16,0-24-16,0 0 16,24 25-16,1-25 15,-1 24-15,0-24 16,-24 1-16,0 23 15,0-24-15,24 25 16,0-1-16,-24-24 16,25 25-16,-1-1 15,-24-24-15,24 0 16,-24 25-16,24-25 16,0 24-16,-24-24 15,24 25-15,1-25 16,23 24-16,-48-23 15,24-1-15,0 0 16,1 0-16,-1 0 16,0 1-1,0-1-15,25 24 16,-25-48 0,0 49-16,24-25 15,-23-24-15,-1 0 16,0 0-16,24 0 15,-48 24-15,24 0 16,25-24-16,-1 0 16,1 0-1,-25 0 1,0 0-16,0 24 16,0-24-1,25 0 48,-1 0-48,-24 0-15,25 0 16,-25-24-16,24 24 16,-24-24-1,1 0 1,-1 24-1,0 0 32,0-24-31,0 24 0,1 0-1,-1-25-15,0 25 16,0 0-1,0-24 1,-24 0 0,25 24-1,-1 0 1,0 0 0,0-24-16,0 24 15,1 0-15,23 0 16,-24 0-16,24 0 15,1-24 1,-1 24 15,-24-25-31,1 25 16,23-24 0,0 24-1,-23 0 1,-1 0-16,24 0 15,-24 0 1,25 0 0,-25 0-1,48 0-15,-23 0 16,-25 0-16,49 0 16,-25 0-16,-24-24 15,25 24-15,23 0 16,-23 0-16,-1 0 15,-24 0-15,24 0 16,25 0-16,-49 0 16,25 0-16,-1-24 15,-24 24-15,0-24 16,1 24-16,23 0 16,49 0-16,-25-25 15,1 25 1,-49-24-16,49 24 15,23 0-15,-71 0 16,23 0-16,25 0 16,-25-24-1,0 24-15,25-24 16,-49 24-16,24-24 16,49-1-16,-73 25 15,25 0-15,23-24 16,-47 24-16,23-24 15,0 24-15,49-24 16,-49 0 0,1 24-16,-25 0 15,0-24-15,0-1 16,25 1 0,-1 24-16,-48-24 15,49 24-15,-25-24 16,24 0-16,25-1 15,-25 25-15,25-24 16,-25 24 0,0-24-1,-48 0-15,25 24 16,23-24-16,-24 24 16,25 0-1,-49-25-15,48 1 16,-24 24-1,24-24 1,1 24-16,-25 0 16,24 0-16,1-24 15,-1 0-15,25 24 16,-25 0 0,-24 0-16,1 0 15,23-25-15,-24 25 16,49-24-16,-49 24 15,24 0-15,1-24 16,-25 24-16,0 0 16,0 0-16,-24-24 15,49 24-15,-25 0 16,24 0-16,1 0 16,-25-24-1,0 24-15,0-24 16,24 24-1,-23-49 1,-1 49-16,0 0 16,0 0-16,0 0 15,1-24-15,-1 24 16,0 0 0,24-24-1,1 24 1,-49-24-1,48 24 1,1 0 0,-25 0-16,0-25 15,0 1-15,24 24 16,1-24-16,23 0 16,-23 0-1,-25-1-15,0 1 16,0 24-16,25-24 15,-1 0 1,-24 0-16,25-1 16,-25 25-16,0-24 15,24 0-15,1-24 16,-25 48-16,24-49 16,-23 49-16,23-24 15,-24 24-15,25-24 16,47-24-16,-96 23 15,73 1-15,-49 24 16,24-48-16,-23 48 16,-1-24-1,48-25-15,1 25 16,24-24-16,-25 23 16,-23-23-16,23 0 15,25-1-15,-24 1 16,-1 24-16,-23-25 15,-25 1-15,73 24 16,-97-25-16,48 1 16,0 24-16,-24 0 15,1-25 1,-1 1 0,0 24-1,0-25-15,-24 1 16,24 0-16,1-1 15,-25 1-15,24-25 16,0 1-16,-24 23 16,24-23-16,0 48 15,-24-49-15,0 25 16,49-49-16,-49 48 16,0-47-1,0 71-15,24-23 16,0-49-1,-24 49-15,0-25 16,0 49-16,24-24 16,-24-25-16,25-24 15,-25 73-15,0-24 16,0 0-16,24-1 16,-24 1-16,0-1 15,0 1-15,0 24 16,0 0-16,0-1 15,0-47-15,0 23 16,0 25 0,0-24-16,0 24 15,0 0-15,0-25 16,0 1-16,0-1 16,0-23-16,0 48 15,0-49-15,0 0 16,-24 25-16,24 0 15,0-1-15,-25 1 16,25-25-16,-24 25 16,24 24-16,-24-25 15,24 1-15,-24 0 16,24-1 15,-24 25-31,24-24 16,0 24-16,0-25 15,-25 1 1,25-1-16,-24 1 16,24 0-16,0 23 15,-24-23-15,24 24 16,-24-25-16,24 1 16,-24 0-1,24-1-15,-25 49 16,25-24-16,0 0 15,-24 0 1,0-25 0,24 1-16,-24 48 15,24-48-15,-24 23 16,-1 1-16,25-24 16,-96-25-1,96 49-15,0 0 16,-24 0-1,24-25 1,0 25-16,-49 0 31,25 0 1,24 0-32,-48-1 15,23 1 1,-23 0-1,0-24-15,23 48 16,-23 0-16,24-25 16,0 25-16,-1-24 15,-23 24 1,0-24 0,24 24-1,-1 0-15,-23 0 16,24 0-16,0 0 15,-1 0-15,1 0 16,0 0-16,-24 0 16,-1 0-1,1 0 1,-1-24-16,25 24 16,-24 0-16,0 0 15,-1 0 1,25 0-1,-24 0-15,23 0 16,-47 0-16,23 0 16,25 0-16,-24 0 15,-1 0 1,-23 24 15,72 0-15,-24-24-16,0 0 15,-1 24-15,1-24 16,0 0-16,0 0 16,0 49-16,-1-25 78,1 24-63,24 1 1,-24-1 0,0 1-1,24-25 1,0 0 15</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8.08511" units="1/cm"/>
          <inkml:channelProperty channel="Y" name="resolution" value="65.45454" units="1/cm"/>
          <inkml:channelProperty channel="T" name="resolution" value="1" units="1/dev"/>
        </inkml:channelProperties>
      </inkml:inkSource>
      <inkml:timestamp xml:id="ts0" timeString="2015-08-16T15:39:25.401"/>
    </inkml:context>
    <inkml:brush xml:id="br0">
      <inkml:brushProperty name="width" value="0.08333" units="cm"/>
      <inkml:brushProperty name="height" value="0.08333" units="cm"/>
      <inkml:brushProperty name="fitToCurve" value="1"/>
    </inkml:brush>
  </inkml:definitions>
  <inkml:trace contextRef="#ctx0" brushRef="#br0">8246 1219 0,'0'-24'93,"0"-1"-77,0 1 0,0 0-1,0 0 1,0-25-16,-24 1 15,-24 0 17,-1-49-17,1 73-15,-25-25 16,-23 1-16,47 48 16,-48-48-16,1-1 15,23 25-15,1 0 16,72 0-16,-73-1 15,73 1-15,-48 24 16,-1-24-16,25 24 16,0-24-16,-25 0 15,25 24-15,-24 0 16,-25-49-16,25 49 16,0-24-16,-1 24 15,25 0-15,-73 0 16,49 0-16,48-48 15,-24 48-15,-25 0 16,1 0-16,-1 0 16,1 0-16,0 0 15,-1 0-15,1 0 16,0 0 0,23-24-16,-23 24 15,-25 0-15,25 0 16,0 0-16,-49 0 15,73 0 1,-73 0-16,49 0 16,-1 0-16,-23 0 15,-1 0-15,49 0 16,-25 0-16,25 0 16,0 0-16,-24 0 15,-1 0-15,1 0 16,0 0-16,-1 0 15,-48 0-15,73-25 16,-48 1-16,-1 24 16,1-24-16,23 24 15,-23 0-15,-1-24 16,25 24-16,-1 0 16,-48 0-16,1-24 15,72-1-15,-49 25 16,-24 0-16,0-48 15,73 48-15,-73 0 16,1-48-16,-1 48 16,49 0-16,-49 0 15,48-25-15,1 1 16,0 24-16,-1 0 16,25 0-1,-48 0-15,23 0 16,25 0-16,-24 0 15,-25 0-15,49 0 16,-25 0-16,-23 0 16,23 24-1,25-24-15,0 0 16,-24 0-16,24 25 16,-25-25-16,1 24 15,24-24 1,-1 24-16,-23-24 15,24 0-15,-73 24 16,73-24-16,0 24 16,-25 1-16,1-25 15,24 0 1,-25 24-16,1-24 16,48 24-1,-73 0-15,49-24 16,0 0-16,-24 24 15,23-24-15,-23 0 16,24 0-16,-25 49 16,1-49-1,24 0-15,-49 24 16,49 0-16,0-24 16,0 24-16,-25-24 15,25 0 1,-24 0-16,24 25 15,-25-1-15,-23-24 16,23 24 0,25 0-16,-48-24 15,47 0-15,1 24 16,-24-24-16,48 24 16,0 1-16,-24-25 15,-1 24-15,1-24 16,-24 24-16,24 0 15,-1-24-15,25 24 16,-24-24-16,-24 25 16,48-1-16,-24-24 15,-1 24-15,1 24 16,0-48-16,24 25 16,-24 23-16,-24-24 15,48 0-15,-25 1 16,1-1-16,0 0 15,24 24 1,-48-24-16,23 1 16,25 23-16,-24-48 15,24 24-15,-24 25 16,0-49-16,24 72 16,-24-48-1,-1 25-15,1-49 16,24 48-16,-24-24 15,24 1 1,-24-25-16,0 24 16,24 24-16,-25-24 15,25 0 1,-24 1-16,0 23 31,24-24-15,0 0-1,-24 1 1,24-1 0,0 0-16,0 0 15,-48 0 1,48 1 0,0-1-1,0 0 16,0 24-31,0-23 32,-25 23-17,1-48 1,0 24-16,24 0 16,-24-24-16,24 24 15,-24 1-15,24-1 16,0 0-1,-25 24-15,1-48 16,24 25-16,0-1 16,-24-24-16,24 72 15,-24-23 1,24-25 0,0 24-1,0-23-15,-24 23 16,-1-24-1,25 0-15,0 0 16,0 1-16,-48-1 16,48 24-1,0-24-15,0 1 16,0 23-16,0 25 16,0-25-16,0 0 15,-24 1-15,0-1 16,24 25-16,0-49 15,-25 24-15,25 25 16,0-49-16,0 24 16,0 1-16,0-1 15,0 1-15,0-25 16,0 24-16,0 0 16,0 1-16,0 23 15,0-23-15,0-1 16,0 1-16,0-25 15,0 24-15,0 1 16,0 23-16,0-24 16,0 1-16,0-25 15,0 49-15,0-1 16,0-23-16,0-1 16,0-24-16,0 49 15,0-1-15,0-48 16,0 49-16,0-25 15,0-23 1,0 71-16,0-47 16,0-25-16,0 49 15,0-49-15,0 72 16,0-47-16,0-25 16,0 24-16,0 1 15,0-25-15,0 24 16,0-23-16,0-1 15,0 24-15,0-24 16,25-24 0,-25 49-16,0-25 15,0 24 1,0-24-16,0 1 16,0 23-16,0-24 15,0 73-15,24-49 16,0 1-1,-24-25-15,0 24 16,24-48-16,0 49 16,-24-25-16,0 0 15,0 0-15,0 0 16,0 1 15,25-1-31,-25 0 16,0 24 15,24 25-15,0-49-1,0 25-15,-24-1 16,0-24-16,0 0 16,24 25-16,1-25 15,-1 24-15,0-24 16,-24 1-16,0 23 15,0-24-15,24 25 16,0-1-16,-24-24 16,25 25-16,-1-1 15,-24-24-15,24 0 16,-24 25-16,24-25 16,0 24-16,-24-24 15,24 25-15,1-25 16,23 24-16,-48-23 15,24-1-15,0 0 16,1 0-16,-1 0 16,0 1-1,0-1-15,25 24 16,-25-48 0,0 49-16,24-25 15,-23-24-15,-1 0 16,0 0-16,24 0 15,-48 24-15,24 0 16,25-24-16,-1 0 16,1 0-1,-25 0 1,0 0-16,0 24 16,0-24-1,25 0 48,-1 0-48,-24 0-15,25 0 16,-25-24-16,24 24 16,-24-24-1,1 0 1,-1 24-1,0 0 32,0-24-31,0 24 0,1 0-1,-1-25-15,0 25 16,0 0-1,0-24 1,-24 0 0,25 24-1,-1 0 1,0 0 0,0-24-16,0 24 15,1 0-15,23 0 16,-24 0-16,24 0 15,1-24 1,-1 24 15,-24-25-31,1 25 16,23-24 0,0 24-1,-23 0 1,-1 0-16,24 0 15,-24 0 1,25 0 0,-25 0-1,48 0-15,-23 0 16,-25 0-16,49 0 16,-25 0-16,-24-24 15,25 24-15,23 0 16,-23 0-16,-1 0 15,-24 0-15,24 0 16,25 0-16,-49 0 16,25 0-16,-1-24 15,-24 24-15,0-24 16,1 24-16,23 0 16,49 0-16,-25-25 15,1 25 1,-49-24-16,49 24 15,23 0-15,-71 0 16,23 0-16,25 0 16,-25-24-1,0 24-15,25-24 16,-49 24-16,24-24 16,49-1-16,-73 25 15,25 0-15,23-24 16,-47 24-16,23-24 15,0 24-15,49-24 16,-49 0 0,1 24-16,-25 0 15,0-24-15,0-1 16,25 1 0,-1 24-16,-48-24 15,49 24-15,-25-24 16,24 0-16,25-1 15,-25 25-15,25-24 16,-25 24 0,0-24-1,-48 0-15,25 24 16,23-24-16,-24 24 16,25 0-1,-49-25-15,48 1 16,-24 24-1,24-24 1,1 24-16,-25 0 16,24 0-16,1-24 15,-1 0-15,25 24 16,-25 0 0,-24 0-16,1 0 15,23-25-15,-24 25 16,49-24-16,-49 24 15,24 0-15,1-24 16,-25 24-16,0 0 16,0 0-16,-24-24 15,49 24-15,-25 0 16,24 0-16,1 0 16,-25-24-1,0 24-15,0-24 16,24 24-1,-23-49 1,-1 49-16,0 0 16,0 0-16,0 0 15,1-24-15,-1 24 16,0 0 0,24-24-1,1 24 1,-49-24-1,48 24 1,1 0 0,-25 0-16,0-25 15,0 1-15,24 24 16,1-24-16,23 0 16,-23 0-1,-25-1-15,0 1 16,0 24-16,25-24 15,-1 0 1,-24 0-16,25-1 16,-25 25-16,0-24 15,24 0-15,1-24 16,-25 48-16,24-49 16,-23 49-16,23-24 15,-24 24-15,25-24 16,47-24-16,-96 23 15,73 1-15,-49 24 16,24-48-16,-23 48 16,-1-24-1,48-25-15,1 25 16,24-24-16,-25 23 16,-23-23-16,23 0 15,25-1-15,-24 1 16,-1 24-16,-23-25 15,-25 1-15,73 24 16,-97-25-16,48 1 16,0 24-16,-24 0 15,1-25 1,-1 1 0,0 24-1,0-25-15,-24 1 16,24 0-16,1-1 15,-25 1-15,24-25 16,0 1-16,-24 23 16,24-23-16,0 48 15,-24-49-15,0 25 16,49-49-16,-49 48 16,0-47-1,0 71-15,24-23 16,0-49-1,-24 49-15,0-25 16,0 49-16,24-24 16,-24-25-16,25-24 15,-25 73-15,0-24 16,0 0-16,24-1 16,-24 1-16,0-1 15,0 1-15,0 24 16,0 0-16,0-1 15,0-47-15,0 23 16,0 25 0,0-24-16,0 24 15,0 0-15,0-25 16,0 1-16,0-1 16,0-23-16,0 48 15,0-49-15,0 0 16,-24 25-16,24 0 15,0-1-15,-25 1 16,25-25-16,-24 25 16,24 24-16,-24-25 15,24 1-15,-24 0 16,24-1 15,-24 25-31,24-24 16,0 24-16,0-25 15,-25 1 1,25-1-16,-24 1 16,24 0-16,0 23 15,-24-23-15,24 24 16,-24-25-16,24 1 16,-24 0-1,24-1-15,-25 49 16,25-24-16,0 0 15,-24 0 1,0-25 0,24 1-16,-24 48 15,24-48-15,-24 23 16,-1 1-16,25-24 16,-96-25-1,96 49-15,0 0 16,-24 0-1,24-25 1,0 25-16,-49 0 31,25 0 1,24 0-32,-48-1 15,23 1 1,-23 0-1,0-24-15,23 48 16,-23 0-16,24-25 16,0 25-16,-1-24 15,-23 24 1,0-24 0,24 24-1,-1 0-15,-23 0 16,24 0-16,0 0 15,-1 0-15,1 0 16,0 0-16,-24 0 16,-1 0-1,1 0 1,-1-24-16,25 24 16,-24 0-16,0 0 15,-1 0 1,25 0-1,-24 0-15,23 0 16,-47 0-16,23 0 16,25 0-16,-24 0 15,-1 0 1,-23 24 15,72 0-15,-24-24-16,0 0 15,-1 24-15,1-24 16,0 0-16,0 0 16,0 49-16,-1-25 78,1 24-63,24 1 1,-24-1 0,0 1-1,24-25 1,0 0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defRPr>
            </a:lvl1pPr>
          </a:lstStyle>
          <a:p>
            <a:pPr>
              <a:defRPr/>
            </a:pPr>
            <a:fld id="{3C671722-8255-47A9-8064-C7C22778A528}" type="datetimeFigureOut">
              <a:rPr lang="en-US"/>
              <a:pPr>
                <a:defRPr/>
              </a:pPr>
              <a:t>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Segoe" pitchFamily="34" charset="0"/>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defRPr>
            </a:lvl1pPr>
          </a:lstStyle>
          <a:p>
            <a:pPr>
              <a:defRPr/>
            </a:pPr>
            <a:fld id="{DA252740-BEA0-4262-8B53-82C688DB247C}" type="slidenum">
              <a:rPr lang="en-US"/>
              <a:pPr>
                <a:defRPr/>
              </a:pPr>
              <a:t>‹#›</a:t>
            </a:fld>
            <a:endParaRPr lang="en-US" dirty="0"/>
          </a:p>
        </p:txBody>
      </p:sp>
    </p:spTree>
    <p:extLst>
      <p:ext uri="{BB962C8B-B14F-4D97-AF65-F5344CB8AC3E}">
        <p14:creationId xmlns:p14="http://schemas.microsoft.com/office/powerpoint/2010/main" val="3553072663"/>
      </p:ext>
    </p:extLst>
  </p:cSld>
  <p:clrMap bg1="lt1" tx1="dk1" bg2="lt2" tx2="dk2" accent1="accent1" accent2="accent2" accent3="accent3" accent4="accent4" accent5="accent5" accent6="accent6" hlink="hlink" folHlink="folHlink"/>
  <p:notesStyle>
    <a:lvl1pPr algn="l" defTabSz="912813" rtl="0" fontAlgn="base">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2pPr>
    <a:lvl3pPr marL="327025" indent="-114300"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3pPr>
    <a:lvl4pPr marL="482600" indent="-146050"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4pPr>
    <a:lvl5pPr marL="614363" indent="-114300"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to understand why correct</a:t>
            </a:r>
            <a:r>
              <a:rPr lang="en-US" baseline="0" dirty="0" smtClean="0"/>
              <a:t> design is hard it is important to see even why just understanding ordinary working networks such as lurk behind your Caltech firewall is hard.</a:t>
            </a:r>
            <a:endParaRPr lang="en-US" dirty="0"/>
          </a:p>
        </p:txBody>
      </p:sp>
      <p:sp>
        <p:nvSpPr>
          <p:cNvPr id="4" name="Slide Number Placeholder 3"/>
          <p:cNvSpPr>
            <a:spLocks noGrp="1"/>
          </p:cNvSpPr>
          <p:nvPr>
            <p:ph type="sldNum" sz="quarter" idx="10"/>
          </p:nvPr>
        </p:nvSpPr>
        <p:spPr/>
        <p:txBody>
          <a:bodyPr/>
          <a:lstStyle/>
          <a:p>
            <a:fld id="{478096A1-7A3E-3846-9236-876A6FA33805}" type="slidenum">
              <a:rPr lang="en-US" smtClean="0"/>
              <a:t>6</a:t>
            </a:fld>
            <a:endParaRPr lang="en-US"/>
          </a:p>
        </p:txBody>
      </p:sp>
    </p:spTree>
    <p:extLst>
      <p:ext uri="{BB962C8B-B14F-4D97-AF65-F5344CB8AC3E}">
        <p14:creationId xmlns:p14="http://schemas.microsoft.com/office/powerpoint/2010/main" val="1886682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Inspired by Nick slide on left but we want to think through</a:t>
            </a:r>
            <a:r>
              <a:rPr lang="en-US" baseline="0" dirty="0" smtClean="0"/>
              <a:t> to a deeper extent what was a direction pointed to by Nick</a:t>
            </a:r>
            <a:endParaRPr lang="en-US" dirty="0" smtClean="0"/>
          </a:p>
        </p:txBody>
      </p:sp>
      <p:sp>
        <p:nvSpPr>
          <p:cNvPr id="1177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fld id="{8EC18AF3-7265-4533-AF9E-39A3838E21A8}" type="slidenum">
              <a:rPr lang="en-US"/>
              <a:pPr/>
              <a:t>21</a:t>
            </a:fld>
            <a:endParaRPr lang="en-US"/>
          </a:p>
        </p:txBody>
      </p:sp>
    </p:spTree>
    <p:extLst>
      <p:ext uri="{BB962C8B-B14F-4D97-AF65-F5344CB8AC3E}">
        <p14:creationId xmlns:p14="http://schemas.microsoft.com/office/powerpoint/2010/main" val="1029203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Inspired by Nick slide on left but we want to think through</a:t>
            </a:r>
            <a:r>
              <a:rPr lang="en-US" baseline="0" dirty="0" smtClean="0"/>
              <a:t> to a deeper extent what was a direction pointed to by Nick</a:t>
            </a:r>
            <a:endParaRPr lang="en-US" dirty="0" smtClean="0"/>
          </a:p>
        </p:txBody>
      </p:sp>
      <p:sp>
        <p:nvSpPr>
          <p:cNvPr id="1177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fld id="{8EC18AF3-7265-4533-AF9E-39A3838E21A8}" type="slidenum">
              <a:rPr lang="en-US"/>
              <a:pPr/>
              <a:t>22</a:t>
            </a:fld>
            <a:endParaRPr lang="en-US"/>
          </a:p>
        </p:txBody>
      </p:sp>
    </p:spTree>
    <p:extLst>
      <p:ext uri="{BB962C8B-B14F-4D97-AF65-F5344CB8AC3E}">
        <p14:creationId xmlns:p14="http://schemas.microsoft.com/office/powerpoint/2010/main" val="1871877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result, even simple questions about a network are hard to answer.</a:t>
            </a:r>
            <a:endParaRPr lang="en-US" baseline="0" dirty="0" smtClean="0"/>
          </a:p>
        </p:txBody>
      </p:sp>
      <p:sp>
        <p:nvSpPr>
          <p:cNvPr id="4" name="Slide Number Placeholder 3"/>
          <p:cNvSpPr>
            <a:spLocks noGrp="1"/>
          </p:cNvSpPr>
          <p:nvPr>
            <p:ph type="sldNum" sz="quarter" idx="10"/>
          </p:nvPr>
        </p:nvSpPr>
        <p:spPr/>
        <p:txBody>
          <a:bodyPr/>
          <a:lstStyle/>
          <a:p>
            <a:fld id="{478096A1-7A3E-3846-9236-876A6FA33805}" type="slidenum">
              <a:rPr lang="en-US" smtClean="0"/>
              <a:t>25</a:t>
            </a:fld>
            <a:endParaRPr lang="en-US"/>
          </a:p>
        </p:txBody>
      </p:sp>
    </p:spTree>
    <p:extLst>
      <p:ext uri="{BB962C8B-B14F-4D97-AF65-F5344CB8AC3E}">
        <p14:creationId xmlns:p14="http://schemas.microsoft.com/office/powerpoint/2010/main" val="358165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252740-BEA0-4262-8B53-82C688DB247C}" type="slidenum">
              <a:rPr lang="en-US" smtClean="0"/>
              <a:pPr>
                <a:defRPr/>
              </a:pPr>
              <a:t>26</a:t>
            </a:fld>
            <a:endParaRPr lang="en-US" dirty="0"/>
          </a:p>
        </p:txBody>
      </p:sp>
    </p:spTree>
    <p:extLst>
      <p:ext uri="{BB962C8B-B14F-4D97-AF65-F5344CB8AC3E}">
        <p14:creationId xmlns:p14="http://schemas.microsoft.com/office/powerpoint/2010/main" val="2659730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252740-BEA0-4262-8B53-82C688DB247C}" type="slidenum">
              <a:rPr lang="en-US" smtClean="0"/>
              <a:pPr>
                <a:defRPr/>
              </a:pPr>
              <a:t>27</a:t>
            </a:fld>
            <a:endParaRPr lang="en-US" dirty="0"/>
          </a:p>
        </p:txBody>
      </p:sp>
    </p:spTree>
    <p:extLst>
      <p:ext uri="{BB962C8B-B14F-4D97-AF65-F5344CB8AC3E}">
        <p14:creationId xmlns:p14="http://schemas.microsoft.com/office/powerpoint/2010/main" val="1379304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252740-BEA0-4262-8B53-82C688DB247C}" type="slidenum">
              <a:rPr lang="en-US" smtClean="0"/>
              <a:pPr>
                <a:defRPr/>
              </a:pPr>
              <a:t>28</a:t>
            </a:fld>
            <a:endParaRPr lang="en-US" dirty="0"/>
          </a:p>
        </p:txBody>
      </p:sp>
    </p:spTree>
    <p:extLst>
      <p:ext uri="{BB962C8B-B14F-4D97-AF65-F5344CB8AC3E}">
        <p14:creationId xmlns:p14="http://schemas.microsoft.com/office/powerpoint/2010/main" val="1702439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put</a:t>
            </a:r>
            <a:r>
              <a:rPr lang="en-US" baseline="0" dirty="0" smtClean="0"/>
              <a:t> some perspective into what we do in Header Space Analysis, I need to give you some background on proof techniques used in computing systems, starting with programs and soon extended to hardware verification.   M. </a:t>
            </a:r>
            <a:r>
              <a:rPr lang="en-US" baseline="0" dirty="0" err="1" smtClean="0"/>
              <a:t>Talupur</a:t>
            </a:r>
            <a:r>
              <a:rPr lang="en-US" baseline="0" dirty="0" smtClean="0"/>
              <a:t>: model checking will replace  simulation for 50% of units</a:t>
            </a:r>
            <a:endParaRPr lang="en-US" dirty="0"/>
          </a:p>
        </p:txBody>
      </p:sp>
      <p:sp>
        <p:nvSpPr>
          <p:cNvPr id="4" name="Slide Number Placeholder 3"/>
          <p:cNvSpPr>
            <a:spLocks noGrp="1"/>
          </p:cNvSpPr>
          <p:nvPr>
            <p:ph type="sldNum" sz="quarter" idx="10"/>
          </p:nvPr>
        </p:nvSpPr>
        <p:spPr/>
        <p:txBody>
          <a:bodyPr/>
          <a:lstStyle/>
          <a:p>
            <a:fld id="{478096A1-7A3E-3846-9236-876A6FA33805}" type="slidenum">
              <a:rPr lang="en-US" smtClean="0"/>
              <a:t>33</a:t>
            </a:fld>
            <a:endParaRPr lang="en-US"/>
          </a:p>
        </p:txBody>
      </p:sp>
    </p:spTree>
    <p:extLst>
      <p:ext uri="{BB962C8B-B14F-4D97-AF65-F5344CB8AC3E}">
        <p14:creationId xmlns:p14="http://schemas.microsoft.com/office/powerpoint/2010/main" val="952351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put</a:t>
            </a:r>
            <a:r>
              <a:rPr lang="en-US" baseline="0" dirty="0" smtClean="0"/>
              <a:t> some perspective into what we do in Header Space Analysis, I need to give you some background on proof techniques used in computing systems, starting with programs and soon extended to hardware verification.   M. </a:t>
            </a:r>
            <a:r>
              <a:rPr lang="en-US" baseline="0" dirty="0" err="1" smtClean="0"/>
              <a:t>Talupur</a:t>
            </a:r>
            <a:r>
              <a:rPr lang="en-US" baseline="0" dirty="0" smtClean="0"/>
              <a:t>: model checking will replace  simulation for 50% of units</a:t>
            </a:r>
            <a:endParaRPr lang="en-US" dirty="0"/>
          </a:p>
        </p:txBody>
      </p:sp>
      <p:sp>
        <p:nvSpPr>
          <p:cNvPr id="4" name="Slide Number Placeholder 3"/>
          <p:cNvSpPr>
            <a:spLocks noGrp="1"/>
          </p:cNvSpPr>
          <p:nvPr>
            <p:ph type="sldNum" sz="quarter" idx="10"/>
          </p:nvPr>
        </p:nvSpPr>
        <p:spPr/>
        <p:txBody>
          <a:bodyPr/>
          <a:lstStyle/>
          <a:p>
            <a:fld id="{478096A1-7A3E-3846-9236-876A6FA33805}" type="slidenum">
              <a:rPr lang="en-US" smtClean="0"/>
              <a:t>35</a:t>
            </a:fld>
            <a:endParaRPr lang="en-US"/>
          </a:p>
        </p:txBody>
      </p:sp>
    </p:spTree>
    <p:extLst>
      <p:ext uri="{BB962C8B-B14F-4D97-AF65-F5344CB8AC3E}">
        <p14:creationId xmlns:p14="http://schemas.microsoft.com/office/powerpoint/2010/main" val="3360612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But to understand why correct</a:t>
            </a:r>
            <a:r>
              <a:rPr lang="en-US" baseline="0" dirty="0"/>
              <a:t> design is hard it is important to see even why just understanding ordinary working networks such as lurk behind your university firewall is hard.</a:t>
            </a:r>
            <a:endParaRPr lang="en-US" dirty="0"/>
          </a:p>
        </p:txBody>
      </p:sp>
      <p:sp>
        <p:nvSpPr>
          <p:cNvPr id="4" name="Slide Number Placeholder 3"/>
          <p:cNvSpPr>
            <a:spLocks noGrp="1"/>
          </p:cNvSpPr>
          <p:nvPr>
            <p:ph type="sldNum" sz="quarter" idx="10"/>
          </p:nvPr>
        </p:nvSpPr>
        <p:spPr/>
        <p:txBody>
          <a:bodyPr/>
          <a:lstStyle/>
          <a:p>
            <a:fld id="{478096A1-7A3E-3846-9236-876A6FA33805}" type="slidenum">
              <a:rPr lang="en-US" smtClean="0"/>
              <a:t>7</a:t>
            </a:fld>
            <a:endParaRPr lang="en-US"/>
          </a:p>
        </p:txBody>
      </p:sp>
    </p:spTree>
    <p:extLst>
      <p:ext uri="{BB962C8B-B14F-4D97-AF65-F5344CB8AC3E}">
        <p14:creationId xmlns:p14="http://schemas.microsoft.com/office/powerpoint/2010/main" val="1571648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illustrate</a:t>
            </a:r>
            <a:r>
              <a:rPr lang="en-US" baseline="0" dirty="0" smtClean="0"/>
              <a:t> why static, automated reasoning is imperative for large networks, </a:t>
            </a:r>
            <a:r>
              <a:rPr lang="en-US" dirty="0" smtClean="0"/>
              <a:t>Let me show you an incident that really</a:t>
            </a:r>
            <a:r>
              <a:rPr lang="en-US" baseline="0" dirty="0" smtClean="0"/>
              <a:t> happened in a real cloud. There are compute servers below, the routers are the blue boxes with crosses and the policy was that the Internet hosts could communicate with the compute servers but there are some privileged controllers such as the routers that the Internet hosts cannot send messages to.  </a:t>
            </a:r>
          </a:p>
          <a:p>
            <a:endParaRPr lang="en-US" baseline="0" dirty="0" smtClean="0"/>
          </a:p>
          <a:p>
            <a:r>
              <a:rPr lang="en-US" baseline="0" dirty="0" smtClean="0"/>
              <a:t>Now trying to enumerate all the compute servers and Internet servers would take too many ACL rules and so the cloud operators had a rule at Router B that allowed folks from the Internet  to send messages to anyone in cluster C.  Unfortunately, a security audit by an external auditor on Feb 8</a:t>
            </a:r>
            <a:r>
              <a:rPr lang="en-US" baseline="30000" dirty="0" smtClean="0"/>
              <a:t>th</a:t>
            </a:r>
            <a:r>
              <a:rPr lang="en-US" baseline="0" dirty="0" smtClean="0"/>
              <a:t> found that this allowed an external laptop to attack a router like D using so-called UDP message.  They tried to close this security hole by adding a rule at N which denied UDP traffic from the Internet to send to the cluster.  Their reasoning what that talking to the computer cluster required a different protocol called TCP.</a:t>
            </a:r>
          </a:p>
          <a:p>
            <a:endParaRPr lang="en-US" baseline="0" dirty="0" smtClean="0"/>
          </a:p>
          <a:p>
            <a:r>
              <a:rPr lang="en-US" baseline="0" dirty="0" smtClean="0"/>
              <a:t>They forgot that the Domain Name Service, also used UDP and the result of this “fix” was that a good service was now blocked.  </a:t>
            </a:r>
          </a:p>
          <a:p>
            <a:endParaRPr lang="en-US" baseline="0" dirty="0" smtClean="0"/>
          </a:p>
          <a:p>
            <a:r>
              <a:rPr lang="en-US" baseline="0" dirty="0" smtClean="0"/>
              <a:t>This kind of manual  trial-and-error attempt at reasoning about reachability goes on a great deal, alternating between leaving security holes and denying access to valid users.  It often brings down large swaths of the network when done wrongly</a:t>
            </a:r>
            <a:endParaRPr lang="en-US" dirty="0"/>
          </a:p>
        </p:txBody>
      </p:sp>
      <p:sp>
        <p:nvSpPr>
          <p:cNvPr id="4" name="Slide Number Placeholder 3"/>
          <p:cNvSpPr>
            <a:spLocks noGrp="1"/>
          </p:cNvSpPr>
          <p:nvPr>
            <p:ph type="sldNum" sz="quarter" idx="10"/>
          </p:nvPr>
        </p:nvSpPr>
        <p:spPr/>
        <p:txBody>
          <a:bodyPr/>
          <a:lstStyle/>
          <a:p>
            <a:fld id="{478096A1-7A3E-3846-9236-876A6FA33805}" type="slidenum">
              <a:rPr lang="en-US" smtClean="0"/>
              <a:t>9</a:t>
            </a:fld>
            <a:endParaRPr lang="en-US"/>
          </a:p>
        </p:txBody>
      </p:sp>
    </p:spTree>
    <p:extLst>
      <p:ext uri="{BB962C8B-B14F-4D97-AF65-F5344CB8AC3E}">
        <p14:creationId xmlns:p14="http://schemas.microsoft.com/office/powerpoint/2010/main" val="2765333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a:t>
            </a:r>
            <a:r>
              <a:rPr lang="en-US" baseline="0" dirty="0" smtClean="0"/>
              <a:t> see the control versus data plane distinction in a simple picture.   Assume that Engineering wants to send expenses to accounting and accounting is all addresses that start with 1.2., So the two routers on top have forwarding rules that route packets with such destinations addresses to the right.  But now suppose  the topmost link fails.  In order to still get our expenses paid, we need some other protocol to change the forwarding rule at the upper left router to reroute packets via the bottom router.  So informally, the data plane is the collection of . . . and the control plane s</a:t>
            </a:r>
            <a:endParaRPr lang="en-US" dirty="0"/>
          </a:p>
        </p:txBody>
      </p:sp>
      <p:sp>
        <p:nvSpPr>
          <p:cNvPr id="4" name="Slide Number Placeholder 3"/>
          <p:cNvSpPr>
            <a:spLocks noGrp="1"/>
          </p:cNvSpPr>
          <p:nvPr>
            <p:ph type="sldNum" sz="quarter" idx="10"/>
          </p:nvPr>
        </p:nvSpPr>
        <p:spPr/>
        <p:txBody>
          <a:bodyPr/>
          <a:lstStyle/>
          <a:p>
            <a:fld id="{478096A1-7A3E-3846-9236-876A6FA33805}" type="slidenum">
              <a:rPr lang="en-US" smtClean="0"/>
              <a:t>10</a:t>
            </a:fld>
            <a:endParaRPr lang="en-US"/>
          </a:p>
        </p:txBody>
      </p:sp>
    </p:spTree>
    <p:extLst>
      <p:ext uri="{BB962C8B-B14F-4D97-AF65-F5344CB8AC3E}">
        <p14:creationId xmlns:p14="http://schemas.microsoft.com/office/powerpoint/2010/main" val="172370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a:t>
            </a:r>
            <a:r>
              <a:rPr lang="en-US" baseline="0" dirty="0" smtClean="0"/>
              <a:t> see the control versus data plane distinction in a simple picture.   Assume that Engineering wants to send expenses to accounting and accounting is all addresses that start with 1.2., So the two routers on top have forwarding rules that route packets with such destinations addresses to the right.  But now suppose  the topmost link fails.  In order to still get our expenses paid, we need some other protocol to change the forwarding rule at the upper left router to reroute packets via the bottom router.  So informally, the data plane is the collection of . . . and the control plane s</a:t>
            </a:r>
            <a:endParaRPr lang="en-US" dirty="0"/>
          </a:p>
        </p:txBody>
      </p:sp>
      <p:sp>
        <p:nvSpPr>
          <p:cNvPr id="4" name="Slide Number Placeholder 3"/>
          <p:cNvSpPr>
            <a:spLocks noGrp="1"/>
          </p:cNvSpPr>
          <p:nvPr>
            <p:ph type="sldNum" sz="quarter" idx="10"/>
          </p:nvPr>
        </p:nvSpPr>
        <p:spPr/>
        <p:txBody>
          <a:bodyPr/>
          <a:lstStyle/>
          <a:p>
            <a:fld id="{478096A1-7A3E-3846-9236-876A6FA33805}" type="slidenum">
              <a:rPr lang="en-US" smtClean="0"/>
              <a:t>11</a:t>
            </a:fld>
            <a:endParaRPr lang="en-US"/>
          </a:p>
        </p:txBody>
      </p:sp>
    </p:spTree>
    <p:extLst>
      <p:ext uri="{BB962C8B-B14F-4D97-AF65-F5344CB8AC3E}">
        <p14:creationId xmlns:p14="http://schemas.microsoft.com/office/powerpoint/2010/main" val="1953411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be mildly more formal about by</a:t>
            </a:r>
            <a:r>
              <a:rPr lang="en-US" baseline="0" dirty="0" smtClean="0"/>
              <a:t> saying the control plane maps a set of configurations (remember those additional directives at each router, </a:t>
            </a:r>
            <a:r>
              <a:rPr lang="en-US" baseline="0" dirty="0" err="1" smtClean="0"/>
              <a:t>we”ll</a:t>
            </a:r>
            <a:r>
              <a:rPr lang="en-US" baseline="0" dirty="0" smtClean="0"/>
              <a:t> see examples of routing </a:t>
            </a:r>
            <a:r>
              <a:rPr lang="en-US" baseline="0" dirty="0" err="1" smtClean="0"/>
              <a:t>configs</a:t>
            </a:r>
            <a:r>
              <a:rPr lang="en-US" baseline="0" dirty="0" smtClean="0"/>
              <a:t> shortly) and environments (these are inputs like routing updates and failed links) and maps these into a set of forwarding tables, the data plane uses forwarding tables to map headers into forwarding results.  The data plane verification task we have seen is to guarantee that for all headers (the header space), we maintain some predicate phi on the forwarding results such as Customer Virtual Machines should not access privileged routers etc.  The  control plane  task is strictly harder: we want to show that for all environments (</a:t>
            </a:r>
            <a:r>
              <a:rPr lang="en-US" baseline="0" dirty="0" err="1" smtClean="0"/>
              <a:t>i.e</a:t>
            </a:r>
            <a:r>
              <a:rPr lang="en-US" baseline="0" dirty="0" smtClean="0"/>
              <a:t>, routing program inputs, we could call it the control space) and for all headers, we meet the same predicate.  If we do only data plane verification and not verify the control plane, we risk the possibility of there being some routing input that could trigger a very bad forwarding bug in the future: what we call a latent bug</a:t>
            </a:r>
            <a:endParaRPr lang="en-US" dirty="0"/>
          </a:p>
        </p:txBody>
      </p:sp>
      <p:sp>
        <p:nvSpPr>
          <p:cNvPr id="4" name="Slide Number Placeholder 3"/>
          <p:cNvSpPr>
            <a:spLocks noGrp="1"/>
          </p:cNvSpPr>
          <p:nvPr>
            <p:ph type="sldNum" sz="quarter" idx="10"/>
          </p:nvPr>
        </p:nvSpPr>
        <p:spPr/>
        <p:txBody>
          <a:bodyPr/>
          <a:lstStyle/>
          <a:p>
            <a:fld id="{478096A1-7A3E-3846-9236-876A6FA33805}" type="slidenum">
              <a:rPr lang="en-US" smtClean="0"/>
              <a:t>12</a:t>
            </a:fld>
            <a:endParaRPr lang="en-US"/>
          </a:p>
        </p:txBody>
      </p:sp>
    </p:spTree>
    <p:extLst>
      <p:ext uri="{BB962C8B-B14F-4D97-AF65-F5344CB8AC3E}">
        <p14:creationId xmlns:p14="http://schemas.microsoft.com/office/powerpoint/2010/main" val="1581354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a:t>
            </a:r>
            <a:r>
              <a:rPr lang="en-US" baseline="0" dirty="0" smtClean="0"/>
              <a:t> a real latent routing bug that brought down one of our data centers recently.  There are two routers B1 and B2 that backup for each other and provide connectivity for the data center to the Core.  In B1, a manager set up something called a virtual route wrongly with just a small typing error and it set a manual so-called static route that said effectively that all packets to the Core C was to be sent to the management network M.  As a result when the core sent route advertisements downward, B2 sent them down to the data center network but B1 did not because in BGP, static routes have priority.   All this worked fine because B2 still provided </a:t>
            </a:r>
            <a:r>
              <a:rPr lang="en-US" baseline="0" dirty="0" err="1" smtClean="0"/>
              <a:t>connnectivity</a:t>
            </a:r>
            <a:r>
              <a:rPr lang="en-US" baseline="0" dirty="0" smtClean="0"/>
              <a:t>.   But when B2 was taken down for maintenance, B1 began routing traffic to the core to the management network, losing data center connectivity to the Internet for several hours.</a:t>
            </a:r>
          </a:p>
          <a:p>
            <a:endParaRPr lang="en-US" baseline="0" dirty="0" smtClean="0"/>
          </a:p>
          <a:p>
            <a:r>
              <a:rPr lang="en-US" baseline="0" dirty="0" smtClean="0"/>
              <a:t>Without </a:t>
            </a:r>
            <a:r>
              <a:rPr lang="en-US" baseline="0" dirty="0" err="1" smtClean="0"/>
              <a:t>complely</a:t>
            </a:r>
            <a:r>
              <a:rPr lang="en-US" baseline="0" dirty="0" smtClean="0"/>
              <a:t> </a:t>
            </a:r>
            <a:r>
              <a:rPr lang="en-US" baseline="0" dirty="0" err="1" smtClean="0"/>
              <a:t>soilving</a:t>
            </a:r>
            <a:r>
              <a:rPr lang="en-US" baseline="0" dirty="0" smtClean="0"/>
              <a:t> global route verification, there is an easy local specification that we can hope for</a:t>
            </a:r>
            <a:endParaRPr lang="en-US" dirty="0"/>
          </a:p>
        </p:txBody>
      </p:sp>
      <p:sp>
        <p:nvSpPr>
          <p:cNvPr id="4" name="Slide Number Placeholder 3"/>
          <p:cNvSpPr>
            <a:spLocks noGrp="1"/>
          </p:cNvSpPr>
          <p:nvPr>
            <p:ph type="sldNum" sz="quarter" idx="10"/>
          </p:nvPr>
        </p:nvSpPr>
        <p:spPr/>
        <p:txBody>
          <a:bodyPr/>
          <a:lstStyle/>
          <a:p>
            <a:fld id="{478096A1-7A3E-3846-9236-876A6FA33805}" type="slidenum">
              <a:rPr lang="en-US" smtClean="0"/>
              <a:t>13</a:t>
            </a:fld>
            <a:endParaRPr lang="en-US"/>
          </a:p>
        </p:txBody>
      </p:sp>
    </p:spTree>
    <p:extLst>
      <p:ext uri="{BB962C8B-B14F-4D97-AF65-F5344CB8AC3E}">
        <p14:creationId xmlns:p14="http://schemas.microsoft.com/office/powerpoint/2010/main" val="214850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result, even simple questions about a network are hard to answer.</a:t>
            </a:r>
            <a:endParaRPr lang="en-US" baseline="0" dirty="0" smtClean="0"/>
          </a:p>
        </p:txBody>
      </p:sp>
      <p:sp>
        <p:nvSpPr>
          <p:cNvPr id="4" name="Slide Number Placeholder 3"/>
          <p:cNvSpPr>
            <a:spLocks noGrp="1"/>
          </p:cNvSpPr>
          <p:nvPr>
            <p:ph type="sldNum" sz="quarter" idx="10"/>
          </p:nvPr>
        </p:nvSpPr>
        <p:spPr/>
        <p:txBody>
          <a:bodyPr/>
          <a:lstStyle/>
          <a:p>
            <a:fld id="{478096A1-7A3E-3846-9236-876A6FA33805}" type="slidenum">
              <a:rPr lang="en-US" smtClean="0"/>
              <a:t>14</a:t>
            </a:fld>
            <a:endParaRPr lang="en-US"/>
          </a:p>
        </p:txBody>
      </p:sp>
    </p:spTree>
    <p:extLst>
      <p:ext uri="{BB962C8B-B14F-4D97-AF65-F5344CB8AC3E}">
        <p14:creationId xmlns:p14="http://schemas.microsoft.com/office/powerpoint/2010/main" val="4208894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Inspired by Nick slide on left but we want to think through</a:t>
            </a:r>
            <a:r>
              <a:rPr lang="en-US" baseline="0" dirty="0" smtClean="0"/>
              <a:t> to a deeper extent what was a direction pointed to by Nick</a:t>
            </a:r>
            <a:endParaRPr lang="en-US" dirty="0" smtClean="0"/>
          </a:p>
        </p:txBody>
      </p:sp>
      <p:sp>
        <p:nvSpPr>
          <p:cNvPr id="1177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fld id="{8EC18AF3-7265-4533-AF9E-39A3838E21A8}" type="slidenum">
              <a:rPr lang="en-US"/>
              <a:pPr/>
              <a:t>20</a:t>
            </a:fld>
            <a:endParaRPr lang="en-US"/>
          </a:p>
        </p:txBody>
      </p:sp>
    </p:spTree>
    <p:extLst>
      <p:ext uri="{BB962C8B-B14F-4D97-AF65-F5344CB8AC3E}">
        <p14:creationId xmlns:p14="http://schemas.microsoft.com/office/powerpoint/2010/main" val="300588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E566CA5-9D83-4019-A7FF-E11B4CA0366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61170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7789213-A070-409A-B799-D356F389C2E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6935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E0473AC-577E-4909-8C06-0EA090E7FD0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934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878C457-A6B4-4B16-BB17-555E05D46C2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055225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ABBB38B-1948-4202-8793-450FF900A2F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35270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A44510C-9606-4499-8D18-9B018A8A56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1640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B978FEE-B6A3-4F8F-9AAC-10B9D427F7C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0846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B0A02DF-0528-48FD-AB34-39E28D4904C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0906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A873956-F731-4A59-94D0-754305B7A36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8617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CDA4B79-FEF2-4A5C-8AAE-557ACD57A0A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7071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March 2012</a:t>
            </a: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TACAS'12</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7F245A4-CB8F-4253-8D52-F03393A5A0F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88628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defTabSz="914400">
              <a:defRPr/>
            </a:pPr>
            <a:r>
              <a:rPr lang="en-US">
                <a:solidFill>
                  <a:prstClr val="black">
                    <a:tint val="75000"/>
                  </a:prstClr>
                </a:solidFill>
              </a:rPr>
              <a:t>March 2012</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defTabSz="914400">
              <a:defRPr/>
            </a:pPr>
            <a:r>
              <a:rPr lang="en-US">
                <a:solidFill>
                  <a:prstClr val="black">
                    <a:tint val="75000"/>
                  </a:prstClr>
                </a:solidFill>
              </a:rPr>
              <a:t>TACAS'12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defTabSz="914400">
              <a:defRPr/>
            </a:pPr>
            <a:fld id="{F1785E9A-E967-4BAB-B98E-25B92D1DBFF8}" type="slidenum">
              <a:rPr lang="en-US">
                <a:solidFill>
                  <a:prstClr val="black">
                    <a:tint val="75000"/>
                  </a:prstClr>
                </a:solidFill>
              </a:rPr>
              <a:pPr defTabSz="914400">
                <a:defRPr/>
              </a:pPr>
              <a:t>‹#›</a:t>
            </a:fld>
            <a:endParaRPr lang="en-US">
              <a:solidFill>
                <a:prstClr val="black">
                  <a:tint val="75000"/>
                </a:prstClr>
              </a:solidFill>
            </a:endParaRPr>
          </a:p>
        </p:txBody>
      </p:sp>
    </p:spTree>
    <p:extLst>
      <p:ext uri="{BB962C8B-B14F-4D97-AF65-F5344CB8AC3E}">
        <p14:creationId xmlns:p14="http://schemas.microsoft.com/office/powerpoint/2010/main" val="2668671598"/>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6.xml.rels><?xml version="1.0" encoding="UTF-8" standalone="yes"?>
<Relationships xmlns="http://schemas.openxmlformats.org/package/2006/relationships"><Relationship Id="rId3" Type="http://schemas.openxmlformats.org/officeDocument/2006/relationships/hyperlink" Target="http://dblp.uni-trier.de/db/conf/nsdi/nsdi2013.html#KazemianCZVMW1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research.microsoft.com/apps/pubs/default.aspx?id=225826" TargetMode="External"/><Relationship Id="rId5" Type="http://schemas.openxmlformats.org/officeDocument/2006/relationships/hyperlink" Target="http://www.sdiconf.com/files/27-praktic/Sergey%20V.%20Altukhov,%20Eugene%20V.%20Chemeritsky,%20Vladislav%20V.%20Podymov,%20Vladimir%20A.%20Zakharov.%20VERMONT%20-%20a%20toolset%20for%20checking%20SDN%20packet%20forwarding%20policies%20on-line.pdf" TargetMode="External"/><Relationship Id="rId4" Type="http://schemas.openxmlformats.org/officeDocument/2006/relationships/hyperlink" Target="https://www.usenix.org/conference/nsdi14/technical-sessions/presentation/dobrescu"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usenix.org/system/files/conference/nsdi15/nsdi15-paper-fogel.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s.princeton.edu/~jrex/papers/rule-place13.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usenix.org/system/files/conference/nsdi15/nsdi15-paper-jose.pdf" TargetMode="External"/><Relationship Id="rId4" Type="http://schemas.openxmlformats.org/officeDocument/2006/relationships/hyperlink" Target="http://www.cs.cornell.edu/~jnfoster/papers/verified-controllers-pldi13.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dblp.uni-trier.de/db/conf/conext/conext2012.html#ZengKVM12" TargetMode="External"/><Relationship Id="rId2" Type="http://schemas.openxmlformats.org/officeDocument/2006/relationships/hyperlink" Target="http://infoscience.epfl.ch/record/1706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bwMode="auto">
          <a:xfrm>
            <a:off x="828874" y="580479"/>
            <a:ext cx="7535158" cy="1813519"/>
          </a:xfrm>
        </p:spPr>
        <p:txBody>
          <a:bodyPr>
            <a:normAutofit/>
          </a:bodyPr>
          <a:lstStyle/>
          <a:p>
            <a:pPr algn="ctr">
              <a:defRPr/>
            </a:pPr>
            <a:r>
              <a:rPr lang="en-US" sz="3600" b="1" dirty="0" smtClean="0">
                <a:solidFill>
                  <a:srgbClr val="619BE1"/>
                </a:solidFill>
                <a:ea typeface="ＭＳ Ｐゴシック" charset="0"/>
                <a:cs typeface="ＭＳ Ｐゴシック" charset="0"/>
              </a:rPr>
              <a:t>NETWORK VERIFICATION, SYNTHESIS, AND THE CREATIVE HABIT</a:t>
            </a:r>
            <a:endParaRPr lang="en-US" sz="3600" b="1" dirty="0">
              <a:solidFill>
                <a:srgbClr val="619BE1"/>
              </a:solidFill>
              <a:ea typeface="ＭＳ Ｐゴシック" charset="0"/>
              <a:cs typeface="ＭＳ Ｐゴシック" charset="0"/>
            </a:endParaRPr>
          </a:p>
        </p:txBody>
      </p:sp>
      <p:sp>
        <p:nvSpPr>
          <p:cNvPr id="15362" name="Subtitle 2"/>
          <p:cNvSpPr>
            <a:spLocks noGrp="1"/>
          </p:cNvSpPr>
          <p:nvPr>
            <p:ph type="subTitle" idx="1"/>
          </p:nvPr>
        </p:nvSpPr>
        <p:spPr>
          <a:xfrm>
            <a:off x="1510353" y="4998937"/>
            <a:ext cx="6172200" cy="1371600"/>
          </a:xfrm>
        </p:spPr>
        <p:txBody>
          <a:bodyPr/>
          <a:lstStyle/>
          <a:p>
            <a:r>
              <a:rPr lang="en-US" sz="2000" dirty="0" smtClean="0">
                <a:solidFill>
                  <a:srgbClr val="0070C0"/>
                </a:solidFill>
                <a:ea typeface="ＭＳ Ｐゴシック" charset="0"/>
                <a:cs typeface="ＭＳ Ｐゴシック" charset="0"/>
              </a:rPr>
              <a:t>George Varghese</a:t>
            </a:r>
          </a:p>
        </p:txBody>
      </p:sp>
      <p:sp>
        <p:nvSpPr>
          <p:cNvPr id="15363"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60">
                <a:solidFill>
                  <a:schemeClr val="tx1"/>
                </a:solidFill>
                <a:latin typeface="Times New Roman" charset="0"/>
                <a:ea typeface="ＭＳ Ｐゴシック" charset="0"/>
                <a:cs typeface="ＭＳ Ｐゴシック" charset="0"/>
              </a:defRPr>
            </a:lvl1pPr>
            <a:lvl2pPr marL="668655" indent="-257175" eaLnBrk="0" hangingPunct="0">
              <a:defRPr sz="2160">
                <a:solidFill>
                  <a:schemeClr val="tx1"/>
                </a:solidFill>
                <a:latin typeface="Times New Roman" charset="0"/>
                <a:ea typeface="ＭＳ Ｐゴシック" charset="0"/>
              </a:defRPr>
            </a:lvl2pPr>
            <a:lvl3pPr marL="1028700" indent="-205740" eaLnBrk="0" hangingPunct="0">
              <a:defRPr sz="2160">
                <a:solidFill>
                  <a:schemeClr val="tx1"/>
                </a:solidFill>
                <a:latin typeface="Times New Roman" charset="0"/>
                <a:ea typeface="ＭＳ Ｐゴシック" charset="0"/>
              </a:defRPr>
            </a:lvl3pPr>
            <a:lvl4pPr marL="1440180" indent="-205740" eaLnBrk="0" hangingPunct="0">
              <a:defRPr sz="2160">
                <a:solidFill>
                  <a:schemeClr val="tx1"/>
                </a:solidFill>
                <a:latin typeface="Times New Roman" charset="0"/>
                <a:ea typeface="ＭＳ Ｐゴシック" charset="0"/>
              </a:defRPr>
            </a:lvl4pPr>
            <a:lvl5pPr marL="1851660" indent="-205740" eaLnBrk="0" hangingPunct="0">
              <a:defRPr sz="2160">
                <a:solidFill>
                  <a:schemeClr val="tx1"/>
                </a:solidFill>
                <a:latin typeface="Times New Roman" charset="0"/>
                <a:ea typeface="ＭＳ Ｐゴシック" charset="0"/>
              </a:defRPr>
            </a:lvl5pPr>
            <a:lvl6pPr marL="2263140" indent="-205740" eaLnBrk="0" fontAlgn="base" hangingPunct="0">
              <a:spcBef>
                <a:spcPct val="0"/>
              </a:spcBef>
              <a:spcAft>
                <a:spcPct val="0"/>
              </a:spcAft>
              <a:defRPr sz="2160">
                <a:solidFill>
                  <a:schemeClr val="tx1"/>
                </a:solidFill>
                <a:latin typeface="Times New Roman" charset="0"/>
                <a:ea typeface="ＭＳ Ｐゴシック" charset="0"/>
              </a:defRPr>
            </a:lvl6pPr>
            <a:lvl7pPr marL="2674620" indent="-205740" eaLnBrk="0" fontAlgn="base" hangingPunct="0">
              <a:spcBef>
                <a:spcPct val="0"/>
              </a:spcBef>
              <a:spcAft>
                <a:spcPct val="0"/>
              </a:spcAft>
              <a:defRPr sz="2160">
                <a:solidFill>
                  <a:schemeClr val="tx1"/>
                </a:solidFill>
                <a:latin typeface="Times New Roman" charset="0"/>
                <a:ea typeface="ＭＳ Ｐゴシック" charset="0"/>
              </a:defRPr>
            </a:lvl7pPr>
            <a:lvl8pPr marL="3086100" indent="-205740" eaLnBrk="0" fontAlgn="base" hangingPunct="0">
              <a:spcBef>
                <a:spcPct val="0"/>
              </a:spcBef>
              <a:spcAft>
                <a:spcPct val="0"/>
              </a:spcAft>
              <a:defRPr sz="2160">
                <a:solidFill>
                  <a:schemeClr val="tx1"/>
                </a:solidFill>
                <a:latin typeface="Times New Roman" charset="0"/>
                <a:ea typeface="ＭＳ Ｐゴシック" charset="0"/>
              </a:defRPr>
            </a:lvl8pPr>
            <a:lvl9pPr marL="3497580" indent="-205740" eaLnBrk="0" fontAlgn="base" hangingPunct="0">
              <a:spcBef>
                <a:spcPct val="0"/>
              </a:spcBef>
              <a:spcAft>
                <a:spcPct val="0"/>
              </a:spcAft>
              <a:defRPr sz="2160">
                <a:solidFill>
                  <a:schemeClr val="tx1"/>
                </a:solidFill>
                <a:latin typeface="Times New Roman" charset="0"/>
                <a:ea typeface="ＭＳ Ｐゴシック" charset="0"/>
              </a:defRPr>
            </a:lvl9pPr>
          </a:lstStyle>
          <a:p>
            <a:pPr eaLnBrk="1" hangingPunct="1"/>
            <a:fld id="{62AD073D-15DC-1845-8B11-A9B73EC5F8D8}" type="slidenum">
              <a:rPr lang="en-US" sz="1440">
                <a:solidFill>
                  <a:srgbClr val="FFFFFF"/>
                </a:solidFill>
              </a:rPr>
              <a:pPr eaLnBrk="1" hangingPunct="1"/>
              <a:t>1</a:t>
            </a:fld>
            <a:endParaRPr lang="en-US" sz="1440">
              <a:solidFill>
                <a:srgbClr val="FFFFFF"/>
              </a:solidFill>
            </a:endParaRPr>
          </a:p>
        </p:txBody>
      </p:sp>
      <p:pic>
        <p:nvPicPr>
          <p:cNvPr id="1032" name="Picture 8" descr="Cloud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73028" y="-23438645"/>
            <a:ext cx="2571750" cy="22031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loud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10188" y="-23301485"/>
            <a:ext cx="2571750" cy="220313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loud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7348" y="-23164325"/>
            <a:ext cx="2571750" cy="22031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wyla Tharp The Creative Hab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8203" y="2883169"/>
            <a:ext cx="2774968" cy="3671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64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effectLst>
                  <a:outerShdw blurRad="38100" dist="38100" dir="2700000" algn="tl">
                    <a:srgbClr val="000000">
                      <a:alpha val="43137"/>
                    </a:srgbClr>
                  </a:outerShdw>
                </a:effectLst>
              </a:rPr>
              <a:t>But there is also a Control Plane</a:t>
            </a:r>
            <a:endParaRPr lang="en-US" sz="4000" b="1" dirty="0">
              <a:solidFill>
                <a:srgbClr val="0070C0"/>
              </a:solidFill>
              <a:effectLst>
                <a:outerShdw blurRad="38100" dist="38100" dir="2700000" algn="tl">
                  <a:srgbClr val="000000">
                    <a:alpha val="43137"/>
                  </a:srgbClr>
                </a:outerShdw>
              </a:effectLst>
            </a:endParaRPr>
          </a:p>
        </p:txBody>
      </p:sp>
      <p:sp>
        <p:nvSpPr>
          <p:cNvPr id="3" name="Rectangle 2"/>
          <p:cNvSpPr/>
          <p:nvPr/>
        </p:nvSpPr>
        <p:spPr>
          <a:xfrm>
            <a:off x="1859973" y="2369128"/>
            <a:ext cx="1080655" cy="9767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3" idx="3"/>
          </p:cNvCxnSpPr>
          <p:nvPr/>
        </p:nvCxnSpPr>
        <p:spPr>
          <a:xfrm>
            <a:off x="2940628" y="2857501"/>
            <a:ext cx="2067790" cy="1039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08418" y="2379518"/>
            <a:ext cx="1080655" cy="9767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491345" y="3976255"/>
            <a:ext cx="1080655" cy="9767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3" idx="2"/>
            <a:endCxn id="7" idx="1"/>
          </p:cNvCxnSpPr>
          <p:nvPr/>
        </p:nvCxnSpPr>
        <p:spPr>
          <a:xfrm>
            <a:off x="2400301" y="3345874"/>
            <a:ext cx="1091044" cy="1118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7" idx="3"/>
          </p:cNvCxnSpPr>
          <p:nvPr/>
        </p:nvCxnSpPr>
        <p:spPr>
          <a:xfrm flipV="1">
            <a:off x="4572000" y="3356264"/>
            <a:ext cx="852055" cy="1108364"/>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681353" y="2518065"/>
            <a:ext cx="789709" cy="6788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endCxn id="3" idx="1"/>
          </p:cNvCxnSpPr>
          <p:nvPr/>
        </p:nvCxnSpPr>
        <p:spPr>
          <a:xfrm>
            <a:off x="1246910" y="2857501"/>
            <a:ext cx="6130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3"/>
            <a:endCxn id="13" idx="2"/>
          </p:cNvCxnSpPr>
          <p:nvPr/>
        </p:nvCxnSpPr>
        <p:spPr>
          <a:xfrm flipV="1">
            <a:off x="6089073" y="2857501"/>
            <a:ext cx="592280" cy="1039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148943" y="1768326"/>
            <a:ext cx="1581843" cy="830997"/>
          </a:xfrm>
          <a:prstGeom prst="rect">
            <a:avLst/>
          </a:prstGeom>
          <a:noFill/>
        </p:spPr>
        <p:txBody>
          <a:bodyPr wrap="none" rtlCol="0">
            <a:spAutoFit/>
          </a:bodyPr>
          <a:lstStyle/>
          <a:p>
            <a:r>
              <a:rPr lang="en-US" sz="2400" dirty="0" smtClean="0"/>
              <a:t>1.2.*</a:t>
            </a:r>
          </a:p>
          <a:p>
            <a:r>
              <a:rPr lang="en-US" sz="2400" dirty="0" smtClean="0"/>
              <a:t>Accounting</a:t>
            </a:r>
            <a:endParaRPr lang="en-US" sz="2400" dirty="0"/>
          </a:p>
        </p:txBody>
      </p:sp>
      <p:sp>
        <p:nvSpPr>
          <p:cNvPr id="20" name="TextBox 19"/>
          <p:cNvSpPr txBox="1"/>
          <p:nvPr/>
        </p:nvSpPr>
        <p:spPr>
          <a:xfrm>
            <a:off x="2202257" y="2542094"/>
            <a:ext cx="700833" cy="400110"/>
          </a:xfrm>
          <a:prstGeom prst="rect">
            <a:avLst/>
          </a:prstGeom>
          <a:noFill/>
        </p:spPr>
        <p:txBody>
          <a:bodyPr wrap="none" rtlCol="0">
            <a:spAutoFit/>
          </a:bodyPr>
          <a:lstStyle/>
          <a:p>
            <a:r>
              <a:rPr lang="en-US" sz="2000" dirty="0" smtClean="0"/>
              <a:t>1.2.*</a:t>
            </a:r>
            <a:endParaRPr lang="en-US" sz="2000" dirty="0"/>
          </a:p>
        </p:txBody>
      </p:sp>
      <p:cxnSp>
        <p:nvCxnSpPr>
          <p:cNvPr id="24" name="Straight Arrow Connector 23"/>
          <p:cNvCxnSpPr>
            <a:stCxn id="20" idx="3"/>
          </p:cNvCxnSpPr>
          <p:nvPr/>
        </p:nvCxnSpPr>
        <p:spPr>
          <a:xfrm flipV="1">
            <a:off x="2903090" y="2722021"/>
            <a:ext cx="313878" cy="20128"/>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395811" y="2456845"/>
            <a:ext cx="700833" cy="400110"/>
          </a:xfrm>
          <a:prstGeom prst="rect">
            <a:avLst/>
          </a:prstGeom>
          <a:noFill/>
        </p:spPr>
        <p:txBody>
          <a:bodyPr wrap="none" rtlCol="0">
            <a:spAutoFit/>
          </a:bodyPr>
          <a:lstStyle/>
          <a:p>
            <a:r>
              <a:rPr lang="en-US" sz="2000" dirty="0" smtClean="0"/>
              <a:t>1.2.*</a:t>
            </a:r>
            <a:endParaRPr lang="en-US" sz="2000" dirty="0"/>
          </a:p>
        </p:txBody>
      </p:sp>
      <p:cxnSp>
        <p:nvCxnSpPr>
          <p:cNvPr id="26" name="Straight Arrow Connector 25"/>
          <p:cNvCxnSpPr>
            <a:stCxn id="25" idx="3"/>
          </p:cNvCxnSpPr>
          <p:nvPr/>
        </p:nvCxnSpPr>
        <p:spPr>
          <a:xfrm flipV="1">
            <a:off x="6096644" y="2636772"/>
            <a:ext cx="313878" cy="20128"/>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799343" y="4262602"/>
            <a:ext cx="700833" cy="400110"/>
          </a:xfrm>
          <a:prstGeom prst="rect">
            <a:avLst/>
          </a:prstGeom>
          <a:noFill/>
        </p:spPr>
        <p:txBody>
          <a:bodyPr wrap="none" rtlCol="0">
            <a:spAutoFit/>
          </a:bodyPr>
          <a:lstStyle/>
          <a:p>
            <a:r>
              <a:rPr lang="en-US" sz="2000" dirty="0" smtClean="0"/>
              <a:t>1.2.*</a:t>
            </a:r>
            <a:endParaRPr lang="en-US" sz="2000" dirty="0"/>
          </a:p>
        </p:txBody>
      </p:sp>
      <p:cxnSp>
        <p:nvCxnSpPr>
          <p:cNvPr id="29" name="Straight Arrow Connector 28"/>
          <p:cNvCxnSpPr>
            <a:stCxn id="27" idx="3"/>
          </p:cNvCxnSpPr>
          <p:nvPr/>
        </p:nvCxnSpPr>
        <p:spPr>
          <a:xfrm flipV="1">
            <a:off x="4500176" y="4108843"/>
            <a:ext cx="200244" cy="35381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77673" y="2635920"/>
            <a:ext cx="502493" cy="52410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3948548" y="2599016"/>
            <a:ext cx="451603" cy="5979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859973" y="2975356"/>
            <a:ext cx="700833" cy="400110"/>
          </a:xfrm>
          <a:prstGeom prst="rect">
            <a:avLst/>
          </a:prstGeom>
          <a:noFill/>
        </p:spPr>
        <p:txBody>
          <a:bodyPr wrap="none" rtlCol="0">
            <a:spAutoFit/>
          </a:bodyPr>
          <a:lstStyle/>
          <a:p>
            <a:r>
              <a:rPr lang="en-US" sz="2000" dirty="0" smtClean="0">
                <a:solidFill>
                  <a:srgbClr val="FF0000"/>
                </a:solidFill>
              </a:rPr>
              <a:t>1.2.*</a:t>
            </a:r>
            <a:endParaRPr lang="en-US" sz="2000" dirty="0">
              <a:solidFill>
                <a:srgbClr val="FF0000"/>
              </a:solidFill>
            </a:endParaRPr>
          </a:p>
        </p:txBody>
      </p:sp>
      <p:cxnSp>
        <p:nvCxnSpPr>
          <p:cNvPr id="41" name="Straight Arrow Connector 40"/>
          <p:cNvCxnSpPr/>
          <p:nvPr/>
        </p:nvCxnSpPr>
        <p:spPr>
          <a:xfrm>
            <a:off x="2209933" y="3429048"/>
            <a:ext cx="324650" cy="37589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57200" y="5133109"/>
            <a:ext cx="8364682"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rgbClr val="0070C0"/>
                </a:solidFill>
              </a:rPr>
              <a:t>Data Plane (DP):</a:t>
            </a:r>
            <a:r>
              <a:rPr lang="en-US" sz="2400" dirty="0" smtClean="0"/>
              <a:t> Collection of forwarding tables and logic that forward data packets, aka Forwarding</a:t>
            </a:r>
          </a:p>
          <a:p>
            <a:pPr marL="285750" indent="-285750">
              <a:buFont typeface="Arial" panose="020B0604020202020204" pitchFamily="34" charset="0"/>
              <a:buChar char="•"/>
            </a:pPr>
            <a:r>
              <a:rPr lang="en-US" sz="2400" dirty="0" smtClean="0">
                <a:solidFill>
                  <a:srgbClr val="00B050"/>
                </a:solidFill>
              </a:rPr>
              <a:t>Control Plane (CP): </a:t>
            </a:r>
            <a:r>
              <a:rPr lang="en-US" sz="2400" dirty="0" smtClean="0"/>
              <a:t>Program that takes failed links, load into account to build data plane, aka Routing</a:t>
            </a:r>
          </a:p>
        </p:txBody>
      </p:sp>
      <p:cxnSp>
        <p:nvCxnSpPr>
          <p:cNvPr id="8" name="Straight Arrow Connector 7"/>
          <p:cNvCxnSpPr/>
          <p:nvPr/>
        </p:nvCxnSpPr>
        <p:spPr>
          <a:xfrm flipH="1" flipV="1">
            <a:off x="1975768" y="3548432"/>
            <a:ext cx="388621" cy="390283"/>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58362" y="3955330"/>
            <a:ext cx="3078984" cy="461665"/>
          </a:xfrm>
          <a:prstGeom prst="rect">
            <a:avLst/>
          </a:prstGeom>
          <a:noFill/>
        </p:spPr>
        <p:txBody>
          <a:bodyPr wrap="none" rtlCol="0">
            <a:spAutoFit/>
          </a:bodyPr>
          <a:lstStyle/>
          <a:p>
            <a:r>
              <a:rPr lang="en-US" sz="2400" dirty="0" smtClean="0"/>
              <a:t>Can reach 1.2 in 2 hops</a:t>
            </a:r>
            <a:endParaRPr lang="en-US" sz="2400" dirty="0"/>
          </a:p>
        </p:txBody>
      </p:sp>
      <p:sp>
        <p:nvSpPr>
          <p:cNvPr id="30" name="TextBox 29"/>
          <p:cNvSpPr txBox="1"/>
          <p:nvPr/>
        </p:nvSpPr>
        <p:spPr>
          <a:xfrm>
            <a:off x="2319226" y="1695950"/>
            <a:ext cx="2960234" cy="461665"/>
          </a:xfrm>
          <a:prstGeom prst="rect">
            <a:avLst/>
          </a:prstGeom>
          <a:noFill/>
        </p:spPr>
        <p:txBody>
          <a:bodyPr wrap="none" rtlCol="0">
            <a:spAutoFit/>
          </a:bodyPr>
          <a:lstStyle/>
          <a:p>
            <a:r>
              <a:rPr lang="en-US" sz="2400" dirty="0" smtClean="0"/>
              <a:t>Can reach 1.2 in 1 hop</a:t>
            </a:r>
            <a:endParaRPr lang="en-US" sz="2400" dirty="0"/>
          </a:p>
        </p:txBody>
      </p:sp>
      <p:cxnSp>
        <p:nvCxnSpPr>
          <p:cNvPr id="16" name="Straight Arrow Connector 15"/>
          <p:cNvCxnSpPr/>
          <p:nvPr/>
        </p:nvCxnSpPr>
        <p:spPr>
          <a:xfrm flipH="1" flipV="1">
            <a:off x="2974829" y="2291198"/>
            <a:ext cx="751260" cy="7797"/>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3163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ppt_x"/>
                                          </p:val>
                                        </p:tav>
                                        <p:tav tm="100000">
                                          <p:val>
                                            <p:strVal val="#ppt_x"/>
                                          </p:val>
                                        </p:tav>
                                      </p:tavLst>
                                    </p:anim>
                                    <p:anim calcmode="lin" valueType="num">
                                      <p:cBhvr additive="base">
                                        <p:cTn id="1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fill="hold"/>
                                        <p:tgtEl>
                                          <p:spTgt spid="39"/>
                                        </p:tgtEl>
                                        <p:attrNameLst>
                                          <p:attrName>ppt_x</p:attrName>
                                        </p:attrNameLst>
                                      </p:cBhvr>
                                      <p:tavLst>
                                        <p:tav tm="0">
                                          <p:val>
                                            <p:strVal val="#ppt_x"/>
                                          </p:val>
                                        </p:tav>
                                        <p:tav tm="100000">
                                          <p:val>
                                            <p:strVal val="#ppt_x"/>
                                          </p:val>
                                        </p:tav>
                                      </p:tavLst>
                                    </p:anim>
                                    <p:anim calcmode="lin" valueType="num">
                                      <p:cBhvr additive="base">
                                        <p:cTn id="18" dur="500" fill="hold"/>
                                        <p:tgtEl>
                                          <p:spTgt spid="3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500" fill="hold"/>
                                        <p:tgtEl>
                                          <p:spTgt spid="41"/>
                                        </p:tgtEl>
                                        <p:attrNameLst>
                                          <p:attrName>ppt_x</p:attrName>
                                        </p:attrNameLst>
                                      </p:cBhvr>
                                      <p:tavLst>
                                        <p:tav tm="0">
                                          <p:val>
                                            <p:strVal val="#ppt_x"/>
                                          </p:val>
                                        </p:tav>
                                        <p:tav tm="100000">
                                          <p:val>
                                            <p:strVal val="#ppt_x"/>
                                          </p:val>
                                        </p:tav>
                                      </p:tavLst>
                                    </p:anim>
                                    <p:anim calcmode="lin" valueType="num">
                                      <p:cBhvr additive="base">
                                        <p:cTn id="2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10"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effectLst>
                  <a:outerShdw blurRad="38100" dist="38100" dir="2700000" algn="tl">
                    <a:srgbClr val="000000">
                      <a:alpha val="43137"/>
                    </a:srgbClr>
                  </a:outerShdw>
                </a:effectLst>
              </a:rPr>
              <a:t>BGP Routing: Beyond shortest path</a:t>
            </a:r>
            <a:endParaRPr lang="en-US" sz="4000" b="1" dirty="0">
              <a:solidFill>
                <a:srgbClr val="0070C0"/>
              </a:solidFill>
              <a:effectLst>
                <a:outerShdw blurRad="38100" dist="38100" dir="2700000" algn="tl">
                  <a:srgbClr val="000000">
                    <a:alpha val="43137"/>
                  </a:srgbClr>
                </a:outerShdw>
              </a:effectLst>
            </a:endParaRPr>
          </a:p>
        </p:txBody>
      </p:sp>
      <p:sp>
        <p:nvSpPr>
          <p:cNvPr id="3" name="Rectangle 2"/>
          <p:cNvSpPr/>
          <p:nvPr/>
        </p:nvSpPr>
        <p:spPr>
          <a:xfrm>
            <a:off x="2551611" y="2223524"/>
            <a:ext cx="4232367" cy="15200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457200" y="4140332"/>
            <a:ext cx="8364682"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Static Routes take precedence</a:t>
            </a:r>
          </a:p>
          <a:p>
            <a:pPr marL="285750" indent="-285750">
              <a:buFont typeface="Arial" panose="020B0604020202020204" pitchFamily="34" charset="0"/>
              <a:buChar char="•"/>
            </a:pPr>
            <a:r>
              <a:rPr lang="en-US" sz="2400" dirty="0" smtClean="0"/>
              <a:t>Then come local preferences at this router (higher wins)</a:t>
            </a:r>
          </a:p>
          <a:p>
            <a:pPr marL="285750" indent="-285750">
              <a:buFont typeface="Arial" panose="020B0604020202020204" pitchFamily="34" charset="0"/>
              <a:buChar char="•"/>
            </a:pPr>
            <a:r>
              <a:rPr lang="en-US" sz="2400" dirty="0" smtClean="0"/>
              <a:t>Then comes some form of path length</a:t>
            </a:r>
          </a:p>
          <a:p>
            <a:pPr marL="285750" indent="-285750">
              <a:buFont typeface="Arial" panose="020B0604020202020204" pitchFamily="34" charset="0"/>
              <a:buChar char="•"/>
            </a:pPr>
            <a:r>
              <a:rPr lang="en-US" sz="2400" dirty="0" smtClean="0"/>
              <a:t>And more . . .</a:t>
            </a:r>
          </a:p>
        </p:txBody>
      </p:sp>
      <p:sp>
        <p:nvSpPr>
          <p:cNvPr id="10" name="TextBox 9"/>
          <p:cNvSpPr txBox="1"/>
          <p:nvPr/>
        </p:nvSpPr>
        <p:spPr>
          <a:xfrm>
            <a:off x="6300038" y="1718761"/>
            <a:ext cx="1931939" cy="461665"/>
          </a:xfrm>
          <a:prstGeom prst="rect">
            <a:avLst/>
          </a:prstGeom>
          <a:noFill/>
        </p:spPr>
        <p:txBody>
          <a:bodyPr wrap="none" rtlCol="0">
            <a:spAutoFit/>
          </a:bodyPr>
          <a:lstStyle/>
          <a:p>
            <a:r>
              <a:rPr lang="en-US" sz="2400" dirty="0" smtClean="0"/>
              <a:t>Route2 (p, . .)</a:t>
            </a:r>
            <a:endParaRPr lang="en-US" sz="2400" dirty="0"/>
          </a:p>
        </p:txBody>
      </p:sp>
      <p:sp>
        <p:nvSpPr>
          <p:cNvPr id="30" name="TextBox 29"/>
          <p:cNvSpPr txBox="1"/>
          <p:nvPr/>
        </p:nvSpPr>
        <p:spPr>
          <a:xfrm>
            <a:off x="1243328" y="1693795"/>
            <a:ext cx="2000869" cy="461665"/>
          </a:xfrm>
          <a:prstGeom prst="rect">
            <a:avLst/>
          </a:prstGeom>
          <a:noFill/>
        </p:spPr>
        <p:txBody>
          <a:bodyPr wrap="none" rtlCol="0">
            <a:spAutoFit/>
          </a:bodyPr>
          <a:lstStyle/>
          <a:p>
            <a:r>
              <a:rPr lang="en-US" sz="2400" dirty="0" smtClean="0"/>
              <a:t>Route1 (p,  . .)</a:t>
            </a:r>
            <a:endParaRPr lang="en-US" sz="2400" dirty="0"/>
          </a:p>
        </p:txBody>
      </p:sp>
      <p:cxnSp>
        <p:nvCxnSpPr>
          <p:cNvPr id="12" name="Straight Arrow Connector 11"/>
          <p:cNvCxnSpPr/>
          <p:nvPr/>
        </p:nvCxnSpPr>
        <p:spPr>
          <a:xfrm>
            <a:off x="3159170" y="1675588"/>
            <a:ext cx="285952" cy="547936"/>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a:off x="6160699" y="1574666"/>
            <a:ext cx="139339" cy="648858"/>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4612426" y="3334270"/>
            <a:ext cx="0" cy="896983"/>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2829408" y="2158618"/>
            <a:ext cx="1231427" cy="461665"/>
          </a:xfrm>
          <a:prstGeom prst="rect">
            <a:avLst/>
          </a:prstGeom>
          <a:noFill/>
        </p:spPr>
        <p:txBody>
          <a:bodyPr wrap="none" rtlCol="0">
            <a:spAutoFit/>
          </a:bodyPr>
          <a:lstStyle/>
          <a:p>
            <a:r>
              <a:rPr lang="en-US" sz="2400" dirty="0" smtClean="0"/>
              <a:t>LP = 120</a:t>
            </a:r>
            <a:endParaRPr lang="en-US" sz="2400" dirty="0"/>
          </a:p>
        </p:txBody>
      </p:sp>
      <p:sp>
        <p:nvSpPr>
          <p:cNvPr id="33" name="TextBox 32"/>
          <p:cNvSpPr txBox="1"/>
          <p:nvPr/>
        </p:nvSpPr>
        <p:spPr>
          <a:xfrm>
            <a:off x="3309089" y="2749164"/>
            <a:ext cx="3108672" cy="461665"/>
          </a:xfrm>
          <a:prstGeom prst="rect">
            <a:avLst/>
          </a:prstGeom>
          <a:noFill/>
        </p:spPr>
        <p:txBody>
          <a:bodyPr wrap="none" rtlCol="0">
            <a:spAutoFit/>
          </a:bodyPr>
          <a:lstStyle/>
          <a:p>
            <a:r>
              <a:rPr lang="en-US" sz="2400" dirty="0" smtClean="0"/>
              <a:t>Route Processing Policy</a:t>
            </a:r>
            <a:endParaRPr lang="en-US" sz="2400" dirty="0"/>
          </a:p>
        </p:txBody>
      </p:sp>
      <p:cxnSp>
        <p:nvCxnSpPr>
          <p:cNvPr id="13" name="Straight Arrow Connector 12"/>
          <p:cNvCxnSpPr/>
          <p:nvPr/>
        </p:nvCxnSpPr>
        <p:spPr>
          <a:xfrm flipV="1">
            <a:off x="6783978" y="2768921"/>
            <a:ext cx="313878" cy="20128"/>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472460" y="2217209"/>
            <a:ext cx="1075936" cy="461665"/>
          </a:xfrm>
          <a:prstGeom prst="rect">
            <a:avLst/>
          </a:prstGeom>
          <a:noFill/>
        </p:spPr>
        <p:txBody>
          <a:bodyPr wrap="none" rtlCol="0">
            <a:spAutoFit/>
          </a:bodyPr>
          <a:lstStyle/>
          <a:p>
            <a:r>
              <a:rPr lang="en-US" sz="2400" dirty="0" smtClean="0"/>
              <a:t>LP = 80</a:t>
            </a:r>
            <a:endParaRPr lang="en-US" sz="2400" dirty="0"/>
          </a:p>
        </p:txBody>
      </p:sp>
      <p:sp>
        <p:nvSpPr>
          <p:cNvPr id="16" name="TextBox 15"/>
          <p:cNvSpPr txBox="1"/>
          <p:nvPr/>
        </p:nvSpPr>
        <p:spPr>
          <a:xfrm>
            <a:off x="6728039" y="2831274"/>
            <a:ext cx="1678408" cy="830997"/>
          </a:xfrm>
          <a:prstGeom prst="rect">
            <a:avLst/>
          </a:prstGeom>
          <a:noFill/>
        </p:spPr>
        <p:txBody>
          <a:bodyPr wrap="none" rtlCol="0">
            <a:spAutoFit/>
          </a:bodyPr>
          <a:lstStyle/>
          <a:p>
            <a:r>
              <a:rPr lang="en-US" sz="2400" dirty="0" smtClean="0"/>
              <a:t>Static Route</a:t>
            </a:r>
          </a:p>
          <a:p>
            <a:r>
              <a:rPr lang="en-US" sz="2400" dirty="0" smtClean="0"/>
              <a:t>For p</a:t>
            </a:r>
            <a:endParaRPr lang="en-US" sz="2400" dirty="0"/>
          </a:p>
        </p:txBody>
      </p:sp>
    </p:spTree>
    <p:extLst>
      <p:ext uri="{BB962C8B-B14F-4D97-AF65-F5344CB8AC3E}">
        <p14:creationId xmlns:p14="http://schemas.microsoft.com/office/powerpoint/2010/main" val="326863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75" y="274638"/>
            <a:ext cx="8376381" cy="1009413"/>
          </a:xfrm>
        </p:spPr>
        <p:txBody>
          <a:bodyPr>
            <a:normAutofit/>
          </a:bodyPr>
          <a:lstStyle/>
          <a:p>
            <a:r>
              <a:rPr lang="en-US" sz="4000" b="1" dirty="0" smtClean="0">
                <a:solidFill>
                  <a:srgbClr val="0070C0"/>
                </a:solidFill>
                <a:effectLst>
                  <a:outerShdw blurRad="38100" dist="38100" dir="2700000" algn="tl">
                    <a:srgbClr val="000000">
                      <a:alpha val="43137"/>
                    </a:srgbClr>
                  </a:outerShdw>
                </a:effectLst>
              </a:rPr>
              <a:t>Control versus Data Plane Verification </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16568" y="1391487"/>
                <a:ext cx="8927432" cy="4707082"/>
              </a:xfrm>
            </p:spPr>
            <p:txBody>
              <a:bodyPr>
                <a:normAutofit fontScale="92500" lnSpcReduction="10000"/>
              </a:bodyPr>
              <a:lstStyle/>
              <a:p>
                <a:pPr marL="0" indent="0">
                  <a:buNone/>
                </a:pPr>
                <a:r>
                  <a:rPr lang="en-US" dirty="0" smtClean="0">
                    <a:solidFill>
                      <a:schemeClr val="tx1"/>
                    </a:solidFill>
                  </a:rPr>
                  <a:t>Program types:</a:t>
                </a:r>
              </a:p>
              <a:p>
                <a:pPr lvl="1"/>
                <a14:m>
                  <m:oMath xmlns:m="http://schemas.openxmlformats.org/officeDocument/2006/math">
                    <m:r>
                      <a:rPr lang="en-US" i="1" dirty="0" smtClean="0">
                        <a:solidFill>
                          <a:schemeClr val="tx1"/>
                        </a:solidFill>
                        <a:latin typeface="Cambria Math" panose="02040503050406030204" pitchFamily="18" charset="0"/>
                      </a:rPr>
                      <m:t>𝐶𝑜𝑛𝑡𝑟𝑜𝑙𝑃𝑙𝑎𝑛𝑒</m:t>
                    </m:r>
                    <m:r>
                      <a:rPr lang="en-US" i="1" dirty="0" smtClean="0">
                        <a:solidFill>
                          <a:schemeClr val="tx1"/>
                        </a:solidFill>
                        <a:latin typeface="Cambria Math" panose="02040503050406030204" pitchFamily="18" charset="0"/>
                      </a:rPr>
                      <m:t>: </m:t>
                    </m:r>
                    <m:d>
                      <m:dPr>
                        <m:ctrlPr>
                          <a:rPr lang="en-US" i="1" dirty="0" smtClean="0">
                            <a:solidFill>
                              <a:schemeClr val="tx1"/>
                            </a:solidFill>
                            <a:latin typeface="Cambria Math" panose="02040503050406030204" pitchFamily="18" charset="0"/>
                          </a:rPr>
                        </m:ctrlPr>
                      </m:dPr>
                      <m:e>
                        <m:r>
                          <a:rPr lang="en-US" i="1" dirty="0" err="1" smtClean="0">
                            <a:solidFill>
                              <a:schemeClr val="tx1"/>
                            </a:solidFill>
                            <a:latin typeface="Cambria Math" panose="02040503050406030204" pitchFamily="18" charset="0"/>
                          </a:rPr>
                          <m:t>𝐶𝑜𝑛𝑓𝑖𝑔</m:t>
                        </m:r>
                        <m:r>
                          <a:rPr lang="en-US" b="0" i="1" dirty="0" smtClean="0">
                            <a:solidFill>
                              <a:schemeClr val="tx1"/>
                            </a:solidFill>
                            <a:latin typeface="Cambria Math" panose="02040503050406030204" pitchFamily="18" charset="0"/>
                          </a:rPr>
                          <m:t>×</m:t>
                        </m:r>
                        <m:r>
                          <a:rPr lang="en-US" i="1" dirty="0" err="1" smtClean="0">
                            <a:solidFill>
                              <a:schemeClr val="tx1"/>
                            </a:solidFill>
                            <a:latin typeface="Cambria Math" panose="02040503050406030204" pitchFamily="18" charset="0"/>
                          </a:rPr>
                          <m:t>𝐸𝑛𝑣</m:t>
                        </m:r>
                      </m:e>
                    </m:d>
                    <m:r>
                      <a:rPr lang="en-US" b="0" i="1" dirty="0" smtClean="0">
                        <a:solidFill>
                          <a:schemeClr val="tx1"/>
                        </a:solidFill>
                        <a:latin typeface="Cambria Math" panose="02040503050406030204" pitchFamily="18" charset="0"/>
                      </a:rPr>
                      <m:t>→</m:t>
                    </m:r>
                    <m:r>
                      <a:rPr lang="en-US" i="1" dirty="0" smtClean="0">
                        <a:solidFill>
                          <a:schemeClr val="tx1"/>
                        </a:solidFill>
                        <a:latin typeface="Cambria Math" panose="02040503050406030204" pitchFamily="18" charset="0"/>
                        <a:sym typeface="Wingdings" panose="05000000000000000000" pitchFamily="2" charset="2"/>
                      </a:rPr>
                      <m:t> </m:t>
                    </m:r>
                    <m:r>
                      <a:rPr lang="en-US" i="1" dirty="0" smtClean="0">
                        <a:solidFill>
                          <a:schemeClr val="tx1"/>
                        </a:solidFill>
                        <a:latin typeface="Cambria Math" panose="02040503050406030204" pitchFamily="18" charset="0"/>
                        <a:sym typeface="Wingdings" panose="05000000000000000000" pitchFamily="2" charset="2"/>
                      </a:rPr>
                      <m:t>𝐹𝑜𝑟𝑤𝑎𝑟𝑑𝑇𝑎𝑏𝑙𝑒</m:t>
                    </m:r>
                  </m:oMath>
                </a14:m>
                <a:endParaRPr lang="en-US" dirty="0" smtClean="0">
                  <a:solidFill>
                    <a:schemeClr val="tx1"/>
                  </a:solidFill>
                  <a:sym typeface="Wingdings" panose="05000000000000000000" pitchFamily="2" charset="2"/>
                </a:endParaRPr>
              </a:p>
              <a:p>
                <a:pPr lvl="1"/>
                <a14:m>
                  <m:oMath xmlns:m="http://schemas.openxmlformats.org/officeDocument/2006/math">
                    <m:r>
                      <a:rPr lang="en-US" i="1" dirty="0" smtClean="0">
                        <a:solidFill>
                          <a:schemeClr val="tx1"/>
                        </a:solidFill>
                        <a:latin typeface="Cambria Math" panose="02040503050406030204" pitchFamily="18" charset="0"/>
                        <a:sym typeface="Wingdings" panose="05000000000000000000" pitchFamily="2" charset="2"/>
                      </a:rPr>
                      <m:t>𝐷𝑎𝑡𝑎𝑃𝑙𝑎𝑛𝑒</m:t>
                    </m:r>
                    <m:r>
                      <a:rPr lang="en-US" i="1" dirty="0" smtClean="0">
                        <a:solidFill>
                          <a:schemeClr val="tx1"/>
                        </a:solidFill>
                        <a:latin typeface="Cambria Math" panose="02040503050406030204" pitchFamily="18" charset="0"/>
                        <a:sym typeface="Wingdings" panose="05000000000000000000" pitchFamily="2" charset="2"/>
                      </a:rPr>
                      <m:t>: </m:t>
                    </m:r>
                    <m:d>
                      <m:dPr>
                        <m:ctrlPr>
                          <a:rPr lang="en-US" i="1" dirty="0" smtClean="0">
                            <a:solidFill>
                              <a:schemeClr val="tx1"/>
                            </a:solidFill>
                            <a:latin typeface="Cambria Math" panose="02040503050406030204" pitchFamily="18" charset="0"/>
                            <a:sym typeface="Wingdings" panose="05000000000000000000" pitchFamily="2" charset="2"/>
                          </a:rPr>
                        </m:ctrlPr>
                      </m:dPr>
                      <m:e>
                        <m:r>
                          <a:rPr lang="en-US" b="0" i="1" dirty="0" smtClean="0">
                            <a:solidFill>
                              <a:schemeClr val="tx1"/>
                            </a:solidFill>
                            <a:latin typeface="Cambria Math" panose="02040503050406030204" pitchFamily="18" charset="0"/>
                            <a:sym typeface="Wingdings" panose="05000000000000000000" pitchFamily="2" charset="2"/>
                          </a:rPr>
                          <m:t>𝐹𝑜𝑟𝑤𝑎𝑟𝑑𝑇𝑎𝑏𝑙𝑒</m:t>
                        </m:r>
                        <m:r>
                          <a:rPr lang="en-US" b="0" i="1" dirty="0" smtClean="0">
                            <a:solidFill>
                              <a:schemeClr val="tx1"/>
                            </a:solidFill>
                            <a:latin typeface="Cambria Math" panose="02040503050406030204" pitchFamily="18" charset="0"/>
                            <a:sym typeface="Wingdings" panose="05000000000000000000" pitchFamily="2" charset="2"/>
                          </a:rPr>
                          <m:t>×</m:t>
                        </m:r>
                        <m:r>
                          <a:rPr lang="en-US" b="0" i="1" dirty="0" smtClean="0">
                            <a:solidFill>
                              <a:schemeClr val="tx1"/>
                            </a:solidFill>
                            <a:latin typeface="Cambria Math" panose="02040503050406030204" pitchFamily="18" charset="0"/>
                            <a:sym typeface="Wingdings" panose="05000000000000000000" pitchFamily="2" charset="2"/>
                          </a:rPr>
                          <m:t>𝐻𝑒𝑎𝑑𝑒𝑟</m:t>
                        </m:r>
                      </m:e>
                    </m:d>
                    <m:r>
                      <a:rPr lang="en-US" b="0" i="1" dirty="0" smtClean="0">
                        <a:solidFill>
                          <a:schemeClr val="tx1"/>
                        </a:solidFill>
                        <a:latin typeface="Cambria Math" panose="02040503050406030204" pitchFamily="18" charset="0"/>
                        <a:sym typeface="Wingdings" panose="05000000000000000000" pitchFamily="2" charset="2"/>
                      </a:rPr>
                      <m:t>→</m:t>
                    </m:r>
                    <m:r>
                      <a:rPr lang="en-US" i="1" dirty="0" err="1" smtClean="0">
                        <a:solidFill>
                          <a:schemeClr val="tx1"/>
                        </a:solidFill>
                        <a:latin typeface="Cambria Math" panose="02040503050406030204" pitchFamily="18" charset="0"/>
                        <a:sym typeface="Wingdings" panose="05000000000000000000" pitchFamily="2" charset="2"/>
                      </a:rPr>
                      <m:t>𝐹𝑤𝑑𝑅𝑒𝑠𝑢𝑙𝑡</m:t>
                    </m:r>
                  </m:oMath>
                </a14:m>
                <a:endParaRPr lang="en-US" dirty="0" smtClean="0">
                  <a:solidFill>
                    <a:schemeClr val="tx1"/>
                  </a:solidFill>
                </a:endParaRPr>
              </a:p>
              <a:p>
                <a:pPr marL="0" indent="0">
                  <a:buNone/>
                </a:pPr>
                <a:endParaRPr lang="en-US" dirty="0" smtClean="0">
                  <a:solidFill>
                    <a:schemeClr val="tx1"/>
                  </a:solidFill>
                </a:endParaRPr>
              </a:p>
              <a:p>
                <a:pPr marL="0" indent="0">
                  <a:buNone/>
                </a:pPr>
                <a:r>
                  <a:rPr lang="en-US" dirty="0" smtClean="0">
                    <a:solidFill>
                      <a:schemeClr val="tx1"/>
                    </a:solidFill>
                  </a:rPr>
                  <a:t>Data Plane verification for fixed Forwarding Table </a:t>
                </a:r>
                <a14:m>
                  <m:oMath xmlns:m="http://schemas.openxmlformats.org/officeDocument/2006/math">
                    <m:r>
                      <a:rPr lang="en-US" i="1" dirty="0" smtClean="0">
                        <a:solidFill>
                          <a:schemeClr val="tx1"/>
                        </a:solidFill>
                        <a:latin typeface="Cambria Math" panose="02040503050406030204" pitchFamily="18" charset="0"/>
                      </a:rPr>
                      <m:t>𝑓</m:t>
                    </m:r>
                  </m:oMath>
                </a14:m>
                <a:endParaRPr lang="en-US" i="1" dirty="0" smtClean="0">
                  <a:solidFill>
                    <a:schemeClr val="tx1"/>
                  </a:solidFill>
                  <a:latin typeface="Cambria Math" panose="02040503050406030204" pitchFamily="18" charset="0"/>
                </a:endParaRPr>
              </a:p>
              <a:p>
                <a:pPr marL="0" indent="0">
                  <a:buNone/>
                </a:pPr>
                <a:r>
                  <a:rPr lang="en-US" dirty="0" smtClean="0">
                    <a:solidFill>
                      <a:schemeClr val="tx1"/>
                    </a:solidFill>
                  </a:rPr>
                  <a:t>	</a:t>
                </a:r>
                <a14:m>
                  <m:oMath xmlns:m="http://schemas.openxmlformats.org/officeDocument/2006/math">
                    <m:r>
                      <a:rPr lang="el-GR"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h</m:t>
                    </m:r>
                    <m:r>
                      <a:rPr lang="en-US" i="1" dirty="0" smtClean="0">
                        <a:solidFill>
                          <a:schemeClr val="tx1"/>
                        </a:solidFill>
                        <a:latin typeface="Cambria Math" panose="02040503050406030204" pitchFamily="18" charset="0"/>
                      </a:rPr>
                      <m:t>: </m:t>
                    </m:r>
                    <m:r>
                      <a:rPr lang="en-US" b="0" i="1" dirty="0" smtClean="0">
                        <a:solidFill>
                          <a:schemeClr val="tx1"/>
                        </a:solidFill>
                        <a:latin typeface="Cambria Math" panose="02040503050406030204" pitchFamily="18" charset="0"/>
                      </a:rPr>
                      <m:t> </m:t>
                    </m:r>
                    <m:r>
                      <a:rPr lang="en-US" b="0" i="1" dirty="0" smtClean="0">
                        <a:solidFill>
                          <a:schemeClr val="tx1"/>
                        </a:solidFill>
                        <a:latin typeface="Cambria Math" panose="02040503050406030204" pitchFamily="18" charset="0"/>
                      </a:rPr>
                      <m:t>𝐻𝑒𝑎𝑑𝑒𝑟</m:t>
                    </m:r>
                    <m:r>
                      <a:rPr lang="en-US" b="0" i="1" dirty="0" smtClean="0">
                        <a:solidFill>
                          <a:schemeClr val="tx1"/>
                        </a:solidFill>
                        <a:latin typeface="Cambria Math" panose="02040503050406030204" pitchFamily="18" charset="0"/>
                      </a:rPr>
                      <m:t>: </m:t>
                    </m:r>
                    <m:r>
                      <m:rPr>
                        <m:sty m:val="p"/>
                      </m:rPr>
                      <a:rPr lang="el-GR" i="0" dirty="0" smtClean="0">
                        <a:solidFill>
                          <a:schemeClr val="tx1"/>
                        </a:solidFill>
                        <a:latin typeface="Cambria Math" panose="02040503050406030204" pitchFamily="18" charset="0"/>
                      </a:rPr>
                      <m:t>Φ</m:t>
                    </m:r>
                    <m:r>
                      <a:rPr lang="en-US"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h</m:t>
                    </m:r>
                    <m:r>
                      <a:rPr lang="en-US" i="1" dirty="0" smtClean="0">
                        <a:solidFill>
                          <a:schemeClr val="tx1"/>
                        </a:solidFill>
                        <a:latin typeface="Cambria Math" panose="02040503050406030204" pitchFamily="18" charset="0"/>
                      </a:rPr>
                      <m:t>, </m:t>
                    </m:r>
                    <m:r>
                      <a:rPr lang="en-US" i="1" dirty="0" smtClean="0">
                        <a:solidFill>
                          <a:schemeClr val="tx1"/>
                        </a:solidFill>
                        <a:latin typeface="Cambria Math" panose="02040503050406030204" pitchFamily="18" charset="0"/>
                      </a:rPr>
                      <m:t>𝐷𝑎𝑡𝑎𝑃𝑙𝑎𝑛𝑒</m:t>
                    </m:r>
                    <m:r>
                      <a:rPr lang="en-US" i="1" dirty="0" smtClean="0">
                        <a:solidFill>
                          <a:schemeClr val="tx1"/>
                        </a:solidFill>
                        <a:latin typeface="Cambria Math" panose="02040503050406030204" pitchFamily="18" charset="0"/>
                      </a:rPr>
                      <m:t> </m:t>
                    </m:r>
                    <m:d>
                      <m:dPr>
                        <m:ctrlPr>
                          <a:rPr lang="en-US" i="1" dirty="0" smtClean="0">
                            <a:solidFill>
                              <a:schemeClr val="tx1"/>
                            </a:solidFill>
                            <a:latin typeface="Cambria Math" panose="02040503050406030204" pitchFamily="18" charset="0"/>
                          </a:rPr>
                        </m:ctrlPr>
                      </m:dPr>
                      <m:e>
                        <m:r>
                          <a:rPr lang="en-US" i="1" dirty="0" smtClean="0">
                            <a:solidFill>
                              <a:schemeClr val="tx1"/>
                            </a:solidFill>
                            <a:latin typeface="Cambria Math" panose="02040503050406030204" pitchFamily="18" charset="0"/>
                          </a:rPr>
                          <m:t>𝑓</m:t>
                        </m:r>
                        <m:r>
                          <a:rPr lang="en-US" i="1" dirty="0" smtClean="0">
                            <a:solidFill>
                              <a:schemeClr val="tx1"/>
                            </a:solidFill>
                            <a:latin typeface="Cambria Math" panose="02040503050406030204" pitchFamily="18" charset="0"/>
                          </a:rPr>
                          <m:t>, </m:t>
                        </m:r>
                        <m:r>
                          <a:rPr lang="en-US" b="0" i="1" dirty="0" smtClean="0">
                            <a:solidFill>
                              <a:schemeClr val="tx1"/>
                            </a:solidFill>
                            <a:latin typeface="Cambria Math" panose="02040503050406030204" pitchFamily="18" charset="0"/>
                          </a:rPr>
                          <m:t>h</m:t>
                        </m:r>
                      </m:e>
                    </m:d>
                    <m:r>
                      <a:rPr lang="en-US" b="0" i="1" dirty="0" smtClean="0">
                        <a:solidFill>
                          <a:schemeClr val="tx1"/>
                        </a:solidFill>
                        <a:latin typeface="Cambria Math" panose="02040503050406030204" pitchFamily="18" charset="0"/>
                      </a:rPr>
                      <m:t>)</m:t>
                    </m:r>
                  </m:oMath>
                </a14:m>
                <a:endParaRPr lang="en-US" dirty="0" smtClean="0">
                  <a:solidFill>
                    <a:schemeClr val="tx1"/>
                  </a:solidFill>
                </a:endParaRPr>
              </a:p>
              <a:p>
                <a:pPr marL="0" indent="0">
                  <a:buNone/>
                </a:pPr>
                <a:endParaRPr lang="en-US" dirty="0" smtClean="0">
                  <a:solidFill>
                    <a:schemeClr val="tx1"/>
                  </a:solidFill>
                </a:endParaRPr>
              </a:p>
              <a:p>
                <a:pPr marL="0" indent="0">
                  <a:buNone/>
                </a:pPr>
                <a:r>
                  <a:rPr lang="en-US" dirty="0" smtClean="0">
                    <a:solidFill>
                      <a:schemeClr val="tx1"/>
                    </a:solidFill>
                  </a:rPr>
                  <a:t>Control plane verification for configuration </a:t>
                </a:r>
                <a14:m>
                  <m:oMath xmlns:m="http://schemas.openxmlformats.org/officeDocument/2006/math">
                    <m:r>
                      <a:rPr lang="en-US" i="1" dirty="0" smtClean="0">
                        <a:solidFill>
                          <a:schemeClr val="tx1"/>
                        </a:solidFill>
                        <a:latin typeface="Cambria Math" panose="02040503050406030204" pitchFamily="18" charset="0"/>
                      </a:rPr>
                      <m:t>𝑐</m:t>
                    </m:r>
                  </m:oMath>
                </a14:m>
                <a:endParaRPr lang="en-US" i="1" dirty="0" smtClean="0">
                  <a:solidFill>
                    <a:schemeClr val="tx1"/>
                  </a:solidFill>
                  <a:latin typeface="Cambria Math" panose="02040503050406030204" pitchFamily="18" charset="0"/>
                </a:endParaRPr>
              </a:p>
              <a:p>
                <a:pPr marL="0" indent="0">
                  <a:buNone/>
                </a:pPr>
                <a:r>
                  <a:rPr lang="en-US" dirty="0" smtClean="0">
                    <a:solidFill>
                      <a:schemeClr val="tx1"/>
                    </a:solidFill>
                  </a:rPr>
                  <a:t> </a:t>
                </a:r>
                <a14:m>
                  <m:oMath xmlns:m="http://schemas.openxmlformats.org/officeDocument/2006/math">
                    <m:r>
                      <a:rPr lang="el-GR" i="1" dirty="0" smtClean="0">
                        <a:solidFill>
                          <a:schemeClr val="tx1"/>
                        </a:solidFill>
                        <a:latin typeface="Cambria Math" panose="02040503050406030204" pitchFamily="18" charset="0"/>
                      </a:rPr>
                      <m:t>∀</m:t>
                    </m:r>
                    <m:r>
                      <a:rPr lang="en-US" i="1" dirty="0" smtClean="0">
                        <a:solidFill>
                          <a:schemeClr val="tx1"/>
                        </a:solidFill>
                        <a:latin typeface="Cambria Math" panose="02040503050406030204" pitchFamily="18" charset="0"/>
                      </a:rPr>
                      <m:t>𝑒</m:t>
                    </m:r>
                    <m:r>
                      <a:rPr lang="en-US" b="0" i="1" dirty="0" smtClean="0">
                        <a:solidFill>
                          <a:schemeClr val="tx1"/>
                        </a:solidFill>
                        <a:latin typeface="Cambria Math" panose="02040503050406030204" pitchFamily="18" charset="0"/>
                      </a:rPr>
                      <m:t>, </m:t>
                    </m:r>
                    <m:r>
                      <a:rPr lang="en-US" b="0" i="1" dirty="0" smtClean="0">
                        <a:solidFill>
                          <a:schemeClr val="tx1"/>
                        </a:solidFill>
                        <a:latin typeface="Cambria Math" panose="02040503050406030204" pitchFamily="18" charset="0"/>
                      </a:rPr>
                      <m:t>h</m:t>
                    </m:r>
                    <m:r>
                      <a:rPr lang="en-US" i="1" dirty="0" smtClean="0">
                        <a:solidFill>
                          <a:schemeClr val="tx1"/>
                        </a:solidFill>
                        <a:latin typeface="Cambria Math" panose="02040503050406030204" pitchFamily="18" charset="0"/>
                      </a:rPr>
                      <m:t>: </m:t>
                    </m:r>
                    <m:r>
                      <m:rPr>
                        <m:sty m:val="p"/>
                      </m:rPr>
                      <a:rPr lang="el-GR" i="0" dirty="0" smtClean="0">
                        <a:solidFill>
                          <a:schemeClr val="tx1"/>
                        </a:solidFill>
                        <a:latin typeface="Cambria Math" panose="02040503050406030204" pitchFamily="18" charset="0"/>
                      </a:rPr>
                      <m:t>Φ</m:t>
                    </m:r>
                    <m:r>
                      <a:rPr lang="en-US"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h</m:t>
                    </m:r>
                    <m:r>
                      <a:rPr lang="en-US" b="0" i="1" dirty="0" smtClean="0">
                        <a:solidFill>
                          <a:schemeClr val="tx1"/>
                        </a:solidFill>
                        <a:latin typeface="Cambria Math" panose="02040503050406030204" pitchFamily="18" charset="0"/>
                      </a:rPr>
                      <m:t>, </m:t>
                    </m:r>
                    <m:r>
                      <a:rPr lang="en-US" i="1" dirty="0" smtClean="0">
                        <a:solidFill>
                          <a:schemeClr val="tx1"/>
                        </a:solidFill>
                        <a:latin typeface="Cambria Math" panose="02040503050406030204" pitchFamily="18" charset="0"/>
                      </a:rPr>
                      <m:t>𝐷𝑎𝑡𝑎𝑃𝑙𝑎𝑛𝑒</m:t>
                    </m:r>
                    <m:r>
                      <a:rPr lang="en-US" i="1" dirty="0" smtClean="0">
                        <a:solidFill>
                          <a:schemeClr val="tx1"/>
                        </a:solidFill>
                        <a:latin typeface="Cambria Math" panose="02040503050406030204" pitchFamily="18" charset="0"/>
                      </a:rPr>
                      <m:t>(</m:t>
                    </m:r>
                    <m:r>
                      <a:rPr lang="en-US" i="1" dirty="0" smtClean="0">
                        <a:solidFill>
                          <a:schemeClr val="tx1"/>
                        </a:solidFill>
                        <a:latin typeface="Cambria Math" panose="02040503050406030204" pitchFamily="18" charset="0"/>
                      </a:rPr>
                      <m:t>𝐶𝑜𝑛𝑡𝑟𝑜𝑙𝑃𝑙𝑎𝑛𝑒</m:t>
                    </m:r>
                    <m:r>
                      <a:rPr lang="en-US" i="1" dirty="0" smtClean="0">
                        <a:solidFill>
                          <a:schemeClr val="tx1"/>
                        </a:solidFill>
                        <a:latin typeface="Cambria Math" panose="02040503050406030204" pitchFamily="18" charset="0"/>
                      </a:rPr>
                      <m:t>(</m:t>
                    </m:r>
                    <m:r>
                      <a:rPr lang="en-US" i="1" dirty="0" smtClean="0">
                        <a:solidFill>
                          <a:schemeClr val="tx1"/>
                        </a:solidFill>
                        <a:latin typeface="Cambria Math" panose="02040503050406030204" pitchFamily="18" charset="0"/>
                      </a:rPr>
                      <m:t>𝑐</m:t>
                    </m:r>
                    <m:r>
                      <a:rPr lang="en-US" i="1" dirty="0" smtClean="0">
                        <a:solidFill>
                          <a:schemeClr val="tx1"/>
                        </a:solidFill>
                        <a:latin typeface="Cambria Math" panose="02040503050406030204" pitchFamily="18" charset="0"/>
                      </a:rPr>
                      <m:t>, </m:t>
                    </m:r>
                    <m:r>
                      <a:rPr lang="en-US" i="1" dirty="0" smtClean="0">
                        <a:solidFill>
                          <a:schemeClr val="tx1"/>
                        </a:solidFill>
                        <a:latin typeface="Cambria Math" panose="02040503050406030204" pitchFamily="18" charset="0"/>
                      </a:rPr>
                      <m:t>𝑒</m:t>
                    </m:r>
                    <m:r>
                      <a:rPr lang="en-US" i="1" dirty="0" smtClean="0">
                        <a:solidFill>
                          <a:schemeClr val="tx1"/>
                        </a:solidFill>
                        <a:latin typeface="Cambria Math" panose="02040503050406030204" pitchFamily="18" charset="0"/>
                      </a:rPr>
                      <m:t>), </m:t>
                    </m:r>
                    <m:r>
                      <a:rPr lang="en-US" b="0" i="1" dirty="0" smtClean="0">
                        <a:solidFill>
                          <a:schemeClr val="tx1"/>
                        </a:solidFill>
                        <a:latin typeface="Cambria Math" panose="02040503050406030204" pitchFamily="18" charset="0"/>
                      </a:rPr>
                      <m:t>h</m:t>
                    </m:r>
                    <m:r>
                      <a:rPr lang="en-US" i="1" dirty="0" smtClean="0">
                        <a:solidFill>
                          <a:schemeClr val="tx1"/>
                        </a:solidFill>
                        <a:latin typeface="Cambria Math" panose="02040503050406030204" pitchFamily="18" charset="0"/>
                      </a:rPr>
                      <m:t>)))</m:t>
                    </m:r>
                  </m:oMath>
                </a14:m>
                <a:endParaRPr lang="en-US" dirty="0" smtClean="0">
                  <a:solidFill>
                    <a:schemeClr val="tx1"/>
                  </a:solidFill>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16568" y="1391487"/>
                <a:ext cx="8927432" cy="4707082"/>
              </a:xfrm>
              <a:blipFill rotWithShape="0">
                <a:blip r:embed="rId3"/>
                <a:stretch>
                  <a:fillRect l="-1639" t="-2720"/>
                </a:stretch>
              </a:blipFill>
            </p:spPr>
            <p:txBody>
              <a:bodyPr/>
              <a:lstStyle/>
              <a:p>
                <a:r>
                  <a:rPr lang="en-US">
                    <a:noFill/>
                  </a:rPr>
                  <a:t> </a:t>
                </a:r>
              </a:p>
            </p:txBody>
          </p:sp>
        </mc:Fallback>
      </mc:AlternateContent>
    </p:spTree>
    <p:extLst>
      <p:ext uri="{BB962C8B-B14F-4D97-AF65-F5344CB8AC3E}">
        <p14:creationId xmlns:p14="http://schemas.microsoft.com/office/powerpoint/2010/main" val="1017548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989" y="-7012"/>
            <a:ext cx="8637444" cy="1195017"/>
          </a:xfrm>
        </p:spPr>
        <p:txBody>
          <a:bodyPr>
            <a:normAutofit/>
          </a:bodyPr>
          <a:lstStyle/>
          <a:p>
            <a:r>
              <a:rPr lang="en-US" b="1" dirty="0" smtClean="0">
                <a:solidFill>
                  <a:srgbClr val="0070C0"/>
                </a:solidFill>
                <a:effectLst>
                  <a:outerShdw blurRad="38100" dist="38100" dir="2700000" algn="tl">
                    <a:srgbClr val="000000">
                      <a:alpha val="43137"/>
                    </a:srgbClr>
                  </a:outerShdw>
                </a:effectLst>
              </a:rPr>
              <a:t>Errors </a:t>
            </a:r>
            <a:r>
              <a:rPr lang="en-US" b="1" dirty="0" smtClean="0">
                <a:solidFill>
                  <a:srgbClr val="0070C0"/>
                </a:solidFill>
                <a:effectLst>
                  <a:outerShdw blurRad="38100" dist="38100" dir="2700000" algn="tl">
                    <a:srgbClr val="000000">
                      <a:alpha val="43137"/>
                    </a:srgbClr>
                  </a:outerShdw>
                </a:effectLst>
                <a:sym typeface="Wingdings" panose="05000000000000000000" pitchFamily="2" charset="2"/>
              </a:rPr>
              <a:t>manifest as </a:t>
            </a:r>
            <a:r>
              <a:rPr lang="en-US" b="1" i="1" dirty="0" smtClean="0">
                <a:solidFill>
                  <a:srgbClr val="0070C0"/>
                </a:solidFill>
                <a:effectLst>
                  <a:outerShdw blurRad="38100" dist="38100" dir="2700000" algn="tl">
                    <a:srgbClr val="000000">
                      <a:alpha val="43137"/>
                    </a:srgbClr>
                  </a:outerShdw>
                </a:effectLst>
              </a:rPr>
              <a:t>Latent </a:t>
            </a:r>
            <a:r>
              <a:rPr lang="en-US" b="1" dirty="0" smtClean="0">
                <a:solidFill>
                  <a:srgbClr val="0070C0"/>
                </a:solidFill>
                <a:effectLst>
                  <a:outerShdw blurRad="38100" dist="38100" dir="2700000" algn="tl">
                    <a:srgbClr val="000000">
                      <a:alpha val="43137"/>
                    </a:srgbClr>
                  </a:outerShdw>
                </a:effectLst>
              </a:rPr>
              <a:t>Bugs </a:t>
            </a:r>
            <a:endParaRPr lang="en-US" dirty="0"/>
          </a:p>
        </p:txBody>
      </p:sp>
      <p:sp>
        <p:nvSpPr>
          <p:cNvPr id="60" name="Oval 59"/>
          <p:cNvSpPr/>
          <p:nvPr/>
        </p:nvSpPr>
        <p:spPr>
          <a:xfrm>
            <a:off x="4138570" y="1279400"/>
            <a:ext cx="1606381" cy="60548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Core</a:t>
            </a:r>
            <a:endParaRPr lang="en-US" sz="2000" dirty="0">
              <a:solidFill>
                <a:schemeClr val="tx1"/>
              </a:solidFill>
            </a:endParaRPr>
          </a:p>
        </p:txBody>
      </p:sp>
      <p:sp>
        <p:nvSpPr>
          <p:cNvPr id="61" name="Oval 60"/>
          <p:cNvSpPr/>
          <p:nvPr/>
        </p:nvSpPr>
        <p:spPr>
          <a:xfrm>
            <a:off x="1580741" y="3563043"/>
            <a:ext cx="2019043" cy="75442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2" name="TextBox 61"/>
          <p:cNvSpPr txBox="1"/>
          <p:nvPr/>
        </p:nvSpPr>
        <p:spPr>
          <a:xfrm>
            <a:off x="1580741" y="3602547"/>
            <a:ext cx="1697376" cy="707886"/>
          </a:xfrm>
          <a:prstGeom prst="rect">
            <a:avLst/>
          </a:prstGeom>
          <a:noFill/>
        </p:spPr>
        <p:txBody>
          <a:bodyPr wrap="square" rtlCol="0">
            <a:spAutoFit/>
          </a:bodyPr>
          <a:lstStyle/>
          <a:p>
            <a:pPr algn="ctr"/>
            <a:r>
              <a:rPr lang="en-US" sz="2000" dirty="0" smtClean="0"/>
              <a:t>management network</a:t>
            </a:r>
          </a:p>
        </p:txBody>
      </p:sp>
      <p:sp>
        <p:nvSpPr>
          <p:cNvPr id="64" name="Oval 63"/>
          <p:cNvSpPr/>
          <p:nvPr/>
        </p:nvSpPr>
        <p:spPr>
          <a:xfrm>
            <a:off x="3138101" y="3757927"/>
            <a:ext cx="413951" cy="389769"/>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t>
            </a:r>
          </a:p>
        </p:txBody>
      </p:sp>
      <p:sp>
        <p:nvSpPr>
          <p:cNvPr id="67" name="Oval 66"/>
          <p:cNvSpPr/>
          <p:nvPr/>
        </p:nvSpPr>
        <p:spPr>
          <a:xfrm>
            <a:off x="3944181" y="2423858"/>
            <a:ext cx="683130" cy="389769"/>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B1</a:t>
            </a:r>
            <a:endParaRPr lang="en-US" dirty="0">
              <a:solidFill>
                <a:schemeClr val="tx1"/>
              </a:solidFill>
            </a:endParaRPr>
          </a:p>
        </p:txBody>
      </p:sp>
      <p:sp>
        <p:nvSpPr>
          <p:cNvPr id="23" name="Oval 22"/>
          <p:cNvSpPr/>
          <p:nvPr/>
        </p:nvSpPr>
        <p:spPr>
          <a:xfrm>
            <a:off x="4265840" y="3741444"/>
            <a:ext cx="2059128" cy="595939"/>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Data Center Network</a:t>
            </a:r>
            <a:endParaRPr lang="en-US" sz="2000" dirty="0">
              <a:solidFill>
                <a:schemeClr val="tx1"/>
              </a:solidFill>
            </a:endParaRPr>
          </a:p>
        </p:txBody>
      </p:sp>
      <p:sp>
        <p:nvSpPr>
          <p:cNvPr id="28" name="Oval 27"/>
          <p:cNvSpPr/>
          <p:nvPr/>
        </p:nvSpPr>
        <p:spPr>
          <a:xfrm>
            <a:off x="5194838" y="2408816"/>
            <a:ext cx="683130" cy="389769"/>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B2</a:t>
            </a:r>
            <a:endParaRPr lang="en-US" dirty="0">
              <a:solidFill>
                <a:schemeClr val="tx1"/>
              </a:solidFill>
            </a:endParaRPr>
          </a:p>
        </p:txBody>
      </p:sp>
      <p:cxnSp>
        <p:nvCxnSpPr>
          <p:cNvPr id="11" name="Straight Connector 10"/>
          <p:cNvCxnSpPr>
            <a:endCxn id="67" idx="0"/>
          </p:cNvCxnSpPr>
          <p:nvPr/>
        </p:nvCxnSpPr>
        <p:spPr>
          <a:xfrm flipH="1">
            <a:off x="4285746" y="1893912"/>
            <a:ext cx="316670" cy="52994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304350" y="1879343"/>
            <a:ext cx="182535" cy="52947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67" idx="4"/>
          </p:cNvCxnSpPr>
          <p:nvPr/>
        </p:nvCxnSpPr>
        <p:spPr>
          <a:xfrm>
            <a:off x="4285746" y="2813627"/>
            <a:ext cx="519579" cy="974557"/>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5468773" y="2750825"/>
            <a:ext cx="259096" cy="990619"/>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61" idx="0"/>
          </p:cNvCxnSpPr>
          <p:nvPr/>
        </p:nvCxnSpPr>
        <p:spPr>
          <a:xfrm flipH="1">
            <a:off x="2590263" y="2746572"/>
            <a:ext cx="1483375" cy="816471"/>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28" idx="4"/>
          </p:cNvCxnSpPr>
          <p:nvPr/>
        </p:nvCxnSpPr>
        <p:spPr>
          <a:xfrm flipH="1">
            <a:off x="3134141" y="2798585"/>
            <a:ext cx="2402262" cy="812087"/>
          </a:xfrm>
          <a:prstGeom prst="line">
            <a:avLst/>
          </a:prstGeom>
        </p:spPr>
        <p:style>
          <a:lnRef idx="2">
            <a:schemeClr val="accent1"/>
          </a:lnRef>
          <a:fillRef idx="0">
            <a:schemeClr val="accent1"/>
          </a:fillRef>
          <a:effectRef idx="1">
            <a:schemeClr val="accent1"/>
          </a:effectRef>
          <a:fontRef idx="minor">
            <a:schemeClr val="tx1"/>
          </a:fontRef>
        </p:style>
      </p:cxnSp>
      <p:sp>
        <p:nvSpPr>
          <p:cNvPr id="45" name="Multiply 44"/>
          <p:cNvSpPr/>
          <p:nvPr/>
        </p:nvSpPr>
        <p:spPr>
          <a:xfrm>
            <a:off x="5036162" y="2387817"/>
            <a:ext cx="1062454" cy="410768"/>
          </a:xfrm>
          <a:prstGeom prst="mathMultiply">
            <a:avLst/>
          </a:prstGeom>
          <a:solidFill>
            <a:srgbClr val="FF0000">
              <a:alpha val="47843"/>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TextBox 28"/>
          <p:cNvSpPr txBox="1"/>
          <p:nvPr/>
        </p:nvSpPr>
        <p:spPr>
          <a:xfrm>
            <a:off x="1602794" y="2405769"/>
            <a:ext cx="2504938" cy="400110"/>
          </a:xfrm>
          <a:prstGeom prst="rect">
            <a:avLst/>
          </a:prstGeom>
          <a:noFill/>
        </p:spPr>
        <p:txBody>
          <a:bodyPr wrap="square" rtlCol="0">
            <a:spAutoFit/>
          </a:bodyPr>
          <a:lstStyle/>
          <a:p>
            <a:r>
              <a:rPr lang="en-US" sz="2000" dirty="0" smtClean="0"/>
              <a:t>Static Route: </a:t>
            </a:r>
            <a:r>
              <a:rPr lang="en-US" sz="2000" dirty="0" smtClean="0">
                <a:solidFill>
                  <a:srgbClr val="FF0000"/>
                </a:solidFill>
              </a:rPr>
              <a:t>C via </a:t>
            </a:r>
            <a:r>
              <a:rPr lang="en-US" sz="2000" dirty="0" smtClean="0">
                <a:solidFill>
                  <a:srgbClr val="FF0000"/>
                </a:solidFill>
                <a:sym typeface="Wingdings" panose="05000000000000000000" pitchFamily="2" charset="2"/>
              </a:rPr>
              <a:t>M</a:t>
            </a:r>
            <a:endParaRPr lang="en-US" sz="2000" dirty="0">
              <a:solidFill>
                <a:srgbClr val="FF0000"/>
              </a:solidFill>
            </a:endParaRPr>
          </a:p>
        </p:txBody>
      </p:sp>
      <p:sp>
        <p:nvSpPr>
          <p:cNvPr id="47" name="TextBox 46"/>
          <p:cNvSpPr txBox="1"/>
          <p:nvPr/>
        </p:nvSpPr>
        <p:spPr>
          <a:xfrm>
            <a:off x="3067162" y="1824181"/>
            <a:ext cx="1003801" cy="400110"/>
          </a:xfrm>
          <a:prstGeom prst="rect">
            <a:avLst/>
          </a:prstGeom>
          <a:noFill/>
        </p:spPr>
        <p:txBody>
          <a:bodyPr wrap="none" rtlCol="0">
            <a:spAutoFit/>
          </a:bodyPr>
          <a:lstStyle/>
          <a:p>
            <a:r>
              <a:rPr lang="en-US" sz="2000" dirty="0" smtClean="0"/>
              <a:t>C via up</a:t>
            </a:r>
            <a:endParaRPr lang="en-US" sz="2000" dirty="0"/>
          </a:p>
        </p:txBody>
      </p:sp>
      <p:cxnSp>
        <p:nvCxnSpPr>
          <p:cNvPr id="38" name="Straight Arrow Connector 37"/>
          <p:cNvCxnSpPr/>
          <p:nvPr/>
        </p:nvCxnSpPr>
        <p:spPr>
          <a:xfrm flipH="1">
            <a:off x="3898235" y="1846497"/>
            <a:ext cx="344397" cy="489307"/>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5596397" y="1860570"/>
            <a:ext cx="191668" cy="391066"/>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743518" y="1783430"/>
            <a:ext cx="1003801" cy="400110"/>
          </a:xfrm>
          <a:prstGeom prst="rect">
            <a:avLst/>
          </a:prstGeom>
          <a:noFill/>
        </p:spPr>
        <p:txBody>
          <a:bodyPr wrap="none" rtlCol="0">
            <a:spAutoFit/>
          </a:bodyPr>
          <a:lstStyle/>
          <a:p>
            <a:r>
              <a:rPr lang="en-US" sz="2000" dirty="0" smtClean="0"/>
              <a:t>C via up</a:t>
            </a:r>
            <a:endParaRPr lang="en-US" sz="2000" dirty="0"/>
          </a:p>
        </p:txBody>
      </p:sp>
      <p:cxnSp>
        <p:nvCxnSpPr>
          <p:cNvPr id="75" name="Straight Arrow Connector 74"/>
          <p:cNvCxnSpPr/>
          <p:nvPr/>
        </p:nvCxnSpPr>
        <p:spPr>
          <a:xfrm flipH="1">
            <a:off x="5756377" y="3053134"/>
            <a:ext cx="219264" cy="488562"/>
          </a:xfrm>
          <a:prstGeom prst="straightConnector1">
            <a:avLst/>
          </a:prstGeom>
          <a:ln>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6017493" y="3127440"/>
            <a:ext cx="1003801" cy="400110"/>
          </a:xfrm>
          <a:prstGeom prst="rect">
            <a:avLst/>
          </a:prstGeom>
          <a:noFill/>
        </p:spPr>
        <p:txBody>
          <a:bodyPr wrap="none" rtlCol="0">
            <a:spAutoFit/>
          </a:bodyPr>
          <a:lstStyle/>
          <a:p>
            <a:r>
              <a:rPr lang="en-US" sz="2000" dirty="0" smtClean="0"/>
              <a:t>C via up</a:t>
            </a:r>
            <a:endParaRPr lang="en-US" sz="2000" dirty="0"/>
          </a:p>
        </p:txBody>
      </p:sp>
      <p:cxnSp>
        <p:nvCxnSpPr>
          <p:cNvPr id="77" name="Straight Arrow Connector 76"/>
          <p:cNvCxnSpPr/>
          <p:nvPr/>
        </p:nvCxnSpPr>
        <p:spPr>
          <a:xfrm>
            <a:off x="4048691" y="2884202"/>
            <a:ext cx="384836" cy="57468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3574837" y="3456904"/>
            <a:ext cx="954107" cy="400110"/>
          </a:xfrm>
          <a:prstGeom prst="rect">
            <a:avLst/>
          </a:prstGeom>
          <a:noFill/>
        </p:spPr>
        <p:txBody>
          <a:bodyPr wrap="none" rtlCol="0">
            <a:spAutoFit/>
          </a:bodyPr>
          <a:lstStyle/>
          <a:p>
            <a:r>
              <a:rPr lang="en-US" sz="2000" dirty="0" smtClean="0"/>
              <a:t>C via M</a:t>
            </a:r>
            <a:endParaRPr lang="en-US" sz="2000" dirty="0"/>
          </a:p>
        </p:txBody>
      </p:sp>
      <p:sp>
        <p:nvSpPr>
          <p:cNvPr id="79" name="Content Placeholder 2"/>
          <p:cNvSpPr txBox="1">
            <a:spLocks/>
          </p:cNvSpPr>
          <p:nvPr/>
        </p:nvSpPr>
        <p:spPr>
          <a:xfrm>
            <a:off x="1417386" y="4624610"/>
            <a:ext cx="6724650" cy="788790"/>
          </a:xfrm>
          <a:prstGeom prst="rect">
            <a:avLst/>
          </a:prstGeom>
          <a:ln w="28575">
            <a:solidFill>
              <a:schemeClr val="accent4"/>
            </a:solidFill>
          </a:ln>
        </p:spPr>
        <p:txBody>
          <a:bodyPr vert="horz" lIns="91440" tIns="45720" rIns="91440" bIns="45720" rtlCol="0">
            <a:normAutofit lnSpcReduction="10000"/>
          </a:bodyPr>
          <a:lstStyle>
            <a:lvl1pPr marL="342900" indent="-342900" algn="l" defTabSz="457200" rtl="0" eaLnBrk="1" latinLnBrk="0" hangingPunct="1">
              <a:spcBef>
                <a:spcPct val="20000"/>
              </a:spcBef>
              <a:buSzPct val="100000"/>
              <a:buFont typeface="Arial"/>
              <a:buChar char="•"/>
              <a:defRPr sz="3200" kern="1200">
                <a:solidFill>
                  <a:schemeClr val="tx1"/>
                </a:solidFill>
                <a:latin typeface="+mj-lt"/>
                <a:ea typeface="+mn-ea"/>
                <a:cs typeface="+mn-cs"/>
              </a:defRPr>
            </a:lvl1pPr>
            <a:lvl2pPr marL="742950" indent="-285750" algn="l" defTabSz="457200" rtl="0" eaLnBrk="1" latinLnBrk="0" hangingPunct="1">
              <a:spcBef>
                <a:spcPct val="20000"/>
              </a:spcBef>
              <a:buSzPct val="63000"/>
              <a:buFont typeface="Courier New"/>
              <a:buChar char="o"/>
              <a:defRPr sz="2800" kern="1200">
                <a:solidFill>
                  <a:schemeClr val="tx1"/>
                </a:solidFill>
                <a:latin typeface="+mj-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j-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j-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US" sz="2400" dirty="0" smtClean="0"/>
              <a:t>Buggy static route causes B1 to propagate wrong route to C.  Works fine till . . . </a:t>
            </a:r>
          </a:p>
          <a:p>
            <a:pPr marL="0" indent="0">
              <a:buFont typeface="Arial"/>
              <a:buNone/>
            </a:pPr>
            <a:endParaRPr lang="en-US" sz="2400" dirty="0" smtClean="0">
              <a:latin typeface="Courier" pitchFamily="49" charset="0"/>
            </a:endParaRPr>
          </a:p>
          <a:p>
            <a:endParaRPr lang="en-US" sz="1800" dirty="0" smtClean="0"/>
          </a:p>
          <a:p>
            <a:endParaRPr lang="en-US" sz="1800" dirty="0"/>
          </a:p>
        </p:txBody>
      </p:sp>
      <mc:AlternateContent xmlns:mc="http://schemas.openxmlformats.org/markup-compatibility/2006" xmlns:a14="http://schemas.microsoft.com/office/drawing/2010/main">
        <mc:Choice Requires="a14">
          <p:sp>
            <p:nvSpPr>
              <p:cNvPr id="80" name="Content Placeholder 2"/>
              <p:cNvSpPr txBox="1">
                <a:spLocks/>
              </p:cNvSpPr>
              <p:nvPr/>
            </p:nvSpPr>
            <p:spPr>
              <a:xfrm>
                <a:off x="1417385" y="5595560"/>
                <a:ext cx="6892425" cy="923680"/>
              </a:xfrm>
              <a:prstGeom prst="rect">
                <a:avLst/>
              </a:prstGeom>
              <a:ln w="28575">
                <a:solidFill>
                  <a:schemeClr val="accent4"/>
                </a:solidFill>
              </a:ln>
            </p:spPr>
            <p:txBody>
              <a:bodyPr vert="horz" lIns="91440" tIns="45720" rIns="91440" bIns="45720" rtlCol="0">
                <a:normAutofit/>
              </a:bodyPr>
              <a:lstStyle>
                <a:lvl1pPr marL="342900" indent="-342900" algn="l" defTabSz="457200" rtl="0" eaLnBrk="1" latinLnBrk="0" hangingPunct="1">
                  <a:spcBef>
                    <a:spcPct val="20000"/>
                  </a:spcBef>
                  <a:buSzPct val="100000"/>
                  <a:buFont typeface="Arial"/>
                  <a:buChar char="•"/>
                  <a:defRPr sz="3200" kern="1200">
                    <a:solidFill>
                      <a:schemeClr val="tx1"/>
                    </a:solidFill>
                    <a:latin typeface="+mj-lt"/>
                    <a:ea typeface="+mn-ea"/>
                    <a:cs typeface="+mn-cs"/>
                  </a:defRPr>
                </a:lvl1pPr>
                <a:lvl2pPr marL="742950" indent="-285750" algn="l" defTabSz="457200" rtl="0" eaLnBrk="1" latinLnBrk="0" hangingPunct="1">
                  <a:spcBef>
                    <a:spcPct val="20000"/>
                  </a:spcBef>
                  <a:buSzPct val="63000"/>
                  <a:buFont typeface="Courier New"/>
                  <a:buChar char="o"/>
                  <a:defRPr sz="2800" kern="1200">
                    <a:solidFill>
                      <a:schemeClr val="tx1"/>
                    </a:solidFill>
                    <a:latin typeface="+mj-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j-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j-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2400" dirty="0" smtClean="0">
                    <a:solidFill>
                      <a:srgbClr val="00B050"/>
                    </a:solidFill>
                  </a:rPr>
                  <a:t>Specification:</a:t>
                </a:r>
                <a:r>
                  <a:rPr lang="en-US" sz="2400" dirty="0" smtClean="0"/>
                  <a:t> </a:t>
                </a:r>
                <a14:m>
                  <m:oMath xmlns:m="http://schemas.openxmlformats.org/officeDocument/2006/math">
                    <m:r>
                      <a:rPr lang="el-GR" sz="2400" i="1" dirty="0">
                        <a:latin typeface="Cambria Math" panose="02040503050406030204" pitchFamily="18" charset="0"/>
                      </a:rPr>
                      <m:t>∀</m:t>
                    </m:r>
                    <m:r>
                      <a:rPr lang="en-US" sz="2400" i="1" dirty="0">
                        <a:latin typeface="Cambria Math" panose="02040503050406030204" pitchFamily="18" charset="0"/>
                      </a:rPr>
                      <m:t>𝑒</m:t>
                    </m:r>
                    <m:r>
                      <a:rPr lang="en-US" sz="2400" b="0" i="0" dirty="0" smtClean="0">
                        <a:latin typeface="Cambria Math" panose="02040503050406030204" pitchFamily="18" charset="0"/>
                      </a:rPr>
                      <m:t>  </m:t>
                    </m:r>
                    <m:d>
                      <m:dPr>
                        <m:ctrlPr>
                          <a:rPr lang="en-US" sz="2400" b="0" i="1" dirty="0" smtClean="0">
                            <a:latin typeface="Cambria Math" panose="02040503050406030204" pitchFamily="18" charset="0"/>
                          </a:rPr>
                        </m:ctrlPr>
                      </m:dPr>
                      <m:e>
                        <m:r>
                          <m:rPr>
                            <m:sty m:val="p"/>
                          </m:rPr>
                          <a:rPr lang="en-US" sz="2400" b="0" i="0" dirty="0" smtClean="0">
                            <a:latin typeface="Cambria Math" panose="02040503050406030204" pitchFamily="18" charset="0"/>
                          </a:rPr>
                          <m:t>routing</m:t>
                        </m:r>
                        <m:r>
                          <a:rPr lang="en-US" sz="2400" b="0" i="0" dirty="0" smtClean="0">
                            <a:latin typeface="Cambria Math" panose="02040503050406030204" pitchFamily="18" charset="0"/>
                          </a:rPr>
                          <m:t> </m:t>
                        </m:r>
                        <m:r>
                          <m:rPr>
                            <m:sty m:val="p"/>
                          </m:rPr>
                          <a:rPr lang="en-US" sz="2400" b="0" i="0" dirty="0" smtClean="0">
                            <a:latin typeface="Cambria Math" panose="02040503050406030204" pitchFamily="18" charset="0"/>
                          </a:rPr>
                          <m:t>messages</m:t>
                        </m:r>
                        <m:r>
                          <a:rPr lang="en-US" sz="2400" b="0" i="0" dirty="0" smtClean="0">
                            <a:latin typeface="Cambria Math" panose="02040503050406030204" pitchFamily="18" charset="0"/>
                          </a:rPr>
                          <m:t> </m:t>
                        </m:r>
                        <m:r>
                          <m:rPr>
                            <m:sty m:val="p"/>
                          </m:rPr>
                          <a:rPr lang="en-US" sz="2400" b="0" i="0" dirty="0" smtClean="0">
                            <a:latin typeface="Cambria Math" panose="02040503050406030204" pitchFamily="18" charset="0"/>
                          </a:rPr>
                          <m:t>received</m:t>
                        </m:r>
                      </m:e>
                    </m:d>
                  </m:oMath>
                </a14:m>
                <a:endParaRPr lang="en-US" sz="2400" b="0" dirty="0" smtClean="0"/>
              </a:p>
              <a:p>
                <a:pPr marL="0" indent="0" algn="just">
                  <a:buNone/>
                </a:pPr>
                <a:r>
                  <a:rPr lang="en-US" sz="2400" dirty="0" err="1" smtClean="0"/>
                  <a:t>PropagatedRoute</a:t>
                </a:r>
                <a:r>
                  <a:rPr lang="en-US" sz="2400" dirty="0" smtClean="0"/>
                  <a:t> (B1, e) = </a:t>
                </a:r>
                <a:r>
                  <a:rPr lang="en-US" sz="2400" dirty="0" err="1" smtClean="0"/>
                  <a:t>PropagatedRoute</a:t>
                </a:r>
                <a:r>
                  <a:rPr lang="en-US" sz="2400" dirty="0" smtClean="0"/>
                  <a:t> (B2, e)</a:t>
                </a:r>
              </a:p>
              <a:p>
                <a:pPr marL="0" indent="0">
                  <a:buFont typeface="Arial"/>
                  <a:buNone/>
                </a:pPr>
                <a:endParaRPr lang="en-US" sz="2400" dirty="0" smtClean="0">
                  <a:latin typeface="Courier" pitchFamily="49" charset="0"/>
                </a:endParaRPr>
              </a:p>
              <a:p>
                <a:endParaRPr lang="en-US" sz="1800" dirty="0" smtClean="0"/>
              </a:p>
              <a:p>
                <a:endParaRPr lang="en-US" sz="1800" dirty="0"/>
              </a:p>
            </p:txBody>
          </p:sp>
        </mc:Choice>
        <mc:Fallback xmlns="">
          <p:sp>
            <p:nvSpPr>
              <p:cNvPr id="80" name="Content Placeholder 2"/>
              <p:cNvSpPr txBox="1">
                <a:spLocks noRot="1" noChangeAspect="1" noMove="1" noResize="1" noEditPoints="1" noAdjustHandles="1" noChangeArrowheads="1" noChangeShapeType="1" noTextEdit="1"/>
              </p:cNvSpPr>
              <p:nvPr/>
            </p:nvSpPr>
            <p:spPr>
              <a:xfrm>
                <a:off x="1417385" y="5595560"/>
                <a:ext cx="6892425" cy="923680"/>
              </a:xfrm>
              <a:prstGeom prst="rect">
                <a:avLst/>
              </a:prstGeom>
              <a:blipFill>
                <a:blip r:embed="rId3"/>
                <a:stretch>
                  <a:fillRect l="-1233" t="-3846" r="-529" b="-10256"/>
                </a:stretch>
              </a:blipFill>
              <a:ln w="28575">
                <a:solidFill>
                  <a:schemeClr val="accent4"/>
                </a:solidFill>
              </a:ln>
            </p:spPr>
            <p:txBody>
              <a:bodyPr/>
              <a:lstStyle/>
              <a:p>
                <a:r>
                  <a:rPr lang="en-US">
                    <a:noFill/>
                  </a:rPr>
                  <a:t> </a:t>
                </a:r>
              </a:p>
            </p:txBody>
          </p:sp>
        </mc:Fallback>
      </mc:AlternateContent>
    </p:spTree>
    <p:extLst>
      <p:ext uri="{BB962C8B-B14F-4D97-AF65-F5344CB8AC3E}">
        <p14:creationId xmlns:p14="http://schemas.microsoft.com/office/powerpoint/2010/main" val="18236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 calcmode="lin" valueType="num">
                                      <p:cBhvr additive="base">
                                        <p:cTn id="7" dur="500" fill="hold"/>
                                        <p:tgtEl>
                                          <p:spTgt spid="77"/>
                                        </p:tgtEl>
                                        <p:attrNameLst>
                                          <p:attrName>ppt_x</p:attrName>
                                        </p:attrNameLst>
                                      </p:cBhvr>
                                      <p:tavLst>
                                        <p:tav tm="0">
                                          <p:val>
                                            <p:strVal val="#ppt_x"/>
                                          </p:val>
                                        </p:tav>
                                        <p:tav tm="100000">
                                          <p:val>
                                            <p:strVal val="#ppt_x"/>
                                          </p:val>
                                        </p:tav>
                                      </p:tavLst>
                                    </p:anim>
                                    <p:anim calcmode="lin" valueType="num">
                                      <p:cBhvr additive="base">
                                        <p:cTn id="8" dur="500" fill="hold"/>
                                        <p:tgtEl>
                                          <p:spTgt spid="7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5"/>
                                        </p:tgtEl>
                                        <p:attrNameLst>
                                          <p:attrName>style.visibility</p:attrName>
                                        </p:attrNameLst>
                                      </p:cBhvr>
                                      <p:to>
                                        <p:strVal val="visible"/>
                                      </p:to>
                                    </p:set>
                                    <p:anim calcmode="lin" valueType="num">
                                      <p:cBhvr additive="base">
                                        <p:cTn id="11" dur="500" fill="hold"/>
                                        <p:tgtEl>
                                          <p:spTgt spid="75"/>
                                        </p:tgtEl>
                                        <p:attrNameLst>
                                          <p:attrName>ppt_x</p:attrName>
                                        </p:attrNameLst>
                                      </p:cBhvr>
                                      <p:tavLst>
                                        <p:tav tm="0">
                                          <p:val>
                                            <p:strVal val="#ppt_x"/>
                                          </p:val>
                                        </p:tav>
                                        <p:tav tm="100000">
                                          <p:val>
                                            <p:strVal val="#ppt_x"/>
                                          </p:val>
                                        </p:tav>
                                      </p:tavLst>
                                    </p:anim>
                                    <p:anim calcmode="lin" valueType="num">
                                      <p:cBhvr additive="base">
                                        <p:cTn id="12"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500" fill="hold"/>
                                        <p:tgtEl>
                                          <p:spTgt spid="45"/>
                                        </p:tgtEl>
                                        <p:attrNameLst>
                                          <p:attrName>ppt_x</p:attrName>
                                        </p:attrNameLst>
                                      </p:cBhvr>
                                      <p:tavLst>
                                        <p:tav tm="0">
                                          <p:val>
                                            <p:strVal val="#ppt_x"/>
                                          </p:val>
                                        </p:tav>
                                        <p:tav tm="100000">
                                          <p:val>
                                            <p:strVal val="#ppt_x"/>
                                          </p:val>
                                        </p:tav>
                                      </p:tavLst>
                                    </p:anim>
                                    <p:anim calcmode="lin" valueType="num">
                                      <p:cBhvr additive="base">
                                        <p:cTn id="1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0"/>
                                        </p:tgtEl>
                                        <p:attrNameLst>
                                          <p:attrName>style.visibility</p:attrName>
                                        </p:attrNameLst>
                                      </p:cBhvr>
                                      <p:to>
                                        <p:strVal val="visible"/>
                                      </p:to>
                                    </p:set>
                                    <p:anim calcmode="lin" valueType="num">
                                      <p:cBhvr additive="base">
                                        <p:cTn id="23" dur="500" fill="hold"/>
                                        <p:tgtEl>
                                          <p:spTgt spid="80"/>
                                        </p:tgtEl>
                                        <p:attrNameLst>
                                          <p:attrName>ppt_x</p:attrName>
                                        </p:attrNameLst>
                                      </p:cBhvr>
                                      <p:tavLst>
                                        <p:tav tm="0">
                                          <p:val>
                                            <p:strVal val="#ppt_x"/>
                                          </p:val>
                                        </p:tav>
                                        <p:tav tm="100000">
                                          <p:val>
                                            <p:strVal val="#ppt_x"/>
                                          </p:val>
                                        </p:tav>
                                      </p:tavLst>
                                    </p:anim>
                                    <p:anim calcmode="lin" valueType="num">
                                      <p:cBhvr additive="base">
                                        <p:cTn id="24"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8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80" y="167482"/>
            <a:ext cx="8586439" cy="1143000"/>
          </a:xfrm>
        </p:spPr>
        <p:txBody>
          <a:bodyPr>
            <a:normAutofit fontScale="90000"/>
          </a:bodyPr>
          <a:lstStyle/>
          <a:p>
            <a:r>
              <a:rPr lang="en-US" b="1" dirty="0" smtClean="0">
                <a:solidFill>
                  <a:srgbClr val="0070C0"/>
                </a:solidFill>
                <a:effectLst>
                  <a:outerShdw blurRad="38100" dist="38100" dir="2700000" algn="tl">
                    <a:srgbClr val="000000">
                      <a:alpha val="43137"/>
                    </a:srgbClr>
                  </a:outerShdw>
                </a:effectLst>
              </a:rPr>
              <a:t>Simple questions </a:t>
            </a:r>
            <a:r>
              <a:rPr lang="en-US" b="1" dirty="0" smtClean="0">
                <a:solidFill>
                  <a:schemeClr val="accent2"/>
                </a:solidFill>
                <a:effectLst>
                  <a:outerShdw blurRad="38100" dist="38100" dir="2700000" algn="tl">
                    <a:srgbClr val="000000">
                      <a:alpha val="43137"/>
                    </a:srgbClr>
                  </a:outerShdw>
                </a:effectLst>
              </a:rPr>
              <a:t>hard</a:t>
            </a:r>
            <a:r>
              <a:rPr lang="en-US" b="1" dirty="0" smtClean="0">
                <a:solidFill>
                  <a:srgbClr val="619BE1"/>
                </a:solidFill>
                <a:effectLst>
                  <a:outerShdw blurRad="38100" dist="38100" dir="2700000" algn="tl">
                    <a:srgbClr val="000000">
                      <a:alpha val="43137"/>
                    </a:srgbClr>
                  </a:outerShdw>
                </a:effectLst>
              </a:rPr>
              <a:t> </a:t>
            </a:r>
            <a:r>
              <a:rPr lang="en-US" b="1" dirty="0" smtClean="0">
                <a:solidFill>
                  <a:srgbClr val="0070C0"/>
                </a:solidFill>
                <a:effectLst>
                  <a:outerShdw blurRad="38100" dist="38100" dir="2700000" algn="tl">
                    <a:srgbClr val="000000">
                      <a:alpha val="43137"/>
                    </a:srgbClr>
                  </a:outerShdw>
                </a:effectLst>
              </a:rPr>
              <a:t>to answer today</a:t>
            </a:r>
            <a:endParaRPr lang="en-US"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r>
              <a:rPr lang="en-US" dirty="0" smtClean="0">
                <a:ea typeface="ＭＳ Ｐゴシック" charset="0"/>
              </a:rPr>
              <a:t>Which packets from </a:t>
            </a:r>
            <a:r>
              <a:rPr lang="en-US" dirty="0">
                <a:ea typeface="ＭＳ Ｐゴシック" charset="0"/>
              </a:rPr>
              <a:t>A </a:t>
            </a:r>
            <a:r>
              <a:rPr lang="en-US" dirty="0" smtClean="0">
                <a:ea typeface="ＭＳ Ｐゴシック" charset="0"/>
              </a:rPr>
              <a:t>can </a:t>
            </a:r>
            <a:r>
              <a:rPr lang="en-US" dirty="0">
                <a:ea typeface="ＭＳ Ｐゴシック" charset="0"/>
              </a:rPr>
              <a:t>reach B?	</a:t>
            </a:r>
            <a:endParaRPr lang="en-US" dirty="0" smtClean="0">
              <a:ea typeface="ＭＳ Ｐゴシック" charset="0"/>
            </a:endParaRPr>
          </a:p>
          <a:p>
            <a:pPr lvl="1"/>
            <a:r>
              <a:rPr lang="en-US" dirty="0" smtClean="0"/>
              <a:t>Is </a:t>
            </a:r>
            <a:r>
              <a:rPr lang="en-US" dirty="0"/>
              <a:t>Group X provably isolated from Group Y</a:t>
            </a:r>
            <a:r>
              <a:rPr lang="en-US" dirty="0" smtClean="0"/>
              <a:t>?</a:t>
            </a:r>
            <a:endParaRPr lang="en-US" dirty="0" smtClean="0">
              <a:ea typeface="ＭＳ Ｐゴシック" charset="0"/>
            </a:endParaRPr>
          </a:p>
          <a:p>
            <a:pPr lvl="1"/>
            <a:r>
              <a:rPr lang="en-US" dirty="0" smtClean="0">
                <a:ea typeface="ＭＳ Ｐゴシック" charset="0"/>
              </a:rPr>
              <a:t>Is the network causing </a:t>
            </a:r>
            <a:r>
              <a:rPr lang="en-US" dirty="0" smtClean="0">
                <a:solidFill>
                  <a:srgbClr val="0070C0"/>
                </a:solidFill>
                <a:ea typeface="ＭＳ Ｐゴシック" charset="0"/>
              </a:rPr>
              <a:t>poor performance </a:t>
            </a:r>
            <a:r>
              <a:rPr lang="en-US" dirty="0" smtClean="0">
                <a:ea typeface="ＭＳ Ｐゴシック" charset="0"/>
              </a:rPr>
              <a:t>or the server? Are </a:t>
            </a:r>
            <a:r>
              <a:rPr lang="en-US" dirty="0" err="1" smtClean="0">
                <a:ea typeface="ＭＳ Ｐゴシック" charset="0"/>
              </a:rPr>
              <a:t>QoS</a:t>
            </a:r>
            <a:r>
              <a:rPr lang="en-US" dirty="0" smtClean="0">
                <a:ea typeface="ＭＳ Ｐゴシック" charset="0"/>
              </a:rPr>
              <a:t> settings to blame?</a:t>
            </a:r>
          </a:p>
          <a:p>
            <a:pPr lvl="1"/>
            <a:r>
              <a:rPr lang="en-US" dirty="0" smtClean="0">
                <a:ea typeface="ＭＳ Ｐゴシック" charset="0"/>
              </a:rPr>
              <a:t>Why is my backbone </a:t>
            </a:r>
            <a:r>
              <a:rPr lang="en-US" dirty="0" smtClean="0">
                <a:solidFill>
                  <a:srgbClr val="0070C0"/>
                </a:solidFill>
                <a:ea typeface="ＭＳ Ｐゴシック" charset="0"/>
              </a:rPr>
              <a:t>utilization </a:t>
            </a:r>
            <a:r>
              <a:rPr lang="en-US" dirty="0" smtClean="0">
                <a:ea typeface="ＭＳ Ｐゴシック" charset="0"/>
              </a:rPr>
              <a:t>poor?</a:t>
            </a:r>
          </a:p>
          <a:p>
            <a:pPr lvl="1"/>
            <a:r>
              <a:rPr lang="en-US" dirty="0" smtClean="0">
                <a:ea typeface="ＭＳ Ｐゴシック" charset="0"/>
              </a:rPr>
              <a:t>Is my load balancer </a:t>
            </a:r>
            <a:r>
              <a:rPr lang="en-US" dirty="0" smtClean="0">
                <a:solidFill>
                  <a:srgbClr val="0070C0"/>
                </a:solidFill>
                <a:ea typeface="ＭＳ Ｐゴシック" charset="0"/>
              </a:rPr>
              <a:t>distributing</a:t>
            </a:r>
            <a:r>
              <a:rPr lang="en-US" dirty="0" smtClean="0">
                <a:ea typeface="ＭＳ Ｐゴシック" charset="0"/>
              </a:rPr>
              <a:t> evenly?</a:t>
            </a:r>
          </a:p>
          <a:p>
            <a:pPr lvl="1"/>
            <a:r>
              <a:rPr lang="en-US" dirty="0" smtClean="0">
                <a:ea typeface="ＭＳ Ｐゴシック" charset="0"/>
              </a:rPr>
              <a:t>Where are there mysterious packet losses?</a:t>
            </a:r>
          </a:p>
          <a:p>
            <a:pPr lvl="2"/>
            <a:endParaRPr lang="en-US" dirty="0"/>
          </a:p>
        </p:txBody>
      </p:sp>
    </p:spTree>
    <p:custDataLst>
      <p:tags r:id="rId1"/>
    </p:custDataLst>
    <p:extLst>
      <p:ext uri="{BB962C8B-B14F-4D97-AF65-F5344CB8AC3E}">
        <p14:creationId xmlns:p14="http://schemas.microsoft.com/office/powerpoint/2010/main" val="1880530236"/>
      </p:ext>
    </p:extLst>
  </p:cSld>
  <p:clrMapOvr>
    <a:masterClrMapping/>
  </p:clrMapOvr>
  <mc:AlternateContent xmlns:mc="http://schemas.openxmlformats.org/markup-compatibility/2006" xmlns:p14="http://schemas.microsoft.com/office/powerpoint/2010/main">
    <mc:Choice Requires="p14">
      <p:transition p14:dur="0" advTm="45606"/>
    </mc:Choice>
    <mc:Fallback xmlns="">
      <p:transition advTm="456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955280" cy="891540"/>
          </a:xfrm>
        </p:spPr>
        <p:txBody>
          <a:bodyPr>
            <a:normAutofit/>
          </a:bodyPr>
          <a:lstStyle/>
          <a:p>
            <a:r>
              <a:rPr lang="en-US" sz="4000" b="1" dirty="0" smtClean="0">
                <a:solidFill>
                  <a:srgbClr val="0070C0"/>
                </a:solidFill>
                <a:effectLst>
                  <a:outerShdw blurRad="38100" dist="38100" dir="2700000" algn="tl">
                    <a:srgbClr val="000000">
                      <a:alpha val="43137"/>
                    </a:srgbClr>
                  </a:outerShdw>
                </a:effectLst>
              </a:rPr>
              <a:t>Motivation to do better</a:t>
            </a:r>
            <a:endParaRPr lang="en-US" sz="40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0180"/>
            <a:ext cx="7955280" cy="4896612"/>
          </a:xfrm>
        </p:spPr>
        <p:txBody>
          <a:bodyPr>
            <a:normAutofit/>
          </a:bodyPr>
          <a:lstStyle/>
          <a:p>
            <a:r>
              <a:rPr lang="en-US" dirty="0">
                <a:solidFill>
                  <a:srgbClr val="0070C0"/>
                </a:solidFill>
              </a:rPr>
              <a:t>Internal:</a:t>
            </a:r>
            <a:r>
              <a:rPr lang="en-US" dirty="0"/>
              <a:t> </a:t>
            </a:r>
            <a:r>
              <a:rPr lang="en-US" sz="2200" dirty="0"/>
              <a:t>&gt; 1 </a:t>
            </a:r>
            <a:r>
              <a:rPr lang="en-US" sz="2200" dirty="0" err="1"/>
              <a:t>hr</a:t>
            </a:r>
            <a:r>
              <a:rPr lang="en-US" sz="2200" dirty="0"/>
              <a:t> customer visible outage/quarter </a:t>
            </a:r>
            <a:r>
              <a:rPr lang="en-US" sz="2200" dirty="0" smtClean="0"/>
              <a:t>(P. Patel)</a:t>
            </a:r>
          </a:p>
          <a:p>
            <a:pPr lvl="1"/>
            <a:r>
              <a:rPr lang="en-US" sz="2200" dirty="0" smtClean="0"/>
              <a:t>Azure: 30,000 cores down 3 </a:t>
            </a:r>
            <a:r>
              <a:rPr lang="en-US" sz="2200" dirty="0" err="1" smtClean="0"/>
              <a:t>hrs</a:t>
            </a:r>
            <a:r>
              <a:rPr lang="en-US" sz="2200" dirty="0" smtClean="0"/>
              <a:t>, L2/L3 configuration bug</a:t>
            </a:r>
          </a:p>
          <a:p>
            <a:pPr lvl="1"/>
            <a:r>
              <a:rPr lang="en-US" sz="2200" dirty="0" smtClean="0"/>
              <a:t>Bing</a:t>
            </a:r>
            <a:r>
              <a:rPr lang="en-US" sz="2200" dirty="0"/>
              <a:t>: Entire data center, 8 hours, </a:t>
            </a:r>
            <a:r>
              <a:rPr lang="en-US" sz="2200" dirty="0" smtClean="0"/>
              <a:t> </a:t>
            </a:r>
            <a:r>
              <a:rPr lang="en-US" sz="2200" dirty="0"/>
              <a:t>L2/L3 </a:t>
            </a:r>
            <a:r>
              <a:rPr lang="en-US" sz="2200" dirty="0" smtClean="0"/>
              <a:t>configuration bug</a:t>
            </a:r>
            <a:endParaRPr lang="en-US" sz="2200" dirty="0"/>
          </a:p>
          <a:p>
            <a:r>
              <a:rPr lang="en-US" sz="2900" dirty="0" smtClean="0">
                <a:solidFill>
                  <a:srgbClr val="0070C0"/>
                </a:solidFill>
              </a:rPr>
              <a:t>External</a:t>
            </a:r>
            <a:r>
              <a:rPr lang="en-US" sz="2900" dirty="0">
                <a:solidFill>
                  <a:srgbClr val="0070C0"/>
                </a:solidFill>
              </a:rPr>
              <a:t>: </a:t>
            </a:r>
            <a:r>
              <a:rPr lang="en-US" sz="2200" dirty="0"/>
              <a:t>(2012 </a:t>
            </a:r>
            <a:r>
              <a:rPr lang="en-US" sz="2200" dirty="0" smtClean="0"/>
              <a:t>NANOG Network Operator Survey):</a:t>
            </a:r>
            <a:endParaRPr lang="en-US" sz="2200" dirty="0"/>
          </a:p>
          <a:p>
            <a:pPr lvl="1"/>
            <a:r>
              <a:rPr lang="en-US" sz="2200" dirty="0"/>
              <a:t>35% </a:t>
            </a:r>
            <a:r>
              <a:rPr lang="en-US" sz="2200" dirty="0" smtClean="0"/>
              <a:t>&gt; 25 </a:t>
            </a:r>
            <a:r>
              <a:rPr lang="en-US" sz="2200" dirty="0"/>
              <a:t>tickets per </a:t>
            </a:r>
            <a:r>
              <a:rPr lang="en-US" sz="2200" dirty="0" smtClean="0"/>
              <a:t>month, </a:t>
            </a:r>
            <a:r>
              <a:rPr lang="en-US" sz="2200" dirty="0"/>
              <a:t>&gt; 1 hour to </a:t>
            </a:r>
            <a:r>
              <a:rPr lang="en-US" sz="2200" dirty="0" smtClean="0"/>
              <a:t>resolve</a:t>
            </a:r>
          </a:p>
          <a:p>
            <a:pPr lvl="1"/>
            <a:r>
              <a:rPr lang="en-US" sz="2200" dirty="0" smtClean="0"/>
              <a:t>Amazon, </a:t>
            </a:r>
            <a:r>
              <a:rPr lang="en-US" sz="2200" dirty="0" err="1" smtClean="0"/>
              <a:t>BigDaddy</a:t>
            </a:r>
            <a:r>
              <a:rPr lang="en-US" sz="2200" dirty="0" smtClean="0"/>
              <a:t>, United Failures (</a:t>
            </a:r>
            <a:r>
              <a:rPr lang="en-US" sz="2200" dirty="0" err="1" smtClean="0"/>
              <a:t>NetCore</a:t>
            </a:r>
            <a:r>
              <a:rPr lang="en-US" sz="2200" dirty="0" smtClean="0"/>
              <a:t> paper)</a:t>
            </a:r>
            <a:endParaRPr lang="en-US" sz="2200" dirty="0"/>
          </a:p>
          <a:p>
            <a:pPr lvl="1"/>
            <a:r>
              <a:rPr lang="en-US" sz="2200" dirty="0" smtClean="0"/>
              <a:t>Welsh: vast majority of Google “production failures” due to “bugs in configuration settings”</a:t>
            </a:r>
          </a:p>
          <a:p>
            <a:pPr marL="0" indent="0">
              <a:buNone/>
            </a:pPr>
            <a:r>
              <a:rPr lang="en-US" sz="2600" dirty="0" smtClean="0"/>
              <a:t>As we migrate to services ($100B public cloud market), network failure a debilitating cost.</a:t>
            </a:r>
            <a:endParaRPr lang="en-US" sz="2600" dirty="0"/>
          </a:p>
        </p:txBody>
      </p:sp>
    </p:spTree>
    <p:extLst>
      <p:ext uri="{BB962C8B-B14F-4D97-AF65-F5344CB8AC3E}">
        <p14:creationId xmlns:p14="http://schemas.microsoft.com/office/powerpoint/2010/main" val="3132622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effectLst>
                  <a:outerShdw blurRad="38100" dist="38100" dir="2700000" algn="tl">
                    <a:srgbClr val="000000">
                      <a:alpha val="43137"/>
                    </a:srgbClr>
                  </a:outerShdw>
                </a:effectLst>
              </a:rPr>
              <a:t>Networks Tomorrow</a:t>
            </a:r>
            <a:endParaRPr lang="en-US" b="1" dirty="0">
              <a:solidFill>
                <a:srgbClr val="0070C0"/>
              </a:solidFill>
              <a:effectLst>
                <a:outerShdw blurRad="38100" dist="38100" dir="2700000" algn="tl">
                  <a:srgbClr val="000000">
                    <a:alpha val="43137"/>
                  </a:srgbClr>
                </a:outerShdw>
              </a:effectLst>
            </a:endParaRPr>
          </a:p>
        </p:txBody>
      </p:sp>
      <p:sp>
        <p:nvSpPr>
          <p:cNvPr id="7" name="Rectangle 5"/>
          <p:cNvSpPr>
            <a:spLocks noChangeArrowheads="1"/>
          </p:cNvSpPr>
          <p:nvPr/>
        </p:nvSpPr>
        <p:spPr bwMode="auto">
          <a:xfrm>
            <a:off x="382773" y="5180614"/>
            <a:ext cx="8474148" cy="11300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96" tIns="41148" rIns="82296" bIns="41148" anchor="ctr"/>
          <a:lstStyle/>
          <a:p>
            <a:pPr algn="ctr"/>
            <a:r>
              <a:rPr lang="en-US" sz="2400" dirty="0" smtClean="0">
                <a:solidFill>
                  <a:schemeClr val="bg1"/>
                </a:solidFill>
              </a:rPr>
              <a:t>Opportunity to custom design networks to optimize goal.  </a:t>
            </a:r>
          </a:p>
          <a:p>
            <a:pPr algn="ctr"/>
            <a:r>
              <a:rPr lang="en-US" sz="2400" dirty="0" smtClean="0">
                <a:solidFill>
                  <a:schemeClr val="bg1"/>
                </a:solidFill>
              </a:rPr>
              <a:t>Potential simplifications but hard to get right</a:t>
            </a:r>
          </a:p>
        </p:txBody>
      </p:sp>
      <p:graphicFrame>
        <p:nvGraphicFramePr>
          <p:cNvPr id="4" name="Table 3"/>
          <p:cNvGraphicFramePr>
            <a:graphicFrameLocks noGrp="1"/>
          </p:cNvGraphicFramePr>
          <p:nvPr>
            <p:extLst>
              <p:ext uri="{D42A27DB-BD31-4B8C-83A1-F6EECF244321}">
                <p14:modId xmlns:p14="http://schemas.microsoft.com/office/powerpoint/2010/main" val="889624291"/>
              </p:ext>
            </p:extLst>
          </p:nvPr>
        </p:nvGraphicFramePr>
        <p:xfrm>
          <a:off x="542693" y="1835809"/>
          <a:ext cx="8445190" cy="2286000"/>
        </p:xfrm>
        <a:graphic>
          <a:graphicData uri="http://schemas.openxmlformats.org/drawingml/2006/table">
            <a:tbl>
              <a:tblPr firstRow="1" bandRow="1">
                <a:tableStyleId>{2D5ABB26-0587-4C30-8999-92F81FD0307C}</a:tableStyleId>
              </a:tblPr>
              <a:tblGrid>
                <a:gridCol w="3785467">
                  <a:extLst>
                    <a:ext uri="{9D8B030D-6E8A-4147-A177-3AD203B41FA5}">
                      <a16:colId xmlns:a16="http://schemas.microsoft.com/office/drawing/2014/main" val="4036338051"/>
                    </a:ext>
                  </a:extLst>
                </a:gridCol>
                <a:gridCol w="589528">
                  <a:extLst>
                    <a:ext uri="{9D8B030D-6E8A-4147-A177-3AD203B41FA5}">
                      <a16:colId xmlns:a16="http://schemas.microsoft.com/office/drawing/2014/main" val="1677173823"/>
                    </a:ext>
                  </a:extLst>
                </a:gridCol>
                <a:gridCol w="4070195">
                  <a:extLst>
                    <a:ext uri="{9D8B030D-6E8A-4147-A177-3AD203B41FA5}">
                      <a16:colId xmlns:a16="http://schemas.microsoft.com/office/drawing/2014/main" val="554415575"/>
                    </a:ext>
                  </a:extLst>
                </a:gridCol>
              </a:tblGrid>
              <a:tr h="370840">
                <a:tc>
                  <a:txBody>
                    <a:bodyPr/>
                    <a:lstStyle/>
                    <a:p>
                      <a:r>
                        <a:rPr lang="en-US" sz="2000" dirty="0" smtClean="0"/>
                        <a:t>Online services </a:t>
                      </a:r>
                      <a:endParaRPr lang="en-US" sz="2000" dirty="0"/>
                    </a:p>
                  </a:txBody>
                  <a:tcPr/>
                </a:tc>
                <a:tc>
                  <a:txBody>
                    <a:bodyPr/>
                    <a:lstStyle/>
                    <a:p>
                      <a:r>
                        <a:rPr lang="en-US" sz="2000" dirty="0" smtClean="0">
                          <a:sym typeface="Wingdings" panose="05000000000000000000" pitchFamily="2" charset="2"/>
                        </a:rPr>
                        <a:t></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latency, cost sensitive</a:t>
                      </a:r>
                      <a:endParaRPr lang="en-US" sz="2000" dirty="0" smtClean="0"/>
                    </a:p>
                  </a:txBody>
                  <a:tcPr/>
                </a:tc>
                <a:extLst>
                  <a:ext uri="{0D108BD9-81ED-4DB2-BD59-A6C34878D82A}">
                    <a16:rowId xmlns:a16="http://schemas.microsoft.com/office/drawing/2014/main" val="1385900214"/>
                  </a:ext>
                </a:extLst>
              </a:tr>
              <a:tr h="370840">
                <a:tc>
                  <a:txBody>
                    <a:bodyPr/>
                    <a:lstStyle/>
                    <a:p>
                      <a:r>
                        <a:rPr lang="en-US" sz="2000" dirty="0" smtClean="0"/>
                        <a:t>Merchant Silicon </a:t>
                      </a:r>
                      <a:endParaRPr lang="en-US" sz="2000" dirty="0"/>
                    </a:p>
                  </a:txBody>
                  <a:tcPr/>
                </a:tc>
                <a:tc>
                  <a:txBody>
                    <a:bodyPr/>
                    <a:lstStyle/>
                    <a:p>
                      <a:r>
                        <a:rPr lang="en-US" sz="2000" dirty="0" smtClean="0">
                          <a:sym typeface="Wingdings" panose="05000000000000000000" pitchFamily="2" charset="2"/>
                        </a:rPr>
                        <a:t></a:t>
                      </a:r>
                      <a:endParaRPr lang="en-US" sz="2000" dirty="0"/>
                    </a:p>
                  </a:txBody>
                  <a:tcPr/>
                </a:tc>
                <a:tc>
                  <a:txBody>
                    <a:bodyPr/>
                    <a:lstStyle/>
                    <a:p>
                      <a:r>
                        <a:rPr lang="en-US" sz="2000" dirty="0" smtClean="0">
                          <a:sym typeface="Wingdings" panose="05000000000000000000" pitchFamily="2" charset="2"/>
                        </a:rPr>
                        <a:t>Build your own router</a:t>
                      </a:r>
                      <a:endParaRPr lang="en-US" sz="2000" dirty="0"/>
                    </a:p>
                  </a:txBody>
                  <a:tcPr/>
                </a:tc>
                <a:extLst>
                  <a:ext uri="{0D108BD9-81ED-4DB2-BD59-A6C34878D82A}">
                    <a16:rowId xmlns:a16="http://schemas.microsoft.com/office/drawing/2014/main" val="407688299"/>
                  </a:ext>
                </a:extLst>
              </a:tr>
              <a:tr h="370840">
                <a:tc>
                  <a:txBody>
                    <a:bodyPr/>
                    <a:lstStyle/>
                    <a:p>
                      <a:r>
                        <a:rPr lang="en-US" sz="2000" dirty="0" smtClean="0"/>
                        <a:t>Rise of Data centers </a:t>
                      </a:r>
                      <a:endParaRPr lang="en-US" sz="2000" dirty="0"/>
                    </a:p>
                  </a:txBody>
                  <a:tcPr/>
                </a:tc>
                <a:tc>
                  <a:txBody>
                    <a:bodyPr/>
                    <a:lstStyle/>
                    <a:p>
                      <a:r>
                        <a:rPr lang="en-US" sz="2000" dirty="0" smtClean="0">
                          <a:sym typeface="Wingdings" panose="05000000000000000000" pitchFamily="2" charset="2"/>
                        </a:rPr>
                        <a:t></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ym typeface="Wingdings" panose="05000000000000000000" pitchFamily="2" charset="2"/>
                        </a:rPr>
                        <a:t>Custom networks</a:t>
                      </a:r>
                    </a:p>
                  </a:txBody>
                  <a:tcPr/>
                </a:tc>
                <a:extLst>
                  <a:ext uri="{0D108BD9-81ED-4DB2-BD59-A6C34878D82A}">
                    <a16:rowId xmlns:a16="http://schemas.microsoft.com/office/drawing/2014/main" val="505601226"/>
                  </a:ext>
                </a:extLst>
              </a:tr>
              <a:tr h="370840">
                <a:tc>
                  <a:txBody>
                    <a:bodyPr/>
                    <a:lstStyle/>
                    <a:p>
                      <a:r>
                        <a:rPr lang="en-US" sz="2000" dirty="0" smtClean="0">
                          <a:sym typeface="Wingdings" panose="05000000000000000000" pitchFamily="2" charset="2"/>
                        </a:rPr>
                        <a:t>Software defined Networks (SDNs) </a:t>
                      </a:r>
                      <a:endParaRPr lang="en-US" sz="2000" dirty="0"/>
                    </a:p>
                  </a:txBody>
                  <a:tcPr/>
                </a:tc>
                <a:tc>
                  <a:txBody>
                    <a:bodyPr/>
                    <a:lstStyle/>
                    <a:p>
                      <a:r>
                        <a:rPr lang="en-US" sz="2000" dirty="0" smtClean="0">
                          <a:sym typeface="Wingdings" panose="05000000000000000000" pitchFamily="2" charset="2"/>
                        </a:rPr>
                        <a:t></a:t>
                      </a:r>
                      <a:endParaRPr lang="en-US" sz="2000" dirty="0"/>
                    </a:p>
                  </a:txBody>
                  <a:tcPr/>
                </a:tc>
                <a:tc>
                  <a:txBody>
                    <a:bodyPr/>
                    <a:lstStyle/>
                    <a:p>
                      <a:r>
                        <a:rPr lang="en-US" sz="2000" dirty="0" smtClean="0">
                          <a:sym typeface="Wingdings" panose="05000000000000000000" pitchFamily="2" charset="2"/>
                        </a:rPr>
                        <a:t>Program custom design “routing” </a:t>
                      </a:r>
                      <a:endParaRPr lang="en-US" sz="2000" dirty="0"/>
                    </a:p>
                  </a:txBody>
                  <a:tcPr/>
                </a:tc>
                <a:extLst>
                  <a:ext uri="{0D108BD9-81ED-4DB2-BD59-A6C34878D82A}">
                    <a16:rowId xmlns:a16="http://schemas.microsoft.com/office/drawing/2014/main" val="1208602829"/>
                  </a:ext>
                </a:extLst>
              </a:tr>
              <a:tr h="370840">
                <a:tc>
                  <a:txBody>
                    <a:bodyPr/>
                    <a:lstStyle/>
                    <a:p>
                      <a:r>
                        <a:rPr lang="en-US" sz="2000" dirty="0" smtClean="0">
                          <a:sym typeface="Wingdings" panose="05000000000000000000" pitchFamily="2" charset="2"/>
                        </a:rPr>
                        <a:t>P4 (next generation SDN) </a:t>
                      </a:r>
                      <a:endParaRPr lang="en-US" sz="2000" dirty="0"/>
                    </a:p>
                  </a:txBody>
                  <a:tcPr/>
                </a:tc>
                <a:tc>
                  <a:txBody>
                    <a:bodyPr/>
                    <a:lstStyle/>
                    <a:p>
                      <a:r>
                        <a:rPr lang="en-US" sz="2000" dirty="0" smtClean="0">
                          <a:sym typeface="Wingdings" panose="05000000000000000000" pitchFamily="2" charset="2"/>
                        </a:rPr>
                        <a:t></a:t>
                      </a:r>
                      <a:endParaRPr lang="en-US" sz="2000" dirty="0"/>
                    </a:p>
                  </a:txBody>
                  <a:tcPr/>
                </a:tc>
                <a:tc>
                  <a:txBody>
                    <a:bodyPr/>
                    <a:lstStyle/>
                    <a:p>
                      <a:r>
                        <a:rPr lang="en-US" sz="2000" dirty="0" smtClean="0">
                          <a:sym typeface="Wingdings" panose="05000000000000000000" pitchFamily="2" charset="2"/>
                        </a:rPr>
                        <a:t>redefine hardware forwarding at runtime </a:t>
                      </a:r>
                      <a:endParaRPr lang="en-US" sz="2000" dirty="0"/>
                    </a:p>
                  </a:txBody>
                  <a:tcPr/>
                </a:tc>
                <a:extLst>
                  <a:ext uri="{0D108BD9-81ED-4DB2-BD59-A6C34878D82A}">
                    <a16:rowId xmlns:a16="http://schemas.microsoft.com/office/drawing/2014/main" val="728337961"/>
                  </a:ext>
                </a:extLst>
              </a:tr>
            </a:tbl>
          </a:graphicData>
        </a:graphic>
      </p:graphicFrame>
    </p:spTree>
    <p:extLst>
      <p:ext uri="{BB962C8B-B14F-4D97-AF65-F5344CB8AC3E}">
        <p14:creationId xmlns:p14="http://schemas.microsoft.com/office/powerpoint/2010/main" val="3290676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1555" y="4751144"/>
            <a:ext cx="8023654" cy="1305411"/>
          </a:xfrm>
        </p:spPr>
        <p:txBody>
          <a:bodyPr/>
          <a:lstStyle/>
          <a:p>
            <a:r>
              <a:rPr lang="en-US" dirty="0" smtClean="0">
                <a:solidFill>
                  <a:srgbClr val="0B891A"/>
                </a:solidFill>
              </a:rPr>
              <a:t>THE CREATIVE HABIT: WHAT’S THAT?</a:t>
            </a:r>
            <a:endParaRPr lang="en-US" dirty="0">
              <a:solidFill>
                <a:srgbClr val="0B891A"/>
              </a:solidFill>
            </a:endParaRPr>
          </a:p>
        </p:txBody>
      </p:sp>
      <p:pic>
        <p:nvPicPr>
          <p:cNvPr id="3" name="Picture 4" descr="Image result for Twyla Tharp The Creative Hab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7154" y="333606"/>
            <a:ext cx="2774968" cy="3671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38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955280" cy="891540"/>
          </a:xfrm>
        </p:spPr>
        <p:txBody>
          <a:bodyPr>
            <a:normAutofit/>
          </a:bodyPr>
          <a:lstStyle/>
          <a:p>
            <a:r>
              <a:rPr lang="en-US" sz="4000" b="1" dirty="0" smtClean="0">
                <a:solidFill>
                  <a:srgbClr val="0070C0"/>
                </a:solidFill>
                <a:effectLst>
                  <a:outerShdw blurRad="38100" dist="38100" dir="2700000" algn="tl">
                    <a:srgbClr val="000000">
                      <a:alpha val="43137"/>
                    </a:srgbClr>
                  </a:outerShdw>
                </a:effectLst>
              </a:rPr>
              <a:t>Habits to Enable Creativity</a:t>
            </a:r>
            <a:endParaRPr lang="en-US" sz="40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0180"/>
            <a:ext cx="7955280" cy="4896612"/>
          </a:xfrm>
        </p:spPr>
        <p:txBody>
          <a:bodyPr>
            <a:normAutofit/>
          </a:bodyPr>
          <a:lstStyle/>
          <a:p>
            <a:r>
              <a:rPr lang="en-US" dirty="0" smtClean="0">
                <a:solidFill>
                  <a:srgbClr val="0070C0"/>
                </a:solidFill>
              </a:rPr>
              <a:t>Motivation:</a:t>
            </a:r>
            <a:r>
              <a:rPr lang="en-US" dirty="0" smtClean="0"/>
              <a:t> </a:t>
            </a:r>
            <a:r>
              <a:rPr lang="en-US" sz="2200" dirty="0"/>
              <a:t>&gt; </a:t>
            </a:r>
            <a:r>
              <a:rPr lang="en-US" sz="2200" dirty="0" smtClean="0"/>
              <a:t>How to get my Ph.D.?</a:t>
            </a:r>
          </a:p>
          <a:p>
            <a:pPr lvl="1"/>
            <a:r>
              <a:rPr lang="en-US" sz="2200" dirty="0" smtClean="0"/>
              <a:t>Most courses about analyzing other people’s work</a:t>
            </a:r>
          </a:p>
          <a:p>
            <a:pPr lvl="1"/>
            <a:r>
              <a:rPr lang="en-US" sz="2200" dirty="0" smtClean="0"/>
              <a:t>How do I come up with my own ideas?</a:t>
            </a:r>
            <a:endParaRPr lang="en-US" sz="2200" dirty="0"/>
          </a:p>
          <a:p>
            <a:r>
              <a:rPr lang="en-US" sz="2900" dirty="0" smtClean="0">
                <a:solidFill>
                  <a:srgbClr val="0070C0"/>
                </a:solidFill>
              </a:rPr>
              <a:t>Some of her Habits:</a:t>
            </a:r>
            <a:endParaRPr lang="en-US" sz="2200" dirty="0"/>
          </a:p>
          <a:p>
            <a:pPr lvl="1"/>
            <a:r>
              <a:rPr lang="en-US" sz="2200" dirty="0" smtClean="0"/>
              <a:t>Rituals of Preparation</a:t>
            </a:r>
          </a:p>
          <a:p>
            <a:pPr lvl="1"/>
            <a:r>
              <a:rPr lang="en-US" sz="2200" dirty="0" smtClean="0"/>
              <a:t>Know your creative DNA</a:t>
            </a:r>
            <a:endParaRPr lang="en-US" sz="2200" dirty="0"/>
          </a:p>
          <a:p>
            <a:pPr lvl="1"/>
            <a:r>
              <a:rPr lang="en-US" sz="2200" dirty="0" smtClean="0"/>
              <a:t>Scratching</a:t>
            </a:r>
          </a:p>
          <a:p>
            <a:pPr lvl="1"/>
            <a:r>
              <a:rPr lang="en-US" sz="2200" dirty="0" smtClean="0"/>
              <a:t>Find a </a:t>
            </a:r>
            <a:r>
              <a:rPr lang="en-US" sz="2200" dirty="0" err="1" smtClean="0"/>
              <a:t>Spone</a:t>
            </a:r>
            <a:endParaRPr lang="en-US" sz="2200" dirty="0" smtClean="0"/>
          </a:p>
          <a:p>
            <a:pPr marL="0" indent="0">
              <a:buNone/>
            </a:pPr>
            <a:r>
              <a:rPr lang="en-US" sz="2600" dirty="0" smtClean="0"/>
              <a:t>While Twyla is about art, I would like to see if we can apply her ideas to computer science research.  </a:t>
            </a:r>
            <a:r>
              <a:rPr lang="en-US" sz="2600" dirty="0" err="1" smtClean="0"/>
              <a:t>We”ll</a:t>
            </a:r>
            <a:r>
              <a:rPr lang="en-US" sz="2600" dirty="0" smtClean="0"/>
              <a:t> add her ideas for a few minutes to some lectures</a:t>
            </a:r>
          </a:p>
        </p:txBody>
      </p:sp>
    </p:spTree>
    <p:extLst>
      <p:ext uri="{BB962C8B-B14F-4D97-AF65-F5344CB8AC3E}">
        <p14:creationId xmlns:p14="http://schemas.microsoft.com/office/powerpoint/2010/main" val="2249765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B891A"/>
                </a:solidFill>
              </a:rPr>
              <a:t> ROAD MAP</a:t>
            </a:r>
            <a:endParaRPr lang="en-US" dirty="0">
              <a:solidFill>
                <a:srgbClr val="0B891A"/>
              </a:solidFill>
            </a:endParaRPr>
          </a:p>
        </p:txBody>
      </p:sp>
    </p:spTree>
    <p:extLst>
      <p:ext uri="{BB962C8B-B14F-4D97-AF65-F5344CB8AC3E}">
        <p14:creationId xmlns:p14="http://schemas.microsoft.com/office/powerpoint/2010/main" val="3346290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bwMode="auto">
          <a:xfrm>
            <a:off x="1040130" y="2674311"/>
            <a:ext cx="6926580" cy="1920240"/>
          </a:xfrm>
        </p:spPr>
        <p:txBody>
          <a:bodyPr>
            <a:normAutofit/>
          </a:bodyPr>
          <a:lstStyle/>
          <a:p>
            <a:pPr algn="ctr">
              <a:defRPr/>
            </a:pPr>
            <a:r>
              <a:rPr lang="en-US" sz="3600" b="1" dirty="0">
                <a:solidFill>
                  <a:srgbClr val="619BE1"/>
                </a:solidFill>
                <a:ea typeface="ＭＳ Ｐゴシック" charset="0"/>
                <a:cs typeface="ＭＳ Ｐゴシック" charset="0"/>
              </a:rPr>
              <a:t>NETWORK VERIFICATION: </a:t>
            </a:r>
            <a:r>
              <a:rPr lang="en-US" sz="3600" b="1" dirty="0" smtClean="0">
                <a:solidFill>
                  <a:srgbClr val="619BE1"/>
                </a:solidFill>
                <a:ea typeface="ＭＳ Ｐゴシック" charset="0"/>
                <a:cs typeface="ＭＳ Ｐゴシック" charset="0"/>
              </a:rPr>
              <a:t/>
            </a:r>
            <a:br>
              <a:rPr lang="en-US" sz="3600" b="1" dirty="0" smtClean="0">
                <a:solidFill>
                  <a:srgbClr val="619BE1"/>
                </a:solidFill>
                <a:ea typeface="ＭＳ Ｐゴシック" charset="0"/>
                <a:cs typeface="ＭＳ Ｐゴシック" charset="0"/>
              </a:rPr>
            </a:br>
            <a:r>
              <a:rPr lang="en-US" sz="3600" b="1" dirty="0" smtClean="0">
                <a:solidFill>
                  <a:srgbClr val="619BE1"/>
                </a:solidFill>
                <a:ea typeface="ＭＳ Ｐゴシック" charset="0"/>
                <a:cs typeface="ＭＳ Ｐゴシック" charset="0"/>
              </a:rPr>
              <a:t>WHEN </a:t>
            </a:r>
            <a:r>
              <a:rPr lang="en-US" sz="3600" b="1" dirty="0">
                <a:solidFill>
                  <a:srgbClr val="619BE1"/>
                </a:solidFill>
                <a:ea typeface="ＭＳ Ｐゴシック" charset="0"/>
                <a:cs typeface="ＭＳ Ｐゴシック" charset="0"/>
              </a:rPr>
              <a:t>HOARE </a:t>
            </a:r>
            <a:r>
              <a:rPr lang="en-US" sz="3600" b="1" dirty="0" smtClean="0">
                <a:solidFill>
                  <a:srgbClr val="619BE1"/>
                </a:solidFill>
                <a:ea typeface="ＭＳ Ｐゴシック" charset="0"/>
                <a:cs typeface="ＭＳ Ｐゴシック" charset="0"/>
              </a:rPr>
              <a:t>MEETS </a:t>
            </a:r>
            <a:r>
              <a:rPr lang="en-US" sz="3600" b="1" dirty="0">
                <a:solidFill>
                  <a:srgbClr val="619BE1"/>
                </a:solidFill>
                <a:ea typeface="ＭＳ Ｐゴシック" charset="0"/>
                <a:cs typeface="ＭＳ Ｐゴシック" charset="0"/>
              </a:rPr>
              <a:t>CERF</a:t>
            </a:r>
          </a:p>
        </p:txBody>
      </p:sp>
      <p:sp>
        <p:nvSpPr>
          <p:cNvPr id="15362" name="Subtitle 2"/>
          <p:cNvSpPr>
            <a:spLocks noGrp="1"/>
          </p:cNvSpPr>
          <p:nvPr>
            <p:ph type="subTitle" idx="1"/>
          </p:nvPr>
        </p:nvSpPr>
        <p:spPr>
          <a:xfrm>
            <a:off x="1510353" y="4998937"/>
            <a:ext cx="6172200" cy="1371600"/>
          </a:xfrm>
        </p:spPr>
        <p:txBody>
          <a:bodyPr/>
          <a:lstStyle/>
          <a:p>
            <a:r>
              <a:rPr lang="en-US" sz="2000" dirty="0" smtClean="0">
                <a:solidFill>
                  <a:srgbClr val="0070C0"/>
                </a:solidFill>
                <a:ea typeface="ＭＳ Ｐゴシック" charset="0"/>
                <a:cs typeface="ＭＳ Ｐゴシック" charset="0"/>
              </a:rPr>
              <a:t>George Varghese</a:t>
            </a:r>
          </a:p>
          <a:p>
            <a:r>
              <a:rPr lang="en-US" sz="2000" dirty="0" smtClean="0">
                <a:solidFill>
                  <a:srgbClr val="0070C0"/>
                </a:solidFill>
                <a:ea typeface="ＭＳ Ｐゴシック" charset="0"/>
                <a:cs typeface="ＭＳ Ｐゴシック" charset="0"/>
              </a:rPr>
              <a:t>(based on a tutorial with </a:t>
            </a:r>
            <a:r>
              <a:rPr lang="en-US" sz="2000" dirty="0" err="1" smtClean="0">
                <a:solidFill>
                  <a:srgbClr val="0070C0"/>
                </a:solidFill>
                <a:ea typeface="ＭＳ Ｐゴシック" charset="0"/>
                <a:cs typeface="ＭＳ Ｐゴシック" charset="0"/>
              </a:rPr>
              <a:t>Nikolaj</a:t>
            </a:r>
            <a:r>
              <a:rPr lang="en-US" sz="2000" dirty="0" smtClean="0">
                <a:solidFill>
                  <a:srgbClr val="0070C0"/>
                </a:solidFill>
                <a:ea typeface="ＭＳ Ｐゴシック" charset="0"/>
                <a:cs typeface="ＭＳ Ｐゴシック" charset="0"/>
              </a:rPr>
              <a:t> </a:t>
            </a:r>
            <a:r>
              <a:rPr lang="en-US" sz="2000" dirty="0" err="1" smtClean="0">
                <a:solidFill>
                  <a:srgbClr val="0070C0"/>
                </a:solidFill>
                <a:ea typeface="ＭＳ Ｐゴシック" charset="0"/>
                <a:cs typeface="ＭＳ Ｐゴシック" charset="0"/>
              </a:rPr>
              <a:t>Bjorner</a:t>
            </a:r>
            <a:r>
              <a:rPr lang="en-US" sz="2000" dirty="0" smtClean="0">
                <a:solidFill>
                  <a:srgbClr val="0070C0"/>
                </a:solidFill>
                <a:ea typeface="ＭＳ Ｐゴシック" charset="0"/>
                <a:cs typeface="ＭＳ Ｐゴシック" charset="0"/>
              </a:rPr>
              <a:t> of MSR)</a:t>
            </a:r>
          </a:p>
        </p:txBody>
      </p:sp>
      <p:sp>
        <p:nvSpPr>
          <p:cNvPr id="15363"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60">
                <a:solidFill>
                  <a:schemeClr val="tx1"/>
                </a:solidFill>
                <a:latin typeface="Times New Roman" charset="0"/>
                <a:ea typeface="ＭＳ Ｐゴシック" charset="0"/>
                <a:cs typeface="ＭＳ Ｐゴシック" charset="0"/>
              </a:defRPr>
            </a:lvl1pPr>
            <a:lvl2pPr marL="668655" indent="-257175" eaLnBrk="0" hangingPunct="0">
              <a:defRPr sz="2160">
                <a:solidFill>
                  <a:schemeClr val="tx1"/>
                </a:solidFill>
                <a:latin typeface="Times New Roman" charset="0"/>
                <a:ea typeface="ＭＳ Ｐゴシック" charset="0"/>
              </a:defRPr>
            </a:lvl2pPr>
            <a:lvl3pPr marL="1028700" indent="-205740" eaLnBrk="0" hangingPunct="0">
              <a:defRPr sz="2160">
                <a:solidFill>
                  <a:schemeClr val="tx1"/>
                </a:solidFill>
                <a:latin typeface="Times New Roman" charset="0"/>
                <a:ea typeface="ＭＳ Ｐゴシック" charset="0"/>
              </a:defRPr>
            </a:lvl3pPr>
            <a:lvl4pPr marL="1440180" indent="-205740" eaLnBrk="0" hangingPunct="0">
              <a:defRPr sz="2160">
                <a:solidFill>
                  <a:schemeClr val="tx1"/>
                </a:solidFill>
                <a:latin typeface="Times New Roman" charset="0"/>
                <a:ea typeface="ＭＳ Ｐゴシック" charset="0"/>
              </a:defRPr>
            </a:lvl4pPr>
            <a:lvl5pPr marL="1851660" indent="-205740" eaLnBrk="0" hangingPunct="0">
              <a:defRPr sz="2160">
                <a:solidFill>
                  <a:schemeClr val="tx1"/>
                </a:solidFill>
                <a:latin typeface="Times New Roman" charset="0"/>
                <a:ea typeface="ＭＳ Ｐゴシック" charset="0"/>
              </a:defRPr>
            </a:lvl5pPr>
            <a:lvl6pPr marL="2263140" indent="-205740" eaLnBrk="0" fontAlgn="base" hangingPunct="0">
              <a:spcBef>
                <a:spcPct val="0"/>
              </a:spcBef>
              <a:spcAft>
                <a:spcPct val="0"/>
              </a:spcAft>
              <a:defRPr sz="2160">
                <a:solidFill>
                  <a:schemeClr val="tx1"/>
                </a:solidFill>
                <a:latin typeface="Times New Roman" charset="0"/>
                <a:ea typeface="ＭＳ Ｐゴシック" charset="0"/>
              </a:defRPr>
            </a:lvl6pPr>
            <a:lvl7pPr marL="2674620" indent="-205740" eaLnBrk="0" fontAlgn="base" hangingPunct="0">
              <a:spcBef>
                <a:spcPct val="0"/>
              </a:spcBef>
              <a:spcAft>
                <a:spcPct val="0"/>
              </a:spcAft>
              <a:defRPr sz="2160">
                <a:solidFill>
                  <a:schemeClr val="tx1"/>
                </a:solidFill>
                <a:latin typeface="Times New Roman" charset="0"/>
                <a:ea typeface="ＭＳ Ｐゴシック" charset="0"/>
              </a:defRPr>
            </a:lvl7pPr>
            <a:lvl8pPr marL="3086100" indent="-205740" eaLnBrk="0" fontAlgn="base" hangingPunct="0">
              <a:spcBef>
                <a:spcPct val="0"/>
              </a:spcBef>
              <a:spcAft>
                <a:spcPct val="0"/>
              </a:spcAft>
              <a:defRPr sz="2160">
                <a:solidFill>
                  <a:schemeClr val="tx1"/>
                </a:solidFill>
                <a:latin typeface="Times New Roman" charset="0"/>
                <a:ea typeface="ＭＳ Ｐゴシック" charset="0"/>
              </a:defRPr>
            </a:lvl8pPr>
            <a:lvl9pPr marL="3497580" indent="-205740" eaLnBrk="0" fontAlgn="base" hangingPunct="0">
              <a:spcBef>
                <a:spcPct val="0"/>
              </a:spcBef>
              <a:spcAft>
                <a:spcPct val="0"/>
              </a:spcAft>
              <a:defRPr sz="2160">
                <a:solidFill>
                  <a:schemeClr val="tx1"/>
                </a:solidFill>
                <a:latin typeface="Times New Roman" charset="0"/>
                <a:ea typeface="ＭＳ Ｐゴシック" charset="0"/>
              </a:defRPr>
            </a:lvl9pPr>
          </a:lstStyle>
          <a:p>
            <a:pPr eaLnBrk="1" hangingPunct="1"/>
            <a:fld id="{62AD073D-15DC-1845-8B11-A9B73EC5F8D8}" type="slidenum">
              <a:rPr lang="en-US" sz="1440">
                <a:solidFill>
                  <a:srgbClr val="FFFFFF"/>
                </a:solidFill>
              </a:rPr>
              <a:pPr eaLnBrk="1" hangingPunct="1"/>
              <a:t>2</a:t>
            </a:fld>
            <a:endParaRPr lang="en-US" sz="1440">
              <a:solidFill>
                <a:srgbClr val="FFFFFF"/>
              </a:solidFill>
            </a:endParaRPr>
          </a:p>
        </p:txBody>
      </p:sp>
      <p:pic>
        <p:nvPicPr>
          <p:cNvPr id="1032" name="Picture 8" descr="Cloud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73028" y="-23438645"/>
            <a:ext cx="2571750" cy="22031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loud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10188" y="-23301485"/>
            <a:ext cx="2571750" cy="220313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loud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7348" y="-23164325"/>
            <a:ext cx="2571750" cy="220313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www.clker.com/cliparts/2/7/1/0/11949849491786662466cloud_jon_phillips_01.svg.m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9161" y="1304645"/>
            <a:ext cx="1599191" cy="13699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423660" y="1283912"/>
            <a:ext cx="2720340" cy="1200329"/>
          </a:xfrm>
          <a:prstGeom prst="rect">
            <a:avLst/>
          </a:prstGeom>
          <a:noFill/>
        </p:spPr>
        <p:txBody>
          <a:bodyPr wrap="square" rtlCol="0">
            <a:spAutoFit/>
          </a:bodyPr>
          <a:lstStyle/>
          <a:p>
            <a:r>
              <a:rPr lang="en-US" dirty="0" smtClean="0">
                <a:solidFill>
                  <a:schemeClr val="accent1"/>
                </a:solidFill>
                <a:latin typeface="Showcard Gothic" pitchFamily="82" charset="0"/>
              </a:rPr>
              <a:t>FOR PUBLIC CLOUDS, PRIVATE CLOUDS, ENTERPRISE NETWORKS, ISPs, </a:t>
            </a:r>
            <a:r>
              <a:rPr lang="en-US" dirty="0">
                <a:solidFill>
                  <a:schemeClr val="accent1"/>
                </a:solidFill>
                <a:latin typeface="Showcard Gothic" pitchFamily="82" charset="0"/>
              </a:rPr>
              <a:t>.</a:t>
            </a:r>
            <a:r>
              <a:rPr lang="en-US" dirty="0" smtClean="0">
                <a:solidFill>
                  <a:schemeClr val="accent1"/>
                </a:solidFill>
                <a:latin typeface="Showcard Gothic" pitchFamily="82" charset="0"/>
              </a:rPr>
              <a:t> . . </a:t>
            </a:r>
            <a:endParaRPr lang="en-US" dirty="0">
              <a:solidFill>
                <a:schemeClr val="accent1"/>
              </a:solidFill>
              <a:latin typeface="Showcard Gothic" pitchFamily="82" charset="0"/>
            </a:endParaRPr>
          </a:p>
        </p:txBody>
      </p:sp>
      <p:pic>
        <p:nvPicPr>
          <p:cNvPr id="3" name="Picture 2" descr="http://upload.wikimedia.org/wikipedia/commons/thumb/7/70/CAR_Hoare.jpg/225px-CAR_Hoa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1" y="1304646"/>
            <a:ext cx="1190312" cy="108979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ttp://www.ibiblio.org/pioneers/images/pics/cerf.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71700" y="1307211"/>
            <a:ext cx="1378654" cy="1087232"/>
          </a:xfrm>
          <a:prstGeom prst="rect">
            <a:avLst/>
          </a:prstGeom>
          <a:noFill/>
          <a:extLst>
            <a:ext uri="{909E8E84-426E-40DD-AFC4-6F175D3DCCD1}">
              <a14:hiddenFill xmlns:a14="http://schemas.microsoft.com/office/drawing/2010/main">
                <a:solidFill>
                  <a:srgbClr val="FFFFFF"/>
                </a:solidFill>
              </a14:hiddenFill>
            </a:ext>
          </a:extLst>
        </p:spPr>
      </p:pic>
      <p:sp>
        <p:nvSpPr>
          <p:cNvPr id="5" name="Cross 4"/>
          <p:cNvSpPr/>
          <p:nvPr/>
        </p:nvSpPr>
        <p:spPr>
          <a:xfrm>
            <a:off x="1623060" y="1714500"/>
            <a:ext cx="411480" cy="404809"/>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749040" y="1815752"/>
            <a:ext cx="754380" cy="3477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51353" y="1781883"/>
            <a:ext cx="975588" cy="369332"/>
          </a:xfrm>
          <a:prstGeom prst="rect">
            <a:avLst/>
          </a:prstGeom>
        </p:spPr>
        <p:txBody>
          <a:bodyPr wrap="none">
            <a:spAutoFit/>
          </a:bodyPr>
          <a:lstStyle/>
          <a:p>
            <a:r>
              <a:rPr lang="en-US" b="1" dirty="0">
                <a:solidFill>
                  <a:srgbClr val="7030A0"/>
                </a:solidFill>
              </a:rPr>
              <a:t>TO</a:t>
            </a:r>
            <a:r>
              <a:rPr lang="en-US" b="1" dirty="0">
                <a:solidFill>
                  <a:schemeClr val="accent2">
                    <a:lumMod val="75000"/>
                  </a:schemeClr>
                </a:solidFill>
              </a:rPr>
              <a:t>OLS</a:t>
            </a:r>
          </a:p>
        </p:txBody>
      </p:sp>
      <p:sp>
        <p:nvSpPr>
          <p:cNvPr id="16" name="TextBox 15"/>
          <p:cNvSpPr txBox="1"/>
          <p:nvPr/>
        </p:nvSpPr>
        <p:spPr>
          <a:xfrm>
            <a:off x="178420" y="579863"/>
            <a:ext cx="1069524" cy="646331"/>
          </a:xfrm>
          <a:prstGeom prst="rect">
            <a:avLst/>
          </a:prstGeom>
          <a:noFill/>
        </p:spPr>
        <p:txBody>
          <a:bodyPr wrap="none" rtlCol="0">
            <a:spAutoFit/>
          </a:bodyPr>
          <a:lstStyle/>
          <a:p>
            <a:r>
              <a:rPr lang="en-US" dirty="0" smtClean="0"/>
              <a:t>Formal </a:t>
            </a:r>
          </a:p>
          <a:p>
            <a:r>
              <a:rPr lang="en-US" dirty="0" smtClean="0"/>
              <a:t>Methods</a:t>
            </a:r>
            <a:endParaRPr lang="en-US" dirty="0"/>
          </a:p>
        </p:txBody>
      </p:sp>
      <p:sp>
        <p:nvSpPr>
          <p:cNvPr id="17" name="TextBox 16"/>
          <p:cNvSpPr txBox="1"/>
          <p:nvPr/>
        </p:nvSpPr>
        <p:spPr>
          <a:xfrm>
            <a:off x="2326265" y="520946"/>
            <a:ext cx="1338828" cy="369332"/>
          </a:xfrm>
          <a:prstGeom prst="rect">
            <a:avLst/>
          </a:prstGeom>
          <a:noFill/>
        </p:spPr>
        <p:txBody>
          <a:bodyPr wrap="none" rtlCol="0">
            <a:spAutoFit/>
          </a:bodyPr>
          <a:lstStyle/>
          <a:p>
            <a:r>
              <a:rPr lang="en-US" dirty="0" smtClean="0"/>
              <a:t>Networking</a:t>
            </a:r>
          </a:p>
        </p:txBody>
      </p:sp>
    </p:spTree>
    <p:extLst>
      <p:ext uri="{BB962C8B-B14F-4D97-AF65-F5344CB8AC3E}">
        <p14:creationId xmlns:p14="http://schemas.microsoft.com/office/powerpoint/2010/main" val="3635601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a:spLocks noChangeArrowheads="1"/>
          </p:cNvSpPr>
          <p:nvPr/>
        </p:nvSpPr>
        <p:spPr bwMode="auto">
          <a:xfrm>
            <a:off x="1861622" y="1258207"/>
            <a:ext cx="1325457" cy="318862"/>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600" dirty="0">
                <a:solidFill>
                  <a:schemeClr val="lt1"/>
                </a:solidFill>
                <a:latin typeface="+mn-lt"/>
                <a:ea typeface="+mn-ea"/>
              </a:rPr>
              <a:t>Specificatio</a:t>
            </a:r>
            <a:r>
              <a:rPr lang="en-US" dirty="0">
                <a:solidFill>
                  <a:schemeClr val="lt1"/>
                </a:solidFill>
                <a:latin typeface="+mn-lt"/>
                <a:ea typeface="+mn-ea"/>
              </a:rPr>
              <a:t>n</a:t>
            </a:r>
          </a:p>
        </p:txBody>
      </p:sp>
      <p:sp>
        <p:nvSpPr>
          <p:cNvPr id="6" name="Rounded Rectangle 5"/>
          <p:cNvSpPr/>
          <p:nvPr/>
        </p:nvSpPr>
        <p:spPr>
          <a:xfrm>
            <a:off x="979767" y="1848867"/>
            <a:ext cx="1519864" cy="53298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400" dirty="0"/>
              <a:t>Functional Description (RTL)</a:t>
            </a:r>
          </a:p>
        </p:txBody>
      </p:sp>
      <p:sp>
        <p:nvSpPr>
          <p:cNvPr id="7" name="Rounded Rectangle 6"/>
          <p:cNvSpPr/>
          <p:nvPr/>
        </p:nvSpPr>
        <p:spPr>
          <a:xfrm>
            <a:off x="2652620" y="1884256"/>
            <a:ext cx="1325457" cy="448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400" dirty="0" err="1"/>
              <a:t>Testbench</a:t>
            </a:r>
            <a:r>
              <a:rPr lang="en-US" sz="1400" dirty="0"/>
              <a:t> &amp; Vectors</a:t>
            </a:r>
          </a:p>
        </p:txBody>
      </p:sp>
      <p:sp>
        <p:nvSpPr>
          <p:cNvPr id="8" name="Rounded Rectangle 7"/>
          <p:cNvSpPr/>
          <p:nvPr/>
        </p:nvSpPr>
        <p:spPr>
          <a:xfrm>
            <a:off x="979766" y="2553119"/>
            <a:ext cx="1325457" cy="39359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400" dirty="0"/>
              <a:t>Functional Verification</a:t>
            </a:r>
          </a:p>
        </p:txBody>
      </p:sp>
      <p:sp>
        <p:nvSpPr>
          <p:cNvPr id="9" name="Rounded Rectangle 8"/>
          <p:cNvSpPr/>
          <p:nvPr/>
        </p:nvSpPr>
        <p:spPr>
          <a:xfrm>
            <a:off x="979766" y="2992800"/>
            <a:ext cx="1325457" cy="36992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400" dirty="0"/>
              <a:t>Logical Synthesis</a:t>
            </a:r>
          </a:p>
        </p:txBody>
      </p:sp>
      <p:sp>
        <p:nvSpPr>
          <p:cNvPr id="10" name="Rounded Rectangle 9"/>
          <p:cNvSpPr/>
          <p:nvPr/>
        </p:nvSpPr>
        <p:spPr>
          <a:xfrm>
            <a:off x="979766" y="3408815"/>
            <a:ext cx="1325457" cy="3188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400" dirty="0"/>
              <a:t>Static Timing</a:t>
            </a:r>
          </a:p>
        </p:txBody>
      </p:sp>
      <p:sp>
        <p:nvSpPr>
          <p:cNvPr id="11" name="Rounded Rectangle 10"/>
          <p:cNvSpPr/>
          <p:nvPr/>
        </p:nvSpPr>
        <p:spPr>
          <a:xfrm>
            <a:off x="979766" y="3775008"/>
            <a:ext cx="1325457" cy="31886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400" dirty="0"/>
              <a:t>Place &amp; Route</a:t>
            </a:r>
          </a:p>
        </p:txBody>
      </p:sp>
      <p:sp>
        <p:nvSpPr>
          <p:cNvPr id="12" name="Rounded Rectangle 11"/>
          <p:cNvSpPr/>
          <p:nvPr/>
        </p:nvSpPr>
        <p:spPr>
          <a:xfrm>
            <a:off x="979766" y="4139955"/>
            <a:ext cx="1325457" cy="38736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400" dirty="0"/>
              <a:t>Design Rule Checking (DRC)</a:t>
            </a:r>
          </a:p>
        </p:txBody>
      </p:sp>
      <p:sp>
        <p:nvSpPr>
          <p:cNvPr id="13" name="Rounded Rectangle 12"/>
          <p:cNvSpPr/>
          <p:nvPr/>
        </p:nvSpPr>
        <p:spPr>
          <a:xfrm>
            <a:off x="979766" y="4573408"/>
            <a:ext cx="1530085" cy="39359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400" dirty="0" smtClean="0"/>
              <a:t>Layout vs Schematic (LVS) </a:t>
            </a:r>
            <a:endParaRPr lang="en-US" sz="1400" dirty="0"/>
          </a:p>
        </p:txBody>
      </p:sp>
      <p:cxnSp>
        <p:nvCxnSpPr>
          <p:cNvPr id="22" name="Straight Connector 21"/>
          <p:cNvCxnSpPr>
            <a:cxnSpLocks noChangeShapeType="1"/>
          </p:cNvCxnSpPr>
          <p:nvPr/>
        </p:nvCxnSpPr>
        <p:spPr bwMode="auto">
          <a:xfrm>
            <a:off x="1659394" y="1726693"/>
            <a:ext cx="1700914"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3" name="Straight Arrow Connector 22"/>
          <p:cNvCxnSpPr>
            <a:cxnSpLocks noChangeShapeType="1"/>
          </p:cNvCxnSpPr>
          <p:nvPr/>
        </p:nvCxnSpPr>
        <p:spPr bwMode="auto">
          <a:xfrm flipH="1">
            <a:off x="3338096" y="1726539"/>
            <a:ext cx="2672" cy="15694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4" name="Straight Arrow Connector 23"/>
          <p:cNvCxnSpPr>
            <a:cxnSpLocks noChangeShapeType="1"/>
          </p:cNvCxnSpPr>
          <p:nvPr/>
        </p:nvCxnSpPr>
        <p:spPr bwMode="auto">
          <a:xfrm flipH="1">
            <a:off x="1662958" y="1703357"/>
            <a:ext cx="2672" cy="15694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5" name="Straight Arrow Connector 24"/>
          <p:cNvCxnSpPr>
            <a:cxnSpLocks noChangeShapeType="1"/>
          </p:cNvCxnSpPr>
          <p:nvPr/>
        </p:nvCxnSpPr>
        <p:spPr bwMode="auto">
          <a:xfrm flipH="1">
            <a:off x="2516333" y="1600782"/>
            <a:ext cx="2672" cy="158185"/>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6" name="Straight Connector 25"/>
          <p:cNvCxnSpPr>
            <a:cxnSpLocks noChangeShapeType="1"/>
          </p:cNvCxnSpPr>
          <p:nvPr/>
        </p:nvCxnSpPr>
        <p:spPr bwMode="auto">
          <a:xfrm>
            <a:off x="1642494" y="2431054"/>
            <a:ext cx="1714275"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7" name="Straight Arrow Connector 26"/>
          <p:cNvCxnSpPr>
            <a:cxnSpLocks noChangeShapeType="1"/>
          </p:cNvCxnSpPr>
          <p:nvPr/>
        </p:nvCxnSpPr>
        <p:spPr bwMode="auto">
          <a:xfrm flipH="1">
            <a:off x="3303323" y="2332656"/>
            <a:ext cx="4009" cy="98398"/>
          </a:xfrm>
          <a:prstGeom prst="straightConnector1">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8" name="Straight Arrow Connector 27"/>
          <p:cNvCxnSpPr>
            <a:cxnSpLocks noChangeShapeType="1"/>
          </p:cNvCxnSpPr>
          <p:nvPr/>
        </p:nvCxnSpPr>
        <p:spPr bwMode="auto">
          <a:xfrm>
            <a:off x="1642494" y="2381855"/>
            <a:ext cx="0" cy="216727"/>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nvGrpSpPr>
          <p:cNvPr id="48147" name="Group 3"/>
          <p:cNvGrpSpPr>
            <a:grpSpLocks/>
          </p:cNvGrpSpPr>
          <p:nvPr/>
        </p:nvGrpSpPr>
        <p:grpSpPr bwMode="auto">
          <a:xfrm>
            <a:off x="390525" y="2149559"/>
            <a:ext cx="589241" cy="2616911"/>
            <a:chOff x="389961" y="2375231"/>
            <a:chExt cx="700315" cy="3335246"/>
          </a:xfrm>
        </p:grpSpPr>
        <p:cxnSp>
          <p:nvCxnSpPr>
            <p:cNvPr id="38" name="Straight Arrow Connector 37"/>
            <p:cNvCxnSpPr>
              <a:cxnSpLocks noChangeShapeType="1"/>
            </p:cNvCxnSpPr>
            <p:nvPr/>
          </p:nvCxnSpPr>
          <p:spPr bwMode="auto">
            <a:xfrm>
              <a:off x="389961" y="2375231"/>
              <a:ext cx="700315"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0" name="Straight Connector 39"/>
            <p:cNvCxnSpPr>
              <a:cxnSpLocks noChangeShapeType="1"/>
            </p:cNvCxnSpPr>
            <p:nvPr/>
          </p:nvCxnSpPr>
          <p:spPr bwMode="auto">
            <a:xfrm>
              <a:off x="389961" y="5710477"/>
              <a:ext cx="700315"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4" name="Straight Arrow Connector 43"/>
            <p:cNvCxnSpPr>
              <a:cxnSpLocks noChangeShapeType="1"/>
            </p:cNvCxnSpPr>
            <p:nvPr/>
          </p:nvCxnSpPr>
          <p:spPr bwMode="auto">
            <a:xfrm>
              <a:off x="570995" y="3676945"/>
              <a:ext cx="495461"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5" name="Straight Arrow Connector 44"/>
            <p:cNvCxnSpPr>
              <a:cxnSpLocks noChangeShapeType="1"/>
            </p:cNvCxnSpPr>
            <p:nvPr/>
          </p:nvCxnSpPr>
          <p:spPr bwMode="auto">
            <a:xfrm>
              <a:off x="715505" y="4642118"/>
              <a:ext cx="350951"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9" name="Straight Connector 48"/>
            <p:cNvCxnSpPr>
              <a:cxnSpLocks noChangeShapeType="1"/>
            </p:cNvCxnSpPr>
            <p:nvPr/>
          </p:nvCxnSpPr>
          <p:spPr bwMode="auto">
            <a:xfrm>
              <a:off x="389961" y="2375231"/>
              <a:ext cx="0" cy="3335246"/>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0" name="Straight Connector 49"/>
            <p:cNvCxnSpPr>
              <a:cxnSpLocks noChangeShapeType="1"/>
            </p:cNvCxnSpPr>
            <p:nvPr/>
          </p:nvCxnSpPr>
          <p:spPr bwMode="auto">
            <a:xfrm flipH="1">
              <a:off x="570995" y="3676945"/>
              <a:ext cx="0" cy="2033532"/>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3" name="Straight Connector 52"/>
            <p:cNvCxnSpPr>
              <a:cxnSpLocks noChangeShapeType="1"/>
            </p:cNvCxnSpPr>
            <p:nvPr/>
          </p:nvCxnSpPr>
          <p:spPr bwMode="auto">
            <a:xfrm>
              <a:off x="715505" y="4642118"/>
              <a:ext cx="0" cy="1068359"/>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cxnSp>
        <p:nvCxnSpPr>
          <p:cNvPr id="65" name="Straight Arrow Connector 64"/>
          <p:cNvCxnSpPr>
            <a:cxnSpLocks noChangeShapeType="1"/>
          </p:cNvCxnSpPr>
          <p:nvPr/>
        </p:nvCxnSpPr>
        <p:spPr bwMode="auto">
          <a:xfrm flipH="1">
            <a:off x="3303323" y="2431054"/>
            <a:ext cx="9353" cy="2590754"/>
          </a:xfrm>
          <a:prstGeom prst="straightConnector1">
            <a:avLst/>
          </a:prstGeom>
          <a:noFill/>
          <a:ln w="25400">
            <a:solidFill>
              <a:schemeClr val="accent1"/>
            </a:solidFill>
            <a:prstDash val="dot"/>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nvGrpSpPr>
          <p:cNvPr id="48149" name="Group 13"/>
          <p:cNvGrpSpPr>
            <a:grpSpLocks/>
          </p:cNvGrpSpPr>
          <p:nvPr/>
        </p:nvGrpSpPr>
        <p:grpSpPr bwMode="auto">
          <a:xfrm>
            <a:off x="979766" y="5013090"/>
            <a:ext cx="3066454" cy="392349"/>
            <a:chOff x="1090276" y="6024501"/>
            <a:chExt cx="3643001" cy="500743"/>
          </a:xfrm>
        </p:grpSpPr>
        <p:sp>
          <p:nvSpPr>
            <p:cNvPr id="15" name="Rounded Rectangle 14"/>
            <p:cNvSpPr/>
            <p:nvPr/>
          </p:nvSpPr>
          <p:spPr>
            <a:xfrm>
              <a:off x="1090276" y="6024501"/>
              <a:ext cx="1581015" cy="50074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400" dirty="0" smtClean="0"/>
                <a:t>Parasitic Extraction</a:t>
              </a:r>
              <a:endParaRPr lang="en-US" sz="1400" dirty="0"/>
            </a:p>
          </p:txBody>
        </p:sp>
        <p:sp>
          <p:nvSpPr>
            <p:cNvPr id="62" name="Rounded Rectangle 61"/>
            <p:cNvSpPr/>
            <p:nvPr/>
          </p:nvSpPr>
          <p:spPr>
            <a:xfrm>
              <a:off x="3158611" y="6024501"/>
              <a:ext cx="1574666" cy="50074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1400" dirty="0"/>
                <a:t>Manufacture</a:t>
              </a:r>
            </a:p>
            <a:p>
              <a:pPr algn="ctr" fontAlgn="auto">
                <a:spcBef>
                  <a:spcPts val="0"/>
                </a:spcBef>
                <a:spcAft>
                  <a:spcPts val="0"/>
                </a:spcAft>
                <a:defRPr/>
              </a:pPr>
              <a:r>
                <a:rPr lang="en-US" sz="1400" dirty="0"/>
                <a:t>&amp; Validate</a:t>
              </a:r>
            </a:p>
          </p:txBody>
        </p:sp>
        <p:cxnSp>
          <p:nvCxnSpPr>
            <p:cNvPr id="67" name="Straight Arrow Connector 66"/>
            <p:cNvCxnSpPr>
              <a:cxnSpLocks noChangeShapeType="1"/>
            </p:cNvCxnSpPr>
            <p:nvPr/>
          </p:nvCxnSpPr>
          <p:spPr bwMode="auto">
            <a:xfrm>
              <a:off x="2671291" y="6291564"/>
              <a:ext cx="495258"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39" name="Rounded Rectangle 38"/>
          <p:cNvSpPr>
            <a:spLocks noChangeArrowheads="1"/>
          </p:cNvSpPr>
          <p:nvPr/>
        </p:nvSpPr>
        <p:spPr bwMode="auto">
          <a:xfrm>
            <a:off x="6608882" y="1481139"/>
            <a:ext cx="1325457" cy="318862"/>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600" dirty="0">
                <a:solidFill>
                  <a:schemeClr val="lt1"/>
                </a:solidFill>
                <a:latin typeface="+mn-lt"/>
                <a:ea typeface="+mn-ea"/>
              </a:rPr>
              <a:t>Specificatio</a:t>
            </a:r>
            <a:r>
              <a:rPr lang="en-US" dirty="0">
                <a:solidFill>
                  <a:schemeClr val="lt1"/>
                </a:solidFill>
                <a:latin typeface="+mn-lt"/>
                <a:ea typeface="+mn-ea"/>
              </a:rPr>
              <a:t>n</a:t>
            </a:r>
          </a:p>
        </p:txBody>
      </p:sp>
      <p:sp>
        <p:nvSpPr>
          <p:cNvPr id="41" name="Rounded Rectangle 40"/>
          <p:cNvSpPr/>
          <p:nvPr/>
        </p:nvSpPr>
        <p:spPr>
          <a:xfrm>
            <a:off x="5727026" y="1987456"/>
            <a:ext cx="1464415" cy="54679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400" dirty="0" smtClean="0"/>
              <a:t>Policy Language, Semantics</a:t>
            </a:r>
            <a:endParaRPr lang="en-US" sz="1400" dirty="0"/>
          </a:p>
        </p:txBody>
      </p:sp>
      <p:sp>
        <p:nvSpPr>
          <p:cNvPr id="42" name="Rounded Rectangle 41"/>
          <p:cNvSpPr/>
          <p:nvPr/>
        </p:nvSpPr>
        <p:spPr>
          <a:xfrm>
            <a:off x="7399880" y="2036656"/>
            <a:ext cx="1325457" cy="448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400" dirty="0" smtClean="0"/>
              <a:t>Testing</a:t>
            </a:r>
          </a:p>
        </p:txBody>
      </p:sp>
      <p:sp>
        <p:nvSpPr>
          <p:cNvPr id="43" name="Rounded Rectangle 42"/>
          <p:cNvSpPr/>
          <p:nvPr/>
        </p:nvSpPr>
        <p:spPr>
          <a:xfrm>
            <a:off x="5727026" y="2705519"/>
            <a:ext cx="1415712" cy="39359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400" dirty="0" smtClean="0"/>
              <a:t>Verification</a:t>
            </a:r>
            <a:endParaRPr lang="en-US" sz="1400" dirty="0"/>
          </a:p>
        </p:txBody>
      </p:sp>
      <p:sp>
        <p:nvSpPr>
          <p:cNvPr id="46" name="Rounded Rectangle 45"/>
          <p:cNvSpPr/>
          <p:nvPr/>
        </p:nvSpPr>
        <p:spPr>
          <a:xfrm>
            <a:off x="5727026" y="3145200"/>
            <a:ext cx="1544584" cy="36992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400" dirty="0" smtClean="0"/>
              <a:t>Synthesis</a:t>
            </a:r>
          </a:p>
        </p:txBody>
      </p:sp>
      <p:sp>
        <p:nvSpPr>
          <p:cNvPr id="47" name="Rounded Rectangle 46"/>
          <p:cNvSpPr/>
          <p:nvPr/>
        </p:nvSpPr>
        <p:spPr>
          <a:xfrm>
            <a:off x="5727025" y="3561215"/>
            <a:ext cx="2207313" cy="3188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400" dirty="0" smtClean="0"/>
              <a:t>Performance verification?</a:t>
            </a:r>
            <a:endParaRPr lang="en-US" sz="1400" dirty="0"/>
          </a:p>
        </p:txBody>
      </p:sp>
      <p:sp>
        <p:nvSpPr>
          <p:cNvPr id="48" name="Rounded Rectangle 47"/>
          <p:cNvSpPr/>
          <p:nvPr/>
        </p:nvSpPr>
        <p:spPr>
          <a:xfrm>
            <a:off x="5717088" y="3928211"/>
            <a:ext cx="1992232" cy="31886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400" dirty="0" smtClean="0"/>
              <a:t>Network Topology Design</a:t>
            </a:r>
            <a:endParaRPr lang="en-US" sz="1400" dirty="0"/>
          </a:p>
        </p:txBody>
      </p:sp>
      <p:sp>
        <p:nvSpPr>
          <p:cNvPr id="51" name="Rounded Rectangle 50"/>
          <p:cNvSpPr/>
          <p:nvPr/>
        </p:nvSpPr>
        <p:spPr>
          <a:xfrm>
            <a:off x="5511946" y="4294626"/>
            <a:ext cx="2207312" cy="38736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400" dirty="0" smtClean="0"/>
              <a:t>Static checking (local checks) </a:t>
            </a:r>
            <a:endParaRPr lang="en-US" sz="1400" dirty="0"/>
          </a:p>
        </p:txBody>
      </p:sp>
      <p:sp>
        <p:nvSpPr>
          <p:cNvPr id="52" name="Rounded Rectangle 51"/>
          <p:cNvSpPr/>
          <p:nvPr/>
        </p:nvSpPr>
        <p:spPr>
          <a:xfrm>
            <a:off x="5727026" y="4725808"/>
            <a:ext cx="1530085" cy="39359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400" dirty="0" smtClean="0"/>
              <a:t>Wiring Checkers</a:t>
            </a:r>
            <a:endParaRPr lang="en-US" sz="1400" dirty="0"/>
          </a:p>
        </p:txBody>
      </p:sp>
      <p:cxnSp>
        <p:nvCxnSpPr>
          <p:cNvPr id="54" name="Straight Connector 53"/>
          <p:cNvCxnSpPr>
            <a:cxnSpLocks noChangeShapeType="1"/>
          </p:cNvCxnSpPr>
          <p:nvPr/>
        </p:nvCxnSpPr>
        <p:spPr bwMode="auto">
          <a:xfrm>
            <a:off x="6406654" y="1879093"/>
            <a:ext cx="1700914"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5" name="Straight Arrow Connector 54"/>
          <p:cNvCxnSpPr>
            <a:cxnSpLocks noChangeShapeType="1"/>
          </p:cNvCxnSpPr>
          <p:nvPr/>
        </p:nvCxnSpPr>
        <p:spPr bwMode="auto">
          <a:xfrm flipH="1">
            <a:off x="8085356" y="1878939"/>
            <a:ext cx="2672" cy="15694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6" name="Straight Arrow Connector 55"/>
          <p:cNvCxnSpPr>
            <a:cxnSpLocks noChangeShapeType="1"/>
          </p:cNvCxnSpPr>
          <p:nvPr/>
        </p:nvCxnSpPr>
        <p:spPr bwMode="auto">
          <a:xfrm flipH="1">
            <a:off x="6410218" y="1844327"/>
            <a:ext cx="2672" cy="15694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8" name="Straight Arrow Connector 57"/>
          <p:cNvCxnSpPr>
            <a:cxnSpLocks noChangeShapeType="1"/>
          </p:cNvCxnSpPr>
          <p:nvPr/>
        </p:nvCxnSpPr>
        <p:spPr bwMode="auto">
          <a:xfrm flipH="1">
            <a:off x="7263593" y="1800001"/>
            <a:ext cx="2672" cy="158185"/>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Connector 58"/>
          <p:cNvCxnSpPr>
            <a:cxnSpLocks noChangeShapeType="1"/>
          </p:cNvCxnSpPr>
          <p:nvPr/>
        </p:nvCxnSpPr>
        <p:spPr bwMode="auto">
          <a:xfrm flipV="1">
            <a:off x="6389754" y="2583454"/>
            <a:ext cx="1717814" cy="15128"/>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0" name="Straight Arrow Connector 59"/>
          <p:cNvCxnSpPr>
            <a:cxnSpLocks noChangeShapeType="1"/>
          </p:cNvCxnSpPr>
          <p:nvPr/>
        </p:nvCxnSpPr>
        <p:spPr bwMode="auto">
          <a:xfrm flipH="1">
            <a:off x="8050583" y="2485056"/>
            <a:ext cx="4009" cy="98398"/>
          </a:xfrm>
          <a:prstGeom prst="straightConnector1">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1" name="Straight Arrow Connector 60"/>
          <p:cNvCxnSpPr>
            <a:cxnSpLocks noChangeShapeType="1"/>
          </p:cNvCxnSpPr>
          <p:nvPr/>
        </p:nvCxnSpPr>
        <p:spPr bwMode="auto">
          <a:xfrm>
            <a:off x="6389754" y="2534255"/>
            <a:ext cx="0" cy="216727"/>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nvGrpSpPr>
          <p:cNvPr id="63" name="Group 3"/>
          <p:cNvGrpSpPr>
            <a:grpSpLocks/>
          </p:cNvGrpSpPr>
          <p:nvPr/>
        </p:nvGrpSpPr>
        <p:grpSpPr bwMode="auto">
          <a:xfrm>
            <a:off x="5137785" y="2301959"/>
            <a:ext cx="589241" cy="2616911"/>
            <a:chOff x="389961" y="2375231"/>
            <a:chExt cx="700315" cy="3335246"/>
          </a:xfrm>
        </p:grpSpPr>
        <p:cxnSp>
          <p:nvCxnSpPr>
            <p:cNvPr id="64" name="Straight Arrow Connector 63"/>
            <p:cNvCxnSpPr>
              <a:cxnSpLocks noChangeShapeType="1"/>
            </p:cNvCxnSpPr>
            <p:nvPr/>
          </p:nvCxnSpPr>
          <p:spPr bwMode="auto">
            <a:xfrm>
              <a:off x="389961" y="2375231"/>
              <a:ext cx="700315"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6" name="Straight Connector 65"/>
            <p:cNvCxnSpPr>
              <a:cxnSpLocks noChangeShapeType="1"/>
            </p:cNvCxnSpPr>
            <p:nvPr/>
          </p:nvCxnSpPr>
          <p:spPr bwMode="auto">
            <a:xfrm>
              <a:off x="389961" y="5710477"/>
              <a:ext cx="700315"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8" name="Straight Arrow Connector 67"/>
            <p:cNvCxnSpPr>
              <a:cxnSpLocks noChangeShapeType="1"/>
            </p:cNvCxnSpPr>
            <p:nvPr/>
          </p:nvCxnSpPr>
          <p:spPr bwMode="auto">
            <a:xfrm>
              <a:off x="570995" y="3676945"/>
              <a:ext cx="495461"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9" name="Straight Arrow Connector 68"/>
            <p:cNvCxnSpPr>
              <a:cxnSpLocks noChangeShapeType="1"/>
            </p:cNvCxnSpPr>
            <p:nvPr/>
          </p:nvCxnSpPr>
          <p:spPr bwMode="auto">
            <a:xfrm>
              <a:off x="715505" y="4642118"/>
              <a:ext cx="350951"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Connector 69"/>
            <p:cNvCxnSpPr>
              <a:cxnSpLocks noChangeShapeType="1"/>
            </p:cNvCxnSpPr>
            <p:nvPr/>
          </p:nvCxnSpPr>
          <p:spPr bwMode="auto">
            <a:xfrm>
              <a:off x="389961" y="2375231"/>
              <a:ext cx="0" cy="3335246"/>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1" name="Straight Connector 70"/>
            <p:cNvCxnSpPr>
              <a:cxnSpLocks noChangeShapeType="1"/>
            </p:cNvCxnSpPr>
            <p:nvPr/>
          </p:nvCxnSpPr>
          <p:spPr bwMode="auto">
            <a:xfrm flipH="1">
              <a:off x="570995" y="3676945"/>
              <a:ext cx="0" cy="2033532"/>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2" name="Straight Connector 71"/>
            <p:cNvCxnSpPr>
              <a:cxnSpLocks noChangeShapeType="1"/>
            </p:cNvCxnSpPr>
            <p:nvPr/>
          </p:nvCxnSpPr>
          <p:spPr bwMode="auto">
            <a:xfrm>
              <a:off x="715505" y="4642118"/>
              <a:ext cx="0" cy="1068359"/>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cxnSp>
        <p:nvCxnSpPr>
          <p:cNvPr id="73" name="Straight Arrow Connector 72"/>
          <p:cNvCxnSpPr>
            <a:cxnSpLocks noChangeShapeType="1"/>
          </p:cNvCxnSpPr>
          <p:nvPr/>
        </p:nvCxnSpPr>
        <p:spPr bwMode="auto">
          <a:xfrm>
            <a:off x="8043014" y="2544401"/>
            <a:ext cx="0" cy="2468689"/>
          </a:xfrm>
          <a:prstGeom prst="straightConnector1">
            <a:avLst/>
          </a:prstGeom>
          <a:noFill/>
          <a:ln w="25400">
            <a:solidFill>
              <a:schemeClr val="accent1"/>
            </a:solidFill>
            <a:prstDash val="dot"/>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nvGrpSpPr>
          <p:cNvPr id="74" name="Group 13"/>
          <p:cNvGrpSpPr>
            <a:grpSpLocks/>
          </p:cNvGrpSpPr>
          <p:nvPr/>
        </p:nvGrpSpPr>
        <p:grpSpPr bwMode="auto">
          <a:xfrm>
            <a:off x="5811937" y="5021808"/>
            <a:ext cx="3325535" cy="544754"/>
            <a:chOff x="1090276" y="5829993"/>
            <a:chExt cx="3950794" cy="695252"/>
          </a:xfrm>
        </p:grpSpPr>
        <p:sp>
          <p:nvSpPr>
            <p:cNvPr id="75" name="Rounded Rectangle 74"/>
            <p:cNvSpPr/>
            <p:nvPr/>
          </p:nvSpPr>
          <p:spPr>
            <a:xfrm>
              <a:off x="1090276" y="6024501"/>
              <a:ext cx="1581015" cy="50074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400" dirty="0" smtClean="0"/>
                <a:t>Interference estimation?</a:t>
              </a:r>
              <a:endParaRPr lang="en-US" sz="1400" dirty="0"/>
            </a:p>
          </p:txBody>
        </p:sp>
        <p:sp>
          <p:nvSpPr>
            <p:cNvPr id="76" name="Rounded Rectangle 75"/>
            <p:cNvSpPr/>
            <p:nvPr/>
          </p:nvSpPr>
          <p:spPr>
            <a:xfrm>
              <a:off x="3077657" y="5829993"/>
              <a:ext cx="1963413" cy="69525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1400" dirty="0" smtClean="0"/>
                <a:t>Dynamic checkers/ debuggers</a:t>
              </a:r>
              <a:endParaRPr lang="en-US" sz="1400" dirty="0"/>
            </a:p>
          </p:txBody>
        </p:sp>
        <p:cxnSp>
          <p:nvCxnSpPr>
            <p:cNvPr id="77" name="Straight Arrow Connector 76"/>
            <p:cNvCxnSpPr>
              <a:cxnSpLocks noChangeShapeType="1"/>
            </p:cNvCxnSpPr>
            <p:nvPr/>
          </p:nvCxnSpPr>
          <p:spPr bwMode="auto">
            <a:xfrm>
              <a:off x="2605693" y="6291564"/>
              <a:ext cx="437398"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cxnSp>
        <p:nvCxnSpPr>
          <p:cNvPr id="16" name="Straight Connector 15"/>
          <p:cNvCxnSpPr/>
          <p:nvPr/>
        </p:nvCxnSpPr>
        <p:spPr>
          <a:xfrm>
            <a:off x="4572000" y="1417638"/>
            <a:ext cx="34290" cy="4788852"/>
          </a:xfrm>
          <a:prstGeom prst="line">
            <a:avLst/>
          </a:prstGeom>
          <a:ln>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979766" y="5793907"/>
            <a:ext cx="3058722" cy="646331"/>
          </a:xfrm>
          <a:prstGeom prst="rect">
            <a:avLst/>
          </a:prstGeom>
          <a:noFill/>
        </p:spPr>
        <p:txBody>
          <a:bodyPr wrap="none" rtlCol="0">
            <a:spAutoFit/>
          </a:bodyPr>
          <a:lstStyle/>
          <a:p>
            <a:r>
              <a:rPr lang="en-US" dirty="0" smtClean="0">
                <a:solidFill>
                  <a:srgbClr val="0070C0"/>
                </a:solidFill>
              </a:rPr>
              <a:t>Electronic Design Automation</a:t>
            </a:r>
          </a:p>
          <a:p>
            <a:r>
              <a:rPr lang="en-US" dirty="0" smtClean="0">
                <a:solidFill>
                  <a:srgbClr val="0070C0"/>
                </a:solidFill>
              </a:rPr>
              <a:t>(McKeown SIGCOMM 2012) </a:t>
            </a:r>
            <a:endParaRPr lang="en-US" dirty="0">
              <a:solidFill>
                <a:srgbClr val="0070C0"/>
              </a:solidFill>
            </a:endParaRPr>
          </a:p>
        </p:txBody>
      </p:sp>
      <p:sp>
        <p:nvSpPr>
          <p:cNvPr id="79" name="TextBox 78"/>
          <p:cNvSpPr txBox="1"/>
          <p:nvPr/>
        </p:nvSpPr>
        <p:spPr>
          <a:xfrm>
            <a:off x="5559340" y="5794146"/>
            <a:ext cx="2849178" cy="646331"/>
          </a:xfrm>
          <a:prstGeom prst="rect">
            <a:avLst/>
          </a:prstGeom>
          <a:noFill/>
        </p:spPr>
        <p:txBody>
          <a:bodyPr wrap="none" rtlCol="0">
            <a:spAutoFit/>
          </a:bodyPr>
          <a:lstStyle/>
          <a:p>
            <a:r>
              <a:rPr lang="en-US" dirty="0" smtClean="0">
                <a:solidFill>
                  <a:srgbClr val="0070C0"/>
                </a:solidFill>
              </a:rPr>
              <a:t>Network Design Automation</a:t>
            </a:r>
          </a:p>
          <a:p>
            <a:r>
              <a:rPr lang="en-US" dirty="0">
                <a:solidFill>
                  <a:srgbClr val="0070C0"/>
                </a:solidFill>
              </a:rPr>
              <a:t> </a:t>
            </a:r>
            <a:r>
              <a:rPr lang="en-US" dirty="0" smtClean="0">
                <a:solidFill>
                  <a:srgbClr val="0070C0"/>
                </a:solidFill>
              </a:rPr>
              <a:t>                   (NDA)?</a:t>
            </a:r>
            <a:r>
              <a:rPr lang="en-US" dirty="0" smtClean="0"/>
              <a:t> </a:t>
            </a:r>
            <a:endParaRPr lang="en-US" dirty="0"/>
          </a:p>
        </p:txBody>
      </p:sp>
      <p:sp>
        <p:nvSpPr>
          <p:cNvPr id="80" name="Title 1"/>
          <p:cNvSpPr>
            <a:spLocks noGrp="1"/>
          </p:cNvSpPr>
          <p:nvPr>
            <p:ph type="title"/>
          </p:nvPr>
        </p:nvSpPr>
        <p:spPr>
          <a:xfrm>
            <a:off x="390525" y="104208"/>
            <a:ext cx="8553562" cy="1143000"/>
          </a:xfrm>
        </p:spPr>
        <p:txBody>
          <a:bodyPr>
            <a:normAutofit fontScale="90000"/>
          </a:bodyPr>
          <a:lstStyle/>
          <a:p>
            <a:pPr eaLnBrk="1" hangingPunct="1"/>
            <a:r>
              <a:rPr lang="en-US" b="1" dirty="0" smtClean="0">
                <a:solidFill>
                  <a:srgbClr val="0070C0"/>
                </a:solidFill>
                <a:effectLst>
                  <a:outerShdw blurRad="38100" dist="38100" dir="2700000" algn="tl">
                    <a:srgbClr val="000000">
                      <a:alpha val="43137"/>
                    </a:srgbClr>
                  </a:outerShdw>
                </a:effectLst>
                <a:latin typeface="Calibri" charset="0"/>
              </a:rPr>
              <a:t>Digital Hardware Design as Inspiration?</a:t>
            </a:r>
            <a:endParaRPr lang="en-US" b="1" dirty="0">
              <a:solidFill>
                <a:srgbClr val="0070C0"/>
              </a:solidFill>
              <a:effectLst>
                <a:outerShdw blurRad="38100" dist="38100" dir="2700000" algn="tl">
                  <a:srgbClr val="000000">
                    <a:alpha val="43137"/>
                  </a:srgbClr>
                </a:outerShdw>
              </a:effectLst>
              <a:latin typeface="Calibri" charset="0"/>
            </a:endParaRPr>
          </a:p>
        </p:txBody>
      </p:sp>
      <mc:AlternateContent xmlns:mc="http://schemas.openxmlformats.org/markup-compatibility/2006" xmlns:p14="http://schemas.microsoft.com/office/powerpoint/2010/main">
        <mc:Choice Requires="p14">
          <p:contentPart p14:bwMode="auto" r:id="rId3">
            <p14:nvContentPartPr>
              <p14:cNvPr id="81" name="Ink 80"/>
              <p14:cNvContentPartPr/>
              <p14:nvPr/>
            </p14:nvContentPartPr>
            <p14:xfrm>
              <a:off x="5513503" y="1085229"/>
              <a:ext cx="3449520" cy="2746800"/>
            </p14:xfrm>
          </p:contentPart>
        </mc:Choice>
        <mc:Fallback xmlns="">
          <p:pic>
            <p:nvPicPr>
              <p:cNvPr id="81" name="Ink 80"/>
              <p:cNvPicPr/>
              <p:nvPr/>
            </p:nvPicPr>
            <p:blipFill>
              <a:blip r:embed="rId4"/>
              <a:stretch>
                <a:fillRect/>
              </a:stretch>
            </p:blipFill>
            <p:spPr>
              <a:xfrm>
                <a:off x="5498383" y="1070109"/>
                <a:ext cx="3479760" cy="2777040"/>
              </a:xfrm>
              <a:prstGeom prst="rect">
                <a:avLst/>
              </a:prstGeom>
            </p:spPr>
          </p:pic>
        </mc:Fallback>
      </mc:AlternateContent>
    </p:spTree>
    <p:extLst>
      <p:ext uri="{BB962C8B-B14F-4D97-AF65-F5344CB8AC3E}">
        <p14:creationId xmlns:p14="http://schemas.microsoft.com/office/powerpoint/2010/main" val="571856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1"/>
          <p:cNvSpPr>
            <a:spLocks noGrp="1"/>
          </p:cNvSpPr>
          <p:nvPr>
            <p:ph type="title"/>
          </p:nvPr>
        </p:nvSpPr>
        <p:spPr>
          <a:xfrm>
            <a:off x="266332" y="42872"/>
            <a:ext cx="8074824" cy="1143000"/>
          </a:xfrm>
        </p:spPr>
        <p:txBody>
          <a:bodyPr>
            <a:normAutofit/>
          </a:bodyPr>
          <a:lstStyle/>
          <a:p>
            <a:pPr eaLnBrk="1" hangingPunct="1"/>
            <a:r>
              <a:rPr lang="en-US" sz="4000" b="1" dirty="0">
                <a:solidFill>
                  <a:srgbClr val="0070C0"/>
                </a:solidFill>
                <a:effectLst>
                  <a:outerShdw blurRad="38100" dist="38100" dir="2700000" algn="tl">
                    <a:srgbClr val="000000">
                      <a:alpha val="43137"/>
                    </a:srgbClr>
                  </a:outerShdw>
                </a:effectLst>
                <a:latin typeface="Calibri" charset="0"/>
              </a:rPr>
              <a:t>This </a:t>
            </a:r>
            <a:r>
              <a:rPr lang="en-US" sz="4000" b="1" dirty="0" smtClean="0">
                <a:solidFill>
                  <a:srgbClr val="0070C0"/>
                </a:solidFill>
                <a:effectLst>
                  <a:outerShdw blurRad="38100" dist="38100" dir="2700000" algn="tl">
                    <a:srgbClr val="000000">
                      <a:alpha val="43137"/>
                    </a:srgbClr>
                  </a:outerShdw>
                </a:effectLst>
                <a:latin typeface="Calibri" charset="0"/>
              </a:rPr>
              <a:t>Course’s </a:t>
            </a:r>
            <a:r>
              <a:rPr lang="en-US" sz="4000" b="1" dirty="0">
                <a:solidFill>
                  <a:srgbClr val="0070C0"/>
                </a:solidFill>
                <a:effectLst>
                  <a:outerShdw blurRad="38100" dist="38100" dir="2700000" algn="tl">
                    <a:srgbClr val="000000">
                      <a:alpha val="43137"/>
                    </a:srgbClr>
                  </a:outerShdw>
                </a:effectLst>
                <a:latin typeface="Calibri" charset="0"/>
              </a:rPr>
              <a:t>Slice of NDA</a:t>
            </a:r>
          </a:p>
        </p:txBody>
      </p:sp>
      <p:sp>
        <p:nvSpPr>
          <p:cNvPr id="11" name="Rectangle 5"/>
          <p:cNvSpPr>
            <a:spLocks noChangeArrowheads="1"/>
          </p:cNvSpPr>
          <p:nvPr/>
        </p:nvSpPr>
        <p:spPr bwMode="auto">
          <a:xfrm>
            <a:off x="368555" y="5420463"/>
            <a:ext cx="8474148" cy="11300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96" tIns="41148" rIns="82296" bIns="41148" anchor="ctr"/>
          <a:lstStyle/>
          <a:p>
            <a:pPr algn="ctr"/>
            <a:r>
              <a:rPr lang="en-US" sz="2400" dirty="0" smtClean="0">
                <a:solidFill>
                  <a:schemeClr val="bg1"/>
                </a:solidFill>
              </a:rPr>
              <a:t>Won’t discuss debugging, very little of run-time verification.</a:t>
            </a:r>
          </a:p>
          <a:p>
            <a:pPr algn="ctr"/>
            <a:r>
              <a:rPr lang="en-US" sz="2400" dirty="0" smtClean="0">
                <a:solidFill>
                  <a:schemeClr val="bg1"/>
                </a:solidFill>
              </a:rPr>
              <a:t>Mostly interested in where formal methods can help</a:t>
            </a:r>
          </a:p>
        </p:txBody>
      </p:sp>
      <p:sp>
        <p:nvSpPr>
          <p:cNvPr id="17" name="Rounded Rectangle 16"/>
          <p:cNvSpPr>
            <a:spLocks noChangeArrowheads="1"/>
          </p:cNvSpPr>
          <p:nvPr/>
        </p:nvSpPr>
        <p:spPr bwMode="auto">
          <a:xfrm>
            <a:off x="3769888" y="1690144"/>
            <a:ext cx="1325457" cy="318862"/>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600" dirty="0">
                <a:solidFill>
                  <a:schemeClr val="lt1"/>
                </a:solidFill>
                <a:latin typeface="+mn-lt"/>
                <a:ea typeface="+mn-ea"/>
              </a:rPr>
              <a:t>Specificatio</a:t>
            </a:r>
            <a:r>
              <a:rPr lang="en-US" dirty="0">
                <a:solidFill>
                  <a:schemeClr val="lt1"/>
                </a:solidFill>
                <a:latin typeface="+mn-lt"/>
                <a:ea typeface="+mn-ea"/>
              </a:rPr>
              <a:t>n</a:t>
            </a:r>
          </a:p>
        </p:txBody>
      </p:sp>
      <p:sp>
        <p:nvSpPr>
          <p:cNvPr id="18" name="Rounded Rectangle 17"/>
          <p:cNvSpPr/>
          <p:nvPr/>
        </p:nvSpPr>
        <p:spPr>
          <a:xfrm>
            <a:off x="2888032" y="2196461"/>
            <a:ext cx="1464415" cy="54679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400" dirty="0" smtClean="0"/>
              <a:t>Policy Language, Semantics</a:t>
            </a:r>
            <a:endParaRPr lang="en-US" sz="1400" dirty="0"/>
          </a:p>
        </p:txBody>
      </p:sp>
      <p:sp>
        <p:nvSpPr>
          <p:cNvPr id="19" name="Rounded Rectangle 18"/>
          <p:cNvSpPr/>
          <p:nvPr/>
        </p:nvSpPr>
        <p:spPr>
          <a:xfrm>
            <a:off x="4560886" y="2245661"/>
            <a:ext cx="1325457" cy="448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1400" dirty="0" smtClean="0"/>
              <a:t>Testing</a:t>
            </a:r>
          </a:p>
        </p:txBody>
      </p:sp>
      <p:sp>
        <p:nvSpPr>
          <p:cNvPr id="20" name="Rounded Rectangle 19"/>
          <p:cNvSpPr/>
          <p:nvPr/>
        </p:nvSpPr>
        <p:spPr>
          <a:xfrm>
            <a:off x="2888032" y="2914524"/>
            <a:ext cx="1415712" cy="39359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400" dirty="0" smtClean="0"/>
              <a:t>Verification</a:t>
            </a:r>
            <a:endParaRPr lang="en-US" sz="1400" dirty="0"/>
          </a:p>
        </p:txBody>
      </p:sp>
      <p:sp>
        <p:nvSpPr>
          <p:cNvPr id="21" name="Rounded Rectangle 20"/>
          <p:cNvSpPr/>
          <p:nvPr/>
        </p:nvSpPr>
        <p:spPr>
          <a:xfrm>
            <a:off x="2888032" y="3354205"/>
            <a:ext cx="1544584" cy="36992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400" dirty="0" smtClean="0"/>
              <a:t>Synthesis</a:t>
            </a:r>
          </a:p>
        </p:txBody>
      </p:sp>
      <p:cxnSp>
        <p:nvCxnSpPr>
          <p:cNvPr id="22" name="Straight Connector 21"/>
          <p:cNvCxnSpPr>
            <a:cxnSpLocks noChangeShapeType="1"/>
          </p:cNvCxnSpPr>
          <p:nvPr/>
        </p:nvCxnSpPr>
        <p:spPr bwMode="auto">
          <a:xfrm>
            <a:off x="3567660" y="2088098"/>
            <a:ext cx="1700914"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3" name="Straight Arrow Connector 22"/>
          <p:cNvCxnSpPr>
            <a:cxnSpLocks noChangeShapeType="1"/>
          </p:cNvCxnSpPr>
          <p:nvPr/>
        </p:nvCxnSpPr>
        <p:spPr bwMode="auto">
          <a:xfrm flipH="1">
            <a:off x="5246362" y="2087944"/>
            <a:ext cx="2672" cy="15694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4" name="Straight Arrow Connector 23"/>
          <p:cNvCxnSpPr>
            <a:cxnSpLocks noChangeShapeType="1"/>
          </p:cNvCxnSpPr>
          <p:nvPr/>
        </p:nvCxnSpPr>
        <p:spPr bwMode="auto">
          <a:xfrm flipH="1">
            <a:off x="3571224" y="2053332"/>
            <a:ext cx="2672" cy="15694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5" name="Straight Arrow Connector 24"/>
          <p:cNvCxnSpPr>
            <a:cxnSpLocks noChangeShapeType="1"/>
          </p:cNvCxnSpPr>
          <p:nvPr/>
        </p:nvCxnSpPr>
        <p:spPr bwMode="auto">
          <a:xfrm flipH="1">
            <a:off x="4424599" y="2009006"/>
            <a:ext cx="2672" cy="158185"/>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6" name="Straight Connector 25"/>
          <p:cNvCxnSpPr>
            <a:cxnSpLocks noChangeShapeType="1"/>
          </p:cNvCxnSpPr>
          <p:nvPr/>
        </p:nvCxnSpPr>
        <p:spPr bwMode="auto">
          <a:xfrm flipV="1">
            <a:off x="3550760" y="2792459"/>
            <a:ext cx="1717814" cy="15128"/>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7" name="Straight Arrow Connector 26"/>
          <p:cNvCxnSpPr>
            <a:cxnSpLocks noChangeShapeType="1"/>
          </p:cNvCxnSpPr>
          <p:nvPr/>
        </p:nvCxnSpPr>
        <p:spPr bwMode="auto">
          <a:xfrm flipH="1">
            <a:off x="5211589" y="2694061"/>
            <a:ext cx="4009" cy="98398"/>
          </a:xfrm>
          <a:prstGeom prst="straightConnector1">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8" name="Straight Arrow Connector 27"/>
          <p:cNvCxnSpPr>
            <a:cxnSpLocks noChangeShapeType="1"/>
          </p:cNvCxnSpPr>
          <p:nvPr/>
        </p:nvCxnSpPr>
        <p:spPr bwMode="auto">
          <a:xfrm>
            <a:off x="3550760" y="2743260"/>
            <a:ext cx="0" cy="216727"/>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mc:AlternateContent xmlns:mc="http://schemas.openxmlformats.org/markup-compatibility/2006" xmlns:p14="http://schemas.microsoft.com/office/powerpoint/2010/main">
        <mc:Choice Requires="p14">
          <p:contentPart p14:bwMode="auto" r:id="rId3">
            <p14:nvContentPartPr>
              <p14:cNvPr id="29" name="Ink 28"/>
              <p14:cNvContentPartPr/>
              <p14:nvPr/>
            </p14:nvContentPartPr>
            <p14:xfrm>
              <a:off x="2674509" y="1294234"/>
              <a:ext cx="3449520" cy="2746800"/>
            </p14:xfrm>
          </p:contentPart>
        </mc:Choice>
        <mc:Fallback xmlns="">
          <p:pic>
            <p:nvPicPr>
              <p:cNvPr id="29" name="Ink 28"/>
              <p:cNvPicPr/>
              <p:nvPr/>
            </p:nvPicPr>
            <p:blipFill>
              <a:blip r:embed="rId4"/>
              <a:stretch>
                <a:fillRect/>
              </a:stretch>
            </p:blipFill>
            <p:spPr>
              <a:xfrm>
                <a:off x="2659389" y="1279114"/>
                <a:ext cx="3479760" cy="2777040"/>
              </a:xfrm>
              <a:prstGeom prst="rect">
                <a:avLst/>
              </a:prstGeom>
            </p:spPr>
          </p:pic>
        </mc:Fallback>
      </mc:AlternateContent>
    </p:spTree>
    <p:extLst>
      <p:ext uri="{BB962C8B-B14F-4D97-AF65-F5344CB8AC3E}">
        <p14:creationId xmlns:p14="http://schemas.microsoft.com/office/powerpoint/2010/main" val="2546671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ounded Rectangle 38"/>
          <p:cNvSpPr>
            <a:spLocks noChangeArrowheads="1"/>
          </p:cNvSpPr>
          <p:nvPr/>
        </p:nvSpPr>
        <p:spPr bwMode="auto">
          <a:xfrm>
            <a:off x="3479820" y="827834"/>
            <a:ext cx="1553627" cy="564054"/>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dirty="0" smtClean="0">
                <a:solidFill>
                  <a:schemeClr val="lt1"/>
                </a:solidFill>
                <a:latin typeface="+mn-lt"/>
                <a:ea typeface="+mn-ea"/>
              </a:rPr>
              <a:t>Specification</a:t>
            </a:r>
            <a:endParaRPr lang="en-US" dirty="0">
              <a:solidFill>
                <a:schemeClr val="lt1"/>
              </a:solidFill>
              <a:latin typeface="+mn-lt"/>
              <a:ea typeface="+mn-ea"/>
            </a:endParaRPr>
          </a:p>
        </p:txBody>
      </p:sp>
      <p:sp>
        <p:nvSpPr>
          <p:cNvPr id="41" name="Rounded Rectangle 40"/>
          <p:cNvSpPr/>
          <p:nvPr/>
        </p:nvSpPr>
        <p:spPr>
          <a:xfrm>
            <a:off x="905866" y="1819099"/>
            <a:ext cx="1716506" cy="96726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dirty="0" smtClean="0"/>
              <a:t>Policy Language, Semantics</a:t>
            </a:r>
            <a:endParaRPr lang="en-US" dirty="0"/>
          </a:p>
        </p:txBody>
      </p:sp>
      <p:sp>
        <p:nvSpPr>
          <p:cNvPr id="42" name="Rounded Rectangle 41"/>
          <p:cNvSpPr/>
          <p:nvPr/>
        </p:nvSpPr>
        <p:spPr>
          <a:xfrm>
            <a:off x="6003010" y="1852020"/>
            <a:ext cx="1553627" cy="79320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dirty="0" smtClean="0"/>
              <a:t>Testing</a:t>
            </a:r>
          </a:p>
        </p:txBody>
      </p:sp>
      <p:sp>
        <p:nvSpPr>
          <p:cNvPr id="43" name="Rounded Rectangle 42"/>
          <p:cNvSpPr/>
          <p:nvPr/>
        </p:nvSpPr>
        <p:spPr>
          <a:xfrm>
            <a:off x="753302" y="3216029"/>
            <a:ext cx="2021633" cy="66927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dirty="0" smtClean="0"/>
              <a:t>Verification </a:t>
            </a:r>
          </a:p>
          <a:p>
            <a:pPr algn="ctr" fontAlgn="auto">
              <a:spcBef>
                <a:spcPts val="0"/>
              </a:spcBef>
              <a:spcAft>
                <a:spcPts val="0"/>
              </a:spcAft>
              <a:defRPr/>
            </a:pPr>
            <a:r>
              <a:rPr lang="en-US" dirty="0" smtClean="0"/>
              <a:t>(e.g. </a:t>
            </a:r>
            <a:r>
              <a:rPr lang="en-US" dirty="0" err="1"/>
              <a:t>r</a:t>
            </a:r>
            <a:r>
              <a:rPr lang="en-US" dirty="0" err="1" smtClean="0"/>
              <a:t>eachabilty</a:t>
            </a:r>
            <a:r>
              <a:rPr lang="en-US" dirty="0" smtClean="0"/>
              <a:t>)</a:t>
            </a:r>
            <a:endParaRPr lang="en-US" dirty="0"/>
          </a:p>
        </p:txBody>
      </p:sp>
      <p:sp>
        <p:nvSpPr>
          <p:cNvPr id="46" name="Rounded Rectangle 45"/>
          <p:cNvSpPr/>
          <p:nvPr/>
        </p:nvSpPr>
        <p:spPr>
          <a:xfrm>
            <a:off x="736047" y="4231841"/>
            <a:ext cx="2056141" cy="7355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dirty="0" smtClean="0"/>
              <a:t>Synthesis</a:t>
            </a:r>
          </a:p>
          <a:p>
            <a:pPr algn="ctr" fontAlgn="auto">
              <a:spcBef>
                <a:spcPts val="0"/>
              </a:spcBef>
              <a:spcAft>
                <a:spcPts val="0"/>
              </a:spcAft>
              <a:defRPr/>
            </a:pPr>
            <a:r>
              <a:rPr lang="en-US" dirty="0" smtClean="0"/>
              <a:t>(e.g. forwarding) </a:t>
            </a:r>
          </a:p>
        </p:txBody>
      </p:sp>
      <p:sp>
        <p:nvSpPr>
          <p:cNvPr id="80" name="Title 1"/>
          <p:cNvSpPr>
            <a:spLocks noGrp="1"/>
          </p:cNvSpPr>
          <p:nvPr>
            <p:ph type="title"/>
          </p:nvPr>
        </p:nvSpPr>
        <p:spPr>
          <a:xfrm>
            <a:off x="219222" y="-264760"/>
            <a:ext cx="8074824" cy="1143000"/>
          </a:xfrm>
        </p:spPr>
        <p:txBody>
          <a:bodyPr>
            <a:normAutofit/>
          </a:bodyPr>
          <a:lstStyle/>
          <a:p>
            <a:pPr eaLnBrk="1" hangingPunct="1"/>
            <a:r>
              <a:rPr lang="en-US" sz="4000" b="1" dirty="0">
                <a:solidFill>
                  <a:srgbClr val="0070C0"/>
                </a:solidFill>
                <a:effectLst>
                  <a:outerShdw blurRad="38100" dist="38100" dir="2700000" algn="tl">
                    <a:srgbClr val="000000">
                      <a:alpha val="43137"/>
                    </a:srgbClr>
                  </a:outerShdw>
                </a:effectLst>
                <a:latin typeface="Calibri" charset="0"/>
              </a:rPr>
              <a:t>This </a:t>
            </a:r>
            <a:r>
              <a:rPr lang="en-US" sz="4000" b="1" dirty="0" smtClean="0">
                <a:solidFill>
                  <a:srgbClr val="0070C0"/>
                </a:solidFill>
                <a:effectLst>
                  <a:outerShdw blurRad="38100" dist="38100" dir="2700000" algn="tl">
                    <a:srgbClr val="000000">
                      <a:alpha val="43137"/>
                    </a:srgbClr>
                  </a:outerShdw>
                </a:effectLst>
                <a:latin typeface="Calibri" charset="0"/>
              </a:rPr>
              <a:t>Course’s </a:t>
            </a:r>
            <a:r>
              <a:rPr lang="en-US" sz="4000" b="1" dirty="0">
                <a:solidFill>
                  <a:srgbClr val="0070C0"/>
                </a:solidFill>
                <a:effectLst>
                  <a:outerShdw blurRad="38100" dist="38100" dir="2700000" algn="tl">
                    <a:srgbClr val="000000">
                      <a:alpha val="43137"/>
                    </a:srgbClr>
                  </a:outerShdw>
                </a:effectLst>
                <a:latin typeface="Calibri" charset="0"/>
              </a:rPr>
              <a:t>Slice of NDA</a:t>
            </a:r>
          </a:p>
        </p:txBody>
      </p:sp>
      <p:sp>
        <p:nvSpPr>
          <p:cNvPr id="11" name="Rectangle 5"/>
          <p:cNvSpPr>
            <a:spLocks noChangeArrowheads="1"/>
          </p:cNvSpPr>
          <p:nvPr/>
        </p:nvSpPr>
        <p:spPr bwMode="auto">
          <a:xfrm>
            <a:off x="368555" y="5420463"/>
            <a:ext cx="8474148" cy="11300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96" tIns="41148" rIns="82296" bIns="41148" anchor="ctr"/>
          <a:lstStyle/>
          <a:p>
            <a:pPr algn="ctr"/>
            <a:r>
              <a:rPr lang="en-US" sz="2400" dirty="0" smtClean="0">
                <a:solidFill>
                  <a:schemeClr val="bg1"/>
                </a:solidFill>
              </a:rPr>
              <a:t>Won’t discuss debugging, very little of run-time verification.</a:t>
            </a:r>
          </a:p>
          <a:p>
            <a:pPr algn="ctr"/>
            <a:r>
              <a:rPr lang="en-US" sz="2400" dirty="0" smtClean="0">
                <a:solidFill>
                  <a:schemeClr val="bg1"/>
                </a:solidFill>
              </a:rPr>
              <a:t>Mostly interested in where formal methods can help</a:t>
            </a:r>
          </a:p>
        </p:txBody>
      </p:sp>
      <p:sp>
        <p:nvSpPr>
          <p:cNvPr id="2" name="TextBox 1"/>
          <p:cNvSpPr txBox="1"/>
          <p:nvPr/>
        </p:nvSpPr>
        <p:spPr>
          <a:xfrm>
            <a:off x="5077529" y="965098"/>
            <a:ext cx="2505879" cy="369332"/>
          </a:xfrm>
          <a:prstGeom prst="rect">
            <a:avLst/>
          </a:prstGeom>
          <a:noFill/>
        </p:spPr>
        <p:txBody>
          <a:bodyPr wrap="none" rtlCol="0">
            <a:spAutoFit/>
          </a:bodyPr>
          <a:lstStyle/>
          <a:p>
            <a:r>
              <a:rPr lang="en-US" dirty="0" smtClean="0"/>
              <a:t>CTL, </a:t>
            </a:r>
            <a:r>
              <a:rPr lang="en-US" dirty="0" err="1" smtClean="0"/>
              <a:t>NoD</a:t>
            </a:r>
            <a:r>
              <a:rPr lang="en-US" dirty="0" smtClean="0"/>
              <a:t>, Klee Assert</a:t>
            </a:r>
            <a:endParaRPr lang="en-US" dirty="0"/>
          </a:p>
        </p:txBody>
      </p:sp>
      <p:sp>
        <p:nvSpPr>
          <p:cNvPr id="13" name="TextBox 12"/>
          <p:cNvSpPr txBox="1"/>
          <p:nvPr/>
        </p:nvSpPr>
        <p:spPr>
          <a:xfrm>
            <a:off x="2622372" y="2009198"/>
            <a:ext cx="1937325" cy="369332"/>
          </a:xfrm>
          <a:prstGeom prst="rect">
            <a:avLst/>
          </a:prstGeom>
          <a:noFill/>
        </p:spPr>
        <p:txBody>
          <a:bodyPr wrap="none" rtlCol="0">
            <a:spAutoFit/>
          </a:bodyPr>
          <a:lstStyle/>
          <a:p>
            <a:r>
              <a:rPr lang="en-US" dirty="0" err="1" smtClean="0"/>
              <a:t>NetKAT</a:t>
            </a:r>
            <a:r>
              <a:rPr lang="en-US" dirty="0" smtClean="0"/>
              <a:t>, </a:t>
            </a:r>
            <a:r>
              <a:rPr lang="en-US" dirty="0" err="1" smtClean="0"/>
              <a:t>NetCore</a:t>
            </a:r>
            <a:endParaRPr lang="en-US" dirty="0"/>
          </a:p>
        </p:txBody>
      </p:sp>
      <p:sp>
        <p:nvSpPr>
          <p:cNvPr id="14" name="TextBox 13"/>
          <p:cNvSpPr txBox="1"/>
          <p:nvPr/>
        </p:nvSpPr>
        <p:spPr>
          <a:xfrm>
            <a:off x="2985452" y="3113527"/>
            <a:ext cx="6007094" cy="923330"/>
          </a:xfrm>
          <a:prstGeom prst="rect">
            <a:avLst/>
          </a:prstGeom>
          <a:noFill/>
        </p:spPr>
        <p:txBody>
          <a:bodyPr wrap="none" rtlCol="0">
            <a:spAutoFit/>
          </a:bodyPr>
          <a:lstStyle/>
          <a:p>
            <a:r>
              <a:rPr lang="en-US" dirty="0" smtClean="0">
                <a:solidFill>
                  <a:srgbClr val="00B050"/>
                </a:solidFill>
              </a:rPr>
              <a:t>Data Plane</a:t>
            </a:r>
            <a:r>
              <a:rPr lang="en-US" dirty="0" smtClean="0"/>
              <a:t>: Anteater, </a:t>
            </a:r>
            <a:r>
              <a:rPr lang="en-US" dirty="0" err="1" smtClean="0"/>
              <a:t>VeriFlow</a:t>
            </a:r>
            <a:r>
              <a:rPr lang="en-US" dirty="0" smtClean="0"/>
              <a:t>, HSA, Atomic Predicates, </a:t>
            </a:r>
          </a:p>
          <a:p>
            <a:r>
              <a:rPr lang="en-US" dirty="0" smtClean="0"/>
              <a:t>Cellular Verification, local checks</a:t>
            </a:r>
            <a:endParaRPr lang="en-US" dirty="0"/>
          </a:p>
          <a:p>
            <a:r>
              <a:rPr lang="en-US" dirty="0" smtClean="0">
                <a:solidFill>
                  <a:srgbClr val="FF0000"/>
                </a:solidFill>
              </a:rPr>
              <a:t>Control Plane: </a:t>
            </a:r>
            <a:r>
              <a:rPr lang="en-US" dirty="0" err="1" smtClean="0"/>
              <a:t>BatFish</a:t>
            </a:r>
            <a:r>
              <a:rPr lang="en-US" dirty="0" smtClean="0"/>
              <a:t>, ARC, ERA </a:t>
            </a:r>
          </a:p>
        </p:txBody>
      </p:sp>
      <p:sp>
        <p:nvSpPr>
          <p:cNvPr id="15" name="TextBox 14"/>
          <p:cNvSpPr txBox="1"/>
          <p:nvPr/>
        </p:nvSpPr>
        <p:spPr>
          <a:xfrm>
            <a:off x="2985452" y="4444251"/>
            <a:ext cx="3749744" cy="369332"/>
          </a:xfrm>
          <a:prstGeom prst="rect">
            <a:avLst/>
          </a:prstGeom>
          <a:noFill/>
        </p:spPr>
        <p:txBody>
          <a:bodyPr wrap="none" rtlCol="0">
            <a:spAutoFit/>
          </a:bodyPr>
          <a:lstStyle/>
          <a:p>
            <a:r>
              <a:rPr lang="en-US" dirty="0" smtClean="0"/>
              <a:t>One big switch, </a:t>
            </a:r>
            <a:r>
              <a:rPr lang="en-US" dirty="0" err="1" smtClean="0"/>
              <a:t>NetCore</a:t>
            </a:r>
            <a:r>
              <a:rPr lang="en-US" dirty="0" smtClean="0"/>
              <a:t>, Propane </a:t>
            </a:r>
          </a:p>
        </p:txBody>
      </p:sp>
      <p:sp>
        <p:nvSpPr>
          <p:cNvPr id="16" name="TextBox 15"/>
          <p:cNvSpPr txBox="1"/>
          <p:nvPr/>
        </p:nvSpPr>
        <p:spPr>
          <a:xfrm>
            <a:off x="7617044" y="2063954"/>
            <a:ext cx="1526956" cy="369332"/>
          </a:xfrm>
          <a:prstGeom prst="rect">
            <a:avLst/>
          </a:prstGeom>
          <a:noFill/>
        </p:spPr>
        <p:txBody>
          <a:bodyPr wrap="none" rtlCol="0">
            <a:spAutoFit/>
          </a:bodyPr>
          <a:lstStyle/>
          <a:p>
            <a:r>
              <a:rPr lang="en-US" dirty="0" smtClean="0"/>
              <a:t>NICE, ATPG </a:t>
            </a:r>
          </a:p>
        </p:txBody>
      </p:sp>
      <p:cxnSp>
        <p:nvCxnSpPr>
          <p:cNvPr id="17" name="Straight Connector 16"/>
          <p:cNvCxnSpPr>
            <a:cxnSpLocks noChangeShapeType="1"/>
          </p:cNvCxnSpPr>
          <p:nvPr/>
        </p:nvCxnSpPr>
        <p:spPr bwMode="auto">
          <a:xfrm>
            <a:off x="1741714" y="1541555"/>
            <a:ext cx="5059680" cy="35389"/>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9" name="Straight Arrow Connector 18"/>
          <p:cNvCxnSpPr>
            <a:cxnSpLocks noChangeShapeType="1"/>
          </p:cNvCxnSpPr>
          <p:nvPr/>
        </p:nvCxnSpPr>
        <p:spPr bwMode="auto">
          <a:xfrm>
            <a:off x="6793939" y="1593664"/>
            <a:ext cx="7455" cy="260011"/>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0" name="Straight Arrow Connector 19"/>
          <p:cNvCxnSpPr>
            <a:cxnSpLocks noChangeShapeType="1"/>
          </p:cNvCxnSpPr>
          <p:nvPr/>
        </p:nvCxnSpPr>
        <p:spPr bwMode="auto">
          <a:xfrm flipH="1">
            <a:off x="4233554" y="1418759"/>
            <a:ext cx="2672" cy="158185"/>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4" name="Straight Arrow Connector 23"/>
          <p:cNvCxnSpPr>
            <a:cxnSpLocks noChangeShapeType="1"/>
          </p:cNvCxnSpPr>
          <p:nvPr/>
        </p:nvCxnSpPr>
        <p:spPr bwMode="auto">
          <a:xfrm>
            <a:off x="1741714" y="1538649"/>
            <a:ext cx="7455" cy="260011"/>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5" name="Straight Arrow Connector 24"/>
          <p:cNvCxnSpPr>
            <a:cxnSpLocks noChangeShapeType="1"/>
            <a:stCxn id="41" idx="2"/>
            <a:endCxn id="43" idx="0"/>
          </p:cNvCxnSpPr>
          <p:nvPr/>
        </p:nvCxnSpPr>
        <p:spPr bwMode="auto">
          <a:xfrm>
            <a:off x="1764119" y="2786364"/>
            <a:ext cx="0" cy="429665"/>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6" name="Straight Connector 25"/>
          <p:cNvCxnSpPr>
            <a:cxnSpLocks noChangeShapeType="1"/>
          </p:cNvCxnSpPr>
          <p:nvPr/>
        </p:nvCxnSpPr>
        <p:spPr bwMode="auto">
          <a:xfrm>
            <a:off x="1764118" y="2894932"/>
            <a:ext cx="5059680" cy="35389"/>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9" name="Straight Arrow Connector 28"/>
          <p:cNvCxnSpPr>
            <a:cxnSpLocks noChangeShapeType="1"/>
          </p:cNvCxnSpPr>
          <p:nvPr/>
        </p:nvCxnSpPr>
        <p:spPr bwMode="auto">
          <a:xfrm>
            <a:off x="6801394" y="2670310"/>
            <a:ext cx="7455" cy="260011"/>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0" name="Straight Arrow Connector 29"/>
          <p:cNvCxnSpPr>
            <a:cxnSpLocks noChangeShapeType="1"/>
            <a:stCxn id="43" idx="2"/>
            <a:endCxn id="46" idx="0"/>
          </p:cNvCxnSpPr>
          <p:nvPr/>
        </p:nvCxnSpPr>
        <p:spPr bwMode="auto">
          <a:xfrm flipH="1">
            <a:off x="1764118" y="3885304"/>
            <a:ext cx="1" cy="346537"/>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55013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70C0"/>
                </a:solidFill>
                <a:effectLst>
                  <a:outerShdw blurRad="38100" dist="38100" dir="2700000" algn="tl">
                    <a:srgbClr val="000000">
                      <a:alpha val="43137"/>
                    </a:srgbClr>
                  </a:outerShdw>
                </a:effectLst>
              </a:rPr>
              <a:t>Course Road Map</a:t>
            </a:r>
            <a:endParaRPr lang="en-US" sz="40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defTabSz="914400"/>
            <a:r>
              <a:rPr lang="en-US" sz="2800" dirty="0"/>
              <a:t>Introduction to Formal Methods</a:t>
            </a:r>
          </a:p>
          <a:p>
            <a:pPr defTabSz="914400"/>
            <a:r>
              <a:rPr lang="en-US" sz="2800" dirty="0">
                <a:solidFill>
                  <a:srgbClr val="00B050"/>
                </a:solidFill>
              </a:rPr>
              <a:t>Data Plane </a:t>
            </a:r>
            <a:r>
              <a:rPr lang="en-US" sz="2800" dirty="0"/>
              <a:t>Verification</a:t>
            </a:r>
          </a:p>
          <a:p>
            <a:pPr defTabSz="914400"/>
            <a:r>
              <a:rPr lang="en-US" sz="2800" dirty="0" smtClean="0">
                <a:solidFill>
                  <a:srgbClr val="00B050"/>
                </a:solidFill>
              </a:rPr>
              <a:t>Data </a:t>
            </a:r>
            <a:r>
              <a:rPr lang="en-US" sz="2800" dirty="0">
                <a:solidFill>
                  <a:srgbClr val="00B050"/>
                </a:solidFill>
              </a:rPr>
              <a:t>Plane </a:t>
            </a:r>
            <a:r>
              <a:rPr lang="en-US" sz="2800" dirty="0" smtClean="0"/>
              <a:t>Synthesis</a:t>
            </a:r>
          </a:p>
          <a:p>
            <a:r>
              <a:rPr lang="en-US" sz="2800" dirty="0">
                <a:solidFill>
                  <a:srgbClr val="00B050"/>
                </a:solidFill>
              </a:rPr>
              <a:t>Data Plane </a:t>
            </a:r>
            <a:r>
              <a:rPr lang="en-US" sz="2800" dirty="0" smtClean="0"/>
              <a:t>Testing</a:t>
            </a:r>
            <a:endParaRPr lang="en-US" sz="2800" dirty="0"/>
          </a:p>
          <a:p>
            <a:pPr defTabSz="914400"/>
            <a:r>
              <a:rPr lang="en-US" sz="2800" dirty="0">
                <a:solidFill>
                  <a:srgbClr val="FF0000"/>
                </a:solidFill>
              </a:rPr>
              <a:t>Control Plane </a:t>
            </a:r>
            <a:r>
              <a:rPr lang="en-US" sz="2800" dirty="0"/>
              <a:t>Verification</a:t>
            </a:r>
          </a:p>
          <a:p>
            <a:pPr defTabSz="914400"/>
            <a:r>
              <a:rPr lang="en-US" sz="2800" dirty="0">
                <a:solidFill>
                  <a:srgbClr val="FF0000"/>
                </a:solidFill>
              </a:rPr>
              <a:t>Control Plane </a:t>
            </a:r>
            <a:r>
              <a:rPr lang="en-US" sz="2800" dirty="0" smtClean="0"/>
              <a:t>Synthesis</a:t>
            </a:r>
            <a:endParaRPr lang="en-US" sz="2800" dirty="0"/>
          </a:p>
          <a:p>
            <a:pPr marL="0" indent="0">
              <a:buNone/>
            </a:pPr>
            <a:endParaRPr lang="en-US" dirty="0" smtClean="0"/>
          </a:p>
        </p:txBody>
      </p:sp>
    </p:spTree>
    <p:extLst>
      <p:ext uri="{BB962C8B-B14F-4D97-AF65-F5344CB8AC3E}">
        <p14:creationId xmlns:p14="http://schemas.microsoft.com/office/powerpoint/2010/main" val="1266684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B891A"/>
                </a:solidFill>
              </a:rPr>
              <a:t>HOW THIS COURSE WILL BE RUN</a:t>
            </a:r>
            <a:endParaRPr lang="en-US" dirty="0">
              <a:solidFill>
                <a:srgbClr val="0B891A"/>
              </a:solidFill>
            </a:endParaRPr>
          </a:p>
        </p:txBody>
      </p:sp>
    </p:spTree>
    <p:extLst>
      <p:ext uri="{BB962C8B-B14F-4D97-AF65-F5344CB8AC3E}">
        <p14:creationId xmlns:p14="http://schemas.microsoft.com/office/powerpoint/2010/main" val="29255977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80" y="167482"/>
            <a:ext cx="8586439" cy="1143000"/>
          </a:xfrm>
        </p:spPr>
        <p:txBody>
          <a:bodyPr>
            <a:normAutofit/>
          </a:bodyPr>
          <a:lstStyle/>
          <a:p>
            <a:r>
              <a:rPr lang="en-US" b="1" dirty="0" smtClean="0">
                <a:solidFill>
                  <a:srgbClr val="0070C0"/>
                </a:solidFill>
                <a:effectLst>
                  <a:outerShdw blurRad="38100" dist="38100" dir="2700000" algn="tl">
                    <a:srgbClr val="000000">
                      <a:alpha val="43137"/>
                    </a:srgbClr>
                  </a:outerShdw>
                </a:effectLst>
              </a:rPr>
              <a:t>Course Administration</a:t>
            </a:r>
            <a:endParaRPr lang="en-US"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r>
              <a:rPr lang="en-US" dirty="0" smtClean="0">
                <a:ea typeface="ＭＳ Ｐゴシック" charset="0"/>
              </a:rPr>
              <a:t>Will start by giving some intro lectures (introduction to formal verification, </a:t>
            </a:r>
            <a:r>
              <a:rPr lang="en-US" dirty="0" err="1" smtClean="0">
                <a:ea typeface="ＭＳ Ｐゴシック" charset="0"/>
              </a:rPr>
              <a:t>etc</a:t>
            </a:r>
            <a:r>
              <a:rPr lang="en-US" dirty="0" smtClean="0">
                <a:ea typeface="ＭＳ Ｐゴシック" charset="0"/>
              </a:rPr>
              <a:t>)</a:t>
            </a:r>
          </a:p>
          <a:p>
            <a:pPr lvl="1"/>
            <a:r>
              <a:rPr lang="en-US" dirty="0" smtClean="0"/>
              <a:t>You guys will be assigned papers each week and we will discuss each </a:t>
            </a:r>
            <a:r>
              <a:rPr lang="en-US" dirty="0" smtClean="0"/>
              <a:t>week (</a:t>
            </a:r>
            <a:r>
              <a:rPr lang="en-US" smtClean="0"/>
              <a:t>10 percent)</a:t>
            </a:r>
            <a:endParaRPr lang="en-US" dirty="0" smtClean="0">
              <a:ea typeface="ＭＳ Ｐゴシック" charset="0"/>
            </a:endParaRPr>
          </a:p>
          <a:p>
            <a:pPr lvl="1"/>
            <a:r>
              <a:rPr lang="en-US" dirty="0" smtClean="0">
                <a:ea typeface="ＭＳ Ｐゴシック" charset="0"/>
              </a:rPr>
              <a:t>One midterm (</a:t>
            </a:r>
            <a:r>
              <a:rPr lang="en-US" dirty="0" smtClean="0">
                <a:ea typeface="ＭＳ Ｐゴシック" charset="0"/>
              </a:rPr>
              <a:t>30), </a:t>
            </a:r>
            <a:r>
              <a:rPr lang="en-US" dirty="0" smtClean="0">
                <a:ea typeface="ＭＳ Ｐゴシック" charset="0"/>
              </a:rPr>
              <a:t>one final (</a:t>
            </a:r>
            <a:r>
              <a:rPr lang="en-US" dirty="0" smtClean="0">
                <a:ea typeface="ＭＳ Ｐゴシック" charset="0"/>
              </a:rPr>
              <a:t>30), </a:t>
            </a:r>
            <a:r>
              <a:rPr lang="en-US" dirty="0" smtClean="0">
                <a:ea typeface="ＭＳ Ｐゴシック" charset="0"/>
              </a:rPr>
              <a:t>one project (30)</a:t>
            </a:r>
          </a:p>
          <a:p>
            <a:pPr lvl="2"/>
            <a:endParaRPr lang="en-US" dirty="0"/>
          </a:p>
        </p:txBody>
      </p:sp>
    </p:spTree>
    <p:custDataLst>
      <p:tags r:id="rId1"/>
    </p:custDataLst>
    <p:extLst>
      <p:ext uri="{BB962C8B-B14F-4D97-AF65-F5344CB8AC3E}">
        <p14:creationId xmlns:p14="http://schemas.microsoft.com/office/powerpoint/2010/main" val="3401809108"/>
      </p:ext>
    </p:extLst>
  </p:cSld>
  <p:clrMapOvr>
    <a:masterClrMapping/>
  </p:clrMapOvr>
  <mc:AlternateContent xmlns:mc="http://schemas.openxmlformats.org/markup-compatibility/2006" xmlns:p14="http://schemas.microsoft.com/office/powerpoint/2010/main">
    <mc:Choice Requires="p14">
      <p:transition p14:dur="0" advTm="45606"/>
    </mc:Choice>
    <mc:Fallback xmlns="">
      <p:transition advTm="456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B891A"/>
                </a:solidFill>
              </a:rPr>
              <a:t>Data Plane Verification Papers</a:t>
            </a:r>
            <a:endParaRPr lang="en-US" dirty="0">
              <a:solidFill>
                <a:srgbClr val="0B891A"/>
              </a:solidFill>
            </a:endParaRPr>
          </a:p>
        </p:txBody>
      </p:sp>
      <p:sp>
        <p:nvSpPr>
          <p:cNvPr id="3" name="Content Placeholder 2"/>
          <p:cNvSpPr>
            <a:spLocks noGrp="1"/>
          </p:cNvSpPr>
          <p:nvPr>
            <p:ph idx="1"/>
          </p:nvPr>
        </p:nvSpPr>
        <p:spPr>
          <a:xfrm>
            <a:off x="60960" y="1600200"/>
            <a:ext cx="9083040" cy="5114109"/>
          </a:xfrm>
        </p:spPr>
        <p:txBody>
          <a:bodyPr/>
          <a:lstStyle/>
          <a:p>
            <a:pPr marL="0" indent="0">
              <a:buNone/>
            </a:pPr>
            <a:endParaRPr lang="en-US" sz="1400" dirty="0" smtClean="0"/>
          </a:p>
          <a:p>
            <a:pPr marL="0" indent="0">
              <a:buNone/>
            </a:pPr>
            <a:r>
              <a:rPr lang="en-US" sz="2400" dirty="0" smtClean="0"/>
              <a:t>[</a:t>
            </a:r>
            <a:r>
              <a:rPr lang="en-US" sz="2400" dirty="0" err="1" smtClean="0"/>
              <a:t>Kazemian</a:t>
            </a:r>
            <a:r>
              <a:rPr lang="en-US" sz="2400" dirty="0"/>
              <a:t> </a:t>
            </a:r>
            <a:r>
              <a:rPr lang="en-US" sz="2400" dirty="0" smtClean="0"/>
              <a:t>12] </a:t>
            </a:r>
            <a:r>
              <a:rPr lang="en-US" sz="2400" dirty="0"/>
              <a:t>Header Space Analysis: </a:t>
            </a:r>
            <a:r>
              <a:rPr lang="en-US" sz="2400" dirty="0" smtClean="0"/>
              <a:t>NSDI 2012</a:t>
            </a:r>
          </a:p>
          <a:p>
            <a:pPr marL="0" indent="0">
              <a:buNone/>
            </a:pPr>
            <a:r>
              <a:rPr lang="en-US" sz="2400" dirty="0"/>
              <a:t>[</a:t>
            </a:r>
            <a:r>
              <a:rPr lang="en-US" sz="2400" dirty="0" err="1"/>
              <a:t>Kazemian</a:t>
            </a:r>
            <a:r>
              <a:rPr lang="en-US" sz="2400" dirty="0"/>
              <a:t> </a:t>
            </a:r>
            <a:r>
              <a:rPr lang="en-US" sz="2400" dirty="0" smtClean="0"/>
              <a:t>13] </a:t>
            </a:r>
            <a:r>
              <a:rPr lang="en-US" sz="2400" dirty="0"/>
              <a:t>Real Time Network Policy Checking Using Header Space Analysis. </a:t>
            </a:r>
            <a:r>
              <a:rPr lang="en-US" sz="2400" dirty="0" smtClean="0"/>
              <a:t> </a:t>
            </a:r>
            <a:r>
              <a:rPr lang="en-US" sz="2400" dirty="0" smtClean="0">
                <a:hlinkClick r:id="rId3"/>
              </a:rPr>
              <a:t>NSDI 2013</a:t>
            </a:r>
            <a:endParaRPr lang="en-US" sz="2400" dirty="0" smtClean="0"/>
          </a:p>
          <a:p>
            <a:pPr marL="0" indent="0">
              <a:buNone/>
            </a:pPr>
            <a:r>
              <a:rPr lang="en-US" sz="2400" dirty="0" smtClean="0"/>
              <a:t>[</a:t>
            </a:r>
            <a:r>
              <a:rPr lang="en-US" sz="2400" dirty="0" err="1"/>
              <a:t>Dobrescu</a:t>
            </a:r>
            <a:r>
              <a:rPr lang="en-US" sz="2400" dirty="0"/>
              <a:t> 14] </a:t>
            </a:r>
            <a:r>
              <a:rPr lang="en-US" sz="2400" dirty="0">
                <a:hlinkClick r:id="rId4"/>
              </a:rPr>
              <a:t>Network </a:t>
            </a:r>
            <a:r>
              <a:rPr lang="en-US" sz="2400" dirty="0" err="1">
                <a:hlinkClick r:id="rId4"/>
              </a:rPr>
              <a:t>Dataplane</a:t>
            </a:r>
            <a:r>
              <a:rPr lang="en-US" sz="2400" dirty="0">
                <a:hlinkClick r:id="rId4"/>
              </a:rPr>
              <a:t> Verification</a:t>
            </a:r>
            <a:r>
              <a:rPr lang="en-US" sz="2400" dirty="0"/>
              <a:t>. </a:t>
            </a:r>
            <a:r>
              <a:rPr lang="en-US" sz="2400" dirty="0" err="1"/>
              <a:t>Dobrescu</a:t>
            </a:r>
            <a:r>
              <a:rPr lang="en-US" sz="2400" dirty="0"/>
              <a:t>, </a:t>
            </a:r>
            <a:r>
              <a:rPr lang="en-US" sz="2400" dirty="0" err="1"/>
              <a:t>Argyraki</a:t>
            </a:r>
            <a:r>
              <a:rPr lang="en-US" sz="2400" dirty="0"/>
              <a:t>. NSDI 2014</a:t>
            </a:r>
            <a:r>
              <a:rPr lang="en-US" sz="2400" dirty="0" smtClean="0"/>
              <a:t>..</a:t>
            </a:r>
            <a:r>
              <a:rPr lang="en-US" sz="2400" dirty="0" smtClean="0">
                <a:hlinkClick r:id="rId5"/>
              </a:rPr>
              <a:t> </a:t>
            </a:r>
            <a:endParaRPr lang="en-US" sz="2400" dirty="0" smtClean="0"/>
          </a:p>
          <a:p>
            <a:pPr marL="0" indent="0">
              <a:buNone/>
            </a:pPr>
            <a:r>
              <a:rPr lang="en-US" sz="2400" dirty="0" smtClean="0"/>
              <a:t>[</a:t>
            </a:r>
            <a:r>
              <a:rPr lang="en-US" sz="2400" dirty="0"/>
              <a:t>Jayaraman </a:t>
            </a:r>
            <a:r>
              <a:rPr lang="en-US" sz="2400" dirty="0" smtClean="0"/>
              <a:t>15] </a:t>
            </a:r>
            <a:r>
              <a:rPr lang="en-US" sz="2400" dirty="0" smtClean="0">
                <a:hlinkClick r:id="rId6"/>
              </a:rPr>
              <a:t>Automated </a:t>
            </a:r>
            <a:r>
              <a:rPr lang="en-US" sz="2400" dirty="0">
                <a:hlinkClick r:id="rId6"/>
              </a:rPr>
              <a:t>Analysis and Debugging of Network Connectivity Policies</a:t>
            </a:r>
            <a:r>
              <a:rPr lang="en-US" sz="2400" dirty="0"/>
              <a:t>. </a:t>
            </a:r>
            <a:r>
              <a:rPr lang="en-US" sz="2400" dirty="0" smtClean="0"/>
              <a:t>Jayaraman</a:t>
            </a:r>
            <a:r>
              <a:rPr lang="en-US" sz="2400" dirty="0"/>
              <a:t>, </a:t>
            </a:r>
            <a:r>
              <a:rPr lang="en-US" sz="2400" dirty="0" smtClean="0"/>
              <a:t>Bjorner</a:t>
            </a:r>
            <a:r>
              <a:rPr lang="en-US" sz="2400" dirty="0"/>
              <a:t>, </a:t>
            </a:r>
            <a:r>
              <a:rPr lang="en-US" sz="2400" dirty="0" smtClean="0"/>
              <a:t>Outhred</a:t>
            </a:r>
            <a:r>
              <a:rPr lang="en-US" sz="2400" dirty="0"/>
              <a:t>, </a:t>
            </a:r>
            <a:r>
              <a:rPr lang="en-US" sz="2400" dirty="0" smtClean="0"/>
              <a:t>Kaufman</a:t>
            </a:r>
          </a:p>
          <a:p>
            <a:pPr marL="0" indent="0">
              <a:buNone/>
            </a:pPr>
            <a:r>
              <a:rPr lang="en-US" sz="2400" dirty="0" smtClean="0"/>
              <a:t>[Yang 15] Real time Verification using Atomic Predicates</a:t>
            </a:r>
          </a:p>
          <a:p>
            <a:pPr marL="0" indent="0">
              <a:buNone/>
            </a:pPr>
            <a:r>
              <a:rPr lang="en-US" sz="2400" dirty="0" smtClean="0"/>
              <a:t>[Yuanjie]  Cellular Verification</a:t>
            </a:r>
          </a:p>
          <a:p>
            <a:pPr marL="0" indent="0">
              <a:buNone/>
            </a:pPr>
            <a:r>
              <a:rPr lang="en-US" sz="2400" dirty="0"/>
              <a:t>[Plotkin 15] Scaling Network Veriﬁcation using Symmetry and </a:t>
            </a:r>
            <a:r>
              <a:rPr lang="en-US" sz="2400" dirty="0" smtClean="0"/>
              <a:t>Surgery. </a:t>
            </a:r>
            <a:r>
              <a:rPr lang="en-US" sz="2400" dirty="0" err="1" smtClean="0"/>
              <a:t>Plotkin</a:t>
            </a:r>
            <a:r>
              <a:rPr lang="en-US" sz="2400" dirty="0" smtClean="0"/>
              <a:t> et al, POPL 2016</a:t>
            </a:r>
          </a:p>
          <a:p>
            <a:endParaRPr lang="en-US" sz="2400" dirty="0"/>
          </a:p>
          <a:p>
            <a:endParaRPr lang="en-US" sz="1800" b="1" dirty="0"/>
          </a:p>
          <a:p>
            <a:endParaRPr lang="en-US" sz="1600" dirty="0"/>
          </a:p>
          <a:p>
            <a:endParaRPr lang="en-US" sz="1600" dirty="0"/>
          </a:p>
        </p:txBody>
      </p:sp>
    </p:spTree>
    <p:extLst>
      <p:ext uri="{BB962C8B-B14F-4D97-AF65-F5344CB8AC3E}">
        <p14:creationId xmlns:p14="http://schemas.microsoft.com/office/powerpoint/2010/main" val="2723186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274638"/>
            <a:ext cx="8961120" cy="1143000"/>
          </a:xfrm>
        </p:spPr>
        <p:txBody>
          <a:bodyPr/>
          <a:lstStyle/>
          <a:p>
            <a:r>
              <a:rPr lang="en-US" dirty="0" smtClean="0">
                <a:solidFill>
                  <a:srgbClr val="FF0000"/>
                </a:solidFill>
              </a:rPr>
              <a:t>Control Plane Verification</a:t>
            </a:r>
            <a:endParaRPr lang="en-US" dirty="0">
              <a:solidFill>
                <a:srgbClr val="FF0000"/>
              </a:solidFill>
            </a:endParaRPr>
          </a:p>
        </p:txBody>
      </p:sp>
      <p:sp>
        <p:nvSpPr>
          <p:cNvPr id="3" name="Content Placeholder 2"/>
          <p:cNvSpPr>
            <a:spLocks noGrp="1"/>
          </p:cNvSpPr>
          <p:nvPr>
            <p:ph idx="1"/>
          </p:nvPr>
        </p:nvSpPr>
        <p:spPr>
          <a:xfrm>
            <a:off x="457200" y="1600200"/>
            <a:ext cx="8503920" cy="4525963"/>
          </a:xfrm>
        </p:spPr>
        <p:txBody>
          <a:bodyPr/>
          <a:lstStyle/>
          <a:p>
            <a:pPr marL="0" indent="0">
              <a:buNone/>
            </a:pPr>
            <a:r>
              <a:rPr lang="en-US" sz="2400" dirty="0" smtClean="0"/>
              <a:t>[</a:t>
            </a:r>
            <a:r>
              <a:rPr lang="en-US" sz="2400" dirty="0" err="1"/>
              <a:t>Feamster</a:t>
            </a:r>
            <a:r>
              <a:rPr lang="en-US" sz="2400" dirty="0"/>
              <a:t> </a:t>
            </a:r>
            <a:r>
              <a:rPr lang="en-US" sz="2400" dirty="0" smtClean="0"/>
              <a:t>05] </a:t>
            </a:r>
            <a:r>
              <a:rPr lang="en-US" sz="2400" dirty="0"/>
              <a:t>Detecting BGP Configuration Faults with Static </a:t>
            </a:r>
            <a:r>
              <a:rPr lang="en-US" sz="2400" dirty="0" smtClean="0"/>
              <a:t>Analysis. </a:t>
            </a:r>
            <a:r>
              <a:rPr lang="en-US" sz="2400" dirty="0" err="1" smtClean="0"/>
              <a:t>Feamster</a:t>
            </a:r>
            <a:r>
              <a:rPr lang="en-US" sz="2400" dirty="0" smtClean="0"/>
              <a:t>, Balakrishnan. NSDI </a:t>
            </a:r>
            <a:r>
              <a:rPr lang="en-US" sz="2400" dirty="0"/>
              <a:t>2005</a:t>
            </a:r>
            <a:endParaRPr lang="en-US" sz="2400" dirty="0" smtClean="0"/>
          </a:p>
          <a:p>
            <a:pPr marL="0" indent="0">
              <a:buNone/>
            </a:pPr>
            <a:r>
              <a:rPr lang="en-US" sz="2400" dirty="0" smtClean="0"/>
              <a:t>[Fogel 15] </a:t>
            </a:r>
            <a:r>
              <a:rPr lang="en-US" sz="2400" dirty="0">
                <a:hlinkClick r:id="rId3"/>
              </a:rPr>
              <a:t>A General Approach to Network Configuration Analysis</a:t>
            </a:r>
            <a:r>
              <a:rPr lang="en-US" sz="2400" dirty="0"/>
              <a:t>, Fogel, Fung, </a:t>
            </a:r>
            <a:r>
              <a:rPr lang="en-US" sz="2400" dirty="0" err="1"/>
              <a:t>Pedrosa</a:t>
            </a:r>
            <a:r>
              <a:rPr lang="en-US" sz="2400" dirty="0"/>
              <a:t>, Walraed-Sullivan, </a:t>
            </a:r>
            <a:r>
              <a:rPr lang="en-US" sz="2400" dirty="0" err="1"/>
              <a:t>Govindan</a:t>
            </a:r>
            <a:r>
              <a:rPr lang="en-US" sz="2400" dirty="0"/>
              <a:t>, Mahajan, </a:t>
            </a:r>
            <a:r>
              <a:rPr lang="en-US" sz="2400" dirty="0" smtClean="0"/>
              <a:t>Millstein. NSDI 15.</a:t>
            </a:r>
          </a:p>
          <a:p>
            <a:pPr marL="0" indent="0">
              <a:buNone/>
            </a:pPr>
            <a:r>
              <a:rPr lang="en-US" sz="2400" dirty="0" smtClean="0"/>
              <a:t>[Jacobson </a:t>
            </a:r>
            <a:r>
              <a:rPr lang="en-US" sz="2400" dirty="0"/>
              <a:t>16[Fast Control Plane Analysis Using an Abstract </a:t>
            </a:r>
            <a:r>
              <a:rPr lang="en-US" sz="2400" dirty="0" smtClean="0"/>
              <a:t>Representation, </a:t>
            </a:r>
            <a:r>
              <a:rPr lang="en-US" sz="2400" dirty="0" err="1" smtClean="0"/>
              <a:t>Gember</a:t>
            </a:r>
            <a:r>
              <a:rPr lang="en-US" sz="2400" dirty="0" smtClean="0"/>
              <a:t>-Jacobson</a:t>
            </a:r>
            <a:r>
              <a:rPr lang="en-US" sz="2400" dirty="0"/>
              <a:t>, Aaron and </a:t>
            </a:r>
            <a:r>
              <a:rPr lang="en-US" sz="2400" dirty="0" err="1"/>
              <a:t>Viswanathan</a:t>
            </a:r>
            <a:r>
              <a:rPr lang="en-US" sz="2400" dirty="0"/>
              <a:t>, </a:t>
            </a:r>
            <a:r>
              <a:rPr lang="en-US" sz="2400" dirty="0" err="1"/>
              <a:t>Raajay</a:t>
            </a:r>
            <a:r>
              <a:rPr lang="en-US" sz="2400" dirty="0"/>
              <a:t> and </a:t>
            </a:r>
            <a:r>
              <a:rPr lang="en-US" sz="2400" dirty="0" err="1"/>
              <a:t>Akella</a:t>
            </a:r>
            <a:r>
              <a:rPr lang="en-US" sz="2400" dirty="0"/>
              <a:t>, Aditya and Mahajan, </a:t>
            </a:r>
            <a:r>
              <a:rPr lang="en-US" sz="2400" dirty="0" err="1" smtClean="0"/>
              <a:t>Ratul</a:t>
            </a:r>
            <a:r>
              <a:rPr lang="en-US" sz="2400" dirty="0" smtClean="0"/>
              <a:t>, SIGCOMM 16</a:t>
            </a:r>
            <a:endParaRPr lang="en-US" sz="2400" dirty="0"/>
          </a:p>
          <a:p>
            <a:endParaRPr lang="en-US" sz="2400" b="1" dirty="0"/>
          </a:p>
          <a:p>
            <a:endParaRPr lang="en-US" sz="2400" dirty="0"/>
          </a:p>
          <a:p>
            <a:endParaRPr lang="en-US" sz="2000" dirty="0"/>
          </a:p>
        </p:txBody>
      </p:sp>
    </p:spTree>
    <p:extLst>
      <p:ext uri="{BB962C8B-B14F-4D97-AF65-F5344CB8AC3E}">
        <p14:creationId xmlns:p14="http://schemas.microsoft.com/office/powerpoint/2010/main" val="27525799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Synthesis/Compilation Papers</a:t>
            </a:r>
            <a:endParaRPr lang="en-US" dirty="0"/>
          </a:p>
        </p:txBody>
      </p:sp>
      <p:sp>
        <p:nvSpPr>
          <p:cNvPr id="3" name="Content Placeholder 2"/>
          <p:cNvSpPr>
            <a:spLocks noGrp="1"/>
          </p:cNvSpPr>
          <p:nvPr>
            <p:ph idx="1"/>
          </p:nvPr>
        </p:nvSpPr>
        <p:spPr/>
        <p:txBody>
          <a:bodyPr/>
          <a:lstStyle/>
          <a:p>
            <a:pPr marL="0" indent="0">
              <a:buNone/>
            </a:pPr>
            <a:r>
              <a:rPr lang="en-US" sz="2400" dirty="0" smtClean="0"/>
              <a:t>[Kang 13] </a:t>
            </a:r>
            <a:r>
              <a:rPr lang="en-US" sz="2400" dirty="0" smtClean="0">
                <a:hlinkClick r:id="rId3"/>
              </a:rPr>
              <a:t>“One </a:t>
            </a:r>
            <a:r>
              <a:rPr lang="en-US" sz="2400" dirty="0">
                <a:hlinkClick r:id="rId3"/>
              </a:rPr>
              <a:t>Big Switch” Abstraction in Software-Defined </a:t>
            </a:r>
            <a:r>
              <a:rPr lang="en-US" sz="2400" dirty="0" smtClean="0">
                <a:hlinkClick r:id="rId3"/>
              </a:rPr>
              <a:t>Networks</a:t>
            </a:r>
            <a:r>
              <a:rPr lang="en-US" sz="2400" dirty="0" smtClean="0"/>
              <a:t>, </a:t>
            </a:r>
            <a:r>
              <a:rPr lang="en-US" sz="2400" dirty="0"/>
              <a:t>Kang, Liu,  Rexford, </a:t>
            </a:r>
            <a:r>
              <a:rPr lang="en-US" sz="2400" dirty="0" smtClean="0"/>
              <a:t>Walker. </a:t>
            </a:r>
            <a:r>
              <a:rPr lang="en-US" sz="2400" dirty="0" err="1" smtClean="0"/>
              <a:t>CoNEXT</a:t>
            </a:r>
            <a:r>
              <a:rPr lang="en-US" sz="2400" dirty="0" smtClean="0"/>
              <a:t> 2013</a:t>
            </a:r>
          </a:p>
          <a:p>
            <a:pPr marL="0" indent="0">
              <a:buNone/>
            </a:pPr>
            <a:r>
              <a:rPr lang="en-US" sz="2400" dirty="0" smtClean="0"/>
              <a:t>[Guha 13]</a:t>
            </a:r>
            <a:r>
              <a:rPr lang="en-US" sz="2400" dirty="0"/>
              <a:t> </a:t>
            </a:r>
            <a:r>
              <a:rPr lang="en-US" sz="2400" dirty="0" smtClean="0">
                <a:hlinkClick r:id="rId4"/>
              </a:rPr>
              <a:t>Machine-Verified </a:t>
            </a:r>
            <a:r>
              <a:rPr lang="en-US" sz="2400" dirty="0">
                <a:hlinkClick r:id="rId4"/>
              </a:rPr>
              <a:t>Network Controllers </a:t>
            </a:r>
            <a:r>
              <a:rPr lang="en-US" sz="2400" dirty="0"/>
              <a:t>Guha, </a:t>
            </a:r>
            <a:r>
              <a:rPr lang="en-US" sz="2400" dirty="0" err="1"/>
              <a:t>Reitblatt</a:t>
            </a:r>
            <a:r>
              <a:rPr lang="en-US" sz="2400" dirty="0"/>
              <a:t>, Foster. PLDI 2013. </a:t>
            </a:r>
            <a:endParaRPr lang="en-US" sz="2400" dirty="0" smtClean="0"/>
          </a:p>
          <a:p>
            <a:pPr marL="0" indent="0">
              <a:buNone/>
            </a:pPr>
            <a:r>
              <a:rPr lang="en-US" sz="2400" dirty="0" smtClean="0"/>
              <a:t>[Jose 15] </a:t>
            </a:r>
            <a:r>
              <a:rPr lang="en-US" sz="2400" dirty="0">
                <a:hlinkClick r:id="rId5"/>
              </a:rPr>
              <a:t>Compiling P4 </a:t>
            </a:r>
            <a:r>
              <a:rPr lang="en-US" sz="2400" dirty="0" smtClean="0">
                <a:hlinkClick r:id="rId5"/>
              </a:rPr>
              <a:t>Programs</a:t>
            </a:r>
            <a:r>
              <a:rPr lang="en-US" sz="2400" dirty="0" smtClean="0"/>
              <a:t>, </a:t>
            </a:r>
            <a:r>
              <a:rPr lang="en-US" sz="2400" dirty="0"/>
              <a:t>Jose</a:t>
            </a:r>
            <a:r>
              <a:rPr lang="en-US" sz="2400" dirty="0" smtClean="0"/>
              <a:t>, Yan</a:t>
            </a:r>
            <a:r>
              <a:rPr lang="en-US" sz="2400" dirty="0"/>
              <a:t>, </a:t>
            </a:r>
            <a:r>
              <a:rPr lang="en-US" sz="2400" dirty="0" smtClean="0"/>
              <a:t>Varghese, McKeown. NSDI 2015</a:t>
            </a:r>
          </a:p>
          <a:p>
            <a:pPr marL="0" indent="0">
              <a:buNone/>
            </a:pPr>
            <a:r>
              <a:rPr lang="en-US" sz="2400" dirty="0" smtClean="0"/>
              <a:t>[Beckett 16]. </a:t>
            </a:r>
            <a:r>
              <a:rPr lang="en-US" sz="2400" u="sng" dirty="0">
                <a:solidFill>
                  <a:srgbClr val="0070C0"/>
                </a:solidFill>
              </a:rPr>
              <a:t>Don‘t Mind the Gap: Bridging Network-wide Objectives and Device-level Configurations</a:t>
            </a:r>
            <a:r>
              <a:rPr lang="en-US" sz="2400" dirty="0">
                <a:solidFill>
                  <a:srgbClr val="0070C0"/>
                </a:solidFill>
              </a:rPr>
              <a:t>},</a:t>
            </a:r>
            <a:r>
              <a:rPr lang="en-US" sz="2400" dirty="0"/>
              <a:t> </a:t>
            </a:r>
            <a:r>
              <a:rPr lang="en-US" sz="2400" dirty="0" smtClean="0"/>
              <a:t>Becket at al, SIGCOMM </a:t>
            </a:r>
            <a:r>
              <a:rPr lang="en-US" sz="2400" dirty="0"/>
              <a:t>2016 </a:t>
            </a:r>
            <a:r>
              <a:rPr lang="en-US" sz="2400" dirty="0" smtClean="0"/>
              <a:t>Conference</a:t>
            </a:r>
            <a:endParaRPr lang="en-US" sz="2400" dirty="0"/>
          </a:p>
          <a:p>
            <a:endParaRPr lang="en-US" sz="2400" b="1" dirty="0"/>
          </a:p>
          <a:p>
            <a:endParaRPr lang="en-US" sz="1600" dirty="0"/>
          </a:p>
          <a:p>
            <a:endParaRPr lang="en-US" sz="1600" dirty="0"/>
          </a:p>
        </p:txBody>
      </p:sp>
    </p:spTree>
    <p:extLst>
      <p:ext uri="{BB962C8B-B14F-4D97-AF65-F5344CB8AC3E}">
        <p14:creationId xmlns:p14="http://schemas.microsoft.com/office/powerpoint/2010/main" val="2508045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Papers</a:t>
            </a:r>
            <a:endParaRPr lang="en-US" dirty="0"/>
          </a:p>
        </p:txBody>
      </p:sp>
      <p:sp>
        <p:nvSpPr>
          <p:cNvPr id="3" name="Content Placeholder 2"/>
          <p:cNvSpPr>
            <a:spLocks noGrp="1"/>
          </p:cNvSpPr>
          <p:nvPr>
            <p:ph idx="1"/>
          </p:nvPr>
        </p:nvSpPr>
        <p:spPr/>
        <p:txBody>
          <a:bodyPr/>
          <a:lstStyle/>
          <a:p>
            <a:pPr marL="0" indent="0">
              <a:buNone/>
            </a:pPr>
            <a:r>
              <a:rPr lang="en-US" sz="2000" dirty="0" smtClean="0"/>
              <a:t>[</a:t>
            </a:r>
            <a:r>
              <a:rPr lang="en-US" sz="2400" dirty="0" err="1" smtClean="0"/>
              <a:t>Canini</a:t>
            </a:r>
            <a:r>
              <a:rPr lang="en-US" sz="2400" dirty="0" smtClean="0"/>
              <a:t> 12] </a:t>
            </a:r>
            <a:r>
              <a:rPr lang="en-US" sz="2400" dirty="0">
                <a:hlinkClick r:id="rId2"/>
              </a:rPr>
              <a:t>A NICE Way to Test </a:t>
            </a:r>
            <a:r>
              <a:rPr lang="en-US" sz="2400" dirty="0" err="1">
                <a:hlinkClick r:id="rId2"/>
              </a:rPr>
              <a:t>OpenFlow</a:t>
            </a:r>
            <a:r>
              <a:rPr lang="en-US" sz="2400" dirty="0">
                <a:hlinkClick r:id="rId2"/>
              </a:rPr>
              <a:t> Applications</a:t>
            </a:r>
            <a:r>
              <a:rPr lang="en-US" sz="2400" dirty="0"/>
              <a:t>, </a:t>
            </a:r>
            <a:r>
              <a:rPr lang="en-US" sz="2400" dirty="0" err="1"/>
              <a:t>Canini</a:t>
            </a:r>
            <a:r>
              <a:rPr lang="en-US" sz="2400" dirty="0"/>
              <a:t>, </a:t>
            </a:r>
            <a:r>
              <a:rPr lang="en-US" sz="2400" dirty="0" err="1" smtClean="0"/>
              <a:t>Venzano</a:t>
            </a:r>
            <a:r>
              <a:rPr lang="en-US" sz="2400" dirty="0"/>
              <a:t>, </a:t>
            </a:r>
            <a:r>
              <a:rPr lang="en-US" sz="2400" dirty="0" err="1" smtClean="0"/>
              <a:t>Perešíni</a:t>
            </a:r>
            <a:r>
              <a:rPr lang="en-US" sz="2400" dirty="0"/>
              <a:t>, </a:t>
            </a:r>
            <a:r>
              <a:rPr lang="en-US" sz="2400" dirty="0" err="1" smtClean="0"/>
              <a:t>Kostić</a:t>
            </a:r>
            <a:r>
              <a:rPr lang="en-US" sz="2400" dirty="0" smtClean="0"/>
              <a:t>, Rexford. NSDI 12.</a:t>
            </a:r>
          </a:p>
          <a:p>
            <a:pPr marL="0" indent="0">
              <a:buNone/>
            </a:pPr>
            <a:r>
              <a:rPr lang="en-US" sz="2400" dirty="0" smtClean="0"/>
              <a:t>[Zeng 12] Automatic </a:t>
            </a:r>
            <a:r>
              <a:rPr lang="en-US" sz="2400" dirty="0"/>
              <a:t>test packet generation. Zeng, </a:t>
            </a:r>
            <a:r>
              <a:rPr lang="en-US" sz="2400" dirty="0" err="1"/>
              <a:t>Kazemian</a:t>
            </a:r>
            <a:r>
              <a:rPr lang="en-US" sz="2400" dirty="0"/>
              <a:t>, Varghese, McKeown </a:t>
            </a:r>
            <a:r>
              <a:rPr lang="en-US" sz="2400" dirty="0" err="1" smtClean="0">
                <a:hlinkClick r:id="rId3"/>
              </a:rPr>
              <a:t>CoNEXT</a:t>
            </a:r>
            <a:r>
              <a:rPr lang="en-US" sz="2400" dirty="0" smtClean="0">
                <a:hlinkClick r:id="rId3"/>
              </a:rPr>
              <a:t> 2012</a:t>
            </a:r>
            <a:endParaRPr lang="en-US" sz="2400" dirty="0" smtClean="0"/>
          </a:p>
          <a:p>
            <a:pPr marL="0" indent="0">
              <a:buNone/>
            </a:pPr>
            <a:r>
              <a:rPr lang="en-US" sz="2400" dirty="0" smtClean="0"/>
              <a:t>[</a:t>
            </a:r>
            <a:r>
              <a:rPr lang="en-US" sz="2400" dirty="0" err="1"/>
              <a:t>Fayaz</a:t>
            </a:r>
            <a:r>
              <a:rPr lang="en-US" sz="2400" dirty="0"/>
              <a:t> </a:t>
            </a:r>
            <a:r>
              <a:rPr lang="en-US" sz="2400" dirty="0" smtClean="0"/>
              <a:t>15] From </a:t>
            </a:r>
            <a:r>
              <a:rPr lang="en-US" sz="2400" dirty="0"/>
              <a:t>Header Space to Control Space: Towards Comprehensive Control Plane Verification, </a:t>
            </a:r>
            <a:r>
              <a:rPr lang="en-US" sz="2400" dirty="0" err="1" smtClean="0"/>
              <a:t>Fayaz</a:t>
            </a:r>
            <a:r>
              <a:rPr lang="en-US" sz="2400" dirty="0"/>
              <a:t>, </a:t>
            </a:r>
            <a:r>
              <a:rPr lang="en-US" sz="2400" dirty="0" smtClean="0"/>
              <a:t>Fogel, Mahajan</a:t>
            </a:r>
            <a:r>
              <a:rPr lang="en-US" sz="2400" dirty="0"/>
              <a:t>, </a:t>
            </a:r>
            <a:r>
              <a:rPr lang="en-US" sz="2400" dirty="0" smtClean="0"/>
              <a:t>Millstein, </a:t>
            </a:r>
            <a:r>
              <a:rPr lang="en-US" sz="2400" dirty="0" err="1" smtClean="0"/>
              <a:t>Sekar</a:t>
            </a:r>
            <a:r>
              <a:rPr lang="en-US" sz="2400" dirty="0"/>
              <a:t>, </a:t>
            </a:r>
            <a:r>
              <a:rPr lang="en-US" sz="2400" dirty="0" smtClean="0"/>
              <a:t>Varghese,</a:t>
            </a:r>
          </a:p>
          <a:p>
            <a:pPr marL="0" indent="0">
              <a:buNone/>
            </a:pPr>
            <a:r>
              <a:rPr lang="en-US" sz="2400" dirty="0" smtClean="0"/>
              <a:t>.</a:t>
            </a:r>
            <a:endParaRPr lang="en-US" sz="2400" dirty="0"/>
          </a:p>
        </p:txBody>
      </p:sp>
    </p:spTree>
    <p:extLst>
      <p:ext uri="{BB962C8B-B14F-4D97-AF65-F5344CB8AC3E}">
        <p14:creationId xmlns:p14="http://schemas.microsoft.com/office/powerpoint/2010/main" val="228380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70C0"/>
                </a:solidFill>
                <a:effectLst>
                  <a:outerShdw blurRad="38100" dist="38100" dir="2700000" algn="tl">
                    <a:srgbClr val="000000">
                      <a:alpha val="43137"/>
                    </a:srgbClr>
                  </a:outerShdw>
                </a:effectLst>
              </a:rPr>
              <a:t>Goals of Course</a:t>
            </a:r>
            <a:endParaRPr lang="en-US" sz="40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solidFill>
                  <a:srgbClr val="00B050"/>
                </a:solidFill>
              </a:rPr>
              <a:t>Motivate:</a:t>
            </a:r>
            <a:r>
              <a:rPr lang="en-US" dirty="0" smtClean="0"/>
              <a:t> why this may be an important inter-disciplinary field that can have real impact</a:t>
            </a:r>
          </a:p>
          <a:p>
            <a:r>
              <a:rPr lang="en-US" dirty="0" smtClean="0">
                <a:solidFill>
                  <a:srgbClr val="00B050"/>
                </a:solidFill>
              </a:rPr>
              <a:t>Expose:</a:t>
            </a:r>
            <a:r>
              <a:rPr lang="en-US" dirty="0" smtClean="0"/>
              <a:t> UCLA students to verification ideas and terminology</a:t>
            </a:r>
          </a:p>
          <a:p>
            <a:r>
              <a:rPr lang="en-US" dirty="0" smtClean="0">
                <a:solidFill>
                  <a:srgbClr val="00B050"/>
                </a:solidFill>
              </a:rPr>
              <a:t>Survey: </a:t>
            </a:r>
            <a:r>
              <a:rPr lang="en-US" dirty="0" smtClean="0"/>
              <a:t>describe and put in context existing work in network verification &amp; synthesis </a:t>
            </a:r>
          </a:p>
          <a:p>
            <a:r>
              <a:rPr lang="en-US" dirty="0" smtClean="0">
                <a:solidFill>
                  <a:srgbClr val="00B050"/>
                </a:solidFill>
              </a:rPr>
              <a:t>Inspire:</a:t>
            </a:r>
            <a:r>
              <a:rPr lang="en-US" dirty="0" smtClean="0"/>
              <a:t>  resources available, lessons for you to attempt network verification tasks</a:t>
            </a:r>
          </a:p>
        </p:txBody>
      </p:sp>
    </p:spTree>
    <p:extLst>
      <p:ext uri="{BB962C8B-B14F-4D97-AF65-F5344CB8AC3E}">
        <p14:creationId xmlns:p14="http://schemas.microsoft.com/office/powerpoint/2010/main" val="20772955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8750" cy="1893888"/>
          </a:xfrm>
        </p:spPr>
        <p:txBody>
          <a:bodyPr/>
          <a:lstStyle/>
          <a:p>
            <a:r>
              <a:rPr lang="en-US" dirty="0" smtClean="0">
                <a:solidFill>
                  <a:srgbClr val="00B050"/>
                </a:solidFill>
              </a:rPr>
              <a:t>INTRODUCTION TO FORMAL METHODS FOR NOVICES (POSTPONE TO LECTURE 2)</a:t>
            </a:r>
            <a:endParaRPr lang="en-US" dirty="0">
              <a:solidFill>
                <a:srgbClr val="00B050"/>
              </a:solidFill>
            </a:endParaRPr>
          </a:p>
        </p:txBody>
      </p:sp>
      <p:sp>
        <p:nvSpPr>
          <p:cNvPr id="4" name="Content Placeholder 2"/>
          <p:cNvSpPr txBox="1">
            <a:spLocks/>
          </p:cNvSpPr>
          <p:nvPr/>
        </p:nvSpPr>
        <p:spPr bwMode="auto">
          <a:xfrm>
            <a:off x="457200" y="1943101"/>
            <a:ext cx="6972300" cy="19431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l" rtl="0" fontAlgn="base">
              <a:spcBef>
                <a:spcPct val="20000"/>
              </a:spcBef>
              <a:spcAft>
                <a:spcPct val="0"/>
              </a:spcAft>
              <a:buFont typeface="Arial" charset="0"/>
              <a:buNone/>
              <a:defRPr sz="2000" kern="1200">
                <a:solidFill>
                  <a:schemeClr val="tx1">
                    <a:tint val="75000"/>
                  </a:schemeClr>
                </a:solidFill>
                <a:latin typeface="+mn-lt"/>
                <a:ea typeface="+mn-ea"/>
                <a:cs typeface="+mn-cs"/>
              </a:defRPr>
            </a:lvl1pPr>
            <a:lvl2pPr marL="457200" indent="0" algn="l" rtl="0" fontAlgn="base">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rtl="0" fontAlgn="base">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defTabSz="914400"/>
            <a:r>
              <a:rPr lang="en-US" sz="2400" dirty="0" smtClean="0">
                <a:solidFill>
                  <a:srgbClr val="00B050"/>
                </a:solidFill>
              </a:rPr>
              <a:t>Introduction to Formal Methods</a:t>
            </a:r>
          </a:p>
          <a:p>
            <a:pPr defTabSz="914400"/>
            <a:r>
              <a:rPr lang="en-US" sz="2400" dirty="0" smtClean="0">
                <a:solidFill>
                  <a:schemeClr val="bg1">
                    <a:lumMod val="75000"/>
                  </a:schemeClr>
                </a:solidFill>
              </a:rPr>
              <a:t>Data Plane Verification</a:t>
            </a:r>
            <a:endParaRPr lang="en-US" sz="2400" dirty="0" smtClean="0">
              <a:solidFill>
                <a:srgbClr val="00B050"/>
              </a:solidFill>
            </a:endParaRPr>
          </a:p>
          <a:p>
            <a:pPr defTabSz="914400"/>
            <a:r>
              <a:rPr lang="en-US" sz="2400" dirty="0" smtClean="0">
                <a:solidFill>
                  <a:schemeClr val="bg1">
                    <a:lumMod val="75000"/>
                  </a:schemeClr>
                </a:solidFill>
              </a:rPr>
              <a:t>Data Plane Testing</a:t>
            </a:r>
          </a:p>
          <a:p>
            <a:pPr defTabSz="914400"/>
            <a:r>
              <a:rPr lang="en-US" sz="2400" dirty="0" smtClean="0">
                <a:solidFill>
                  <a:schemeClr val="bg1">
                    <a:lumMod val="75000"/>
                  </a:schemeClr>
                </a:solidFill>
              </a:rPr>
              <a:t>Control Plane Verification</a:t>
            </a:r>
          </a:p>
          <a:p>
            <a:pPr defTabSz="914400"/>
            <a:r>
              <a:rPr lang="en-US" sz="2400" dirty="0" smtClean="0">
                <a:solidFill>
                  <a:schemeClr val="bg1">
                    <a:lumMod val="75000"/>
                  </a:schemeClr>
                </a:solidFill>
              </a:rPr>
              <a:t>Control Plane Synthesis</a:t>
            </a:r>
          </a:p>
          <a:p>
            <a:pPr defTabSz="914400"/>
            <a:r>
              <a:rPr lang="en-US" dirty="0" smtClean="0"/>
              <a:t>     </a:t>
            </a:r>
          </a:p>
          <a:p>
            <a:pPr defTabSz="914400"/>
            <a:endParaRPr lang="en-US" dirty="0" smtClean="0"/>
          </a:p>
          <a:p>
            <a:pPr defTabSz="914400"/>
            <a:endParaRPr lang="en-US" dirty="0" smtClean="0"/>
          </a:p>
        </p:txBody>
      </p:sp>
    </p:spTree>
    <p:extLst>
      <p:ext uri="{BB962C8B-B14F-4D97-AF65-F5344CB8AC3E}">
        <p14:creationId xmlns:p14="http://schemas.microsoft.com/office/powerpoint/2010/main" val="3496962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1786" y="244158"/>
            <a:ext cx="8229600" cy="1143000"/>
          </a:xfrm>
        </p:spPr>
        <p:txBody>
          <a:bodyPr/>
          <a:lstStyle/>
          <a:p>
            <a:r>
              <a:rPr lang="en-US" b="1" dirty="0" smtClean="0">
                <a:solidFill>
                  <a:srgbClr val="0070C0"/>
                </a:solidFill>
                <a:effectLst>
                  <a:outerShdw blurRad="38100" dist="38100" dir="2700000" algn="tl">
                    <a:srgbClr val="000000">
                      <a:alpha val="43137"/>
                    </a:srgbClr>
                  </a:outerShdw>
                </a:effectLst>
              </a:rPr>
              <a:t>Verification: Values and Obstacles</a:t>
            </a:r>
            <a:endParaRPr lang="en-US" b="1" dirty="0">
              <a:solidFill>
                <a:srgbClr val="0070C0"/>
              </a:solidFill>
              <a:effectLst>
                <a:outerShdw blurRad="38100" dist="38100" dir="2700000" algn="tl">
                  <a:srgbClr val="000000">
                    <a:alpha val="43137"/>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1160156110"/>
              </p:ext>
            </p:extLst>
          </p:nvPr>
        </p:nvGraphicFramePr>
        <p:xfrm>
          <a:off x="312420" y="1844358"/>
          <a:ext cx="8740140" cy="4912041"/>
        </p:xfrm>
        <a:graphic>
          <a:graphicData uri="http://schemas.openxmlformats.org/drawingml/2006/table">
            <a:tbl>
              <a:tblPr firstRow="1" bandRow="1">
                <a:tableStyleId>{2D5ABB26-0587-4C30-8999-92F81FD0307C}</a:tableStyleId>
              </a:tblPr>
              <a:tblGrid>
                <a:gridCol w="1413731">
                  <a:extLst>
                    <a:ext uri="{9D8B030D-6E8A-4147-A177-3AD203B41FA5}">
                      <a16:colId xmlns:a16="http://schemas.microsoft.com/office/drawing/2014/main" val="20000"/>
                    </a:ext>
                  </a:extLst>
                </a:gridCol>
                <a:gridCol w="2202609">
                  <a:extLst>
                    <a:ext uri="{9D8B030D-6E8A-4147-A177-3AD203B41FA5}">
                      <a16:colId xmlns:a16="http://schemas.microsoft.com/office/drawing/2014/main" val="20001"/>
                    </a:ext>
                  </a:extLst>
                </a:gridCol>
                <a:gridCol w="2436929">
                  <a:extLst>
                    <a:ext uri="{9D8B030D-6E8A-4147-A177-3AD203B41FA5}">
                      <a16:colId xmlns:a16="http://schemas.microsoft.com/office/drawing/2014/main" val="20002"/>
                    </a:ext>
                  </a:extLst>
                </a:gridCol>
                <a:gridCol w="2686871">
                  <a:extLst>
                    <a:ext uri="{9D8B030D-6E8A-4147-A177-3AD203B41FA5}">
                      <a16:colId xmlns:a16="http://schemas.microsoft.com/office/drawing/2014/main" val="20003"/>
                    </a:ext>
                  </a:extLst>
                </a:gridCol>
              </a:tblGrid>
              <a:tr h="516102">
                <a:tc>
                  <a:txBody>
                    <a:bodyPr/>
                    <a:lstStyle/>
                    <a:p>
                      <a:endParaRPr lang="en-US" dirty="0"/>
                    </a:p>
                  </a:txBody>
                  <a:tcPr/>
                </a:tc>
                <a:tc>
                  <a:txBody>
                    <a:bodyPr/>
                    <a:lstStyle/>
                    <a:p>
                      <a:r>
                        <a:rPr lang="en-US" dirty="0" smtClean="0">
                          <a:solidFill>
                            <a:srgbClr val="00B050"/>
                          </a:solidFill>
                        </a:rPr>
                        <a:t>Hardware</a:t>
                      </a:r>
                      <a:endParaRPr lang="en-US" dirty="0">
                        <a:solidFill>
                          <a:srgbClr val="00B050"/>
                        </a:solidFill>
                      </a:endParaRPr>
                    </a:p>
                  </a:txBody>
                  <a:tcPr/>
                </a:tc>
                <a:tc>
                  <a:txBody>
                    <a:bodyPr/>
                    <a:lstStyle/>
                    <a:p>
                      <a:r>
                        <a:rPr lang="en-US" dirty="0" smtClean="0">
                          <a:solidFill>
                            <a:srgbClr val="00B050"/>
                          </a:solidFill>
                        </a:rPr>
                        <a:t>Software</a:t>
                      </a:r>
                      <a:endParaRPr lang="en-US" dirty="0">
                        <a:solidFill>
                          <a:srgbClr val="00B050"/>
                        </a:solidFill>
                      </a:endParaRPr>
                    </a:p>
                  </a:txBody>
                  <a:tcPr/>
                </a:tc>
                <a:tc>
                  <a:txBody>
                    <a:bodyPr/>
                    <a:lstStyle/>
                    <a:p>
                      <a:r>
                        <a:rPr lang="en-US" dirty="0" smtClean="0">
                          <a:solidFill>
                            <a:srgbClr val="00B050"/>
                          </a:solidFill>
                        </a:rPr>
                        <a:t>Networks</a:t>
                      </a:r>
                      <a:endParaRPr lang="en-US" dirty="0">
                        <a:solidFill>
                          <a:srgbClr val="00B050"/>
                        </a:solidFill>
                      </a:endParaRPr>
                    </a:p>
                  </a:txBody>
                  <a:tcPr/>
                </a:tc>
                <a:extLst>
                  <a:ext uri="{0D108BD9-81ED-4DB2-BD59-A6C34878D82A}">
                    <a16:rowId xmlns:a16="http://schemas.microsoft.com/office/drawing/2014/main" val="10000"/>
                  </a:ext>
                </a:extLst>
              </a:tr>
              <a:tr h="516102">
                <a:tc>
                  <a:txBody>
                    <a:bodyPr/>
                    <a:lstStyle/>
                    <a:p>
                      <a:endParaRPr lang="en-US"/>
                    </a:p>
                  </a:txBody>
                  <a:tcPr/>
                </a:tc>
                <a:tc>
                  <a:txBody>
                    <a:bodyPr/>
                    <a:lstStyle/>
                    <a:p>
                      <a:r>
                        <a:rPr lang="en-US" dirty="0" smtClean="0"/>
                        <a:t>Chips</a:t>
                      </a:r>
                      <a:endParaRPr lang="en-US" dirty="0"/>
                    </a:p>
                  </a:txBody>
                  <a:tcPr/>
                </a:tc>
                <a:tc>
                  <a:txBody>
                    <a:bodyPr/>
                    <a:lstStyle/>
                    <a:p>
                      <a:r>
                        <a:rPr lang="en-US" dirty="0" smtClean="0"/>
                        <a:t>Devices</a:t>
                      </a:r>
                      <a:r>
                        <a:rPr lang="en-US" baseline="0" dirty="0" smtClean="0"/>
                        <a:t> (PC, phone)</a:t>
                      </a:r>
                      <a:endParaRPr lang="en-US" dirty="0"/>
                    </a:p>
                  </a:txBody>
                  <a:tcPr/>
                </a:tc>
                <a:tc>
                  <a:txBody>
                    <a:bodyPr/>
                    <a:lstStyle/>
                    <a:p>
                      <a:r>
                        <a:rPr lang="en-US" dirty="0" smtClean="0"/>
                        <a:t>Service</a:t>
                      </a:r>
                      <a:endParaRPr lang="en-US" dirty="0"/>
                    </a:p>
                  </a:txBody>
                  <a:tcPr/>
                </a:tc>
                <a:extLst>
                  <a:ext uri="{0D108BD9-81ED-4DB2-BD59-A6C34878D82A}">
                    <a16:rowId xmlns:a16="http://schemas.microsoft.com/office/drawing/2014/main" val="10001"/>
                  </a:ext>
                </a:extLst>
              </a:tr>
              <a:tr h="800320">
                <a:tc>
                  <a:txBody>
                    <a:bodyPr/>
                    <a:lstStyle/>
                    <a:p>
                      <a:r>
                        <a:rPr lang="en-US" dirty="0" smtClean="0"/>
                        <a:t>Bugs are:</a:t>
                      </a:r>
                      <a:endParaRPr lang="en-US" dirty="0"/>
                    </a:p>
                  </a:txBody>
                  <a:tcPr/>
                </a:tc>
                <a:tc>
                  <a:txBody>
                    <a:bodyPr/>
                    <a:lstStyle/>
                    <a:p>
                      <a:r>
                        <a:rPr lang="en-US" dirty="0" smtClean="0"/>
                        <a:t>Burned into</a:t>
                      </a:r>
                      <a:br>
                        <a:rPr lang="en-US" dirty="0" smtClean="0"/>
                      </a:br>
                      <a:r>
                        <a:rPr lang="en-US" dirty="0" smtClean="0"/>
                        <a:t>silicone</a:t>
                      </a:r>
                      <a:endParaRPr lang="en-US" dirty="0"/>
                    </a:p>
                  </a:txBody>
                  <a:tcPr/>
                </a:tc>
                <a:tc>
                  <a:txBody>
                    <a:bodyPr/>
                    <a:lstStyle/>
                    <a:p>
                      <a:r>
                        <a:rPr lang="en-US" dirty="0" smtClean="0"/>
                        <a:t>Exploitable,</a:t>
                      </a:r>
                      <a:br>
                        <a:rPr lang="en-US" dirty="0" smtClean="0"/>
                      </a:br>
                      <a:r>
                        <a:rPr lang="en-US" dirty="0" smtClean="0"/>
                        <a:t>workarounds</a:t>
                      </a:r>
                      <a:endParaRPr lang="en-US" dirty="0"/>
                    </a:p>
                  </a:txBody>
                  <a:tcPr/>
                </a:tc>
                <a:tc>
                  <a:txBody>
                    <a:bodyPr/>
                    <a:lstStyle/>
                    <a:p>
                      <a:r>
                        <a:rPr lang="en-US" dirty="0" smtClean="0"/>
                        <a:t>Latent</a:t>
                      </a:r>
                      <a:r>
                        <a:rPr lang="en-US" smtClean="0"/>
                        <a:t>, Exposed </a:t>
                      </a:r>
                      <a:r>
                        <a:rPr lang="en-US" dirty="0" smtClean="0"/>
                        <a:t/>
                      </a:r>
                      <a:br>
                        <a:rPr lang="en-US" dirty="0" smtClean="0"/>
                      </a:br>
                      <a:endParaRPr lang="en-US" dirty="0"/>
                    </a:p>
                  </a:txBody>
                  <a:tcPr/>
                </a:tc>
                <a:extLst>
                  <a:ext uri="{0D108BD9-81ED-4DB2-BD59-A6C34878D82A}">
                    <a16:rowId xmlns:a16="http://schemas.microsoft.com/office/drawing/2014/main" val="10002"/>
                  </a:ext>
                </a:extLst>
              </a:tr>
              <a:tr h="729049">
                <a:tc>
                  <a:txBody>
                    <a:bodyPr/>
                    <a:lstStyle/>
                    <a:p>
                      <a:r>
                        <a:rPr lang="en-US" dirty="0" smtClean="0"/>
                        <a:t>Dealing</a:t>
                      </a:r>
                      <a:r>
                        <a:rPr lang="en-US" baseline="0" dirty="0" smtClean="0"/>
                        <a:t> with</a:t>
                      </a:r>
                      <a:br>
                        <a:rPr lang="en-US" baseline="0" dirty="0" smtClean="0"/>
                      </a:br>
                      <a:r>
                        <a:rPr lang="en-US" baseline="0" dirty="0" smtClean="0"/>
                        <a:t>bugs:</a:t>
                      </a:r>
                      <a:endParaRPr lang="en-US" dirty="0"/>
                    </a:p>
                  </a:txBody>
                  <a:tcPr/>
                </a:tc>
                <a:tc>
                  <a:txBody>
                    <a:bodyPr/>
                    <a:lstStyle/>
                    <a:p>
                      <a:r>
                        <a:rPr lang="en-US" dirty="0" smtClean="0"/>
                        <a:t>Costly recalls</a:t>
                      </a:r>
                      <a:endParaRPr lang="en-US" dirty="0"/>
                    </a:p>
                  </a:txBody>
                  <a:tcPr/>
                </a:tc>
                <a:tc>
                  <a:txBody>
                    <a:bodyPr/>
                    <a:lstStyle/>
                    <a:p>
                      <a:r>
                        <a:rPr lang="en-US" dirty="0" smtClean="0"/>
                        <a:t>Online</a:t>
                      </a:r>
                      <a:r>
                        <a:rPr lang="en-US" baseline="0" dirty="0" smtClean="0"/>
                        <a:t> updates</a:t>
                      </a:r>
                      <a:endParaRPr lang="en-US" dirty="0"/>
                    </a:p>
                  </a:txBody>
                  <a:tcPr/>
                </a:tc>
                <a:tc>
                  <a:txBody>
                    <a:bodyPr/>
                    <a:lstStyle/>
                    <a:p>
                      <a:r>
                        <a:rPr lang="en-US" dirty="0" smtClean="0"/>
                        <a:t>Live site incidents</a:t>
                      </a:r>
                      <a:endParaRPr lang="en-US" dirty="0"/>
                    </a:p>
                  </a:txBody>
                  <a:tcPr/>
                </a:tc>
                <a:extLst>
                  <a:ext uri="{0D108BD9-81ED-4DB2-BD59-A6C34878D82A}">
                    <a16:rowId xmlns:a16="http://schemas.microsoft.com/office/drawing/2014/main" val="10003"/>
                  </a:ext>
                </a:extLst>
              </a:tr>
              <a:tr h="996519">
                <a:tc>
                  <a:txBody>
                    <a:bodyPr/>
                    <a:lstStyle/>
                    <a:p>
                      <a:r>
                        <a:rPr lang="en-US" dirty="0" smtClean="0"/>
                        <a:t>Obstacles to eradication:</a:t>
                      </a:r>
                      <a:endParaRPr lang="en-US" dirty="0"/>
                    </a:p>
                  </a:txBody>
                  <a:tcPr/>
                </a:tc>
                <a:tc>
                  <a:txBody>
                    <a:bodyPr/>
                    <a:lstStyle/>
                    <a:p>
                      <a:r>
                        <a:rPr lang="en-US" dirty="0" smtClean="0"/>
                        <a:t>Design Complexity</a:t>
                      </a:r>
                      <a:endParaRPr lang="en-US" dirty="0"/>
                    </a:p>
                  </a:txBody>
                  <a:tcPr/>
                </a:tc>
                <a:tc>
                  <a:txBody>
                    <a:bodyPr/>
                    <a:lstStyle/>
                    <a:p>
                      <a:r>
                        <a:rPr lang="en-US" dirty="0" smtClean="0"/>
                        <a:t>Code churn, legacy, false positives</a:t>
                      </a:r>
                      <a:endParaRPr lang="en-US" dirty="0"/>
                    </a:p>
                  </a:txBody>
                  <a:tcPr/>
                </a:tc>
                <a:tc>
                  <a:txBody>
                    <a:bodyPr/>
                    <a:lstStyle/>
                    <a:p>
                      <a:r>
                        <a:rPr lang="en-US" baseline="0" dirty="0" smtClean="0"/>
                        <a:t>Topology, configuration churn</a:t>
                      </a:r>
                      <a:endParaRPr lang="en-US" dirty="0"/>
                    </a:p>
                  </a:txBody>
                  <a:tcPr/>
                </a:tc>
                <a:extLst>
                  <a:ext uri="{0D108BD9-81ED-4DB2-BD59-A6C34878D82A}">
                    <a16:rowId xmlns:a16="http://schemas.microsoft.com/office/drawing/2014/main" val="10004"/>
                  </a:ext>
                </a:extLst>
              </a:tr>
              <a:tr h="1353949">
                <a:tc>
                  <a:txBody>
                    <a:bodyPr/>
                    <a:lstStyle/>
                    <a:p>
                      <a:r>
                        <a:rPr lang="en-US" dirty="0" smtClean="0"/>
                        <a:t>Value proposition</a:t>
                      </a:r>
                      <a:endParaRPr lang="en-US" dirty="0"/>
                    </a:p>
                  </a:txBody>
                  <a:tcPr/>
                </a:tc>
                <a:tc>
                  <a:txBody>
                    <a:bodyPr/>
                    <a:lstStyle/>
                    <a:p>
                      <a:r>
                        <a:rPr lang="en-US" dirty="0" smtClean="0"/>
                        <a:t>Cut time to market</a:t>
                      </a:r>
                      <a:endParaRPr lang="en-US" dirty="0"/>
                    </a:p>
                  </a:txBody>
                  <a:tcPr/>
                </a:tc>
                <a:tc>
                  <a:txBody>
                    <a:bodyPr/>
                    <a:lstStyle/>
                    <a:p>
                      <a:r>
                        <a:rPr lang="en-US" dirty="0" smtClean="0"/>
                        <a:t>Safety/OS critical systems,</a:t>
                      </a:r>
                    </a:p>
                    <a:p>
                      <a:r>
                        <a:rPr lang="en-US" baseline="0" dirty="0" smtClean="0"/>
                        <a:t>Quality of code base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Meet SLA,</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Utilize bandwidth,</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Enable richer policies</a:t>
                      </a:r>
                      <a:endParaRPr lang="en-US" dirty="0" smtClean="0"/>
                    </a:p>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544827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b="1" dirty="0" smtClean="0">
                <a:solidFill>
                  <a:srgbClr val="0070C0"/>
                </a:solidFill>
                <a:effectLst>
                  <a:outerShdw blurRad="38100" dist="38100" dir="2700000" algn="tl">
                    <a:srgbClr val="000000">
                      <a:alpha val="43137"/>
                    </a:srgbClr>
                  </a:outerShdw>
                </a:effectLst>
              </a:rPr>
              <a:t>Main Idea: Network as a Program</a:t>
            </a:r>
            <a:endParaRPr lang="en-US" sz="4000" b="1" dirty="0">
              <a:solidFill>
                <a:srgbClr val="0070C0"/>
              </a:solidFill>
              <a:effectLst>
                <a:outerShdw blurRad="38100" dist="38100" dir="2700000" algn="tl">
                  <a:srgbClr val="000000">
                    <a:alpha val="43137"/>
                  </a:srgbClr>
                </a:outerShdw>
              </a:effectLst>
            </a:endParaRPr>
          </a:p>
        </p:txBody>
      </p:sp>
      <p:sp>
        <p:nvSpPr>
          <p:cNvPr id="21506" name="Content Placeholder 2"/>
          <p:cNvSpPr>
            <a:spLocks noGrp="1"/>
          </p:cNvSpPr>
          <p:nvPr>
            <p:ph idx="1"/>
          </p:nvPr>
        </p:nvSpPr>
        <p:spPr>
          <a:xfrm>
            <a:off x="457200" y="1600200"/>
            <a:ext cx="7468077" cy="868680"/>
          </a:xfrm>
        </p:spPr>
        <p:txBody>
          <a:bodyPr/>
          <a:lstStyle/>
          <a:p>
            <a:r>
              <a:rPr lang="en-US" sz="2200" dirty="0">
                <a:latin typeface="Century Schoolbook" charset="0"/>
                <a:ea typeface="ＭＳ Ｐゴシック" charset="0"/>
                <a:cs typeface="ＭＳ Ｐゴシック" charset="0"/>
              </a:rPr>
              <a:t>Model header as point in high dimensional space and all networking boxes as transformers of header space</a:t>
            </a:r>
          </a:p>
        </p:txBody>
      </p:sp>
      <p:sp>
        <p:nvSpPr>
          <p:cNvPr id="2150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charset="0"/>
                <a:ea typeface="ＭＳ Ｐゴシック" charset="0"/>
                <a:cs typeface="ＭＳ Ｐゴシック" charset="0"/>
              </a:defRPr>
            </a:lvl1pPr>
            <a:lvl2pPr marL="668655" indent="-257175" eaLnBrk="0" hangingPunct="0">
              <a:defRPr sz="2200">
                <a:solidFill>
                  <a:schemeClr val="tx1"/>
                </a:solidFill>
                <a:latin typeface="Times New Roman" charset="0"/>
                <a:ea typeface="ＭＳ Ｐゴシック" charset="0"/>
              </a:defRPr>
            </a:lvl2pPr>
            <a:lvl3pPr marL="1028700" indent="-205740" eaLnBrk="0" hangingPunct="0">
              <a:defRPr sz="2200">
                <a:solidFill>
                  <a:schemeClr val="tx1"/>
                </a:solidFill>
                <a:latin typeface="Times New Roman" charset="0"/>
                <a:ea typeface="ＭＳ Ｐゴシック" charset="0"/>
              </a:defRPr>
            </a:lvl3pPr>
            <a:lvl4pPr marL="1440180" indent="-205740" eaLnBrk="0" hangingPunct="0">
              <a:defRPr sz="2200">
                <a:solidFill>
                  <a:schemeClr val="tx1"/>
                </a:solidFill>
                <a:latin typeface="Times New Roman" charset="0"/>
                <a:ea typeface="ＭＳ Ｐゴシック" charset="0"/>
              </a:defRPr>
            </a:lvl4pPr>
            <a:lvl5pPr marL="1851660" indent="-205740" eaLnBrk="0" hangingPunct="0">
              <a:defRPr sz="2200">
                <a:solidFill>
                  <a:schemeClr val="tx1"/>
                </a:solidFill>
                <a:latin typeface="Times New Roman" charset="0"/>
                <a:ea typeface="ＭＳ Ｐゴシック" charset="0"/>
              </a:defRPr>
            </a:lvl5pPr>
            <a:lvl6pPr marL="2263140" indent="-205740" eaLnBrk="0" fontAlgn="base" hangingPunct="0">
              <a:spcBef>
                <a:spcPct val="0"/>
              </a:spcBef>
              <a:spcAft>
                <a:spcPct val="0"/>
              </a:spcAft>
              <a:defRPr sz="2200">
                <a:solidFill>
                  <a:schemeClr val="tx1"/>
                </a:solidFill>
                <a:latin typeface="Times New Roman" charset="0"/>
                <a:ea typeface="ＭＳ Ｐゴシック" charset="0"/>
              </a:defRPr>
            </a:lvl6pPr>
            <a:lvl7pPr marL="2674620" indent="-205740" eaLnBrk="0" fontAlgn="base" hangingPunct="0">
              <a:spcBef>
                <a:spcPct val="0"/>
              </a:spcBef>
              <a:spcAft>
                <a:spcPct val="0"/>
              </a:spcAft>
              <a:defRPr sz="2200">
                <a:solidFill>
                  <a:schemeClr val="tx1"/>
                </a:solidFill>
                <a:latin typeface="Times New Roman" charset="0"/>
                <a:ea typeface="ＭＳ Ｐゴシック" charset="0"/>
              </a:defRPr>
            </a:lvl7pPr>
            <a:lvl8pPr marL="3086100" indent="-205740" eaLnBrk="0" fontAlgn="base" hangingPunct="0">
              <a:spcBef>
                <a:spcPct val="0"/>
              </a:spcBef>
              <a:spcAft>
                <a:spcPct val="0"/>
              </a:spcAft>
              <a:defRPr sz="2200">
                <a:solidFill>
                  <a:schemeClr val="tx1"/>
                </a:solidFill>
                <a:latin typeface="Times New Roman" charset="0"/>
                <a:ea typeface="ＭＳ Ｐゴシック" charset="0"/>
              </a:defRPr>
            </a:lvl8pPr>
            <a:lvl9pPr marL="3497580" indent="-205740" eaLnBrk="0" fontAlgn="base" hangingPunct="0">
              <a:spcBef>
                <a:spcPct val="0"/>
              </a:spcBef>
              <a:spcAft>
                <a:spcPct val="0"/>
              </a:spcAft>
              <a:defRPr sz="2200">
                <a:solidFill>
                  <a:schemeClr val="tx1"/>
                </a:solidFill>
                <a:latin typeface="Times New Roman" charset="0"/>
                <a:ea typeface="ＭＳ Ｐゴシック" charset="0"/>
              </a:defRPr>
            </a:lvl9pPr>
          </a:lstStyle>
          <a:p>
            <a:pPr eaLnBrk="1" hangingPunct="1"/>
            <a:fld id="{0C6BED58-CC5A-FB4D-A59B-5FF29DD6CD4D}" type="slidenum">
              <a:rPr lang="en-US" sz="1400">
                <a:solidFill>
                  <a:srgbClr val="FFFFFF"/>
                </a:solidFill>
              </a:rPr>
              <a:pPr eaLnBrk="1" hangingPunct="1"/>
              <a:t>32</a:t>
            </a:fld>
            <a:endParaRPr lang="en-US" sz="1400">
              <a:solidFill>
                <a:srgbClr val="FFFFFF"/>
              </a:solidFill>
            </a:endParaRPr>
          </a:p>
        </p:txBody>
      </p:sp>
      <p:cxnSp>
        <p:nvCxnSpPr>
          <p:cNvPr id="23" name="Straight Arrow Connector 22"/>
          <p:cNvCxnSpPr/>
          <p:nvPr/>
        </p:nvCxnSpPr>
        <p:spPr>
          <a:xfrm flipH="1">
            <a:off x="937260" y="3566160"/>
            <a:ext cx="685800" cy="4114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V="1">
            <a:off x="1623060" y="2743200"/>
            <a:ext cx="0" cy="8229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a:xfrm>
            <a:off x="1623060" y="3566160"/>
            <a:ext cx="89154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2" name="Can 31"/>
          <p:cNvSpPr/>
          <p:nvPr/>
        </p:nvSpPr>
        <p:spPr>
          <a:xfrm>
            <a:off x="3200400" y="3360420"/>
            <a:ext cx="1440180" cy="754380"/>
          </a:xfrm>
          <a:prstGeom prst="can">
            <a:avLst>
              <a:gd name="adj" fmla="val 38062"/>
            </a:avLst>
          </a:prstGeom>
        </p:spPr>
        <p:style>
          <a:lnRef idx="1">
            <a:schemeClr val="accent2"/>
          </a:lnRef>
          <a:fillRef idx="3">
            <a:schemeClr val="accent2"/>
          </a:fillRef>
          <a:effectRef idx="2">
            <a:schemeClr val="accent2"/>
          </a:effectRef>
          <a:fontRef idx="minor">
            <a:schemeClr val="lt1"/>
          </a:fontRef>
        </p:style>
        <p:txBody>
          <a:bodyPr lIns="82296" tIns="41148" rIns="82296" bIns="41148" anchor="ctr"/>
          <a:lstStyle/>
          <a:p>
            <a:pPr algn="ctr">
              <a:defRPr/>
            </a:pPr>
            <a:r>
              <a:rPr lang="en-US" dirty="0"/>
              <a:t>Packet</a:t>
            </a:r>
          </a:p>
          <a:p>
            <a:pPr algn="ctr">
              <a:defRPr/>
            </a:pPr>
            <a:r>
              <a:rPr lang="en-US" dirty="0"/>
              <a:t>Forwarding</a:t>
            </a:r>
          </a:p>
        </p:txBody>
      </p:sp>
      <p:cxnSp>
        <p:nvCxnSpPr>
          <p:cNvPr id="48" name="Straight Arrow Connector 47"/>
          <p:cNvCxnSpPr/>
          <p:nvPr/>
        </p:nvCxnSpPr>
        <p:spPr>
          <a:xfrm>
            <a:off x="2240280" y="3840480"/>
            <a:ext cx="96012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7" name="Straight Arrow Connector 56"/>
          <p:cNvCxnSpPr/>
          <p:nvPr/>
        </p:nvCxnSpPr>
        <p:spPr>
          <a:xfrm flipV="1">
            <a:off x="4709160" y="3017520"/>
            <a:ext cx="754380" cy="61722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9497" name="TextBox 96"/>
          <p:cNvSpPr txBox="1">
            <a:spLocks noChangeArrowheads="1"/>
          </p:cNvSpPr>
          <p:nvPr/>
        </p:nvSpPr>
        <p:spPr bwMode="auto">
          <a:xfrm>
            <a:off x="2788920" y="3429000"/>
            <a:ext cx="281464" cy="360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296" tIns="41148" rIns="82296" bIns="41148">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t>1</a:t>
            </a:r>
          </a:p>
        </p:txBody>
      </p:sp>
      <p:sp>
        <p:nvSpPr>
          <p:cNvPr id="19498" name="TextBox 97"/>
          <p:cNvSpPr txBox="1">
            <a:spLocks noChangeArrowheads="1"/>
          </p:cNvSpPr>
          <p:nvPr/>
        </p:nvSpPr>
        <p:spPr bwMode="auto">
          <a:xfrm>
            <a:off x="4702017" y="4029075"/>
            <a:ext cx="281463" cy="360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296" tIns="41148" rIns="82296" bIns="41148">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t>2</a:t>
            </a:r>
          </a:p>
        </p:txBody>
      </p:sp>
      <p:sp>
        <p:nvSpPr>
          <p:cNvPr id="19499" name="TextBox 98"/>
          <p:cNvSpPr txBox="1">
            <a:spLocks noChangeArrowheads="1"/>
          </p:cNvSpPr>
          <p:nvPr/>
        </p:nvSpPr>
        <p:spPr bwMode="auto">
          <a:xfrm>
            <a:off x="4709160" y="3154680"/>
            <a:ext cx="281464" cy="360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296" tIns="41148" rIns="82296" bIns="41148">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t>3</a:t>
            </a:r>
          </a:p>
        </p:txBody>
      </p:sp>
      <p:cxnSp>
        <p:nvCxnSpPr>
          <p:cNvPr id="49" name="Straight Arrow Connector 48"/>
          <p:cNvCxnSpPr/>
          <p:nvPr/>
        </p:nvCxnSpPr>
        <p:spPr>
          <a:xfrm flipH="1">
            <a:off x="5463540" y="3086100"/>
            <a:ext cx="617220" cy="3429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0" name="Straight Arrow Connector 49"/>
          <p:cNvCxnSpPr/>
          <p:nvPr/>
        </p:nvCxnSpPr>
        <p:spPr>
          <a:xfrm flipV="1">
            <a:off x="6080760" y="2263140"/>
            <a:ext cx="0" cy="8229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p:nvPr/>
        </p:nvCxnSpPr>
        <p:spPr>
          <a:xfrm>
            <a:off x="6080760" y="3086100"/>
            <a:ext cx="89154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1" name="Cube 70"/>
          <p:cNvSpPr/>
          <p:nvPr/>
        </p:nvSpPr>
        <p:spPr>
          <a:xfrm>
            <a:off x="1623060" y="3291840"/>
            <a:ext cx="342900" cy="480060"/>
          </a:xfrm>
          <a:prstGeom prst="cube">
            <a:avLst/>
          </a:prstGeom>
        </p:spPr>
        <p:style>
          <a:lnRef idx="1">
            <a:schemeClr val="accent5"/>
          </a:lnRef>
          <a:fillRef idx="2">
            <a:schemeClr val="accent5"/>
          </a:fillRef>
          <a:effectRef idx="1">
            <a:schemeClr val="accent5"/>
          </a:effectRef>
          <a:fontRef idx="minor">
            <a:schemeClr val="dk1"/>
          </a:fontRef>
        </p:style>
        <p:txBody>
          <a:bodyPr lIns="82296" tIns="41148" rIns="82296" bIns="41148" anchor="ctr"/>
          <a:lstStyle/>
          <a:p>
            <a:pPr algn="ctr">
              <a:defRPr/>
            </a:pPr>
            <a:endParaRPr lang="en-US"/>
          </a:p>
        </p:txBody>
      </p:sp>
      <p:sp>
        <p:nvSpPr>
          <p:cNvPr id="73" name="Cube 72"/>
          <p:cNvSpPr/>
          <p:nvPr/>
        </p:nvSpPr>
        <p:spPr>
          <a:xfrm>
            <a:off x="6149340" y="2743200"/>
            <a:ext cx="480060" cy="274320"/>
          </a:xfrm>
          <a:prstGeom prst="cube">
            <a:avLst/>
          </a:prstGeom>
        </p:spPr>
        <p:style>
          <a:lnRef idx="1">
            <a:schemeClr val="accent5"/>
          </a:lnRef>
          <a:fillRef idx="2">
            <a:schemeClr val="accent5"/>
          </a:fillRef>
          <a:effectRef idx="1">
            <a:schemeClr val="accent5"/>
          </a:effectRef>
          <a:fontRef idx="minor">
            <a:schemeClr val="dk1"/>
          </a:fontRef>
        </p:style>
        <p:txBody>
          <a:bodyPr lIns="82296" tIns="41148" rIns="82296" bIns="41148" anchor="ctr"/>
          <a:lstStyle/>
          <a:p>
            <a:pPr algn="ctr">
              <a:defRPr/>
            </a:pPr>
            <a:endParaRPr lang="en-US"/>
          </a:p>
        </p:txBody>
      </p:sp>
      <p:sp>
        <p:nvSpPr>
          <p:cNvPr id="75" name="Rectangle 74"/>
          <p:cNvSpPr/>
          <p:nvPr/>
        </p:nvSpPr>
        <p:spPr>
          <a:xfrm>
            <a:off x="1485900" y="4526280"/>
            <a:ext cx="891540" cy="205740"/>
          </a:xfrm>
          <a:prstGeom prst="rect">
            <a:avLst/>
          </a:prstGeom>
          <a:solidFill>
            <a:schemeClr val="accent2">
              <a:lumMod val="40000"/>
              <a:lumOff val="60000"/>
              <a:alpha val="86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lIns="82296" tIns="41148" rIns="82296" bIns="41148" anchor="ctr"/>
          <a:lstStyle/>
          <a:p>
            <a:pPr algn="ctr">
              <a:defRPr/>
            </a:pPr>
            <a:r>
              <a:rPr lang="en-US" sz="1400" dirty="0">
                <a:solidFill>
                  <a:schemeClr val="tx1"/>
                </a:solidFill>
              </a:rPr>
              <a:t>0xx1..x1</a:t>
            </a:r>
          </a:p>
        </p:txBody>
      </p:sp>
      <p:sp>
        <p:nvSpPr>
          <p:cNvPr id="76" name="TextBox 75"/>
          <p:cNvSpPr txBox="1">
            <a:spLocks noChangeArrowheads="1"/>
          </p:cNvSpPr>
          <p:nvPr/>
        </p:nvSpPr>
        <p:spPr bwMode="auto">
          <a:xfrm>
            <a:off x="1554480" y="4183380"/>
            <a:ext cx="697230" cy="332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296" tIns="41148" rIns="82296" bIns="41148">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a:t>Match</a:t>
            </a:r>
          </a:p>
        </p:txBody>
      </p:sp>
      <p:sp>
        <p:nvSpPr>
          <p:cNvPr id="77" name="TextBox 76"/>
          <p:cNvSpPr txBox="1">
            <a:spLocks noChangeArrowheads="1"/>
          </p:cNvSpPr>
          <p:nvPr/>
        </p:nvSpPr>
        <p:spPr bwMode="auto">
          <a:xfrm>
            <a:off x="2377440" y="4457700"/>
            <a:ext cx="282893" cy="332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296" tIns="41148" rIns="82296" bIns="41148">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b="1"/>
              <a:t>+</a:t>
            </a:r>
          </a:p>
        </p:txBody>
      </p:sp>
      <p:sp>
        <p:nvSpPr>
          <p:cNvPr id="78" name="Rectangle 77"/>
          <p:cNvSpPr/>
          <p:nvPr/>
        </p:nvSpPr>
        <p:spPr>
          <a:xfrm>
            <a:off x="2651760" y="4526280"/>
            <a:ext cx="2057400" cy="548640"/>
          </a:xfrm>
          <a:prstGeom prst="rect">
            <a:avLst/>
          </a:prstGeom>
          <a:no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lIns="82296" tIns="41148" rIns="82296" bIns="41148" anchor="ctr"/>
          <a:lstStyle/>
          <a:p>
            <a:pPr algn="ctr">
              <a:defRPr/>
            </a:pPr>
            <a:r>
              <a:rPr lang="en-US" sz="1300" dirty="0">
                <a:solidFill>
                  <a:schemeClr val="tx1"/>
                </a:solidFill>
              </a:rPr>
              <a:t>Send to port 3</a:t>
            </a:r>
          </a:p>
          <a:p>
            <a:pPr algn="ctr">
              <a:defRPr/>
            </a:pPr>
            <a:r>
              <a:rPr lang="en-US" sz="1300" dirty="0">
                <a:solidFill>
                  <a:schemeClr val="tx1"/>
                </a:solidFill>
              </a:rPr>
              <a:t>Rewrite with 1xx011..x1</a:t>
            </a:r>
          </a:p>
        </p:txBody>
      </p:sp>
      <p:sp>
        <p:nvSpPr>
          <p:cNvPr id="79" name="TextBox 78"/>
          <p:cNvSpPr txBox="1">
            <a:spLocks noChangeArrowheads="1"/>
          </p:cNvSpPr>
          <p:nvPr/>
        </p:nvSpPr>
        <p:spPr bwMode="auto">
          <a:xfrm>
            <a:off x="3268980" y="4193382"/>
            <a:ext cx="731520" cy="332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296" tIns="41148" rIns="82296" bIns="41148">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a:t>Action</a:t>
            </a:r>
          </a:p>
        </p:txBody>
      </p:sp>
      <p:cxnSp>
        <p:nvCxnSpPr>
          <p:cNvPr id="80" name="Curved Connector 79"/>
          <p:cNvCxnSpPr>
            <a:stCxn id="71" idx="0"/>
            <a:endCxn id="73" idx="2"/>
          </p:cNvCxnSpPr>
          <p:nvPr/>
        </p:nvCxnSpPr>
        <p:spPr>
          <a:xfrm rot="5400000" flipH="1" flipV="1">
            <a:off x="3804761" y="947262"/>
            <a:ext cx="377190" cy="4311968"/>
          </a:xfrm>
          <a:prstGeom prst="curvedConnector2">
            <a:avLst/>
          </a:prstGeom>
          <a:ln>
            <a:prstDash val="sysDash"/>
            <a:tailEnd type="arrow"/>
          </a:ln>
        </p:spPr>
        <p:style>
          <a:lnRef idx="1">
            <a:schemeClr val="dk1"/>
          </a:lnRef>
          <a:fillRef idx="0">
            <a:schemeClr val="dk1"/>
          </a:fillRef>
          <a:effectRef idx="0">
            <a:schemeClr val="dk1"/>
          </a:effectRef>
          <a:fontRef idx="minor">
            <a:schemeClr val="tx1"/>
          </a:fontRef>
        </p:style>
      </p:cxnSp>
      <p:sp>
        <p:nvSpPr>
          <p:cNvPr id="82" name="Rectangle 81"/>
          <p:cNvSpPr/>
          <p:nvPr/>
        </p:nvSpPr>
        <p:spPr>
          <a:xfrm>
            <a:off x="1485900" y="4526280"/>
            <a:ext cx="891540" cy="205740"/>
          </a:xfrm>
          <a:prstGeom prst="rect">
            <a:avLst/>
          </a:prstGeom>
          <a:solidFill>
            <a:schemeClr val="accent3">
              <a:lumMod val="20000"/>
              <a:lumOff val="80000"/>
              <a:alpha val="86000"/>
            </a:schemeClr>
          </a:solidFill>
          <a:ln>
            <a:solidFill>
              <a:schemeClr val="accent3">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82296" tIns="41148" rIns="82296" bIns="41148" anchor="ctr"/>
          <a:lstStyle/>
          <a:p>
            <a:pPr algn="ctr">
              <a:defRPr/>
            </a:pPr>
            <a:r>
              <a:rPr lang="en-US" sz="1400" dirty="0">
                <a:solidFill>
                  <a:schemeClr val="tx1"/>
                </a:solidFill>
              </a:rPr>
              <a:t>11xx..0x</a:t>
            </a:r>
          </a:p>
        </p:txBody>
      </p:sp>
      <p:sp>
        <p:nvSpPr>
          <p:cNvPr id="83" name="TextBox 82"/>
          <p:cNvSpPr txBox="1">
            <a:spLocks noChangeArrowheads="1"/>
          </p:cNvSpPr>
          <p:nvPr/>
        </p:nvSpPr>
        <p:spPr bwMode="auto">
          <a:xfrm>
            <a:off x="2377440" y="4457700"/>
            <a:ext cx="282893" cy="332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296" tIns="41148" rIns="82296" bIns="41148">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b="1"/>
              <a:t>+</a:t>
            </a:r>
          </a:p>
        </p:txBody>
      </p:sp>
      <p:sp>
        <p:nvSpPr>
          <p:cNvPr id="85" name="Rectangle 84"/>
          <p:cNvSpPr/>
          <p:nvPr/>
        </p:nvSpPr>
        <p:spPr>
          <a:xfrm>
            <a:off x="2651760" y="4526280"/>
            <a:ext cx="2057400" cy="548640"/>
          </a:xfrm>
          <a:prstGeom prst="rect">
            <a:avLst/>
          </a:prstGeom>
          <a:solidFill>
            <a:schemeClr val="accent3">
              <a:lumMod val="20000"/>
              <a:lumOff val="80000"/>
              <a:alpha val="86000"/>
            </a:schemeClr>
          </a:solidFill>
          <a:ln>
            <a:solidFill>
              <a:schemeClr val="accent3">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82296" tIns="41148" rIns="82296" bIns="41148" anchor="ctr"/>
          <a:lstStyle/>
          <a:p>
            <a:pPr algn="ctr">
              <a:defRPr/>
            </a:pPr>
            <a:r>
              <a:rPr lang="en-US" sz="1300" dirty="0">
                <a:solidFill>
                  <a:schemeClr val="tx1"/>
                </a:solidFill>
              </a:rPr>
              <a:t>Send to port 2</a:t>
            </a:r>
          </a:p>
          <a:p>
            <a:pPr algn="ctr">
              <a:defRPr/>
            </a:pPr>
            <a:r>
              <a:rPr lang="en-US" sz="1300" dirty="0">
                <a:solidFill>
                  <a:schemeClr val="tx1"/>
                </a:solidFill>
              </a:rPr>
              <a:t>Rewrite with 1x01xx..x1</a:t>
            </a:r>
          </a:p>
        </p:txBody>
      </p:sp>
      <p:sp>
        <p:nvSpPr>
          <p:cNvPr id="98" name="Oval 97"/>
          <p:cNvSpPr/>
          <p:nvPr/>
        </p:nvSpPr>
        <p:spPr>
          <a:xfrm>
            <a:off x="1760220" y="3463637"/>
            <a:ext cx="68580" cy="68580"/>
          </a:xfrm>
          <a:prstGeom prst="ellipse">
            <a:avLst/>
          </a:prstGeom>
          <a:solidFill>
            <a:schemeClr val="accent3">
              <a:lumMod val="60000"/>
              <a:lumOff val="40000"/>
            </a:schemeClr>
          </a:solidFill>
          <a:ln>
            <a:solidFill>
              <a:schemeClr val="accent3">
                <a:lumMod val="75000"/>
              </a:schemeClr>
            </a:solidFill>
          </a:ln>
        </p:spPr>
        <p:style>
          <a:lnRef idx="1">
            <a:schemeClr val="accent3"/>
          </a:lnRef>
          <a:fillRef idx="3">
            <a:schemeClr val="accent3"/>
          </a:fillRef>
          <a:effectRef idx="2">
            <a:schemeClr val="accent3"/>
          </a:effectRef>
          <a:fontRef idx="minor">
            <a:schemeClr val="lt1"/>
          </a:fontRef>
        </p:style>
        <p:txBody>
          <a:bodyPr lIns="82296" tIns="41148" rIns="82296" bIns="41148" anchor="ctr"/>
          <a:lstStyle/>
          <a:p>
            <a:pPr algn="ctr">
              <a:defRPr/>
            </a:pPr>
            <a:endParaRPr lang="en-US"/>
          </a:p>
        </p:txBody>
      </p:sp>
      <p:sp>
        <p:nvSpPr>
          <p:cNvPr id="33" name="Rectangle 5"/>
          <p:cNvSpPr>
            <a:spLocks noChangeArrowheads="1"/>
          </p:cNvSpPr>
          <p:nvPr/>
        </p:nvSpPr>
        <p:spPr bwMode="auto">
          <a:xfrm>
            <a:off x="793454" y="5200427"/>
            <a:ext cx="7570947" cy="131587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96" tIns="41148" rIns="82296" bIns="41148" anchor="ctr"/>
          <a:lstStyle/>
          <a:p>
            <a:pPr algn="ctr"/>
            <a:r>
              <a:rPr lang="en-US" dirty="0">
                <a:solidFill>
                  <a:schemeClr val="bg1"/>
                </a:solidFill>
              </a:rPr>
              <a:t>ROUTER ABSTRACTED AS SET OF GUARDED COMMANDS . . </a:t>
            </a:r>
          </a:p>
          <a:p>
            <a:pPr algn="ctr"/>
            <a:r>
              <a:rPr lang="en-US" dirty="0">
                <a:solidFill>
                  <a:schemeClr val="bg1"/>
                </a:solidFill>
              </a:rPr>
              <a:t>NETWORK BECOMES A PROGRAM </a:t>
            </a:r>
            <a:r>
              <a:rPr lang="en-US" dirty="0">
                <a:solidFill>
                  <a:schemeClr val="bg1"/>
                </a:solidFill>
                <a:sym typeface="Wingdings" pitchFamily="2" charset="2"/>
              </a:rPr>
              <a:t></a:t>
            </a:r>
            <a:r>
              <a:rPr lang="en-US" b="1" dirty="0">
                <a:solidFill>
                  <a:schemeClr val="bg1"/>
                </a:solidFill>
                <a:sym typeface="Wingdings" pitchFamily="2" charset="2"/>
              </a:rPr>
              <a:t>CAN USE PL </a:t>
            </a:r>
            <a:r>
              <a:rPr lang="en-US" b="1" dirty="0" smtClean="0">
                <a:solidFill>
                  <a:schemeClr val="bg1"/>
                </a:solidFill>
                <a:sym typeface="Wingdings" pitchFamily="2" charset="2"/>
              </a:rPr>
              <a:t>METHODS</a:t>
            </a:r>
          </a:p>
          <a:p>
            <a:pPr algn="ctr"/>
            <a:r>
              <a:rPr lang="en-US" b="1" dirty="0" smtClean="0">
                <a:solidFill>
                  <a:schemeClr val="bg1"/>
                </a:solidFill>
                <a:sym typeface="Wingdings" pitchFamily="2" charset="2"/>
              </a:rPr>
              <a:t>FOR VERIFICATION, TESTING, AND SYNTHESIS</a:t>
            </a:r>
            <a:endParaRPr lang="en-US" b="1" dirty="0">
              <a:solidFill>
                <a:schemeClr val="bg1"/>
              </a:solidFill>
            </a:endParaRPr>
          </a:p>
        </p:txBody>
      </p:sp>
    </p:spTree>
    <p:extLst>
      <p:ext uri="{BB962C8B-B14F-4D97-AF65-F5344CB8AC3E}">
        <p14:creationId xmlns:p14="http://schemas.microsoft.com/office/powerpoint/2010/main" val="1243522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fade">
                                      <p:cBhvr>
                                        <p:cTn id="10" dur="500"/>
                                        <p:tgtEl>
                                          <p:spTgt spid="7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8"/>
                                        </p:tgtEl>
                                        <p:attrNameLst>
                                          <p:attrName>style.visibility</p:attrName>
                                        </p:attrNameLst>
                                      </p:cBhvr>
                                      <p:to>
                                        <p:strVal val="visible"/>
                                      </p:to>
                                    </p:set>
                                    <p:animEffect transition="in" filter="fade">
                                      <p:cBhvr>
                                        <p:cTn id="13" dur="500"/>
                                        <p:tgtEl>
                                          <p:spTgt spid="7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6"/>
                                        </p:tgtEl>
                                        <p:attrNameLst>
                                          <p:attrName>style.visibility</p:attrName>
                                        </p:attrNameLst>
                                      </p:cBhvr>
                                      <p:to>
                                        <p:strVal val="visible"/>
                                      </p:to>
                                    </p:set>
                                    <p:animEffect transition="in" filter="fade">
                                      <p:cBhvr>
                                        <p:cTn id="16" dur="500"/>
                                        <p:tgtEl>
                                          <p:spTgt spid="7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fade">
                                      <p:cBhvr>
                                        <p:cTn id="19" dur="500"/>
                                        <p:tgtEl>
                                          <p:spTgt spid="7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71"/>
                                        </p:tgtEl>
                                        <p:attrNameLst>
                                          <p:attrName>style.visibility</p:attrName>
                                        </p:attrNameLst>
                                      </p:cBhvr>
                                      <p:to>
                                        <p:strVal val="visible"/>
                                      </p:to>
                                    </p:set>
                                    <p:animEffect transition="in" filter="fade">
                                      <p:cBhvr>
                                        <p:cTn id="24" dur="500"/>
                                        <p:tgtEl>
                                          <p:spTgt spid="71"/>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80"/>
                                        </p:tgtEl>
                                        <p:attrNameLst>
                                          <p:attrName>style.visibility</p:attrName>
                                        </p:attrNameLst>
                                      </p:cBhvr>
                                      <p:to>
                                        <p:strVal val="visible"/>
                                      </p:to>
                                    </p:set>
                                    <p:animEffect transition="in" filter="fade">
                                      <p:cBhvr>
                                        <p:cTn id="28" dur="500"/>
                                        <p:tgtEl>
                                          <p:spTgt spid="80"/>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73"/>
                                        </p:tgtEl>
                                        <p:attrNameLst>
                                          <p:attrName>style.visibility</p:attrName>
                                        </p:attrNameLst>
                                      </p:cBhvr>
                                      <p:to>
                                        <p:strVal val="visible"/>
                                      </p:to>
                                    </p:set>
                                    <p:animEffect transition="in" filter="fade">
                                      <p:cBhvr>
                                        <p:cTn id="32" dur="500"/>
                                        <p:tgtEl>
                                          <p:spTgt spid="7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2"/>
                                        </p:tgtEl>
                                        <p:attrNameLst>
                                          <p:attrName>style.visibility</p:attrName>
                                        </p:attrNameLst>
                                      </p:cBhvr>
                                      <p:to>
                                        <p:strVal val="visible"/>
                                      </p:to>
                                    </p:set>
                                    <p:animEffect transition="in" filter="fade">
                                      <p:cBhvr>
                                        <p:cTn id="37" dur="500"/>
                                        <p:tgtEl>
                                          <p:spTgt spid="8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83"/>
                                        </p:tgtEl>
                                        <p:attrNameLst>
                                          <p:attrName>style.visibility</p:attrName>
                                        </p:attrNameLst>
                                      </p:cBhvr>
                                      <p:to>
                                        <p:strVal val="visible"/>
                                      </p:to>
                                    </p:set>
                                    <p:animEffect transition="in" filter="fade">
                                      <p:cBhvr>
                                        <p:cTn id="40" dur="500"/>
                                        <p:tgtEl>
                                          <p:spTgt spid="8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5"/>
                                        </p:tgtEl>
                                        <p:attrNameLst>
                                          <p:attrName>style.visibility</p:attrName>
                                        </p:attrNameLst>
                                      </p:cBhvr>
                                      <p:to>
                                        <p:strVal val="visible"/>
                                      </p:to>
                                    </p:set>
                                    <p:animEffect transition="in" filter="fade">
                                      <p:cBhvr>
                                        <p:cTn id="43" dur="500"/>
                                        <p:tgtEl>
                                          <p:spTgt spid="85"/>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82"/>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85"/>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83"/>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79"/>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76"/>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75"/>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78"/>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77"/>
                                        </p:tgtEl>
                                        <p:attrNameLst>
                                          <p:attrName>style.visibility</p:attrName>
                                        </p:attrNameLst>
                                      </p:cBhvr>
                                      <p:to>
                                        <p:strVal val="hidden"/>
                                      </p:to>
                                    </p:set>
                                  </p:childTnLst>
                                </p:cTn>
                              </p:par>
                            </p:childTnLst>
                          </p:cTn>
                        </p:par>
                        <p:par>
                          <p:cTn id="62" fill="hold">
                            <p:stCondLst>
                              <p:cond delay="0"/>
                            </p:stCondLst>
                            <p:childTnLst>
                              <p:par>
                                <p:cTn id="63" presetID="10" presetClass="entr" presetSubtype="0" fill="hold" grpId="0" nodeType="afterEffect">
                                  <p:stCondLst>
                                    <p:cond delay="0"/>
                                  </p:stCondLst>
                                  <p:childTnLst>
                                    <p:set>
                                      <p:cBhvr>
                                        <p:cTn id="64" dur="1" fill="hold">
                                          <p:stCondLst>
                                            <p:cond delay="0"/>
                                          </p:stCondLst>
                                        </p:cTn>
                                        <p:tgtEl>
                                          <p:spTgt spid="98"/>
                                        </p:tgtEl>
                                        <p:attrNameLst>
                                          <p:attrName>style.visibility</p:attrName>
                                        </p:attrNameLst>
                                      </p:cBhvr>
                                      <p:to>
                                        <p:strVal val="visible"/>
                                      </p:to>
                                    </p:set>
                                    <p:animEffect transition="in" filter="fade">
                                      <p:cBhvr>
                                        <p:cTn id="65" dur="500"/>
                                        <p:tgtEl>
                                          <p:spTgt spid="98"/>
                                        </p:tgtEl>
                                      </p:cBhvr>
                                    </p:animEffect>
                                  </p:childTnLst>
                                </p:cTn>
                              </p:par>
                            </p:childTnLst>
                          </p:cTn>
                        </p:par>
                        <p:par>
                          <p:cTn id="66" fill="hold">
                            <p:stCondLst>
                              <p:cond delay="500"/>
                            </p:stCondLst>
                            <p:childTnLst>
                              <p:par>
                                <p:cTn id="67" presetID="0" presetClass="path" presetSubtype="0" accel="50000" decel="50000" fill="hold" grpId="1" nodeType="afterEffect">
                                  <p:stCondLst>
                                    <p:cond delay="0"/>
                                  </p:stCondLst>
                                  <p:childTnLst>
                                    <p:animMotion origin="layout" path="M 0.02719 -0.02417 C 0.11438 -0.0625 0.20156 -0.10062 0.27953 -0.11104 C 0.3575 -0.12146 0.42641 -0.10417 0.49547 -0.08667 " pathEditMode="relative" ptsTypes="aaA">
                                      <p:cBhvr>
                                        <p:cTn id="68" dur="2000" fill="hold"/>
                                        <p:tgtEl>
                                          <p:spTgt spid="98"/>
                                        </p:tgtEl>
                                        <p:attrNameLst>
                                          <p:attrName>ppt_x</p:attrName>
                                          <p:attrName>ppt_y</p:attrName>
                                        </p:attrNameLst>
                                      </p:cBhvr>
                                    </p:animMotion>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5" grpId="1" animBg="1"/>
      <p:bldP spid="76" grpId="0"/>
      <p:bldP spid="76" grpId="1"/>
      <p:bldP spid="77" grpId="0"/>
      <p:bldP spid="77" grpId="1"/>
      <p:bldP spid="78" grpId="0" animBg="1"/>
      <p:bldP spid="78" grpId="1" animBg="1"/>
      <p:bldP spid="79" grpId="0"/>
      <p:bldP spid="79" grpId="1"/>
      <p:bldP spid="82" grpId="0" animBg="1"/>
      <p:bldP spid="82" grpId="1" animBg="1"/>
      <p:bldP spid="83" grpId="0"/>
      <p:bldP spid="83" grpId="1"/>
      <p:bldP spid="85" grpId="0" animBg="1"/>
      <p:bldP spid="85" grpId="1" animBg="1"/>
      <p:bldP spid="98" grpId="0" animBg="1"/>
      <p:bldP spid="98" grpId="1" animBg="1"/>
      <p:bldP spid="3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904457"/>
          </a:xfrm>
        </p:spPr>
        <p:txBody>
          <a:bodyPr>
            <a:normAutofit/>
          </a:bodyPr>
          <a:lstStyle/>
          <a:p>
            <a:r>
              <a:rPr lang="en-US" sz="4000" b="1" dirty="0" smtClean="0">
                <a:solidFill>
                  <a:srgbClr val="0070C0"/>
                </a:solidFill>
                <a:effectLst>
                  <a:outerShdw blurRad="38100" dist="38100" dir="2700000" algn="tl">
                    <a:srgbClr val="000000">
                      <a:alpha val="43137"/>
                    </a:srgbClr>
                  </a:outerShdw>
                </a:effectLst>
              </a:rPr>
              <a:t>Semantics Based Landscape (partial)</a:t>
            </a:r>
            <a:endParaRPr lang="en-US" sz="40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199" y="1600201"/>
            <a:ext cx="8686801" cy="4066674"/>
          </a:xfrm>
        </p:spPr>
        <p:txBody>
          <a:bodyPr>
            <a:normAutofit fontScale="92500"/>
          </a:bodyPr>
          <a:lstStyle/>
          <a:p>
            <a:pPr marL="0" indent="0">
              <a:buNone/>
            </a:pPr>
            <a:r>
              <a:rPr lang="en-US" b="1" dirty="0" smtClean="0">
                <a:solidFill>
                  <a:srgbClr val="00B050"/>
                </a:solidFill>
              </a:rPr>
              <a:t>Hoare style proofs </a:t>
            </a:r>
            <a:r>
              <a:rPr lang="en-US" dirty="0" smtClean="0"/>
              <a:t>(1960s-1980s)</a:t>
            </a:r>
            <a:r>
              <a:rPr lang="en-US" b="1" dirty="0" smtClean="0">
                <a:solidFill>
                  <a:srgbClr val="00B050"/>
                </a:solidFill>
              </a:rPr>
              <a:t>:</a:t>
            </a:r>
            <a:r>
              <a:rPr lang="en-US" dirty="0" smtClean="0"/>
              <a:t> axioms, inference rules</a:t>
            </a:r>
            <a:r>
              <a:rPr lang="en-US" dirty="0"/>
              <a:t>, invariants </a:t>
            </a:r>
            <a:r>
              <a:rPr lang="en-US" dirty="0" smtClean="0"/>
              <a:t>: </a:t>
            </a:r>
            <a:r>
              <a:rPr lang="en-US" dirty="0">
                <a:sym typeface="Wingdings" panose="05000000000000000000" pitchFamily="2" charset="2"/>
              </a:rPr>
              <a:t>scales poorly, hard for humans </a:t>
            </a:r>
            <a:endParaRPr lang="en-US" dirty="0" smtClean="0">
              <a:sym typeface="Wingdings" panose="05000000000000000000" pitchFamily="2" charset="2"/>
            </a:endParaRPr>
          </a:p>
          <a:p>
            <a:pPr marL="0" indent="0">
              <a:buNone/>
            </a:pPr>
            <a:r>
              <a:rPr lang="en-US" b="1" dirty="0" smtClean="0">
                <a:solidFill>
                  <a:srgbClr val="00B050"/>
                </a:solidFill>
                <a:sym typeface="Wingdings" panose="05000000000000000000" pitchFamily="2" charset="2"/>
              </a:rPr>
              <a:t>Model checking: </a:t>
            </a:r>
            <a:r>
              <a:rPr lang="en-US" dirty="0" smtClean="0">
                <a:sym typeface="Wingdings" panose="05000000000000000000" pitchFamily="2" charset="2"/>
              </a:rPr>
              <a:t>search </a:t>
            </a:r>
            <a:r>
              <a:rPr lang="en-US" i="1" dirty="0" smtClean="0">
                <a:sym typeface="Wingdings" panose="05000000000000000000" pitchFamily="2" charset="2"/>
              </a:rPr>
              <a:t>algorithmically</a:t>
            </a:r>
            <a:r>
              <a:rPr lang="en-US" dirty="0" smtClean="0">
                <a:sym typeface="Wingdings" panose="05000000000000000000" pitchFamily="2" charset="2"/>
              </a:rPr>
              <a:t> over state space to check P.  </a:t>
            </a:r>
            <a:r>
              <a:rPr lang="en-US" dirty="0">
                <a:sym typeface="Wingdings" panose="05000000000000000000" pitchFamily="2" charset="2"/>
              </a:rPr>
              <a:t>e</a:t>
            </a:r>
            <a:r>
              <a:rPr lang="en-US" dirty="0" smtClean="0">
                <a:sym typeface="Wingdings" panose="05000000000000000000" pitchFamily="2" charset="2"/>
              </a:rPr>
              <a:t>.g., </a:t>
            </a:r>
            <a:r>
              <a:rPr lang="en-US" dirty="0" err="1" smtClean="0">
                <a:sym typeface="Wingdings" panose="05000000000000000000" pitchFamily="2" charset="2"/>
              </a:rPr>
              <a:t>NuSMV</a:t>
            </a:r>
            <a:r>
              <a:rPr lang="en-US" dirty="0" smtClean="0">
                <a:sym typeface="Wingdings" panose="05000000000000000000" pitchFamily="2" charset="2"/>
              </a:rPr>
              <a:t>, Impact, IC3</a:t>
            </a:r>
          </a:p>
          <a:p>
            <a:pPr marL="0" indent="0">
              <a:buNone/>
            </a:pPr>
            <a:r>
              <a:rPr lang="en-US" b="1" dirty="0" smtClean="0">
                <a:solidFill>
                  <a:srgbClr val="00B050"/>
                </a:solidFill>
                <a:sym typeface="Wingdings" panose="05000000000000000000" pitchFamily="2" charset="2"/>
              </a:rPr>
              <a:t>Proof Assistants:</a:t>
            </a:r>
            <a:r>
              <a:rPr lang="en-US" b="1" dirty="0" smtClean="0">
                <a:sym typeface="Wingdings" panose="05000000000000000000" pitchFamily="2" charset="2"/>
              </a:rPr>
              <a:t>  </a:t>
            </a:r>
            <a:r>
              <a:rPr lang="en-US" dirty="0" smtClean="0">
                <a:sym typeface="Wingdings" panose="05000000000000000000" pitchFamily="2" charset="2"/>
              </a:rPr>
              <a:t>Humans help but system can check proofs. E.g., Coq</a:t>
            </a:r>
            <a:r>
              <a:rPr lang="en-US" dirty="0">
                <a:sym typeface="Wingdings" panose="05000000000000000000" pitchFamily="2" charset="2"/>
              </a:rPr>
              <a:t>, Isabelle. </a:t>
            </a:r>
            <a:endParaRPr lang="en-US" dirty="0" smtClean="0">
              <a:sym typeface="Wingdings" panose="05000000000000000000" pitchFamily="2" charset="2"/>
            </a:endParaRPr>
          </a:p>
          <a:p>
            <a:pPr marL="0" indent="0">
              <a:buNone/>
            </a:pPr>
            <a:r>
              <a:rPr lang="en-US" b="1" dirty="0" smtClean="0">
                <a:solidFill>
                  <a:srgbClr val="00B050"/>
                </a:solidFill>
                <a:sym typeface="Wingdings" panose="05000000000000000000" pitchFamily="2" charset="2"/>
              </a:rPr>
              <a:t>Testing:</a:t>
            </a:r>
            <a:r>
              <a:rPr lang="en-US" b="1" dirty="0" smtClean="0">
                <a:sym typeface="Wingdings" panose="05000000000000000000" pitchFamily="2" charset="2"/>
              </a:rPr>
              <a:t>  </a:t>
            </a:r>
            <a:r>
              <a:rPr lang="en-US" dirty="0">
                <a:sym typeface="Wingdings" panose="05000000000000000000" pitchFamily="2" charset="2"/>
              </a:rPr>
              <a:t>S</a:t>
            </a:r>
            <a:r>
              <a:rPr lang="en-US" dirty="0" smtClean="0">
                <a:sym typeface="Wingdings" panose="05000000000000000000" pitchFamily="2" charset="2"/>
              </a:rPr>
              <a:t>ymbolic execution to maximize coverage and check property failures (e.g., Klee, SAGE)</a:t>
            </a:r>
            <a:endParaRPr lang="en-US" dirty="0"/>
          </a:p>
        </p:txBody>
      </p:sp>
    </p:spTree>
    <p:extLst>
      <p:ext uri="{BB962C8B-B14F-4D97-AF65-F5344CB8AC3E}">
        <p14:creationId xmlns:p14="http://schemas.microsoft.com/office/powerpoint/2010/main" val="3707564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458200" cy="904457"/>
          </a:xfrm>
          <a:prstGeom prst="rect">
            <a:avLst/>
          </a:prstGeom>
        </p:spPr>
        <p:txBody>
          <a:bodyP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defTabSz="914400"/>
            <a:r>
              <a:rPr lang="en-US" sz="4000" b="1" dirty="0" smtClean="0">
                <a:solidFill>
                  <a:srgbClr val="0070C0"/>
                </a:solidFill>
                <a:effectLst>
                  <a:outerShdw blurRad="38100" dist="38100" dir="2700000" algn="tl">
                    <a:srgbClr val="000000">
                      <a:alpha val="43137"/>
                    </a:srgbClr>
                  </a:outerShdw>
                </a:effectLst>
              </a:rPr>
              <a:t>Ex: Approaches for Token Passing</a:t>
            </a:r>
            <a:endParaRPr lang="en-US" sz="4000" b="1" dirty="0">
              <a:solidFill>
                <a:srgbClr val="0070C0"/>
              </a:solidFill>
              <a:effectLst>
                <a:outerShdw blurRad="38100" dist="38100" dir="2700000" algn="tl">
                  <a:srgbClr val="000000">
                    <a:alpha val="43137"/>
                  </a:srgbClr>
                </a:outerShdw>
              </a:effectLst>
            </a:endParaRPr>
          </a:p>
        </p:txBody>
      </p:sp>
      <p:sp>
        <p:nvSpPr>
          <p:cNvPr id="3" name="Oval 2"/>
          <p:cNvSpPr/>
          <p:nvPr/>
        </p:nvSpPr>
        <p:spPr>
          <a:xfrm>
            <a:off x="3398820" y="1902840"/>
            <a:ext cx="733926" cy="6978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3" idx="5"/>
            <a:endCxn id="12" idx="1"/>
          </p:cNvCxnSpPr>
          <p:nvPr/>
        </p:nvCxnSpPr>
        <p:spPr>
          <a:xfrm>
            <a:off x="4025265" y="2498477"/>
            <a:ext cx="920916" cy="675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1762627" y="3092115"/>
            <a:ext cx="733926" cy="6978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12" idx="3"/>
            <a:endCxn id="9" idx="7"/>
          </p:cNvCxnSpPr>
          <p:nvPr/>
        </p:nvCxnSpPr>
        <p:spPr>
          <a:xfrm flipH="1">
            <a:off x="3917784" y="3667700"/>
            <a:ext cx="1028397" cy="604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3291339" y="4169542"/>
            <a:ext cx="733926" cy="6978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9" idx="1"/>
            <a:endCxn id="6" idx="5"/>
          </p:cNvCxnSpPr>
          <p:nvPr/>
        </p:nvCxnSpPr>
        <p:spPr>
          <a:xfrm flipH="1" flipV="1">
            <a:off x="2389072" y="3687752"/>
            <a:ext cx="1009748" cy="583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838700" y="3072063"/>
            <a:ext cx="733926" cy="6978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6" idx="7"/>
            <a:endCxn id="3" idx="3"/>
          </p:cNvCxnSpPr>
          <p:nvPr/>
        </p:nvCxnSpPr>
        <p:spPr>
          <a:xfrm flipV="1">
            <a:off x="2389072" y="2498477"/>
            <a:ext cx="1117229" cy="695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519686" y="3330034"/>
            <a:ext cx="865292" cy="369332"/>
          </a:xfrm>
          <a:prstGeom prst="rect">
            <a:avLst/>
          </a:prstGeom>
          <a:noFill/>
        </p:spPr>
        <p:txBody>
          <a:bodyPr wrap="square" rtlCol="0">
            <a:spAutoFit/>
          </a:bodyPr>
          <a:lstStyle/>
          <a:p>
            <a:r>
              <a:rPr lang="en-US" dirty="0" smtClean="0"/>
              <a:t>Token</a:t>
            </a:r>
            <a:endParaRPr lang="en-US" dirty="0"/>
          </a:p>
        </p:txBody>
      </p:sp>
      <p:cxnSp>
        <p:nvCxnSpPr>
          <p:cNvPr id="24" name="Straight Arrow Connector 23"/>
          <p:cNvCxnSpPr/>
          <p:nvPr/>
        </p:nvCxnSpPr>
        <p:spPr>
          <a:xfrm flipH="1">
            <a:off x="4212255" y="3687752"/>
            <a:ext cx="293590" cy="208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838700" y="2048920"/>
            <a:ext cx="4134465" cy="646331"/>
          </a:xfrm>
          <a:prstGeom prst="rect">
            <a:avLst/>
          </a:prstGeom>
          <a:noFill/>
        </p:spPr>
        <p:txBody>
          <a:bodyPr wrap="none" rtlCol="0">
            <a:spAutoFit/>
          </a:bodyPr>
          <a:lstStyle/>
          <a:p>
            <a:r>
              <a:rPr lang="en-US" dirty="0" smtClean="0">
                <a:solidFill>
                  <a:srgbClr val="CF6A3D"/>
                </a:solidFill>
              </a:rPr>
              <a:t>Inductive Invariant I:</a:t>
            </a:r>
            <a:r>
              <a:rPr lang="en-US" dirty="0" smtClean="0"/>
              <a:t> Exactly 1 token at</a:t>
            </a:r>
          </a:p>
          <a:p>
            <a:r>
              <a:rPr lang="en-US" dirty="0" smtClean="0"/>
              <a:t>Node or Link (also correctness spec)</a:t>
            </a:r>
            <a:endParaRPr lang="en-US" dirty="0"/>
          </a:p>
        </p:txBody>
      </p:sp>
      <p:sp>
        <p:nvSpPr>
          <p:cNvPr id="26" name="TextBox 25"/>
          <p:cNvSpPr txBox="1"/>
          <p:nvPr/>
        </p:nvSpPr>
        <p:spPr>
          <a:xfrm>
            <a:off x="947584" y="5021449"/>
            <a:ext cx="5045035" cy="369332"/>
          </a:xfrm>
          <a:prstGeom prst="rect">
            <a:avLst/>
          </a:prstGeom>
          <a:noFill/>
        </p:spPr>
        <p:txBody>
          <a:bodyPr wrap="none" rtlCol="0">
            <a:spAutoFit/>
          </a:bodyPr>
          <a:lstStyle/>
          <a:p>
            <a:r>
              <a:rPr lang="en-US" dirty="0" smtClean="0">
                <a:solidFill>
                  <a:srgbClr val="00B050"/>
                </a:solidFill>
              </a:rPr>
              <a:t>Proof Assistant </a:t>
            </a:r>
            <a:r>
              <a:rPr lang="en-US" dirty="0" smtClean="0"/>
              <a:t>: Show </a:t>
            </a:r>
            <a:r>
              <a:rPr lang="en-US" dirty="0"/>
              <a:t>e</a:t>
            </a:r>
            <a:r>
              <a:rPr lang="en-US" dirty="0" smtClean="0"/>
              <a:t>ach action  maintains I </a:t>
            </a:r>
          </a:p>
        </p:txBody>
      </p:sp>
      <p:sp>
        <p:nvSpPr>
          <p:cNvPr id="27" name="TextBox 26"/>
          <p:cNvSpPr txBox="1"/>
          <p:nvPr/>
        </p:nvSpPr>
        <p:spPr>
          <a:xfrm>
            <a:off x="947584" y="5527139"/>
            <a:ext cx="7327070" cy="1200329"/>
          </a:xfrm>
          <a:prstGeom prst="rect">
            <a:avLst/>
          </a:prstGeom>
          <a:noFill/>
        </p:spPr>
        <p:txBody>
          <a:bodyPr wrap="none" rtlCol="0">
            <a:spAutoFit/>
          </a:bodyPr>
          <a:lstStyle/>
          <a:p>
            <a:r>
              <a:rPr lang="en-US" dirty="0" smtClean="0">
                <a:solidFill>
                  <a:srgbClr val="00B050"/>
                </a:solidFill>
              </a:rPr>
              <a:t>Algorithmic Search</a:t>
            </a:r>
            <a:r>
              <a:rPr lang="en-US" dirty="0" smtClean="0"/>
              <a:t>: Want to show for all states reachable from s</a:t>
            </a:r>
            <a:r>
              <a:rPr lang="en-US" baseline="-25000" dirty="0" smtClean="0"/>
              <a:t>0</a:t>
            </a:r>
            <a:r>
              <a:rPr lang="en-US" dirty="0" smtClean="0"/>
              <a:t> that </a:t>
            </a:r>
          </a:p>
          <a:p>
            <a:r>
              <a:rPr lang="en-US" dirty="0" smtClean="0"/>
              <a:t>there is exactly 1 Token in every state.</a:t>
            </a:r>
          </a:p>
          <a:p>
            <a:endParaRPr lang="en-US" dirty="0"/>
          </a:p>
          <a:p>
            <a:r>
              <a:rPr lang="en-US" dirty="0" smtClean="0">
                <a:solidFill>
                  <a:srgbClr val="00B050"/>
                </a:solidFill>
              </a:rPr>
              <a:t>Testing:</a:t>
            </a:r>
            <a:r>
              <a:rPr lang="en-US" dirty="0" smtClean="0"/>
              <a:t> Generate executions to exercise every action.  </a:t>
            </a:r>
          </a:p>
        </p:txBody>
      </p:sp>
      <p:sp>
        <p:nvSpPr>
          <p:cNvPr id="28" name="TextBox 27"/>
          <p:cNvSpPr txBox="1"/>
          <p:nvPr/>
        </p:nvSpPr>
        <p:spPr>
          <a:xfrm>
            <a:off x="3634457" y="1941290"/>
            <a:ext cx="405213" cy="369332"/>
          </a:xfrm>
          <a:prstGeom prst="rect">
            <a:avLst/>
          </a:prstGeom>
          <a:noFill/>
        </p:spPr>
        <p:txBody>
          <a:bodyPr wrap="square" rtlCol="0">
            <a:spAutoFit/>
          </a:bodyPr>
          <a:lstStyle/>
          <a:p>
            <a:r>
              <a:rPr lang="en-US" dirty="0" smtClean="0"/>
              <a:t>A</a:t>
            </a:r>
            <a:endParaRPr lang="en-US" dirty="0"/>
          </a:p>
        </p:txBody>
      </p:sp>
      <p:sp>
        <p:nvSpPr>
          <p:cNvPr id="29" name="TextBox 28"/>
          <p:cNvSpPr txBox="1"/>
          <p:nvPr/>
        </p:nvSpPr>
        <p:spPr>
          <a:xfrm>
            <a:off x="4838700" y="1491551"/>
            <a:ext cx="3527632" cy="646331"/>
          </a:xfrm>
          <a:prstGeom prst="rect">
            <a:avLst/>
          </a:prstGeom>
          <a:noFill/>
        </p:spPr>
        <p:txBody>
          <a:bodyPr wrap="none" rtlCol="0">
            <a:spAutoFit/>
          </a:bodyPr>
          <a:lstStyle/>
          <a:p>
            <a:r>
              <a:rPr lang="en-US" dirty="0" smtClean="0">
                <a:solidFill>
                  <a:srgbClr val="CF6A3D"/>
                </a:solidFill>
              </a:rPr>
              <a:t>Program:</a:t>
            </a:r>
            <a:r>
              <a:rPr lang="en-US" dirty="0" smtClean="0"/>
              <a:t> Receive &amp; Send Token</a:t>
            </a:r>
          </a:p>
          <a:p>
            <a:r>
              <a:rPr lang="en-US" dirty="0" smtClean="0"/>
              <a:t>Initially: s</a:t>
            </a:r>
            <a:r>
              <a:rPr lang="en-US" baseline="-25000" dirty="0" smtClean="0"/>
              <a:t>0 </a:t>
            </a:r>
            <a:r>
              <a:rPr lang="en-US" dirty="0" smtClean="0"/>
              <a:t>token is at A</a:t>
            </a:r>
            <a:endParaRPr lang="en-US" dirty="0"/>
          </a:p>
        </p:txBody>
      </p:sp>
    </p:spTree>
    <p:extLst>
      <p:ext uri="{BB962C8B-B14F-4D97-AF65-F5344CB8AC3E}">
        <p14:creationId xmlns:p14="http://schemas.microsoft.com/office/powerpoint/2010/main" val="3930411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904457"/>
          </a:xfrm>
        </p:spPr>
        <p:txBody>
          <a:bodyPr>
            <a:normAutofit/>
          </a:bodyPr>
          <a:lstStyle/>
          <a:p>
            <a:r>
              <a:rPr lang="en-US" sz="4000" b="1" dirty="0" smtClean="0">
                <a:solidFill>
                  <a:srgbClr val="0070C0"/>
                </a:solidFill>
                <a:effectLst>
                  <a:outerShdw blurRad="38100" dist="38100" dir="2700000" algn="tl">
                    <a:srgbClr val="000000">
                      <a:alpha val="43137"/>
                    </a:srgbClr>
                  </a:outerShdw>
                </a:effectLst>
              </a:rPr>
              <a:t>Pros and Cons</a:t>
            </a:r>
            <a:endParaRPr lang="en-US" sz="40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199" y="1600201"/>
            <a:ext cx="8686801" cy="4066674"/>
          </a:xfrm>
        </p:spPr>
        <p:txBody>
          <a:bodyPr>
            <a:normAutofit fontScale="85000" lnSpcReduction="20000"/>
          </a:bodyPr>
          <a:lstStyle/>
          <a:p>
            <a:r>
              <a:rPr lang="en-US" dirty="0" smtClean="0">
                <a:solidFill>
                  <a:srgbClr val="00B050"/>
                </a:solidFill>
                <a:sym typeface="Wingdings" panose="05000000000000000000" pitchFamily="2" charset="2"/>
              </a:rPr>
              <a:t>Model checking: </a:t>
            </a:r>
            <a:r>
              <a:rPr lang="en-US" dirty="0" smtClean="0">
                <a:sym typeface="Wingdings" panose="05000000000000000000" pitchFamily="2" charset="2"/>
              </a:rPr>
              <a:t>SMV, </a:t>
            </a:r>
            <a:r>
              <a:rPr lang="en-US" dirty="0" err="1" smtClean="0">
                <a:sym typeface="Wingdings" panose="05000000000000000000" pitchFamily="2" charset="2"/>
              </a:rPr>
              <a:t>nuSMV</a:t>
            </a:r>
            <a:r>
              <a:rPr lang="en-US" dirty="0" smtClean="0">
                <a:sym typeface="Wingdings" panose="05000000000000000000" pitchFamily="2" charset="2"/>
              </a:rPr>
              <a:t>, Impact, IC3</a:t>
            </a:r>
          </a:p>
          <a:p>
            <a:pPr lvl="1"/>
            <a:r>
              <a:rPr lang="en-US" dirty="0" smtClean="0">
                <a:sym typeface="Wingdings" panose="05000000000000000000" pitchFamily="2" charset="2"/>
              </a:rPr>
              <a:t>Pros: “push-button verification”; </a:t>
            </a:r>
          </a:p>
          <a:p>
            <a:pPr lvl="1"/>
            <a:r>
              <a:rPr lang="en-US" dirty="0" smtClean="0">
                <a:sym typeface="Wingdings" panose="05000000000000000000" pitchFamily="2" charset="2"/>
              </a:rPr>
              <a:t>Cons: finite state systems (e.g., fixed network).  Hard to scale (needs abstraction, </a:t>
            </a:r>
            <a:r>
              <a:rPr lang="en-US" dirty="0" err="1" smtClean="0">
                <a:sym typeface="Wingdings" panose="05000000000000000000" pitchFamily="2" charset="2"/>
              </a:rPr>
              <a:t>equivalencing</a:t>
            </a:r>
            <a:r>
              <a:rPr lang="en-US" dirty="0" smtClean="0">
                <a:sym typeface="Wingdings" panose="05000000000000000000" pitchFamily="2" charset="2"/>
              </a:rPr>
              <a:t>, compression)</a:t>
            </a:r>
          </a:p>
          <a:p>
            <a:r>
              <a:rPr lang="en-US" dirty="0" smtClean="0">
                <a:solidFill>
                  <a:srgbClr val="00B050"/>
                </a:solidFill>
                <a:sym typeface="Wingdings" panose="05000000000000000000" pitchFamily="2" charset="2"/>
              </a:rPr>
              <a:t>Proof Assistants:  </a:t>
            </a:r>
            <a:r>
              <a:rPr lang="en-US" dirty="0" smtClean="0">
                <a:sym typeface="Wingdings" panose="05000000000000000000" pitchFamily="2" charset="2"/>
              </a:rPr>
              <a:t>Coq, Isabelle. </a:t>
            </a:r>
          </a:p>
          <a:p>
            <a:pPr lvl="1"/>
            <a:r>
              <a:rPr lang="en-US" dirty="0" smtClean="0">
                <a:sym typeface="Wingdings" panose="05000000000000000000" pitchFamily="2" charset="2"/>
              </a:rPr>
              <a:t>Pros: Much harder work (must supply invariants)</a:t>
            </a:r>
          </a:p>
          <a:p>
            <a:pPr lvl="1"/>
            <a:r>
              <a:rPr lang="en-US" dirty="0" smtClean="0">
                <a:sym typeface="Wingdings" panose="05000000000000000000" pitchFamily="2" charset="2"/>
              </a:rPr>
              <a:t>Cons: works for infinite state systems (e.g., all networks) and ideally needs methods to suggest invariants</a:t>
            </a:r>
          </a:p>
          <a:p>
            <a:r>
              <a:rPr lang="en-US" dirty="0" smtClean="0">
                <a:solidFill>
                  <a:srgbClr val="00B050"/>
                </a:solidFill>
                <a:sym typeface="Wingdings" panose="05000000000000000000" pitchFamily="2" charset="2"/>
              </a:rPr>
              <a:t>Testing:</a:t>
            </a:r>
            <a:r>
              <a:rPr lang="en-US" dirty="0" smtClean="0">
                <a:sym typeface="Wingdings" panose="05000000000000000000" pitchFamily="2" charset="2"/>
              </a:rPr>
              <a:t> </a:t>
            </a:r>
          </a:p>
          <a:p>
            <a:pPr lvl="1"/>
            <a:r>
              <a:rPr lang="en-US" dirty="0" smtClean="0">
                <a:sym typeface="Wingdings" panose="05000000000000000000" pitchFamily="2" charset="2"/>
              </a:rPr>
              <a:t>Pros:  Can uncover bugs in large code without models</a:t>
            </a:r>
          </a:p>
          <a:p>
            <a:pPr lvl="1"/>
            <a:r>
              <a:rPr lang="en-US" dirty="0" smtClean="0">
                <a:sym typeface="Wingdings" panose="05000000000000000000" pitchFamily="2" charset="2"/>
              </a:rPr>
              <a:t>Cons:  Incomplete (state space too large), imprecise</a:t>
            </a:r>
            <a:endParaRPr lang="en-US" dirty="0"/>
          </a:p>
        </p:txBody>
      </p:sp>
    </p:spTree>
    <p:extLst>
      <p:ext uri="{BB962C8B-B14F-4D97-AF65-F5344CB8AC3E}">
        <p14:creationId xmlns:p14="http://schemas.microsoft.com/office/powerpoint/2010/main" val="2532310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70C0"/>
                </a:solidFill>
                <a:effectLst>
                  <a:outerShdw blurRad="38100" dist="38100" dir="2700000" algn="tl">
                    <a:srgbClr val="000000">
                      <a:alpha val="43137"/>
                    </a:srgbClr>
                  </a:outerShdw>
                </a:effectLst>
              </a:rPr>
              <a:t>To apply these techniques</a:t>
            </a:r>
            <a:endParaRPr lang="en-US" sz="4000" b="1" dirty="0">
              <a:solidFill>
                <a:srgbClr val="0070C0"/>
              </a:solidFill>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p:txBody>
          <a:bodyPr/>
          <a:lstStyle/>
          <a:p>
            <a:r>
              <a:rPr lang="en-US" dirty="0" smtClean="0"/>
              <a:t>Need to have:</a:t>
            </a:r>
            <a:endParaRPr lang="en-US" dirty="0"/>
          </a:p>
        </p:txBody>
      </p:sp>
      <p:sp>
        <p:nvSpPr>
          <p:cNvPr id="3" name="Content Placeholder 2"/>
          <p:cNvSpPr>
            <a:spLocks noGrp="1"/>
          </p:cNvSpPr>
          <p:nvPr>
            <p:ph sz="half" idx="2"/>
          </p:nvPr>
        </p:nvSpPr>
        <p:spPr>
          <a:xfrm>
            <a:off x="457200" y="2514510"/>
            <a:ext cx="4040188" cy="3951288"/>
          </a:xfrm>
        </p:spPr>
        <p:txBody>
          <a:bodyPr/>
          <a:lstStyle/>
          <a:p>
            <a:r>
              <a:rPr lang="en-US" dirty="0" smtClean="0"/>
              <a:t>a </a:t>
            </a:r>
            <a:r>
              <a:rPr lang="en-US" b="1" dirty="0" smtClean="0"/>
              <a:t>modelling language </a:t>
            </a:r>
            <a:r>
              <a:rPr lang="en-US" dirty="0" smtClean="0"/>
              <a:t>for networks</a:t>
            </a:r>
          </a:p>
          <a:p>
            <a:endParaRPr lang="en-US" dirty="0" smtClean="0"/>
          </a:p>
          <a:p>
            <a:r>
              <a:rPr lang="en-US" dirty="0" smtClean="0"/>
              <a:t>a </a:t>
            </a:r>
            <a:r>
              <a:rPr lang="en-US" b="1" dirty="0" smtClean="0"/>
              <a:t>specification language </a:t>
            </a:r>
            <a:r>
              <a:rPr lang="en-US" dirty="0" smtClean="0"/>
              <a:t>for correctness</a:t>
            </a:r>
          </a:p>
          <a:p>
            <a:endParaRPr lang="en-US" dirty="0" smtClean="0"/>
          </a:p>
          <a:p>
            <a:r>
              <a:rPr lang="en-US" dirty="0" smtClean="0"/>
              <a:t>a </a:t>
            </a:r>
            <a:r>
              <a:rPr lang="en-US" b="1" dirty="0" smtClean="0"/>
              <a:t>system</a:t>
            </a:r>
            <a:r>
              <a:rPr lang="en-US" dirty="0" smtClean="0"/>
              <a:t>, </a:t>
            </a:r>
            <a:r>
              <a:rPr lang="en-US" b="1" dirty="0" smtClean="0"/>
              <a:t>data structures </a:t>
            </a:r>
            <a:r>
              <a:rPr lang="en-US" dirty="0" smtClean="0"/>
              <a:t>to encode program and data and a </a:t>
            </a:r>
            <a:r>
              <a:rPr lang="en-US" b="1" dirty="0" smtClean="0"/>
              <a:t>solver</a:t>
            </a:r>
            <a:endParaRPr lang="en-US" dirty="0"/>
          </a:p>
        </p:txBody>
      </p:sp>
      <p:sp>
        <p:nvSpPr>
          <p:cNvPr id="6" name="Text Placeholder 5"/>
          <p:cNvSpPr>
            <a:spLocks noGrp="1"/>
          </p:cNvSpPr>
          <p:nvPr>
            <p:ph type="body" sz="quarter" idx="3"/>
          </p:nvPr>
        </p:nvSpPr>
        <p:spPr/>
        <p:txBody>
          <a:bodyPr/>
          <a:lstStyle/>
          <a:p>
            <a:r>
              <a:rPr lang="en-US" dirty="0" smtClean="0"/>
              <a:t>Examples:</a:t>
            </a:r>
            <a:endParaRPr lang="en-US" dirty="0"/>
          </a:p>
        </p:txBody>
      </p:sp>
      <p:sp>
        <p:nvSpPr>
          <p:cNvPr id="7" name="Content Placeholder 6"/>
          <p:cNvSpPr>
            <a:spLocks noGrp="1"/>
          </p:cNvSpPr>
          <p:nvPr>
            <p:ph sz="quarter" idx="4"/>
          </p:nvPr>
        </p:nvSpPr>
        <p:spPr>
          <a:xfrm>
            <a:off x="4645025" y="2514510"/>
            <a:ext cx="4041775" cy="3951288"/>
          </a:xfrm>
        </p:spPr>
        <p:txBody>
          <a:bodyPr/>
          <a:lstStyle/>
          <a:p>
            <a:r>
              <a:rPr lang="en-US" dirty="0" smtClean="0"/>
              <a:t>state </a:t>
            </a:r>
            <a:r>
              <a:rPr lang="en-US" dirty="0"/>
              <a:t>machines, </a:t>
            </a:r>
            <a:r>
              <a:rPr lang="en-US" dirty="0" err="1"/>
              <a:t>Datalog</a:t>
            </a:r>
            <a:r>
              <a:rPr lang="en-US" dirty="0"/>
              <a:t>, </a:t>
            </a:r>
            <a:r>
              <a:rPr lang="en-US" dirty="0" smtClean="0"/>
              <a:t>Propositional Logic</a:t>
            </a:r>
          </a:p>
          <a:p>
            <a:endParaRPr lang="en-US" dirty="0"/>
          </a:p>
          <a:p>
            <a:r>
              <a:rPr lang="en-US" dirty="0" smtClean="0"/>
              <a:t>CTL</a:t>
            </a:r>
            <a:r>
              <a:rPr lang="en-US" dirty="0"/>
              <a:t>, Modal </a:t>
            </a:r>
            <a:r>
              <a:rPr lang="en-US" dirty="0" smtClean="0"/>
              <a:t>Logic, </a:t>
            </a:r>
            <a:r>
              <a:rPr lang="en-US" dirty="0" err="1" smtClean="0"/>
              <a:t>Datalog</a:t>
            </a:r>
            <a:r>
              <a:rPr lang="en-US" dirty="0" smtClean="0"/>
              <a:t>, </a:t>
            </a:r>
          </a:p>
          <a:p>
            <a:endParaRPr lang="en-US" dirty="0" smtClean="0"/>
          </a:p>
          <a:p>
            <a:endParaRPr lang="en-US" dirty="0"/>
          </a:p>
          <a:p>
            <a:r>
              <a:rPr lang="en-US" dirty="0" err="1" smtClean="0"/>
              <a:t>NuSMV</a:t>
            </a:r>
            <a:r>
              <a:rPr lang="en-US" dirty="0" smtClean="0"/>
              <a:t> using BDDs </a:t>
            </a:r>
            <a:r>
              <a:rPr lang="en-US" dirty="0"/>
              <a:t>for </a:t>
            </a:r>
            <a:r>
              <a:rPr lang="en-US" dirty="0" smtClean="0"/>
              <a:t>routers and packets</a:t>
            </a:r>
            <a:endParaRPr lang="en-US" dirty="0"/>
          </a:p>
          <a:p>
            <a:endParaRPr lang="en-US" dirty="0"/>
          </a:p>
          <a:p>
            <a:endParaRPr lang="en-US" dirty="0"/>
          </a:p>
        </p:txBody>
      </p:sp>
      <p:cxnSp>
        <p:nvCxnSpPr>
          <p:cNvPr id="4" name="Straight Arrow Connector 3"/>
          <p:cNvCxnSpPr>
            <a:cxnSpLocks noChangeShapeType="1"/>
          </p:cNvCxnSpPr>
          <p:nvPr/>
        </p:nvCxnSpPr>
        <p:spPr bwMode="auto">
          <a:xfrm>
            <a:off x="1764119" y="2786364"/>
            <a:ext cx="0" cy="429665"/>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39482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70C0"/>
                </a:solidFill>
                <a:effectLst>
                  <a:outerShdw blurRad="38100" dist="38100" dir="2700000" algn="tl">
                    <a:srgbClr val="000000">
                      <a:alpha val="43137"/>
                    </a:srgbClr>
                  </a:outerShdw>
                </a:effectLst>
              </a:rPr>
              <a:t>Acknowledgments</a:t>
            </a:r>
            <a:endParaRPr lang="en-US"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Slides borrowed from many sources, including</a:t>
            </a:r>
          </a:p>
          <a:p>
            <a:pPr lvl="1"/>
            <a:r>
              <a:rPr lang="en-US" dirty="0" smtClean="0"/>
              <a:t>Marco </a:t>
            </a:r>
            <a:r>
              <a:rPr lang="en-US" dirty="0" err="1" smtClean="0"/>
              <a:t>Canini</a:t>
            </a:r>
            <a:r>
              <a:rPr lang="en-US" dirty="0" smtClean="0"/>
              <a:t>, Nate Foster, </a:t>
            </a:r>
            <a:r>
              <a:rPr lang="en-US" dirty="0"/>
              <a:t>Brighten </a:t>
            </a:r>
            <a:r>
              <a:rPr lang="en-US" dirty="0" smtClean="0"/>
              <a:t>Godfrey, </a:t>
            </a:r>
            <a:r>
              <a:rPr lang="en-US" dirty="0" err="1" smtClean="0"/>
              <a:t>Peyman</a:t>
            </a:r>
            <a:r>
              <a:rPr lang="en-US" dirty="0" smtClean="0"/>
              <a:t> </a:t>
            </a:r>
            <a:r>
              <a:rPr lang="en-US" dirty="0" err="1"/>
              <a:t>Kazemian</a:t>
            </a:r>
            <a:r>
              <a:rPr lang="en-US" dirty="0"/>
              <a:t>, </a:t>
            </a:r>
            <a:r>
              <a:rPr lang="en-US" dirty="0" smtClean="0"/>
              <a:t>Dejan </a:t>
            </a:r>
            <a:r>
              <a:rPr lang="en-US" dirty="0" err="1" smtClean="0"/>
              <a:t>Kostic</a:t>
            </a:r>
            <a:r>
              <a:rPr lang="en-US" dirty="0" smtClean="0"/>
              <a:t>, Sharad Malik, </a:t>
            </a:r>
            <a:r>
              <a:rPr lang="en-US" dirty="0"/>
              <a:t>Nick McKeown, </a:t>
            </a:r>
            <a:r>
              <a:rPr lang="en-US" dirty="0" smtClean="0"/>
              <a:t>Mooly Sagiv, </a:t>
            </a:r>
            <a:r>
              <a:rPr lang="en-US" dirty="0" err="1"/>
              <a:t>Ragunathan</a:t>
            </a:r>
            <a:r>
              <a:rPr lang="en-US" dirty="0"/>
              <a:t>, </a:t>
            </a:r>
            <a:r>
              <a:rPr lang="en-US" dirty="0" smtClean="0"/>
              <a:t>Jennifer Rexford</a:t>
            </a:r>
          </a:p>
          <a:p>
            <a:pPr lvl="1"/>
            <a:r>
              <a:rPr lang="en-US" dirty="0" smtClean="0"/>
              <a:t>Apologies for missing any work related to network verification, please email it to me for inclusion in later version.</a:t>
            </a:r>
            <a:endParaRPr lang="en-US" dirty="0"/>
          </a:p>
        </p:txBody>
      </p:sp>
    </p:spTree>
    <p:extLst>
      <p:ext uri="{BB962C8B-B14F-4D97-AF65-F5344CB8AC3E}">
        <p14:creationId xmlns:p14="http://schemas.microsoft.com/office/powerpoint/2010/main" val="1164859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B891A"/>
                </a:solidFill>
              </a:rPr>
              <a:t>MOTIVATION</a:t>
            </a:r>
            <a:endParaRPr lang="en-US" dirty="0">
              <a:solidFill>
                <a:srgbClr val="0B891A"/>
              </a:solidFill>
            </a:endParaRPr>
          </a:p>
        </p:txBody>
      </p:sp>
    </p:spTree>
    <p:extLst>
      <p:ext uri="{BB962C8B-B14F-4D97-AF65-F5344CB8AC3E}">
        <p14:creationId xmlns:p14="http://schemas.microsoft.com/office/powerpoint/2010/main" val="271748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70C0"/>
                </a:solidFill>
                <a:effectLst>
                  <a:outerShdw blurRad="38100" dist="38100" dir="2700000" algn="tl">
                    <a:srgbClr val="000000">
                      <a:alpha val="43137"/>
                    </a:srgbClr>
                  </a:outerShdw>
                </a:effectLst>
              </a:rPr>
              <a:t>Motivation: State of Networks today</a:t>
            </a:r>
            <a:endParaRPr lang="en-US" sz="4000" b="1" dirty="0">
              <a:solidFill>
                <a:srgbClr val="0070C0"/>
              </a:solidFill>
              <a:effectLst>
                <a:outerShdw blurRad="38100" dist="38100" dir="2700000" algn="tl">
                  <a:srgbClr val="000000">
                    <a:alpha val="43137"/>
                  </a:srgbClr>
                </a:outerShdw>
              </a:effectLst>
            </a:endParaRPr>
          </a:p>
        </p:txBody>
      </p:sp>
      <p:sp>
        <p:nvSpPr>
          <p:cNvPr id="5" name="Rectangle 4"/>
          <p:cNvSpPr/>
          <p:nvPr/>
        </p:nvSpPr>
        <p:spPr>
          <a:xfrm>
            <a:off x="2892056" y="1417638"/>
            <a:ext cx="2211572" cy="143539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1286540" y="2005937"/>
            <a:ext cx="1605516" cy="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103628" y="1607251"/>
            <a:ext cx="1605516" cy="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5103628" y="2482664"/>
            <a:ext cx="1605516" cy="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167486" y="1546446"/>
            <a:ext cx="2146675" cy="369332"/>
          </a:xfrm>
          <a:prstGeom prst="rect">
            <a:avLst/>
          </a:prstGeom>
          <a:noFill/>
          <a:ln>
            <a:solidFill>
              <a:srgbClr val="00B0F0"/>
            </a:solidFill>
          </a:ln>
        </p:spPr>
        <p:txBody>
          <a:bodyPr wrap="square" rtlCol="0">
            <a:spAutoFit/>
          </a:bodyPr>
          <a:lstStyle/>
          <a:p>
            <a:r>
              <a:rPr lang="en-US" dirty="0" smtClean="0"/>
              <a:t>           1001</a:t>
            </a:r>
            <a:endParaRPr lang="en-US" dirty="0"/>
          </a:p>
        </p:txBody>
      </p:sp>
      <p:sp>
        <p:nvSpPr>
          <p:cNvPr id="15" name="TextBox 14"/>
          <p:cNvSpPr txBox="1"/>
          <p:nvPr/>
        </p:nvSpPr>
        <p:spPr>
          <a:xfrm>
            <a:off x="5165973" y="1232972"/>
            <a:ext cx="420308" cy="369332"/>
          </a:xfrm>
          <a:prstGeom prst="rect">
            <a:avLst/>
          </a:prstGeom>
          <a:noFill/>
        </p:spPr>
        <p:txBody>
          <a:bodyPr wrap="none" rtlCol="0">
            <a:spAutoFit/>
          </a:bodyPr>
          <a:lstStyle/>
          <a:p>
            <a:r>
              <a:rPr lang="en-US" dirty="0" smtClean="0"/>
              <a:t>P1</a:t>
            </a:r>
            <a:endParaRPr lang="en-US" dirty="0"/>
          </a:p>
        </p:txBody>
      </p:sp>
      <p:sp>
        <p:nvSpPr>
          <p:cNvPr id="16" name="TextBox 15"/>
          <p:cNvSpPr txBox="1"/>
          <p:nvPr/>
        </p:nvSpPr>
        <p:spPr>
          <a:xfrm>
            <a:off x="5165973" y="2483994"/>
            <a:ext cx="420308" cy="369332"/>
          </a:xfrm>
          <a:prstGeom prst="rect">
            <a:avLst/>
          </a:prstGeom>
          <a:noFill/>
        </p:spPr>
        <p:txBody>
          <a:bodyPr wrap="none" rtlCol="0">
            <a:spAutoFit/>
          </a:bodyPr>
          <a:lstStyle/>
          <a:p>
            <a:r>
              <a:rPr lang="en-US" dirty="0" smtClean="0"/>
              <a:t>P2</a:t>
            </a:r>
            <a:endParaRPr lang="en-US" dirty="0"/>
          </a:p>
        </p:txBody>
      </p:sp>
      <p:sp>
        <p:nvSpPr>
          <p:cNvPr id="18" name="TextBox 17"/>
          <p:cNvSpPr txBox="1"/>
          <p:nvPr/>
        </p:nvSpPr>
        <p:spPr>
          <a:xfrm>
            <a:off x="3661145" y="1612532"/>
            <a:ext cx="1360967" cy="646331"/>
          </a:xfrm>
          <a:prstGeom prst="rect">
            <a:avLst/>
          </a:prstGeom>
          <a:noFill/>
          <a:ln>
            <a:solidFill>
              <a:schemeClr val="tx1"/>
            </a:solidFill>
          </a:ln>
        </p:spPr>
        <p:txBody>
          <a:bodyPr wrap="square" rtlCol="0">
            <a:spAutoFit/>
          </a:bodyPr>
          <a:lstStyle/>
          <a:p>
            <a:r>
              <a:rPr lang="en-US" dirty="0" smtClean="0"/>
              <a:t> 10*</a:t>
            </a:r>
            <a:r>
              <a:rPr lang="en-US" dirty="0" smtClean="0">
                <a:sym typeface="Wingdings" panose="05000000000000000000" pitchFamily="2" charset="2"/>
              </a:rPr>
              <a:t> P1</a:t>
            </a:r>
          </a:p>
          <a:p>
            <a:r>
              <a:rPr lang="en-US" dirty="0">
                <a:sym typeface="Wingdings" panose="05000000000000000000" pitchFamily="2" charset="2"/>
              </a:rPr>
              <a:t> </a:t>
            </a:r>
            <a:r>
              <a:rPr lang="en-US" dirty="0" smtClean="0">
                <a:sym typeface="Wingdings" panose="05000000000000000000" pitchFamily="2" charset="2"/>
              </a:rPr>
              <a:t> 1*  P2</a:t>
            </a:r>
            <a:endParaRPr lang="en-US" dirty="0"/>
          </a:p>
        </p:txBody>
      </p:sp>
      <p:sp>
        <p:nvSpPr>
          <p:cNvPr id="19" name="TextBox 18"/>
          <p:cNvSpPr txBox="1"/>
          <p:nvPr/>
        </p:nvSpPr>
        <p:spPr>
          <a:xfrm>
            <a:off x="4626208" y="1612532"/>
            <a:ext cx="478016" cy="369332"/>
          </a:xfrm>
          <a:prstGeom prst="rect">
            <a:avLst/>
          </a:prstGeom>
          <a:noFill/>
        </p:spPr>
        <p:txBody>
          <a:bodyPr wrap="none" rtlCol="0">
            <a:spAutoFit/>
          </a:bodyPr>
          <a:lstStyle/>
          <a:p>
            <a:r>
              <a:rPr lang="en-US" dirty="0" smtClean="0"/>
              <a:t>,P2</a:t>
            </a:r>
            <a:endParaRPr lang="en-US" dirty="0"/>
          </a:p>
        </p:txBody>
      </p:sp>
      <p:sp>
        <p:nvSpPr>
          <p:cNvPr id="20" name="TextBox 19"/>
          <p:cNvSpPr txBox="1"/>
          <p:nvPr/>
        </p:nvSpPr>
        <p:spPr>
          <a:xfrm>
            <a:off x="1286540" y="1559367"/>
            <a:ext cx="543739" cy="369332"/>
          </a:xfrm>
          <a:prstGeom prst="rect">
            <a:avLst/>
          </a:prstGeom>
          <a:noFill/>
        </p:spPr>
        <p:txBody>
          <a:bodyPr wrap="none" rtlCol="0">
            <a:spAutoFit/>
          </a:bodyPr>
          <a:lstStyle/>
          <a:p>
            <a:r>
              <a:rPr lang="en-US" dirty="0" smtClean="0"/>
              <a:t>SQL</a:t>
            </a:r>
            <a:endParaRPr lang="en-US" dirty="0"/>
          </a:p>
        </p:txBody>
      </p:sp>
      <p:sp>
        <p:nvSpPr>
          <p:cNvPr id="21" name="TextBox 20"/>
          <p:cNvSpPr txBox="1"/>
          <p:nvPr/>
        </p:nvSpPr>
        <p:spPr>
          <a:xfrm>
            <a:off x="3805823" y="2381693"/>
            <a:ext cx="1059393" cy="369332"/>
          </a:xfrm>
          <a:prstGeom prst="rect">
            <a:avLst/>
          </a:prstGeom>
          <a:noFill/>
          <a:ln>
            <a:solidFill>
              <a:srgbClr val="FF0000"/>
            </a:solidFill>
          </a:ln>
        </p:spPr>
        <p:txBody>
          <a:bodyPr wrap="none" rtlCol="0">
            <a:spAutoFit/>
          </a:bodyPr>
          <a:lstStyle/>
          <a:p>
            <a:r>
              <a:rPr lang="en-US" dirty="0" smtClean="0"/>
              <a:t>Drop SQL</a:t>
            </a:r>
            <a:endParaRPr lang="en-US" dirty="0"/>
          </a:p>
        </p:txBody>
      </p:sp>
      <p:sp>
        <p:nvSpPr>
          <p:cNvPr id="24" name="TextBox 23"/>
          <p:cNvSpPr txBox="1"/>
          <p:nvPr/>
        </p:nvSpPr>
        <p:spPr>
          <a:xfrm>
            <a:off x="3433215" y="2945218"/>
            <a:ext cx="1588897" cy="369332"/>
          </a:xfrm>
          <a:prstGeom prst="rect">
            <a:avLst/>
          </a:prstGeom>
          <a:noFill/>
        </p:spPr>
        <p:txBody>
          <a:bodyPr wrap="none" rtlCol="0">
            <a:spAutoFit/>
          </a:bodyPr>
          <a:lstStyle/>
          <a:p>
            <a:r>
              <a:rPr lang="en-US" dirty="0" smtClean="0"/>
              <a:t>Load balancing</a:t>
            </a:r>
            <a:endParaRPr lang="en-US" dirty="0"/>
          </a:p>
        </p:txBody>
      </p:sp>
      <p:sp>
        <p:nvSpPr>
          <p:cNvPr id="25" name="TextBox 24"/>
          <p:cNvSpPr txBox="1"/>
          <p:nvPr/>
        </p:nvSpPr>
        <p:spPr>
          <a:xfrm>
            <a:off x="5536662" y="2916495"/>
            <a:ext cx="2648033" cy="369332"/>
          </a:xfrm>
          <a:prstGeom prst="rect">
            <a:avLst/>
          </a:prstGeom>
          <a:noFill/>
        </p:spPr>
        <p:txBody>
          <a:bodyPr wrap="none" rtlCol="0">
            <a:spAutoFit/>
          </a:bodyPr>
          <a:lstStyle/>
          <a:p>
            <a:r>
              <a:rPr lang="en-US" dirty="0" smtClean="0"/>
              <a:t>Access Control Lists (ACLs)</a:t>
            </a:r>
            <a:endParaRPr lang="en-US" dirty="0"/>
          </a:p>
        </p:txBody>
      </p:sp>
      <p:sp>
        <p:nvSpPr>
          <p:cNvPr id="26" name="Content Placeholder 2"/>
          <p:cNvSpPr txBox="1">
            <a:spLocks/>
          </p:cNvSpPr>
          <p:nvPr/>
        </p:nvSpPr>
        <p:spPr>
          <a:xfrm>
            <a:off x="660643" y="3790508"/>
            <a:ext cx="7611487" cy="2520162"/>
          </a:xfrm>
          <a:prstGeom prst="rect">
            <a:avLst/>
          </a:prstGeom>
        </p:spPr>
        <p:txBody>
          <a:bodyPr>
            <a:normAutofit/>
          </a:bodyPr>
          <a:lstStyle>
            <a:lvl1pPr marL="342900" indent="-342900" algn="l" defTabSz="457200" rtl="0" eaLnBrk="1" latinLnBrk="0" hangingPunct="1">
              <a:spcBef>
                <a:spcPct val="20000"/>
              </a:spcBef>
              <a:buSzPct val="100000"/>
              <a:buFont typeface="Arial"/>
              <a:buChar char="•"/>
              <a:defRPr sz="3200" kern="1200">
                <a:solidFill>
                  <a:schemeClr val="tx1"/>
                </a:solidFill>
                <a:latin typeface="+mj-lt"/>
                <a:ea typeface="+mn-ea"/>
                <a:cs typeface="+mn-cs"/>
              </a:defRPr>
            </a:lvl1pPr>
            <a:lvl2pPr marL="742950" indent="-285750" algn="l" defTabSz="457200" rtl="0" eaLnBrk="1" latinLnBrk="0" hangingPunct="1">
              <a:spcBef>
                <a:spcPct val="20000"/>
              </a:spcBef>
              <a:buSzPct val="63000"/>
              <a:buFont typeface="Courier New"/>
              <a:buChar char="o"/>
              <a:defRPr sz="2800" kern="1200">
                <a:solidFill>
                  <a:schemeClr val="tx1"/>
                </a:solidFill>
                <a:latin typeface="+mj-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j-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j-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solidFill>
                  <a:srgbClr val="0070C0"/>
                </a:solidFill>
              </a:rPr>
              <a:t>Multiple Protocols: </a:t>
            </a:r>
            <a:r>
              <a:rPr lang="en-US" sz="2400" dirty="0"/>
              <a:t>6000 RFCs </a:t>
            </a:r>
            <a:r>
              <a:rPr lang="en-US" sz="2400" dirty="0" smtClean="0"/>
              <a:t>(MPLS, GRE . . .)</a:t>
            </a:r>
            <a:endParaRPr lang="en-US" sz="2400" dirty="0"/>
          </a:p>
          <a:p>
            <a:r>
              <a:rPr lang="en-US" sz="2400" dirty="0">
                <a:solidFill>
                  <a:srgbClr val="0070C0"/>
                </a:solidFill>
              </a:rPr>
              <a:t>Multiple Vendors: </a:t>
            </a:r>
            <a:r>
              <a:rPr lang="en-US" sz="2400" dirty="0" smtClean="0"/>
              <a:t>Broadcom, Arista, Cisco, . . .</a:t>
            </a:r>
          </a:p>
          <a:p>
            <a:r>
              <a:rPr lang="en-US" sz="2400" dirty="0">
                <a:solidFill>
                  <a:srgbClr val="0070C0"/>
                </a:solidFill>
              </a:rPr>
              <a:t>Manual </a:t>
            </a:r>
            <a:r>
              <a:rPr lang="en-US" sz="2400" dirty="0" smtClean="0">
                <a:solidFill>
                  <a:srgbClr val="0070C0"/>
                </a:solidFill>
              </a:rPr>
              <a:t>Configurations: </a:t>
            </a:r>
            <a:r>
              <a:rPr lang="en-US" sz="2400" dirty="0" smtClean="0"/>
              <a:t>Additional  arcane programs  kept working by “masters of complexity” (</a:t>
            </a:r>
            <a:r>
              <a:rPr lang="en-US" sz="2400" dirty="0" err="1" smtClean="0"/>
              <a:t>Shenker</a:t>
            </a:r>
            <a:r>
              <a:rPr lang="en-US" sz="2400" dirty="0" smtClean="0"/>
              <a:t>)</a:t>
            </a:r>
          </a:p>
          <a:p>
            <a:r>
              <a:rPr lang="en-US" sz="2400" dirty="0" smtClean="0">
                <a:solidFill>
                  <a:srgbClr val="0070C0"/>
                </a:solidFill>
              </a:rPr>
              <a:t>Crude tools: </a:t>
            </a:r>
            <a:r>
              <a:rPr lang="en-US" sz="2400" dirty="0" smtClean="0"/>
              <a:t>SNMP,  </a:t>
            </a:r>
            <a:r>
              <a:rPr lang="en-US" sz="2400" dirty="0" err="1" smtClean="0"/>
              <a:t>NetFlow</a:t>
            </a:r>
            <a:r>
              <a:rPr lang="en-US" sz="2400" dirty="0" smtClean="0"/>
              <a:t>, </a:t>
            </a:r>
            <a:r>
              <a:rPr lang="en-US" sz="2400" dirty="0" err="1" smtClean="0"/>
              <a:t>TraceRoute</a:t>
            </a:r>
            <a:r>
              <a:rPr lang="en-US" sz="2400" dirty="0" smtClean="0"/>
              <a:t>, . . .</a:t>
            </a:r>
          </a:p>
          <a:p>
            <a:endParaRPr lang="en-US" sz="2400" dirty="0"/>
          </a:p>
        </p:txBody>
      </p:sp>
    </p:spTree>
    <p:extLst>
      <p:ext uri="{BB962C8B-B14F-4D97-AF65-F5344CB8AC3E}">
        <p14:creationId xmlns:p14="http://schemas.microsoft.com/office/powerpoint/2010/main" val="1188799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animBg="1"/>
      <p:bldP spid="24"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234" y="330662"/>
            <a:ext cx="8074824" cy="1143000"/>
          </a:xfrm>
        </p:spPr>
        <p:txBody>
          <a:bodyPr/>
          <a:lstStyle/>
          <a:p>
            <a:r>
              <a:rPr lang="en-US" dirty="0" smtClean="0"/>
              <a:t>Configuration Problems</a:t>
            </a:r>
            <a:endParaRPr lang="en-US" dirty="0"/>
          </a:p>
        </p:txBody>
      </p:sp>
      <p:sp>
        <p:nvSpPr>
          <p:cNvPr id="4" name="Slide Number Placeholder 3"/>
          <p:cNvSpPr>
            <a:spLocks noGrp="1"/>
          </p:cNvSpPr>
          <p:nvPr>
            <p:ph type="sldNum" sz="quarter" idx="12"/>
          </p:nvPr>
        </p:nvSpPr>
        <p:spPr/>
        <p:txBody>
          <a:bodyPr/>
          <a:lstStyle/>
          <a:p>
            <a:fld id="{57D92C16-8AE8-1B4F-9331-F4A89351A681}" type="slidenum">
              <a:rPr lang="en-US" smtClean="0"/>
              <a:t>7</a:t>
            </a:fld>
            <a:endParaRPr lang="en-US" dirty="0"/>
          </a:p>
        </p:txBody>
      </p:sp>
      <p:sp>
        <p:nvSpPr>
          <p:cNvPr id="22" name="Content Placeholder 2"/>
          <p:cNvSpPr txBox="1">
            <a:spLocks/>
          </p:cNvSpPr>
          <p:nvPr/>
        </p:nvSpPr>
        <p:spPr>
          <a:xfrm>
            <a:off x="300488" y="3536892"/>
            <a:ext cx="8843511" cy="2679762"/>
          </a:xfrm>
          <a:prstGeom prst="rect">
            <a:avLst/>
          </a:prstGeom>
        </p:spPr>
        <p:txBody>
          <a:bodyPr>
            <a:normAutofit fontScale="92500" lnSpcReduction="10000"/>
          </a:bodyPr>
          <a:lstStyle>
            <a:lvl1pPr marL="342900" indent="-342900" algn="l" defTabSz="457200" rtl="0" eaLnBrk="1" latinLnBrk="0" hangingPunct="1">
              <a:spcBef>
                <a:spcPct val="20000"/>
              </a:spcBef>
              <a:buSzPct val="100000"/>
              <a:buFont typeface="Arial"/>
              <a:buChar char="•"/>
              <a:defRPr sz="3200" kern="1200">
                <a:solidFill>
                  <a:schemeClr val="tx1"/>
                </a:solidFill>
                <a:latin typeface="+mj-lt"/>
                <a:ea typeface="+mn-ea"/>
                <a:cs typeface="+mn-cs"/>
              </a:defRPr>
            </a:lvl1pPr>
            <a:lvl2pPr marL="742950" indent="-285750" algn="l" defTabSz="457200" rtl="0" eaLnBrk="1" latinLnBrk="0" hangingPunct="1">
              <a:spcBef>
                <a:spcPct val="20000"/>
              </a:spcBef>
              <a:buSzPct val="63000"/>
              <a:buFont typeface="Courier New"/>
              <a:buChar char="o"/>
              <a:defRPr sz="2800" kern="1200">
                <a:solidFill>
                  <a:schemeClr val="tx1"/>
                </a:solidFill>
                <a:latin typeface="+mj-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j-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j-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800" dirty="0"/>
          </a:p>
          <a:p>
            <a:r>
              <a:rPr lang="en-US" sz="2800" dirty="0">
                <a:solidFill>
                  <a:srgbClr val="0070C0"/>
                </a:solidFill>
              </a:rPr>
              <a:t>Manual Configurations: </a:t>
            </a:r>
            <a:r>
              <a:rPr lang="en-US" sz="2800" dirty="0"/>
              <a:t>Managers override default shortest paths for security, load balancing, and economic reasons</a:t>
            </a:r>
          </a:p>
          <a:p>
            <a:r>
              <a:rPr lang="en-US" sz="2800" dirty="0">
                <a:solidFill>
                  <a:srgbClr val="0070C0"/>
                </a:solidFill>
              </a:rPr>
              <a:t>Data Plane + Control Plane: </a:t>
            </a:r>
            <a:r>
              <a:rPr lang="en-US" sz="2800" dirty="0"/>
              <a:t>Vendor-specific knobs in both</a:t>
            </a:r>
          </a:p>
          <a:p>
            <a:r>
              <a:rPr lang="en-US" sz="2800" dirty="0">
                <a:solidFill>
                  <a:srgbClr val="0070C0"/>
                </a:solidFill>
              </a:rPr>
              <a:t>Problem: </a:t>
            </a:r>
            <a:r>
              <a:rPr lang="en-US" sz="2800" dirty="0"/>
              <a:t>Manually programming </a:t>
            </a:r>
            <a:r>
              <a:rPr lang="en-US" sz="2800" i="1" dirty="0"/>
              <a:t>individual </a:t>
            </a:r>
            <a:r>
              <a:rPr lang="en-US" sz="2800" dirty="0"/>
              <a:t>routers to implement </a:t>
            </a:r>
            <a:r>
              <a:rPr lang="en-US" sz="2800" i="1" dirty="0"/>
              <a:t>global</a:t>
            </a:r>
            <a:r>
              <a:rPr lang="en-US" sz="2800" dirty="0"/>
              <a:t> policy leads to cloud failures</a:t>
            </a:r>
          </a:p>
          <a:p>
            <a:endParaRPr lang="en-US" sz="1800" dirty="0"/>
          </a:p>
        </p:txBody>
      </p:sp>
      <p:sp>
        <p:nvSpPr>
          <p:cNvPr id="3" name="Cloud 2"/>
          <p:cNvSpPr/>
          <p:nvPr/>
        </p:nvSpPr>
        <p:spPr>
          <a:xfrm>
            <a:off x="2249714" y="1473662"/>
            <a:ext cx="3802743" cy="1814286"/>
          </a:xfrm>
          <a:prstGeom prst="cloud">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3" name="Straight Connector 22"/>
          <p:cNvCxnSpPr/>
          <p:nvPr/>
        </p:nvCxnSpPr>
        <p:spPr>
          <a:xfrm>
            <a:off x="1799771" y="2612571"/>
            <a:ext cx="62411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052457" y="2359033"/>
            <a:ext cx="624115" cy="0"/>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302910" y="2258628"/>
            <a:ext cx="420308" cy="707886"/>
          </a:xfrm>
          <a:prstGeom prst="rect">
            <a:avLst/>
          </a:prstGeom>
          <a:noFill/>
        </p:spPr>
        <p:txBody>
          <a:bodyPr wrap="none" rtlCol="0">
            <a:spAutoFit/>
          </a:bodyPr>
          <a:lstStyle/>
          <a:p>
            <a:r>
              <a:rPr lang="en-US" sz="4000" dirty="0"/>
              <a:t>S</a:t>
            </a:r>
          </a:p>
        </p:txBody>
      </p:sp>
      <p:sp>
        <p:nvSpPr>
          <p:cNvPr id="28" name="TextBox 27"/>
          <p:cNvSpPr txBox="1"/>
          <p:nvPr/>
        </p:nvSpPr>
        <p:spPr>
          <a:xfrm>
            <a:off x="6676572" y="2000045"/>
            <a:ext cx="500458" cy="707886"/>
          </a:xfrm>
          <a:prstGeom prst="rect">
            <a:avLst/>
          </a:prstGeom>
          <a:noFill/>
        </p:spPr>
        <p:txBody>
          <a:bodyPr wrap="none" rtlCol="0">
            <a:spAutoFit/>
          </a:bodyPr>
          <a:lstStyle/>
          <a:p>
            <a:r>
              <a:rPr lang="en-US" sz="4000" dirty="0"/>
              <a:t>D</a:t>
            </a:r>
          </a:p>
        </p:txBody>
      </p:sp>
      <p:sp>
        <p:nvSpPr>
          <p:cNvPr id="30" name="TextBox 29"/>
          <p:cNvSpPr txBox="1"/>
          <p:nvPr/>
        </p:nvSpPr>
        <p:spPr>
          <a:xfrm>
            <a:off x="3268885" y="1741702"/>
            <a:ext cx="2142253" cy="523220"/>
          </a:xfrm>
          <a:prstGeom prst="rect">
            <a:avLst/>
          </a:prstGeom>
          <a:noFill/>
        </p:spPr>
        <p:txBody>
          <a:bodyPr wrap="none" rtlCol="0">
            <a:spAutoFit/>
          </a:bodyPr>
          <a:lstStyle/>
          <a:p>
            <a:r>
              <a:rPr lang="en-US" sz="2800" dirty="0"/>
              <a:t>Shortest Path</a:t>
            </a:r>
          </a:p>
        </p:txBody>
      </p:sp>
      <p:cxnSp>
        <p:nvCxnSpPr>
          <p:cNvPr id="34" name="Straight Connector 33"/>
          <p:cNvCxnSpPr>
            <a:endCxn id="3" idx="0"/>
          </p:cNvCxnSpPr>
          <p:nvPr/>
        </p:nvCxnSpPr>
        <p:spPr>
          <a:xfrm flipV="1">
            <a:off x="2423886" y="2380805"/>
            <a:ext cx="3625402" cy="231766"/>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2347333" y="2612571"/>
            <a:ext cx="1982491" cy="457953"/>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4304454" y="2411919"/>
            <a:ext cx="1719464" cy="641922"/>
          </a:xfrm>
          <a:prstGeom prst="line">
            <a:avLst/>
          </a:prstGeom>
        </p:spPr>
        <p:style>
          <a:lnRef idx="2">
            <a:schemeClr val="accent1"/>
          </a:lnRef>
          <a:fillRef idx="0">
            <a:schemeClr val="accent1"/>
          </a:fillRef>
          <a:effectRef idx="1">
            <a:schemeClr val="accent1"/>
          </a:effectRef>
          <a:fontRef idx="minor">
            <a:schemeClr val="tx1"/>
          </a:fontRef>
        </p:style>
      </p:cxnSp>
      <p:sp>
        <p:nvSpPr>
          <p:cNvPr id="40" name="Flowchart: Summing Junction 39"/>
          <p:cNvSpPr/>
          <p:nvPr/>
        </p:nvSpPr>
        <p:spPr>
          <a:xfrm>
            <a:off x="3800630" y="2212467"/>
            <a:ext cx="612648" cy="612648"/>
          </a:xfrm>
          <a:prstGeom prst="flowChartSummingJunctio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9378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ppt_x"/>
                                          </p:val>
                                        </p:tav>
                                        <p:tav tm="100000">
                                          <p:val>
                                            <p:strVal val="#ppt_x"/>
                                          </p:val>
                                        </p:tav>
                                      </p:tavLst>
                                    </p:anim>
                                    <p:anim calcmode="lin" valueType="num">
                                      <p:cBhvr additive="base">
                                        <p:cTn id="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additive="base">
                                        <p:cTn id="23" dur="500" fill="hold"/>
                                        <p:tgtEl>
                                          <p:spTgt spid="39"/>
                                        </p:tgtEl>
                                        <p:attrNameLst>
                                          <p:attrName>ppt_x</p:attrName>
                                        </p:attrNameLst>
                                      </p:cBhvr>
                                      <p:tavLst>
                                        <p:tav tm="0">
                                          <p:val>
                                            <p:strVal val="#ppt_x"/>
                                          </p:val>
                                        </p:tav>
                                        <p:tav tm="100000">
                                          <p:val>
                                            <p:strVal val="#ppt_x"/>
                                          </p:val>
                                        </p:tav>
                                      </p:tavLst>
                                    </p:anim>
                                    <p:anim calcmode="lin" valueType="num">
                                      <p:cBhvr additive="base">
                                        <p:cTn id="2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2">
                                            <p:txEl>
                                              <p:pRg st="2" end="2"/>
                                            </p:txEl>
                                          </p:spTgt>
                                        </p:tgtEl>
                                        <p:attrNameLst>
                                          <p:attrName>style.visibility</p:attrName>
                                        </p:attrNameLst>
                                      </p:cBhvr>
                                      <p:to>
                                        <p:strVal val="visible"/>
                                      </p:to>
                                    </p:set>
                                    <p:anim calcmode="lin" valueType="num">
                                      <p:cBhvr additive="base">
                                        <p:cTn id="29"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2">
                                            <p:txEl>
                                              <p:pRg st="3" end="3"/>
                                            </p:txEl>
                                          </p:spTgt>
                                        </p:tgtEl>
                                        <p:attrNameLst>
                                          <p:attrName>style.visibility</p:attrName>
                                        </p:attrNameLst>
                                      </p:cBhvr>
                                      <p:to>
                                        <p:strVal val="visible"/>
                                      </p:to>
                                    </p:set>
                                    <p:anim calcmode="lin" valueType="num">
                                      <p:cBhvr additive="base">
                                        <p:cTn id="33"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png;base64,%20iVBORw0KGgoAAAANSUhEUgAAAaoAAAGrCAYAAAHm1OPFAAAAAXNSR0IArs4c6QAAAARnQU1BAACxjwv8YQUAAAAJcEhZcwAADsMAAA7DAcdvqGQAAP+lSURBVHhe7J0FnFbF18cPu3Qtu+zSDbvswtLd3d3dnRIi0igWil2v3YoiBqIiiIFISpd0d3dtvPM995ndZ5cFV0X/C94fPJ+dO3fu9Jk5c+bMmWRFihSJlrsQPp6/dx2ShYWGRjdu1lW+/fpDKV68uFy7dlVfpEyZSrr3HCrvvv2CREVFyshRD8qhwwdk986t8ttvi2X4iMkyb95nsmfXdkmRMqUcO3pI0qRJK/0GjJE3XntKoqOjpHffUeLr4yuvvfKENG7WXhb9NE8GD5soDz84UtNIlszH/MTEH6XPyZOnkIiI6yKmD6VMlcorL6nl2tUr5gORFClSyvXr19Tf19dXv42OjjavkomPeY6MjNB3cbpiQECAx3Xn466lMS1Y8ZKVZP3apdoVaVZ9YfrIlSuXJXXqNNrc9Rq0NN0ghezft1s2bVwtNWs1kuXLF8m5s6clffqMctb85X3jJu3lO9NFIyMjpVHjttp95n39qTz48MvyxPRxcvr0Ce1OCYE0vdP/I/etEKfFgoODPa47H3d3V8yY0V/OnTutXdEbGTNmMv5ntOmDgrKZkSq1XLp4Xs6cOSW5c+eXfft2aZdLaUbFNGnSyYULZyV79txy5MhB/SZz5ixmpEsux44dkklTnpU3Xn9KTp08LpevXJJq1epL5Sq15bFHxoqPz+2fdeK0WMmSJT2uOx93bVe8oQ98++23ZmJ0JkC62fXrZsI06Lp0rkReuy5Rxq/hazOk3Mj+Es3kaJ4jTZioiAj9gZafvqZ//5e47S0WFREpPsl9PU//O2iLtWjVSx+Yr55//nl58cUX5fLly+pXunRp/fvVV18ZdsdpkfPnz8v8+fPV3bBhQ8mSJYu6QZt2Zu5KAtAWa9i4o8z7ZqZ6XLlyxUzKqdVNl2RUY9SiWypvFhElmfJlkHMHLopfnvRy/tAl9SvXP1TWvrdDrl+OkGYvV5Fv7lkmjZ6uIBGXImTh1DVSumewZDLhN3++x4yYIkVa55Mze8/Lug92SpUR4bJ/xTHZ/u0BTfd2QAvWum0/+cxDFw888IBMmTJF3XcytCtajtgOFk899ZRcunRJ/b788kv59NNP1X0nQVssrEhp2bJ5tcdLJEeOHHLo0CHPk1NguuGdBG2xIkXL6AO4evWq7Nq1S920Hs/QGYW7k3DXTtBxChafV0yVKo1pMWfYj48Ro6bKM09N9TyZRWrmIOUDLeAV02fIKKnM6pelCs8BASbMqdgw/yRuWbBIM2/5mm5IpliysxZi+Q4sR8IajPe8A/jjB3SZb8A31Ws0lB8WfhXz/T+N/2ZXhNNg4EgILDmW/PqD54mWunbDypgWYzK2LZhQGO/WNtkxv9h6/jtd95YLoYwZ/fQvmfH3D5QsWXPEdK/Nm9ZKpkwBWnimAsIgzQoMdNgrpSmzHsuZM48+I+XKmSuf+hMO8K2fn7/6ZcmS3fg46z4LOB7o1LuwicV/oysmtND8O5OzwzRH/2sDhjfidEW4e/ujQPytWauxZMjgJ/4BgVK7TlPNbKnSlaRW7SZSsVItMx3ANDuSrOTJUxr/xjFxVK5SR+rVbykRrNc8fv/W767tirccPO5kxCmYXVyyJrtw4YKMGjVKHn30UR21wNSpDqdBN500aZJUrVpVypcvr34zZ85UvjKpwIfNA4tUqVLp3w8++ED/hoWFaWZV+hoZLf/32fPqH3U1Wr4+9LEsXrxYli5eJu1n1paOHTtKYD5/6f9rMw0TcSVSSvVwBLDXLkZI/6XN1R3aNI90n9dQ3c3/r6rkreYM7/PmzYup2NuB/waNWekUoDs2btxYmjVrJlGmtcCwTW2k3Ue19Hng8hbS4ZM6KhboNLuu1H+snKRMl0LqTy8vFYcV1fA9vmsord6oLpHXo2TImtbS9av62pJ9fm4qLY1/VES0FKqfU5o8V1ny1cwuEVcj9ftq95WQDNnSSKOnK2o8fwVxCmbZp0GDBumQSfeqVKkSbITKMh7P9oHM6vSjpPZLIf9X4UtJmzmVyXS0fNTmeylYL6f4pvKR+WNXSJ4qWTWT7zSYJ2ve2Sa+KXzkxVKfSaoMKaVom/zyRo254pc7nURHRcuO+QdlVpcfZNvcfZI8la9kypte4zl/5LJ8O3KZ5uev4L/RFb1Xycg8xo4dG8OgRl4zE7Cp0ajIKGn8TCWJMt0rY8504pvS8HOm24S1zKs8bJ0Hy2p4BlLCt3y1mj6nypBC2rxbQ1sPd6s3q0uKdMkleRqHq+m2/GvJXr6UdF70ucomA4uESIeFn0id56ZJhlzwkX8O7gR9p+G/VTD2u+A27ALRWW857jtFWhWnYJZ1Yj5j0Bg6dKg+Uxgr47hT5ItxCmalv3ZdVq1aNWWp7MRdtmxZFaYiKb548aKEhIToRF6rVi19nzZtWmnVqpW6/9e4a0fFOAWzXfFugBasbfsB8uknr6iUyk7IFDJHjjxy6NA+fb5//OOyYf1vsmL5Ijl+/IiMm/CE6boX5c3XnlKVo4MH96nwpX3HPjLniw/1+7r1Wsi338xSNxvtqBAhEGrbrqds27pRMvr5yw/fz9X4rly5ZLp2uNJwePGy8vnsdyU0tJhs3LhaBy4fH4e2iSs2j6YAjlPh/U4LBl9IpuKL36pUrSu/Lv5e3XY05EPCTpz8lDz0wEiNmXc+5m8yr300gBupVqpUqdVtJVlkgDTr1msuP/7wtb5j+eTrm9xZ1nvSCA4uIr//vkHjQ++KuPAnDLjVQBanK8YvmC0wGbHrNltzZNDb7Sh8JbvBH/Ds7TZ1a56JzymAfUccgPRi/WkBJ4veSmU2jZtBY+rRe4w+UHM0f2HzA4OG3K9/yfD4iU9Kq9bdPRkSmTDpKbln5FQVgwcGZjWLxEsqEO0/YIyEhjkVNGDQWI2TLpghQybVBQkvVkZGjp4mLVp2lS7dBmkhEAIhJMqXL1jy5WdxalYTJq7Q0OLSqcsATRMNuKLhpTXcuAkztODVazaU/PlDpHDhcClQMFS7O27Sv2WLQQ+o6yWEqQ8+L1MnD/M83Ry21YHTCrEr9pw58xra3Ktu73CFCoXJjh1b1G2RM1deKVGivHzz9SyPz61xy4LZDQa6oZ3LoBdAK0AztCYiOGev2ldrGl1H/FEyQ48Q3UPCAL4nvuvXrhuaTKZx8I5wyU1afG/DAdIhvvjuP0Kcgt1NcNreC9CEBbWeEBwJ778DaNDC250QeN+nTx91a8Fgeq1YgL88A7ohz3zgELDT9dKkSaO6Hv8GLN150+DNQF4/++wzdd+VXTGm+K1bV/a47nwkK1iwQDQjT9eufVQrG11E0+f0Zfr0fnLixGHp2XuEfPbpO5KvQLC0adNDHn14jNSp20yY51b9tsSwQ19Jn36jtAu89+5L0qpNNwkKzCbPPzdNJk15Rk4YVumN15+WEiXLm/C/6qjJiOjQSjLlHKyOCd1cR17zKmVqj9a2+qcy7qsEN+l4tLwNEtIAj+l+d5XWdkhIcDSlQxj6zTffeLzvbMQUqmnTlrJ37844wzlNe/HiOalWvYEsW/qT4bwzSY0aDWXet7MlLKyE1KjZUGYbjnu/+a512x7K9a9ds1zy5C0ogZmzyvLlP0n58tUle47csm7dCsMOlZDvF3zpiT1hkL4dwhPjjg/exXS/u0pT27YUuydbtsTlwe5UxBSqQoWKyoHHR2oz2fpl9NeFIqMUu/cs/DgkwKLxnbee0+/gos+eOy0Xzp+TDp366gLx6NFDhst/Ut5641llZrNlzyUpzaRON0+bNr2OWAMG3ScvPv+wJ7Xbg2ShoaHRzNZ3lXa2bamAgAxy6tS/w/7804jhKNKly6RLD8DfFi1aqNsysQGFC6omdoHGdSR/w5pScdww1ciOvOosHXr8Nk/K3ztIrl+8sQv/20hWuHBINLKDuwk+3uP9Sy+9pEuQV199VZ8RbHbp0kWee+45adCggfqhiW25dNii2bNn6wAyZswYFZQmBcTh5ydPnqwZ7NGjh3IYWbNmlXfeeUf69++v3Mb1SxHy5NqJkjMsm+57tXizqkx4e6RERkTKljy/SutXamo8hern0r/XLlzX7VjATmWHj+uoO2X65LpFC7IVD9C9stuJmIHibkKcKkIn49y5c/Lxxx9Lu3bt1K9Tp076906CmaJiy7V161bdFOBsyqxZs/RQwIcffqgnGe4k3ND9YAhRAKFADCI//PCDas5YpZQ7ATHN1KRJE/1LQeyxDQpYp06dO6pAwHDpYWZMT3aDDBCwOs0cmFUaNWorH7z/ssc3FvBvly5d8DzFhb9/ZpUDwheikX32zKk4Eqt/EjHdL6FCAauDy1CP3JuWRCBJBik0h63ZOIALYRMBDW2W5la2XqNmI/npx290mf1vIaZQXbvWkvff/9HjfWcjZpF4s5ZCLFy2XFVZt3aFxycW8IVwFfEBjxihreVjWji5xkHF2RUrSw5aHtDi1p0Q+Jae8WfgY6UyCYHulStXPtln1j9InNj1QNsaQE+BQVlVrZWMoh2dNm06fZc+o5+kMW5O0w4ZNkG1q22BKCjhevQarmuzrFlz6DeATQqA2izqtE7h/zxfGtNSU6d2MT9Hh/BOR0yh4i4Sk0kEXUabXV8nCAaEpMjhx8xTNLX90Y8573/9+lWpU7e57vsiYMTfhmGbpVoNzkxm1+fadZpJnXrNdQjHBAV+0At0Z7/5t34xLfXBB2PMMuMJLeCdjphC3WwkuxMR0/2eeeYZmTFjhroff/xx/Qt7hJY0B0MZuV555RXVou7bt69kypQp5sBo4cKFVWsmqcDHCuBZtfr5+elfMozqKgXh70uzntUhuW/PvvLB0jfk9ddfl+OHTsgvKeZqwbbv2CYbSjqqC7kqZpEKQ4tK/UfLqXpqldHFJKxlPska7i9VRhWTi8cu69hTomsh/fWY11DnyAwZMsjcuXM1jr+LmO73R5PgnYSYyZdu9eabb2pL8ZduZQtZpndhuX45UlL7pZRaU0pL58/qqvpquw9qSaF6Oc3S3izVP3GW6qizhrbIq1rSaE4XbZtfhq5vLakzpZTwdvlVCzt7qcxSsG5ODV91jMPJdJpdRxrOqKDft367hurRZy3213ZiYmiKAmzbtk27GeLnX3/9VbdCQcnuwZLGZOrK2WuqGf1e0/nahWZ1+VFVwHOWC5JfHl2r731S+GhmXizxmerdbvp0t8xst1AuHb8iVcaUkBm5PpLDa07KgZXH5cLRy7L4ifVa8E+7LZJ59y6XtFnSyGc9f5ZPOv4gRzec0vT/LGK6392EmO6HTOK1116L6X7du3d3dvQMun3TQBXvkQhVHhmuWtMMAkiCinUsYAYUkXIDQqXhkxW0BdGI7qRdNFp6/9hE2n9U2/QAUQV+ui/68XWmlZHghrkkd6WsEtqxpbSY9aqEd2srKdOllc6/fCERl69IoRYNJHOREEkdkEnzkVjEtNTnn0+UVq0eUs87HXdn9/P8lRw5Mntcdz5iChUd7SiJQFPvv/++rnuYfAGjIM/MZfySOu7u7sdGABsEAB4PwC5169ZN/wIOoiHBhTccMmSIygcZMdlarVChgoSGhmq4/zViWmr48Oby3HNz1PNOR0yhLP3cDfDNkiWLns7s13+4mSyv6vZNtmzZYn6BgZll0uQZkiVrFkmfPq2kSZ1KcuXKLT16DpILF07LjKfekOvXLkmvPsOkceNWcvjQHqlStZaEhIRKypTJJXv27NK33z1y6uRhefrZt2XH9o3SpWs/ad+xpxw5vEcemPaM7N+3Q8M9+/x7cvTIPgkI8JeJk5+QA/t3yiPTX5bOnfvK9m3rNQx5Io/WHf/Hu5idxGLFiinf5w1kEB069lMJ0muvmlWxac1Is1yGT2TZbEdIvrOjIu9at+khq1cvkT27t6sf7wgL+K5s2SqyZk3sqbjgkKIm05vEaoZ6x4XbMtYlS1eUVSvRbXLiQkp1yKPC6o0/lNB6ayk7XRQxl680adpevp77ib630lgTShO03+APeLZazo6oDDXu2ELix887LvttWJESsmXzOnUD+468EI8N5w2NmYgbN2mn2sNWmws4euZRpmuOkVKmlkqWqqBbpsDyjPfd/5havuvabbBUrebsGhYKLir5CxT2VILh+boP0Xjvu985k4yifs/e9+i7wUPHa4HQXp44+WmVzXNUHnkhaVSqXFvQVkPQU7d+C+nQqZ/6Y0ElrEhJTTtHzjz6Pb906TJIsrCw0GhqLaGWolbCi5VVfaSXX3rU4/vHKFzYZOL6Vdm9a5vHJy4Qip44cdTzJJI5c5Cc9DLpgso2RlABSie7dyccz83wh91PNZNNTUJ31DY1jbS2UeM28u03s1UHz2o30xWgCfxoI7sFxDt7losw3kIeWoC4Ld0A/NCGRjTHN9fNaoE0EiscihnSW7WqZDj1pep5pyPOPEWL/BEIwyj1b4nTEpsv79HVx37Ax96wmSYQXcqOUsAu8/8NkCZdk653K5B/Kw1OkKGdM2eyNG/+oOfJRVJBgo31VxU1E7MRwjTzb+6W3k2IaSxvBqVYeLhuUd8Kk6c+q1rqbPKUMRzd77+vlz59R6klp6/nfqycG2DmQl9zyiTnYC6nstauWSpFipZWY9BffTVTN4HYCj98+IDyMpYRGzFyqhw5elA+/uh1/bZv/9Hy8guPKi/CTPbUjImGnR4lBQqEyMMPjpJGTdsalju/vP/uSzo7stfJxhTPdwO0seL3diT2TZs29Ty5SCpIcBi8m45L3E2IoaygoBxy+rSzGqhUqYpcvHhrRejOXQfKh+//n7rt4pVlWFCWbPLN15/IiuW/mKVOerUgxrnpN994RsOyhOKgTpGiJeX4sSOybu1ys2heqvvjdhhkmbTbLKI7demvq5lfFjm2hwsWCpPft6yX7j2Gil8mf3nmqSnSoGFrKV+hhjz+2Fhp2aqrWQJWlFdefky1iw7s361sa2KPOSZ1JDgMfv7550nG3oGLWGhjxV/I2AWLi6SFGMoqV6G2rFn1i3o2a95a9u7ZoQsx4IjD4h5XvX/8dHnhuYflwoVzOmSiMdan72jJkjW7Hib75efvdPhp276nGcq2q/kGwDn51at+ldCwEnrcffv2TbJ0yU9mGMwmRw3n5+ubQoUwuEPMcMjtNZiaAC1bd5FZH78tHTr2VQ1S1GUvXbwoUx58XmY8Pl41RB+Y9qK88dqTsmvXVnn40VfkkYfu1W/Hjpsu0x8dK0is0JaDo2QIXjB/jvTuM0KHaTqsXUTbMt9Ot3f81u3QiHXzgEgwblgfH8SK5n1Cw+ArrwyTAQMca3sukg60sbyl2S6SLnRcQxJvDUyARo0aKemy9ThnzhzdKGY78f/+7/+UPE+fPq3qZ8jS4La+/vprw/k5CradF3+p4tssJYpI1PUICevYUvI1qCn1/2+6Ppce2kvKjR4obea+KzkqlJLgFs4Zp7RZMktg0RAJCg+VLiaOiCtXJUvJotJytrMgbv6xw3n+lxEzDGKu6IvP3vR4O3j55ZelZ8+e2ijsAdNQuNGWQbiIG0tbvXr1ko8++kj3kN99910VlmJViwMzgDAJuWH5seSaMWNGSZ8+vZw5c0aXAMRvzUzYfS0XXo3FTR5zvnjb4504sKVFRbpD6L+DGPbO4UTigu3jiRMn6jAIGBahDHTTMFLi7++vlPDFF19Irly51LYxNuq8JSAYlG35WjW1yxp5NUpPQAL//BlUfw2Tvz3nN5KIy5GqNoleG3pqEZfMIntxM1WZBKg/dvu6gRTrWFCfQxrn1r+leoao7ltqv1RqSjhDdkO1ZhzGgij+Yc3zqj8miomXfODf4hWTJ+N/zeQHPwzWhrXKJz2+a6TxJkV4GIwIqVq9sSz91ZEUWNi9FoY1bzfH5LDFDGggGrRQoUKyZ88e9XPxz8DDYERLjpz51MMbUNsjjzwS47bU9/PPP+tfQEPRgLt37/b4uPinEDMMYvHfGwxvmJZmsmcYxFQ7d4Lhj7lOhkEYDBTOkNIXLVpUT7BzmROnbrFc7uL2QodBb2UcwFwEe+4iaUFbCGrxxvHj/87VSS7+HGJY95H3Pi5Pz7hPxU5PPv2avPbKk9Kpc39dMM/88FXp0Km/fP7Zu57PuPXikhkGnfWSFVexU8wWCVf/nj17RspXqC7vvPV8nCPumJJdvWqJFClaSo4cPiBbt26QZs07qQGqxb/M10tc1hi3s71xTRo1aWfWf++adVdq6dp9sLz1xjNSKLiI1KzZSC81mv/dF4ZDvajLhwwZM+m2CzJDjFdVqFBDdRLZNok0edxv4syXP0TvlmXY5/6hg/v3aJ6x37Z542opWqy0yuaWLP5er8fiWPC3X8+S5i06yXXDZM2e9bbufHPZ58cfvSYdTR2ZYUnrCMtGyX2Ty+xP35HmLbtICjOXfzfvc6ldt5n4+vjIihW/6K46u/Js/bDlwx21V0xdBgZll8OH9qleZmpTr79vWafyU7BsyY9SpVpdp7HUxwtILxBAukha0BaBMrzh6+s2VFJEzDA4YtR0eeapsTqcPfHkq/Lm609Ju/a9dRic9fGb0ta453z5oecz0d3ad995Qd3xh8EF878wQ9r3MvmBZ+WRaaPVBPHW3zdoWDsMFiteTg4e2CPbt29WBRmsFvz807dqL+KjD1+TTJn8VREmQ0Z/ExfbLamlZeuumheGQfRouaLwh4Vf6zYNY1cqxF8XL+qowC41Sr0wTijqMi/36n2PPPbIfaoEzOjx3DNTBUMCphrMkHtVv0M7q03bHvLxzNfVnd/k4djRw2ao7ij79u1Uu4IjRz8o38z9RLZt2ySduw5SIwJPPzlJWrXprsPgF5+/L02bddA6WbDgS6llhnaUkTCXWbp0JU2bnfCCBQubvJ/3DINZdac8k39mSZM6jamvjVI4NFzrjC2iipVrJzwMXr+OzqsrQkpqSLCxcuQIkEOH/tohUBf/HJKVLlM2OleuAnpMxWLM2KnKAWGwP9r8275ts8NwJEPWF2k4nc4y96uPNWwzwyV9bdxwbkFZs0v//mPk228+VdKF9OHS+LZ7z2GG+9uvmvFNm7WXsCKl5OiRA7Jp0xpp2KiNLPjuS1m50vmmEIoxv69X5Zlq1eubYfVL6dtvtN7a/9EHr6g/mvZcKlC4cHHZuXOLXL50SUKLFNe09u/brcbOkbgcM9xhkBlikAeeP39WTaOiRc9QhF4hwxBcLfnkRlg4RISLhw/tV+PqUWYaYNec8xVwcTu2b5GQwkU1PoZBdrPB9m0b9RwG6e8wQ3sBM8RRlr17d+iZCYZjdr9RDEJidM5wyyj9UG/ODkZauXjxgqQ25ULZ5/Spk+If4BzQPHL4oHK3CVJWhGkQj2TJRRJCgo1VtWpRWbx4k+fJRVJBgjx65cpNdJjgaL4FWyNvvfWWbha++OKLujvMew6nLly4UGWDqK9B4nxbr149tWg5YsQIw7nVUEl9xYoV1c0VP/fff7+GIby9/TA8PFx3owcPHhxz/MtFLG4yDN495nHuJiRIWZj8oWdbu7B285Fj4EjheY+5LcRIUI5F1XuLq7nU65cipfaDZeSqcbP5iHEMNh25DpDbK/ED2GrRGyvr5ZS279fUSbv8oDBp9nJV8Unuo7ZX6k4rK6kyerb4TRyIgrKGB0j3bxsqVQ5a2VI3KNlgbPJ8JTW4kcKkM2xjGxmwrIUa5Oj8RT2pdE+4bjIOWdta2rxXU4p3LigtX6sqNSeWkgpDimj8bdu21ZvNuBqRddnTTz+t/kkFCUow4GjQgWDos5g+fbrqVdBY2JfhBlw4qNy5nR1bKmzF/22RZi9WVq7xh8mrJHvxzNLfVNiWL/eYhkouvRc2kc/7ODqA/X5tJqf3XtAG2rHgoNqewSgO90IGhflJ+iyp1abMnsWH5cKhS2qfpu4j5ZTxObrxlBxYcVx3ep8O/kT6/NRUUqZLLl8PWypp/FOJX54M8mjgexJpOsXhtSflw5YLJDDET2pPKS2PBhn/a5Gy9p3t8kW/xWpjt0irfHrzJ9s7L7zwguwMXy5R16JlXVFnM5bd606f19MLbXOUcazy9fu1uRr6+TeR4DBIj7UbjS6SDhKkrIEDB+q8ZRkMOwy+/fbbygwMHz5cb8CBkWA73wL9BS7hpbEDCmXUYYchDwNhNcaX1F/PBY3UDztADE8RV6Ok0VPO5bzZigVI9pKZJWsxfx0GK91TNEbnIluJAAksnEkpkRtX0bVApyKwsJ8Jm0z1OYKK+GtY0OuHxpI8ta9SfEBBkxczhOKuPq6E1J5aWodsqIk4MuZKJ7nKBUm6oNRKOfbqZ4yXWViL1/9LJDhnof7FELdgwQJ9xo0Nc0x+Q3HoX7CLjPqYtW1OoZkr6pg5pmjr/HLot+PmOblWemjzvPLTQ2vkxwdWy3Ohs9Tvk04/yFu1v5bwtvlkzsDFkjYwlRzZcEqHLd+UZjFtwvz8yDrhfB/D3ZF1p6REl4Jy9fx1+ajNQq08H99kcmLrWen9Y1NJnSGFHFh2TJVsaNC3an9jhq0WUtQMcfuXHpU+i5zzZoseXSeBoZkkIDijmvSqOaGknNx+Tk17pc1RQEK7DpNiAydKtrIlJGvVftLp588kXdZA8QnsKN1WfCPZypWU5p/8n3F/LaEdHYv8ree8bdKMksxhIfr8TyHBYdBF0kSClBUW5jANLpIWEmwsTPu6SHpwh8E7CAlSFkwDnJ61iQY3yEKRu0UAOulWIxew9oIrZH3GQQa4QYxEffLJJ6oPgYjKxd9HgpRlDwN4HwoICgqSgwcPxhwYgDPkghgaEjb+vffeU3bfhrccJdyj1eYFvKcx+dG4gLAAERdu/vION3+Jx8WfHAYffPBBvc0nIdAgUKNtTBe3Hwk2Vr58WWXPnli7Xi6SBmIayyq9gPCiRc2C89ZDT4uWneXzz94zw5SvdOo8QD768BVp266XfPjBK0pdzGMMeeyuIhS15g248e+lFx7R76xIC4okfcIQloMSet/pNUdyYr/FAt77774oOXLmlb17tpv4kV9e8Ci9OHbUAP4Mn8TFX5uX6jUayMLv52r+UG7hunrAkMyQW7xEWb0un+8B8VEn5NWpH2cnAn+UXfbt263pkz++GXbPZHn+2X/O5lWClHUzQ3a3C42btJVvvv7U85Q0ERAQJA0bt5YP33cMziYF6AxPr+nUZZj2MID5Qtxoh3JPEupo/PXG8BGT42jkAlTR7h//uNqORI0NPQh0JdAtsEAVjR7PrfqAq4xGj3nYVE6g6ipw8r97z6GGcbmiWrA9ezn5Ii/cfg/y5iskHTv1U4pEhwHQ27lFn/TID3/vve8R1ZHge9THuA25bfteqopGWID268DB98cwMcSDOhjavu+89YKmZfUj0DAmPfxCQopqOtio7N13pI4GfAclEgcax9iwtGGoF+Z1KH34iClSvmINwXJAxoyZ9J5SvsWepZ+fv7rRD+EvP6iW+lfK8jayBRJDWRj73LRxtSlkcr1o58cfvpYhQyfIiy/YS01peCu5j3VPe/glmTRhsLrjIqHwTuex/qgzL/p5niqj7Nq5Vf3iWmKLDY8f7xw48dHYu3b+rj7FS5ST9etWqttBtOksBcxcvd0rPgfOcGqPPDl5CTPl37Jlvbq9QWM5nTda1aN37iA973LYst1o8/OPoI1F5Ha+AolpLHqJHcPpbbGZjLVnS6aYK3hv5wHcLVp2Uatnds6y1EEYvqPz8B2KO1C197e4vcPHj5u6SK7fsnRwlgAA6oISnbhTxsu/U7k23za+2Lw46TA0QnHkm/iceK5L5sxZVOGUDm/zQ1qkTTitF5MvLLkB/IjDO++Jga9ZP00l4oFDpsqK5T9oAkOHjTO9boXUqtNU8uYtJDt2bFbqQa3Kgl5LQiRMhVLQ/gPGSCMzHzFkoMYG9W3bukkzaoeZiZOfUsPDTZt3lOXLftIMj584w4TbqD2NymjVuruqohUpUlKaNOugFFCjViOTXiqtFCiLQworV/yilULcDD3tO/SR8xfO6pV2DC333veQnD9/To4cOSij7p2mftlz5NHhqWh4adm4YZVW5D0jp8jaNRhVxhhzhB6OAKdOHlN7UBySGDP2UR2aDxzYI6XLVFY7xKilVa1WXxo3ba956dJ1kE4BMCkNGrbSgwpoGVN3UPXlyxf129x5CkgK07m5cB5jLVzlZ836ooVM+agzqD9v3oJ6bTPDZoIMBtq49GoXSQsJipuuXnWGMxdJC9pYbCIiOuIaKcRI8+Z9qy8Bl74ypnMSkg1H9DJQlEHMhFIN33IklaGIq6Bw44c8kBsx2FVG8YRLl1nvHDt2zBPz3QH0NlDRo14or8VXX33lcf15IIOlPTgC/Nhjj3l8PQyGx+0iCeOGIfD69Uh57jln/eEi6SBBisqQIa0Zrv73N/a7iMUNDYV1GMwk/FnY9cYfIbHhXMSFb8aMGabCDGBIkYUn+1QwBCz+nGuEndU6m4a85wfTz5qA9QvP3XoMMQvnsnpIuXvPIRqWNUTrtt1ly+Y1KuohXI1aDdUQoyMGSmXWbU2kbLnKEmXWMkOGTTRrlHqydMlCadehl1nbNNRD4L37jjBxrNX1HgLXQUPu1zXQkKHj9XtOVA4ZNl6tsHGEqO+Ae/UIEpIADHidMXl0BL9mkWvi8DXLENbelNlKIVKkcBbDPDtbOuytJdM8oqVkyx/r9qoX06mjkfiYeDSMWWM6bvMt7nhx2vqjPCyJ4ueFhTl+znc2bDLxoRIJYGV6gEWlLRx/rYTbggxYqTZhsdu+Y8cWleV9+snbUqhQEV147tkdu2AGnCkqUaK8nqdiUcstP/v37tLMPfrwvaYQKfUu6BIlKxhO86TmC0PHFuXKV9OwLFJZODsF9JGzZ09LGbOw9PMPMIvdA5pf/PPnL6ydhHD4IS1AqqJu7XQp1Y1Ug7/2O+smfW46wQ1i3V71YkYHdZt3GibGTUU7YbzjtHmh8RLKC+WzYZF+WPcNQx9m46y4JakD6QSF+C8g2SOPvRr9/ruOqW7AuolDBxzXcZF0cAN7Dhmi/OIiaSFZaOHC0d47vnfS0PdfQszQh5ifia5gwYIqTmIIZDK1rDRub2DeBtM21g0H+M3Xs3R3d8mvP8jJk8eMu718+80snaxBqTKV5LcVi6VR47Z6GJvD0pjCWb1qqZQuU0XCi5WWxx4ZI+HhpSVvvmDdHqlYqaZKqgEbbGzm/bp4gYm7g+YJc+NI8L/8/ANNJ0fO3MrMcCCcyRgm5c8gfplvt/vPwHxmvnPcMUMfjWQBJ0fkgL/W7Y133nzO43KGS4yPwN1g+5wbdsyXenLeO4Pr165UzuurOR8ZVn6DLF4037DXC3Rnlwbl+yxZc0ib9r21oXm2jQRgHLgFkP0l3OHFSmleF3z3he6akk9sMsFkwJmeO3cmJv+J/YF/0v1nfuar2OcSJUpGw+pa/NUFr4t/Fskenf5a9HvvxB6tZMjDYOPo0VCFi6QCn/hjJ8PYuHHjPE8ukgqS1ahRJ/r48cOex7jjqoukg2TTZ7wZ/c6bMzyPolxf+vQZdDK+FSpUrKk6EIhTunQbLD/+8I3qRmBBDFM4zHt58hSUg8bPNjwKIzAJmMk5c/akYQAC9N3JE8eUGcDkz+OP3a/p83zIxIN4ChERXCl+GTJkVOtf3KnVonVXefapKapmhVmhjz54VbJly6V6Fhh8JFmYk6NHDqouQurUaeWUeVe0aCn5YeFctcyGXsQnM9+IUUZJqvCJNBwUiFW5Mhyg4bbgpgB/rdsCrgobRg6cQwPbtm7Qv5hq4xYeWGVuyfEeWmlAKpArkM+eOaP2jI4dOST58hWSY8cOa9is2XLI8JFTJSBzkK7n8LeAi8OiJekgBLZ5P2Ea+srlyzq/Jk+RXMaOn244Rm61iVI9RIS9XHBGJzlu4qMDEcfMj15Tc3mka8vp7Qa3223jhxBi3Y7CkPf7+O5krdt0if59yxqNDHDkBum5i6SFZE88+Xb0W2887nlEhy9KRo5sIc8//9f3/V3cfvh4r6FA8uQ+8tJLX3ueXCQV+OzZ7aj+eiMy0hlXXSQd+BQKKeZxxoK1FOpdTGZnz57VSRowAbdu3VrFTbznGdj30YYzK9yumX4Hoox/an8/wfBj4fbN9C93XUWab0G0p0Owc8q7yGvX5frFyxJx+ao0efdZSWW+7fTTbPHL557y98EGORV79apj6g0gY8N+kr3Xiv0pdNdoQEzF4e7Xr59899132kjFisU29tqX35Gm7z4nxXp1kOwVy0gyjyR+9XNvig+2cQ3LHHUtQor16SRBxcPEN3VqyVOrsnRb/rWEqaEO08gmjF/+vJIms798WL2VnNy8TeP4LyPZ/eOnR8/5wjl47SLpwsfPzzkTBa/uDagJbVj+WsOK3m4udoGyoDioiiES4GfDeAN/b3Tq1En/ci9W5cqVpXv37vpsETOceobR/zp8biaBGDNmjM5DHTt2VMuZqCkz9GHqAAQHB6tlTaTtaN+grOFIDxzVaL4D586d00bCHB1/eQY0AD+uBWSuIz7rT1oY4QLe2y//ZSR7+NH/i/7gveeUopib/gyghpYtW3qeXPyT8Ll6E9uwJUo4l4h4247FzQEBqKdKlSpqbAQKwB+qgKK8w9ecVEqNJKbNnEoaTI81yVaofi7lGTD11uS5Sh5fkeb/V1Uy5kyrfs1erKJGEgFWx0D96eX1L2m2erO6dJxVx3CKUdLgcevvxNHp07pqiayBJzzASmfTF6pIye7Bcf2fKK+m5jB/hwXQpAofzrcmBHQnmCesGVAa4bXXXlODwTQGm4vff/+9Do8YCi5XrpxkypRJpk2bpuFBMp9kcu7QJSlYJ6f458+oflQmZlJL9QqRlm9Uk19nbFBTdFjUTO2XQs4dvCS5K2aROYMW652JNBZ2/Wisde87eoLEu/iJ9fJR2+8lRbrksnfxEY+/yP6lx+TD1gvUjt9PD681nvpKUqZPIV8NXixBYZnkq6EeXUGTF56rjCom/X5pJkueWq9pJkUke3zGm9FvvzkjwaGPhmJecvG/h8/+fTvVEX8PiqGMRuKvXdja4c02HtTEUOhuNP7z8MmeI686GPe98cwzz2hDPPHEE/Lxxx8rJ8YwiNtSHtsQUCIH1eJ/7+L2IkZ6Hn/og3K8/WCT8bNub+DvstH/LHxWr3LUseIPfZjexo+G6tWrl85XrHVsg7BvZamIMFynDvBzqev2w6dY8QrqiF+5XBvBnMQ50kWLFum8lC9fPr0agnkJN9fMcgUtjcZVEFAWHCB/40siXPw9GK7vLcP1PXHD0AcLjsTBrotgxxEN4QdoLMLTKJY75GdFP8xfrmr07UOy+vWbRh84sMvz6ABKcis5acGnZu3mHmcsOL3nImnBjF5xF7nAWwzkImkgWdmyFaIvXTrveXT0+hJDUZysOHP6pDIhadOll3NnT5s56ta6ccxn1jCUym+sfMcDzsZyGXR8DtQCSX9AQJYYY1Kq4maiSZM2rTIvzhlZjDZeMdzp3TV0+w4dPmXq7l2/S9v2/WXD+uWSOTBQunQdqDbwMGTVrkNvPUGxaeMarwpMJp27DpA1q5epH9Yx16xeaiqKM7W+MmbsI86RTROcw84WNBRA6VEFreZbDF1x9pfKx8rkop+/kwmTn1aly9PGb+y46Xrig28HDh4nu3ZuMWFPqjEojEcVKVpSMmfOpkd2GjRsYzpaqOlo6aVLt4F6YzXx05oYm0J/MHPmIClbvpoEBgZpGYuXKK9MUIVKNbWc2BKsW6+5hIQWU4VS7AkGm3DoLbZt19P4Uy8rTb30kbCwErJu7XK1D4hRLIxXYX2zmMkLZ5qbNu+kR4hOHD8i9Rq0NPEXV13EajUaqLGqTH4BUq5CdTVkVbBQqJ5dhlkrV66qhBUtZUa2S1KnTlPNyw1HQxNLUd5yQNy0IWssLni0HCSWvLxNzlHZUKBlVNRkmoHTwI4VZ4dzRKfCOUEO1VjqgMlx0nA6DHERJ+/x4j3x8IvPxd7pSBYWFhYdf6hBC8m9WTtpwadbj5EepwPWvVhzdpG0cAPZQFz79x/3PLlIKkgWEhIc7T2PJH6OijW96cwNyAVvLZhlToFzu1m4P1po8z3zGowKbgs7H1k/hvJYP465Mv8lbCq0UuXasnTJD+r2nlNvFt4CAypwqA6YOmLz80/Ad/SYx6bCSbVq08dwdiuV6+vYuZ8EBxeRDRtWSuu2PQznVELN3Ni5jEro03ek4XhW6HNnwyUuX/azFpLKmjDpKZ30N25crX72O8ROAM4qynB9TiX66gHqwMAsaln518Xfy6Spz6jZUG61HnXvQ1qRMA29zHtM55w8eUJNhDYxXB8X7sN9Yau8br0WhuMqq6oCXboNkiW/LpT8hrvCUjKVzrfki2VFn36jpGrVevoOZgT77uTj5KljUqtWE+XYMBA8YtRUPe6z03Bxo8c8ZMqTUrZv36ScKmHgjClPh0591UgyNuM51oPR4sZN2qn51RMnj6r1aNLCnFCVqnUlX/5gjbes4fCCgrIZLrCwnlDB0kyZspXV6DBmj2rWaqT5+stcX2BQVsN2HtWG4dwT54s4Ge8cdHYk6Fk5m3T0UExD+WUKkOSmUqgw/Mggf8+cOal7X6zNaBxYaK78Pn7siB6/OX3qhH6PWWqMxjtcprOOovHp3bhhgqBI0oZjJD6+ZX2WIaOfxgeoZK5BJw7SYrmQSu0bRWsZQLr0GfRK8rRp0znvTQXS6YiL4ztBWbIbiroo58+d1XJ6Hw/6J3CDiR1bybZyXSQN3MBMMCS1bl1FG8r9JaFfQoYVXYvNSQ83NBS7uDebo5gb4O6spMBKEhi3mfhuJ+DsmO9uhrgc2t2vLeU7ccrzU1cu/1HJCwQEBCj3gd2848ePSCHD/THBM29NmPSkLFv6s7rh/ByWNJm069BXmrfoIgcP7FEZ3X33T1eOq2v3QWockfDlyldXDofztLyDZYYTI1nkc8jpkKH5m4n+nlEPSMoUqdRA/ohRD+oB6tWrl0q//mP0L/F16NhP5WSFgsOkZetuej747NlTeqeGv2FuONObK3c+ZShMcMmeI5eWCaYhi2EE+MtBbm4GIC+cHebQ9jXDlufKnV/fnb9wTvLnDzFMkL+cMkwJVzvAEJ04ccS4i6jFGRiUQsY/ILNxG+YKY/MBJk4YJDg7GC3OLefOY+I04RFKZ8+RWy3M0BmzZM2ud4dk9MtkOO4sunTJksXkJSCzXDfLlVy58mpebhAh3Yrrg8Ukw7+tXKxsbv0GLeWXRfP14hF694b1K1WwyHpo/ndfSKPGbeT7BXP0WyuQJXM1azeWhcYfi/twaQg24cIAlFK8eDktAHFw68CcLz8yy4N1evUQ7Dvg259+/EYLzk0BCxfc3UdZbxj6oBR6rIukhRsaCnPajzzSXaZM+cDj4yIpIEGuL23aVGZcvflE7uLfR4J7GRcvulvxSQ03NBSCTE5yoMoM2ws++OADFfGg48d9Hcxj5cuXF0ONuiN53333ybPPPqv3dzC/cTcFpztq1KihB9KaNWum5k/5y3PNmjX1/dSpU+Xtt9/WNEDXrl3VBPaXX37p8XFhkcA2RzJV+vc2WXrx4kV1ww1ywTKNybqlbt26huXNIA8//LAsXbpUuT2+Rxd906ZNehj7p59+kmXLlknOnDn1L8/Vq1eXzZs3q5sO4LD6oqcSubCF713ERYJzlF0nwYL/FfwXFqD/Nnzir/6hFqjk5Zdfjln7PP7446pC9vzzz+vQR5i+ffvq8Ii1fVCkdT7pPq+huvOUzya9f2ii7rSZU0vfxc3UDfovc/QIOZw2YBnmCkzDXoqQfkscf07+9f7R+ZbThJ0/r6duDpjhbvp8Zbl2MUIqjwhXf8L0+amJtHytmlw9f10CC/upP8ozvil9pbd5x7r84rFYycmlk1ckmW8y6b+0uVw+HVt+Ohgq2/x99913k5QlUB/VFvICQ9egQYPirKWgDn684w4o3Oz5MNTZYYqTfjvnH5BhG9vIye3n5MCKYzJ0fWutiBNbzsig31pqZZ/e7dwu6pPcR07vOS9d59Q3FeojJ7eelWYvVFb3sY2npfLIcBPGpLf5tIanYlOkSS6XTHysz31T+UrqjIZqjTu58ed4Z+qMKaVsv1CJuBxpGi1CKgwOk21f75frVyK1s0Rcck4u1p5aRsOf3nVeak0urfGDYcOGyfHjxyUwMFBP+Sd0uv9/hQSHPsDcQWO4SBrw6dp9hMfpgHkJpgFrLXaS5z55Go4THtxABiZMmCD33ntvDOVBMQVq55Ae3znDH8hZNlBSpk8u/X5tLmEt8+kQB6qMLiZXzl7Tc7MA/14LG0v3bxuKj6Gcbl81UH+GLobT8oOK6BlfvgEMm5XuCZfOX9TVby+fdvwjr0aJf/4MJr1mSjHnD3u2yhn6jl+Wjp/WkaiIKLlwOJZSOA/MGeKcZYP0mfh6/9DYUHo9pWAANfrlSiftPqylz4wM9oD3v4UbuD4qvmnTpjqk2TnK398xVQ33x1/mpTVr1khISEhMmEOrTpih5JxcOXNNrps5hEPS+Wtm12Ho/OGLkqdSFhMqWtIFpZEsRfx1iDu91xn6GAaPbTqjlRRpKvLASueKPQ5Pr3l7m5w7aNI1DdjwiQqSpai/RF+PVr+17+3Uiu7+TQOtvGvm+2zFAmTps5u0YQeuaBGTl1I9QmT1m9s0HA1mEdI4t/GLkoO/HTcdpYHm5bgZqiMjos38FynVxhSXs/suaGfYt+SYFG2TT4fbQ6tOemL4d5AsOLhQdEJKHO7Ql7Tg06vPfR6nA4Y+uJ3p06d7fEQvlYRxYL3ED6pj6OvQoUPMorjB4xWUImpMKCk9FzTS4QpUNT0S1JxYSv+CKvcWi7Eh0eLVqtrLgV/OdJI+axq5eu6aFKiTQ3suKNs/VK6aYQ9qbfx0rC0IhqLGzzrPtR8sI50/czhEKO/quetKhQyppfuEqH+1sSWUmag2trg0e6myCV9X/csOCJUBhgNkCCxYN6dcM9wjyGjyU3FoUWn7fk19/l/ihqGPeQlrYbDjUBVgM5EhDr8CBQqoNIIbM9u0aaOsOvjuvuU6F6x6fZv4pPCRzZ/vNmN7U7UHAdZ9uEPnB9j1zAUNC20aIXvJzJI2wDkYB/LWyKZcYsXh4c48YuJr8nwlHSqxJ9F+Zm1Z+coWrewe8xsqd8mwBAt+Zvd5Obvf4SjnjVmucx2GQXxNXrbN3S99zbz1y/R1+n7jrN1ywnCZDHHdmVNNOl/0XyyFm+TWIbxwszzS6JmKOrwmT+0jn3Rw1Mn+l7jhEhULGuavLnhd3H74dO8V98YAKARmwRqNAlAOlDZgwADp06ePDn3Y62NxaKmu8ohiuuCktzOJl+0fpv6lejjGqOo9XE7N3NgFbLmBYWaR20yZinzVs+mkDwIKZDAL4eZSqF5OSZE6uXKCAOYA8zlNzFDHophFL+C7YMMQ9FnU1PgbqvcsYKMMM8CCC2qLMoti7wUv1mTg2hh+GSItCrVooIYfL588LRXGDlW/6o+MU7/rFy9J6aG9DINxzXCX16RQc4czBblrVpKWn74qtZ6c4vG5/Uhw6IPLg0W3B9qQzaE/RwPWr19fh7733ntPD1ZbeeCSZzbocNPly/pyyiwk176zTVq/XV3WvLNd388fv1Ib8oqZf7BzxLDybsN5kjFHOuWmKo0IV2kDDfB2/W9l7+KjEmG4rpntFur34NuRy3RYg23vaYa+lGY4jDKdZteCg/Je4+8kuVkEdzFcJGw6LDz5+aDZfEmTOZXUe7Sc+tOR4Ax/mLpacpYPkuBGuTyxi2z95CvDRfpIirRpZPuX87Shj/y2Trotm2u4weRycMlv0mP1d+rG3z+4gJnXIiW4ZSMzh543c/Q/t0C+4RIVCzg+Sy0u/ve4wUozO7xPPtnXbaQkhgRFSFwreu1a7Njt4n+PG+Yo4DZS0sMNDcXQ9+CD3TxPLpIKEhz6XJXmpIcEhz63kZIeEmwoJBLeAtmXXnpJF7lIznEDaxMJoJDCe9ZgyATZWGThjD/rLFfC8feRYEPRIEgg7IIXYxuIlE6ePKl/2fmsUMGxSkbY0NBQVWShURDSsm/FwpjvX3jhhZitEBd/HTfd4aWi58+f73mKC9ZYdmvexb+DBCkKqsAWn4VV8rCLYCgEkRLbHwx5/LwXyAyBhCEe3HbYZFjEz26NAOsmvHdcNj7veP/LuKGhGL6w7j9ixIiYoS9z5sw63A0ePFifAbvA3oD6sIUOaBQoku2SN998U2WEJ06ckEmTJikllilTRhuIOIsXL66Km0WLFtUtFCxvLliwQPr37x+jROPiFkNffNBo3gxEfGAB01vi7uL24oaG4gxvpUqhsnz5Vo+Pi6SAG4Y+jn6uXu3YQneRdHADRTGZu0h6uKGhEmMQhMbs3XeEvPXGs4Zbi5BWrbvLzI9eNQvc9IZLu+ph3X3kuuHYvC8ihlPEahmbd9af8GjrcsQTrhC3Y9wj0rhTm/dXPO+j1AgHlk9On3YMiHTrMUQ+/ug1jYdvHcsxkXo8lbPDHDNNZv6RFnlJ7llSYMgjTRqnjMQDw4IVmSHDJspLLzzi8acc5jvPNpDVKLbhOVfbqcsAefnFRzVu8kf8/9Ti3seuhbwpCUso1p+/1m3B88rli9XNCXksYFIoMktjjRz9kFkEF5c27Rxb6BZwlKQTZSrFAtM0mPOhETnYzIFjzPq079BbK2ng4Ps1PSQd/DiBD4YOn2jSiu1QHARPlz69DBh0vydMtOlA3WTC5KekYqWa5inavLtPypQ1nKlX12zVppvUqNlImSV7yp70uDmbvJBnTPtooxv/du17ajlpEAw4kkfya/VOCMMvMe4/+sUJ+1co6u+CxrIZSaqoVr2B/PzTt9o5kgJ86tRt5XH+ObRr30v/MkxxWh2zms6zs3C1bm84i93Y81DAhuEb6+a9dXv7YToAu0MA//oNYvNu4yQejDzZ+OLHA7xPsFh/wrfv0EfdIH+BYO1M3nnxdmNDKaG4MYnq7c+QauHtzyhk85wY6CUqkLG/v6N7DbJlz6U2F0iEv/y8QWVny+5cucrQlyMncTgXqmDcaeToB3WI6WzGcEO8Gg7Y3skwYtGt+2Ad+jBGlSdPAR1uBpnhjjmQAjE0YiuCSmOeIA4qtW//0ZIzl3MBDLh//OOS0c9f+g8Y47EtESWdOveXcROe0KGPDtXPvKtdp1nMHfOgU+d+OvRdvnRRy00alJeyZM2WU4fUEiXK6XB6730Pm7AN1ZoZwKoa37Vo1cV8E6h+pIvJBQxsUa9jxz2udiUwfDV+0gy1tdHRlIl6oizkNX2GjGpUCzfDOfMf7pSpnLxo+eNfQZ7YoY/J39rdww1gIKhQKtLpjbFhgO1BFMZaf7Fh+AZ/x+2InXDzjW1gm47jHzdu7vJFg8imbeMD5MvGDby/TSh9b/+4aWK2jifiJ26nE/boNVzee+cFdccNH6lpkx9gn206/OU5MYi5ROXPonYdR4RE4sVNj4PrcjIUO//YQltQUHq2bSRgG4FvYt0O4wBY1wG+zZAhk+TOnV+fibt0mVj1ZhpJ/5p4cubKFxMf4Ry3V168ZmXrTxgoyyI2fR+pWauxxx070TMEO8YkfWIaCUCxsd/GGioGsXkxTJEybE64xEAvUYENLhpeVj2IiIrHCCCVijlqfvQ4C4YuzE8DEg8vVla/ozIxPDhi1ANqPLBFq64axsJmmmHAAvPTztB3UXLmzKdD333jHpNefUZomjVrN9G8ADuu8+M72HALzG4zRDD05cyZx4SJNGF6yH33P6ZDH/MS75o27xgnfYYtHfoMy16qdCUdPuFYAwOzqa3AcRNmaFkYqjDyWKt2U42LPHTo1F+HPuJ0zHY70wLDHUMfIP3cZkhX//HTdehr3rKLctagcOFwHfLz5QtWNx0gOKSIuv38Akxeiqk75hIVi8QOfSRsT4HgBlAKvcWStHcYANXRnSmkXZfYMFQscxJuOghhcNMpYo1TOengHz9uh1JZR5G2ZQKcuYjORPzEwzvvb62bTkFa8f35S5lwM/c+9sh9Mf7ERZmxDf/pJ865MfwBaREfadu1Fe9we5fTe3S5FW64RCWxDUVL//77Bq0YmIl9e3fGFPJmIINU2B+FSwhUJIamAjNnkUOH9qkfPXX/vrgXwAAoC3OkN8PN5gYMYO3YvsXz5A06V7R2Lio/PugUdrhjrjSRayPeTvj26Xfv1B3bN5pxuLns2rnZDD2BamwKy1xYw69dp4mS5e5d2+IkXrtus5jbBZo266i2VXHTCPeMfMAUKqVa6fKuSGfCdnouC0mAtTGGlaNHD+oQAKeD7VY4pc2b1phhtYwUNkPR7t1bzXCUlRW6WjCDDS5foZqsXbNM42Ho27x5rfQ0EztD0/79u3SYat+xj/bcXbu2yuChE7Rx165eFtNZGNaw57pj+2bp0XO47Nm9XTnWkMJF5cKF82a4e1BOnDimnYNvuvUYqmlieKthozay6rdflVJKl6kix44eMmVzjORTRhqwdt2mav60XPlqkjdvIVWBLlGyvFlQ55b06TNKWJES4p8ps3KwdJSUJg1s+GKZ7NrVq3pjQp68BSTZY4+/Hv3u209ppkFiKcraWQVUDA1AQcik7WEkRMVbRJh1FLri9LpUni0TJ540WpkUjjhtIenBVIKtVDu3wCpzf3DKVPg7nYdvCAfV2jzEDkPJ1Z/3dCbya4dem0fCE4f1t1RHxZM38kX6hlZiymTrgDi0k5rOiduUUOMhHVtHfxcJ7kehhYTKmIukgwT5Q3//DB6Xi6SCBBvq/Hn3fsKkhgQbyhuM98w/8VGvnnMgLTEgjilT/rlDXv8reNdLQnX0V8BcR1zUGTonzJ3Ah/vdufkTcLIQiyX8ABMpFfzhhx/qZIwu38yZMzUSlFCwIobOH3s06PWhpHLu3Dn1x1IYCi2jR4+Wjh07qjUx4kK34m4BBraoSE5iophKHQEul7aKQX8WxMEPRaDffvtNFYBAsqJFi2pXIEE2/GgcWGtvNS0+tIs2QIvDSeHHPhLh+QtQgCFyegYNasEzdiq4GbtXL0fyfreAsgHqBYMpt6N8tAV1SoNhiSBBri8hVKwYKuvX73YtY7pw8Qf4Q37CAmHxtWvOMOzChYubI9EzFaJJu0PkwoWLmyNRRHU7VZTYacuWLacs/P6rmE0Z9kDq1G0ux48flo0bVqtUc+SoB+XFFx7W94YDNj9L0N5ub9zoz5rj0emvyv339Y2R8ALSK1mqol4K4iD+t85zkaKldEdv4fdzPGuOhPJwY7qseYqGl9L7KhKG/Ya/zjqIXUzu0bA8f/w0GNQQ3f/0w9cmL74qeeaS343rV+kNai6SDnzz5M03NSSkuGTNlktvmu7Wc7REmAY7euRATANzBId7/NKkTSeHDu3X/RSuwGM/qYhxB1o3N04HZtHr9WI7R1xwm06FCjX0bkC7kcdf9obq1jedZMMq7ZR0evZ90Cjith1UBTp27m86eU7do0JTp2Ll2jH3MCIt8SYcwGKUiyd//mmeNG7SVjZvWqv7Xr8uXij167eQDSatUqUrSqVKtaVJ0w56G3Xu3Plk375dqhmExtGaVUvl8OED0r4jt/t0kpUrftH9sj27tpmBJr106zFM71nkcpfYQSJKqtWoL79vWW86/3Xp3nOoFC5cTFat+lUGDx2vZaCco+6dJilTppHdu7dr2a5evay3gpMnLozZvWurye8j8qMhJOJES5fLZpYt/VHrJ8A/UJo26yBHTP5oD5Ard14JMvWDcAKNKm7QZnuJG34YIMgzKgPZs+fSv6gHoMbAxis71Llz5VO1OOouT54Cel0iWsHcEE4aqE9wQ3eQiffc+TN66w83CZ0+fUJV9nBD5KgS4OZ6QQZSp78citd3SmpbevedY0cPx7i5VYgw5IerC9EEw82tQqhO4D5/4awEm3Rxc1EotyjhZtBhf49NZ7av0LvRvU1fX1P23JLF5IFtKfKSNWv2GE0wBnxuSEIFhP1D1BV1nzVXXr3diC2vPHmIK4sO2vnyFTRxZFWBj62Xf32msnt7SEy8R/jYPT9H9QDQSdnDg1iYXSAeCsKzc3DR2bsEfB+fqAhrVSr4EZ8NF5sPx20JwoYF3nHGhmdvk31DH+24+BPeqnlYxI8/1u3km047bsLj8tgjY28IQ5khIuLkr9VmsOr0fMvMyTfk21ty5+J/DyWqXLkKyP79O7Sj3AwYi8NKuNV+cOHCRcJQKqpZu7ny9bdC5cqVb9ts5cLF3QwlqsSwD9z19Fd3M124+C9B2b+0aTOYBeg5Hh3feLhdayrWAixAmRXPnT2tz97+LDTRx2et0LPXPfLB+y/r+78K0hk9Zpo8MX28rkliEW0WppTZMaF+M6ADyoL15IljMeusxEKPO5l/CH/+zLfUBYvgixdRybhs8p1C0puFM3lgfRgUlF3jBAgdUPT9s3lz8c/CNygoaGqHToNl9arF4ueXWQYMniSFCoXLmtWLVXQL0Fbv23+USrDWrFkubdv1lKJFS8u6tcukXfveEla0hKwz/u069pHQ0BKqUZ5QQ+N3/vw5qVWrsezcEauq7/if1YObSMUgqsqVa8dI/5DWlSpdQbp1HyJHjhxUze6KlWuZDnVOjh49fNN1HkRVt17zGOnfhvWr9JDMop++03OO69aukLLlqugd1BztPnRwr1SrXl+2/r5BJUiceUTCtm7dCgkOCTd1M1ZWLF+kovbjxw5rh2/YuK3Wxw8LY7cIAMcqELigRR9f+odUbOPG1Sr9Q/CB1jwHefz8/FQDHglgg4atZfv2zeb7M2obYNPGVVK+Qg25aAaCIUMn6Onjvv3v1TvEOfLuHArC1Est0x6lVAWpZMkKKqn088skIaHheogJaSASTjTpkRRmDsii94cjuWIQqVSljmrlo5RerUYDCStSXAm3Vp2mps1LqmQPUX54eGk5sH+3NGrSTooVK62nGJo276TuLVvW6YEs3OvX/yat23aXoiY812a3bddL60/7SwfTd4qYvmP8nb5TXLc5kLQWNvlle4Uj+cGFw2Xb1g1az7iRinLMHjdt1sykG2Lcp04ek4aNWpuyFjOD0nk9FcCpBuwsVKlW16RVUtuMkwfkJwMnA0zfLV6ivBnIgvQEBgezcuTMrW1Utnw1lXqmT59BKpp6DQ4O01N6nIqgvjkszck66oVrxrnWm60Unam4ZIpDVPElWBa3U/qHZMu781nQAZm4IBDCOG5sqlrpn6OpiCTMW0Jo8wwhxp2NHKLiO4iWH/pvSN+oWO/vcfuaAUR3hjxhgQ1r3XRalcIZN8dOfFX6xyEpR7LoDWYVZn7ismWz6SIQsnmB9cZNOYk/pmwmPPE70j9H1w/wjsGO73DfrM1c/O+gRAXLYTvSzUDDEs5bWdOFCxc3QiUU3XqMdEbHmwBi6t69u5kK83l8XLhwcTP8sdjPgFmMm+X379/v8XHhwsXNoOzfH/Hmt3NNBRJa/+BntRRYN7FgRJDwd8AMW6VqHVn8y4IYoYsFa5g/2si2Ghnx85oYUB5wq29j6x1DGRypwQRBijjrzoTqKvFwdAbtlol3HQObvvqbf2hruPj7UOlf956jBRtKGTMGSP+BkyR/gVDToZfEdESkf737jlRTMdifQPKC1Gb9+hXSuk13lYRsWLdSWrfrqTpfSH8SWqOhKDth0lMqPsfOBcRjQeft2n2ISv8QJ7du3T1G+rfo5+9USter9wiZ/90XUq9+c5UWzZ/3uabDjzwgdvYGB8d69h6uenlI/9asXqbpL/x+rvTsNcyUeYlUqFhTDhzYK1MffF4lSZjAI1+sIYcMm6AGGTdtWqNxTZ32vKxY9rNJq5jqlKHvVq58ddXb+/mnWN0/BCRY30SPDIMkmEXo0LGvKc9ilTIisaMzU6cQPCBfhEdy2qx5R5VUYhpiygPPybZtG1QfbeS902T1b0tUJ69Pv1Fy/txZlUDdM3KqKiijlIsFtu/mfSbNW3RWSWKBgqGqW4eFUAYqJJFIKgcMHKuDFuVs1ryDNDL1g9SxSpU6aiIp2tQBNjswh4QkraaJG907dPDq1G2mOnkHDu6RBg1bSdGipWTXzq2mjtupG+kpZcCNjidmj9Dn27B+pVpXDTV9Z4PpRxiwROLn3Xc2bvxNpZno86HX2caEIT/bt21yJH7Gje0QyoebMpIufZOthnr1W6oOoua5VmONE+kfOqChpizUe6kylTT/SPWwAVKsWBnJHBAkefMVkpIly6tuIDqBZcpiE4QJJYNUqFBdChYKFR8zKFWuUlvjZcuD/hJm+h4Ga7DhgoTxX5f+objI3g8iaasWxYxCh+IEK2Jy/4BAuW4IEOVNrKWiQInyI50zS9YccvTIQS00IzCVSmcOMJVCJ/cGypCQNu/ZA6OiUcSl87CPlMKUF2VZFCfPnTujxARB8CNP5IPKouOhjMrITqciD5cM4UP8KFNGmvenT8VNO51psIsXzqubtGgMxNGYESSeUyeP64xEA6J0iolAZoqTJgyDD8RMWtjdOm/y5iCZivrJMwMTcTCgUCZM8yISp5wo0lJHlIF8Ex9lps54j7j+ow9fFe4aANjzwuwh4n8Xfx9KVH/EYtA42IDBLnNCM5ALFy5ikaiZKjIySqZN6yZr1+6SL75Y6vF14cJFQkiU9I8Z6tVXv5W5c/+e4MCFi/8CEiX9AxzUQgMAVtAbLOAtb34rJDZcfEReucpSQpIlTx5zK8MNMHlSa9zmfSR3RaPNYNYwvilTSJRZK3CHf9R18zfFraV9t0KEyUfy1E7+iTMKk4ie50hTNl9P2SKvXjPuvyqtc3E3QGeqnr3H6OIZPbTgkGJSOLSkLs690axZMxVW4D9q1Cgzc70qnLb9+uuv9T1E8/TTT8v48ePl/Pnz8s477xiWcZou+l9++WW1T4ZgAaJs2LCh6qZxEyPG0jJmzKjxIBAJCwvT+EC0+bbrsrmSs0p5FfkCX0MYRbu3k/bzZ8q1CxeVcNLnyi7BrZsYd0pp+NoTkqNSOUmeJpU+VxgzWDt/hfuHmviipPWct/X7SDNAdFz4iQS3bCiFmteXOs8+KLmqV5SMeXJKl1/nSEBoIQkIKShdlnwlV8+dl+7Lv9b4IC7y1PC1GRJQuKCkyuQnlSaO0LyR31ZfvKluF/9dqEi9eImKsnbNEvMYrUqJJ08ciSOQgBjKly8vJUuWlGXLlumsdeTIEfn999/lp59+ki5dusiqVaskICBAJXhr165VouEiX77l9+OPP2qctWrVkpw5c8rmzZtl69atUrZsWY1jy5YtUqNGDTUY6K0KlTJDetk6a66ZbXwlbVCghBuCOLZuk1w5dVry1q4s+35aKlfPnpOCjWpL6oBMcnbPfgksGmKII5eGy1qmuPgH55eTv++Q09t3SSq/DLLu5Xel/H2DZNkjL8h1MzAc+W297PxqgaZx+cQpndG2fvqVFO/dSTa+NVMuHTspZ/ceUOI7tHSVnDJxpUibRnZ+84OEdmgua196R/MabWavFBnSyfF1m/XZxX8Tyv45R86teDvWfSswY0EsfwUJfcsM5k3IzHD/lJ7hzdKy/vHfu3DxZ6A9u1uPUcr+gZat+9zA+nmDd5iZfeONN5TNmz59ujz33HNqkhUTrXny5NHDjG+//bayiVg6/fTTT/UqerQFChcuLIMGDdIw3LHcsmVLMbOlDBs2TN8xwxHHa6+9pp0dNtIQvpq+hV3kfmbYR2+kTZtW4+IvF3p///33+tfb3xudOnXSvADukGZ2nTdvnprf5d7pbt26xSFo3JQZU74Q2z333KN5Bj179pRcuXIpIbpwAf7aVGMA+0fHhJgOHDigLOHRo0e1k+GGBcSuBZ1ww4YNMmTIEA3buXNnwcZ0hgwZlOBKly4tBw8eVMLs0KGDBAYGahyHDh3S9RbrtPbt28uiRYs0zu3bt6vAxBus7WrWrKl/sWoDG8lfb39vHDt2TMaMGSPjxo1TN2s64maQgLixxeFNJBD35MmT5cyZM+r/1FNPaRjAhe2U353ZXFh42L9YdsfbfTPQyWDf/m5HSkxaLlzcafCwf7FHP1q27n1L9g9CGDFihGTPnl1nDFi+V1555YbZo0qVKvLoo48qm/fuu+/K2LFjlYBgC5kNLJv24IMPquCCWws4XsJM9fzzz+tsw4z2xBNPSPXq1ZUl9EZww1zS9IXKEhURJe1n1pYrp65K3YfKSq4KWeTquWvS4pWqnpAOspXILOUGhIl//gySu1IW6fBJHfHLlU7CWuaV0j1DpN8vTSUqMnZ2SuOfSpKn8ZUBy5pL+mxpJG/VrCataEkTkEoKN82j7vgoUCeHtPuglnAbeJ+fmkiT5ytLsY4FPG8N62ziz1slq1QdU1yuXbguXb+qL9HG7/qlCOn1Q5M46QPeUc6sxfwloFBG6b+0uURcjpCo69HSb0lz/c40RxwUNHmIuBoplYYXlU6z68q1i9c1P63erC7Xzbe4vZE13F/ri7xEXImQOg+WlX6Lm0nRtvmlRJdC0ndRU82Hi8TjT7N/EBXXfbCuQIwOcUA43msQiLJFixa6loEV3Lt3r2TN6hh4ROLH98TDlSATJkxQ9mnlypUSEhKiYblKo3HjxspiwSKyhoK19Mb2eQfk7P6L6v6y3y/ayebfv0I7ceNnK8nRjaeU4Hp821DSZk4tR9adlMNrTminOrrhlPn2ggQVySTbvj0g2UplliXPbDSzbzJp9lIVQ2j5xC93OqnzQBnZv/SYRF6LkrAWeQ1BpdQ481XLJhlypNH9s/AOBaXxMxU1H1u/3ifXr0RKMhPPrzM2SKTp3L9/6dweCCKvmc4+MlzSZ00jyXyTycnt56T84CIaz9H1J6X62OKaPzpxnx+byNXz16XyPeHauSMuR8qBZcek9Ts1DPFFyf4lR6XDx7UNgUUpcdH5I0za5QaGScMnKsjZfRfl0OqT0nVOA/WnzJ0/q6fxRJpvesxrKKkzpTREm9vkv5IcWHnc5MlHvhqyWC4euyxb5+6TnGUDZfGTG7Q8LhIPZf+8jxpwu99NN1kTQGKOULhw8V+CzlQ9et0bw/61atv3luwf6ykkeYMHD9ZZBHYOSR0SNP7CxjGDsTkMG4cbP1hBb40K2EXi+OKLL1SowF5X8eLF5b333tNZzIWLOxV/mv1DQMFGLRvBsHwQoCUC/m7cCBvlaE4gqWMdBSFaEbYFz2wOW/9ffvlFKlasqDfHucILF3cylP3zPvqRGD1Ab/xVnT4XLu5W6EzVq899Mexfm3b9/5D9++abb3SfivUU+zcPPPCAsn9I8cqUKaPh2PupXbu2umHv+BEv4Z988kkVcLApXKpUKd1I5c7Txx9/XGc57jdl34rZrnXr1iohZFN49uzZupfE5q0LF0kVf5r9A7BsVrsAUTfSPNZIDRo0UM0HCAwFXDZ2AQTED4LEItPhw44BzFOnTml4CIn3sItsGHNBMH8R20OkS5cuVWJiw5jvkCi6cJFU8bfZv9sFtB7iqxO5cHEn4gb2LyGCYhZC7w6p3z8Fl6Bc3C1IFPsHu4fmBFoRLly4uDWU/fujDV+EDu4GrwsXiYMSlbfhl+IlK8maVYvjqB05J3KLqTkwx8Cksy+FoOJm7oRw7doVeWDai/L57Pf0Xl3MkVlwrU3vvqPkw/f/T5o0ba9mu35buVhvUkhpZso5X87UK2YqVaktc+fM1Js6qlWrLwcP7lVbhNzZO+/b2Z7YHGDfzc+Ew84ft1TkzlNAfvllvpokq1evhezY+bt8+/Usvcv3t9+W6KUDmPKqXaeZyeM7MmnqszLtgRE6U3OzBLdNcFsHaR05ckBWmW+wOYe9Oe4CtsDUWZ9+oyVVylTy4guPqJkw7t3dvWu73D/+cZn71Uy1TZcjZx758vMPpW69ZvLeuy9Jj17D5H3zt0XLLrJwoWOb8LlnHlQ7eF9/9bGULlNZb8UYds8keeSh0aaeUWpmf9CT8D+EW7XzneD+p2CSMGlYd2x6N7B/+/fuiENQFidPHo8RtRMBv1u5E4Zz8wY28eKL7f38/LXzMiMumP+FlC1bVaWCXA2zYP4cqVCxul5tM3fOxyZ0MlWnWjD/S70WhsJAKPGxfu1KvfYkRcqUeqnyV3M+ksFDxsnvWzYYIr4oixfNN+lUUYOWRw7vV9t7GFj89ptZOnOTfqpUqdXOHxd9t2nfW1KnTqv2+LjYm/cMBt4EBahbbBVipxACQ1ppBUGXL19QA5OUU20RmoHl6rWrSlCvvzJDy4KRRuqJtSxXw3wy802NC/t9mfwDBLWy2Lp2/v6TP3Anu/+pn0nBy+2VHjMVDY4E8GbgEB4ibxcuXPwxlKg4+vHWG48nKPkD169Hyty5U2TXriMyevTrHl8XLlwkBGX//oj3TJHCV8aPf0fGjXMMnLhw4eLm0JmKe2SPHTsUwxvGhzff6MKFi1tDiapH73vljVcfVfYvY0Z/OXcurqF6pH/cicphROfazb8GFtoTJz+td/BuWP+bLvIdRKsAACkX0q+cufJJZMR1OXr0kEk3q6RMlUr27d2lgozsOfIYN8KU5JIzZ16NA+P83NF6/PgRT3wOuLSAy6aRNHJrRsaMmVRamC59eunYqb98+82nsn/fbsmTt4Aa9Kf8rC1J88CBPTJ+4pPy8ouPCvcR586dXy9A4JIDLg84f+Gc3rqRPXsuFTh4G/enjgYOvl8lpa+/OkMKBRcRLlhYu2aFjBn7sLzx2lNSt14LvSB77pcfSp36zWX2rHekdp2meiNIzVqN5Ffzt1PnAfLaK09I8ZLl5dDBfZInT3698aJn73vkyScmmIHOkTMVKFhYLyAnD+nSZ5TAzEF608a0B0bGCEgyZQrQiyGoR+qb2ywoOxLV9OYb6oi/CIyQ8nLZQc9ew2XOlx/pswU3wYwe85BKafft2ym5TL1wiQN1YMEATHvgx8UPWbPlUMVrwuXMmUclu6iyIRXlZhMuq7j3vkfk3XeeV7eJwYnoDoW2Cjc+WBQMDlfpUnwgAfP1cRoRyZ2V3t3MfTNgQpqb6ZGcxSKZStTohDQ4lyYjtuYZid+xo4f1Kp1xE2bI1i3rlKCuXb2iF1BXq15P2VcaKD4OH9qv1/Mg6eOeqt27t8mIUQ/I2TNntBPu3bNDKlaqIceOHNIBg0uT6VQ0OvkgXtspSHP4yKlK/NySkT9/iErw6JxO+FhwJxQDQsT161oGbgghD3Q229GQCqIkzIDBVS0dO/fTK3CQ8pEGN3TgX6NmQ1lniPGEGTBSpUojefMFCzenUM/FipVVfcqQkHAVt7fv2Ee3BQoGh5n8xl0ft2zdTTZvXCO9+46QHj2H6ZU9Q4dN1Hx26TbIDBYXTB1XVUIZPeZhzSN52bNnO6NETNtydQ+29bkKicEPwobIuF/LhmEAyZU7n/QbMEYHqcKFi0tXkwaDKtLUNGnSah/jcm6u5cFNXXMdD33BxgP+qpv4buZm0EvY7YTDLyG3DZeQm/5i3TpThYaVMpW8Kl5Hj0WhQtzQnd7z5OLfBevdvz9yc28Sd38ltF1yu0EazPYQ7H8RSlQe900RERElb7xxj2zcuEeef/4rj68LFy4SQqKICgQEZDA8+0Wd+l24cHFzJIqoLP/owoWLP4YSlbc1pYSA9A+NiputuRICYcdNnCFTJgzRu2rRj5v54asxxMlCvUrVeipg+OLz93VBC9+POpBzDCWZCgIcgo7S/Fk3i2PiT+jsly0Lf5FUkY7zlzh89RvcffuNkrfefDYmrNWjI12e48eLwAFBA3Eg/bMSMStcITxpIaQg344/R2li6xWhwvARk+XSxYvyxutPSdVqdeXypUtqGmzFskXywEMvmvoa7F5ofYfDhw7WtdsIuXgxVrk1IZQsVdFDVMlUioNkiE527epV/cWH6r2ZTgQRcZEzFyEjEregoy/6+VuJMB0Y0CHLlK2inX7SlGfFPyCzXpQ83hBm7jwFJX2GjCrZCikcrpcdg5SpUutfb/TsdY9Hdy65tGvfW6VtQ4aOl6bN2qv4HckWBGSNf3JZMsSMyJxLnTNm9LuBoAKDskr1GvVV9E59cbk0+aU8XDaNOJjyIiaHiCCeNu16SJ++I3WwsOBbROIHD+xRAg4OCZfIqAhNl2d7po24qGPqztutdW3cxBPjNmnxlx+DgXVD1IitHfd1zQdu/lJ26+ad/QYpcIzbK17Kqm6TpqZt3ORL85SAGyTsdvoO8Xj3nRi3eUcYwjru2LrwdsevF+uOUy82z+bnXRbvMsatl7h1FFsvuL3rJdYdU/cmTVsvWp7EsH/BwcG37SLtuwkQUOs2PeTK1csy54sPPb4O8dRv2FK+nz/H4+Piv4RErqkw9dxCli/fqj8XLlzcHImW/uXLl1UOHjxppsYbN4ZduHARi0RLHvbsOeoSlAsXiUCiiapq1aoxxllQ6UGXKz6wWosNQBaGvCcci1D+WmkYbsB7Foc2jLULyI+wmCjj6lJvENZ+b78jDhar1h8/LjRggQnw531CbtLiorfXX3895nsL3uFn842Ja0xSJ1RuFy68kWiiws4f0j8627333qs3KcbviFykhnEYOjQ3IA4fPlw742effaadHTNkXJjNlTlcr4N9dQxoYkxz4cKF+h2dmFsNEV0jXeM7foBvEQ5gFxBDnFwiRzh7lQ+XuGEtF5UqTtvyjD/vub0RXTvyw/fE8/nnn+sdxrgtsVmEh4dL0aJFNS9c6cN1PtRB/HAuXMRHotdUFhAV144+88wzHp9/B3RmiAqrt645MxdJGYmeqbgblxmA2WrGjBkxbJE3YPv4Ad7bMPyFGAEmm+0MR9gE47kWJfUeKSfZigd4fBy2rlG9RtLy+ZpSqH5Oj68DwjeYXl5Kdivk8XHAPU/EU3lUMY+PB2YYqTWltNSeWvqGmafSPeFS9+FyN1zqVqxjQan3aDlNyxv5a+XQNLiLyhvcGVXnwTImfpGak0vpXVfcPVVtbHETvuwNl69xr1Wjpyrq3VHcOdX46YoScTVKCjfJLfVN2eLHz91R9R8rpxe81ZlWVtPKXzO71CIt4+ZiOm+kSJtc/X1TGG7DlI2yVLqnqOaPy/LSZYm758cMz91hoaGhek0sHAjPtFmPHj1k/PjxCbadC0NUbHRy7iggc5ZEsTYQBzcpclWON/vHWgNjm7BwrI+4C5ercmD5PvnkE73PF9YM7QxYNr796quv5LHHHlPzzt4o1oHbB6P1pkS9afCy03jckpghe1qpOam0djLrj19QWCYp2T1YO7P152K1XOUDJXuJzOpvEXEtUgrWzaFxcyshl6JxiyFhwtvll2ObTknyVD56SZteqmbiqzAkTH7/ap9kypteOz7Exa/mxJKy5u1tkrd63DKAHKUDlYC5dC53layaxu9z9smeRUeci9TMO5tXH81rkFy/GCH9ljaXDR/vEr/cafVSuIy50kqgKR/Q8ObT/cuOSbqg1GaQSyZLnt4gv732u6QNTC3Lnt8sy17YJBlzOLO5jf/i8Suanytnr4mvKRtEmbtCVrl86qpkL5lZTu+xZ9tigYnudevW6UV9sNDlypXT9uQO5lWrVqkZbhc3ItHsHyMURMdMNXr0aJ2tIA5vEMb62RmLZ283sOEgUH6saeKD0RSiYDnF7YU+yZ1JFTcdkt8N/qy/zDd865PcWYfpjGOcdFpv2JmIcHR2zvvxvV4Rav7jr9dyms9IS284ND/S01mGVyZOb//4sPmIWxbzoYF3/mLdTnnip+Udvw1j40lmqjSa6jVRUEbv/IOY8B5/8mDrSMtmftFMvp7vLWgXO8jatXRCbeviRmhLlShZyVRaXPYiPtq1a6cSOSqY29n5Gx/efrjtM39tA3CXr4W3vzcyB/tJxaFFYlie8HYFdHYAdBA6ObNIhaFFJacZ3ZlNKpgRvUDtHNp5yg8K07tynfDJnM5i+kepniHKxoFSPYKldK8QdfPeCkOKtMwr5QaEmvqIlkINcuk9wXTMvNWymdnK5MnMTkrUno5Zrn+YhDbPq98SH2kz8+GuYMrgdGqHoADXp5btX1jZtjK9C5vwoUq8pXEPDJPkqX01fktEOcoEajmZRbmbmPj98qSXMn1wh0qWMNMmtowGafxTaj6Jv0ib/CZMETMr59TrVQkfasoH7DeRZqZmFk6ZLrnkrphFyvYrLMU7FzT5ddqGH3UT3qaASbOwEnhok7xSYSBlc4jOIme5IK0v2i1LuL9elUpdeCODmUET8r+boC1XrHgFHYluBdg6Ri7CcRH2yy+/fAP7h2ia2zlg/7hVccCAAcoufPTRR0qUsH/VqlXTOPiWWxQffvhhvTXEAqKofn+JmAukAZdd2waEgEBg4UySpUgmaTijgt5dm7NcoNSYVFI7ZL7q2bTz0RHp1IB7cou0zit5KmVRFqiEWX8FFMigREIYykb4yqOLKcsUbdJhfXLuwAXDCvrq+uXI+lPK/lnQMU9uPyvnD1/Skf7472ekYD1DzCYu3PlrZHdmAZN1m4+dCw5KijTJTYf2kWObT0umfBl0uji26bSkNeychS3ngWXHtbNDxIS/cva6Et6xzWdMupclhSEGYMNfOHJZ64vOf8rkjXi5CPz0rvNyZINJL69JzwuwuxB1xeFFZd/So2awCZGVr/yug4B3vbDWpG0g1urjS8qFo1ckVYYU6sf3EEnDJysoW+pfIKM0M6z7ru8P6qXl5IX2I1zrt2sYFnivEu7dCmX/evYeI6+/+ohhw26uHQ3RUMGIqllTcWt8/MveIDx7zY0NjxjbEqQND0HhZqELK0EYb9AAdBJuhwc0JB0bXL8caTqlx9+4k5mOzeJb3abj+aY0btPAsHO+KX3Vrd+aTmJHRzplHLeJ35cZkJHbuE1W1R+Co0Oo2+Qn2uTL5slC4yG88Y+fFnmxrCNxxUmX8JcixcfkHeIk/z4pYmconpOndcIQH3HpLInbpKHxGHf8erHxMwsx22reyL9XueJD82riIW7SIK0Yf5M/6oU6ionLcAkMFo7bOMiTCeddRxAk61V1G2LimbxCWIRLKB93C3yDgoKmYv/g/PkzplJN7dwEbdu2FW6IRyq0fPnyBNdB3qwc720Y/K0b5dwzZ87EsH4JxUMj5jKj89l9F5R1CSiYURs48lq0mQlyyPEt5nvT+bRDmrAgU/4MusinA3N7/MVjbPQym5gO4ilWvurZJWPOtHL+0CXne8+7XOWySEChjHJm38UYfzoLs6V2FNNv8lTJamZGfzljFvR5q2STwBA/ObntnHZA8sGgUaBWDkkTkEpni3w1s5vZ1E9ObDsr+cyMhSDl1E4TXonI6bSkXah+Ljnx+1ntZBAgoKwhTXPL6Z3nPUTHsRSH4HJXyirn9l+UtIGpVNrHjJgyfQoVvFAvxKPhTb3wLbPG1TPXYmZwyk78pHtyxzn1d+J30i3cOLecPXBRb9BnhqTuuSU/j0k3MNRPTu06p+H5AYglyHANV0waDITZSgbIpZNXnXhN+sCmEd99t0JLV7N285jF583ArELHgXUbOnSo3gISn/1D44ANWdg/pIP9+/dX9u/DDz+MYf+QAhIX33755Zcq9ODiuDgwnbjmxFLasbd8sVeqjCmuHfXquWtSaXi4J5CBIRqLIq3y6d/mr1SVLV/u1b8KTxgav9zAUF2X0Hms/3UzE9R+oLSuB4SR3QOIhdE7rX8qdfsboi3RtZB2Cn/DNpbuHaL1YUGnp8NlLxWg/pkNkZbr76yXcJchvI3f86fVm9WVKJq+WNnx8PiTn4tHL0unz+o6Hhbmfa0ppXRWqmFYsExmbRVu1k1XTpt6GWHqxWbH66+ydyY/rd6qrnWJRJXBAqIq0spZX9nwSAWRsEL4qc3azC93Oh0cYPNYx4U0NGy6jduD5IYbCG3mtB+SyLuZrUsslP3r3nOUvPn6dDNr3Jz9g1BoHFg11lRcMRqfbYNQrB9uCJCNWtx8a01HQ2i4mfUgMI6VeHdQAB/PegEWQiVzpsHwA4yAdPRrFyJ0gQ282Rb9Nq3jz+yV3LgZie33vMMNO8KIrmJnk7z9Bug6wbI8sGGwV+Y92Yww4W1YnclMWGYIjZ940pv4Sdcz+8S4TVqU08ZFWNK2cV0z4Wx5NH+GdYrPPWjZtF6iNG3WZ7ZcCdYLrC0sYry0NB7zLbOlpmXyp2y3GXyAstSmTlOasmhaV01axk08DEqUhTAgDsto0rMs6X8VSlRp02YwHZ1DinEb0Bv169eXX3/9VdV8/g64lufs2bM3dJb4SJs5lVw64bAR7NOcMgtt1j2MmMwItkEt6BR2BmIjExaEZ9iX07sdlsWCzhhg2CLYSwiOtMgOi2/2fkiTd7Y6IBrSZU+HTgNrRAc+s/u8yVs67ZQIP7xBGNYSl45fUUEBne7M3gvGndZ0Oh85a1g4bzAbpDQ/WDvC0zERgMBOUjbyxlrGQuvFsLLUC/t0rKd0D8rkC8KBsC6fjtVTdMqcwbCg57WMqTKmUD8IPrVfSl1/wRp6I01ggFw8ckxS+WU0cZo8pUktFw4fMxUSbcqTwgwOV0z9pZFUmTLK+f2HTJ58JG2WzHLp6AlDyCmNO0jO7tlv6t5X0mQ2bOGJkxomY67scmbXXlOHsYM4aV06bt6bhoi6HiGZCuQx7O9eTedOg/a01m37/OHuOGsfLbCZfYYMGZIg+/fxxx9rPJb969u37w3sH7Mc3xGGzd8uXbroJqM3GC1bvlHdjNzXpbVhW/xyp5finQpq563/aDlPqFgwwiLuBS1erSqnTGeHzcka7q9aE/lqxLUJyDosV8UgyZQvvWQrEaCi7WDD2mQONmyaiUdZJqjTA0ZlZsvgRrl0lkDkXs2wpID1RimPaN4bEESNcSW14yJZU62IK1FSeWS4ShIhOG+wjkFihmZFldHFpObk0oaAo6TKqGJS3cQTfyaHFW7yXCUl+IrDiuqWAoIZxNVl+4fFSAUtYD0Rd0OgSAcR+UNksIGwslnDY7VXQOF2zSSoWKh0/uULuXbugtR+9kE5tXWnZClRRIKKh0m++jU0T+2+eV+CihaWdNmCpPTQXnLp2AlD/Nelw8JZJg9pJHv5kpK/QU0To8m/yUOnH2eZOrsgoR1bOgkZREdGSf2XH5PyowcaIr8szT56US6fPCO1n57qCXFnQWcq7/upbgaIBqDkypoK3b/4F1p7S/+8JX7ebv7C9hEPBAiR4h8flo1QyZnpmLjxY/LApoNKzEwHpJMACFFnI9N2jOh0MIDbx8wSDAh8z4xBR+QH+CbSfBs/LQBbo6ynSc/OEjYfrCXIDG7r740Yf88MaqWL+JOmClhMFjQupHaGJWS2VMme8WMmUhYMt3kRw15RZq/wxEXZKQ15UMmcebD5sXVEWfSFiRdQVsLwLQQeP//2IsCIK1fN96kM+4cmRkrzHewhEk3qm3ivE5mkNjNRekNYp3fscb43bRtt4khulgPZypWQwyvWqj9+URGwpE5cUaYv+HraHzezF30kysSrsxSFvMOQaI0KOj9tgoVZFy5c3ByJohCIqXv3Onr614ULF7dGomcqZmGIy4ULF7dGonk5Ln6D13XhwsWtkSiiQtw6cmRLKV/ekbC5cOHi5kg0+5cuXWq5fBmjge5s5cLFrZBo9i9NmvRmXXXr4N77VuxD2Q1eb38XLu52JJqoypcvr6pFdvM3oaMfzz//vNx33326/4RhFxRnAf72SAjGVmrVqqVnsyz49vvvv5eTJ0/qntZ3332naVWsWFGNxnTu3FlCQkLUTdwYbuE08eHDh3UzmRPH6BTWrMkmowsX/1skiv1DoxwTZWzsfvPNN2oBCeLgSLUFxFa6dGkltC1btqhf3bp11UoShNCgQQP59ttvZe7cufLcc88pEVkNdb7lPX8Jw/F64iItDL389NNPqtEOwUE4S5Ys0WfcCxYsUIJHc95bS96Fi/8VEr2mSgzo1Kq5YIjoZmBWshoUhLOE5e124eJORqLYPzp7r1695IMPPlCFWkyUxTf8AjgrhUFN2Ly33npL1Zm8gT9mxpo0aSJ+fn4aD7MfhNi7d2+11sQRFNi/XLlyqaFLC8T56AqSPipO9pgJp4vRQ7RsIUf9z507p3+x/oMVqJEjR2o4wvNdzpw5pUyZMjobNm7cWJV8iZP0AgMDdTYtXLiwtGrVSg3TZMuWTQ17YgMQLXyUizm1zMwK+8nMbdW4XLjQQ4oe9y1Bxz99+rSsX79ejUxu3rxZtm/f7nnrzDStW7dWw5OwYl27dlU2cPXq1TECCwDhYKGHuH788UdVut29e7csWrRI+vTpI/v375dGjRpph8VgpvfsRYeuXLmyLF68WH744Qf9Fis/sIB8CyHjxooTaezdu1dZSPKzdOlSJYCnn35ajh07pusxfhATRMIBzLVr10rPnj01nlOnTsm+ffv0zBfEyL3HkydPVr1F2FrYV94zsECo7izrwiLR7B8zhTdxuHDhImEkiv1Dm+LDD++TBx7o4vFx4cLFzZDomapq1aKGldshly65awcXLm6FRBEV6wnWQv8muCIyRYq457X+CrguMmUC57X+TbA+BNYO4n8Z2Jd07le+e5cSKqiwirIUtE27/rJxw4o4HYCN2spV6sjJE441JTqJ/eZmbv7G/3FfatHw0pItWy45f/6ccEeqfQcRdeoyUNavWyHFS5STVq27y4rli2Ti5Kfl4sULemivYaM2mscM6TNKtRoNJJn5lyp1GsEa1IMPvSg//vBNnPTy5C0oI0c/KAvmfylNm3WQFClTSqVKteX3LetjwiBtDC9WRuo3bCWHDu6TEiXLGXdr2bZto1SuXFsamDTXr1spdeo2lfoNWslvKxdL0+YdJU3qtHqZdrsOvQzxp5IDB5zDecQJ8hcoLL7Jk8v5c2eldp0mmu/jx47I0OEThTuJDx7cK0OGTZDLly/KsaOHY/JD/RImc+Yssmvn7zL1wRdk69YNkj5dRqlt8pA2bXpTd2elY6d+wqHSqOgoGTZ8kpw7d0ZSp0krNWs11rYrZsoUWri4cPdxrtz5pXDhYpLGvK9dp6ls2LAqJj3arEjRUlK+Qg096JgjZx6pUbORbFj/mwwfMUUW/fydic+xJkx4TISXLVdNevQaZuL5TbJmzSkjRk6Vn378Rho3bW/qqKX8unih1oFNo1OXAbrdQh01btJOzpw+qWXgruRzpn4O7N8tQ01dhJl8rFyxSEqUqiA9ew2Xn3+aFxMPSEy/+zPuxP5MDsw31v3H8Srl0OB25Pj4oxcT3ERdtvRH7QzAO/zN3AkBCWG9+i21gb2tN0FsXbsPNrNhRgkMyqYXW4M8efLLhQvnZO2a5aYxA2XjxtX67vffN1BOCS9e1hD6MQ0L4cVHrtz55IQZCJq36KydNSyshIkjdsMapEqZSooVLyN+Gf3l+PGjUsAQA50ZYsidu4Ds3bNdO372HHkMQf0iKVOmNt+kNkQT4kj8on0kNKy4dmRbfiqXQaiBIcLr165Jzlz5DPtcV8t56uRxKVe+ugnnI7M/fUdCQ0vEqTPqft/eXZLJP7Mp+3klFmZb06TyzdxP9CLxDBkyyZbN6wwHEWbC7tRwa1YvU0LcaAiGcjJIUdZwU7bVq5bI5s1rTactKVw67Y0MGfzMQFdKgrJkM3HtMGUpoYMOZWLQ69J1oJbHlu306ROS1wxWXFCuF6WbmWfKpKEmTKRkyZLdLBGWar3Y8NQLl1czcIEgE6ZB4zYa5zdzZ2l7Eu7SpYty2fwYBFb/tkQ3+oGN559wJ/ZnvvByJyLexLB/XCrwb1+kfbvYPzpRqlSptdEZcf8XiDazCYPZ3cD+MRIzuFKnf6U83gSaWDAYQWx3CpT9w0bF6lW/mIL6SMvWvc3MsET3bywCAgKkQsUahn1x2BRGMGYaX98UsW7DisT6J1wBvJ805WnDrh3ThuHZAiLq0m2QslqwELXrNpdVv/0q4yY8oaMprGcVM9oXCi5iRuazUrJURQk27jRp0ykb9tAjLysL4o0SJctL/4Fj5IeFcw3711HZQdib/ft2eUKYBjOjaAPD+jG6HzbxwO6VLl1Jtm/fLC1adpZyFaoZVmiVtO/QR8qUrayzZrcegyVHjrxmxlwvvfuOVHaW2TMi4npM+WH/GBSY8dq07anEfdLMUoOHjtdZl29hTZmd9+7ZofWq+THf9+4zQkKLlDDprpQHpr0oW7asMzNpJmnRqqtkz55bzp09LXXqNdO6OHr0kNxj2K/06TPIWeNftlxVKWhmMGbSIDPrFw4tprMcs27R8JKmHWvKJjPjW5Bu3XrNlY2Dk6hYuZap16Kyw5SfeH9ZNF/7Be1D3rJlyykDB4+VJb/+oHXJbEy9wFJ2Nux75ap1lIXr0esew1JWN224WFlFZlhm1Zatu8rRIweV/Rt2zxQpXaaSLF/6k7LCuFeu+MWk5dQjVQLbTpl37Nhi+s6zWo4NG1ZKn36jJXNgFmWdiTMkJFx279om4yfOkIuGuwnIHGTaZoRZKviZ2fWkVKxUU/vLpYsXDRdRW0qVrmjayVfZcIiWeoDgqQPL6tGe+MEWqTvSWRvbdmZgsHn1rqM4Qw2BZs96VXnv+GAtwQcgpWGZ+JFYjNtkItY/YcAWHD50QMqWr2rYtfMeX6cjtWjZRTsblcFaIX269KYyc2nBWRPRSZwRy1fjII+pUqWR06dOaBw0QHwQlkpiHcFMRfpUiDdIL7VZl8GekI/k5hv+slaBOJwyR+v6aK1hsQjLoEDeIJojhw9JbsOmYkjSlp+GKFe+mlSv3sDJc3Jf7WC495v1Q958wRr39wu+dFhILzCAR5q80unYWHaIDduHvvK1Yf8QutBODAa8Y7ChnPO+/UyJgfISJ7MIZSWPdLaIyOtar/FnF1hkygZhREY53xJHgYKF1d3MrB9Jz5YNN+VrbgYcygO7ly9/sKaFfXjekWXScTqkmEFst/z847dOWqYcNWo10vyfOnVc2VvqmlLaY0U2LcpNngsWDNW/PK8za+6MhlX/eu7HktKUzdYFAzRxwRUsW/aTrgmpl/nffa5lIX/UOUS08Pu52ncwbEP9kBbx88PNhELZHXdK/U7dZk1OnLj5wfnEun1i3Mr+/RGr9b9g/2zn+LugMqms2xXfX4FDGM6g9V8Hnd7UxA11YbkWOmV8QJx/hdX8X0HZvx69Rsewf42bdjFUvlyp1QL2r2zZKmYhf0Q7SCyb9+fYP1igyVOfkWOGjbx65WpMRYIrVy5J1+5DVPrXoWM/lQDBCiJZYpbatnWTzibVazSUPbu3SX4z+iClSpc2g+w1C+yJk5+Sxb8s8MTmAFakTdse6t+wUWsz5VfSWcAKNwDE1rFzP8M++ZlZ54BhYforu7Fr11bD5g0xs0ohXbj36n2P5MlXULaYBX+ffqOkcGhxFQAMGHifhBgWa+2aZRqXLT+zER3k3Nkz0r3nEDlz5pScPXNa2cXgkCIaHulXzlx5ZathBS3h8bd1m+6GXamlbNT4iU/Jtm0blAVGilawUKhKz4oVLytVq9XTvME6MVvs3PG7iTvc1FEDLQMdt3bdZsrWIrWrV7+FSlbjs3/t2veSa9evyhXTPi0Ni4lkkxE9lv2LZXOQdMKmZ8maXSV3gUFZpd+Ae2XF8l9kxKgHVYjB7NXf1EuNmg0NS/6tYRfvN21XVuure49hcvDAbpX+Dh46Udl4WL4Bg+7TJQYcEcId2omZq6tJK53hWnabNr/3vkclzLDFv61cZMo8SfKZ9oD1r1q9ngqG1pn+MsbU6aFD+yV7jlymLQdovezYsVmKGPaeGXLPnu3StHkHKV++unIdPDPjkhbE67iZbT2soGH5qCMGZ8rPgGDd3vVyS/bv66/eS5D9W7d2uSYG7DTHdBzjNgnH+icMOht8f5EiJZWILIi3StV6kilTgGQwawf4ZyRJsIN+xu/TT95WCV2hQkVk+7aN2iBp06QzxMVmtCP1o4Li48jhgyopK1GivKa908QLi+QNOgFrmnr1m4ufn7+yZ4ig05k1ymHTODly5NG4j584YupghbINa1cvl0DDNjLwrDYsYaDh7alsW34agcZHrE29HD1ySMXWNNhGsz5DLM63v638VSWNlqAAjZLNsJZI8SJNg9Kh4CKYZecbFu/A/j3KOhcwAw3rOOrRzy9APv7odWXhWDcQJ7NzIbO2Ym3EmqKAYaF2bN+iLIw3IM5t2zZJk6YdJIchxJ3mWwax7Dlym7KmUraVDmPLltG0D1sPefMU1LUt5aI8uMkX36MkzVqSPNOnrly+ZNrVz5QzSqWHxUtWUMkh35D/CNMZU5t6dRS0TT8y6ZIWs9Pu3duVMGC7WDeuXLFYMmfOatbJX+lgytqcvGzZtM4Q41WtL/rIpo1rtO/M+vhNKWnSY/253ZTzgmGrv/n6Uzl95qQcO47up8P+0R78HDf17XGbslhWkN8dzf7R0WiQvwsakk7xv2T//ouAK6HTeXM8t8Kt2D9v3K5+8U9CZ6pefTite10zXL1G0zhsmQV7S1ApICy/W7kTAvGOunea7oHAbnnj0sULhg3rb2atSOnQqZ80MOwaMxisBuwZ1kxz5con7Tv21fDsZ7Vt10ulXaQJSxYfVarV1Q1lCArJYdt2PfU7b0SY6btjp75mJAvTWaKTYf9KGtaTWQX2AWkZ8XfuOlDjwJ+9m04mr3Qc64YNIB1bfiSN7Mng18HEnzWbc/k3m9rtO/TWukD6R57irxeqVW+g6V29eln69B2lwpTM5gebhRQyR868Kk2jvpx8DtQ0aD/SoV4QzrDX1c6kxSydNm06ZYU7eOrPgjomDGkw2xJ/njwFtC7Y/CWflhWibMzczFbkheMu5BNWVfNh3Pfd/5jmA7aNGZ748acN+d7+CENb8rtqZqj7Jzyh4QjfsHEbT/mvKAuK9BRCop5pb0Ca9A3YRCdOR3AT67Z5dti5hNyUkXzHup2L3fGLcZsffdJ+k3BcTnms+wb2b8mv3yU4Wmw3fCkJASspuZU7IRA/I1dO0ykiImIN+pOhQmadwdSNVsCin+dJiGHT6AisIWD/kBg2atJOp30KjeRn8eIFunnL94iP4wOWAHYISR2sHeuDxk3aet46CC9WWn5d/INpsAGGFSyga52KFWsZ9jOHirLLlKui3+42aywkSmz+fv/9V7oWorMuXDhX2TXYFmZCyk9+6HywUD6mzNu2blQ2k8ZZvvwnE9apB6Ryvy7+XsNbwDWUr1BNtwEY82BFYYtTpkqtYVet+lVOnjyq2w4/mHzwLdKtmR++ZtZYdaVR47ZmDTlf89GoURv5ceHXShhsuqMdEV9li3XGQhNPj57DVMxMndao1diwTv7aD/IYAiO/tmwQCu302iszDAHnUJaSNRprPthC9q/oXGwO5zH1SZv/aMpCfZJX7z7yy6LvJK2JC+njsaOHdO1Lp0Q8fvHCeU0LVm7Jrwv128Wm/LCm1DViceqVtaITp8Nqxrp99C8/Bq2E3EwStGGs27kvDb8Yt/kx49pvEo4rhSdtjxv2z9rNvhmCgoKUv76TwagSf0Zw4eKfQKI0Kjj68e23D8iePcdk+PD/8/i6cOEiISSKqEDlymGyZs0uM63fuN5y4cJFLBJNVC5cuEgcdJFRvHhxPTOFBAv7EBhLQbKD2bBixYrpIhFbDQ0bNtRFqAX+c+bMEYyxIMTAFl+9evXUHyMv1qBmqVKl1A4EcRJ3gQIsfh1RPXFmyJBBcufOrUZY0E7GzgVuwmfKlEkNxeDmqlP82c+oUqVKTJjMmTOr3QjSxYZFtWrVdA3FO8J4G5BxkTRAf+nXr5/a96Dd3n//fe0XXBL49ttvq6Eh7zUw/Y5+QH+Lb3Donwb5Y0vp/vvvlzZt2gj7cOQH40LYv5w+fXqMEA9orrGzR8dEIvXRRx+pgRQOJdIxMZhCBAgqMGaJhMMbVgCAtITECWMrA4KiksaOHavGVogT4qxRo4a+37hxoxpfwf+1117T60+xdIQhTtIlHLcw8g2Wj8gb8WPkBeMus2bNUktJpEta/LAzOG7cOCWohx56SC1A0UAukhboL9h/pLPSIWnnQYMG6QBMO9qjH/Q3iA8/+gHf/dug/0MTWNaiz0ELWArDHuWKFSs0/+TP4q5m//Lnz6/mx7Do9L9oDBe3B3BQid1ETgpw11QuXNxmJGrj5tq1CJkypbOyWS5cuLg1EkVU4eF5pWhRtCBiF2MuXLhIGIkiqnXrdsuhQyfddYkLF4lAoogKrq9YsXyeJxcuXNwKiRZUwPolT+7OVC5c/BH+kKjYhwoLC9O//xaQ+98uVtPuYblw8W8hAaLiMbYTQkxsvHJswdv/r4BjDRxBwEbd2bOnPL4c1w9SSz8//ThPiYmzQR++/3/GHf9QoXfebLZvnidO5AYFZdcjHN7hS5Qop3mI1cy38cbGz94Ix8850o+BkhvTTsjtoEzZKmoINLEDQ+7c+fVYeOyu/I3xc7SC/J49c1KfMYaCwZnvF8zR4wYukg58OAjGD+I5f+6MDL3nkTgqF+DC+XMycvRD2tGwH8D5HM69QCS41d/8HHfsOan44PDfgvlfyD2jpsSZ+U6ePCZ58hZSPw7W0YEAf7t1HyJt2vU0eYpQs1QcIsTdt/+90qFzf80H528GDR6n31iwC46lWfLEb/jIqfoNZa1Zu4kezGO3nrh79RmpYbAZwbktDvpVq15fvjd5xS4HHbhL10HaeXnfoVN/PULOcfl2HfromSBvlCpVUY+LAw4qtm7bQ89XcS6K9DDYiX0N/DEmydmsVq27qYku6rF9x35qcwGi7NJtsDRs1FaP93OcfOy4J9SEQPuOvaV4ifJ6TknLeNVRdL7BbX4QYYxbtRUS8Ce8+e5WbmZ9G55DgNZNu1k3fSfW7Vg54kd72P4St+9c0+dYd+w33t97x+udnnc+YvJ3s7rwdpvfba2XGHeU+JQuU01Kla6iZp/KlquhnSUwMO6Bv2LFyqq+U86ceaRwWHHtTJxsxd4D7oIFC6vNBNx08JsBuwsQybQHRsbR64I9sywaRk2sYRb8Vq1aorYW6NBUOKd/qXzeEQ5/ZqKnn5qk31hAMN99OztmtuAEJ4ZROPiGmWhsOmAVFYJhoOAgInEtXrRAD9thI6N4yfJ6ypVKgxg5HVynbjN59+3ndabFDDP+9jRqQsCm3gfvvqRmpavXbCjvGzfmq8nfzA9fVYM0YNYnb5mwLYwrWm02VKlaR/LkKSjz530un81+R8uLSecXn58mKZKnNHkSmfPlh1o+6h0bh+QTmxO46YS4MfQSGXldilu36cD85R2d1rrhRPiOtiYex11G28m6ObSo4Y2bfmLdfn6ZNA7ccAcY6MHN4IQNC9y0G6fHcWNMhzbFzV+ecfOecLj5ju9xEx/x4iYdTc+4Sd8ObrjJH27yS76tW+vFlAs35Yytl4hYt6deqCetL+PmHfWo5Tdu73qhPawbbQ/MheMmPzewfyTkzXYxKsD+0ZFvZMf+HOyxazKHBR1LSHRojkYvX/azbNq0Ro+oY2QFS0H58oeYUbyrTJk0RK0JYW0Jy0oYvKxUpbY889RUU5jS0qBhG3nm6SkaH6DysCSUzhSSTnn/+Mdlw/rVsvD7OVKhQg25akaVNauXqnFLWDVOnT46/TWZPHGIdlQsFS1f9pPqEGLXG+Mo58+fUatAe3Ztk8NHDkiZMpXVyg9Wgryt32JhabmJExMBzLwYN2HQOnfutJY5q5ld1KoTM7QhHE7yoiTKCd5ffp4v+QsEKzE+98w0M+BhtKSozP1qpuZrwMCxct+9PdVyEUZqFhr2z5rjdpE0kChBhbOm+vuCCjq6ZS29Dc1YewLAmZEcOw+EIV0IEdNY169fNZ3SOcJsZyvCO2EwnxV3bUEYQDy46fh25uIZf7VBYNLX+A2hWWtDxGfD2jzYQcXJD7OFYxPBuywAP95559WGwU2eGxjWFIOQNv/UTXITfzIzwsbPN/kgLoBNDfJIHvguftou/vf4Q6Kic3APLn9d3D5AzNg/cHH3IVloaGh0/gKhsnfPNo/XjWDxzDmllStXenxcuHBxM/iwQGvYuKPnMWGEh4fLmDFjlLhcuHBxayRKTYnzSBwktGsMFy5c3ByJIirEkxcu3HipmgsXLm6EEpW3ODghYBsC2xLee0suXLhIGCr98xYfx4cr/XPh4s8hWVhYWDTqQNytmxDYC7ld+1RoM2DK+dr1a6r6ZMFeCzeNcCMIe09Nmrb3aAv8PZFzQEBm8fcP0psovMGu9yUunfNsPicE9oHQG+TyNbtvlFiwmc1ARVn4/s8As8n8qAvqPCgoq7qJj/rDLDYX3fGcIUNGNa/sImnBB5WYLt1H6APqOnXqtWZ60mcLpH7czM5slZjfzcBl12fOnFa9Nu9wqPo0a9FJN4BRC0J9iM1OOhFKrVwGTSdiw5TrYuhsqP00atJWv8maNYfUqNHQE5sDiKJchRqqxUCY+g1b6jfoZ3H9Z10TL5vFxI3a0LVrV/Svf0CgXueDbt6JE0c0b1yJ2bBxWyUuLqsmHBu8DEbW7Y3Dhw/o1Zsnjh/VGxXZVK5UubaqulCPqNNwbShudPqIF6P8pM2l3Rjnxw+9QDQ6xk96Sutu2D2TVdMCfT/upKpVu4mm513v/3u38/d2/7zjjZte0nP7Zg4ImFq+Yh1ZufxH05jDpWh4GTlyeL+cPo1mthO4/4CRet8St4dzSRe3wjMa0zFKlKygenJoTJcuW0WvoMTwfkJgTTZsxBR5+81nVdPAghEdPSru06UzoXi7efMa4T5c8tncENzSJT/oZWlVqzdQg/pc2rV8+c9KgNyLxF1F3iCtUyeP6l1G3IvL/Utc6nbgwB7VN/tk5pty3RBDv/73qroPBNCiVRdZuOArVVhtaAiYe5HQRURLHULgEoQu3QfJyy8+KqkMwQ8bPkkvAyhfvoZeEheLZHrhGcb+a9ZurHcXQ5QMEp98/Kbc47lN46s5H+ktKKxp9+/dpTeXcIkAd0KhIoUaE4b4ydu2bRuV0FcsWyRHjhzUyxaKmDbZs2eHDkjonXHvbuu23dW9du0KvcytaHhpWbd2md7mUaRoSVln6pibNrjj2Llgr68UDiumly/gDilcTH7fsk6/xc2dXm1MnLgP7N9l2qKLXnLH/c+Nm7bTPoAiNoMfeqG0H9eyMiCwpChvBjbyoLqCZgArVqKc4R4CVY+SvsTlDlxQh/5k3jwF9E6pCpVq6r3F6Jtybxk6gbQV5eduMy7Sq2MGF+Ll7i9uiAk3/Zbb9Rubdqb8qJVxhSpuVN9atu6mbq43RamZ8Ny51q59bykSXspTL6aOTPzr1i3Xiwe5nWb9ut/0VhjKyZ1X3NhCXXDXVdt2PdS9b+92vSwPN/WSLLhQweihIx6WV1560HTgKMmeI68SlQWzArbYuCz6sJf/XwFqRgMHjZM3Xn/K4+OATtWj11B5752XdEaiQb/4/D3TCdMaYi1oMtxFHp42Skd7iAsi5DfUdOoZj4/Xmz1ovFmfvOmJ0QEKwBwrQSl3zNhHZOOG1XqbRgdTebNnvSOXzKwwacoz8vhjY1V/btrD/ydTJw/TzsC1OSsM0aKTN+WBZ+WZpx7QgaNp8/bywrMPGXcBZVOfmD5e0/IeJJjZH3zoJRPXUL3+5ZOZr0uf/qOVOD98/xW9bga9RtSUJkx6Um8b3LjhN8MqnlfWD33El154WPUeGci69xomkycMlgemvWDy/7UqJjOQoBP55RcfelJ1kVQQh6gSwu1cUwFYJfTdvMFsCIvGEod1FCo8ZrCP0YuzunZ0Vi6sJoxlueLozsWLFz05Gw/hYSkdgYyTHv7ETfq4GWWtLh3xWakobtLwfiY8gxCDQPx0QWxcTlpkxJbPOy+UCTYUP96RF+IkrOabMvv6aNrEw3ur40je/+6608Xth0r/YG3sGZH4oDP92yd/Xbi4k6FExegHO3Uz8B7cKowLFy4c+CCZGjT0Ac9jwggODpbZs2crq+LChYtbQ1UkWBvcCr///rtqVdxsg9iFCxexSJTeEezfzJkzXfbPhYtEIFFEhbSJe4RconLh4o+RLCwsNDpb9jxy9MgBj9eNcBVpXbhIPFT6570/Ex+I0m/nPhXCDizdWpsLAPaSfRqbh8KFw806bn2cMH8F6BOmSZPOY7cvFqSV0N5SfFAvhPuzMzTxIzC1e2o3g7NXllz3vSIjnfpFiwB1seSGO3DWurGWpv4svNvV2gGxz/Y4v1P3+P9xfbhIHFT6N2L0dH2gggMDs6vbG/ijovN3QeONHvOQ6USOiN6Cjjtg0FjPRmhKuYCyq+lMbHhipgr9OPKAVge6gSBrthySM2de7SxoIQRkDlJ/C8KjTYEuneY/Szb9hg48aPD9qlrFDEzcqMmw4YqNPgyvkB909rKYb3CnS5de7fax2co3OXLm0bKAHCYPEJE3hgydKOnTYacvoxIE4fmWcLjRVUQZtmfv4aqmg+Um0vL3D1BiGnnvNA0XHBIu4eGlVUWK/OXIkVtVnSBUykyZiN+JD1uJ0Vpf2BdkEJw67QW13ESZR937kFpuQgWK+ujWc4jG2bffKFXaRTvExe2B6v6VLV9Tdf/adRigCrWHD+2V06dPaAAaoFfvoca/mVy4cF7toRUtWko7d3BIUbWTBsHlMp2rVOmK2tH37N6u38YHakabNq6Wps07qJ6fHYEhDPS48CO92nWaqu4f+oWBgVlN+iPk18XfS+HQcNW9Qq2nQkWT5xW/GCJMpTMSiq6nT2O91QFxEzv5OWJY2z59R0mUmQ3Q/cM24Q/fz9WON3bc47Jr1zZVUxpoCPvEiaNyypS9foOWSmSnTh6T48ePmpiiVRes/8AxMuvjtzTe4SOmyuxP3zIdsmMc3T/qBGLZsnmddtyjRw/K0OGTpWChUPn5x3ly7uxpVZFCV2zJrwvVhiJ1euzoYdVTRA8Oe3+Bpl4PHtwj9459RHXNIk1+7xn1gPy2YpG0atNNTp86qdr++fIVko6d+8vPP30npUpVUlWqn378RmrUaiyzZ70tKQ0BVqveQK3tUk+nTp1QIty3b4epxxqq34btPQgYW45bf98grdt0V/WvXTu3SouWXdR9YP8eJT50MDEyioJziHGfP3dW2yykcFGdHVHxCg0tpoMiZUFvFI6B+PlB9Jhjw1IwA0I2MxBgSBRLvZhyK28GNAyOJjcDbKXKtbSfMSBVM4NPaGhxOXfujNSq3Vj1C48dOyT16jVXnb19+3apHUXqcsf2LZpX3LRD8xad1b1h/Spp2bqrhl+/fqW0at1dQk3+NqxbIa3b9dB8bzD+bdr2NOUJl40bV0nbdj01D8TTpm0PrQviR98P9769O6VZ847qpl5ieBNG4I8+eEGateghO3dujsNyzJ0zU99jiw9v0+8979HMtW6HAHHeim2DqNp16OUJ63xH5+YZjfDkyR1rr7gBMwUjLWFJC0OcjNLzvp2t+nxPPjHB5M1Pw90AE72dRfieLQHS4c5Wh+QcrF2zVL+njChNEm7zprWGaBeplvhDj7wsD08brQQCyDZhAWwUVndtWQAzCbqFqVKnlt59R8rTMyZpZ8N4ZkTENZk85VmZ8YSjM2jxxefvC/fckrbG5YmOmdvOirybOG6AZDEdcdVvS2Tb1o06oMDGxbLn0fLYw/eZMqaJUyfEid1C2M1Bg8fKIw/dq/Xoo+pSySVd2nQy86PXNSxlm/3pOwm6P5v9boz7c4+buMm/dWO01Lq3bFpjcuS4E+4v3m5cydQeo+NMZtphDS4N5x3vl1/sVTf5sPqPt3Z/oG7Y3C8/d9xwADbfDDyfz37PcadMHVNO6t+Wn/q/Wb3M/jS2Xv5V3T86YHbDRh0/flgr0YLCpTPsEuuJE2Zm8DOzIIU5duyw/uUdGtuwbLBRzEi4OUvEeSXCcE6Lc0cWxE/nizb5Jr1M/oFqmhd2kE4KK8WsRMdi1uW4RuZAM9uZURzAZkHYxEOnCwgI1PghDs5ZHT60Tys5ixlljx45GNM5APHZs2GaVs7ccvnSJa1w0mPmZBTnqAdxXzBlyJAR9i2ZajnzPenDLbDW8svkr5rqjOiUGc18iAPVMtKg/ij/yZPHlSWkzMxGpAcXgVY74aiPfXt2SLceQ2OUjxkosptZFVvuCQ5MLv40koUWLhxdolRlM+Ut93jFBcRUtixmgW+PoMKFi7sdKv1jxGO0uxkYrS9dumpGw5uHceHChQOV/o2+b4bnMWFkzx4gP/00XVkR2Aj35/7c381/utq+2bEPi8uXr+nPhQsXf4xE7a6ePn1BJk9+zyxkXYVaFy7+CIkiKtZUAQHpzV+PhwsXLm4KH8SuO7Zv8DwmDF9fH1m8mL0rj4cLFy5uCh/f5Cnku28/8TwmDGYqPz/nytD4sBuitwIbqPz+NEy6kea7iCu3/tb7faRx81P31dh1oLf7zyKaMnpN06Rnrx8FUZ7N2ajrzl8X/23E0f27GbAoVKlSJSUu9PP44U6dOrW0bt1aNzjtO/5aDQA0BHC/+eab0qFDB/UjjCXE+G77nUXabFmkxmMTpeSAbtphI69dN38dDYlIEzfP0ZFR0nvTj3L17DklnNZfvSPF+3VRQuj082y5cuasXL90WTos/ES/AcTBt4BvHKJx3NYfQrHuQi0aSKpMfrqpmj5Xdil370Bp+OoTSljRUdHmeZCm0fKzN5y4XPynoWsqtAQghpDCxSU4pJiZlQL0pQXEM2TIEA3zwQeOisfo0aMlTRqUO331VPDkyZPl4sWL8vzzz8u9994rjRo1kkmTJkmuXLnUf+9eR60EQps7d67ed5UnTx6ZPn26FC1aVAoWLCjfffedvo+BSe/ikWNyaOlv4pMiufgk9zWE8pmZKa5IuVEDxDdVCiWGCNOh6fTg6tnzcmrrTlWMjTCzXCrPDBthCKbC2CH6LXGE93AUSLuvnCc1n5gsydOmlp5rv5c8NStJxtw5pNuKbyWgcAHJWrqY+KZIISnTp9W/fnlzyc6530tAaLASeqM3n5Tljz0vaQIyybH1mzVOF/9txAgqkK+jVbFxw8objkpgj45ZhFmFv8xcrMUgANi6S5cuqdoMhPLMM8+o9sVnn32mBLNz5045d+6cLFmyRKpUqSLVq1fX94QnngceeED1sbDYBKHGP4Jw8vftcnzD74aAUkql8fcoEUVFRMn+Rcul9Zx3lHAgtqtnHDPSV06dkT0LfqZA8LZy1aStMARqWcBk5t+JjVv0OSoyQn66b5pcOX1WZzBlJT2LxxTp0snp7bt1Rrp2/qJEmvcQa7Vp90nyNKklg5m1ds/7UZKbQUe/M2m4cBFjoXbVyp9V94vODsFYMDv1799fNm/erOuq48ePy6ZNm3R22rJli9SqVUty5swpL7/8srRs2VKJh+8PHDighGpnMmaq7du3a5gNGzbIJ598Ir1795aTJ0/K2rVrpX79+nLs2DE5cuSIJ2WH0OngEAzrpKxli8vJzdvl6Kp1Etahuc5gp7fvkt3zf5aSg7rLgV+WS0BYsOStVVUO/rpCdsyZL+Xu6afhUmZIb77dJpeOHJfLhvCylS1hwi8zM1lGObxyrdJRyvTpTdzrJfLyFTlgiDZf3WqGQBcZAtwqZYb2MgR6Xg4u+U0yFcgjq55+RVp88qrM6zdGCR7w98yuvU6+XfxnkSwkuFB0lx4j5eMPX/R4uUgsIHTf1K7qlou4UN0/2DE7O3m7b4XEhosPWEhmr/jw9v+rcScW8fNg07P+N8ujCxeJgUr/hgx3jn1cu3pFxtz/tLpvBthB1kj333+/ui9fvux5gzrTZV0nWTfvkeoB1l2sxwYOHKhrMTouYfDjlkbWYAg06OCNGzfW9/Y7wtu0EhLNE5bvAH+93TYeC+IgLeKDTUNAwtqPtBGUsH6cNWuWJ3QsbLn4hjism/y5cOENnQ5sJwTe7oTw2GOPSeHChbWzTpgwQXLkyCH33HOPjBgxQvLnzy8hISHSpUsXKVSokEydOlWJqESJEvLxxx/r5XFIBfm2bt26KqbH9Bn3CeNXsmRJlTSyTiMfrOH69u0rc+bM0bUe6XzxxRcxHdyiSZMmmgbfVK1aVX+48eNdfNgyQhAIViCy7NmzK8EOHz78BkIkf+STw42sD7/++muVfPL78ccf9a8LFxZ/msfKkiWLbN26VUfpgIAAqVGjhqxcuVKeeOIJqVixokoAIR4EExMnTtSZiou4e/XqJWfOnNEZgVmCjrtr1y7JlCmTzg6AeJmVTp8+rWGQBCLwgKAghKNHOdbuzJbeQNiBgAOWDUEKP9z48S4h2DiYKZFI8kw6EE98otq/f7+GgwjJD++ZXQ8ePKjfMXO7cGHxp4lq7NixOlvt27dPZyL2mFasWCE9evQQsz6Tb775Rp577jl9x8yFRM+KyZmZduzYIQ8//LB2xlGjRslDDz0kGTJkkIULF6p4HYIk/KOPPqqEWa9ePZ3lOBUMgWAtN/56a/ny5ZoOcW7btk1/uPHjnTf4ljxA8MwwSDBJG0JBwkkabAN4w9/fX3r27KmEipsNb+tu0KDBDdsALv7b0OP0Q+6ZJq++/JCzphr3rDz71FjP638O1apV05mJju/Cxd2EG2798HbfDCzU3XWECxcJwwcVpR69RusDksCBg6eo+2Zg/fDuu+8qu8TCPr7QwAJ/CBSwRnr99df1Gfc777yjay2eIVCImPCsWwBuftafX3zwbdPnK0t0ZLS0erO6NHupipoga/l6Nf3Fv3Ph2oXr0uXLehJ1PUqt+7R7v6ZEXo2UGhNKOuFNPDEwztK9C0uzl6tIpAnfcVYdaTC9vOQoFSjtZ9aW+sadv2Zc+4jXL5m12bgSJg/R+mv1RjWp/UDpmDoAaTKllAaPl5csRTNJ6V4h0uCJ8lL3obJSpFU+aTijgr5Dl9AbzV6sIiW7B0vmQhmlybOV9Jc2IJU0faGyNHmukkSYMlhouqYuiAt3yzeqS2MT/qope5t3a0ijpytqeSzIW5PnKktr8w11R/rXLkRoHmpNKW3qxfhHxM2Piz+Gj6lZSZPWMQtGJadNl0HdN0PDhg0lX7586n7ttdd0zdO+fVxDjMTDWmPkyJG6jmrXrp2kS5dOihcvLl27dlVpGtI/4lm8eLEEBQVJnz595NVXX5WMGTOqJBHNC9ZR48aNU7clOIWZSAvWzSmpMmDFVeTUjnOSPLWvRF6JkhUvb5Fr564Z4vHqbBFREt6+gKTOlEoirkVKj28ayMHVJ0yHjJLgBrll3fs7JH32tJ7QTv7PH7oovz6+XnKVC5SMudLJ3GFL5ODK44576K+y68fDntAOwlrmk/RZndk7beZUsvGT3ZrHiMux+fDLk17mDFishETe541ZIQvGrZQUaX1l4cTf5NvRyyWZTyyXkC4otXw9fIlUGBym5Vz99jb5augSLeum2Xvkq8HGnSp2P803uY/8/PBaCSzsZ9KNkJNbz5i8mjApfeXC4csmrqXimyJ2PRptsrZx1i45vO6U3taYKmNKKde/sHlh6rdOTtnw8U5JlyW1J7SLxOJPCyp++OGHGKVXZhvEyxCLN9j74Z5ghBjcbUUYJGsQ0bx589TNTMcMVLt2bRVnFyhQQKWBhw9joiujlC9fXs6exfxYCqlZs2ZcltQ0+ta5+ySZbzLTCUVH34CCGcXHdJgsRf3llxkbxNd0NkZcZhAf09k2f7bHdJxkOvLScc/tvyip/VKYbyOlaNv8nojNjHYxQuOFgAo1yiWH1pySVyp8aYgpvRRulkdeqzxH0vinlhJdCypxEx7smH9ALhyN3bOrMb6kXD3v7NFZ7F96THr/3FTebfidLHl2k1w3M0jfxc1k7Xs75eKJKzLot5ZOng1BMBCcPXBR2n9SW14s+bmc2nlODq44LkPWtDLu87Lr+4MyaFVLLV/ktSiJuBKps02JLoXkw1YLJGX6FPKLGRQ6fFxb4/ruvhXS3My8zGwx9ZIimaQwBLrrh4Ny3ZSDugsIzig5ygaacBFSpLUzeLr4c/jTRMWmL8KFjh07KlE9/vjjqvfnDVg8CMNu6iLJQ6o2f/58lQqeOnVKZx7E5EjR1q9fr+F/++033d9iP4jwiO/ZtyL8Des880hHALBGH7X5nilGCtXPKVXvLa5sXqZ8GaT3j00c1s6Ep5OnSOMrRzackuDGubUz7l18RJKnSS4XjlxS4hy0sqVcOX1N2r5fSzLlTi+ZTSdr/ExFafhEOdn8+R5p+GRFZe3WvLVd0x9sCIF4AB0bXDp1VY5tOS1H1pzUWcWi7sNl5cjak1LHzFRFDcvX4eM6SrDkud2HteSl0p8rwXcwLGZIo9zKYp7adk6JIWPOdNLYsLuvV5srfrnTScOnKsg7Db41s1xyKTcwVBqZZ18zI2XIlkYazaiohAmb+isDjPFvMKO8zm7MbJmD/aTXD43lmqmPcgPDpFT3EEmRPrm8XOZzObbhjBxadUIOLD+uM9yl4wmz9y5uDpX+jbj3cXnxuUkq/Zsw9f/kiUdHeF7fGi+++KIqxbpCCxcuYqHSP+9bzplBYM8Sgz8T1oWL/wp8sDXevGUPfYi4fk3adxyk7puBRTzExJoIlgy3RXw3YQFaFGy22mcA68emLyalAZvH48ePjxOHCxd3InwD/P2n1m3QVs9TQWBNmneTZUsWeF7fCCRxbNyy3kFPjrNU6MOhA4jEL2vWrMoONm/eXAUWrLs6d+6spqO5jNuujdAfJC6EFZzPQlMDvcEvv/zSJSwXdzT+tKACoULu3LlVNQmgkoRWOSJy/CEepHUco2cWQheQI/aIx72BKhF6dhaZM2fWcC5c3On400SFAu2JEyeUaJiFsEfB7PLtt9+q/1NPPSXff/+9SuxmzJghixYt0mPyVjM8PtDFg+AQp7MHZo9VuHBxp0Klf6PumyHPPzNBpX+THnxNpj88zPP6RrCWAojCEaV369ZNN3MB7/C3bggGds/7m/hgnfVHYVy4uJPg3Pl77aqk8Nz68Uc3gHiD9RD7SC5cuIiFD+L0ylUb6gOXstWs3VzdNwMsX/fu3ZUNZJMWMNuwpurUqZMKGTgkiHAiIYED33OI0UoC4//ljBbx2JnL+lvEf3bhIqnBB/NbpctW0wcIrELFuuq+GdDT40wTayi0KThgiJYEtvwgFoiB80loXEBUEBHrJH7o/z3yyCPSokULFWCgRYFEEPNk06ZNk379+um6DIEHazB+zz77rIrakSgiXcTuoLvucpGU8acFFUj0wsPDVbcPAQMzB/p53pvA3m50/9DvQyJYp04defDBB3WGY+3EWgo3ay+02CE2CNEeQkRsD4tZrlw5Pc1LmhAfInwXLpIq/jRRsae0Z88ePWDIMXpOwUJUzDwQCoRTpkwZJSzsURB26dKlegKXE7XsXxGeI+qI4q2onSPtvIf9Y++LeFGoRYoIIbH/RZpPPvmkbia7cJFUodK/kWOekBeenajSv4lTX5HHH73H8/pGMDNZRVjAmSpmHH74e7uBXXdZ2LNRCDism+MhEA9ERbzWehIsH6wefhAisxg/VzjiIinjb0n/bhcsAVq2z4WLOxk+dOhCIcU8j5IgQSFsYF3zTwFicgnKxd0Cn8iI69KwcUfPY8JAMDFmzBglLhcuXNwaiZoesNuH1oRdR7lw4eLmSBRRwZpxiteFCxd/DCUqH59bz0DsCzVt2tRd97hwkQh4Tv7e/JYLRNtYjXXVg1y4SByShYWFRWfI4GfYu4TtgSMdRIvCir3/DlCDCgrKLvFvakyRIqWkSZNWzp49rXtcTZq2lzlffmgI/e8d1Q8IyCz+/kGyc+fvHh8HadOml0sXz5vSxzMm4wWb1/Pnzwq2Ef8MGID8/Py1PPyl7pz9t6ty+fIlSZc+g1w4f07fRUdHmTTO6TcZM2JX/qykS5dBN8/53sRm/P3l3Lkzkjp1Gklt6un0qRNaTy6SJnw4Qt+lu2Po5fq1a1KnXmt6hT5bIPWr36CVNnxifjdDlWr15OjRgzJxytNxiPTq1SvSrIWjjEvHunTpouk0PtqJ6tVvIeHFy6hOYYOGraVM2cr6bf2GraRRk7b6TdasOaRGDUcp2AKiKFehhumMpzVM/YYt9Rs6du8+I6SuiZcNZeJu2KiN8b+if/0DAiWDyUONmo3kxIkjmrfcuQtIw8ZtlbgyZ86i4TglzWBk3d6oVbuJ5MiZR8qVrybHjh2WYSOnyJEjB6RuvRYSHFJUBg4aK1euXNY0evYeofULIVWoWEPT69RlgLRu20PrEta8bv3mGn7YPZNNHM0lffqMceo6abmdv7f75x1v3PSSnjtmKqCjQlz5CxSWPbu2mtF9k+eNSIuWnSWkcLgcPXJQsmXPpaPl4UP7dMRlFD118pj5PlICzch+4cJZWbjgK8+XcbF40Xxp2ryj/PTjt3FGWtZq9tmO7ozg7Jnt379HWrbqIps2rDbhkkkD04mX/PqD+Jl0f/llvhnRUxhCPaQ/bzDLrVj2k842Bw/uk+DgorJp4xpJlQqTZ8fl668+UXNgTZt2kJUrfpFMmTJLyVIV5Lt5nyuRhIYWN99mM2ktlOPHD8uhg3uleIly0rJ1V5k8YYikSZtO+g+8Tz6b/Y4hrLby/YIvPSmLFChYWPbu2S7FipWV5SYPpjA6G5MexHPypDNTZ/LPbNzYko+WgYPHymOP3Kf1wGDy+5b1GqZr9yHyxmtPxtTR9q2bTBzpnUHBzGafzX5PByTcH898Q9q06yHJTdk//OBV6dCxjxLlRx/+n3Ts1N/MzCIzjX9HQ7TY/vt45mvSqfMAiYyKkFkfv2nc/eW6GYC++Ow9ade+l7q//upjrX/c38//QssaYQasX37+TmrWdu4RW7l8kQ4IUaacG9avlPDwMqasPrJ920bJlz9Ey75v704JCswiaUz56UepUqfWOj9z5qRcvXJFsmbLKZcN93D8xDHJkxczDNdkz+5tZhAKN3mNko0bV0mx4uXEx9TB8mU/mwGzus7+P/3wjVSr0UDLPO/bT029tNS6+OLzD6RJsw7qnvXJW6bduqn7ow9flXYdeouvD+5XTB3103aZ+cErpl5MHRm6mPnRq6YuBmqfpk47G3/KPHvWO1qn1MVXX34krdt0U/f8ebMNd9VB3dSLqikNHfGwvPLSg9qRs+fIK0cO79cGBRAbiqzZsuWSw17+fwVly1WVLZvXyuBh42X6I/drRwE0fI9eQ+W9d17SRqJBv/j8PdO50kruPAW1UR+eNkoqVa4tS5f8oJ2L39Dhk2TG4+MNwRSR8mZWmvXJmxqfRU4zWwQEBMmqVUtkzNhHZKMhzB8WztWKoYIuXb4ok6Y8I48/5swc0x7+P5k6eZg2VpWqdWXF8p9VlWrKA8/KM089YPKS3wwK7eWFZx8y7gLKpj4xfbym5a1EzEz02KP3yaDB4+T9916SqdNelCkTB2tjfvzRGzJi1FR58omJhpDuN6Gj5ZWXnzAz1nCZaRqcmfTe+x6RHdu3aB2MuvcheeG5aepPXn9Y+LUpxyrDRrr6j0kVcYgqIUBUt2tNBZgFICJvSSLTJiyaoROdYTjXxajKLES6sHKMdrBJzFaEsSyXDcOogtsbEWxWe+IhPCylI5Bx0sOfuEkfN6Mj6QDis1JR3KTh/Ux4BiEGgRvSNWk5aTom3Gy8pGXzru89+ctfIMTMhPs0Lvs9nETWbDnkyuXLhh12tjOIj7zCtrpIulDpH2wWI2FCoDNx3ul2EZULF3c7lKgY/eyaJiHwHtwqjAsXLhzoRdqDhj7geUwYwcE5ZfZsrhp17fG5cPFH0IUNa4Nb4fffD0jatCk96xEXLlzcCrHSglsA9m/mzEUqSHDhwsWtkSiiSpHCV957zxFlu3Dh4tZIFhYWGp0tex45euSAx+tGuIq0LlwkHs5xeq/9mfhAlH4796lIi72aG/eprsfkoXDhcLOOW6/7Sn8H6BOmSZPuBl1Du0/0RyCvhPsrM7StU2dvCdsdaEQ4+3DsT6VImdKzjZHMs++UzHxz1fONcx+yrY/4cVl/C+/2Yw+N/a74YW4GtlP8MvnL8WNHPD4O7B5bfBD3X11bk7eq1erJr4sX3lCnfyfepAaV/o0YPV0faMjAwLgXRAP8Udn5u0ANKKOfv4y5/5E4RErHHTBorOkcDmFdQNnVdDI2W1FfQR2KPKDVgW4gYGM0Z8682slQPQrIHKT+FoRHmwLNA81/lmz6DQ07aPD9kiVLdiVs4s6ePbc2apDxQ72G/KC3l8V8gxu1oBw58pgwmE/zVb0+Oh3IYfIAEXgje/Zc0n/AGFVD4tjMgw+/pH/btOtl/qaT0fc9rPqNqCANGTZBy005Rox6UAlt+Igp0qXrIM03+R07broq4o6b8IQ0atxOBwoLCHTawy+rziL5uH/CDFWnQlXKgngob2BgVn3OHJhFy0qatOulixecOjLubKa+qYvefUeqTqV3RycMKmu5cuXTOqetqAvqxRvoR9p64RvrRsVt395dGiZTpoCYeqSd2rTrKVlMencDdCqgwHTytu37S+9+90uBAmH60gKl0W49hkix4mVV56xZ846qcoRCKG5UeipVqqVulElvhp07flcVnpUrFscZqWgUu/nM37Jlq2pnSm86PHqAw++ZogSQM1ce1ZFjZA4LK6na58mSYWkppWTyC9DvLYj//Lkzkjt3fg3frn1vMwMWVyK5cOG87N61TTsqcUPoKMeiaMssiZYDZa1Wo6HpIEFy5sxp1VGjs46f9ISqENH57h+Pe5Pqw3kDPbCXX3pU6tdvqWnQcSAiylQouIicPXtKw129glFQ9gCjVTXr9VdnqD9EZoES7uuvPamdmw6Knlr8UZ7y9ew1XC1bEc7RHImdZSCSqtXqq0LxZUNATZq0l0qVa5n8RMuJE0dV35M4unQbpHp3WLFCW37Pru2q4NuqdTdt24x+mXTW37t3h55qoPzoLhYtWlqat+isYfLnD1aC3LF9s9Sp20zGjH1Uft+yzhBjF61z+hF9rVnzTqqLyeBz7OghU7+n5MD+PVKiZAWNhz4XGlZC3ejwoXWCm3QYBHG3aNVVBxPcLY2b0we4yS/tbN3UG+nhpm7RlSQ8fY34iAdLYi1addFBA+Vq3vOOetHym2+oR1sXDK7Wja5mq9Zd1U1+YmqeTvvRBy+Yj3uYzro5TsPNnTNT369bu8L4M2I5nZbOEOt2RjKcN2PbioaXlumPjpVpj7ysipD2OyqZb2nA5Mmdyw5wAyqHzkhY0pr2wEgdJed9O1v1+Z58YoLJm5+GuwEmejuL8L3tmJhNM11T/cHaNUv1e8pIQxNu86a1hvgXaUd9yOT34WmjtVIB2SYsQKVqwfwvYspicTN2efWqpVLRDECAkRrlWsywoRlvy0zn3b5tk1y5cklKl6ms+ooAG4kHTccjLb6lDMePH9E4ixQtpTMLfuhoZslyk1E/bjYVdtYFECN1lNJjWo7n2Z++o27KTN3HIlYp4IvP31e3BfmgveKCxJM56lkGxEWnTe5Ru6IK165ZJmtWL3WyaTw2b1rjeZdMB2Xr/vKLveomT19+8WEi3B+oG1b7y88dN6yvzXdKk5fPZ7/nuFOmls9mv6tuBmxbfvqFd13EdTvhcf+run90wOyGjULrm4azoHBob9NpTpiRz890MArDsQn+Oprdx5SFYVY7fZpLtrPrLMCIShjYKuf8kQPih51Aw5n0MvkHmtGI80wXtRPlyJFbR2kaFpby8OEDyhZxVgkw+tDJiYeOFWBGIOKnE6D5jpY+lZzFzFhoXXsTFfExG2XIkEm19v0Ne3PKEA9HNi4a1pbZl5EZlpX8cQIATXlbJ3xP42c0sy8nAGy5KGNaw4oeN/WSLl1G+pyJz9EL9Des5imTd+qCvFIe8gcob/ceQ+Wbb2bJGVN3sF40PgQNIUaaQevE8aMaB4rFlJsR3daRd9vbuiP/DHawbt5pUQYGuzdef1rXaT6+Psq2o+WfNSuspVkXmnCYG+dYjj0r5rCm0ZqnOx3JQgsXji5RqrJsWL/c4xUXVCgXud0OonLxvwFtFxISLjt2bPb4/HOAqMqUraKDhCW0/xpU+udx3xRU1KVLV81I+e8a2XTh4k5EoogqWzZ/eeONEdKgwUSz9vhvjj4uXCQWidoIunz5mv5cuHDxx0jUTIXoNTw8r2zevM/j48KFi5shUTMVa6qAgPTmr8fDhQsXN0WiZiq7P+PChYs/xh8S1V8VqTv6bp7NvojrutfjvZfD+8iISNWBYyZkX4g9kn8D7JV4axz8WWBJ6fKlv2Z4hbqwG9V2Y5pn6gB415GLOxO+QUFBU2lca9QkPmjsbNmyqUoHmhI8/9GP+Nq27yVHjhyUrNlySWhoMSlVulKM2S3CoGc2aMh4+elHNCt8VA2FzULesUkMEdPB2IS0GhXebmZPwuGOn7Z3eMJZN4QMkffsNUyWLflJfJM7Rlhiw3DZnJM/m09+3mmxMVq0aCnd8FV/NjNNvBFmgOA9m6Okz8/CxoPWQ968hdT8GXtGAwbdL+UrVJNlS3+Uho3bEFI3iW1493dn/nwrVqwxtWef+2TThhUx+nfeIFC5cpVk8LCJqsOVxRADmgeodbADHxiUVUduNBss0IyIjIxS/bAjhw+okmrBQmFqWouOB7AQVKx4GVmxfJGGR2/qt5W/qvoNCpiDh4wzz4slrEgJ6dv/Xvl18feqr8buPUALoXKVOqrOYwGB9DFh0dvDFt2Q4RMkX/5gVX25976HVcNhz+7tEl6srJbl6rVravYLjQX0BMdNmCFZsmZTG4JXLl/SOCGciZOfkjVrlkuh4DA5feq4KrtiKg1TYitX/Cy1ajdVM2pohuTKnV+aNusgK1f+Iu079JXNm9dqPODE8SOqKZEnT0HZYtLPkSOv5MyVV+0YMvNB5Gga4Ie2BfbwMIsWkDmLKr3mzVdQ6x4NBMqVOTCrnD59QpVncaN1Qj0TBkOghQoVUd3F48ePSnBIEdV+QHMCg54B/oGqLRFi3Gib8C3+KAGj3+e4A7RuiBM37VmgQGENgzZL3nzB2ge4+TJPngLiH5DZDCZRquiMDhyDJQrRlIXZONDki7ylMlwJmvEMrGiIoDGTJWt21b+kDrNlz2neo/XhK9lz5DZpBDrxUi+mDPRTWy/UG/qKKPHSB229oKvJQH1jvRx13LZegk29GHdMvZh846ZeSPfkSfzDb6gXNErQ48RNurSBrZfk69YukVp1W6rKyM1mK2YYRuojhw8qkTGiouZiKRNCQT3GgtHamRXQTK8oP5vZqFuPofps4cTjsGJ0XGdW4btoz4zhxBtoKuu9d19QgsGM14hRD8jjj41Thc2dO7ZoHN6g8836+A3toE68zlaAnVUA8VJ4iJ2ynDUNgPoSs8usj99KQBMgmVYeBiH5jrhQLyINnmlwJKTzv/tCj5swkxFffH1Ejj2gd9ambU99LlGynGw35SA+y16jgkXDo8uDTtzvW06qGzaZdqBe6HjWjZpVXPc6jzuNEi5uWOstm9Zp/Bix3LLJELoZ2wi/adMarQ/i3LRx9S3dtLENz+Bg46GcEDeArUYf0XH7qmVeQN+izkyPER84Hv6ZvBEX/6JYLvDPtMnBg45en/f33vHGpKf1Qh39mXqJdWu9GDfxxNSLAe7YejHuxNTLxth68c2ZK/fUVb8tUiJJCCSeN18+WfzLAi2k8+M8VKybv/Hha96jmb1r51bV9p096+2YDg7QHzNRS5EipXRUoTPi3mnYItvJmNlCw4prhZ8+dVJKl6mkCpZULqMh72wDWFBpNAR5SpM6rcazf/9ufUdF7N2zQ9auXS4NGrVWImW0KmRGLhoA3bpdu7Zq5VhQL8yGWJvdYPLTuEk71WMjzKKf56lWPvlFifWASYfwJUqVl6xZcqg9eO+4dpu4m7fsotZgqVfCMuscPLDHuA37aQYONNe1Tg3B8m18N2ecvN0gUW7zl1+M27wDvE+sm3S93TaemHyaH2W6udvTd/RvbN9xnj3uW37vuGPSM+l714W3GyTWHadePG7e8y4xbtL1dv9jgor/AjgDxCj1iZkZYdssOGby0QevxGhfu/hvIdEiddgbRlMXLlzcGokiqpQpk8snn4yTZs0eMFNcovaLXbj4zyJRFJIjBxIeR8ztwoWLW0P3qTzum+LEiXNy+fJV2bnziFmIeTxduHCRIBI1U7HnVKtWcZVYuXDh4tZI1JrKhQsXiUeipQ4YJ3HhwsUfI1FEdebMGXnzzTdVUIF1IW4XjA/E7s8++6wMHepoThAGdhFNCfvsaFpEq1oLm2T42Y1e/CFc/C9cuCDvvfeehvMG4a0f8fJs4yFfxPH666/L6dOOoRTvvHq7icN+88gjj0jXrl3V3xu8t+HJY4YMGaRixYr67MLFrZAoomrWrJnkzZtX3R9//LE0aNBAGjVqpM8WqGesWrVKnn/+ealbt640bNhQRo4cKQMHDpQcOXLId999J+3atZPg4GAZP368ElDjxo3lueee0+tPQ0NDZenSpYLRydGjR0vGjLGXRfNLly6dTJ06VT766CMlzr59+8rPP/8s586dk5deekmJECLJlCmTtG3bVgkCP96R1syZM+Xpp5/WMMQxbdo0jXPcuHH61xsQ3S+//CL9+vWTrFmz6mBRq1YtQUfRhYs/QqKIav78+TEzDh1u7ty5UrRoUX22QI2EWYO/Zp2mYUqWLKnfHT16VJo2barvUqdOrYQQEBAglStXVmKFSJgNatSoIVmyZFHiIqyNlx+EtWXLFv2e8PhBvBDh/v375eJFxxItIG2AH+/sbDhq1Cj9SxwbN268JZFAfBBtYGCgDgS4XbhIDP6QqOiozBCnTp1SwoBIpk+fLm+//bYnhAPC0RH5ywzx+OOPyzPPPBPDrqHX9c4770iHDh2kTp06OpMwQ5w/f147PT/C7Nq1S3r06CFnzzpa78RniaV27doxhEVahAcFChTQ7zGSyaxC/iA6/HhHeAj7rbfechRBTRzEdeLECWX/uH7Vz89P47KABbX7cuQbgoSYXbj4I/xp6d+7776r7BUzxL8J0oPlnD17tsfHhYukiUQT1aVLl7RjM1Mx2v8vYGczFy6SMhK1poJFW7hwobJDrJsSYoPo8MC+4y9sm2WheIblGzBgQJww9r03SnQLlnqPlJPIa3HfhTTM4/hfjWszI2uxAKk7rewN4dNnTSO1HygtnqNdMfBN6Su1p5aW5GniEmhUZLTUMfFkzBVXcBF5LVLqPVpOcpQJ9Pg4IB/1p5eXkMa5PT4OoiKipHDT3HqZgG8KH6nzYBlJkdY5LkD8aTLHNUoaHRWtaQaGOCxo1THFJUfpzE78j5WXfDXi3sRCORuYdIt1KKDxEj/5iIqINvVg3OabCK86oh3qPFBGak4uZR5EMuZMZ+qljESb8lYZXVzrFLc3YNMnTZqk69IpU6bI2LFjJSgoSNsM4U6+fPk8IV3Ehw+3HXCSMqHODWiQIUOGxKyNWF8gFUMI4Q3WJggfeB8eHi79+/dXNrFPnz66/kF4UKZMGSlfvrzGlzlzZhkzZow2lnfa1y9FSKnuhSRP5Sym8WNZTDpYLUMIWYv5S65KWTy+Jn+mMzR7sbKkDUotxToV8Pg6aPn/7J0FYBfH8scHt+DuHtzd3d2tUEpLS6m7y2v76u2ry6u7O1AoFHd3d3cJTgL85zOXTS6//BK09v73Ldfcb29vZXZ3Zmd2d+6dRhJ9NEYa3l0pNsRDuxdqy+7lB6TNc3ViQzw0vL2irBm1Wdq/XNc6n0P57sVl8WdrrfPRcR3yV88lS79cb4PA34mrDykjke2K6DxApO3zdWTETdOl46v1bfCNuGGa9PyoSWxMD4W1PtUGlZZ0WdNK5vwZpXjT/BK17ZiUaFlQts7abWn4GUYmreuct1dI3VsqyhkN3zp7j4y6eYakTp9K9q6JkpG3TJfU6eIZxlkt2vZ5eyVTzvRWzq7/bSSno09LnRvLy/EDJ+TQ1qOSIlX8/jNmI+iYGGcYSBz9eeCBB2TPnj2m744cOdKsp07XDZAQKfMVKGIO5DkFGQ5IprfffjvOGgchMYNjefODhkCiDRw40IwAxMEU7yQYz+fOnWuWP9LDesjAguOFNk7q9Knl90fm2/3p6DNxHeqMdogxd8+2Dk/ndh35lA7Eqc8vtnC4fsyJ+PC147Zp2RNuWIzR9KKPnZbUab06RR/3JCduJRgoaTR/4MJJt+qVpVUqeB01LlzR4K5KkjJ1wvQXfrxGdi7eZ/cTHpsvPXQQHd5xTJZ9t1GundFJ3m82yp7FHOcE8VkdOHtk6Tfed5vyV80pn3UdKwN+ai3H95+UI7uOS9TWIzZAoQP0OKbhlfqVlA+ajVSGpO/roLp2Rmc5efiUrB2zVYZM6GBlRPJCC8p34nC0zP9wtQ28U8eiZeXPm+1+05SdcmiLpu9rAqb3LEGULFnS2pSB1KNHDylYsKAxwMaNG9vndgKER0q+KsHZ+3D+KQAdngVdiNm0aVMbHEiYX3/9NTaGB04+MlXATI0J/s4775Tvv/9eJk+ebOtOvE9jYfEjvcWLF5uF7c0330ygJ6XSjr5nxUGb2tCpmj5YVdq+UEc7RkrZop2vmnbufcqNK/UpLv2/b2VTrLVjtknFniVky4zdOm3KZR2Xcbr8h41SrGE+WTViS2zqHlb8sEmyFckki79cZ53p1lW9rYOvHYs/jRSy+It11hlvX9fHJN22uXvk2J4TsuqXzRoeY+HEP7DhsOxff9gGBeXzg3QAdSjaIJ/8eudMaf+furJm9Fapf0clG0zD5nSV3BWyWzwGDQxs27w90uS+qlZ2Ontkh8Kya8kBSamSpONr9aXhnZUke7EISZspjTTQe31Fql5RSsbcO1vSRaSVKgNKyfQXlti0sIxKxivHtLXBWOu6slK6bSEblCt+3CQlmhWQZd9ukI6vN5A85bQMPr6A/sygYuBwDRo0yCy/GzdulGnTptms5ccfE38+KICH8zJUOGkDEVk47dy5s+0w8CPUiMBvpBvvuPd57r9nfs7f0MZhSsdgpqPS+ej4TE+453LhDBw6G395xySG3sOhE92HAEnnwtGB3KCwcKZC+i80PIVWj7ImDFc9UweQG0QOlM+Fufhe+TVAg8nDnxdl1X+afuK8XPqm9xCdcO71DdJNWJf4e2hIfi4vEEqXBOE+0Dbk49qJtnSzFX/bBkiM87b+wZ2QQhgbWPcJECBAeKTEw1Ct2t6X/ZIC0wG27TCFY4E1VAfywz0LjcNvOB5rTUnFAehJtYaVk4I1vW/4Mg0r0TzxVwFzlMwstTUezzMXyGjvcJ8hezqb6nDvB9y65rVljfMjMWoOjf8mroPlfV05SZs5jb1fa1hZyZhLlXu9J6+sRbyvPDqkz5bW4vO8Qq/immZZKa7TqrKdi1r6oVZBrIiUgSluodp5pOY1ZaTa4EjJVzmH1NB7fvtp4vLNVTabGSdqDCkjta8vL2kypJLqQyKl9vDyNp1zQPqQTpmORUwaVb9K41zvlY/41If6+1G+WzGpcXUZLy9Nr5q+46Swg9FFy82UknjQN0OOhBZMV9YcpbJYfO4xKvlBWUmneIg1838NKXFYUr1mo9ifiUEjY1JlpwNgx8KDDz5oDjb9YD8fU4LXX3/dLEaYY2vVqiX9+/c3699nn30mDRo0MFPtww8/bPoVFsN+/fol6Ej5quSUgxsPS6c3Gpgizd8iDb0PQDuc0cbp9VlzyVc1h5RuV1j6ftNScpTIbLpFvx9aSkZt8Hq3JNxG1fOzZnLqSLS0fb6udH67oURtPyad3moY+9RDk/uqmLWt56dNreNsnLhTen3azAbMuvHbpfsHTeKmSxS59VO1ZNKTC6TRPVVMlxn/6DxZN3abVOhZTMb/a4Gs/Cmhp6e6N1WUiY8tkCt+bq2DKpdMVd1nzlsrJE/F7DL7jeUy49WEn4UtVCe3LPpsnfT+vJmky5xWNk7ZIVOfW2SMY/eygzLlmUVmsndInTaVHNl53MpOXdNlSSuTn15kU8ccxTPLlKcXJxgw6ItVB5e2qTXLC1OeWWgDFwusH80frSHb5++THp801TpUkE1Tdhk9/e0GA4FGXd9paAxxw+Sd0um1BgmWP7Bs7l1zSFo+WStRHv9LSMiSwoBGfuyxx2wPHIiIiJB777030c5u5t7s22OjKwOFOJjOMWAAJNzEiRNtBznm2Hr16plhA7O707PAsb0nJCJPBtm76qCcPBwtI2+a7ukdCiSMp0vodPRotEz690IL4376S0vtGZ1pwcdrvXj6z3FmOtDORXzAWiXm8dNydM8JZQL2yAYpOB19VrIVi7COyuApqJ06VTrVhTQtlPxU6eI7PH3/uysnybDZXbXjLpTxj8yTSr1L6OAqKVOfXSwVuheXOjeUt7iuDDNfXSZX/d5e3ms60qxvpVoVlC7vNJINE3ZI0Yb5pPcXXkclb+q1Y8E+ky7vNRkhR3Yfl4w509v7h3Xg8Fnlqyd3NKng6HLm9Bk5ceCkDVyk7dbZu+Wqse1thrFq1Ba5YkTrBJINPer4vpNmzieNzPkyyQylI5IUuHIjYTPlTW/hhOWtkiM+Tmx6vF9BpR5rgNxXUQYnse3m4tAeVfqXlOjj3j7S/1Wcc1ABTONIlsqVK9sAwLy6cGG851WAlWjz5s2mb2HZ6969u8yZM8f22XXr1i3WL1oqM3CQHnE3bdpkO9ndwAN0jEx5M3jKeWxYqtg1F6Z4cEKeYQEs2bKgHNp8RLn2ASnWKL+F7Vy4XwrWyi27lx6QbMqd6fQMCix4WQtnMvMz90izzdM9p5U3Le9pA23n4v3aAc5q+G7Zs1IHddQps+ztXx9lg5BOTmcGMOnh87vZQClcJ4+mHSE1dMrHgGY6WnVQSZmp0gfL2w0Lulsnx4qJZbF892K2AMy0dtwDc2wayVrV2PvmGBO74udWOoUsIsWa5jfrIdKYAZC1aIRMfmqRpNVpGHnMfHmprUchPTq/Ud+kUDnt2NlVajN4MuXWNtE6IsEyKaPavy4qgWSDM6TPmtbqDR2YFSz8dI17JDct7eHRZZHn0HPztF2ye/lBY1BbZ+62Z7es7mW/D246ooP9mOxSuh9VBhC15YjsXxulg/6M3Lyypw1GmN+hrcfkxMFTiaaY/0uwD2nfdtdz8trLD8YGJQbTN8CgwPqHeTV79oTzZWfIcMCgYV+B19bhnr/8dptuGXyEM1hJ1w8aK4V2ItcB6JiOS2LNsns4s4YzbWHQ0ImYLsIliW/3ms9pbVTu6RRwdbtXoAPE3Wt+bncF4aTPwA29T6nlcVITEAbMuqb5kgdpko+7B5aXdn7KSPnM+qdpIpHIl3oxmOPKoO/T6cjJSRbKEV8vDffVxU8XKxN5Z9RyaL1gSAwQf1388JeVNB0DA4noolKbdvSnFa1x0PEsjt4bjbTtvPsUVo8E6eg9003e/1+FWf+iT52UNGmT/54vUwh0psD6FyBA8kjJYCkVmXAbTyiw/o0dO9YG1qUMKN4PPYcVDnDP7Dp1g3sWb5Zfp0Z5jUuzBw5LWNy8MBbEL1Tbsxamy5JGijZKaEQBSDamW8aZfYDrEm4SxAemSxZfnxeum8eseuwlJB8WTkMtgaBECy8+1jzisDsid/ls9i5T0lAw5UsUrnXjPXQsJJIfSJJsOgVEekEX9D/qZXRh32AYujgrKtO8orEGH8LYBpYA+m4eLWuxxvmM1oXr57U8kDTQn/u0meKn6QZ9p0DNXFYG7qm33f8/R8rTMdHStn3f2J+JwRTqX//6l+2MQPRjgHDWOz/Y64cUY48Y0znisK2lQ4cONjXkjBPGCXZj8IydGRgsGjVKaHlks2f/H1pJmQ5FbGqx/LuNUrlfCUmXNY2k1wHT6bV6En0k3nJEI7INqP5tlaysHV6pbzsrQtH/e29bFXvw/Gj/Ul2zmGFBdKBT9f26uRk26IimC32+Vg5tOSptnq8jCz9bIwdUz/KD3R1sT2r7XG3b6bDws7WyZdZuqXVtOdWj1tp2ID+8gVHANuoyEB2witW7taKl4QeDqf+Prc1ggiWPeL0+by5plPHAfDq/3SgBXWASPT5uqmlVsPuOr9eXzUoX8sI6WLx5wXgDggK9qOUTNc1IlEqnb630HtqfioqWNs/WkqXfbJSTR+INDEw52zxTR9o9X9e2RGEJbf9yPaPd/3ecc2LLQMKkzqZKOm2pUqVsC9Itt9wSG8MDlj9M6MTF6sfg+fe//237+3iPw4LO+scg5aDiunXrzBTP+pVD1Laj8nWf8WYQQBdo+e+a8vOwaTYX37v6kEz7zzJJ4+OY6DPfDpho+/LQsY7tOS5tnvbtZI9lnFgF2URLZzDEhtMhPCkVz2GZ779V+yfp9kFj2Th5p5m92dSKAWDu2yul9ZO1VQLF6pSxr33cYbQMndpJfr1rtiz9eoM0vb+qrVetGrlZGt1dRaoMLOVFjM9G8lTILrswEgBfeESe9Lb1yg8MAV/3VbooUY7uPSHluhSzcp+IOmV7Ayc/vSABXdB3vu0/wfYxorsd0vc7/KeeMiGtv9K1VOuC8fqV5s0a1CedfvOkreqhC5RBsISQOlMqmffuKun6dgNJGxHLSDU+EmzMXbPk+MGTph/+ds8cMxoFOI9BBZiyYWTInz+/TeGqVKliJ2n94KwVPiowVvAMS+GOHTvsdG2lSpXsfXQy9v6xi52TvatWrTK/FX7rn0Hb2pRuHUhVB5a2AUajV+xVwgYdhomynYpI13fjpVyaDJqGvodVLX2OtDYimaINGtPW4h/ecdymQOz+RhkfMrG9DTykFO+xU9sBbnvzsp4y+o5ZNg3cufiATfsObjgsu5bslwK1csnelQdNWgyd3knjn5ZBv7aVcQ/OtWnYvjWHJEuhjLJh0g6VaIclQ/a0sva3bda5rxzbTiLyeZtRY/R9FnUZKH1VkjIVpKNjXGFq5x9ohli6kC8D6r1Gv+iUNKPSoqgc3XXC6lmhR3Hp9GaD2Bfi6cIidrpsfLVSzHqIFCYN8h88rp1ZOofN7iIzX11uko9d7TlKZzHJhtUzr07tsNpBM+ps60yarqVPOfXeGSP+v8Osfzff/rS8+dojsUGJ4dyTMa37/PPPzSSOBPIDqx4DxwE9DDM7HYZ7/vKbtJBcDC63ATfRoFLQselAp3RaYnN5bTiTKnSKCOW+OnVhXcksT9qgTF8YeNbYCu7pNHQKu9f3YvR97kFcugreoUNQRgfSs46iA9CmZ9rZycufPs9P6ZSLdGznuuaB5MQSR95IDt6lszsp4s/Lnxb3DHbed2m5svphdEmndInNNxFd9DlTYrMMJkEX/73RRX+n0XdJExIQDn2wvrq8sOhBC2C00/iWN+/6ymFl1vv/zzDrH2tPoWbtpMBULdwgCBAggIeUSI2sWROuOYUCAwS+KZj6XcqAIi9ciJ0LcGPm73B7DBdwZDgqC55Y90KBnsT0BsBdiQfYgYDFLhSkQRwkCNOfrIUy2dqJuw9dQ0F6sHCMdCQf7tNl9srHom+ock48F86Uk/iUg3xJn+06fmC0IA5AwlBnflMO7z7hVJByE45UYLpIekx1oRFTS7vXsvnBNJb6kQ6L66RPHMJd3n6cPhWtZdGZhyaapUhBfSe3SqvUkjFPLn1P6ZA7p9YzWjIXVt0sVsLzFcTUGdJre5yWzIUKaPnj2yptZsp0RiIK5lOpmNi/SdqI+DKQV4ZcOWJ//fOQMib6lAwYdGvsz8RgIHD+ifNTEK9v375y/fXXJzAuAKx8TOfYooRlb/jw4balCQeUxOW0MLrVCy+8YO8zDSTdyMjI2BQ80MgDfmol1QdHasfPJDlKZpErR7fVji1StH5e6fddS29qFgs6Bha9jq/U1/5yVpo+VE0Obz9m+ljrZ2vZhlV0GQfeZe9dYbYgpdH6fNNCdq84aFOcft+3kl1L93vTvVgwYK+f1810r8gORTROS9k+f68dFBw2q4vsWLjXzkf5MUDT3zJzl3R+q4EdW9+xcJ8ZGurfWkl2LdtvepYfWOP2rjwk187sbJtNjx84KXtXHbLj+xgW0N+Yyjmgb3EebPDv7c1IQDzOoDEIS7UuZPf+k7wM7oZaxqYPVjPDRotHq9uOEeqJxW6P5u0HA6rHLx9JnXtukFTp08uepSul8jX95NTho9Ll23cko3b69h+/LOX6d9Op4zHpN+UHHeinpfLQAZIhRzbJX6e6ThvTSr9J36sOdkpKdGghWYoWssGSo3QJ6fPbl9oOCT0el7+ih1S+up/SO0YqDu4tHT56WcsX/ozf3x3nZf3DCWXv3r1tgHHil42wmM794Hg9uhY7Lu6++26LwwFEBg3Ty9atW8usWbPMQIHDTXarL1myxOL4B+jRXcfl825jzTjBtpaCNb09h3T6NWO3CgfsQq1cPwyZrGGp5Iwq+Ei1DtpRYMmp06SS0m0KmZ7gwLuvV/9RqgwoLScOx2jn3y19vmpu0mjz1J3S+4vmCbbyYOX6T6mvpO+3LWXlz5tk48Qd0v39JpJZJcJrVb6XgSPayoz/LImN7eGTjmOk5ydNZeQtM2TXkn1WHtbO9q4+KO1eqGsHD/3AulZ5QEmzYh7bd1Ia3lnZTOpsUcIkjxsBv+TBtH9g01GZ+dJSSakDCRqxrICEzFkys/T5srmc9TESBtuvd8yyewwLxw4oI/2ptf1m8/KAH1qa9HOgY6fXwXHyUJTSK4NKRNWNVT2A1hibqg2/UtNMq/nFmORB+p2MOiyRXdvJ4W07bYDlLFvKynxKGW39R26XPYuXW//JUa6UxOhA8zOJHJElZffCpVKkRUM6nEq/AnJ4647Yp/88nHNQAaZsrEthiIAwbFFiSugHi8KjR4+2e565OAwY9vvxPg1CGqSHNFuzZo050EwwpVRi05FRjE8djjZr3xc9f7ejBvVvrigLPlpjjQhHb/5IdXuFrTFuyoYyzQCJ0Q6GcWHD5B3MYGzHdpe3G9pay/C5XeTr/uNtAE58fIHtACe/SU8utGknij4WuB4fN7H4V0/qKF90H2tTPo7tk3a0cnmk1k/XTbF3/OCE75RnFlsHXvzFepNsMIiVP22WDZN2WpomYV+rb+tP7PDGHH10z3HbZzf/g9VWd/bOzX5zuXL1aOtsdW+sIBV7FddpbTop362orP51ixkKpjy9yKaQpDnpKe8j0dARiyXrYDxjp/tv9842Wk14dL4ZXTCMTPiX3mdMPKVm0OxbudbyBUz9QCqdEo69/j5vUGnb8r1eTjqU69dNRvQfbnHOqnS1j5RrOfLXqia/XXu3/aZcKXTKwT0Dsu27z2sZ0tnAOxl1xJsi6tSRAYyk+6fCrH833vpvefuNx2KDEoPFWwiCMQPHLmyoDdWNGCT+BWHeYbAwkNz7DCjuAVY/LIbECWckgevSAZiimCVL4XZDMHDo+DQeu6IBz8xS54vjv2cgWhztTLb/TPsKnYowODDSyX8PLG9ffMpDBwUufbpcilQeE3AwHYuOrWkBOruVWd89E3sPeJ+8zFrI+pEChnJap5zE4T3yc/G5pxzkhxkfuHKwaZbCYPJOqffEQ/owfXX1tPhKS+qVSvNhiki4MTHfdBEw9UqVBp1NaaGJoT+l1PYlHL0p5vgJ07mY3hGnqkqvhW98pHG8wXda25bBUemqvrL4/S80La9vEK4vaLvFpoXeFgvSYjBZHK3MP3VgmfWPr7Yn5aMiFJjFnYk8QIAAiWEs+VwDCiljUwoFBoZgQAUIkDS8ec45ULp0Qfnuuwd1ipfQ4hcgQIDEOK9BtXLlVsmYMe15LxAHCPD/Gec1qJj6ffklu9RjAwIECJAkzttFGXqU06sCBAiQNM5LUoFgQAUIcH4470F14oS3vhQgQIDkcV6DqlixvDJmzBOB9S9AgPPAeQ2qbdv4gsVZ2x0RIECA5HFeo4Sp33PPfR8MqgABzgPnNUo4XrBu3Y7ApB4gwHngvAYV5vQdO2IdlAQIECBZnNeg4sQvjlySM6s7L7YObjc6CH0WIMD/Ms5rULEz3YGjGnhOCj35y4lenhHOdiZ8+/EeA/Gll16ye3Qy/jJI/eA34aTr7gESknfckRJ3T5ocI3HbpvgbbKEK8HfBeQ0qPqDMlz/ozHyvd8uWLfY5HT+QRjt37pT33nvPjoZwtJ7v+3JQkd/cczKYcA4z+gcWH9fmw824MytdurQUKlTIju9zHP/222+XAQMG2GDifT7JQ158LYS8+MTps88+a98aDh3oAQL8FTivQUVnZUBxEJG/HI8PZwnk4CFxkFguHhLE3bu/oUdHZsyYYQNqwoQJNm3ksz18KYT0OIL/4YcfWn6Ek4aTeHjF5cQxXw8hDvkGCPBXI1Xu3Lkfjb1PEm3btrXP/yNNnCOX999/P0EnZlDs27fPpBoSi86OV9pt27bZQClbtqwNEiTRc889l0Cq4N22Tp068u6779oAIS4DZ/fu3SaJkG4MRtL973//a/lyRJ/3SP/gwYOWd4AAfwec94ZaB7wi8bVEBsiFonr16rJs2bLAcBHgfxoXPKiSA5IMqZHUyWA3HXRAgrnByUDze7gNEOCfivPSqej8Tp/CwODu/SCMb/rynKkdv/3GCIDfdAYOg4sp3ddff23xuMcwQT6kS1g4o4MrR3L3/OViYPPXpcM98ULhykq+7h4Ql/Jzce/qTtn9cQgnLEAAh3MOKjrNzz//bHrMkCFDTO8Bd9xxh/11YLDwJRA6Jl/8oFNjPPCDZ6Tzyy+/mMRCOjn3ZVgJuS9ZsqTUr1/fLIT+aSLmdhx5ItlIe9iwYeZjEJ2Lj3bja5B79DUu/At+8MEH9gkfBi1xeYf68HWSGjVq2KAYM2aMpUfZyJOvmxQoUEDGjRtnaaIXjh8/3rxHNW3aVEaMGGF1xXko9YAm3AcI4HDe1j86PcYDOvXhw4fj1o4cMJs7yQDnJk44vYt06MSOuxOPe8K4p9OH89bEM74SwgcSGGw5cuQwh510cNJ85ZVXrEyUwUkSBhOmf8rNhZWRvxhdpk6dauW78sor5brrrrMPJgDSxiCCVOJTQGvXrrX0YAbUjXJhbCEtyopjUOfvMEAAcF7WP6TEokWLzKKHpMJt84svvphAP+I7wHxvis/uIHGQBE8//XRcBwd0TKyDmMOXLl1qHRTuz0e5kTJ4sV29erV9hBspg/XPgbzbt29vH59bv369WQiRHnyou1y5ctbRGXR8aI41sQULFlg5Vq5caYONAaH6o33cm8HkBuDgwYMt/enTp1v5+TDdlClTTD8kDcpMWbp06WJSjW9sUU7M/6yj8dHwYOE5gB+X1VDhwEIsU7+L6Wws/GbJkkWWL18eGxIgwD8L5z2oTuMNNtV5zRYDBPh/jfMaJWnTYlx4xAZWgAABksd5DaoCBXLKqVMxiUzkAQIESIzzMlTs3Rslx4+fVEV+p4QY5QIECBCC85JUTPuaNUv+PFWAAAE8nJehIhhMAQKcP845qNCj2GXwZ+pTMSy2hiwuXwxgBmfPnpGUfNv0L8SpkyclbbCv0fD/gRaJpn/RYT6rw4A6ceK4/b2Ui90MffoNlQoVqycIz5OngFxz7R22m4HdFa3adLWFWe5PnjgRtw+PMvDZH+/+RFyZWNg9efJEXHruypgxkxQrFmn3xOWd0Dik7dKJjvbfR/vS999rXpqOV774e565q3WbbjJs+L0Wfvz4MbnhFr6Y4upwwsp64sQxadOuR9hykxf5cEEDfpPOsOH32V8+HEeYo4tHI0eX43LV1bfG5uHlZXH0b5duV+hfL567XDzuScNL96T07X+t1KvfPEFcLupEfq5c/HVl5XdofNeG1P/o0cNyw83QAnqdlcpVaseV26VJncqXryrZsudMkM4/6UqVK1cuM1Swu+GkNvRD/3pXpk351QYTgNvnyJ5dHvv3GzJxQnx4cgjdYuSQPXsumTZ1nAwddpdMnjg6Lt6RI1FSTgm5cMEsicicRRo3biPz5k61+Aywdh16yqyZk6RP36u1w3aV6dN+l0GDb7ItStu2bZaKFavJoCtvlJkzJ1p64MyZ09YpTmmn2b59izzw8ItSsmRZWbxoToLyFS8RKc2atpf161fK9TfcK7nz5Lf4Q665VbJlyyFRhw5I/wHXSYYMmbTjREv3noOEr6zzWc4Onfoao0iXPr1ERR2MTVFk5YrF0qZtd5k8aYyUKVtJ6jdoIRN+HyE1azWSPHnzS968BSR9+ozaqWpq7BSye9d270VFgYJFpHyFatK6bVc5duyo5fXQoy/L9Km/S6PGraxz7t+/R9q176lXD1m0cLZ06dpf2rbraXS5YtANkitXXs17tAy99k5p3KSN0Xz4DfdLRERmmTN7SoJF+QpKuw4deym9p8vtdz4hpUqVk1Url8iSxXOlVOnysmHD6rjpPx3m+hvukyxZstoguvvep60NuNprGunSpbcdKIeUZgA6d+sxUNKkTiMZM0VIocLFpE6dJtaPyleoanmRcokSZSR7jpxSo0YDiVFGVahQUdmzZ6dX/9i8Seufcq99wtsXB2yaFGY8pEyRUoP1P/3r4id3JYWdO7fKXfc8Jf96+KYk4x1XQu7b521PoqAbN66VTJkyW3z+bt68wRr3mHK9WrUbWSWWLl0gTz91j73jQF2WL1tgccGxo0dkhw4Wf748a9S4tWTOyjeN0+ogyikjfv5KDh3cL7lz55Oxv/0su3fvkFx6nzt3XkmTNq2G/SRly1VRBnRcxul96TIV5cTx45auu/xYs3qZDQQwd85UlZylJFXK1LJly3o5fDjKOq8fOXPm0c5XXAfOXi3/fGMeTz5+p0qoo1an+fNmqASOME6+desmo9GWLRusQ4PtymSQoDQkg32bxTkjB7VOR5UGflB/GFi69BnkjMZhsH326ZtxNHNw9SKdnLnyyOpVS+0eKfeL0gv6wyjy5y9k0/Z4OqSQcWN/tsF5QiXsMo0HYwLr1q7Q/rDN6MNgY4DFxJySLZvXy9YtGy0O78enFV+Ov/09jeJGWZq06eTxR661ez/SpEsrDz1wvXZgp6ckfyWFevWbyeZN6+SKgcMTNFy+fIVMEgwcNFy5YDbJkTO3xaEzumkG0yUa7LBKBDpQunQZbCrEoCqr0uCWWx+OTc0DjddWJVydek0tr/TacUqULGPpOfAuHRtipEqVWhbMnynXqRTlc60zpo+3KSn5TJ38m2TOnFXWr1slTZq0tc5KJ2/eooNk0HQdR3VXx859jFs3a95BWrbsrIP0gEnbhg1bmYQ6dGi/5pnKJDGc3I/lyxcq84iQpYvnqfSuJu+984LcdOtDxtDWr1sp/a+4TvboQE+vNNilTIqBwCCCRtQ5MrKClYG2YopF3dOmTS9Zs2XXOmSJzcUD9T+u7xGfOtPJkWhMyfrp9K9o0ZJWXlcvaDRbZwwttE6APD3apVLpM8potGbVsrj42lus/ukzZLQB3blLf6NL46ZtbEBWUGnVolVnGf/7SMmgU/UZ072ZBrMMBi3vx6cV3/f+7vfnZajgxG4o9/ongU6ChHz5P+dckguQDOjsLVt1kczK+MaO+VGZSULJF8DD33JQXV7rn+coBm4Op/0rAFd207N/Ok6rLnVKZxAZVPpcDC6UFjBEpOg/CSmZMnToNCD2p3fkPRySCr8Q0LF79BosBVUR9SNv3oLSU8NRfhkEvftebXEB+boBHXrvysQ74cqXI0cuKVeucuyv+DNcfpCeC/ffM/0Il76756+7D2U4LVt3lp69r7Lw6OiT8viTb8bpEhZfL343aNgyLl0//Om730yFe/UeYjRyYX5a+O+7dhtg6XPP5cKb6XTVve+A9HFx3D3vkleVqrUt3I+Y09Fy9dDb7d6fvqNF6L2LQ/mYLj7+7zdif8e/C1yYH4Q9+PCLNrBcmvyFFl26Doh738Kt/vFt4sIT0sj73bffUBvcfxRSUphChUvaD/SVe+5/xRrdjyOqdzz0yEtGbCpEJWkcTKPePYcTvXunlIdD/QYtZeGCmWbydZUFu3Zts3k3BMmSNbvkyZPfwrNkyS79BlxrjQhBeO+66++2vIded6d06Njb7jHB3nnXE/aOA4OycdO2dk+57rn/GXuHPPyoVr2uDLryBtMv+IvOgtEC038vHRhYrbp1u8IaMXOWrKYbtWrdRYoVL606VUe7L6sD10+XUSO+ldKlPd2mbr3mcY3MO23adZcmzdrZsgIWTwagH1mz5ZBOXfpJ5679JbJMRYmIyGKDEloULlJcOnbqbWUdMPB6GaL0gOtfobrotcM8ulwz9A4paUp/tNLqHrnhpgfsfviN9yuDqZKo/k2atNN377LZASZ7aJQ6dRr55uv3zWgCqBcXNO3Uub+1Hff0iW7drzCrYsdOffRZX8ml77RUPalt+x7Wjrff+bjppoMG3yhNm7azMoIrr7pF9alOZulE14UO12v+Jglj+1EZrT+6JKhZq4FZPMmnQIHCSstS0r5DL0mnUgwG0G/AdaqL55ESJSLl30+/bdJtwBXDrD7Qf8g1t1n9KDuGEcpKWVzdNKP4e2XA8ffx9U/qHpr6770Sx6JAgaJmEs2QMSI2xAPrSCi+KKKYa/PkLSBZtfPnyJnL7rFEYTnj3jVEOBw9GmWZ7t61IzYkMRjYu3Y5E/NZWbpkvjUOUzfKBpFPK7eEUJi8UZKXLp0nTz5xZ+w7HoiPgcF1IqyKG9avjrPQAJ5BYAYRhozCRUrIJx+9busppbRjfvnFu3LwwH4ppcp/xkyZzMK1ccMayZuvoGzdssHMzZRtw/o1Prpks07vMHvWpNg7Mesj0hPLF5ZJTOMTVEn3o4iWAZM1eS1dMtc6w2OP3GLGDer066jvbOB5puz0RodVKxcbLcBaTdtjbCmMXo7h7du7O87U7UD9GaipNd3TyrRY13v7zWfsmasDcZhJUDc66qiRX1s44NmECaMkf/7CUqlyTfnh+09lx46tUr1GfRmt5SytdAPQqmDBojJ+/Ih42ui7o0Z8IzU0btWqdeweoK+RFxbXNWuWW9kBg2H87yMsny1bNtrvMaO/t7iUG2aMMIA29911jbUpRp+cOXNbnjAKzdTS49nIEV8bfaAz11mtf9z9We4Lxt7H199/D33dPX3Q3XP4NcGgOnzkkDbgtSoaj8eGeDh2/Ig88tCNZm2jYQ4e2Gcd73DUIbtHkrHWxL1/vSYUmHfhzuvXr0rQ8TBfM0jhznBm1nKwFNFhiEehEdcQcvGi2WaRYm0nS7bsWtEzUlG5/n0PPBebmgc4KRKBBiZOWu2AodY/whkMJzRtOuzGjWtk8FU3m3RirQZOxyBh3Qkr4Yrli6R48Ug5euSwMRgkyeHDh5Sp5PDR5Yg0bd7O8q9Tt4mtlZnUbNLGuDJxsHbCHKg3ks4PysA0iU5ZqXJtef/dF+Xhf72sZWVj8y7jsAcP7DUuy9odjehoRIcpHVneGAQdiLquW7vSrH+YwnPkyO1lEgvqTydmbYhOR5uyDkU6HVQiFC1WytI6oPlRbhZmaRcYAxZa8gQwqgULZuqUd7B1xDmzJ0tHLedKpSFxFiyYZek3U8lOmWrVbmjWT+/dVDJv3nRba4NOGD/Ii2UNT1KlsBmJ6y+kx2BgEZtwlmlO6RR7kg7uVJoH77P0ARxdYDJnzsQYg4YRLVo0R/uaN0U+oHlx0R4J7/fG3qewe8rkv4e+7p5+6e5plxSlS5U8e/vdz8urLz1gBQkFL1xOQwXTOArtiATgADQwgMhubs29exYf7q1d+O+9OIk/SufSoaL33PeMvPDcA5aOH169eJe8zsSmkzDfxGVIXE4/XJqUz0PCexffXwc/CIdGADrBgVls9pfV4vBfXP2TKp+fXkmX1YufMH2QOL4XTvn89AFJ0Ss+PWgQTwuvXGds8OLioGzZyiZBHFw6wPWZ+PRCaBH7nHdc30pMF39/8cL/CJj1j61JrFGFA4X/s61/cDPHBS8FEA/CQ3C4bDhHNH8G4Ije9CNAOFoQRv9iWuZntuCfSLuUiNz6DT2F3oPHdRIjqfDzB2K4abP2OqXy5v8OTEvYguOmZhgLKFdi+MvgDZjkwC6I8uWr2X3atN6cOjxC03VI6j55sNMDyx4dhU7x1LPv2l8/eMZ0MDxC82IqFyMNG7WKZRReWHhgHGkWS7+EcbDm+ae/8fDH8/LCUsgWrvBIXIZcSmtv2hkOXjwU+aeeeSdRGRg06GuhA4q6Pvr4a/peQksd5atbr6neJS6Hh9DfwAvDMMdUPHz/ujxIydSies1G9gMjwY23PJmo0uhMt93Bh7SjJVo5PsShkziLl4XHWgI9JTk8GjdpKwvmz5Bbbn8kgeRjW1KRoqUsDKMH+grg78BBN5gZHiJcPfQOswZyf821d0qf/tdaOSIjK5rlyA+mfK3bdrcycd1826P2jj9fUK9Bc7nq6tssHMvSVUNutcbFGjXoypt0np5aGjVqrfkOs8avqfpA955X6ny/klSqVMPuK2tnRRI6ukyZ/JvVlU7BjgJnmMGYgKkdXQAFncbt2u0Ke+YAt+7X/zrbL4gVj90V96q+yO6LWrUb204H8his5ezWfaDpCFjW+vQd6tFl6J06+FpaOwy99i6zmNKe7ANs0rRtovpjQeMZVjcsitcNu8emReN++9n0R8DOcurGu63bdpOBV95onfPOu5+yvZqltJzUibqwJYnB26PnYNtBE1m2ovTsNcTaEn1s107PCNW77zXSvccgM/pkVx0NOl45+CZrN9dmGCXQrbSbWprQrk7dplKkSEn7S52hMeWhXKRTpHAJuf/BF42OhPfuM8TqT9+hfgwtmB7WQujo8tJGj7/XaWL8fXz9k7qnDPH3Oq20pwoe1KzVxPaV5cqVLzbUQ6VKNW3qVLBgESlTrrJ1piJFS5rZmPuSJcuYKZN7OnhS2LFji75fyRR/P1fi3v1G2cNSBQhDiaXR6NAQvFChYtZheEY8wlesWCT/efEhe8cBZXbMr9/FTSPpNCjtodPKM6e93el0Xhrx7beeM6NIbe3A777zohw/dkzqaucgzIwA6TJYh1q2bIG3Z04bbMG8GVKufBWrf2FtVP8i8++//2IdD8CNMV2zpWfu3Km2r/DHHz61Zw6Y58mLQcXePzrDi88/bEYK6vTF5/81yxhTdqxr0GTpknlmxdMmlFWrlsY2OvpWCjMAwelRuvft2+Nl4gN0oaNhrMBw8tqr/zbakhdgINGhqRtGkRo1G9huigKFisZN16ApRhOscezlY5f+11+9Z4OzXbuetp+wvjKvX37+wpYlAKbwTz95U1q37irNdPbymd4j6Whf8kKKsy/SW/hFd0opP37/qTRr3l7WrVup5TotX335rllLoRcWRNqieKlIeeTB4fbeooWzbBmDMjKwsFISl2fkRzvR5pWr1FI6RNvfyvob6zL3POM9q7/eM0YcLUjTT5cqVTW+3jN+4gYVkVatWiRPPXGDNkBC4m/YuFqefOIO6wTsP6Ph2LiJpYr7zZvX26ZO7jEzJwUakBZ0SrgDDc+eP0Q661VYluBENCgNAxHo+Fh2fv7pc9snOF8HG3v+6FTsUr/3voTWP4heSQlDx4MYVBym4OfUvEsnYSDTMfZrp+vSbYCVZ9fObbYLPHeefGZhwhxPI2MB5XdxbSzy2LZtk7ATHTM59Ydx0DB0AsJZG+K+ohIcbk067AGE3ljRWCfzg93Z0PmD917ShqwlH33wii2Aso+P+teu09isdFGHD8k3X71vpnXKDo3oAGzGhT4QGgvZ7+N+0WfpVdKx7JFw2k39WS7A2kgacG6kHtyWfPLlL2SSEKZF3WgDykZdsHrSB+h81I/ZBp0M6x97JGvWamh5YOKnLTdvWi9VqtS29qRNGJBeu6Q1mtD20BPaktfaNculoA4w2g3JQh6AepIG7xLORuED+/fpAH3DrH47d2w1Zgd9Xd+hnuzVHPHLl7Znkr7q5XfGrLwweQYYfz2LpXfPM+hi9dd70nS0IH93T/oriK/3th8V699tdz0nr72c8CNuDmR8OQ0VNAyFdkQCNCIFA55E8vQPCE6+TGvSpGFgnbQBCRd10or4XpzT1gB+EAdAgLvufUqef+Z+S9MPBjo7tF06NCxxSM/dx5eB7295aYbe+0H5ydMxD+pHWblIi7y4T+p9wp20Ix7SjQ4DjUjL0QIaEo9yevUPV74Ueo/j0OTLSrj/Pj4+NI2fVSSki5eva0+v3KkkZ868Wm6REiXL2lET0vWn79HlbFxbM21DrWCx/ZOP3/AyUri8gD+PcGVlAPGcMK9vsZnY0w9dnIT9xQv/I/C3tP55hE+otF4qmBLBtf4KeIMqnon8r8N0C+0vSIzzAQOE/kUnT67d/4h+8UcgJZUpFVkp9ucfC7gFi7+hnZtzUii4buByGBFOcqnIlSuPrX2AP3NAscjMgUg6AfX41xNvWMfxg2fM8c8X0AbDxfkAq104Jsh0Klx4KJAO6DQ5c+WNDTk/IKWYOoN/PfG61fF8gPTgcGbogIEZsRPD4Y67nojVF//eSImC1rZ9X/txXOfs/QfekojwKOtYZhDHTJeYhti9dpj4e+9YdXKDAeV7wfzpcu8DzybIg/k5uw9IAysX0w0IzGBjcy1meNJlhwN752j0/nrft/9QHajRdvCPgegHnbhFqy6204PBPND29Q1LVDfKNOCK6y19TNFYiCgHuo6Lj17E8XLC6bA9e10l6EsFChSxe3QJ6u5owco91i3exfrHTgzqwxSmV58h0qFTb6leo5507X6FXX5QN/JitwbbptiCc/W1d5hO1LlLP6szyjZla8QBQ9UR+mhe7MxwdMHyRufDwtWt+yDr3Oxl7NFzkJXPj/YdetvJZpR89jVypg36o+RXUX0JQEuvftFmTUQ3zZevoO1f9Kyxp5UpljMrLfTBQkmdAUYVaISO5e8v7IohvEXLTtKgUUuzZLZv39No1qvP1fZexUo1zaLYo+eVlv727Zttasf75Fu1Wh2rmyub/x6c3723jevc916/Ptc9ZYibk1CZ9h0HSKFCxaVw7AZbBzo1laShMUFjgUFZxcTLffXq9ayC3DM4ksKsmRO1I7S1E7B+rgSh3G+2ezAIKBycjw5KmnAzjhyQF8+ZKqxYvlj/ppH1quh++slb9r4D8cf99qN1StLCEMLeO9L0A8UbAwDboyj/h++/Yp2TzZsYCbhngyvbojj+jl8FjBEYLdw99cGMzfsVlMP75+rjxv1skosy0DF2bN8qo0d9b++wxxGLlh9VqtaxcqJfrF2zzJYBfvjuEzNgUKcvPvuvmaFZ5sBETkOu0Xi8hw6xZfMGs/YBLLbFS5QWDnjCDMNZ/3ZoR2WwR2unYJngww9etfZwkp0OzBkq6oZli/1tmzatk61bN9pWJuhXvnwVGyDff/uxtSMWSuoMGJjQaMb0Cca0SAc6Yi0lnJPU06aMszYcNepby2/7tk22kxz3CvSH7779SGmxwraU0U/Jb8yv35u+BrMhTQ47chyFe8pLndw9tLcDo3oPvbgnPgy5eYtOduiSPsUA57fd63M2TDNYvPp3sLwdLaCRu8dYxCZi7pHUcbZfIk0YrxWcOjqRiJ01a6LMmzfNwrFyXSzgPLt3b5catdiPFz8/xpRKg3HSdM+eHWaC5v7QoYNarnjLVpT+fvvNZ43L/Tb6e+Noc+dMsY4MMd5682lLDzB1QJKw0dINUNbAuHeAeHDCmTMmWP09U3Zzs+ow0KpXry87dm41yxFmazr7wYMHbCDDRJYsnmPpsL9v5ox4/xj5CxS2AWC77bWK3GNJwyzOBSf/6MNXbSBzDIY9kQ7sHSS/5599QKdg1eXrL9+VG29+UO67+xqjQZGiJWxw7Nu/W159+bEE1j8aHaXf7f1jhvHpyDf0WXrJFJHZpJof1L9Bo1YqATZpWyh/1fZgoLAUUUSlJJtTGZgsAQA6WPoMnmWN64Smv2TRPHufTog5nPZCwsJY6GBILAxBTZUBTJv2u6UDGJyUFwnFsgKWSY7j469i5crFtsZFHpwIJl2sfJSfpRxOWufNV0B697lG3nj937Yu6BDunnSmTB5j9xi53D3tiC8P7z6tTJrou4/1x0LbufrTR9w9SHgf77/FrH833/60vPnaI7FBCUHFL6ehgo5LoSmgA2nTYHR4OgeN7e4ZHHAUOoo7vs37LLZBLKxi7n3HXR3IS5vfOjbzcTpqaMfiPd4nTTotUxTiuKmKd++dMeJoPY5kzup/hJtCruUMTdOV31m5vPt46x95ce+YV7hyO6ubi0ce0AHJ6WjBYIIju/q7cODKSt1JP6mysmitD8xtGOUmLZeO0Te2rA6UzaURT5f0Vi7oRXmgHaB8xFESJHJL5m9jYG2l9GIQ07b+coO4dC2t9Br/uHX40JnH3wFm/aPiSRWOihcpUsT+/pORXB0DBLicOOdxeoDb57x5s5lP9QABAiSP+DlYMihXrrC88cYNKrI9sR4gQICkcV6DatGiDap0ZgymTwECnAfOa1ClTMnG1rWxvwIECJAczkunAidPYuX5Zx0WCxDgr8B5SSoQDKgAAc4P5z2okgJrGG7N6XzM7nfccYe3NnIZgbnclaFw4cJ2Bfj7gzUxB9d3CKMtbX0rBOHC/gz411QpJ7/pww888ICVKbTfpySwVSvvKHuOHDmkbdu21ikjIiKkQ4cOwmdW+vXrJ9dcc43oVDH2NQ+ZMmWSTp062bt16tSRRx55RBo1amQZHj/ufbqGi3TSp08vxYsXl7lz55rBg7M+7du3t4s4/C1YsKAtcLZr187isphIecqWLWt5tGnTRqpUqWIDuUWLFlKrVi0LHz16tBw5csTuKWNUlGf6b9CggcX7p6+x/S+Cths5cqT1C3D11VdL/fr15eabb5Y9e/bIN994LsscihYtamENG3rntP5M0J8feugh66c//PCD9dFcuXJZP+vWrZsUK1YsNqYHHXQpZcmSJdbx3n//fZk0aZKsXr1avvzyS5k6dapVlr/Tp0+XRYu8TZIOgwcPtk47ZMgQe75u3ToZN26clCtXTpo0aSL16tWTG264Qb7//nvJnTu3rFmzxtKjkM2aNZO1a9fKjz/+aMQkbQZLmTJlZMOGDfLGG2/YID98+LAVnkHOFpMHH3zQBmyBAgUsbe6PHTsmL7zwgg0q0uQZBOjdu7dUqFAhAUcM8PfAtGnT5L333rN72nbHjh0ycOBA+frrr61PvPbaa/bMYf369TJ8+PC/hEEy8Ddu3Gh5HzhwQF566SX7+/LLL5sgoN/7YZKqR48e9gISgg7YtWtXe8gg+Oijj1SfSmcdOtSk/uGHH8r48ePlgw8+sO0lDFDirVy5UiZPniwzZsyI69BIK55zIYEgKgNxypQpNsgIJ1/KQxqOeOTZpYu3EdKfP3EcqPRdd/G1jrQWhzSAf2oa4O8F2srbiiVSunRp+5s5c2bp3r27cf+bbrrJ+sCVV15pTJJ2pR/6t0z9WXj99dflzTfflAwZMsgVV1xh5aI/0ueQoJTVD7P+UVAiUlH+MjXjL4nQ4d0zBojrsA7uXUDF6cSIRwfikw4SxaUBMSkUAwOJQho8I193T76AuKRHOPF5D/AbkLe/DK6heIe07733XpNi/gEZ4O8Bf7sBftO+rr/QZr169ZKZM2fKli1bYmP9+fCX099PKevDDz8sb7/9tuzbh4NND+dtUv+ngcHLRmAIsHz5ciNCgH8eGFwMsn8SLvugiolht/JpM8EHHTlAgAABAlwqLpsSHx19WooVyyvfffeAjBnzhDz++CANC/bfBggQIECAS8NlE1SpUqWUbdv2ydSpy/TXWfnll1mBMTtAgAABAlwyLqvpj+PBhQvnlhIl8snMmStNywqsfwECBAgQ4FJwWVUeDjIeOnRU1q3bYQuvgZAKECBAgACXisumUbEtyr+FK0CAAAECBLgcuCyCCu0pMjLSNu1z/3cBuw6dv1V8mqZO4/kyDS9QvW+e42vVfsX6SXVx+YuT4jSp09gn3v7qHY2UB9+tfA8DJ9o4ik6+TNDC8/NqH0y6hEkF+XjnFry2xkcsjp6NyH8gaEvyxl/u5Z4UkS77zfF/G+or+EJB2fCpmxa/viF0IR/OTtDXvD7JYar4Q04BAgRIjFS5c+d+NPY+LLxP08HckxZADDKO58LYYYjE/6sFFkytfIWqcvU1t8nePbvskyF4z1+6eJ4x2VCmTv34OgJe9fmODu/OnTNN6+J9ioS64SWf+6iog7FveYfHYDQc8uLQGBdxqD8MDybOfXz4aUvLcwDOCUsvDPAc2rn3kwPvkw6fM+E7pZ6zce80Zkotk3N+Dh0AbTT02jukWvV6snjhbHtOvpSLd0grhf6FWRPXlYVycJGfx4BP2ade+H4p33PNniO34ACdCxqQLu/B8HlPk7EvvyEcSeN8aBQOPLv5loekeMkysnD+LKujA9//IQ3yBnxy0kvfO+nqhSOIvHY3GmkZ42kUbeVv2qydDB5yi33lnfVWJi2uNF76aRLQyBsT9A3v6xDEJ63CRUvI3fc+LRs3rtW+t9PyIT6fiSxWIlL75O32bSe+6coXzPl6g3NaHyBAgMRIVbJk5KP16rfWwVVKihaLlBIly0vUoQM2yOvVbyWt2/aS5i272WDjCwuHDu2zge4HgzBX7txSr14z+zAxHw1j8KKV7N270z50zAenCxUuJkU1n4wZMtmHkvngGV8a9MJLStYs2U1bqVS5hn0Dq1ChovZZ/5y58sj27VsuaCDDOPhm0qSJv6pgOSTVqtUVPk2zfNlCYzChafEbRrNv7y77eiDMaPGiOZYO9UMY8K0qPuzGZ3sAn4i57Y7HZNeuHbJr53a574FnLY+dO7fJ/Q8+bx+xW7liidx7/3NGPz4/9MBDL2p6IgsWzLD8AHSCEefJk8++9cVHqPnuU3LgNHOWLFlkiDK9rVs22jeuEA6Uka/Cjxv7i31vqWfvq+zzPhzS5Kvp1IvvOZ3W9oVxI8CvvOpmGfvbz/Zh6+E33ifz5k6zD+hdo4KNL3nQNny6ZveeHfYB6kZN2qj2nE0OHtxnHwXfv3+v1vuYpX1E64zwvOf+ZzV8t30G6d4HnlO67pbNm9bZ95sQSgj7ezUO7y1bNl/uue8ZyZQpQlat8j5gHQragDaEwS9fusDaBSAYEC4VK1WXyRNHS7/+10n9hi1l+rRx0qffNdKwUSv7iHinzn2lQ8feMmnSaKMPH9wbN/Zn+7YXH9CbNvV3Kaz9EA2Vb2VVq17HaDtv3nQTMF7fPyBlylaWG296UBZq+xUqVEJuuOkBE2zoQ3y/zRNMaUwIQUfK3LJ1Z/vuFnUuVqy0fZNr/PgR1sf5zNOK5Qut/HweqXDh4hYHGvHZINoH2lM2wlOpwCSPyzGmtmi/KVuusn3MkPDChUvYR/z4IH7xEmWsv/CJJ8L5wB/9DPowBrxwvmFXwj4tlTNXbs27flw4efAtNT7YyIf+vPSLW1ntg/U6gahTp0lcOHVjjDEm4CGU34XzPTqeEV64CHl64YC+B41IFxoV1X6bNk06+xRXzZoN7eODjkb0L76FxuevSpUqZ+GUk09rbdPxVqFiNW3fSrE0KiG5c+ezj62XLl1RylesGkcjPvXE998YI5Uq14yrM596gtZ8Los84mlRwtqGb6jxwX4XTpn4pFaG9BmtPf00ggfDk2pDIx8tjil/YSwbLXzhjD36F+HUyfUXNHrGHh/EhzZGI02fL/rAs2rUrK883/WXUjqes9hHFfmeXOnI8lYn0suRM7e2/wYpX76q9RlHozx58yst1kvJUuWlYsXqsXUrof26sNGO8jEWXJ25+PB+7jz57YOa8TQqaTyM7wfWrJWQRvSX1IcO7deB+a01ugOzUGaKv43+WlIrgy1StLSM0XuYbTgmApg1T53ym1Q5UkeyZcspkyf9pkzkpM1EZ82cDKchSfuDoCOteXOnh4R7Zh0+TsjHAE2WwAH0xivT+QPGhn8QvgJ6VoXAF5+9pczZ++RSqJBygDm4zzdxce/y5RlhLg4fhgeEUR/i8YzLpc+noWj4l196lCoaLR579GaJiMiqg6CADLvhHlmhgnPkCI+2MHXqjtA6FxC2Xpk4ZB1jmhPpO1AeysEz4GhO2ZmEnDmDAIa0Xllz584rG9avkmefvs++c0cn4RlCef9+ZSyxggGGvXHDauvACIOTJz1fPXTY64bdLT/98JlNKrw8PFpwQScY/pIl8+TY0SNx6dEeWZSZvvry4xrPc/2QHBz9+TSYmzCRPv3FowfuAqmT91kw12b8dXX1QDhlDA0nD1z4eWWnzAiRLl0HyGuvPGEn+pkQeOl58bk/rJMh2g7BmzlLVgvLphMZmMMGFVIIuZRaHjRBxlCzpu1l8eI5UjX2i7aMl9SpPZroqxrH0/qm+76PR7jX1y7PmEKgrlyx2CZvfhKQ/ob1K2XtGrxPxAYqCGcCxQc0Q8N362SNj4PGhWseCCPowXfwXDhlcmMqcTjWhJQ64Rhj5Xfh9BXqN3XKWC9Q4YWntGczpo+PDfXCHY1m64TMAjQtL9yjxcL5M/W3F045aWfCly2dn4hGpLN69VL7/qArKyB848Y1sm7dqkThMGIEWVy4psWyA0JpwvhRceEUIWlaeOFMvsLRwn2vEPjDp00dFxvqwj3exPcsHQj3+ksasxpZgObhhXu0WLRodpj+klaW66TKG9fx4dSZvrJ61dK4OgDCN29eJxs2rEkUvnPHVvvGZVy4poUZHMvGhPGJaXHZ1qhwLvV3WqOiHHyTnnUlCAOoPF8HdmsdfhAfDYmPYp5QZgzSq6DhK7poH3wF1wkxmOtGJT6z+8jIirJNZyAwKmZju3TmxEwyg85wmcHSgY4cOWwNSedgRpLKGFIK07jWrF5mHcDlz3fjEfDr1q60MoQDcZkpMvs4eeK4fUMyJjpGO9ECnfEWEz7qulo1k3z5CtvHPhlogK/9ltP806VPbxOLFcqk+Aow5k60OZjEJsxVOgNj9scsi3J43zb06EXeuTUuX92l7PwGMO+sWXNYuWDyMF9mZvv37bGPr/KVYxgvtEGzok2od5my0Ci1Ca/Vmh40CgfoTtrMPq3jajxovm7dSisDX/9Np+1CG8F4oTvaFm0SoTPpaC0Pmgt1wdzGLG+cak68CxNiloomS92sv2h+q7XtTxw/bnVDMPOFZerFJ+cZfMzy0UBoM8q3aeM62bdvl7VLseKRxsiIy2yTWSftjcaAVsKs+6wygvU6OYiKOmA0CBAgQHhcNkGFO1lMUY5xBQjwdwSCAtMVgmfM6B9iQwMECPB3RpygYgADp31cKOJn1t6XyW1xPkRrCRAgQIAAAS4UJqiiT52Uodc/aGsnL71wz0UJKwQUO//uvvtuqVq1qn3EgY82OFtrgAABAgQIcDGIWxBgS6/bynwxwEbPQnPWrFntC1H58+ePfRIgQIAAAQJcPOwcFedQqlVvaFvK58yaYIveFwoWwfnE4Zw5c2Thwg+WoTMAAMAmSURBVIUyatQoCw/MfwECBAgQ4FIQfovVRQLzX968eaVGjRqByS9AgAABAlwW2BpVTPQp6d5rqGTIGCGff/LyRW2VDXb7BQgQIECAPwJxu/44+3JW75I6x5Ic/q7b01k3o15aTS9AgSkyKXNkfHzgudrxw6sbB00v3DT6R4DyUibKeT4mVtc2F9PGoXC0AJy/+jNMvPF5kpf393LU5VxIrl944yY8HZKj0eVsiwAB/tcRt+tvyND77KDoqy89kGDXH5sszpzFP1362JDEYNC5A78csmSrO14hGNR/FSgDhz0rVappftSyZsshJUqW0fo9Zq5GQhkEZktco+CCpFjx0uYW6dOP37DT2zAiXCPVb9BSsmTOKhMn/mrvEx7vS8+dAvdoB03sYDH/xZ72BvbOKX1HScM92qszk8a9owyN9cLkcOrkSWuvVm26yrw5U811C2nZgdTTMR5T1DJxGJiy4iEAv4fk+c7bz1u4ywNa4duOF6gv6UAPykIcV093nyNHbuna/Qo5eGCv/hbzDICLGO7dMQcO3IanhXciPj7c86fnp1E4ELdp8/ZSoACuVYqZH73Nm9aa5waeAcqHL0LqwT15Ug8nIEgfgeHV10+jNBYOKA+HofF84Q5i029whcShZfzy/fjDp1Y3XEV17NzX0kmtNDty9LD8OupbO4Tt0WigHXjOmjWbts9mGf/7SDtgXaRICel/xfXmUuv77z6Ka4cAAQKER9xmiqrVG9jAdJspYG64AOrdb7h06XaVLFo4Q6OfNUboBr4DzCtnzpzmLqhBwxbmew3XLDADmAIMFS8P+I3j8rwGnJJMEZnNy4MLh2HDaHAOmyFDxrhwGBvxLwTU4cD+vbJs2QJl6jgcbS+ffvKG7Ni+KY6B+kF98UBOfPy5USd8/REOI8EDQf0GzY1Rzpk92d7BewP+/ZQgkkrjDRt+r+zbt9t8a11/w33mGePw4Si58eYHVVAcN99Xw66/R4oU8/ygwczSadowL+hUrlxlGXrdXeZnCx9zScGjd24pWqyEtGzdxRie8/WHq5/uPQbJWg3D52L9Bi1kvqaFmyIOulIf8qbsuPXBowM+7XB1Ur16PenWY6DGnyGRkRXk5lsfka1bN5iPvLbte5oXiKiDB7SNW0rJUuXkx+8/kbXrVpjHBQQdft0oF4dpqQeeKfDKMfym+81bAx4+rtK+Qb6UAXpBV9x43XDTg0aDTSp86B+hoM+tXbNCcOFUuXItZfAfm9DAzcvVQ283/2Azpv4uV151i/n3mzpljPn9a9e+h3nX6KZCg/rNnj1JOnbqK737XK00Wm5+/xo3aWP+D6tWqy1XDr5Z1ms96cfUe+niudamK1YsMt9khw7uN08WCHPKiZ+75dpnmAjUqdvUvHXsU+FEecrqRGnMr99JnfpNJW/eQlreBeYBBOGJvzT8uZEu/RGfia6/4zkEAUo8vHr4w03QqjC9HGMKLx6E4UXFhXP+ES8dpJExk4brBNXCdeJJfMZCxkwRceFc5Et65O0Ppz0ZhxGEx4ZxuUlCaN3OaB+ib4fSgjB4FHX2hzPxIY/Q+LiqYsJB+n5axNFI+2lCGnm0YOKRkEaeyzGjkT6Lo4XSAA8nSdGISSB+BUNpRD7haZQyIS308iZYkohGNokKQ6O4/pIkjQiPrzN5ejRKSAv6tUejCA2PpwUuoMLSSOvKpDm9hvHMT6Ok+ovRSGmbKSIcjVInohH9JUm7A5Xeu2e7MVHucfLIfaiQ8uPAvr3G7KEaziJxMUP8gwf26+89cdcRZd4MOAaqPxxNh3AYnz8cxnYxoNw4h8QB6acfv25uj5yPvqRAJ3DgnvJDQDSWo8p0aXQXh780NgJxx46tNhBoRN6BMaDFlSxV1nyUQT9I98EHL8tuFSoVKlRTZjnEXDwxa6fhcHX01L/vkjdef8rSTwqkD11wKol2xvuuTDQqGiQMNOrQQRMQMAtoC8OiLvgio7zQhwFIuUuXLq91O6Xa0YTYOnpaEA5QP/7odXnx+Qdlz+4dJmyOHTtqeR1QjWr/3j3G2Oik3VXIIcRwKEmaDABvEGbVuPvM593L/3nUBAwaNzTKotpGKc0bH2U4870Ys2p0NL4Otcx6T9kpNyprjNICAYLvQfoUtCAcGiHwoBF9ywsXKw/lRRNHwM6aOcn8Q4LQfgHN8emHKybojYNeBr3zVUh0BnqL1p1l7OgfbcAxycMpKkLaaYGA9Pz9HZpSbmA09oXjaupyjSnSYYz6ww9ouoTTxuQXF659HMAD/OFclJ8+EBpO/6JP+cO4PK3/dMJwfRcGFo4WaKiAMvjDKSNlDaWR4ztMKuLC9WLSaDSKCqURtIBGUQnCeT+ORr66kV9yNKK8/nAu6kX9QsM9GsUkCOOCbuFoBJ3D0Yh2AUnTKCEt4mgU0l/oJx6NDiYI95zkprR+5g+nHxottF/66waNAP04tM4AQR8azpiAR4WGQ58kt6eTeVodXMuXzZWpk0fZMwoaDhAOjSoic2ZzWukcLDqmA9PyXzADwPOE4V58nocLv1DgXLRCxepy/NgxrddkSyspwLzw+NupSz/zm8fMBc1mx86tNpvo3uNKLUcKOamdrUqV2taJaVTMUGgaNDgegPHvtl21NjxN4zcwa7bsxjgXzJtpwohZevYcuYw5wvhnzZxo9YXBFi8eKd17XmlCg5l2UqDhGjdto0K4rnVMfNDhSXvVqiU6Yy9gM0pm+fjjI08cSdKeaAIlS5aTSlVq6my/igluNCnoW6BgEdWyclkcvm+F30HKuWrlEutUvA+0qSWXak3MwolLQ1N+mDXCAg/gCOujx47Ihg2rjRYICrx6ownlVxqTL3E3Ka1KlIg0H4EIQDS/5NqIfsZsK2fOPKqxL5ITOghwZEoZMc+hMTIjQxCg2WDKZbAjGPHjpzLK6IJXbEx1S5cuMA2QmTBpoM0hXNHyqPvSJfNsgoFX+bbtelidoCf9Au14z+6dkit3XvMmX7xYaev3OOZEKG3dsl7rkto8eecvUEhGjfzGJijQmnrg9Be/gJs2ES/hOOByY+RCwy90TIWGcyUXDg8IH54iUThhFxoOEodfJC2SCj9fGukVLpwrufB/FI0S0eLCaMR1MeEXWue4NarBV9+lTCCLvPHqI6aiXgiQhH/HDycGCBAgQIB/Pny7/jzThpPYFwred2kECBAgQIAAlwueRhV9Svr1v9EWvd5/95kL1qiAE1S9evWSDh06yCOPPCKbNm0y1S9AgAABAgS4WHhSRAUMuzY48HuxYN0E89+AAQMkIiJCbr31VlsfCBAgQIAAAS4Fl03dYXvq8uXLTZOaPHmy3HvvvbawHSBAgAABAlwKLqtdDg2qSJEi0qxZM9t+HKxZBQgQIECAS0WcoEL7uZi1KT/4zMfIkSOle/fucuTIkWB9KkCAAAECXDLidv1xjghw9uNCwZb0UqVK2drU/+r2dHZDsukELZEzZX+1tkh5oDVlYoLBeYNAgw0QIMD/IkxQcdi0TdvetqHi5x8/SiCsYIYwQBhhUiCO8/WH+Y/fycX/M4GHhU6d+6kQzSKTJ42RzZvXh1078w78FpVGjVvrr7Oye/cO881GXOqPJ4P+A4ZJzpx55a03n4qjkX/DCMLDaZG844S2P1wfxHk7AEm9cy76cWAWdzw33PSAfPPV+7J06Xw7jOraywHXTpqJHShu1bqr5T9m9A+SSuvl8vC/Q1kokyuLE4Dcu2fUuVnz9pJb89fSy5TJv5m7JJ678p8PLRKGk3fyfaxN226SOUs2vT9t9N+1Y6tMnDja2sjfDn7aJWgfvTjECS3ad+htp/PH/z7CBD39pFKlGlKpci05ZZ4tPHr8OvIb81iAW6ZcufPp+PhMy+r5eSxcpIQ0adJWRo74yk7QUw538JL0cO8E/HWmPH46+u8dzkUjwvAE0rnrAJk+9XdzBUXb847144JePz4dE2PunCaMHxlHEzyZNG7aVnLkyCW//Pyl5YVLobbte9i7THx+Hfmt5REgwN8F5pmCDt2oSQcdiPll9qzxcYPhyOFD0qffcB0Qg+X3ccrcGFSxA8gP4uKZgoPD+DvD9xrOQun0pMVfBgGDkYsx4IV7zkHjw88qI8GxKo5t48MZqOdi3KHgPTwQDBg43P4umD/dPCTgxsQxAT8Ig3EtWjRbatVuZIefFy2cbQMZV0gtWnQ0bwK45Zk/b5q9g0eFO+56XAoVLibFipUyn3F4Wzh27IgKhS7GEPLlLygtW3Uyn3mHDh00LwatleHiEaFcuSqSLn2GWHdGMVKxYg25+daHzSfdzBkTLY9wIG6Nmg2kSrU6VrcVyxeaYCUcP3bdew6SjBkySYuWnezIAb7r8F/YoEEL87hA3iVLl7OyZtO69b9imArpItZ2RYuWlFUrF1vZ8NG3aNEcadqsnVx51c3miWLXzm1Wz3r1W8i7bz8vCxbMFBz2wtiLFi0l9Ru2sHrUrd9U1q9fJSdPnDCfg/XqNzMfgK3bdpVNm9aZe6eWrTqbo1m8RiBEt23dZB4+wrUPfYD6HD5ySD77+E1ZsWyhbDVHvCmtL/GsVKly0qZdd/M9hkeMEiXL6uTiOsmh9Y2MLC8FNX/8IlZUgYTz4WzZcir98krxkpHmDzCyTEUTVO+/+6IsXDBb6bDUhFYRpQkCCcEMvYiH5xHoSH3xxIEfwPIVqms6y62vdutxpVSoWE3pXklqalutWbPC/Kfdc98z5qC2iAo5fEDiemnPnl1y971PmzPkQoWKSvMWncxjSFTUIZsQtGzZ2fKm3+CC6eCBfRreQcqUqySZtZ/SZhGZs5pXGITOddffo+N4inksqaZ9BKFJ/Rhvtes0Mf+Hn37ypo0zxuLQ6+4wd1L4xKxdu4n5gVy0YJac0ffcGMSXI/Xinvfiw71JA+3jjfP4cNqFDMKGK0LDEfIIY9zoJAzHY0HK2PB4vsDUg74Syl+YY4TnO7H8RenAOI4L1wlFSp1khOc7OgnSMH+dHT/iPiEtvHAmUh5vc+HQiPDzpwXeZcKFezRKYXzMH+5okZhGHm9LTItz0CgRLTwH2oSFp0VI+Dn7S2IaUR7yD0ejxBwhFswO0TDwf+bu2b5OQkkB9z34P6Oz5c6T3xwnEh9XPjAj/NrlzVvQ3POcPXtaGUguX3gByaYD5KxWAAbiD8dlzoUCwhUvEakzx5zy0n8eMYZz6x2PWt4QNynQCfygkQ9HHTQXODh+TfjUo8XSJfNl7G8/af3zS1EVWDREpco1jW7ZVJjRuQoXLqFlijYXSxAfAQPTg3HSoPggXLp0ntx5+2B58ok7Ld2kQPo4jp2qmgz09bcJTOn4saPmxRvfejVrea6xcBGE/y3qMubX7+X3sT+b2yOYI2WBLlQOt0O4R6IjMUCzqgbz849fyP33DjUfgQg+3Bip6ND2yS/58hWy9HmZts2nFww5X/7CUlBn9rgTwrUR7oh+Um3k+WcfVIG0UftVxlgapTE6QEuc9ZJvUqCepJdPy5hb86atqDq+BAsXKW5Oftl9WrU6zFmM+cLU0R6ckIJ2uFFyvu9G//qdTFDNGbo50HepF+6UUukg2bRxrWmMMIHfxvwov6lGaj7UtG8wiJiUzZgxQQVYBeu7XCVU+DFZIA3GAWPAG5yn9Hl2c+l1391DZd7c6Uo/zz8gE4TR2jbQA6ELKlepLanTaD+yseFNBujbc+dMNdrhRHnkiK9lsU6w6G8Al1fNW3SQSRNGmc9CaEGfK1+hmrTWCcG77/zHtESn/Z06ecpcXG3cuM7qCl2xQNCejEG7VFAC2jZBuF7Ep57+cMat9WvtGwnDC1obUVY3xl04bUuZQsPpj4Ay+MPxrWj8RfuvPxytm/aEb/j5CBNO+AuTNX84vwnnuT+c90mH9EjX5UF+5Ev+/nBHI8rrDyct6kX9QsOhA/RIGK40UrpBP1ceFw6dobcLc+G0C0hMoywejbT/+cPx6B+ORvRd48Ha3/zh8Gp4NnyC91046ZI+fdyFczGxIjxcf4FXYL3zh5MW9Q1HI+iTpK8/MkFqL1wwTSZO+FkHGBI8sed0QFw0KnzhMXPDnIIzQiQp8Rk4MEXvOmaDlXBmvvHhxy0/C9e//nDev1CQDu8W0ZlrIb3wBbdSmTUM2z33g4EMUZqr5gQjZJbMjHTv3l3GEFq36Wr+8AhHIMHwKRce1UkTj+mNGrcyv38MdhqIjg8z5DcaEvStXaex+ajDuWSefPlly6b15hQTWmF6uu2Ox6WWCpeZM5PXqND6cLiLfz4mE3QYNKdy5auY/zmYJzN/fOvNVCZKG+GnEE0JRgwj3KyaDc4kYfI4m6Rckyf9Jjt3bjG/hxUrVTdnsdARGkAz2q6QCl00yInKCNFCYcB4UeZTGPhFhAki8FatWhI3yye/4sXLSBvVqPCThzNLBl12nUhgniKMvMgnHCg/2sDRo1Eyd/ZUK4cXfsZ8LKK5IJgQSh4jn6J9ur55kD6mZUSI0WZo1V49lBblq1pb4pMRz+zFipU234MwD4Qs4VtUs2GmDG3KKD0ZPHiWx5df1izZzSkt3vTxFwizR8PE12Du3J4ghRaLFs4yrReGhyaHV340YGhGHMx29CPaj/KhsW7WfsFvaAQz2af9EE1s6pTfjEbMRvE+jdNj6g+jgNbQA7MgAjmLCkTenzxxtGnpDRu2lC+/eEfptNnq6NGPSc5ZY0yAvj9l8hhrE8zd/nEImFEzhkPDGT+h4aTNpDBh+DEL45k/rhfuTVJCw2nPcOFx/CUk3PGXhHznuJk9CQ/lL47v8NwfzvsWrumRbly4XoSTvz+cC1DecOHULzT8QmkEnUFoOO0SPjx5HhxKo6R4MLw6LC3iaJSYFoRfeH9JHA4t4nz9XXv9Q2Y++M/zdyfJLJICCbk1Ku7/TvDK42kcTm1OChCKge6He8cNIgd/eLj7hGnFrzn4y+MPB/HvJAwPh4TpAO8d3tdkfPcJP/Tor4cLD0cjVxb/uw5JPUtY58RpxYZa2UBS4UnB9a1w8RK2j5dWKI1Cyxv/jqNdwvKDhLSLT49wPx3sXp+jZYXW2dEB+PuIH/7whHHi16hCaZQU/cKFE2a/QvJ1CKVFgAB/J8Tt+rMZqnZmVM6LAeemgg4eIECAAAEuN0xQoapWr9FI+IrvrJnjVOAknkWfD06dipFy5QpLnTpl5IsvJuksje85xT4MECBAgAABLgKmArFGValyHales5HPzHBhiI7WNCoVk5dfvk66dq0nr712fZzdNECAAAECBLhYXDZbXZo0qWT+/LUqqH4yLerWW/9ruzgCBAgQIECAS8FlXVRiATgiIoNky8b39r0ttwECBAgQIMClIE5QsdOPbbKXgowZ08q3306VRo3ukqioY8J29QABAgQIEOBScNl2/Tl4W2PZEh3sAAwQIECAAJcO78DvmTNSrFikuVA6eGBPkmctzoVjx45J79695ZVXXpGffvpJTpzwDoMlBdawatSoYYe/oqKiLkm4mXuY2rWlZMmSUqhQIdm+fXvc2ZE/BJp2qvTpJH/NKpK1RBHJVqqYZC9VXE6fOiUn9x8K62oqSZBWurRSoK7S4uQpORV1RN9PYedyclcsK9kjS0j20sUlW4mikiFnNjm8ZYc9z1+7qqRKm1aO79tv+bEpxuKVLCZHtu+KTfzPwdnTZyQif27JU6WCHNu1R87GnMYWbM+oU5aiBa282YoXtvqdPHTY/O4ZNF7+OtXMjc3x/QckRaqUcvrESatLdqvLzri0AgQI8P8PcQd+r7rmHsG/3euvPGRmQJi8OxFuUJ4PYwknTIjLSfc777zT3MEg+F588UUTXDy7//77JVOmTCZMcEPzwgsvyPHjx+Wmm26S5s2by7Zt22T//v326fp33nlHsmTJInfddZelTXr/+c9/LM5VV10lJUqUkIcffliuueYaKVeunDzwwAOWz7vvvit79uyxNNOnT2+Hj8nvyiuvlLJly5objm+++UZmz/b89/El4ooVK1r42LFjZfTo0ZZft27dpF69enY/ZcoU+eWXXyxOKM6qUMiUP690/f49mXLfk7Liq58lTaaMemUwWuUsV1qq3XClCpuzJjTmPP+WJ0gii0utW6+V6GPHTThtmzZHln70tTR+6n4p0qSeHNq4RU4cipK9y1bJ/Ffek46fva6M/bCMGHizpMmQToVjehNSVa4bKOX7dZNju/fK4a075MSBgzLlwWel/sO3SYn2zWXXvMWSJmNGmfPSf+XA6g3WdrXuHCYRBfKqcEsji/77mWyfMVdKdmgp5QZ0l9+uv1eKNK0vFa/sJb8Nv0+FbjGpdv1gFSiHJHWG9LLul3GybsRYO+5atldHKdqiEVSQzZNmyvJPv5fMRQpIs+ceMprsXbrS+snST7+TzeOnSanOraTJMw/Jz32HSa07hkneapVkzLV3yO6Fy+VMTIzUve8myV+rqoy98X45sf+g1H/oNslavIhkKVZYjmzdLiMH3qTCK9iYEyDA/1eEnfYjaHB706ZdH2ndppdd7Tr2l8KFSyYUXrGA8aMV8XXfBQsWSM2aNU1bchoNnwDZtWuXCTI+rHjLLbeYwPr4448t3vjx4+2LwB999JG9g5AqVqyYfTFYNT7597//bVvdua9SpYo0adJE3nrrLUsPYYRgQTDly5fPBNXQoUNNuFCPjRs3yooVK+z7WAg1hGDTpk3liiuukFdffVVuv/12+4YWcSk3727evNk0Mj6nX61aNStrUjijz4q1biL1HrpVInu0NyElOvlHM9i7ZKXsX7lWSqrgqHhVH4lRDbNk+5bK+NPJvhVrZNP4qbLss+8ktQqfhW8pLdKnldU//CrjVFAs/eAr05Zg5JkLFVBmfqPUvO1aSZs5k6TUuvGc9HbMXiDjbnpAZj3zumkiaFanDh+VcTc8IPtWrpGWrzyhaURb/pRjz5IVcjo6Rlq+9m9JkyVC0mbNbEK1bJ/OsvbnMfJT7+vk+J59kk7Dc1WIlNnPvylLNK/6j9xuWmOeKuVV2FwnUZu2yiG96txzoxRuUlcOrFkvq74docI0vcx88hUt04MmLBHGZ1S7OqPtVLhxHVn09iemHKGBRWs5K1/dX8r27iS/XnWrCltPE53xxMsyot/1KuSmmpAMECDA/2+EFVTMhvEA/vvY72X87z/aNXbMN6rVbDAfYuGAsKpQoYIULIhzyXSimprkz5/fBAAajnO86b9H+CDAChcuLJUrVzbhBHbv3m3CYd68efL888/LsGHDTKCRLj7ypk+fLnz7it8IpDlz5pggwnyI8Pvqq6/sd5s2bUwQLVy4ULZs2WLvULdDqiWg0aGd9evXTz788EMTgoSjna1bt05+/fVX6dOnj73ryhsK6pwuaxbZPnOeLHjtA9k0boqkSJ1K0kZkktZvPi3psmWVzROnK7NWTShtamPCMN85L7wt22fNl6rXDrQr5sRJOX0qWo7u3CPZShSRvDUqq0ZR2Ex/aTJmMCa/feZ82TV/qWRVLUOluQl0NKkI1WDyVq8kOcuWMu0N4eaYO5pTan2ffI+p8Dl9KkZ2z18ii9/5TL5u1Veio45IKqVf6vTpZP2vE+w97pEkaGDkTR0RgGiLhJ06clQF4THZv3aDCrax8k3bfrJt+hwVUBlMq6MumCspU/rsWa2sJ1UjjD56TI7vO2DC74QK8ZOad9l+naW8anO/9B8up1TDJC+D/UlhQi4QVAECBIgz/V197X2SKSKrvPrS/Rfs688B5u/gzIEIE5i/EzTEMQav9wBNDOEDXBzgTwvhhoAhHvH5knAo3HqYe9/BvcMzysS7Li13IBlB5Mx7CEi0NEAYz5xmGArCY2JNeCnTqAD3RUNjQOPRjI1ZIzTQhIhv0fR/mPD8jBjTIGszIKUKPMx8McdPmJnRpYMJzISJAkHGc55RP4QS75MOgoW1ITQyBA5AiFhaCrQ4hCpCkHgWhzxigRZ0WmlEmjrbsHcpK/mjRSJYAXWi/pQNAXP6hJcnQECnTIPJTjVuyhJLV2hB3TD3IWwPbdoSv17loGWhLpTXyhAgQID/t4jb9Qdz4wZhESBAgAABAvxdYKY/NIOIzNm8bxL51AJPA8kkmfXZ5UL27NltPSkpLeVyA03jjTfekP79+5vWlRwoE99J4pMloUADY23tqaeeitO4/inw1wt6hIL60C5orn4tM1euXDZxSY4uAQIECPBHw7anx0Sfkv5X3CQ1ajWRWTN+F+eUFpMgX/dt0aqHTJ86JiyTOxdYo4LJDRkyxLaiX3/99VKgQAGZMGGCMUbC69SpYzvw2IhBHrzDbj02Sbgt54sXLzYmyppS48aNbePDqlWrbF2qYcOG0rp1a5k1a5bUqlVLOnfuLHPnzpWqVatKr169ZMOGDbahgp2DpM0uQLbRU566deva2hRrWKyRPfjgg7Y2lSdPHisX4ZgAr7vuOjl8+LCsXLlSVq9ebeZDzISUjR2ExGUNjHyo76BBg6ws1IG0li1blqy26tJCoJL+0aNHLQ+ECPQaPHiwbfI4ePCgpQMtEC5XX3217XZkXS+p9BHQffv2tc0nP/74Y5wplLRZS2Qd0K3pdenSxdoG+hJOnfhNeyCoeT+pSQbCvG3btkYL1vbIg4vwRo0aSatWrayNgQsnH/JctGiR1YnwAAECBPDjAg77XDzQaGD2zzzzjAkFx4DZpo7QYBt4/fr1bUs7wgCm3KBBA9tKPm3aNNsNCLO9++67pWXLlvLSSy/Jm2++aetYME2+hYVwgpkioN5++21jeDBF4rZo0cI2a8AIYdJs8ujQoYN8+umnlj5xKAdCyG1fJ33Cd+zYYVvnn376acmbN68xc4Qd6bBx5PXXXzcmSx1h5Gxvp24dO3aUnTt3Wh0pF3Xyr7v5QXo33HCDbRphRyICBWHJ2h5b8m+++Wbb6chffhPOc+IRn/d4n3QuBNCjePHipikh8LkQXAgn6Aodfv/9d6tb9+7dkyw/tGAzCscGevToIe3atbMdoEw+0MwQ/kwwaLuHHnrIBBnp33PPPSbQmzVrZjsyaafkdlgGCBDg/yf+FEGFkGETgzMvua+LwpRgusy+0bRuvPFGMwty3gnGi4bUqVMnee+994wZkg7vorGgebCNHYZHGMLh66+/NiEICCcv8oRZck/a/hl71qxZbbs675I+78Ls0Ux4j4u03W/SIC3SIZx3qAO/eQ74TR7EQzgTj7/+fENBvv/973/liSeeMKb++OOPy7fffmv1/OSTT+LC+ctvwnlOPBfO+67u4UAdKBNCyF2AdwifNGmSaahuowrhbEyB5gjC77//3ugVDqSNVodZ9F//+pcJLMqEFgk9mKBQVhfuJgNMTAhHePEXzY2yBAgQIIAfSR74BadOnpBefa+XEiXLywvP3pEsI0wOCA3HwLknHZi3Pxw4JoXg4BngL+EuDvEB4aQBk3SCJnTHH2FoDQ6kQRhaEdrZwIEDzRzIe6Tj4PIA5AH8ZQKEUw+XB2lzufiYtZyQ456//P6r4LRJR0cAXV35oYG7J5y6UmfuqWdSNA4QIECAPxpxu/5wSAsT41v5fqTWcBgVQut/BQgMGLAzHQYIECBAgL8v4lQkBNTJMMIIbevkifBrE+cLNBQOA2P6yZYt2wWvpVwIEDxJCR8XjtaAyfGvElIczOXyn7s6c9r7kSKVajw8iv2dIFzhfp8LvB+uelZnkopVrFxZONOFsmXpJ5MFr5O2xdfLnw9pkwZltfK6PGLzdOE+pS5JuHK5tB0on+VB3rFxkoIrWyLa6R8Lj60DV7LhSYC4obRwtPNooeFhaOGn0bloYWWOje+vL3mDuHRiy5pUeFJwNCYu8PcvSyv+p8GVweqsr/jjBwjwR8EEFcJo0ODb5fob/6VMPH7rNVpUtx5Xyx13v3jRwoWBiamNDQy4SmLNgwFMeuy6YwGdxXd28mFeSg6kxaaC9u3b28I85jTCSBNXR+wqY1GetSrWk9CY2BxA+G233WY71liTYhce76NZsb7EPb4ISQcvGaTPxWYJhCzl4h3Kya42NkpQH+IjeAlz4UWLFjVBGBY6sEu0LCAtn6gp187sLN3eayxnYs7odVb6fddCmjxYVY7vPSHdP2oibZ6tLScOnpJenzWTzm80kGN7Tkj7F+vqO43k9Env0G4oSCtflRxSbVBpuWZKJxkyvr1kL55ZzkRzMPi0FK6XV/p901LyVcoh0UdjJPpYjFToUVyundbJ3i3RoqAMm9VFMuXLEJYBnT51RgrWyCk3LespuUpnkayFMsmwOV2kQLUcEqHvXDezixSpn1dOHY62PM9Gn5UMOdLJ0GmdpUyHInIyikO/Gn6OrlSieQFp/mgNuW5GZ+n5UVMrC8wxfba0FhapaeWvllOGTu0kVa4oZfUIBWFtnqsjA35oqTQ9KQ3vrixX/NxaTh2Jlno3V5CBI1prutDeu4hf5YqSSrMOkipNCjmt5SQ8KUDPYk3yGS0y588ouctlNVrkVLrkKJnFaEFbRGt+1PnMqbOSpUBGuXZGFynWtEA8jZLKQsmfMnVKTaez1B5WTk5qXxg4qo3Uv62i1aH/9y2tTicPeTSlLrRP9w8aS5una8Wln1wd6AMtH69ptDi+76TUu7WiDBrV1p6dPnVaur7TyPphloKZpFSbQhJz4rRU6lfS+lbMiRgp3a6w1TNDznSekA4Q4A9CnEYFwz8bZtQkFX6+QCghINj+zC4vFuQRUqx34G+PHWC4MILR43yW9ZykgABggwWL7uzSw10SwoiNF6TNBgO2h2OqRGNiwwUL/KNGjZL58+fHrbVERkaaT0DeYVMBW9/Z8cZWcjYl4ByX3X7sCmSLO8ILZ7kIpsmTJ8vPP/8s69evN0H2/vvv27oNmxHwGciGBLdOlQg6lleP2CK/3DhN1ozaKqnSxa/5Hd9/StJlTmtML4UGM2NNnS6VfNX7d/m6/wSpd0tFyVwwo4x/ROth3h4SA8a2be5emf7yUhl95yx7H5xSJlxXmXOLx6pb3sWb5pdBv7Y1xr/mt62yZfYeY+L1bqkgs99cLkd3HldaJZ6Jp0rrpf9C0S/k0I5j0vqZ2jLv3dWydc5eSakz8kObj0jFPiWkqwrTujdVMMEMAyO8dNtCyvgaS+P7qkqK1KxVxiYaBqtHbZGRt06X5T9tklTp42kEECBpI9JI1Najdp9U10yTMbX8evtMea/pSKk8oKQUqZdHfrtvtj5JoQIzWgXTaWmrgqzru40lf/Vc2ifPGp2O7z8hLXQiQR2KNc6fJKNPnSGVbJy4Q54v8oVNHBCsM19dLruWHrB6R205KtWuitR0GkvNoWW06c+awD206YiU715M822kQqeSjcCwtEBb0bxfr/K9TH9pqbR5oY4c2HBY5r6zSvNOLVHbj0muyKzSSScx7V+qJ+mUJuDIrmM60cgoHV6rb88y5Upv/S4c0mRKrTSZI+80+EUq9i4hxZvkl9/unW35ps2k6WkZDmrbFaqTWxreUcn6E22zY+E+GTiyrQnQma8ts0nUuTS3AAEuBQm5wB8ENB8ut/mAywFB5jYmJKe1IXjY4fbaa6+ZkOC3S8e95zYvkBZAyILQcPIkDOGzdetWO4Pk0uLZgQMHbFs2Z7iWLl1q28zRCtn5RlnHjRtnv9mIwTZ3BCYCEEHF+SzOQCWF1OlTSRplNCmVWZMX4P6HIZNl6rOLpaMyl7VjtsmIm6erQEohNZTJDRrdRtaO3SafdPxNDimDRpChYaCtoB3UubG8MRbCUqVJaekjBP3Mg2cAoXFYhUzG3Oltxl2qVUEpXDu3fN5tnEx5ZrHUGV7e06g0Poy1cv+S0kCZVP6qOSX6eIxkVibY74dWUkVn1p92+k1mvbXcBGTU1mPyRY9x8tN1U2X/2sOmTWRWDeKYztQRtj9ePUV2LNoneSpkN00MF1OmodXMbenDKNEsgaNRKmjkZ4B6S91zlMgs0Tq7BwjIcECIletaVK6e1FH2rY2SD1v9KruXHVQhl1rmfbBKPu08Rqa9sMSEL2WAfsu/26jhv8nExxdopxIpWCuXpEyrwl6LBf2qXVlaGtxeSbWnbEaLbEUjlGG3Uc2ikHzcdrQs+Gi1MfP9a6Lk8+5jZcTwaRK17ajkr5JTIvJm0Ptj8mUvpdG1U2TvykOSt3J2o6ejBdpogzsrWblpG9Dm2TrS+c2GMvnfC+WnoVNNm6LOv1w/Tb7RCQyCg3JQJmgz5u45Ru9lX6+XLDrpyVs5h7UjVyZtc+svN5Q3+saogC3TobBcPbmjHNpyRGk0SnYu3m/55iyd1dKm/IVq5bZ2KNoon5RWzaqA9oXPlE4I0Ho6IaEvuf4VIMAfgT9l1x/MHaGBMEBAcI8mhNBBKDz66KMWDrNHoCQF9z7pcY+AcunyntvF5sL5S5kJ555nTnghJNy9A7+50JB4Tnwu7p2WxHPMgfwlz3Dh50MnT0b5yqC/YfhnlVnHhSksnjIJx5B55JgYcIw8HKPgmQu3tRRNA8aMFgKTIk2eUz8EG2mfVgFgaXrJevnr/6xMsVkQH+Hq4iBgeI6QBJ7ZTOlAmfWfCyeMZwmEC1HIRN8nCz8sb40QRw/9gwBFGMCUYe5W/lgaJEJs2lZWoO9b/iYANQFNFzrExdNy4YA3LlzhT9vKqf+SpUVs26R0tKCMsbQnThwtNN5pRyMHopCHpu+qbFlSLl87Q0dLh6iadozm4dLxwr12dW3shz8dg/5MQCMFZU6A2Di84+jt+hHapKUZ/3qAAJcdJqgw7eXJU1A7dSrZuWOLN1gUOD3NmSufpEufQXZs32RhlwsMdg6bYs7D48LFCsEAAQIECPC/jbjt6WyiQHiwTd0PBAmCLDT87wrKy8VminOB+rImhlbk1+TQjJw50Z0jChAgQIAAfw2MA2P64zMft97xjAksB0x/vfteL/c/9EYc475QIAwwn6E9sYmhTJky5ruOMD50iH89wvigIgIC8JcNDITzHMHjwtltRzjfknJlIpxdecTlY4d8SwrzHXmHgnfY+YfbJdwfTZw40daZMEWyWaJnz57yww8/WHnYbPH555+b0AuXVoAAAQIE+OMRpyqcNk0k8fZwvugbLvx8AYP/8ssvbbv3zJkzbfcdHyYkHEGADzh2zOGm5+WXXzZfgDhDxa8dO+zwacdmBXbl8Un7xx57TKZOnWrb2tnlx6aK4cOHyyuvvGK+/dgcgRBMCmhHrIsRFxdMaFQuPmVy61zsUsQEirblTKEBAgQIEODPxx9u00IwdO3a1fy9YV7DV92TTz6Z7M44B4QGfuBwXOrftICGw1Z2HMDaIq9P2zkfoUI58JcXzjxIPmxZZ8cfTmqJFwiqAAECBPjr8Kfs+sOM59aAEFBs64b5v/rqq2ZywwSHSc59UsOZ/pyDVMLRcgjHbIgg4X20J3YKEo4ZkTNa/OZiy7lfgIUD9cEjOloc5SJN0iKMg7yYHMmbsgXrVAECBAjw18AEFV/3LV+xpgqJtLJo4Yw4poxwKB1ZSQVADpk/b8pl1Sxg/nyignWhGTNmJNjMECBAgAABAjjE7fqLjvbOAKVNm9A7doxqJ2fOnJa06c69iy45IPSc1wnOQmHWSwr+dSM2RSDEEJKEu40VvE865wPedZoXWtqFClyEKgIVIMTPZ0dhgAABAgS4PDDVCdPftcMelDvufj7BxglMf3363yAP/esdY9YXA95jlx3flMJtEWs/7NojHEHjNCnuuQjHPRJf5p0+fbq5NXICii/gskOPjx2yOcMJj6SAsEOwIID5oB+bMHLkyGHP3JoXQsttmHD3CDMu3iMNt2bFxxRx94TQAzynvAgut5ZFfJeO00z99wECBAgQ4MIQxz3RqEI/8QEQXKdOXdonPvDjx1dkWfdBCLGehJBhdx87+djRxwf1+OgeQmDNmjX20T3iOM0KgbZx40bzy8e6ltOsiF+lShXbPcjWcgQcX6NFe3JbzREm5OG2oPPpesJZ06pevbrd84Va1S7NLyEfQWS7+5gxYyxtPv/Ol4P5OCDpAsrlj8NOQnwA8qVh8mCbPBtB+PDjW2+9Zd7jnYALECBAgADnjz98mo/WMXbsWNMq2J6OZsWn5/nttoIjQPhLXIAwQItCM+Eexh96D9PnnnTmzZtnmg5nnnAky3Z4BBnxAPcIKwenyfE+abp8gdOiuHifi3cpI3957srr0kcAo4EhGKkr6aMNIvz4zDrb8bkIDxAgQIAAF4Y/fNcfjB3TmNvujYNXZ+5DgPB5D5g8ggmthM/SExethjNSvItAQbjhyZwDv5xxYu0KwUF4OCBEECiVKlWyT28gkBBuCDW0K8yPHPoljIvPo6NRodl99tlnsmvXLvPEjid1BE7dunWtPNQHU+CiRYvM9VOuXLmkVq1aVifqxvksykZ8NEB2JtavX992Om7YsCGu7gECBAgQ4Pxggup0TLQ0adbJfPr9NvrbeEGiDLxOvZaSJ29BGTXiszgN4n8RCE28XeD9nLNe27dvD4RKgAABAvwNELfrz22icNrUxQKTGEwfrSJAgAABAgS4VJgtD9PfNdfdn8jX34UAAcXmhKefftq+18SGBgRWgAABAgQIcCmIW3TCzMfOv4sFazesNSGsWMthLSlAgAABAgS4VKTKnTv3o3imqFa9oR32nTNrgqRMeeFrM2y0YJPCnDlzbEMEn38H/8vrWgECBAgQ4I/HZd2ejvkPP3k1atQItmIHCBAgQIDLAttMERN9Srr3GioZMkbI55+8LKlSXbiQ8Z9TChAgQIAAAS4X4nb98RXfs3p3MWelEFKcS8JV0t9NYHnl8Q70pkiRMllTJOts0MFDikS0cGldjGn0jwDlpUyU83xMrK5tLqaNQ3EhdL2ccG3kzzO+LPz2/lLH0Pr6f3vpeOUHpOWvQ/L5JK7zhcYPECDA+cPWqNj1N/jqe6Rh47Yyc/pYHcjxjJhNFjGno5PVshik+NDDSwSHZ0+ePJGAGfwVF2bILFmzSd++Q6VosdJSp15TyZ49l6xfv8oYSGh8dijmzVtAWrTsJG3adpdixSNl/rwZxlyIf/ToYalVu7FElq5gaQDCqSs7Jak3znuJ7/K3Z9Exeo+XDI8e9s4J9w6fvD+b+B0ty7noRxrpM2SUtu17StShA3Lw4D4tkXO+6/lGpO0cczx27KhcOfhGqViphsyYNl7OKFN1eXjuszgQ7W2m4R3epyyU25XL3WfLllP69h8qxYqV0glKZdm/b49ERR2Ii+fRAqYdjhahNNKyanw/jcJfZ6yMzZp3kCuvukUOHz4kGzastmf1GzTXq4W069BLChcpoe2cU1auXCI9el0pjRq3lmlTxxu9r7/hPilYsIgsXDBLypWvKr16D5Ec2idatOoke/fuln16gePHj0mNGvXlmuvulDmzp9jvfPkLyYABwyRX7rzSpElbOa3127Z1k8WH3oUKF5Pb73xc1qxeJnv27LQy9Ok3VAoXLqH9ppFkz5lHNqynvJ4HluAKruA6/ytuM0XV6g1U0KSN20wBE0uXLoP07jdcunS7yj7/wewQBuaYnwMJ4csvc+Ys0qBhCxk85BZZuWKxMR8YRISGp9e00qVLbxcHaWGKmSIyS/r08eGsa8GMMmaMkAzKhF24JwAvfEdiKq3Hxo1rZMXyRZZ29Rr1ZPGiucZYQutAfY8ePSLLli2QMmUrW50WL5pj4WwyyZevoDHEAgWKKvOabO/AjO574Fk4u+aVUoYNv1f27fMYHkwxV648ylCj5MabHzQvGVu2bJBh198jRYqVNGaWI0duSadpnzhxzOhUrlxlGXrdXVKlSi2ZN2+65REOHr1zqwAuIS1bd5F1a1fIrl3bjd5dug6Q7j0GyVoNa9ehpzHw+ZpWlizZpUrV2lYfx0gPqYArX76KDLnmdtm8eZ1Ur15PuvUYaAI6MrKC3HzrI7J16wbp0LG3CcR161ZK1MED2sYtpWSpcvLj95/I2nUrTGicPn1GMmXKbOUqVKiY1WP79s1y5MhhGX7T/Zp/NmXup+Uq7RvkSxmgF3Q9dGi/3HDTg0aDTZvWhj1oTfo33fyQnDx1Qp584nbp0qW/VK5SW4XOTKPrgQP7pHrNBvLryG+tvgjt8iqMIrSP0a8RYPkLFLayLlu6QHr0vFJ2aPn27NkllSvX0H6Y0dqbPl66dHnpps8/fP9l2b1rh01AmMAwMSDtmrUaWtvOm+u1EROgq4feLr/8/KWmPd/6Fn2tbNlKMubX76RO/aaSP18hWbpknvUlxpX17fTp5axOVEg/c+ascf2dcBQxBHlERJYE4QhzBPvlGFOMA8IyZMgUF45bMyYPpJExk4anjQ1Pl87iU/6MmSLiwrnIl/TI2x9Oe8JLaAMXxuVNSlIkqtsZbWP6digtCINHUWd/uOrAlkdo/JRKIyZLpO+nRRyNtJ8mpJFHi4wZM4XQKG08jfRZHC2UBky8kqJRGqVhpjA0Ip/wNEqZkBZ6eRM6SUSjszpBCkejuP6SJI0Ij68zeXo0SkgLFBKPRhEaHk+L1LH9JRGNtK6n6C8axjM/jZLqL0YjpW2miHA0Sp2IRvSXJG1AVHrvnu3GRLnfs2eH3YcyeD8O7NtrzB6q7d/P/WGLf/DAfv29J+46osybAYcm4A+Pijpo4TATfziM7ULB4M+ZK69pEDDCI0eiJLMyy3N5m6ATOHBP+SHgtm2b5KgyXRrdxeEvjX1A67pjx1ZLm0bkHRhD1mw5lKGXlalTxhr9IN0HH8D8tkuFCtWkd58hkke1OLQPGm716qXy1L/vkjdef8rSTwqkD1127dwu0cqEeN+ViUY9ceK4MuEtSt+DJiBgFtDWaU3bt2228tKuDEDKDXOOiTklM6ZPiK3jGYu7VwXKxx+9Li8+/6Ds2b3DhA3aGThwYK/s37vHGBudtLsKOYRYwUJFLU0GgDcIs5ogQaN4+T+P2sSBA+HQCK23lOY9beo42blzm5U1KZw4eVwFRF5p266npUmHTxZKbxjcxg1r9FptfcKBOlZTwUxfXbNmhQ7E1Ea7Girs2rbvIR9/+Kps2bzBBiiAxgULFjUBPmvmJB2A3gAqUaKM9L9imPz0w2cmNBlYgOZgoLdo3VnGjv4xdsCdTtCvPdp5Dp9Dw9HigNHYF35Mx9flGlOkwxj1hx/QdAmnjckvLlz7OIAH+MO56Hv0gdBw6kuf8odxMdkNRwvak7RCw09qfwaUwR9OGSlrKI0c3zl0MCGNmDQajVT794fz26NRVIJw3o+jka9u5JccjSivP5yLelG/0HCPRjEJwrigW/j+Ep5GtAtImkYJaRFHo5D+Qj/xaHQwQTj9inD6mT+cfmi00H7prxs0AvTj0DoD+n1oOGMMHhUaDn2S3J5O5nyDavmyuTJ18ih7RkHDAcKhUUVkzqwz8I0yccKvGhctxWM6MC3/BfMCPE8Y7sXnebjwCwFpYA4rVry01GvQUvLlLygjf/lamaEnUEIB0ymgM+5OXfqZiYqZC5rNDo0Ps+re40pNM4XO6E9qeG3rxDRq4cLFTNOgwYsUKWka3Pbtm2Trlo3GxLJmy24Mf8G8mSaM0E6y58hlAgTGP2vmRCsrjLN48UjprjN5hMaKFYtiS5YYNFzjpm2karW61jHzqlZSXOu5atUSyZOngM0ol6tmCFMnz+XLF1p7rly5WEqWLCeVqtTU2X4VY+BoUtC3QMEiphkQZ/fu7ZI1a3Yr56qVS6xT8T7QppZcqjUxCycuDU35EY4I7SJFS5iwPnrsiJnmoMV2FZpoGJUr1zKthnyJu0lpVaJEpH2YEwGIthKubRwKFy6uAnazTNL+lU8FPINm/fqVlj9CMY/SYc2qpdYuAG0NEyfpMoHCDLd//26t83rVQleqRqvtoIIS8+tXX7wrjZu0ldZtusnbbz4t+3XSRbqAWSYaapYsWU34QJuvvnjHTMoDB90gn3/6pvUBV3bib92y3v6mTZNO61xIRo74Rum6w9rD9WsuR1d/GFd83hcWfqFjKjScK7lweED48BSJwgm70HCQOPwiaZFU+PnSSK9w4VzJhf+jaJSIFhdGI66LCb/QOsc5pR189V2qcmWRN159xFTUCwGSMDIyUtXLzHYfIMA/DQwGb6YfY5Oyc4H4zHiZhHiTOI+BBAgQ4PLDt+vPMx1d7IDjfZdGgAABAgQIcLngaVQ6K+zX/0Zb9Hr/3WcuWKMCyCgEVa9eDaVDh1ryyCOfyaZNu1X1C2aaAQIECBDg4uEZJFXAsGuDA78Xi5iY0xIZWVAGDGgqEREZ5NZbu5hpJECAAAECBLgUeILqMiBNmlSyfPlm06QmT14q9977oWpm3sJZgAABAgQIcLG4bIIKcNalSBE+v15J0qVLY+bAAAECBAgQ4FIQJ6g4aHWpH03MkCGtjBw5R7p3f1KOHDkerE8FCBAgQIBLRtyuP7blguRcJSUFtqSXKlVKIiIi/me3p7Mbkk0nbBhhO/JfvcOR8kBrysQEg/MGwa7LABcK+hH9hsOo/2v9iLp5B2qj7fwaZ3qCMfLPhB34pSHbtO0tFSrVkpUrFliDOsAMufxhoaDxOfCbHhcfes8Vd1DrL7zwRNC4SRupU7eJVKpU3U5bc1A3XNmIW6BAEWnfoZdUqFhNcufJJ+vXr7a44OTJ49Kv/3XStGl7mTNnclwafsHMb+jEX+AGhT+cJ2d8gyWpd85FP8785M6dV+69/xk7OIxXB7RiR38HXDul0IuJSMtWXaRE8UjzR0eYy8P/DmVxbU2Yqz/37hl1bta8vdSq00gqVqwheCHhkC3PXDqky2/+gnOHk3fydfYOFJc0N1EcLOd0vb4pzZpRlsZSrnwVLU81a0cOPzdu0toOGXNoWXOSjp37Gs04lJ0pUybp0m2AlC1XWcqUqSjr162MLYfncoawtu2620FfaEd4hw69pXKVmuZVZOu2TcrcPZ+W9B38RHbtMVB27thqHkzIr0nTtlYu+lNU1CE5ePBA2HblwD3ePDhsvl3TxYtKqlQercm7XLkq0qJlZ3N3xYHjbds26vPUidLhwqNILEkN/vz8fdWFw8g5yHz/g8/b+Ni6dVPYfkRZuKBNk2btrCzQlTTC1cldxK9StZY0btzWDrGTpksLhOsXSV1JjTX/mNKfGu6Vh4PqtNXNtz4sK5YvNHdelDUpGlGWbt0HmreWLZvXWfi5+mRw/TmXCarTyvQaNekguXLnl9mzxlvj0GhHlPn06TdcOncdLL+P+yGO6YWCuAgqDg7XqdvU/J5Nn/a7zfZJi78MOAYFF53EC/eckcaHayfWAUjn9g5feuF0UDrNhYAZYsNGrZWhttOy/yL79u6R/gOHycL5s8yLApX3g04P41u0aLY5EeXw86KFsy0erpBatOhonhFitLzz502zd/CocMddj5tDUhy0IhTxtnDs2BFp1bqLNFZGhUeMlq06mc+8Q4cOKp3bSOu23cwnHgwoXfoMse6MYozpM6jwuTdzxkTLIxyIi6ufKtXqKOPNZ4MQrweEd+zUV7r3HCQZM2Qy/3QcOYAJ47+wQYMW5m2CvPHVR1mzad1wAQRzp+2KqiBYtXKxlQ0ffYsWzZGmypiuvOpm80SxSwUi9axXv4W8+/bzsmDBTDl+HJdKZ/XdUlK/YQurR936Tc15L85z8TlYr34z8wHYum1X2bRpnbl3atmqszRVgQeTb9W6qzl5xcOHY2J+0A9uvOkByZY9h7z/7osyaNCNmk91WbhwlgkeJiCt2nSV0b9+b45kEWA1azaU0qUrSJq0acyLBL4BcTWzdMl87aN3WBkQsnXrNZO8eQpoWrP1vbNanoJy9bV3yMgRX8vO7do2Koi6db9C8mpb4iaJ+pcsWSbO1x+zdfwi4gGDtOnHDRu1sjqPHfOj0q+9CUR8/SHcQvseggrvIo30HZj58Bvus/BVq5aaYL5i4HAZo/XCE0mFClVl795d1g6hY4Ixc42Wm3bG8wl0xy3QLu1fZTT/vv2ukSzZspvTZfrK5s0bpJqmWb1GfcmdN7+s1vxwvcWzltoe/foPNS8jCCb8Uq5ds1xKlCxrdcuZK4/5iywdWUHbbaPVi3HrxiwXyK08pZmOnXz5Cul4yaYTgErmCzNa43ZVoVC5Si3zxFJbBTqeTHC5E5oO/AIXXTj9xSUZ3k3CjSn8L7Zt18MmC7jeadq0nUSWrWh93HknYVIxeMit2oZtzS9eu/Y9LU/8Utas3dBoQTlpj0I6eaCv0j7+Mjl+xH3Csnrh5OHxtvg6eOGeA2h/OHwQJAqP9TQRGo4HCvoP/M0fTn9n3OCCiPaLD/d4W9I8ODQ8KR7MpJVwz39rfLijRUh4LC24T0gjaJE6LI2c3AlHo8QcIRbMqnDAij82d8/2dRJKCrjvyayzM8Zh7jz5zXEi8XHlAzPCrx1MABc0eJHOkTOXL7yAMqGcclYrgHduf3jOnHliczh/0JhHj0bZLIoy4LwVB6MQNDmEMhEa+bDONEeN/MYcvyZ86tEC5jT2t5+0/vmVIZayhqhUuabRLZsKMzoX7ntOn442pgrxETAMIBzK0qBp0qSTpUvnyZ23D5Ynn7jT0k0KpI/j2KmTf7O6+duE2eLxY0fl11Hfmm89HKhiqmT2i/8t6gLT+33czyawcTFFWWgTKpc/fyFzj0RHYgKTVRnezz9+IfffO9R8BCL4cBqp7FXbJ78xIM+TQwpr23x64dAyX/7C5hsPH3c4w4VJ//TjZ/L8sw8aY8uYMWMsjdIYHaAlznrJNyngkJZ+eJUyGvoKHRrQZq7dEtynxJfZfpukwNw9n27eM96tqFo2LpXQvlKmRhs8o+nmUqF8k4z8+SujGU43AW1G/eiLUyaPtfaC7tQdp74L58+UyZPGxPn6Y2DjBLR6zfpKv89jaeSBPgijYdCTBgyTmTzMFAefvEsbOBMzcdu17yHff/dhXPmTAl1h9+6dMkqFLFourquoKwIJv2+E4yILIU6/W7x4jkycMCrO2akDv9FIxoz+3gQYDByhRX/FoTB97LfRP2i//9H6EeWFPoxZN24p/65d22yiRLmZMI7+9TvZt2+X0bGsTp5mz5osEzR/nAYzWaIfuLHvpVPQhBQMkTSwBowe9Z3xFiYhtBl9nL7OGKVOaLDEnzRptCxaMCsxzbSe9IdRI75RLXe/econDm2Iw1+0SpwbT50yzqLjI9Rft1w6XqzddBz4w/PkyWfxw9ECHkDfCA2HR+DQN2F4Qe136awuobTAVRhldWEunDEHKIM/HKe2lBUe7A9HGEM72sHlwV94r/FgHV/+cHg1PBs+wfsunHRJn/Zw4VxYpAinXP5wLngFx6H84aRFfcPRCPok6euPTBggCxdM0478s3Z2JHhiz+mAuGhUbJ7Ah9r430fEzYyIT4enM3vXMRs4hDMo48OPW34Wrn/94bx/oaCYMAL87cFcSRcv23R073nCeniMqIA0Z/ZnzFoJqbMqOjTMtLXO1vGHRzgCCYZPufCoDkNjltiocSvz+bZp41prIDQxZnb8RkOCvswcTyhtcC6ZJ19+2bJpvTFQaFWpUg257Y7HpZYOvJkzk9eo0PqqqkaFfz4mE3QYGALmLz5FgUYbWaaizT5nzphgbYSfQjQlJhGlVKParLNFnEkWLlLc/OZRrsmTfpOdO7co0yhsjBxnsbQBNIBmtF0hFbpokDA4tFCECwwdZohfRGbxCDwEACY6vFWTX/HiZXQ239XaAWeWDLrsOXIq49pjYeRFPuFA+evWbSa792yXTz95QypXrm354vGccjGA0DKXLJ5rNNfoVn60XhjY3r07VXNqLkePRJmHfICApj5oyhPGj5JcOmh79r5KmfN3plmjKQHShwb4dTykbVU6sry1J++ijVKG8eNH2oDyx0eDZHJAO8DscTpMu+O5/coht0h27R+UF4YxaeJo60f0KTQ2aIcfQ7yr58yVW8eTlx5mxTlzphpDDe3DMOcqVeuY4GfSSD+eqkKVMpAuWh2Dn3rgfJiJB4IMuqExWd/W55g70ZT4JAptUqxYpLU3/Yg8qFvZcpVsHBCPtks4xr2LNjNaaL8qXiLSygMt+CwMmizaPaboojpBwdyJJoxGkDAt+EiM0bZ6jQbK4DKYUMPLO2VDS4LvlClbSftcYcmsDHiK9uHDhw/aWEaDQ7vEpyNjkj5fs1Yj8wG5YP4MrXt963Pcw0BTqKCETkzA0KiYWDI2KYcrE05nqVdoOBdgfIYLp7+GhkMjj6b+8GMWxjN/XMLhUyA0HBqFD0+eB4e2W1I8GF5NOO/xvgvnfS88MS0Ip1yh4YB6hIZ7tEgcDi3ifP1de/1DOrPLKv95/u4kmUVSIKHSpUv/LX39eeXxZopObU4KEAqm4Yd7J3Sm7w8Pd58wLU8tB/7y+MNB/DsJw8MhYTrAe4f3NRnfPWsC8SYifz1ceDgaubL433VI6lnCOidOKzbUygaSCk8Krm8Rz38PLC0NwzRNniA0TuLfjhYJy+TeD4WfTq7u5xvf0QJQZwQQv8OZ0v39CPjpZO/os3CAKQy/8T6JOnRIPvzgZWPmCds+XPm9PhIP14+8PInnv3cIl1ZyCEeL860X8ZjU3HXPUzJu7E82qWDm7doMhGtLf54evGdeuNcP/PcO4dIK8NcibtcfklJ7hKmcFwM+2xA0aoAAfy347Ity/Djt7n8FCCu0LZwIYPoO8P8LcYLqcuDUKXYoFZY6dcrIF19M0pkJs8bYhwECBAgQIMBF4LIJqujo01KxYlF54YVr5Nixk7JnzyG59tpXdGYXzH4CBAgQIMDFwzZTxN5fEjj3sXnzbjl06KjUrFlKhg59NVajClSqAAECBAhw8bisi0oshuI5PVs2vrfv7ZgKECBAgAABLgWXdY0KcOgtOjpG0qVLG6xPBQgQIECAS8ZlEVTsyMmTJ49qUZ4LpX86XB0Cs+Xlg0dTTMHBztAAAQJcGC6LoOIswp91joqDYhzgLVK4uGzcuNbcNuGOBfc9HLA9czpG1q5dadvtw22Xp3y4filYqJgdasO/GS5XXFwOyA0ddpfEqFb4/rv/+Z/Z5st5lUJKM46VbN2yIez5nT8K0Lljpz5SuWpteeHZB/60yQyHEHG5w0FPDsiu9h32ph9x+JSzRhwq5CA45wehE9ufeQ+XThyw/TNpFSBAgMRIlStXrkc5Cdy5yyCpXKWuLJg/1VxZXIg2AePBMwUeLnACCVPCZQ4HEBEAuOLhEB2bK/gLn7JwFSrhwsMBplOvfnNp3qKD+Z7j9DgeBg4c2Ge+y/Cr9+Xnb2t4FRl81c0ye9ZEyz+0HvzGNx3Muk+/a+wU/7Kl8+0ZLlw6d+lvwm/b9s3mlgXOnjNnXvNYgMuXylVrmVsSfIDB1CLLVJB27T1Htrly5dN3VlldihQpIZ0697WT8bgQAtu2bbZnxO3WY6D5cVu2dEGSdYY+nTr1NbdMeCrAGSsn8JcvW2heLnC7U6FidalSpY6duMdlDn7Y6iudFiyYZc54cYy6UO/xqYYfwMjIippvKXMqunbNCqXRKWnWvKP55iMdaLNjxxYpWbKsdO8xSFauXGICrpfWn4kBHgTClRda0/b4XKNMeIqAfri/6dnrKtO2cWGFhwaAoMDTQucu/YxG+FlLlTK10bX/gOvsva1bNko/vcdrAl4dunYfIDVrNpIy5SpJec0L33PupH4oOHNDm1HPL794Vxo1bi1du10hM6b/bm1w/Q3326HRvXt2mR8/vB0wuWnTrod5NKAOmzevs+faaWL7qudFgPfdQdjQcKcxhgun7zER8odr4rHhxPccQCcfTnEufExBp4ThnnPYhOFePoTzN2Edkg9nLFwILZIKv6w0svTD0SI0PBwt4sO59565Ml0ojS6uv4QPv1BahA9PmhYX0l80XP96df5jaZSiXr2GZ2vUbCzlK9ZU7SGtLF40UxYvnCE7d241gXU+IMHIMmWkRfMO5qAVBrxo4SzZsGGNOTit36CFnSy3ymqaMKzFi2abE1TPF5VXeNzqzJ8/I9l8YSYVK9UwJvrWm8/IPmUkZ2NNSg0atpTiJUrLrp07zJddcoAAw4bfaw5hv/vmQ2P8gEEyeMgt1rCffPS6liuF5FcBdvU1t8vnn71l7nluvOlB+fbrD8w90I03P6iz8eXmpgZmiI893OvAFNHwNm1aKwf27zUHt84lD3nz6X7STs4LCGW5cvDNmk52+fH7T82lTurUaY1effqqkFXN8PVX/y29+gyRglrGl1961IRZqdLl5cXnHzIHnQioV176lzHuwVfdZG3w8YevmasjNB2EWes23cylDk49mQC89OIj5qevR6/B5jbntzE/WmenrPwNBR0Uv3/QCCGKU16c0/74/Sc68ZlpeVIW2u3Vlx+z/oImc/Otj5qrpymTx8iddz9pcX8b84Pcevu/zAUX7+MV3tNqU8h1w+6Wvft2yRefvS3Drr/X4nz26ZtxdA0FfQW3QDidxQnvahW60zQ/6DfkmttMUH395XvStn0Pi//JR29YmzBhGTL0dp34/FdWLl8kRYuXtkkKAwjQ12bNnKCaWhalb02rP6Bvz5vjOSyuUauBTdwA/Xnxornme7JO3WaWvxeeWlauWGy+9+i7DoSvX7fK3Pcw8fAOuHpOQZlg4Rz4QsbU3LlTzVcfAt8N/GPHDmubTzS3XTjb9cqKK5yT5uMuMrKCjWOvzp7XlalTxpq7KfqXowXPaEMcHTN58NNo9qxJVkacJztaUNYF82ZY365Vu7GlC6gbk1t8MzIhpV4unEkKznKhket/hEMfXLZBI28cebTANRSOmkmH9nc02rtnp03ayBe3StCIcmJVmTN7srkkw48fZSUf+teM6eOlXPmq5j7N0YiyQwu07mLFSsfVmXxw64TbMiaE8bRIYengzosx4MJhzORL2avVqJeARvgoRNOvXaeJlRNQ5+U6OcflGO1PfV04kzZcWUELz1OI11+YwGJJaNiopY4TeJxHi107tskSpXc9naBmzJjZ8uA9+Bs+J/EFiQNoxio0YoI6a+ZE7e+1baw7GlFG2p/xwYTWq5s3sYNG0KdEyTJxdQbQCBdf8Jp4GiU9pugvcaY/GJfKXhvcFwoq40x/mqOkVgLBBP8IUD6Yb+++VyvTe9w6ZcOGrcwLN4KkWvV65hgVFzIIm1DGSoMwkPEzhrDbu3e3+SakE6fSDsOAQ/OAgDimhInkyJlHZ+D3KYN/VTvJbrntjsfky8/eMcEx9Lq7ZNmS+bJcGdopHeT79TmME79jpAGT7dXnapkwfqQO3MnWmfH3x+dEtm/fKu+984J2qPCCmQFx7XV3W7ofvPdyLMP2wlu37moesb9VIYvD3RgVRJ9+8rpqUO2sc3/15bumWZXQwfTicw8q3aJVe+lrQhdnnOSJEMX3H5+X+EGFAtoUDlzRzKqqFthbNc7XlMY4OU1u8kD7o5nizHXunKnGPOjACOi0Kgz4tEY9HVhoad989Z7s08GASW3I1bfJzl3bbGD063+teSNHUN33wPPKaBbITz5nrnTca6+7U45pGX8f+7NqQYPsMyy/jvomrLCnvnhqhxF/+fk75sFb52Xy+edvaXnPSveeV5oJeLROLDpq/bdsXi8jf/ma7mtC+rob7pVPdaKyasUSGxsBAgT46/CPW6MCzMJgRDAxJ4gQYC5vBAWzyaTg3nfvIjxIi7+kkzCc2brnpJF0eebuYd4II9IC/HZM0wlq0qAs/lk/TBdhgyt/5507KbiJg/99B8sjtvVIJ44WKrTI16BBjtmDuHd84ZTFzWAQhszE+E3efhqfC65ewKOFp/15bn0s2MoFjfAaDXiWMlVK06gQVHjjBszuXBxA2tcPv89zSquaT9p06RLUKykkRSMC0TJDaQEoo2vj5PpRgAAB/hwEu/4C/GXwT2roNwiF5IQiworHnmkjQIAA/19wWQSVA2eo0qXj+0KZZOfOAzojDhhKgAABAgS4NFw2QYWvvwoVisjzz18tJ05Em6C6/vrXJPD1FyBAgAABLgWX1dff1q37zDzTsGF5GTbsdcGb+vmubwQIECBAgADhcFlXitnau2vXQZk3b62w/TpAgAABAgS4VFzWNSrAOhVCirWqAAECBAgQ4FJx2ffeYgIMhFSAAAECBLhcuKyCinMptWvXlgcffPCSt6qz1gXYsvx3O8vyZ2/BJ78/Kk/WEKHv5c7jz6ZRgAAB/ndx2TZTwOzatm1rhzTXrFkjW7ZsiTsnU69ePSlTpoyUK1dOcuXKJevWrUtwmDMUHBb96quvJGPGjDJt2jT7TfonT56UBg0aSJUqVaRo0aKyadMmE46kXalSJcuX8Bo1asiGDRukSJEiUrNmTYt37NgxqVatmpQsWdKeVa1a1YQqvw8ePCj79++3s2Ckv2vXLsuvefPmFs7zAgUKSMOGDS29Z555RjZu3Chr164NWw/CiMsh6LJly1o9KAOHaRs3biwcIt66das0bdpUMmXKJDt27LA6tmjRwmhEOUgbIUKcl156ycqZIUMGyZs3r2zevNnq3aRJE6s39aROCAfCoTf1K1asmMVF6BMOXbhKlChheZ44ccLKy/NPP/1U8uXLJ1OmTLFyhgPtmT17dks/MjLS6E4ae/futWeUrVGjRlK9enV59tlnZdu2bbJq1apk2zpAgAABzoXLpqrAqBAuMOG77rorTqPiuuaaa4yxffjhhzJw4ED517/+FcckQ4GXhwEDBhiTrlOnjjz33HNy8803y+HDh+X++++Xq6++Wj766CMTSJ988onFr1u3rtx2221y0003GUNeunSpCTUE07Bhw+zv8OHDTUiQP4x52bJlMn78eItHOjD1/Pnzy4033ij33nuvCYtFixaZkCpfvrzFQdiMGjXK6kQaWbNmtbo88sgjdj355JMm/Hh+yy23SLp06eTrr782DRMaHD9+XAYPHiz33HOPtGrVypj49u3bra7vv/++VKhQwWjUu3dvS4u6TJ061Wi7YsUKo++kSZMsnOfEIz7v8f7Ro0eN9jfccIN888039i7CB1pDN8pBeRAcpJUlSxajOUKZPCh3csAlFQL7jjvusPLMmzdP3nnnHRN+hQoVMmFHfX755Ze4tg8QIECAS8VltanBAJ3247z1OhDGTB2m7A8PBXE+++wze3/27NnG1F977TVLF8bn0nHMFfAMIfDuu+/K7t27Zc+ePVaW+fPnG+NEUDHrh6HDqNu1ayejR482ho/2RDouLQQtzH/9+vWWlnOPRN6kyUXe5Hno0CETUAgrLgTprFmzTEAB4hEfOKbNM7TEcePGWZmioqLiaEKaoTSiPI6uPOMv4DnxXJiL78JB5cqVTcsFLn+Xlj++3yci9+cC9aJc1IX3XVqhNHJpBggQIMCl4LLu+oNpwqzQNmBWMDAYPbP9xYsXy3/+8x8Lhxk6hpsUHJNzDBa4dMmHewQN6YSL6xDKLIlDuQiH2bryuncJD02H31xOAFH+0DgOhGPOQwP7/PPPTTA6weBn3qHvUwbKQ1xo5qcRz8ib90mHZ0nRIqlwlz95cI8myW+euTahbC7/pOoH/DRy9+7y0wgkl06AAAECnA8u+/b0cGB9BbMU2g3M8X8d1JH1KTQ7tKb/D3UOECBAgD8Kl1VQMYtm8wCbHVinYNbuNIi/CmgU/pn+peD0qTP2oTCQMk1KSZkq+bqdiTmjV2x8jcs7yeHMadX2oj0zWoqUqt2kTT4+ZaFMBi1K6nTn8K2oRYk5GX8Q2+Kfo3ksfmwPoTyUKznE0Uj/pdT4l5tGABpBq9Tp4+sbcyJ8vRKUP935mSMpP++Rjr++lpaS218vVxaQMrWWP/V5tDFtpq/HtbG+7m8X4NLy1wuck0YhaflplFR/SUCj82hjxhRaOUBzdxo5mrijrxtz7rf/HbT6YPIW4EJw2XoLHRIhhemIjQqYnVwnZQG+ePHitkuMezptUqCDs5GBjQ0Iuhw5ctg7gPcIJx12rtHxudiJVrhwYXuXDQ7sguMeE9wrr7ximy+Iz4YOBhXpsJGAdNB8GDjOVBUO0cdjpEyHIjJ0WifJVSar1L+9kgz5vb1kzJlOzsYyKT9O68DPWzG7xu8sxZrklwo9i9u7eStlt2ehII0M2dPJkPEdpOqg0lKoTh65dnpnKdOxiOWdFPp+00KaPVJdcpbOIoPHtpe6N1VIMj7MqPWztaX7h00ka+FM0uvzZtL+5brxjCsEpFPr2rJy5W/tLH4bfbffdy2VwWibJq6yRJ+IkVKtClm581TIrmUpL0MmtJeIPBniBJEf5Asth07tLCVbFpCyXYrKUH23QPVciZi2QZPIWiSTVOhRXK5RWg7WcqVQpg0jb/VULen5SVNJmzmNdHm7oXR4rb6cOHRKmj5YTQaPaSfpsqSV1k8Tp1ncRCMUhGfMlV7yVc4h/X9sJTcs6C6F6+W1slDW9NnSysARbaSO1ks7l+VbsGYuuXZGZ3uHOgyd2knbImtYmkKDzPkzyrA5XaVy/xKSMzKrXDuzs5RoVkAFRkq5fl5XqXVdWesHWQplknQRysxTpbR+0+ieKnHhlEOzDwvy7fpuI+nxYWNJG5HGaAJtKCvCp//3raTJ/VWM7vTfatrX6DNX/d5B0mVNKy0eryl9vuSDfOHBOnDHjh1tExLjrV+/fvL999/b+GnWrJlt9GEXau7cuW3MMtZ4p2fPnvLDDz/YuGTNGZN48KWFABeClDly5pXefa+XHr2G2tWn33ApULCoCppzL6r7Qadj8wO7555++mnbSu0EyWOPPWaL+pMnT7adZ8nt+kOIXHvttfL888/LVVddZcKFLe2YDtmswLtsoWbbNus/pNOpUyfbMs67rVu3lhdeeMHyZwv2vn375MiRI7JgwQLbxcfuQcrCrje2mBOPnXylSpVKWljpeGKmSR1hgClUvDOrTW7myWyY2e/xA6pV6l/iJjfbdrPrEwc1fmw0N9tOCsyWT0apxmgaTKyGkUz8NBlSSfTRaImBkWo8/2w7EWKfM/s/dVTpolVNlZwGpvGNRvrfiYNKI2b+Wl/+JgWjkWoOxw+cMgHIvCZJbUGf7VsVJbPfWiGLPlmTIN20mdKYZnNs7wmtX4wy6dRa19Qy7qG58k7DX0yQ59GJw+LP1ybJ5Env8I5jsmHyThl1ywyjKVfMsdM20Rg4so3MfnOFpFeG3uPjppJJhdqupQdlw8Qd0lmFY6W+JWXNmG1ycNNhq1MoCIvaflReq/itLPp8vVQdUEp2Lt4v2xfs1TrTLjFSqG4eaXBnJSndpqD1M+pMeL7K2W1yVL5bMTkObRMnb4D+31wxQb7sPV6KNsxrE6ll32zwaKrv0J4nDkVrvbz4GXKkk4mPzZf/1v1JshfLLPmq5NCyKY3CTL4Axyx+/PFHO57AWOP4xogRI2xDEGBi2aNHD9tpW7BgQRNSAEHGxJVxyOQVLcxNYgMEOB+k3L9vl3z5+evyzVdv2/XFZ6/Jtq0bVTO6+LMvMHQ6qdsxF4pzzaTQyljP+uCDD2TmzJm2ESOcqcClQ8fnOWelEDYMAp4RzuAC4QYGAwihx9kfhBYzwLCACetgT50utZRqWVB2LTkgaTOmNuGC6Sp32WxSum0hyasz6zgzkAknMa1o95L9xuQJY2adVWfGpdsU0hl7nrg6WPn0X0lN/9CWo8bwyROmkT5bOtVWCkrxZvkTMGjyL1Q7t6V5Mir6nIIKwZCjVBab2UdtPSpptA4ORRvmk1Japoi8GTxGFVtnmBmaw96Vh1QgxO5g1OdoPtSZ9OJMd9AobSpNp6DsXLQ/AY1yqQZB/PxVc8YxQquL/ivTsbDsXn7ATHPhmLxDahW0lMEEfmw9qfMv10+Vn4ZNlXYv1pUUyqx/vHqK0b5gzdyqLajmq3V4v+lIWf7DRmsDV7cSzQsYXdNlSWNlIoz0EwhwikNe2j7rx2+XTVN3qtDLYXHyV8updSosn3cbJ9NeWKLaXjHTVqAH6VFX6oz2dFoFaSoVSC0eq2Fa38R/L5DvBk1S4XpSJwLR8t/6P8s3/SbIunHbpGKfklK0cV6bVLzffKR80eN3WfHTRinbqYhEtiukmtNpSz8iX0ZrM4QSZSTfyPZFrM5Hdh6TdxuPkM3Td3l1pgraFoVVGKJhMfmA/vm0DoPHtZcsBTPKBy1GytJv1ifoY34wthBA7Ipl5yxHPd58800z8aFloVU9/PDDdqSD4xBoVggoxmFERIQd3Vi5cqWNyUBQBbgQXLY1Kjoeqj0dEwFFZ2SmxfZvBA4HWD/++GPr7BwERUiEA4w7Z86cJnjYjODv0MziMCnwJWHy4FwTQo1wzgth9iOci63lpMUzzBRoToCDyGhh2bJls4Hk8mGreXJ2c8wqmXKnl4x6wSQObjrirSfpK5hlMLVEH4uRY/tYl4NpnLGwLAUz2fvMpk8djlYmkFLS6Yw/vb5Dmkd36axT4zN7hwFnKxphjOLYnhNyVC9myamU+ZM3cWBAJttgTPo7R/HMtmaCoEL4mBaWBMgve7EISa0CBGZ1YMNhY84gIl8Gy/+4lv+U1oM6EB8GhlmIuhLfHigoD8wajc60TA2HGWfMmV4y5fFodGjLETl9MpZGKmwxzcUcj5GjypzjaKTaECYtgEZzUtNKbg2GNiWtNCpQDm8/ZmGklbVIhDFq06q0bhAoY470Fs+txZAf7QZg2tSZch/dfdzq6oQSNMykApu0Yo6fltP6HsKOMNrg0GavXpQFsyKCn/eitmkbq3CBjrRRplzpVLimtnZHs7Z082QwmhMHYXpE25/n2Ut4Z9owuR7ceMRrRy0Pmg5lxWS839depM9EIINqTbQN6VAGaE+70Gd4H3of0n5hP/Sl7PQXTQM6MyGi7AlodFpppPmHA/VF4GA2Z/y6scmhcncYHQsKVgwOyiOgAGOQZ4w5xr9zBpDceAsQwI8/fNcfnZvDrQgDDogmqbUECBAgQIAAYRAnqKKjvd1xadNe/O44ZklshEDrYUOFM8P9lcBuTr1YvL1oaBVYq7G1HQWzWsxUzGAdmAkz8zWzUXKin7R0BhyDpqHwp4XZ0Ba+iZY6Pi20E8J5EJdHMtDq2kzawW/iQ+tzYB3HMksGaBTQj3JgeiN/C9fyUC5AeZwZ77SGm+mLcEx5aABetESwNSBNP7RetiHEvaN/MQem0mesF1lZYsPJ81y08Kflyo82hPbn75rQiDA0qwThydGI+samBVKrFoR2a+0VWy9AkY1Gmre/XSz8MtHI9RdrL30nLvxCaUQ59Z2kaHQuRFPWpPoL5SI8No8koY8S0NXRSEH7mPar8KwNSdMOJDWmAvyzYL7+ok+dlGuvf0iaNu8s06eOUZU8+Y6dFBAGmAbYbYcGheBCUKFFcWHLhtFgCkhO7cec5w6e8pd3SQuzIiYH8uF9l46L78wJLj6Ckk0Z7E7CEwXvEebiYa4gLvmAcEIVc1Hmgpmk16dNjWlhOuv4Wn3ZtXi/HN52zAZK5X4lpdv7jW0tYtWILXHmmVBYWvkz2u6zDNnT2i62jq+T1gHbRNHr02ZmykubOa3t3jq44Ygc2HhYun/Q2NZbzqoA4J4FddbJbK0mBOTR6omaUnlAKTm847h0fquhLfyz6M/usXq3VJSDmibrObnLZ5P1E3bErWH4weCu1KeEtNV4+9dGSYM7K0v57sVkxQ8bbV2my1sNzIxW85oyUmNoWVnx4yZbL2NXIaY04jbUd9aP2+6th8QyLAAfg0Y9PmgiBevkNuHZ46MmZr6ErldP6Gj1xYwKTTFxUZf+P7WSyPaFzURIODvgMI+Gazd269W6rpy0VFrsWXlImj9SXUq2KCjLv98oTR+oKm2fryP7tF7ZimY2s+H+9VG2y7Hbe43lgN5nLhhhZreju094AjkkC5hlvkrZpc+XzbX8p23tp+W/a8n68Ttsl+SQCR2sDGmUMbI+R90itB2umdrJzHIUmXAmLaf0mZ8+BrLUdqEfFG2U30x10DbmRIxsn7/P1pWKNMhr9TcaRaSRKO2Pfb9tYZsuMDWziYQ1RtojLI20jatdGanlVhotP2i7JKHv6pGbJUfJLJK/Sg4zj7IzsOUTNWTJl+vltPbBMElZWlWuKC1tnqkl+9ZESeP7q0iZTkW1X2y0v520n2M6rj28nFQdHClrft1iZsbQckHXAtVyWn+ALqwhNnuouq3dZcqdQXp91szyZ420zTO1Zdus3dZGoYIPoZhOxxHpJBhTG4/IvtWHwo6dAH9fxLUWGtUpFViXAoQT7orY5YcQQCghFN5++20ZOnSo2aZfffVV2/mX1K4/NCB297311lvSv39/GTRokC3csmMIP3Ys3uLQlYXcL7/80jZQXHHFFeYJwu06+uKLL0wokgfvEYf1MtahuMf5Kzv9EHRsWx8zZoz5DkSIhQIGcupItOxecVBqXV9WmXt2ObhZ09zv0YoZ5Nz/rpS9q6NMSCQLZT7MShn8Oxfus/WcdMpgYCYwbtZqdi7ZbzvLiMd6A/mzbrVbGQlhzFIRdnGz5jDIXiKzDUjKw04/BCIzS9YnjrAOpPVhbShr4YgkZ5ekz/oaDIi1JoSCW0ui/HALGD1rJJQHYcf2bmaslDVTrgzeeonmH5oHjIayfd1vvIy+Y5bVlxk062/UFwaWLmsayVshm60NQXvSP6vhaTOmkTzaBpnzZ5BdSw8kZvCxYM1lzlsr5IMWv9r6DeW3NTYFgpIysPEBJr9n5UEtj2qBlFMvtpjnLptV9q+LMsEQKqQAExTyZ8PCsm/X21oetGWXHokzqWDTTJ4KOeTk4WitmwoLrQP5UPa8FXOYxsA6UVjtQoNog+8GTZRRt0yXtFnSGM0Q2MQn/XSZlRZKI9bCdi/TiUssjegnuctllywFMumEZn+SNCL+Pq0jtKp/W0XLc4/Smvisw21VIcD2eSY6X/T8PW7tMhwoKwKaSQlrh7Qp/QWauv66f/1hW8/NXED7SxKCgniMB4QMY4E1PfoYk0Tqy07GHTp26Fu0KeunvJMIGkS9wo2psPED/K1xWacVMHq0HgQUQsJpKk5guWfJaVOA5yzGsgmDM1AcHkZjIpz3Q9NBK2Jmxk5Dv7DhHWfyI9w9Iy7v40gVj+vdunWzDR6kEwoYPAw7sl1h20226NM1NtuHWcJ0zPygAyJ0ADMYGEgIhwgW4WPHBkyAZ7VvKC+bpuxUpsPCurc1m/CaV5eRHYv22r0zd3DP2ZsDqsHACMjT6q/PEWLZVCMI1YqKN89vAxPmzII+AxcGV6BmLtMidiuTdbv4AHXMphoEC+tWVr1gJjBVNCh2uyFUQSoNT6+Mky3ZaEwWrtkTHzNNDdWy1ozZYuknxSSha8nWhWTQqLbeDrUmv8jmGbvNDArz/7LX77L8h01S87qyUl+1QOJ/2mmsfNx+tM7s10nFnsWl2cPVVMBhatIyaRtAC7QjR2MEaj/VMNgt91nXsbYzj3JPenKhvFrpe5n9+nJl5hml27uNjYHOfXulvFz2G4sH7dBe02VNZ2kBhBFaFtvf0bKob2PVUrtpvKnPLZFvrphokwCExn8iv5Yxd8/WCcwh6fhqfduZt3fNIU3/axl503TZOmePtH2hjpRSGjAZII+4/qLMmTagzsVVUAz6ta1pVO82GiEbtc8wGWCHHrsNl323QapfVUYa3VXF+gQ7BD9s/attxS/buaidjWKXYDigvZTtUNgE6WfdxqoWdkwq9i5h9OOdti/UNZqOuHG6bbLx9zEEQLZiEUYnf39hUlS8eQHZPG23r7+kMOFTvkdx1eDj+wt1ZlMOdea5o7ONB73qXF9eVqvm5fqRJ9DPmoa39retJohMOOt7CDHaBiFIWYCNc32WaEzFPg/wz4GtUWH6u+qaeyRTRBZ5/ZWHlGF7HexCgNBgmzeDBU0FEyAa1JIlS0zgoG2huaDRTJ8+PUlPEQg0Dg2yYwinsk4Y0ekQfnhKZ1cgebC1nPhoUnx+g51/3HPNnTs37hmf3HCewvEojmblDvuS7vLly20HYThBBRjQMKkCKqAQKJhJ9qw6aAMFMADYao4QYVs2gwcmg/kkR8nMZsLaMX+vxwB0Fs0Ms2Ct2LR0BsuMnsOdmAOL1M9rA/KAzj6ZOSKUmE0Wa5LPGAE7y7bO2mN5I1QKaTrQfMvMPR7Tpjz6GzMXDO1E1CnbVk188mZLNrsOTx07Let/32ZpAkxXMB20BDQDGAXrHZQHhg8NMB/CwLhny7rbaYcQg9lhxspbKYeZnKDJlpm7bfeiE7h+QAtoRhnRJikHJsZdS/cb80bwUB/KeNa42lk7PA1D8pfFCSWYPOYg6L5FBR7MP29l1bzyZTQaQmzWh9aN3Sb5quQ0rZO42+fttd2SpJNLtSiOGpAeJkg0Kjs7BpS5Faqb2zRRttLbjjmlC/UlfWOkem2ausui25ZxBWZKykM66bS9qAN88vi+E7JxsgqdWI2TskA3mDY027Fgn9HEaKRxjEbaR5h47Fy0T0q20vbVfgEN1v++PVZYnJWijfKZ9kBbbJi0w9owrMYGNJjnxRrnM23Y6D1+h5bFswxgyj0dfdbruyFpFLG2S23aCjtXXX8p2iivmehoI/odaaEtkxbCDa2QepvmqeBIB/3r0OajsePAO8Sdu1w2u6jXNhXq0JEfTKbY9g+gA+MkhdIpm2pzubTt6IdbZ++2cU1eTEBCx1Q4LT/A3xsmqE7HREvjZp1U+8ggv43+1jSRywWYJgd4EQQcDkxqW3qAAAECBAgQDnG7/mJUWIGL0aYcEEpoSqxPsSbE778amB8px+USkCyQM+szLUEnnjF+s4pWl3BMF5iGmFUCZto2qz8PMAtkdu20NcAM39LSSa0/PEloOfzlOp93mE271uLQLnklBbQoygmoK3XG24FpdO49TQwtgJlsApdIjkYhM3Q/6DYuLbROOxOkgAbQwvLgj6YBXZmxJwg/H3prvIumkf4vnLk3HOL6S6zmav1CtR0Q148UcW2suKD+ommd0XfPp7/42+FcbQzi6K0wrVHLa21P+X3vkkdcvVz4JdDIwfoAtIilUYD/v4jb9Td02APSuGlHmT7t4nf9YZpjUwJfeEWDYi0JFRxhwT2mOC7MeYQnBeITD83Of4/AYZ2J3y5tLu4JJ47/HrdLuFbq27evfPvtt5a20xaJ48oEnIkxHGCcMcdizIMCu444SIoJKX2OdFKlXynJXyWnmcK6f9TU1hK2z9snrZ+qZbuvWJ/CG8G+tYfl0KYjSTJotgizHtD5jQZS+7pysvjzdRaOGYT0rxrn+azDnJYcMLXUHFpWGt5RyWjT6t81LY09y8NvPIC5lGlfWNo8V8eYEjsD2QSwZdaeRPERoNSHNRf8+WFSYafcpmm7bMGdnW6s+WQtmEkK1ctjtIB210zuJLlKZ7UDs5iyEHJHth9LZE4ClAF3QbWuLWdrE+ykY2cb5cfXYMVexY0BFq6Tx9ZyMBWyU6/2sHKWHiZV6IgnjXD1BeRf7apIaXxvFf2VQlo+XlP7wVnzIBKuTNCoVOuC0v7FulafhndUlhwlMsvmGdAoNpIP1l+0Pct1Lqr9pamZCzHPcci7zfN1zNSGmQpa71y4X47vP2k++dgdh4m5+aPVZc+qQxK15WjS/UX7I2Xo/HYjqa51ob/YWNN8C9XKI4PHtrOD3du0HTmwXL5bUWn1ZC2L0/ShamYS2zY3cRsDBBSmvU7aFxESdYaVN7quGb3Vdgn2+LCJxWNDSMEaucxMyjomvieZVGA+LVQrl/V3ykOeoQg3pqAR659s2ijeJJ/0/LSZmf9WjUx6J22A/x+Ia/0YFQjs/LsUsHEBNyl8YdZtRUcQ8CFEvpoLWK/iC7HJ7frj67V8ORYffnzhl/js3uMLvuzuo+Pffvvt5sqFNS++nvvTTz/Zu+wUZEcf+aNFIYwQdniz4HJrVqyX4UMQv2XEZ2MFwiscYBbY8DdM2CFH954wRscAx86+8JM1Gr7dnNbOem2ZLPh4rdnAJzy2wBaht8/da9urYeRudhoOMA4YE0LOrREwo+z8ZgNp/UwtWfHLZilQPacJiOTSYSZbvGl+8yPHbkXK7QmH8O8QXrh+HtvFyLbdzCZM8oadbEMH6v/z9dNkwuPzbdcf6xEsjlMme77ruO3uWjtmq62/MRNH68LLw4F1UbJh/HZv/SUJjQG6znptufxw1SRb++Jd1oJIHyHCVvD9KvTxkcdCO7NwwjmXRji73Fb8tCmswHGASUKj3SsOyPGDJyVj7nTGmBHE4UB7s4Z3IiraBGZE/gzeukcSvNP6S05lvFpX6AqNyZMdjEUb5JPVo7bI/A9W25oNW9Rx6Dv+kfky8uYZth7EVnNzeJxcf9G02Nm5U+nADkCAgEFoN9eJ0YqfN5mwsHUerRdreOygY0dj1NZj1i+SAm22Tfvtlz3GyaJP18rRfSdsR58JTciqF0cT9q89JMu+3aD9zDt+AM3ZIcraHhthjul7SU0Wwo0pAE0ZK0zIWDt04QH+f+OyTlNw+IrggOE7LQrwG8HEc+6da5WkgHBDMLHN/IEHHjAP6GhCvMf7pEN6fnOey9P9dWEINQQm73CRNpsmCONzJO7z7Wz2cNpWKGAYzAydycYBxsDCbqc3G5qz1Hnvr7Lt4BwO5rzVFT+3kuwls8h/6/9i50bssKGCwQuDtYEfC7QeTCCUy480Ohvfq7PrETdMlyO7Ttg5KDO9AH3dTG96+cHgLqczaMLZ3cdOPAcvPhptbEAsOBNUWJnvmt+2miaTFBCeJZrnN6/kLH6/12ykMS02F/yn1Ncy+ZnFcmDDERnwUystQzGbVbOT7veH58nOJQek9xfNdVZeOm4xPZQWMNUMOdJKn69bmDf2D5qPtMkA7pc+6TBGvurzuwm7BrdVNO0TwfzdwInycbvRthOsyoBSmkczz/QFkqFRpE4uELI7VKthY4BDWBppPrnLZdW6FzRBw8aTpBCuv5DmARUs7zb+RZ+LXPFjK9tksXHKDqMBPhMHjmgtmVWj+m+9n027OL/+EhsQC4Qcuw7pLycPRkudGytYXDTQPRo+8YkF3iac2rmtTg5xNIrNgj7W4K4q0vWdxjLl6UXyrdKYQ9cLPlwtL5f5RpZ8udY05CGTOtruP87X/afk1yaA2eWHdp3T/EB6NECIGU1jBVdSY4r6WLhrvwABFJdl1x/MFSbPeSZMaAgIfP0tXbpUJkyYYFoUW8cXLlxoAojzT0kJK95t3769aUR4avYLD3b69enTx3b9IQTxgE56CKauXbuaVkQcrm+++cbS4kLLQpsCCD98keF9HUGFIMOrO45vzyVAAWYWdqetU0bC7C9XmWxSul1h8+iNPzcGOjZ7PtcBY2FwMkM1pjR5pz1HuLH7joOYi79YFzd4GZyE54zMIvPfX21hMBO2e5vn8+OnZd67qywNBnoGnbVX7lPC7hd9ttZ2PPEM56c1hkR6PgA1bP57q2MZUUorV5r0KVXr2KwCBk/fKY0pVRscKemzp7XZ+TxlNpiuXLkc0DiYWZfrUtTK5ZgPW6Tx+Vdd06AsmOoWfLzGzDUIGGgG8GlH+d26DPXlkybFGuU1f3Q4RGVnW5WBpey8lNFP47LLbtUvm7ROZazO5LHwk7VyfL+nlbOlGnMlTG7p1+tNaEJz4uHQt3L/khrrrCz+bF2sX0LKnlJqXF3G4mFGo1zUhzpDI4T1StViOfxLHSkrApYzPQhTGHboQeZQ0LeqXx1pu0TZpUjb4KGcQ6wcUkVbYarIrs6qA0tbf3L9hd2Dm6d5OwgxKxdTDZDzSUu+gkZenpQJkyTHDeZ/qOXXsBQ6/mpcE2l9kPLNe0/DtYy0HX2C80kx0ae1T6zyhITSDKe8CHjKu/jLdXbmCwfIBarl0scc8PXen/3GcilQI5dpowhbzllhTaDM7H4s3a6Q0Xzn4gMqzDdbvQDCCg/0HKPYNH2XbJm+2+ro4B9TLhwaV7milJlFV47YHJj+/p/DBFVM9Cnp3muoZMgYIZ9/8rIKh6RnixcKNBhMeStWrJD33nsv7lxTgAABAgQIcD6I2/V3VqdIzEiT21RwPnDrUkmZ0f5sUBZwqfVyYKbH1NXNpKEZs0hgM3U3w9YgFuhBgvBzwNLSfwnWWGLTIsQfbmWJRYL4SYC0KS+wDyDqP1d+/9uWli9PwGvunaSQFC385eQOzYFZussDnC+NwtXZ1Svu7di0EoUrzkWnvxuNEoX73kkKfzSNwFnM+loYNDgvQNOJHWsOKeABseEWj/qQGb9j+YO9Q5jCxfHD8tFw6y/8jn3foEQKpQWeOby6hSmXv7xJIFG9fLBnBtbjkk8nwOVFnOlvyND7JCJzFnn1pQcueos6B2nZnICLov/+97+2jkQH469be+H3ubQqNjwQn23u7l33jj8twhBAmPow8REfMyAXpkfWpPiII5/zuOqqqxL4CSQP3gGEY/Zz6YaCwcyCMXb99q/Uk9Ujt5h3Aw6f1rmhvG1wwIzH4jBrMXhaYOcdhz5Zl+AQJ+Gs5fjXGfywjQ8505tvOg5+4kkBsPU6T6Xs0vPjJmY6HHvfHFubyF8tlzS5r6odYMSctODDNbJm9JawTAazDTvh2H3IgVHWzzAtzXp9ufkpbHBHJVk3frvlRfmmPLdI65pHWv27lua5Q/h0BebEOf9dYf7kQusA3TDNNLitkmTVfDhknDZDahn/yDwb9P2+b2kbKzDJsbbDeh2mMEyaJZsXMDc+LPITn40Y4WgE8y3ZqoD5Fdy5YL99C2rKs4vMPMaHC/HntnnmbivHYaX/9BeXStvnatvGEOoAY2EX4oxXllofDIWZNQtlMhqxISBLkQjbMTfzlWXmtxDfdRyGZb0HMyreKzB34TNwk6aPiZXdiJja2ORg6z0+0LUIq3dLBclZKqttskifJa3VGRNe/x9bmo88+gg0Ylfpxkk7ZOCoNrZBZa8+w5S2ZeYuWfnTJssrFNQBs1yd4eVswwp9hHKSTsfX6pn7L+iFOZX+Ou35JebnDzPfhok7jenT1jNeWhqbYgiUbjHHT0i+6pWk9dvPyq55i2XC3Y/LyYNRUqBudYns3l7y1aistDgi+5avlnmvvC/ZSxaT1m8+LT/3HSY75y6WasMH6TVYvm7dV9JmySyNnrhHju7YLRly5ZD9q9fJgtc/NIFAn0qtY7jfhG9l7otvyZL3v5QMeXNLvXtvkjSZMugYUB6h43LGk69I9BHcUKXUsp2UXmO+kJ2zF8qk+56UtJkzWV55qpSTQxu2SJaihWTqw8/JkR18oyv8RLrHyI9l09gpMvWR5yV1ej7TwidrTkux1k2kytABsn3WfMlfq6rMevYNrf+SQGD9SYijMhqV0z4uBgx+FXomqPDNB/Ons5EmX+J96qmnzK8en6FGaCAowoFwHMniH7B+/fq2noV/QDY9DBgwwH6XLFlSHn/8cYvHGhVfFP3111/tXXwD8hE3BA+e3PGQweYJ1qPweEF5qlatKj///LPtUOzdu7etdbmPvIUCBgPjKFQntwkIGBWBDBLcv1TpX1KWfLFOxqsgylM+mxRtkFfY5YWrmBE3zrBBz7oOHyZMypUNU+V8lXNaejAw8gTEb/5YdXMAi8sdhBBb1FlTYp0jU970cmjrEdvhx+YJ914o4MsIQnaWjb13jmyevtvWDFj34hnMnfWSOW8tt8X2E3xxV5kqi/n4sePLthMfXyA44Q0nRHR+ae2/9NsNtnNt3rurJX+NXMrIc1pZ02RMY2t0s15fJpNVwLObD5pumrJTRtw03YQKO/vw2pAUjWCie1dF2SaBSU8ttHislbHOwpkgvH+whoJgmfPG/7V3FnBWVdsfXxJKSQ/dXUN3d6eAEiqIgJSAAtKiiFLPQp9PfcbfxMagBCQf3d3d3SH5X991Zs9chjsDyFh4fnwOc+++5+xYe+0Ve6+9z3qrv3tzLmf+EZE571UVLDQ4CEhmrWqGtnNK38WqfA6YguK4JKORlkEI+OIwWhDFSBkcOrv2ux3hNLItCJGUFCCFsteP22lHKHFcU5rCySWtXh6N4sieRYc9Gmn7WPsheIF0TgvBqEAxs24WTEkBvDki7uC7mUpn+pw2EJ5O/XnzMvVc8MZayw9+Yn0Jnl7yznqjH8orKlw6c05C27WQGm+PlA8LV5fNP0yW1nN+kMQZ08mh5WtlzqCRpqSObdgicwaOlPOHj5ogv6KGY0jBvFJuaG+JpwqJ71cuXpIM5UtKshxZZd3Y7ySpKrTs9atL/BTJTDHEVvlR/+MxsunbCbLqgy8lln5Pniu7ZKpWTla+P1YSZ8kk6cuVkBR5cshVzeva5StS/Y1hcu7AQZk9cLjSLZ7llbdFQ1k/9nuJlyyphITmkQwVSqlBFjy6+arWi3F9+cKvUnnkQGk++XMdy57SDH3sIdm/ZKWcPXBEjbGMkrtZfWuHjz8GMWYO0Jmcm3fgwAFTGCgE0gAeD2f3bdy40TwiwsLdb8HA/eQxZcoUadOmjUXl4QXxHL+Rz5EjR0wRMfjxjJynxWcCN7ifMolCxMPatGmT1Y/PBFagyNjvxRQliopnggkxkhjIeAR4IzAyQGATAIDnQ/RT6x9r2mG1+1YcM0WGUOBk9CLtctkZbSiz8MVltXxReljSBi2D07s5Fw7hwrSPQYsihBnrmKgralf9peL2uhGOYWIBevOkPeaBJUgZcCSVPmdKNSwqDIHEAjnn/LX5uY4p0Q+rTdRGeMrlzULf2RFMvLm2y9ImFqm4efJeeaPAN3a6OucAdl7aWELyJ/UW4BX8JX8Le9f6YolDG6L12FvzdvHvZefcA7ag/+9C35o39uupy/b2WfYwXTj+qy2U132tjJ2o/UGVCbL8o03hNIoMNQ3k5N6zdiJ73VdLy3ePzZZpg5bacUHj2s+Wr1pNVyF9Wsr3KSgtvq2u/RNLFc5COxuQqEmCRR6bVje8/0AEja6F0wjvtM3UOqpYD9pbgZnaW//jTnkz9Ft7W26K3Emky7ImEqJ/8bDG5FcacbK38kDnJY1V+aQwzxRE0Ei/K41QhCil5p9XlSwVUxuNoC/3vFVknCxURYGR0GZyHTvjEB7izb8oZo4QavFVVTv53UVMmlDVZ8P5CBopT+K1NXijrPzYZa6dN0hoOp/HNp1mnlnpJwtI6x9qmoGCp/9/NSZZBCdnNz4+s15YXkGgDIgwV6JI0a6PSabKZZVfz0Q7lgHTaHg0u2fOkwtH2c8XxuCaHx5LyT5dZdHL/1FPKaHmf9k8n1r/HS1bJ0yThSP/bZ6RAwquyqjBsmjkm1p/tkWokk+cSKqNeUEuHDshU7oMUB6KZ2MAXDp7Xso/30fWfvqNeYM2iBQ8h8JySuvyufNS7Y0XrW6Xzp6TZLmyqXKMK1lqVDRFePnCRcndvKH+dtYUFr/5+OMQY1F/eC3sbXJTawh9XiM/btw42+/EdzYBo4Bee+01U2TBgCLhyCWm7rgvMBKPPHr06BHuJXGSOq+sJ71z5872FlHqQt6jRo0ypcbz1MuFspMnCozoQTwrgHcV3fmDgWDTJHtdVqgHgpWfvkRKKd4xr02l/KKC8x6Vs1jBTOFx9hkDJk6C2LavCGsY8Dr7Qo/msCmiGUOXmVAFKESir1AoTPHRFjaLVh7k1RPMHKaWsk3FxVKhVcSsayz4OSNWydkj5+2eeEnuk+ovFLPz15iiZH9UaItskqNWRlMOhA8jW34ZvEQylE4l+Ztm1baI7flaQlSeCm02eBL9Rv2Pbjkp819faxFZtBnByHQhQp1pKCIXmbpjegzhSn/EUW9t5SdbTMFXea6o5UN78DwRrnhZ1V8sZnkRQRZXaURINq+LDzxNwQFhz+seiEyETpxzd2TDcZk/Zp2d/M25ioThE71n3qfWs6gaCURY4k1gKLCvib5BwBOWzrQXv80eudL2R+FlErIeTiMtl6m5tIVTGv0QcgdXHpNF6n2QP9OPRCJCyxNqxOCxMa3maITCIEqOcHaiFJly5VUaTI06Gq0eu032rzgiVZ/X/tI0yoBGRHhCB/qePob2M55fZh43fY8y5DUfxTvkttPhpw1aYtOjFVWRsbeNqE08Yva6zXt1jZTpnk+VbFKJqzRa9uFm2aWKmHoSbQgPQwf2RG1WPmXfXzDgaWSrU1VyNqkt03sOkXSliki+1k1l1oCXbPqP/i0/tI+c2rlHVr7zqeWfMjSvFOveXhaOeMOmA3M2qSPZ6lWXWX2HqZI7K0U6PSpJ1atimm3Nx1/LqR17bPpu/rDXZMOXP5gic0BJ5dLnM1YqozwfW3ZO/59s/n6ytJj+tWyfPEPmvzjm+vtVlqQrVVTytmwM88mxTdtkxdsf2+cUeXNJiV5PqPFwXmYPGG5tY33LKbAiXdpIkmyZZM6AkaqU4kj85EmlVN9uyoeX7Z55L6gMQ2n7+EMQrqjaPt7HFNVbbwz5zWtUwYDSeO+99yw0/eWXX7Z1JB8+fPgIBpQd3k3s++5Vpa8KE2vhJkDZxFLDlWfMavBx1yEg6s/rYLPqYhi/Z94+fPjw4ePuRthksadE7kSRoIuYz2/atJx88EFPyZgxxL6DO83bhw8fPnz8cxGuqO4Uly9fkVy50kvr1pUlUaL40rNno6BRdD58+PDhw8ftwE5PD/t8R4gdO5YcOHBcNm7ca97TyJHf2JSf70n58OHDh487QYx5VODKlauSKVOIVKkSKvfdxwbasB98+PDhw4eP34jwYAofPnz48OHjr4gY9ah8+PDhw4ePmEaMKqqLFy9L6dJ5ZMiQVpIggffiRB8+fPjw4eNOEGOK6tKlK1KgQGYZMOBByZ8/s4wY0dYiAX348OHDh487QYxG/e3Zc1T27TtqARW9en3gR/358OHDh487RoxO/THTlyZNMgkNzSLx40e8Jt6HDx8+fPj4rYjxqD9Oo+B8vzhxgr+KwIcPHz58+LgdxHjUn/deK39tyocPHz58xAxiVFHx7qfmzZvLnDlz7J1P7lUerFUFXtGB90lVqVJFateubZ8D7ye/Ro0a2csZeR2I+42jmri/atWqNzzjygxMuxmieiaqNIdb+Qz47i6H6O734cOHj38yYiSYAsHK+6H69+8vuXPntpcY8sZd3gfFb2PGjJEGDRrYiwqbNm1qr/w4depU0EALFBBv6eV19nnz5pVWrVrJ9u3bZdeuXfY2Xr5TBnkVL15cZs2aZUqKtwbnyZPH3uRbrlw5S69Xr54MGzbM3jz8wAMP2Dup1q9fH7Rc1wbeFkw5pUqVkurVq8u2bdvk6NGj9gJH6oUS5U3BixYtkmTJksknn3xi79niHVm8d+v48eOyZcsWGTt2rL17a926dfLZZ5/ZCxp5plKlStKvXz8pVqyYKd2lS5caLf79739LxowZZcOGDfL2229LgQIFZOrUqVYnHz58+PgnI0Y8KgQ/Xs3QoUNl9uzZ9ibeQGWAEEcAI6BRFg8//LApsaiAcOZNwSg+lECXLl3sBYjffvutnDx50pTNoEGD5NVXX7WXHaIUeYHinj175Nlnn5URI0aEvzSR8l566SUZP368PP7445I8efJwTy8QTlHxwka8MoCioKycOXNKkyZN7C3AvBK/cuXKpiRRqjyDclyzZo0psZ9++kkSJkxo+UAD8uJlktSDezt06GDlkxeKqVmzZqbQ+I1X9fMMinLIkCH2nA8fPnz80xFjU3+81RevqWDBgqYg8Gb4jKBGiaVPn968KYQvHhUeRlRA+XChPBDwgQIbryRLliymOGrWrGlplL148WJ7wy9eSt26dS1/ngd8R7GsXLnSpiej8qiSJEli3hDeGK+6R2FkypRJDh8+bF7doUOHZPny5aYkUcjUCyXMb7SRz7QdZdquXTvzyGbOnCmffvqpfPjhh3Y/dUDZrV69Wt566y27eJkkig1vjLKYNr2Vtw378OHDxz8BMRr1h2fg4DwUlAhTXyiS559/3gTyzYSw87a4j894IO4Z8nXloHAC8wosH8WB59a+fXtTXigPFAX1iQqUQ3nk6+rPBcgPDwqQhkLifsrkczDFi5J2HpVDYP2pC4oYkMZ38vLhw4cPHxH4Qw6lZc0qUCjfKlAEKI1gHtCtACWBckFR/NY8fPjw4cPHn4sYD08PBhTF7SgpFAzrNUzBEdQQ6CndKtx0Y4UKFcwDwpNx4DemD1lbipzOMwQ6+IrNhw8fPv4aiBGPyk2TDR482DwnBD5Tba+//ropHYR/t27dbFqN6+WXXw6fRosM0ongI4ABZcH6ztq1a827euSRR2ytiSg51nVY3yEaMNi0G8EKrDGxVsSaGFOEX3/9tcydO1dKliwpTz/9tClPgjyoO3VlbWjgwIH216W/++67VufevXvb2hJTc6xTffnll/Z7MNBm1ueYemRNjLKnT58uEyZMsEjGjh07mvI9c+aMvPbaa9bmNGnSSI8ePcKnAEePHm007NWrVzjN+Eydhw8fbvQk6pBAET6nS5fOAjCoX8+ePW29jHKpP5GLgH4JBPfSd23btjV6Uw5lUyfWylq2bClFihSxtClTpsjEiRMlf/78Vk8CVggaoU6vvPKKRUYSyEJ5u3fvlhdeeMEiItmqUL58edu2QDsJjvnvf/9rxgsRmQTCcM/IkSNt3e+rr766bqrUhw8fPmLMo0KpEB6+ceNG6du3r4WPoySY9kMgEcWHsCc4AUFHejAgPAnzJviAPNx+LC6EedKkSS1/BN6LL74YbVAGdUIQUz6K4rnnnjOBvnDhQgsLRymwboaAJ5CBuuPFIZhRAARNECiBQCbEfdy4cSbEEex4asE8PcpDmdSoUcO+E5xB9CACGeVBedSLsHUEeNeuXU2pItgR9gMGDLALJUVeGTJksDqjZPjLdz6nSpXKPL/SpUtbnagrigYlWKJECcsfWqJQALQk4pC6cxFuTzuzZs1qeaDwUWjvvPOO7N2718LoCcen/SgtIjbZFkCePEO4P8qcPqYs2pYjRw5bg6RP3GciQFH+p0+flk2bNlmUI0E10I6oRwJioG/nzp3lu+++85WUDx8+bkCMTv3h5SDIEMTuM8KW0PGQkBDzMhBEBw8eNCEZDCgkpuWw8BH4CEU+kw8XeZIPEX779++3tKiAx0M9Aj9TN8omgo+82K/EhffBb0T7ATwH9kshRJ2iRMmijPGsotoHRhrXzz//LO+//76sWrXKlFHjxo3Nu0LonzhxwqIX8XzwRqgXNEKo43HhcaBM8EBIJxqRuuBBQRPaDB3xyAhSQUmQTrvIH48OL/K9996T1q1bWzrRhh999JF8/vnndrHPC4VHHuxzmzx5st2HZ0NfUUcUKMr7xx9/NI+Iz5SD8UA0o6sHaSg5lCJtov54UzNmzLA8yQtDBc8JxYbXhBJLnDixecvwA3SOykP14cPHPxsxGkyBIEb4I7j4jGWNAkDII/QAgutmVjPWNkIUgY8w5Bn+4mmgQB566CHL2ymeYCAdQY+XgVBEePM58Bm8OuoGqBPlAFc+IA1vimnGPn362PQUQpV2RaUkSXceI58dHQDlud8CacF9jkbUzylY4NJdXjxDHnwPRsuo2hUZgTTiM/lRT8rgO3SAboA+pW+hC/lHlS/PUHZg/XmGdODqT1mB/MJ3Hz58+AiGPyTqL6aAwEOg/dGWN2UisCnXKTkfPnz48PHHIEan/q5c8U5NT5kysQr2mD+YFmv8z5geQjlh+ftKyocPHz7+eMSYR8UbfvPnzyT/+tfjcuHCJTlw4Lh07vymCnh/3cGHDx8+fPx2xPgbfpmeK18+n3Tq9G+5ePGy74X48OHDh487QoxO/cWKdY8cPHhCli7d8rtM/fnw4cOHj38eYjyYgnUqlNR99/ln1vnw4cOHjztHjCkqwpqjCoP24cOHDx8+fitiRFGxb4ZNue4Uib8K3N4cogX5zPrZzZQpv9MG7g9cXyM8vULFmtrGJDJ50jd6X9QnYvwRoI5JkiST2nWbyrz/TZOdO7fd9Rtm77mHvrtmbQ/sm6tXr0jKlKmlWs1GMmvGRNm/b7f2efS0cLzxe66hRuahO4WXH59uLc/fo43kxcVYup26/BlgzGbOnE3Klq8ukyfyLrvj4eP/t/SN47uYpKePW0O0wRRXlRkzZ80tGTJml0MH90bZQXR6ihQpJK4KyhQhqSVHjrxy9MjB8IHyZ+DixQtSvkJNebx9T5k1c7KEFiwujz/RS5YvnS+//nohyrbwXNt2PSR/gaKyfNkCZex7JGHCRFK4SGk5d/aMHFA6nDh+zO699977JG++gpI2bUbJkCGLxIodS44dPWx5s6mVMtOlz2ze5uHDB2yQoEwKFioh6dJllPT6W9w498qxY95pGCieXLkLSLJkKZR+hywtGBDMOXLmtzwQykeOHLANtdeuXdU8s0iWrDn1byZJnTqdHNFyIwv2QNDH2bS/smfPLWnSpJfTp07KhQvnTRCRf+48oZImbQY5f+6cnD17OkwppNF2F5a0+vulS7/KqVMnrK+TJk0u+fIX0ecyqTq5JsePH9FyRRIkuF9CQ4vp/RmszZR54sQxiR8vvtGIfEiHPtA2KmPi4sVfJWeufNK120DZsGGV1RXkyVNQUoak8Whx+KDWydvAzGbmvPkKqbDKrm3IqDyaSg7s3y0ZM2aVR9s+aX0MbVJruw8d2m95BQP5ZcyYRcsuYLQ4c/qU0SKp9lMepc/x40flPm0LZXnCMLY0atxa6jdoIZcuXlT+yCDnzp/V505aH1MuNII29D38kSdvIY8Oykdx771X+5TTW9gWca/HR/pb60c6Gy03rF9p2yUKFiyh92eW+xMnlQMH9ppBRv+EhipNtczGDzwsuXKFGh/zWzDQbwW0PhkzZZWQVGmNT68pTS5dvqQ8lleyZcttfARfk+bQ8+mhkijR/bJxw+pojYLL+kwqzZf2pUqdVkK0n06fOSWxlUb5CxRROp6Ri8pDjAn47oz+lljbUyC0qKRXGrkxFV39g4+pw1JI0xImSqx8sUfH0wHjacZIvvxF5bHHe2q70tsYhm8ZQ1euXJZ8+YooLbJZPQ8d3GdpmbNkVxoVM/qXLVdVNm1aI6eVB6LiUx8xj9j58hV87qGWXXQwlJRChctIsRKV5MihfcZgrR7pIUWKldeOLa4Cq5CcPXNaB8SeG5gGZuHYnRYt2kuhIqWss7Op4IsTJ65a+lukcZOHpUjR0pJfhVihwiVtYG3Zsl7q1m8uJUpWsPthNBh6w/pVUr16AylTtpqmF5YCOkgz6SDatHFtlMI2GBg8u3ZtlUkTvlVGyyF16jWXSRO/kT27t5kgiQq0pbC2AQG2auViy4eTG7ZsWSeVKtfRNhSVJUv+p3feo95VYnn4kS6yZs0yWbVqiXTrPsiU4EEVGr2fGS77D+yWVSsWS4cneqswiqcMvlae7DHYLL2FC2aq0NxjAobB4so+rwINAUw+UQHPgue455E2XWX3rm1yUAcVdcbrK6JK9bNP31GaFpcHmrWVBfNnhD15I65qmadVgCLgEUiPPNpFli2dpx5yXst7wvivZPu2TdpnSeRXFSRZsuTU9vSRGb+Ml/XrVqqwYs/cZUmRMpV0e3KgrFm1VPapMujctb8JcK7uTz0r+/buVHoukr17dppw5nSPLt0GadknZOmSuSpMdpmQ5JSKRo1bSeHCpcL5JaEKxO3bN1v/4zmRvmzZfBNq8OI+fRbOaKWCZOvWDXL06CGt0xUV1K2V78rItKk/WN47NA8E/9GjB43fTp48JhPHf20CKSqeQDmWKFlRHnyonUyd8r0kTpJU2nd4WlavXmoCNG/eglKtRkNTGhhnO3ZskXPnzuh9yUzIf/vN/1ndL1w4p4I6nXTX/oduu5U3O3cdYAKPvmzbrrvVfeGCWaqIB2i7YulzW6RP3+H6+z6ZMX2ClCtfTQ6rQoWPnuo11Or3vzlTpEXLDjbeliyeYzRNmPB++X7cp1JQaQdWrlh0w5h1QLGdPHlC8z1gtK5X/0GZNWuy1K7TTCpXqSNff/G+HD9x1NpN/wP6oWSpikY3xjF8my17Hh3PDyo9CpkiDlX6btu6UY3cbPK40mvyxO9UKZ2SVg93sjEeS+vT/MF2OrazWfuh3RmVLyjyHk8NkU2b1+nzG4yP4PO9e3ZIc+0DFAb5I2cAfc+4CzamduzYrEoohTR7sK2s1vFJ/igX+KNM2SqatlTmzJ5sBhVjh7rlylNAfp70rZSrUENqqoe+QPM8oTyM/Dl0cL/SqJSND9Lgrera967NefMXtr7FmKpdp2l4eoGCxWSLtgfjoX7DFuHpBQuVNBmVSOVIE5WRGH/WNu2Hg2GGU9PmbU0OujafUkMI/oJ2jAOXfkn59JD2YbMHHzNDBSOAdPh6z+7t8kDTR24YU/Bbg4YPSbHi5S2d+qRUY27jhjVSs1ZjKV2mspUdqnIEg3vd2hVSsVItkzHUlXZly5ZL1uhYKKljpEq1eta2AmqU5laDG7nI5xqal2sz13rt/6xZc5lMdumUsXXLBjMQGjZuqelem+Hh/SpP4hw+vF8+fH+UESUySM+Rs4ANuhXL5hqDYskFAx39jQ5KBmNGtQpXqpDHGoFhfvrxi7C7IoDgnjJ5XNi3CNynnsjMmZPCvkXgdq0XGBfPoolalb9M+0lGj+xvQvBmSgqry4HP7jQKFBZ14DPpsWN7StP9hgCM/DxeyEH1wIYM7ma/33tvPBnz2vNmZXPvM/1HmPBEmJEHnhSeG8pqzuwpYbkEB3VB+FA+ViICx5saU1id+M07eioq4D16A7KJPD+kuwrN03a/d0EPr33JU4QYI9Iv9LP+YukoLwTWgvkzw9JFPYczJmD6P9Pe+p56jnixjyn7BAkSyoBBo1XoTjQv9+XRA+WyeitYzf0H/st4ZuL4L+WH7z+3vAIB3yGwsPZpF+Vx0U76lCsi/YrRevyPX5qi4TkUDUbGy/8aaLT2+tWjYVRCPALQ8B45o17U/LnTZdHC2ZaHeQrqza1XD+de9Yry6cBiMOMZUF/XR15feDmRD4IGhda/bwfjCzwTx0fuOClHT/o2sK+5vB+8/kPp/2vUQDMKaTP3u7zC740CPP9giw42I/DSsF5GJ4KhAPloBlTXvLZc6k3+Mu1H81KBl7fH76YUlI+5AoGxi/ED9ah/5LFH2/83Z6oK0h1GL9rs5XuPnD97VoX4dhnQr6PRhGe/+epD78EA0O6oxxS098as4xdoyTNefaAr4zq2tuMyjTZvH2Xw2Sdv2W/UEdBGJwsA6Sg/rsjYvGmdXZGxR5Xt55++Hfbtenz+2Tthn67HF5+/G/bpenz5xXthnyJAe779+v/CvkWAugYbU8jgSRO/DfsWAWTwdDVEI4P75839xa5AQJulqry5AgGN161dbldkbNu20a7IOH/+nNLoRlrc1WtUAMaCYA4osKjg3RvHBh/8GM7ACtIRgAwG757L9pln+AsCP0MHBp+nLK5aniA2zG6fPEXIBYM5uIHg8okKXpsYgO55Hdyq4BqoxZYjZz55+60RmocnLALzjwxPsHlTkpRJvfnryqcNXj68ddnV3BMQgPzDoTfGCWsz+VA3QN4O0N+UjdYpcjrPRFdX6I5w9O6j/Z6gDEYL+od0R0+eoQyXP98p332Pji9MaGue0MLL25tCAtH1P3l7bfTqQxq/O77gu6PRjfnwyWsrtGYa0PEQ90XU362/evUnP+9+bxqQ31y+wUA+0CmQv13+Xv1VgWhbL6uC4ru7qAv15HN0tOM+NxWbJUsOm1346MM3zJpHgEaumys/2NiJClGNqaj4BRj9tIxYAWVE0MKTF8HaFdhPPv443PWK6p8EBlyyZCklXrwEwhStDx9/JhDoeNFp0mQwZQeYLvSmbCOMFB8+boZw8xXLGMvnbgNWEe3iupkSRdC7eyNbU1ibBDowv+us6T8TCIH48RNImbJVJXnylFY/LFCCFO5WJeV4lCvQqqU/mD4rU66arXHcirGEhxCdJ3CnYAqJesYkyM95TrcC6HWdxxsDgM9cH9zM08H7YCoH74n1XIKSCJ74o5QUdWVsMEYYK7+HJ4TnVqp0JcmQMctN6QHov5jmi1sBbWf6/e/qSFjUHwtx7Z8YIBUr15f5c6eEucle45IkSa5Mlszm1aMC9xH1x1wyDMFaCwyqv3g3/AlgbaJY8XIWwbdy5SJbEG/ZuoOsXL7I5uIZRNeD6CGv/kQEsQi4bOl8Y0TmYNOmy2QMdurkCVuU9aY9YlskGcEhSRGQKjBZl/J+i2WWJOt7fCdKzE3TpEmbXpIkTmbRTUwzMGUH4sWLbwMrXvz4YfQLDo/eqex5AiGIunNCl/D5JEmTaX2SS4KECS1CDdzYXg9eXiFabogJe+riTYNcMcFCpBaLvb9euKBlwOiegmTtgbIuKk0uhr3Cg6kcIuioFwOStRqKRTARUUg6F2XSPo9GpHu0uCfWPRZ0EFVd77svgfVLl65e1B/t5t6QkLQWQMB3ritKC9IR0kQoJlOaUlese+iVOHES6dDpGcmXr5AtvtN/9E9UgLYI2pBUaSx4hDqyVkM/Jdd+IMiAabgUKVMrLbxXrNSq21RatOwou3fz4s1Edv+vv563MUK0GcEJ0Bg68CzrgIm1jkm17wDjDfowguAj+KVLt/5aj6Syft0K+w1a09fQnXbBX9Dd65vEFqUGvZYumRc+nRUM3E8+jj6OdnjntIn6w/O0i+hGaNnjqeeNFvRDVIqHfoanCSKAf+gbJ0eos7WZvldaUB70AdDD2gyNbjqmwminfUg9+Q0jAboSWUlEJeUStOMUCfKJ+5MkTW7t4Xfypg4s5sMv8Djjnr7W0WPPBQLjiLIIPiCKEbnAmh+AjpQBTe9PlMTGFHnT9w80ayP1GzwkO3dsUb5LZmMEWRV5TEEv7of+GFUoGfob3oZvCCqCbzHMrum/c+fOGk24bEzp+KdN0EhTJVfeUHkyLOgEeU/e1Iv7/w4wRUXHFipc1uajFy8kQoyItqTSsPGjUr5CHSlZuppF75xXJiP4wikyBxgyZUiINGzYQoqXrGARNenSZzKGI1qnVp0HLFonV+78FkWC4NuxY5NUrdZACquHkitXfgvthfhbN6/TMmtIsRLlNT2fLVaTFxFEt0NUvAs6j1BkIlVg4rVrV1j0jfd75LyYe+ZdUectHBim9qL+vMFPWHPt2k0t2MGL+hNj9ic697WoOOrX55nhOtjOWdQRwQGHDu2ziKvezwyzhcjNWna/gaNVmF2U+fOnWygzAyp2bNaBrhqDp06TTu7VQUy0XFSg7sePH7PtAO079rJIOoI2qDNRSITlE/VVtmw1efChx6ON+gMMVMKziVJ7oktfi8LLkSOf5T1jxkQbhHnyhJq3lkHp2a37QItOIxqHqJ2zyheE+D7d6wWLADp4YJ8803+kLfSTd/9Bo2Xnzq1mMNBmDAXayj1ETy1ePMfSec8VtKhZu4mFuRM5BL+gcBH4GAoMTNKIvGIKicFIKDL9+1j7p6wvXNRfi1Yd1UApb5GfRPid1PrHjXufCS2it06dOimzZk4Km4oKLsi9qL8K8mibbjJZ80FxP9l9sKxatdgUdI2ajSxII39oUQlRpYj3gNcQorxMMA+RpkTUmRBUQdSr9zALviCAoK+2/8yZkxat1fXJgUq3PbJ69TLllxdtjG3ftln6DxhtxsbChbOkXPmqFnlG1F/vPi9pW+Ja/Tt26i3Zc+SVJYv/p30z2BT3tCk/SOGiRK9eizbqD76jn4gmrFippjR54FHLs07dZrZHb/yPX5gwz5E9j9EZQUk/FNfxCc8R9QfYAlCtegPJmTOf9Rt8sW//LqMx46Bp8zZKj1yyYvlCSrWgq/Ydehsd6S/aDJ1QDH37j9Bxul7WrVspefIW5HYbg337j7LoVvJ4uvcLNqYYz5279LexniFDZjly5JB06tJP+/q4LF8+38Y/0Xzwpadsr8hDLToYH7O3iui5MmWq2F7ER9t2s2jFH38YqzKrqY6fqjJ/3nQpWqycyTRrm44DxgnjHSVAhG7HTn2MJvQ9+RM1TPTdxAlfWyBKZ63PqpVLbctBJqVTypSpjC+INiSYKIf2Hf0/f94MU3a9n3nJInkZz0RM0i6MuHuVd1H0GAadu/XTe7bLpg1rjHYEwTBGkDv057Klc+UpHY8ovrVrl1s/Y6wvWjTL+A++RkZWrVbfIlaRzUTyJVcFSzBUxcq1td1lPNmsfYCBsHnTGvUeK1sAFZGNyOaMmbPZFgXaXK5ctXAaZc+Rx9K5B/nr+IKLvmULAGVH8EtBU94Y4DVrNYpI1zrBP0FNIQY/A2jsZ29KqTLVJVWq9DJx/Kc2eNwiemSwQD5emTqbVpB9GT9P+s4sAyynqT+PU0KF3ahA0BKhNHPGhBvTiSxR5kD5OaBTqNPtAMFAeGP6DJnk+SE9pFChktLsocdkmVqXCE/KigwsRoss07K5+MxrS1BiDi6d+jtAE6wvmBTmcnnTBBjxheefst+hxbDnepqVzDN9+r4kO7Zvkm+/+Ui/e2/ojavp11S43AxWQth/tBWLy1vsd7ixfZFhUX/layhjNJGhz/UIXzQPpD2gXnG07tYRAYDRKZMFaWssaTqgEGiD+3eySDjyGtjvCfubWI2ffgNHyfRfJpgwHDKoqz2DwOk3YJQK1MU6uL+08ODAKkBP6HXurGeZ0jYEA14KC+nh0PtI47cECRJZxBQWJM80b/6YMf0rLw8K7y975Bbo5BDn3rgW0jyw/xMmLPDiKB+akY0t6msdHB9H8GxYGWFtgm4o5kEDOhlPoGQBz0ML+BDBHAFqeWM9oSllvP7q89Yex5O32iIX9cf+o5eG9TaaQ7vIiG39773mhnpdDYsMhNfZv4cnjmDFGAkEdQukgRs7eDkO8A91Jy/GD4joe28fWUQe0M6jBvcEsIgpYtrv8uKKoITHL/RTbBvPXt2gNW2yNuvfwPwc4JUVyxfI8mXzw1K8XAkGCv+ioDyEv+MrwGeehydRFNTRlQnsr6uiAvkKDQf262j8hVGEsY8hR9g7tIA3UD6A3xhjN/LLNTMoiOSkDvG0TK8u14t7aDD9l58C6O3VCd4lGjNQDlBV6Lt40RyLenUgnXph1GMQBYL2bty42rzuQFAuSilylCjpGCrffvNxWIoH0i2YAlfwsfZ9bXPcv8cMNuLeDiDUXzGYgs4ihDqRut9Xr12xTbQMBgRFZNApMBEuO0If4B5jnSDA0fQoHe6j0/EuYEz2aWBZwex8xuJx01p4iOwXgb7kAxNYmv4GuA+rCnq7fJlOoY4IsqjAvWw25X7yds/vVwu2QcOWtpb2xef/tb44fOSAjgVPeAYDNMLDhU42wPU7VjAbeRH2NrWgeVNPjy7QKb6VT44nThzVdjDF5wkVpi5pH22DRgwO2gzLcz/eC/kjoEjXBy0di9jdHwzUgb1a5I3AYVMsIcnQlalLTyB4hhHtwHqlL/EG9GG5rAOZzc9uNoCBzSZhDAP2kkW3QZ17EyZMbFOGtJN9R/Qz/ALtsN6JymMq5rQaQZ5yvGz30588Q9toI/Wjvo5G9DOf8Uj5HUHups75bjwTkto2yLLhFo+fjecIPuofRwXaFeUXt0E8sF3OgHHTecHAPUz7xovPW7C9dTvCs/lLnRKoEr1qtDtodKI9TCuioNhWQPnQOti4h55RjSnqDG9RN2Z0mIY7q7xB++hLxhtGDx4LHiXjyGgRNqbY0wnt4BfqyVjkO+WRF88g0I1ftF1xdaxwz3Et202X0Vf0GRxIPTzae/xbs3ZjSZM6vbz5xjD9fqM3Stvoe4wVpnsRyrGUFniFKGLGDmOD/uYePHpoRF0og6k+bZAZdUwdEwDFmIqlaWyDoN2MEaYXaYvnAXl9SP1YkoEHHb+cU345r/zC8/ALdWE8uAMIKJv86OtA3ouKL/5qMEUFo+QrUNyIunKFty5zO4AIftTfnw8ENBvwGKhYOD58+Lg1YBxyegaCHBmGwmd6mc9/F2F+NyM8PB3ti5WAlX67+CsrKtxuN6WAIo5OCVN3mwZQC8sdX+OABZsqVTpL27t355/OvK6vOCqJ9SVbNA3iKd5NMB69ii3sWeauD6AFR1alTZvJIh6xFm/WP3hjepNZmb8HMBqwnrHwYwpY1d70e3CvMzI8Xvb4Pqbg2gWYnrrVutwOGK+MW/j7TsYZYxZvho3Ze/fuus4riSmQH+steCd4azcz8vFUad9vkbN3AsYI7Yffg3mIf3UYVZk+6thpkPR65l/hTOhAo6KK6gkGhOXt3P97AUZnCqxvv+G2oMdGWAIFEBzBlCkdCVPzDEe4EPlHHgBm5DmmHCIDlx9BgLvPfS5v/nrp3lpFRPoVYxbSuQKnWXke2pHnzUDeCOvIoCy31kE5TklHB+rg3e9twPQur74MKK6IdG96zKWDwN8C0702a3oALbhoH/cG0ogrOqHH/QiEKtXry4vD3/EioFRoAvLgigzaTlnkzVy+Vy/vYNcnez5rR0TZInVYfaMC9aRvvDwiaOT6S3su/DPTSPANxw8NHfaWTT+RP/3iniMP8grklwg+Yg0jkF+8KRvSBw5+WerVb24Ch7a5fuNZ18/MjkBHTmTo2PkZW4x3fBwVqI/RP4BfKJc6k069+M5FhB2BLoOfe90CLqhLdKC9IJAvAmnHX+A+I38KFy0tL41416LXaHtkfoF23O+UAnV2NEJeuTZQXuD4cvCUvXc/tIJmgOccv/B7sPEeCOrAvZHhZCDlM0Xt+h0l1ahJa+k/cLT9xrPcG3msAdICaeTVLZBegfwSvdyhfZxRCU0JIiI9GF3+ygiP+itYuIwRwkX9Mcdaukx1qVm7uVSt3sQaT/joyZNHwxnEgU4g6o/oGc6HqlOvmRGcTuCwR6KmsmbNaXsNMmfOIQniJzTLl6iS7NnzhKVntxBcvJXQgkQIFrBol0yZstvaxL59u8M76VZBHbJmy+VFpqnHwfoIkShuoASC7wwS1ioYiDCVi/rjfp5nYLKPijPVAHPdnLl28OB+i3TrP3CUWvNnLepvwKB/2bz3hvWrpd+A0Ua/rVvWq7B5RfMTi0hyRgF0QuimSpXGInMIU+W4lehAhFzixImlXfunLYKMaCimK6gjwRHTpv4k1ao3tOijm0X9sS5w4sRxCQ0tamerLVk81/qF6CkiHGHqipVqW+QjDI8iX7dmuT1XpVp9tSS9qDuilYjCwrrsr0L12NFDth41cMgrdv7hxvWrbK0I4AERoXTu3GlZvXJJWLon8Iko43xGDoKFXwhxJtqUtSAGIBGigVF/1IM1jTbtutuxLESRXbp0WVo9/ISULVfNgjeccEdIsf7GgCU6jy0ICIXIPO3Ac2xzgM4zpo+3qC3O62PhmAjC1loGIeXwa+myVe1MSKLLiFTNpIp1zuyftY3nrAxCjaERZ/+xXjZg0CsW2EOkGul83rF9iwWWAO7rN2Ck8ctapTeRZ/DZpo1rLHqQ9RUixTg/koi65cvm2fmBnKO2QNOJUIWvoov6A9CBdanadR6Qxg88Ysdb1ardRIXqw3bGIAZCCe2T3bu32boZay/FipW1PvWi/u6xaNWiRctYlBuRdoxbxgF/u2n9iNQj0rNXnxfsGcZDz6eet7Pu6Bei+NgMDN+HhKSW3LlD7ageeInxx7N9+o2w9bktmzdYIBK8QoQa0ZMEI3GW5FO9nrcQcyLdkFfIHaI/16z2zvqjrDZtn5RceULtmLKHH+1qx4MR3df64c5SsnQlazMH+latUteicznYN1+BwiaPMmbMZuH2HICMAYAi6PBEL4sApS7Qu3iJchZBOHvmz5IzV37p1Jmov8XWFs5kZI2SsvF4r1y5pHXMLd3VcCJoAz7kGKidO7YhWDV9iMkZjrnKki2nrc1RZq9nhtn6ExG/yB3q4kX9jbYZhbVrlxldGJecrcdaLX1GlCVn/3ni7x47g5VzGp1sZv2R8xM50JfIPg7bpg8xUHiOiFsiMT3ZnM0CPgikyZ4jnwXRef2fzQJ0qA+8wLmaji+49ql3ywHIlB3IL8gwIqmhn0unTkQGBzVhIRYLdVMmf2XRXpky55Sf9TPMhTILBqxmDsgsdKaUBRXMnkVHeAv9CxfMNqIrXewP+ZMX+zuuT/em2zg/i7BaI6am8+F2pxhQAoSREgpKRFvxEhV14LWSGb9MVIEQfBERBkAwMTC4+OzK5TfS3D0IKUAa7THLTH/jcnkTdEDHv/7aczTRaDH0ue4W3BESkk46de0r69eusINfaTeL9LTdeQrRAcHn1cmbToDpnZXk1dM7EiZYOx1oR0k1IjgccszrQ5WZWVBHYRjRw+h/TU6qAGWgoxAswk9/UwqZgHOHfbJnBCRS5Xlt71UZPbyf1ZFF9EH9O5m3ipBHEXK467y50+XZQV1scZ6TzdkjtGjhHDtPLlCx0j7oC9/9+uv1UX98xnt0dKfWpPEbhtanH79li9YEiuBRp0ubSf7z1kuaHxFinqVrdLpCRJYVFxQeDQnmSG0hwSO1bTatpsnbt29SPstjn4nMgiYefzPFggFC3QjgoQCvL2gz7eH8SX7DoLqRjzweoGzGgvedFjrgCd5r/P3h+6/rs4wRpra9bRbkcTPQ/w0bt5YcOfLIm2OGWT28/gdemwEKyY0L8vX6wPNASE+U6D5ToPv2YkzaT/YoPEKbyIt7r17lR88Y4UJ5uv4ib0A67eA3Rwf6y/3mtc076snBo1FEm/kOvDTGsjcNavwSZngCN14w8EDgc9zDRT9xWjqRa2E/G3g2sC6MWWgR4RHps9qX1J38+Q4t6DOvvq5/vQsQILFLhf7I4X1tatoFDxFOzkG+5E3d8NJdfoFyxwHDjv1pb7z+guXNdhfuC7wXusSJc48ZpZqZVsL742QwW0kiy2DS161bYc8HpkMLDFQMKEsPA+kYIt6B0mGJCtLZv4iSDU/XvOLEZYxfUENhUng6daLed3XUH8yJcMTCgjGI30eQBLMuqTeWC8rtQtjGw3iqaDZvXmsRSlh4brDCCIRWYtFzWOdetUCI0mH/AHthOKk7vnqNWNmUhSCnI2EsLBIvRNaLNNq8aa0xgCuf1zyg4DlJOCpwL54i1gcRQ0wvXFYPAmuJqD88Dg7ipc0wOIPIDcLIgEZYzMzjM5ARVOxFwlDBisMzoM20F0saxkE48gzTXFjZtJf8GWhYsAzOo8cOWQgqyppXofCc87B37dwa7hmRxkXeWKTQIhioQ+48BfR3L9KRfKE/e9PYA5JQFRNMzrQQmyWxIunLpMmSmxF1WWnARlnycYKCU/uhHfRxvwUDNMKyZKMuU4W7dnptJtoMOmxVLyq2jhlOlme7AV4HtMQaJEqNZ9z+LgJdqBdRfMeOHzG6IrywvFEI7J/LnaegeVxYmPYKEP0O79A3R9V79d63FdvC7RnE1I9+BrQlX/7CYUrnkkWMEfLM88HAs/Dp/Tr2iSrEM2A/EOlY2kSUIWg5UZvQYeOJdJnkvH6mDUwXoqC5PxiPUQfGH1Y2igvrGw+SWzFo2Wvm9c9lE1wYkeyB45Un6dJlMN7Ay4I29Dn7eiizVu0H7LR0TsZnrGHlx4kdV06dPhE2puLqmNU0FX4Ifbexd5uOK/b4MIYwMvA+oQ3ClDZAa3gCL/r+RPerYTPC+Dky4B8OAYAnoAv9gVJbu2aZ9TH7jpi9wUjidSV42ng9lMFZnEl07EIEDq/Fm2UzObxEXWgrM0vx1YtkZgNPBiOW3+BR2sZrfpjhwEtD7uCNsh8P2cQ4oS54n+y54zn4gihUeI/2EG3Imy2Cte2vCFNUV5SZKlZpYI2cMvkbI/rtgE73o/7+fCAUmE5NnTqDTPl5XFDB4cPH3w0IZ5R59RqNbP8SghdFzl6f2zWqowLKmGULvHuWQihz2tQfzfjxx9Gfj/CoP4Qc+C0d/1dWVDAgLiyIowo4fKNeEODKY80B9iPgugfCLVwyBfZXAAOW/RcMJjd9cTcDj8J5PTYdECBAImjhvfTxZoDfeR7L8/cAFjfTfli/MQX2j8G/t2pIumk8aBVTYHw7XsMav12j9naBB0If0b/MD+FRQ1O81t8DMUljpp3hRe9oJV/Z3QnCz/rr0GmgnfU3b+7PxoAOEJpBF52LiPDgrD+mKbgfRv6zXUrqwGIcb3KNHz++LURzzA3zqNQxspXEAGSzarHiZaVpszaCO81COwxL+xgwTFMwjcHCPs+T7hQhSo7LG1BuQGOZXZ/O58B04Ori/ebl5+6PCgwQrExekIaL7zaHYg0yVUndqANZR25rZNC/3MsF3P1e37t0pszC2mZleOmUc0Obo0qP1Oao0oOB/Ahkwept2aqj7XhnKocyUDoIBabCmILFkLB89Bmm/Fz+rk5MrXbpNtCmTzguinn5m9HbtcujhVdP8qO/HF3cZ6aIOQasXfunbJHeNsdq/te1Wf8G0og2BOMjPjsasTjO2gNrFowvl06eGFZagH6PWC/hlRpE0C1dPDdawRuYD3V0fUB7XDrgL2OKRXCCEFioZ8oxOmV/PY0iPnu08JQ5+QbSgu/Qg5drDnr2VZuG3rljs91LJCBTrGzJ4BkQSCMu4NoQDI5G7n5XNvUhYIOzBzlyCRq7Ol1PIy9/aMxLNIsUKWXr8Ezxcj/3cT9TsCgwprUjeCT4mPIRPQLO+itjHgRRfxCP4zKyZMkljZq0lbr1W8vhQ3uNeYIdZEhHp0yZUthsWqZcVXmwRXs5fvSwnejAbnMYi7n6ZMlTWHQWu8Q5Py5T5mw2N8s8OId7ImzYwU/EB3O/ls5hqeqpEfEVHfNFBgzDGgbRYTAHc8UoIqKnvMFyfV58R8DxVlA2/vGMi/ojLxiuRo1GggLjGBHAGsUz/bzz2iirT98Rtu7EfDFvZoUuLI4SuQWISHtGBwKBBShM1mOwDt3AZH2ncZNH1DvNF77mEBWoF0rzoZYdbC3IO+vvsjRo1MLeIrpowSx7y6h9DjjyJDgITrgsxYqVsXBmhDfvDiLAYePGVdZ3DRu1tjl9FniJ+mOtgXWQpg8+ZmsmzOv3CovcIoCCyCXOj2ONhLP+4AMCEXiGukNPaIcc2Lp1o6XjzTPIifiDTxy/ENBDPkR+QlOiMgOj/hCUrJs0e6idrQW6s/44MqtqtXoWpEGZbjGa+zmbjP7mfngdIRUMCCMiBDt07CVLlC6shz3R6RlZsWKhJE8WYsEhvGI+c9YcdoYcawK8tZexwHqji+Qi/yRJUxiNqB9rpSge1qSI3iJKFB5gSgs+4gDgnTu2Sq8+w5RfEsvOnZstepZ1K3ine49nLfqMN0sTMcZ6yUqt0+MdetnbWlkr4e2onDRys6g/eJ/1E972WrtuMwuKgm6cg8f5gUQP8nbrTWocsCbCmlHRgKg/5AXrpawHsybIoa6MZ85WZOyzFYAoVc6IK6EXUWWMdc6i27dvp4rraxbFBx8Rsdan74uqnM4pXY5YBCjrO6xfwWPFS1TQutSSBfNn2RiFtr36vHjDmOI3Iomd3KE+zIiwNtMeGoUWs1f0w4eOL3iWdnHSBvyN4e0plAga1anbVMdYK+WpWZoW287J456NGwh28PgI/iLPFi3bW/1YL+UezrPr3LXfdWOK9VoUFmtlnEwB7eB5by+gSNZsuU0OWro+w2v7TVaQru1y6ZTLM0QVIjNt7Gg69SZiGSM78pjC0OM1+5xR6WjE8g+ylihAzmP0ZHOIGSXwKmuHadNksLpSDutenFrD+ZK8Bdjr/xCTjaRzD3k5vuBCxhOxmilTtgB+CbGTQpgVoU6OFtSJEzeCmkI0Dnd15Yp5kjd/MX0oRD/Pt46IiuERIAjXpMlSSmjoZYuSwZKk8zdvJoTVWT9E0nh7AFhgtnPt0Bn8UYuEDmaxGovTecvUh/tvBzBVwYLF1forJe//91U77gQlShvCLe5IoG6eFelF/PAZRuYzU0p4VQwA0jk8FfCZshDOCFmXL385/RllPPbzd03Q0u5RI/rZ4GUBu1Hj1hbhNvd/v9jg2r17h3xmbwD1aBUdEKC0g/K9OnmDlgGBcIJpvajLqK1d6s0J4g0atZQfv/9ckipjuIFJXrTh0sVLKkA2ywFVhARuJA87Yob2cijtl5//1+iC0qTDCFc9p8bMx//3hoWVIpBfeqGXMmtWG9T1GjxoUY5EC454qY8JN7YPNGzcSmbOmGRGAIvhDo5fUGKU6RQK7fWEQmyb+oyghUcPBhzHSFmIqzJ+hYq15Jpa5F988a610aMVg5tjjTzlGRXc7AABLCihjz96Uy6cP2/tYy2QEH3K5bX2HKHjRd55QRsstDt+o0wArVBu5MPgd4IVAeS1ET7y7qX/6Gv6MxDkxWI7Rs34n760+kAj8iKEmXa5vowK9H9FFfrFipWT7775yCIlHe8hbGkDU2EoW97SSn5uXAD3mTHLEUEIeMf/bjwDniNQZsH86ZYvzyDUAMcU0eaP/u9N2xrCOOdEdNengbgATystPH5n5sFrX1RjioAklKBB/0Az6vruO6PMGMKYqFn7AQtK+OnHsXYbfEDe0O/KFW/PZbny1dSTryLffP1/9gp32g2vE1pOe/H06B+CPLz20Y+8bcCNTeSFN30ZeUzZ73of4fSOduQPHfhOVLCTg166t2F3g3rVDqTT99SdAA4HS9dycUCCjSnK4HBdvns/0GdeZCLGbzDZzCHj1Dm8n/UG0tmKEPkgBNIJnmIrUuT0k8r3GGXh6VoGhgi8gDNxfXrcm0f9uUYEFhQZdGbgGhXPRHf/HwUEKNYgkUq0mHB4CAfTRAZCC6sAi8qbU4ag8cxyQoCwHwciwvgc8si+ECyGCpVqGWERUGzyZEoKBYzVggVJx7NjHa8GoVOhYk1jEDqYCCemhqA3nc+0BnsOYPrIr3sOBIxPPRF4CDGeRyCy/4OoPw7jdQdEkg/Tgk5IRgY0KliopO2LIOoLA4GT0bG2iMojSgjQRkJNAQKb6ChA1BIWL0ifPoudPE/fw9C8Wh5Lt0LFGsYTDDCUG4IPRYLy8KZX7lEv47DRiIEYDPBVWTU0EKb0B8yOZ7JowWybDkyqFiHRXTx/WgX13DlTpWjRsrbvC3pRPovv0Iv6cbE3jD4hP/a1OMEXGdCI12VYVJY+t3r1UhvIeHF4W/PmTrNBxh64xYtmqwI7ZmUWKVrGor9oH9b73r07zMvigGQU0X71LPDMiFpjqhBhwt6TKlXrqfe6Ub+vV8s0mQlJBzz0DetX6DOJ7BnO2yPKkfq7dsGTZmCpoPFO0o76NR8IU069ZlvBFfVCMcjYm0WbS5aqpHwcYrRjHNBHKEb2IGG0wFOMpTmzp9pzlB0IxhSeQxH11OknvDHHh9AcenLyPPQhMtG9shxLvoiOWydL8OTwpitXqWvfyZcoPiL4CB2HXsHGVDDwbMnSyi9JvPeWoazZ6+b9dtU8vbLlqitdvdfhz9W+ZWzyTivO3UOpwEOUQV24oPd9yo88P3PGRJsRIroXLxIBT1/MnfOL1S3YmIqqrj4iYIqKw1YfaN5BLbRE8vknrwcV5NGBDsqdO7cf9fcnA+HCoMWD+PTj/9wgOHz48OHj74jwqL87BQrKszA8LwwryYcPHz58+LhTxKCiYiNsXOnUqa5UrVpIhg//SubNW6/eWfApJx8+fPjw4eNWEGNahAXFdOlSSKlSueXixctSt25xfxrQhw8fPnzcMWLMowKEBOfIkU7y5csoU6euMIXlL5P48OHDh487QYzOy+FVZciQUqpUKShx40Yc/ujDhw8fPnz8VsSoR+XDhw8fPnzENP4RkQ7sZ2C/xN8VrPWdP3/eX/Pz4cPHXQH2piHTOBTiVmBHKPGBzaxclhi2OZDMSGNTIBf7cvgNgUkBpPGZNBRBxowZ5T//+Y+sWbNGtm/fHrYhMOod/+RfsWJFefrpp6Vs2bKSJUsWWbx4sf1GPrxcb968eZYPm+aig6sPF/dz8Zn6jxkzRpIlSybLly8Pz4f6crlnqGfgM/wFpIHAdKY0g9HI0QIEoxFAaZLGxbOuPnyuWbOmdO/eXcqVKydp06aVpUuXWmfmyJFDXn31VdmwYYMcOnQoPK/ANgfm5cOHj6jBGGS8PPLII9KjRw+ZMmWKjSHk2xtvvCHJkyeXuXPn2r2MNfaHDh48WCpVqiRNmjSRffv22eVkQ2SQN0dAFSxYUF555RXZu3evbNu27a4dn8ihRo0aSdu2baVMmTJSr149adasmXz//fdSv3596d+/vxQpUsToV758eaPdhx9+KCdOnJBBgwZJqlSpZNWqVUYfZGUwmKKi40aOHCnDhw8Xjs+YPXu2ddaoUaMkf/78wuGQoaGhVqEzZ87IsGHDrEK8YXbo0KGyc+dO2b17tzRs2FCKFi1qjJAhQwbhMNgDBzhS5sYORdgnSpRIRo8eLd99950JYhQcKF26tFSrVs3ugUkyZeJ9LlukTp060qBBAylWrJiUKlXK6rZo0SJrPPWHOR5//HGpUqWKTJ8+XbJnz26KsFatWsYsCxYssPzz5MljDJQgQQJJnz695QPxOFiXdKWJ5d+1a1dZuHChMevLL79s+bGxuVevXrJy5Uorj3LphDRp0shzzz0nmzZtkoMHDxpd6BjayGfK37Vrl3UeNCLPF198UU6ePCnr16+X1KlTG/0/+eQTefPNNy0NuqG0UOK0Y9q0abJ//37rzMaNGxsD0B+9e/eWli1byrhx46IcPD58+IgwjpEBuXLlkmzZsskPP/xgigp506pVK1MqyIwnn3xSPvvsM+nUqZPJu7Fjx8qpU6ekXbt29kywNXjyIU/KQAAzdpE7d7Oiol2bN2+WSZMmmUxs06aNySRkHnK0RIkS0rNnTzMIZs2aJYcPHzb5jDG+bNkyKVmypBQoUMBkLbIt2EEFJtVQKH369JFChQqZkEQ5HDt2TN577z3zaiB6hQoV5PTp0/ad45JQZPny5ZO1a9eacqODlixZYkfYUPj48eNN2EbXOU6o8tddCHCeh6EQ7BMmTDDrxnlz5E+e7qJc6sNniDBgwABTJNy/Y8cOIx7M5ab+eB6FCNNlzpzZlB8KCIEPY6Fg8eLw6GBaFDAH7nLP/PnzjcAoJS5oAcPjqX311VemPPgM/VDslEP53Mfz1BXva+vWrdYuOoXnaWswWnBRF8rFSHDWBvfTsWfPnrV8oNPfeWrTh48/CsgQFAfjknHj5BMzFxiUjDmMTQxHgIxjvCFcMciRhYzFQPAsAprxSX5ObiEPye+fAGiEYY5CQknhWCRJkkS+/vprk4vHjx+XunXrytSpU212C3lVu3Ztczow3plJI4+oYB4VhB8yZIhdnBiMYsDTwDuB0HgeKC7SEY4IfrwQlAGCHOuC57gHIPwrV65sChBh7ZghMlAaWC4rVqywaS13HwJ9z5491jAsEoQyDcEqQXCjeWE2FBqMRzoMhTJFuQDKhXBYQ9QN4uCd8BxKBJeU+uMtUjYK98iRI1Zn6sTvefPmNZf06FHebHvN6oOFQLk//fSTKTfoQXrVqlXNC+Q3vCTyIp0yYfIPPvjA8iBv6otCw0WGfniFKLfq1atbO1FktIvO7Ny5s+ULnAXIlCCMQN54kyhqFCCD458yMHz4uBMgFBnfTKszlpEFCNEvvvhCNm7caDICuffRRx/ZGC1evLjJPOQDBjzKiGcw0hnbLF8gc1BmyDGUFmMauYDMClSKdyOgJ9OoyLYvv/zSZC56hfZ37NjRlBXo0qWLpUPHiRMnyqOPPmp6gNksZrDQJdA1Mvyov78hnDWCR4g1h7L65ZdfzHpBwfnw4eP3B4Ynyqdp06ZmeKKoENA+bh3Q0Hmo0C6YkhIR+X8cnleE+XD6FQAAAABJRU5ErkJggg=="/>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png;base64,%20iVBORw0KGgoAAAANSUhEUgAAAaoAAAGrCAYAAAHm1OPFAAAAAXNSR0IArs4c6QAAAARnQU1BAACxjwv8YQUAAAAJcEhZcwAADsMAAA7DAcdvqGQAAP+lSURBVHhe7J0FnFbF18cPu3Qtu+zSDbvswtLd3d3dnRIi0igWil2v3YoiBqIiiIFISpd0d3dtvPM995ndZ5cFV0X/C94fPJ+dO3fu9Jk5c+bMmWRFihSJlrsQPp6/dx2ShYWGRjdu1lW+/fpDKV68uFy7dlVfpEyZSrr3HCrvvv2CREVFyshRD8qhwwdk986t8ttvi2X4iMkyb95nsmfXdkmRMqUcO3pI0qRJK/0GjJE3XntKoqOjpHffUeLr4yuvvfKENG7WXhb9NE8GD5soDz84UtNIlszH/MTEH6XPyZOnkIiI6yKmD6VMlcorL6nl2tUr5gORFClSyvXr19Tf19dXv42OjjavkomPeY6MjNB3cbpiQECAx3Xn466lMS1Y8ZKVZP3apdoVaVZ9YfrIlSuXJXXqNNrc9Rq0NN0ghezft1s2bVwtNWs1kuXLF8m5s6clffqMctb85X3jJu3lO9NFIyMjpVHjttp95n39qTz48MvyxPRxcvr0Ce1OCYE0vdP/I/etEKfFgoODPa47H3d3V8yY0V/OnTutXdEbGTNmMv5ntOmDgrKZkSq1XLp4Xs6cOSW5c+eXfft2aZdLaUbFNGnSyYULZyV79txy5MhB/SZz5ixmpEsux44dkklTnpU3Xn9KTp08LpevXJJq1epL5Sq15bFHxoqPz+2fdeK0WMmSJT2uOx93bVe8oQ98++23ZmJ0JkC62fXrZsI06Lp0rkReuy5Rxq/hazOk3Mj+Es3kaJ4jTZioiAj9gZafvqZ//5e47S0WFREpPsl9PU//O2iLtWjVSx+Yr55//nl58cUX5fLly+pXunRp/fvVV18ZdsdpkfPnz8v8+fPV3bBhQ8mSJYu6QZt2Zu5KAtAWa9i4o8z7ZqZ6XLlyxUzKqdVNl2RUY9SiWypvFhElmfJlkHMHLopfnvRy/tAl9SvXP1TWvrdDrl+OkGYvV5Fv7lkmjZ6uIBGXImTh1DVSumewZDLhN3++x4yYIkVa55Mze8/Lug92SpUR4bJ/xTHZ/u0BTfd2QAvWum0/+cxDFw888IBMmTJF3XcytCtajtgOFk899ZRcunRJ/b788kv59NNP1X0nQVssrEhp2bJ5tcdLJEeOHHLo0CHPk1NguuGdBG2xIkXL6AO4evWq7Nq1S920Hs/QGYW7k3DXTtBxChafV0yVKo1pMWfYj48Ro6bKM09N9TyZRWrmIOUDLeAV02fIKKnM6pelCs8BASbMqdgw/yRuWbBIM2/5mm5IpliysxZi+Q4sR8IajPe8A/jjB3SZb8A31Ws0lB8WfhXz/T+N/2ZXhNNg4EgILDmW/PqD54mWunbDypgWYzK2LZhQGO/WNtkxv9h6/jtd95YLoYwZ/fQvmfH3D5QsWXPEdK/Nm9ZKpkwBWnimAsIgzQoMdNgrpSmzHsuZM48+I+XKmSuf+hMO8K2fn7/6ZcmS3fg46z4LOB7o1LuwicV/oysmtND8O5OzwzRH/2sDhjfidEW4e/ujQPytWauxZMjgJ/4BgVK7TlPNbKnSlaRW7SZSsVItMx3ANDuSrOTJUxr/xjFxVK5SR+rVbykRrNc8fv/W767tirccPO5kxCmYXVyyJrtw4YKMGjVKHn30UR21wNSpDqdBN500aZJUrVpVypcvr34zZ85UvjKpwIfNA4tUqVLp3w8++ED/hoWFaWZV+hoZLf/32fPqH3U1Wr4+9LEsXrxYli5eJu1n1paOHTtKYD5/6f9rMw0TcSVSSvVwBLDXLkZI/6XN1R3aNI90n9dQ3c3/r6rkreYM7/PmzYup2NuB/waNWekUoDs2btxYmjVrJlGmtcCwTW2k3Ue19Hng8hbS4ZM6KhboNLuu1H+snKRMl0LqTy8vFYcV1fA9vmsord6oLpHXo2TImtbS9av62pJ9fm4qLY1/VES0FKqfU5o8V1ny1cwuEVcj9ftq95WQDNnSSKOnK2o8fwVxCmbZp0GDBumQSfeqVKkSbITKMh7P9oHM6vSjpPZLIf9X4UtJmzmVyXS0fNTmeylYL6f4pvKR+WNXSJ4qWTWT7zSYJ2ve2Sa+KXzkxVKfSaoMKaVom/zyRo254pc7nURHRcuO+QdlVpcfZNvcfZI8la9kypte4zl/5LJ8O3KZ5uev4L/RFb1Xycg8xo4dG8OgRl4zE7Cp0ajIKGn8TCWJMt0rY8504pvS8HOm24S1zKs8bJ0Hy2p4BlLCt3y1mj6nypBC2rxbQ1sPd6s3q0uKdMkleRqHq+m2/GvJXr6UdF70ucomA4uESIeFn0id56ZJhlzwkX8O7gR9p+G/VTD2u+A27ALRWW857jtFWhWnYJZ1Yj5j0Bg6dKg+Uxgr47hT5ItxCmalv3ZdVq1aNWWp7MRdtmxZFaYiKb548aKEhIToRF6rVi19nzZtWmnVqpW6/9e4a0fFOAWzXfFugBasbfsB8uknr6iUyk7IFDJHjjxy6NA+fb5//OOyYf1vsmL5Ijl+/IiMm/CE6boX5c3XnlKVo4MH96nwpX3HPjLniw/1+7r1Wsi338xSNxvtqBAhEGrbrqds27pRMvr5yw/fz9X4rly5ZLp2uNJwePGy8vnsdyU0tJhs3LhaBy4fH4e2iSs2j6YAjlPh/U4LBl9IpuKL36pUrSu/Lv5e3XY05EPCTpz8lDz0wEiNmXc+5m8yr300gBupVqpUqdVtJVlkgDTr1msuP/7wtb5j+eTrm9xZ1nvSCA4uIr//vkHjQ++KuPAnDLjVQBanK8YvmC0wGbHrNltzZNDb7Sh8JbvBH/Ds7TZ1a56JzymAfUccgPRi/WkBJ4veSmU2jZtBY+rRe4w+UHM0f2HzA4OG3K9/yfD4iU9Kq9bdPRkSmTDpKbln5FQVgwcGZjWLxEsqEO0/YIyEhjkVNGDQWI2TLpghQybVBQkvVkZGjp4mLVp2lS7dBmkhEAIhJMqXL1jy5WdxalYTJq7Q0OLSqcsATRMNuKLhpTXcuAkztODVazaU/PlDpHDhcClQMFS7O27Sv2WLQQ+o6yWEqQ8+L1MnD/M83Ry21YHTCrEr9pw58xra3Ktu73CFCoXJjh1b1G2RM1deKVGivHzz9SyPz61xy4LZDQa6oZ3LoBdAK0AztCYiOGev2ldrGl1H/FEyQ48Q3UPCAL4nvuvXrhuaTKZx8I5wyU1afG/DAdIhvvjuP0Kcgt1NcNreC9CEBbWeEBwJ778DaNDC250QeN+nTx91a8Fgeq1YgL88A7ohz3zgELDT9dKkSaO6Hv8GLN150+DNQF4/++wzdd+VXTGm+K1bV/a47nwkK1iwQDQjT9eufVQrG11E0+f0Zfr0fnLixGHp2XuEfPbpO5KvQLC0adNDHn14jNSp20yY51b9tsSwQ19Jn36jtAu89+5L0qpNNwkKzCbPPzdNJk15Rk4YVumN15+WEiXLm/C/6qjJiOjQSjLlHKyOCd1cR17zKmVqj9a2+qcy7qsEN+l4tLwNEtIAj+l+d5XWdkhIcDSlQxj6zTffeLzvbMQUqmnTlrJ37844wzlNe/HiOalWvYEsW/qT4bwzSY0aDWXet7MlLKyE1KjZUGYbjnu/+a512x7K9a9ds1zy5C0ogZmzyvLlP0n58tUle47csm7dCsMOlZDvF3zpiT1hkL4dwhPjjg/exXS/u0pT27YUuydbtsTlwe5UxBSqQoWKyoHHR2oz2fpl9NeFIqMUu/cs/DgkwKLxnbee0+/gos+eOy0Xzp+TDp366gLx6NFDhst/Ut5641llZrNlzyUpzaRON0+bNr2OWAMG3ScvPv+wJ7Xbg2ShoaHRzNZ3lXa2bamAgAxy6tS/w/7804jhKNKly6RLD8DfFi1aqNsysQGFC6omdoHGdSR/w5pScdww1ciOvOosHXr8Nk/K3ztIrl+8sQv/20hWuHBINLKDuwk+3uP9Sy+9pEuQV199VZ8RbHbp0kWee+45adCggfqhiW25dNii2bNn6wAyZswYFZQmBcTh5ydPnqwZ7NGjh3IYWbNmlXfeeUf69++v3Mb1SxHy5NqJkjMsm+57tXizqkx4e6RERkTKljy/SutXamo8hern0r/XLlzX7VjATmWHj+uoO2X65LpFC7IVD9C9stuJmIHibkKcKkIn49y5c/Lxxx9Lu3bt1K9Tp076906CmaJiy7V161bdFOBsyqxZs/RQwIcffqgnGe4k3ND9YAhRAKFADCI//PCDas5YpZQ7ATHN1KRJE/1LQeyxDQpYp06dO6pAwHDpYWZMT3aDDBCwOs0cmFUaNWorH7z/ssc3FvBvly5d8DzFhb9/ZpUDwheikX32zKk4Eqt/EjHdL6FCAauDy1CP3JuWRCBJBik0h63ZOIALYRMBDW2W5la2XqNmI/npx290mf1vIaZQXbvWkvff/9HjfWcjZpF4s5ZCLFy2XFVZt3aFxycW8IVwFfEBjxihreVjWji5xkHF2RUrSw5aHtDi1p0Q+Jae8WfgY6UyCYHulStXPtln1j9InNj1QNsaQE+BQVlVrZWMoh2dNm06fZc+o5+kMW5O0w4ZNkG1q22BKCjhevQarmuzrFlz6DeATQqA2izqtE7h/zxfGtNSU6d2MT9Hh/BOR0yh4i4Sk0kEXUabXV8nCAaEpMjhx8xTNLX90Y8573/9+lWpU7e57vsiYMTfhmGbpVoNzkxm1+fadZpJnXrNdQjHBAV+0At0Z7/5t34xLfXBB2PMMuMJLeCdjphC3WwkuxMR0/2eeeYZmTFjhroff/xx/Qt7hJY0B0MZuV555RXVou7bt69kypQp5sBo4cKFVWsmqcDHCuBZtfr5+elfMozqKgXh70uzntUhuW/PvvLB0jfk9ddfl+OHTsgvKeZqwbbv2CYbSjqqC7kqZpEKQ4tK/UfLqXpqldHFJKxlPska7i9VRhWTi8cu69hTomsh/fWY11DnyAwZMsjcuXM1jr+LmO73R5PgnYSYyZdu9eabb2pL8ZduZQtZpndhuX45UlL7pZRaU0pL58/qqvpquw9qSaF6Oc3S3izVP3GW6qizhrbIq1rSaE4XbZtfhq5vLakzpZTwdvlVCzt7qcxSsG5ODV91jMPJdJpdRxrOqKDft367hurRZy3213ZiYmiKAmzbtk27GeLnX3/9VbdCQcnuwZLGZOrK2WuqGf1e0/nahWZ1+VFVwHOWC5JfHl2r731S+GhmXizxmerdbvp0t8xst1AuHb8iVcaUkBm5PpLDa07KgZXH5cLRy7L4ifVa8E+7LZJ59y6XtFnSyGc9f5ZPOv4gRzec0vT/LGK6392EmO6HTOK1116L6X7du3d3dvQMun3TQBXvkQhVHhmuWtMMAkiCinUsYAYUkXIDQqXhkxW0BdGI7qRdNFp6/9hE2n9U2/QAUQV+ui/68XWmlZHghrkkd6WsEtqxpbSY9aqEd2srKdOllc6/fCERl69IoRYNJHOREEkdkEnzkVjEtNTnn0+UVq0eUs87HXdn9/P8lRw5Mntcdz5iChUd7SiJQFPvv/++rnuYfAGjIM/MZfySOu7u7sdGABsEAB4PwC5169ZN/wIOoiHBhTccMmSIygcZMdlarVChgoSGhmq4/zViWmr48Oby3HNz1PNOR0yhLP3cDfDNkiWLns7s13+4mSyv6vZNtmzZYn6BgZll0uQZkiVrFkmfPq2kSZ1KcuXKLT16DpILF07LjKfekOvXLkmvPsOkceNWcvjQHqlStZaEhIRKypTJJXv27NK33z1y6uRhefrZt2XH9o3SpWs/ad+xpxw5vEcemPaM7N+3Q8M9+/x7cvTIPgkI8JeJk5+QA/t3yiPTX5bOnfvK9m3rNQx5Io/WHf/Hu5idxGLFiinf5w1kEB069lMJ0muvmlWxac1Is1yGT2TZbEdIvrOjIu9at+khq1cvkT27t6sf7wgL+K5s2SqyZk3sqbjgkKIm05vEaoZ6x4XbMtYlS1eUVSvRbXLiQkp1yKPC6o0/lNB6ayk7XRQxl680adpevp77ib630lgTShO03+APeLZazo6oDDXu2ELix887LvttWJESsmXzOnUD+468EI8N5w2NmYgbN2mn2sNWmws4euZRpmuOkVKmlkqWqqBbpsDyjPfd/5havuvabbBUrebsGhYKLir5CxT2VILh+boP0Xjvu985k4yifs/e9+i7wUPHa4HQXp44+WmVzXNUHnkhaVSqXFvQVkPQU7d+C+nQqZ/6Y0ElrEhJTTtHzjz6Pb906TJIsrCw0GhqLaGWolbCi5VVfaSXX3rU4/vHKFzYZOL6Vdm9a5vHJy4Qip44cdTzJJI5c5Cc9DLpgso2RlABSie7dyccz83wh91PNZNNTUJ31DY1jbS2UeM28u03s1UHz2o30xWgCfxoI7sFxDt7losw3kIeWoC4Ld0A/NCGRjTHN9fNaoE0EiscihnSW7WqZDj1pep5pyPOPEWL/BEIwyj1b4nTEpsv79HVx37Ax96wmSYQXcqOUsAu8/8NkCZdk653K5B/Kw1OkKGdM2eyNG/+oOfJRVJBgo31VxU1E7MRwjTzb+6W3k2IaSxvBqVYeLhuUd8Kk6c+q1rqbPKUMRzd77+vlz59R6klp6/nfqycG2DmQl9zyiTnYC6nstauWSpFipZWY9BffTVTN4HYCj98+IDyMpYRGzFyqhw5elA+/uh1/bZv/9Hy8guPKi/CTPbUjImGnR4lBQqEyMMPjpJGTdsalju/vP/uSzo7stfJxhTPdwO0seL3diT2TZs29Ty5SCpIcBi8m45L3E2IoaygoBxy+rSzGqhUqYpcvHhrRejOXQfKh+//n7rt4pVlWFCWbPLN15/IiuW/mKVOerUgxrnpN994RsOyhOKgTpGiJeX4sSOybu1ys2heqvvjdhhkmbTbLKI7demvq5lfFjm2hwsWCpPft6yX7j2Gil8mf3nmqSnSoGFrKV+hhjz+2Fhp2aqrWQJWlFdefky1iw7s361sa2KPOSZ1JDgMfv7550nG3oGLWGhjxV/I2AWLi6SFGMoqV6G2rFn1i3o2a95a9u7ZoQsx4IjD4h5XvX/8dHnhuYflwoVzOmSiMdan72jJkjW7Hib75efvdPhp276nGcq2q/kGwDn51at+ldCwEnrcffv2TbJ0yU9mGMwmRw3n5+ubQoUwuEPMcMjtNZiaAC1bd5FZH78tHTr2VQ1S1GUvXbwoUx58XmY8Pl41RB+Y9qK88dqTsmvXVnn40VfkkYfu1W/Hjpsu0x8dK0is0JaDo2QIXjB/jvTuM0KHaTqsXUTbMt9Ot3f81u3QiHXzgEgwblgfH8SK5n1Cw+ArrwyTAQMca3sukg60sbyl2S6SLnRcQxJvDUyARo0aKemy9ThnzhzdKGY78f/+7/+UPE+fPq3qZ8jS4La+/vprw/k5CradF3+p4tssJYpI1PUICevYUvI1qCn1/2+6Ppce2kvKjR4obea+KzkqlJLgFs4Zp7RZMktg0RAJCg+VLiaOiCtXJUvJotJytrMgbv6xw3n+lxEzDGKu6IvP3vR4O3j55ZelZ8+e2ijsAdNQuNGWQbiIG0tbvXr1ko8++kj3kN99910VlmJViwMzgDAJuWH5seSaMWNGSZ8+vZw5c0aXAMRvzUzYfS0XXo3FTR5zvnjb4504sKVFRbpD6L+DGPbO4UTigu3jiRMn6jAIGBahDHTTMFLi7++vlPDFF19Irly51LYxNuq8JSAYlG35WjW1yxp5NUpPQAL//BlUfw2Tvz3nN5KIy5GqNoleG3pqEZfMIntxM1WZBKg/dvu6gRTrWFCfQxrn1r+leoao7ltqv1RqSjhDdkO1ZhzGgij+Yc3zqj8miomXfODf4hWTJ+N/zeQHPwzWhrXKJz2+a6TxJkV4GIwIqVq9sSz91ZEUWNi9FoY1bzfH5LDFDGggGrRQoUKyZ88e9XPxz8DDYERLjpz51MMbUNsjjzwS47bU9/PPP+tfQEPRgLt37/b4uPinEDMMYvHfGwxvmJZmsmcYxFQ7d4Lhj7lOhkEYDBTOkNIXLVpUT7BzmROnbrFc7uL2QodBb2UcwFwEe+4iaUFbCGrxxvHj/87VSS7+HGJY95H3Pi5Pz7hPxU5PPv2avPbKk9Kpc39dMM/88FXp0Km/fP7Zu57PuPXikhkGnfWSFVexU8wWCVf/nj17RspXqC7vvPV8nCPumJJdvWqJFClaSo4cPiBbt26QZs07qQGqxb/M10tc1hi3s71xTRo1aWfWf++adVdq6dp9sLz1xjNSKLiI1KzZSC81mv/dF4ZDvajLhwwZM+m2CzJDjFdVqFBDdRLZNok0edxv4syXP0TvlmXY5/6hg/v3aJ6x37Z542opWqy0yuaWLP5er8fiWPC3X8+S5i06yXXDZM2e9bbufHPZ58cfvSYdTR2ZYUnrCMtGyX2Ty+xP35HmLbtICjOXfzfvc6ldt5n4+vjIihW/6K46u/Js/bDlwx21V0xdBgZll8OH9qleZmpTr79vWafyU7BsyY9SpVpdp7HUxwtILxBAukha0BaBMrzh6+s2VFJEzDA4YtR0eeapsTqcPfHkq/Lm609Ju/a9dRic9fGb0ta453z5oecz0d3ad995Qd3xh8EF878wQ9r3MvmBZ+WRaaPVBPHW3zdoWDsMFiteTg4e2CPbt29WBRmsFvz807dqL+KjD1+TTJn8VREmQ0Z/ExfbLamlZeuumheGQfRouaLwh4Vf6zYNY1cqxF8XL+qowC41Sr0wTijqMi/36n2PPPbIfaoEzOjx3DNTBUMCphrMkHtVv0M7q03bHvLxzNfVnd/k4djRw2ao7ij79u1Uu4IjRz8o38z9RLZt2ySduw5SIwJPPzlJWrXprsPgF5+/L02bddA6WbDgS6llhnaUkTCXWbp0JU2bnfCCBQubvJ/3DINZdac8k39mSZM6jamvjVI4NFzrjC2iipVrJzwMXr+OzqsrQkpqSLCxcuQIkEOH/tohUBf/HJKVLlM2OleuAnpMxWLM2KnKAWGwP9r8275ts8NwJEPWF2k4nc4y96uPNWwzwyV9bdxwbkFZs0v//mPk228+VdKF9OHS+LZ7z2GG+9uvmvFNm7WXsCKl5OiRA7Jp0xpp2KiNLPjuS1m50vmmEIoxv69X5Zlq1eubYfVL6dtvtN7a/9EHr6g/mvZcKlC4cHHZuXOLXL50SUKLFNe09u/brcbOkbgcM9xhkBlikAeeP39WTaOiRc9QhF4hwxBcLfnkRlg4RISLhw/tV+PqUWYaYNec8xVwcTu2b5GQwkU1PoZBdrPB9m0b9RwG6e8wQ3sBM8RRlr17d+iZCYZjdr9RDEJidM5wyyj9UG/ODkZauXjxgqQ25ULZ5/Spk+If4BzQPHL4oHK3CVJWhGkQj2TJRRJCgo1VtWpRWbx4k+fJRVJBgjx65cpNdJjgaL4FWyNvvfWWbha++OKLujvMew6nLly4UGWDqK9B4nxbr149tWg5YsQIw7nVUEl9xYoV1c0VP/fff7+GIby9/TA8PFx3owcPHhxz/MtFLG4yDN495nHuJiRIWZj8oWdbu7B285Fj4EjheY+5LcRIUI5F1XuLq7nU65cipfaDZeSqcbP5iHEMNh25DpDbK/ED2GrRGyvr5ZS279fUSbv8oDBp9nJV8Unuo7ZX6k4rK6kyerb4TRyIgrKGB0j3bxsqVQ5a2VI3KNlgbPJ8JTW4kcKkM2xjGxmwrIUa5Oj8RT2pdE+4bjIOWdta2rxXU4p3LigtX6sqNSeWkgpDimj8bdu21ZvNuBqRddnTTz+t/kkFCUow4GjQgWDos5g+fbrqVdBY2JfhBlw4qNy5nR1bKmzF/22RZi9WVq7xh8mrJHvxzNLfVNiWL/eYhkouvRc2kc/7ODqA/X5tJqf3XtAG2rHgoNqewSgO90IGhflJ+iyp1abMnsWH5cKhS2qfpu4j5ZTxObrxlBxYcVx3ep8O/kT6/NRUUqZLLl8PWypp/FOJX54M8mjgexJpOsXhtSflw5YLJDDET2pPKS2PBhn/a5Gy9p3t8kW/xWpjt0irfHrzJ9s7L7zwguwMXy5R16JlXVFnM5bd606f19MLbXOUcazy9fu1uRr6+TeR4DBIj7UbjS6SDhKkrIEDB+q8ZRkMOwy+/fbbygwMHz5cb8CBkWA73wL9BS7hpbEDCmXUYYchDwNhNcaX1F/PBY3UDztADE8RV6Ok0VPO5bzZigVI9pKZJWsxfx0GK91TNEbnIluJAAksnEkpkRtX0bVApyKwsJ8Jm0z1OYKK+GtY0OuHxpI8ta9SfEBBkxczhOKuPq6E1J5aWodsqIk4MuZKJ7nKBUm6oNRKOfbqZ4yXWViL1/9LJDhnof7FELdgwQJ9xo0Nc0x+Q3HoX7CLjPqYtW1OoZkr6pg5pmjr/HLot+PmOblWemjzvPLTQ2vkxwdWy3Ohs9Tvk04/yFu1v5bwtvlkzsDFkjYwlRzZcEqHLd+UZjFtwvz8yDrhfB/D3ZF1p6REl4Jy9fx1+ajNQq08H99kcmLrWen9Y1NJnSGFHFh2TJVsaNC3an9jhq0WUtQMcfuXHpU+i5zzZoseXSeBoZkkIDijmvSqOaGknNx+Tk17pc1RQEK7DpNiAydKtrIlJGvVftLp588kXdZA8QnsKN1WfCPZypWU5p/8n3F/LaEdHYv8ree8bdKMksxhIfr8TyHBYdBF0kSClBUW5jANLpIWEmwsTPu6SHpwh8E7CAlSFkwDnJ61iQY3yEKRu0UAOulWIxew9oIrZH3GQQa4QYxEffLJJ6oPgYjKxd9HgpRlDwN4HwoICgqSgwcPxhwYgDPkghgaEjb+vffeU3bfhrccJdyj1eYFvKcx+dG4gLAAERdu/vION3+Jx8WfHAYffPBBvc0nIdAgUKNtTBe3Hwk2Vr58WWXPnli7Xi6SBmIayyq9gPCiRc2C89ZDT4uWneXzz94zw5SvdOo8QD768BVp266XfPjBK0pdzGMMeeyuIhS15g248e+lFx7R76xIC4okfcIQloMSet/pNUdyYr/FAt77774oOXLmlb17tpv4kV9e8Ci9OHbUAP4Mn8TFX5uX6jUayMLv52r+UG7hunrAkMyQW7xEWb0un+8B8VEn5NWpH2cnAn+UXfbt263pkz++GXbPZHn+2X/O5lWClHUzQ3a3C42btJVvvv7U85Q0ERAQJA0bt5YP33cMziYF6AxPr+nUZZj2MID5Qtxoh3JPEupo/PXG8BGT42jkAlTR7h//uNqORI0NPQh0JdAtsEAVjR7PrfqAq4xGj3nYVE6g6ipw8r97z6GGcbmiWrA9ezn5Ii/cfg/y5iskHTv1U4pEhwHQ27lFn/TID3/vve8R1ZHge9THuA25bfteqopGWID268DB98cwMcSDOhjavu+89YKmZfUj0DAmPfxCQopqOtio7N13pI4GfAclEgcax9iwtGGoF+Z1KH34iClSvmINwXJAxoyZ9J5SvsWepZ+fv7rRD+EvP6iW+lfK8jayBRJDWRj73LRxtSlkcr1o58cfvpYhQyfIiy/YS01peCu5j3VPe/glmTRhsLrjIqHwTuex/qgzL/p5niqj7Nq5Vf3iWmKLDY8f7xw48dHYu3b+rj7FS5ST9etWqttBtOksBcxcvd0rPgfOcGqPPDl5CTPl37Jlvbq9QWM5nTda1aN37iA973LYst1o8/OPoI1F5Ha+AolpLHqJHcPpbbGZjLVnS6aYK3hv5wHcLVp2Uatnds6y1EEYvqPz8B2KO1C197e4vcPHj5u6SK7fsnRwlgAA6oISnbhTxsu/U7k23za+2Lw46TA0QnHkm/iceK5L5sxZVOGUDm/zQ1qkTTitF5MvLLkB/IjDO++Jga9ZP00l4oFDpsqK5T9oAkOHjTO9boXUqtNU8uYtJDt2bFbqQa3Kgl5LQiRMhVLQ/gPGSCMzHzFkoMYG9W3bukkzaoeZiZOfUsPDTZt3lOXLftIMj584w4TbqD2NymjVuruqohUpUlKaNOugFFCjViOTXiqtFCiLQworV/yilULcDD3tO/SR8xfO6pV2DC333veQnD9/To4cOSij7p2mftlz5NHhqWh4adm4YZVW5D0jp8jaNRhVxhhzhB6OAKdOHlN7UBySGDP2UR2aDxzYI6XLVFY7xKilVa1WXxo3ba956dJ1kE4BMCkNGrbSgwpoGVN3UPXlyxf129x5CkgK07m5cB5jLVzlZ836ooVM+agzqD9v3oJ6bTPDZoIMBtq49GoXSQsJipuuXnWGMxdJC9pYbCIiOuIaKcRI8+Z9qy8Bl74ypnMSkg1H9DJQlEHMhFIN33IklaGIq6Bw44c8kBsx2FVG8YRLl1nvHDt2zBPz3QH0NlDRo14or8VXX33lcf15IIOlPTgC/Nhjj3l8PQyGx+0iCeOGIfD69Uh57jln/eEi6SBBisqQIa0Zrv73N/a7iMUNDYV1GMwk/FnY9cYfIbHhXMSFb8aMGabCDGBIkYUn+1QwBCz+nGuEndU6m4a85wfTz5qA9QvP3XoMMQvnsnpIuXvPIRqWNUTrtt1ly+Y1KuohXI1aDdUQoyMGSmXWbU2kbLnKEmXWMkOGTTRrlHqydMlCadehl1nbNNRD4L37jjBxrNX1HgLXQUPu1zXQkKHj9XtOVA4ZNl6tsHGEqO+Ae/UIEpIADHidMXl0BL9mkWvi8DXLENbelNlKIVKkcBbDPDtbOuytJdM8oqVkyx/r9qoX06mjkfiYeDSMWWM6bvMt7nhx2vqjPCyJ4ueFhTl+znc2bDLxoRIJYGV6gEWlLRx/rYTbggxYqTZhsdu+Y8cWleV9+snbUqhQEV147tkdu2AGnCkqUaK8nqdiUcstP/v37tLMPfrwvaYQKfUu6BIlKxhO86TmC0PHFuXKV9OwLFJZODsF9JGzZ09LGbOw9PMPMIvdA5pf/PPnL6ydhHD4IS1AqqJu7XQp1Y1Ug7/2O+smfW46wQ1i3V71YkYHdZt3GibGTUU7YbzjtHmh8RLKC+WzYZF+WPcNQx9m46y4JakD6QSF+C8g2SOPvRr9/ruOqW7AuolDBxzXcZF0cAN7Dhmi/OIiaSFZaOHC0d47vnfS0PdfQszQh5ifia5gwYIqTmIIZDK1rDRub2DeBtM21g0H+M3Xs3R3d8mvP8jJk8eMu718+80snaxBqTKV5LcVi6VR47Z6GJvD0pjCWb1qqZQuU0XCi5WWxx4ZI+HhpSVvvmDdHqlYqaZKqgEbbGzm/bp4gYm7g+YJc+NI8L/8/ANNJ0fO3MrMcCCcyRgm5c8gfplvt/vPwHxmvnPcMUMfjWQBJ0fkgL/W7Y133nzO43KGS4yPwN1g+5wbdsyXenLeO4Pr165UzuurOR8ZVn6DLF4037DXC3Rnlwbl+yxZc0ib9r21oXm2jQRgHLgFkP0l3OHFSmleF3z3he6akk9sMsFkwJmeO3cmJv+J/YF/0v1nfuar2OcSJUpGw+pa/NUFr4t/Fskenf5a9HvvxB6tZMjDYOPo0VCFi6QCn/hjJ8PYuHHjPE8ukgqS1ahRJ/r48cOex7jjqoukg2TTZ7wZ/c6bMzyPolxf+vQZdDK+FSpUrKk6EIhTunQbLD/+8I3qRmBBDFM4zHt58hSUg8bPNjwKIzAJmMk5c/akYQAC9N3JE8eUGcDkz+OP3a/p83zIxIN4ChERXCl+GTJkVOtf3KnVonVXefapKapmhVmhjz54VbJly6V6Fhh8JFmYk6NHDqouQurUaeWUeVe0aCn5YeFctcyGXsQnM9+IUUZJqvCJNBwUiFW5Mhyg4bbgpgB/rdsCrgobRg6cQwPbtm7Qv5hq4xYeWGVuyfEeWmlAKpArkM+eOaP2jI4dOST58hWSY8cOa9is2XLI8JFTJSBzkK7n8LeAi8OiJekgBLZ5P2Ea+srlyzq/Jk+RXMaOn244Rm61iVI9RIS9XHBGJzlu4qMDEcfMj15Tc3mka8vp7Qa3223jhxBi3Y7CkPf7+O5krdt0if59yxqNDHDkBum5i6SFZE88+Xb0W2887nlEhy9KRo5sIc8//9f3/V3cfvh4r6FA8uQ+8tJLX3ueXCQV+OzZ7aj+eiMy0hlXXSQd+BQKKeZxxoK1FOpdTGZnz57VSRowAbdu3VrFTbznGdj30YYzK9yumX4Hoox/an8/wfBj4fbN9C93XUWab0G0p0Owc8q7yGvX5frFyxJx+ao0efdZSWW+7fTTbPHL557y98EGORV79apj6g0gY8N+kr3Xiv0pdNdoQEzF4e7Xr59899132kjFisU29tqX35Gm7z4nxXp1kOwVy0gyjyR+9XNvig+2cQ3LHHUtQor16SRBxcPEN3VqyVOrsnRb/rWEqaEO08gmjF/+vJIms798WL2VnNy8TeP4LyPZ/eOnR8/5wjl47SLpwsfPzzkTBa/uDagJbVj+WsOK3m4udoGyoDioiiES4GfDeAN/b3Tq1En/ci9W5cqVpXv37vpsETOceobR/zp8biaBGDNmjM5DHTt2VMuZqCkz9GHqAAQHB6tlTaTtaN+grOFIDxzVaL4D586d00bCHB1/eQY0AD+uBWSuIz7rT1oY4QLe2y//ZSR7+NH/i/7gveeUopib/gyghpYtW3qeXPyT8Ll6E9uwJUo4l4h4247FzQEBqKdKlSpqbAQKwB+qgKK8w9ecVEqNJKbNnEoaTI81yVaofi7lGTD11uS5Sh5fkeb/V1Uy5kyrfs1erKJGEgFWx0D96eX1L2m2erO6dJxVx3CKUdLgcevvxNHp07pqiayBJzzASmfTF6pIye7Bcf2fKK+m5jB/hwXQpAofzrcmBHQnmCesGVAa4bXXXlODwTQGm4vff/+9Do8YCi5XrpxkypRJpk2bpuFBMp9kcu7QJSlYJ6f458+oflQmZlJL9QqRlm9Uk19nbFBTdFjUTO2XQs4dvCS5K2aROYMW652JNBZ2/Wisde87eoLEu/iJ9fJR2+8lRbrksnfxEY+/yP6lx+TD1gvUjt9PD681nvpKUqZPIV8NXixBYZnkq6EeXUGTF56rjCom/X5pJkueWq9pJkUke3zGm9FvvzkjwaGPhmJecvG/h8/+fTvVEX8PiqGMRuKvXdja4c02HtTEUOhuNP7z8MmeI686GPe98cwzz2hDPPHEE/Lxxx8rJ8YwiNtSHtsQUCIH1eJ/7+L2IkZ6Hn/og3K8/WCT8bNub+DvstH/LHxWr3LUseIPfZjexo+G6tWrl85XrHVsg7BvZamIMFynDvBzqev2w6dY8QrqiF+5XBvBnMQ50kWLFum8lC9fPr0agnkJN9fMcgUtjcZVEFAWHCB/40siXPw9GK7vLcP1PXHD0AcLjsTBrotgxxEN4QdoLMLTKJY75GdFP8xfrmr07UOy+vWbRh84sMvz6ABKcis5acGnZu3mHmcsOL3nImnBjF5xF7nAWwzkImkgWdmyFaIvXTrveXT0+hJDUZysOHP6pDIhadOll3NnT5s56ta6ccxn1jCUym+sfMcDzsZyGXR8DtQCSX9AQJYYY1Kq4maiSZM2rTIvzhlZjDZeMdzp3TV0+w4dPmXq7l2/S9v2/WXD+uWSOTBQunQdqDbwMGTVrkNvPUGxaeMarwpMJp27DpA1q5epH9Yx16xeaiqKM7W+MmbsI86RTROcw84WNBRA6VEFreZbDF1x9pfKx8rkop+/kwmTn1aly9PGb+y46Xrig28HDh4nu3ZuMWFPqjEojEcVKVpSMmfOpkd2GjRsYzpaqOlo6aVLt4F6YzXx05oYm0J/MHPmIClbvpoEBgZpGYuXKK9MUIVKNbWc2BKsW6+5hIQWU4VS7AkGm3DoLbZt19P4Uy8rTb30kbCwErJu7XK1D4hRLIxXYX2zmMkLZ5qbNu+kR4hOHD8i9Rq0NPEXV13EajUaqLGqTH4BUq5CdTVkVbBQqJ5dhlkrV66qhBUtZUa2S1KnTlPNyw1HQxNLUd5yQNy0IWssLni0HCSWvLxNzlHZUKBlVNRkmoHTwI4VZ4dzRKfCOUEO1VjqgMlx0nA6DHERJ+/x4j3x8IvPxd7pSBYWFhYdf6hBC8m9WTtpwadbj5EepwPWvVhzdpG0cAPZQFz79x/3PLlIKkgWEhIc7T2PJH6OijW96cwNyAVvLZhlToFzu1m4P1po8z3zGowKbgs7H1k/hvJYP465Mv8lbCq0UuXasnTJD+r2nlNvFt4CAypwqA6YOmLz80/Ad/SYx6bCSbVq08dwdiuV6+vYuZ8EBxeRDRtWSuu2PQznVELN3Ni5jEro03ek4XhW6HNnwyUuX/azFpLKmjDpKZ30N25crX72O8ROAM4qynB9TiX66gHqwMAsaln518Xfy6Spz6jZUG61HnXvQ1qRMA29zHtM55w8eUJNhDYxXB8X7sN9Yau8br0WhuMqq6oCXboNkiW/LpT8hrvCUjKVzrfki2VFn36jpGrVevoOZgT77uTj5KljUqtWE+XYMBA8YtRUPe6z03Bxo8c8ZMqTUrZv36ScKmHgjClPh0591UgyNuM51oPR4sZN2qn51RMnj6r1aNLCnFCVqnUlX/5gjbes4fCCgrIZLrCwnlDB0kyZspXV6DBmj2rWaqT5+stcX2BQVsN2HtWG4dwT54s4Ge8cdHYk6Fk5m3T0UExD+WUKkOSmUqgw/Mggf8+cOal7X6zNaBxYaK78Pn7siB6/OX3qhH6PWWqMxjtcprOOovHp3bhhgqBI0oZjJD6+ZX2WIaOfxgeoZK5BJw7SYrmQSu0bRWsZQLr0GfRK8rRp0znvTQXS6YiL4ztBWbIbiroo58+d1XJ6Hw/6J3CDiR1bybZyXSQN3MBMMCS1bl1FG8r9JaFfQoYVXYvNSQ83NBS7uDebo5gb4O6spMBKEhi3mfhuJ+DsmO9uhrgc2t2vLeU7ccrzU1cu/1HJCwQEBCj3gd2848ePSCHD/THBM29NmPSkLFv6s7rh/ByWNJm069BXmrfoIgcP7FEZ3X33T1eOq2v3QWockfDlyldXDofztLyDZYYTI1nkc8jpkKH5m4n+nlEPSMoUqdRA/ohRD+oB6tWrl0q//mP0L/F16NhP5WSFgsOkZetuej747NlTeqeGv2FuONObK3c+ZShMcMmeI5eWCaYhi2EE+MtBbm4GIC+cHebQ9jXDlufKnV/fnb9wTvLnDzFMkL+cMkwJVzvAEJ04ccS4i6jFGRiUQsY/ILNxG+YKY/MBJk4YJDg7GC3OLefOY+I04RFKZ8+RWy3M0BmzZM2ud4dk9MtkOO4sunTJksXkJSCzXDfLlVy58mpebhAh3Yrrg8Ukw7+tXKxsbv0GLeWXRfP14hF694b1K1WwyHpo/ndfSKPGbeT7BXP0WyuQJXM1azeWhcYfi/twaQg24cIAlFK8eDktAHFw68CcLz8yy4N1evUQ7Dvg259+/EYLzk0BCxfc3UdZbxj6oBR6rIukhRsaCnPajzzSXaZM+cDj4yIpIEGuL23aVGZcvflE7uLfR4J7GRcvulvxSQ03NBSCTE5yoMoM2ws++OADFfGg48d9Hcxj5cuXF0ONuiN53333ybPPPqv3dzC/cTcFpztq1KihB9KaNWum5k/5y3PNmjX1/dSpU+Xtt9/WNEDXrl3VBPaXX37p8XFhkcA2RzJV+vc2WXrx4kV1ww1ywTKNybqlbt26huXNIA8//LAsXbpUuT2+Rxd906ZNehj7p59+kmXLlknOnDn1L8/Vq1eXzZs3q5sO4LD6oqcSubCF713ERYJzlF0nwYL/FfwXFqD/Nnzir/6hFqjk5Zdfjln7PP7446pC9vzzz+vQR5i+ffvq8Ii1fVCkdT7pPq+huvOUzya9f2ii7rSZU0vfxc3UDfovc/QIOZw2YBnmCkzDXoqQfkscf07+9f7R+ZbThJ0/r6duDpjhbvp8Zbl2MUIqjwhXf8L0+amJtHytmlw9f10CC/upP8ozvil9pbd5x7r84rFYycmlk1ckmW8y6b+0uVw+HVt+Ohgq2/x99913k5QlUB/VFvICQ9egQYPirKWgDn684w4o3Oz5MNTZYYqTfjvnH5BhG9vIye3n5MCKYzJ0fWutiBNbzsig31pqZZ/e7dwu6pPcR07vOS9d59Q3FeojJ7eelWYvVFb3sY2npfLIcBPGpLf5tIanYlOkSS6XTHysz31T+UrqjIZqjTu58ed4Z+qMKaVsv1CJuBxpGi1CKgwOk21f75frVyK1s0Rcck4u1p5aRsOf3nVeak0urfGDYcOGyfHjxyUwMFBP+Sd0uv9/hQSHPsDcQWO4SBrw6dp9hMfpgHkJpgFrLXaS5z55Go4THtxABiZMmCD33ntvDOVBMQVq55Ae3znDH8hZNlBSpk8u/X5tLmEt8+kQB6qMLiZXzl7Tc7MA/14LG0v3bxuKj6Gcbl81UH+GLobT8oOK6BlfvgEMm5XuCZfOX9TVby+fdvwjr0aJf/4MJr1mSjHnD3u2yhn6jl+Wjp/WkaiIKLlwOJZSOA/MGeKcZYP0mfh6/9DYUHo9pWAANfrlSiftPqylz4wM9oD3v4UbuD4qvmnTpjqk2TnK398xVQ33x1/mpTVr1khISEhMmEOrTpih5JxcOXNNrps5hEPS+Wtm12Ho/OGLkqdSFhMqWtIFpZEsRfx1iDu91xn6GAaPbTqjlRRpKvLASueKPQ5Pr3l7m5w7aNI1DdjwiQqSpai/RF+PVr+17+3Uiu7+TQOtvGvm+2zFAmTps5u0YQeuaBGTl1I9QmT1m9s0HA1mEdI4t/GLkoO/HTcdpYHm5bgZqiMjos38FynVxhSXs/suaGfYt+SYFG2TT4fbQ6tOemL4d5AsOLhQdEJKHO7Ql7Tg06vPfR6nA4Y+uJ3p06d7fEQvlYRxYL3ED6pj6OvQoUPMorjB4xWUImpMKCk9FzTS4QpUNT0S1JxYSv+CKvcWi7Eh0eLVqtrLgV/OdJI+axq5eu6aFKiTQ3suKNs/VK6aYQ9qbfx0rC0IhqLGzzrPtR8sI50/czhEKO/quetKhQyppfuEqH+1sSWUmag2trg0e6myCV9X/csOCJUBhgNkCCxYN6dcM9wjyGjyU3FoUWn7fk19/l/ihqGPeQlrYbDjUBVgM5EhDr8CBQqoNIIbM9u0aaOsOvjuvuU6F6x6fZv4pPCRzZ/vNmN7U7UHAdZ9uEPnB9j1zAUNC20aIXvJzJI2wDkYB/LWyKZcYsXh4c48YuJr8nwlHSqxJ9F+Zm1Z+coWrewe8xsqd8mwBAt+Zvd5Obvf4SjnjVmucx2GQXxNXrbN3S99zbz1y/R1+n7jrN1ywnCZDHHdmVNNOl/0XyyFm+TWIbxwszzS6JmKOrwmT+0jn3Rw1Mn+l7jhEhULGuavLnhd3H74dO8V98YAKARmwRqNAlAOlDZgwADp06ePDn3Y62NxaKmu8ohiuuCktzOJl+0fpv6lejjGqOo9XE7N3NgFbLmBYWaR20yZinzVs+mkDwIKZDAL4eZSqF5OSZE6uXKCAOYA8zlNzFDHophFL+C7YMMQ9FnU1PgbqvcsYKMMM8CCC2qLMoti7wUv1mTg2hh+GSItCrVooIYfL588LRXGDlW/6o+MU7/rFy9J6aG9DINxzXCX16RQc4czBblrVpKWn74qtZ6c4vG5/Uhw6IPLg0W3B9qQzaE/RwPWr19fh7733ntPD1ZbeeCSZzbocNPly/pyyiwk176zTVq/XV3WvLNd388fv1Ib8oqZf7BzxLDybsN5kjFHOuWmKo0IV2kDDfB2/W9l7+KjEmG4rpntFur34NuRy3RYg23vaYa+lGY4jDKdZteCg/Je4+8kuVkEdzFcJGw6LDz5+aDZfEmTOZXUe7Sc+tOR4Ax/mLpacpYPkuBGuTyxi2z95CvDRfpIirRpZPuX87Shj/y2Trotm2u4weRycMlv0mP1d+rG3z+4gJnXIiW4ZSMzh543c/Q/t0C+4RIVCzg+Sy0u/ve4wUozO7xPPtnXbaQkhgRFSFwreu1a7Njt4n+PG+Yo4DZS0sMNDcXQ9+CD3TxPLpIKEhz6XJXmpIcEhz63kZIeEmwoJBLeAtmXXnpJF7lIznEDaxMJoJDCe9ZgyATZWGThjD/rLFfC8feRYEPRIEgg7IIXYxuIlE6ePKl/2fmsUMGxSkbY0NBQVWShURDSsm/FwpjvX3jhhZitEBd/HTfd4aWi58+f73mKC9ZYdmvexb+DBCkKqsAWn4VV8rCLYCgEkRLbHwx5/LwXyAyBhCEe3HbYZFjEz26NAOsmvHdcNj7veP/LuKGhGL6w7j9ixIiYoS9z5sw63A0ePFifAbvA3oD6sIUOaBQoku2SN998U2WEJ06ckEmTJikllilTRhuIOIsXL66Km0WLFtUtFCxvLliwQPr37x+jROPiFkNffNBo3gxEfGAB01vi7uL24oaG4gxvpUqhsnz5Vo+Pi6SAG4Y+jn6uXu3YQneRdHADRTGZu0h6uKGhEmMQhMbs3XeEvPXGs4Zbi5BWrbvLzI9eNQvc9IZLu+ph3X3kuuHYvC8ihlPEahmbd9af8GjrcsQTrhC3Y9wj0rhTm/dXPO+j1AgHlk9On3YMiHTrMUQ+/ug1jYdvHcsxkXo8lbPDHDNNZv6RFnlJ7llSYMgjTRqnjMQDw4IVmSHDJspLLzzi8acc5jvPNpDVKLbhOVfbqcsAefnFRzVu8kf8/9Ti3seuhbwpCUso1p+/1m3B88rli9XNCXksYFIoMktjjRz9kFkEF5c27Rxb6BZwlKQTZSrFAtM0mPOhETnYzIFjzPq079BbK2ng4Ps1PSQd/DiBD4YOn2jSiu1QHARPlz69DBh0vydMtOlA3WTC5KekYqWa5inavLtPypQ1nKlX12zVppvUqNlImSV7yp70uDmbvJBnTPtooxv/du17ajlpEAw4kkfya/VOCMMvMe4/+sUJ+1co6u+CxrIZSaqoVr2B/PzTt9o5kgJ86tRt5XH+ObRr30v/MkxxWh2zms6zs3C1bm84i93Y81DAhuEb6+a9dXv7YToAu0MA//oNYvNu4yQejDzZ+OLHA7xPsFh/wrfv0EfdIH+BYO1M3nnxdmNDKaG4MYnq7c+QauHtzyhk85wY6CUqkLG/v6N7DbJlz6U2F0iEv/y8QWVny+5cucrQlyMncTgXqmDcaeToB3WI6WzGcEO8Gg7Y3skwYtGt+2Ad+jBGlSdPAR1uBpnhjjmQAjE0YiuCSmOeIA4qtW//0ZIzl3MBDLh//OOS0c9f+g8Y47EtESWdOveXcROe0KGPDtXPvKtdp1nMHfOgU+d+OvRdvnRRy00alJeyZM2WU4fUEiXK6XB6730Pm7AN1ZoZwKoa37Vo1cV8E6h+pIvJBQxsUa9jxz2udiUwfDV+0gy1tdHRlIl6oizkNX2GjGpUCzfDOfMf7pSpnLxo+eNfQZ7YoY/J39rdww1gIKhQKtLpjbFhgO1BFMZaf7Fh+AZ/x+2InXDzjW1gm47jHzdu7vJFg8imbeMD5MvGDby/TSh9b/+4aWK2jifiJ26nE/boNVzee+cFdccNH6lpkx9gn206/OU5MYi5ROXPonYdR4RE4sVNj4PrcjIUO//YQltQUHq2bSRgG4FvYt0O4wBY1wG+zZAhk+TOnV+fibt0mVj1ZhpJ/5p4cubKFxMf4Ry3V168ZmXrTxgoyyI2fR+pWauxxx070TMEO8YkfWIaCUCxsd/GGioGsXkxTJEybE64xEAvUYENLhpeVj2IiIrHCCCVijlqfvQ4C4YuzE8DEg8vVla/ozIxPDhi1ANqPLBFq64axsJmmmHAAvPTztB3UXLmzKdD333jHpNefUZomjVrN9G8ADuu8+M72HALzG4zRDD05cyZx4SJNGF6yH33P6ZDH/MS75o27xgnfYYtHfoMy16qdCUdPuFYAwOzqa3AcRNmaFkYqjDyWKt2U42LPHTo1F+HPuJ0zHY70wLDHUMfIP3cZkhX//HTdehr3rKLctagcOFwHfLz5QtWNx0gOKSIuv38Akxeiqk75hIVi8QOfSRsT4HgBlAKvcWStHcYANXRnSmkXZfYMFQscxJuOghhcNMpYo1TOengHz9uh1JZR5G2ZQKcuYjORPzEwzvvb62bTkFa8f35S5lwM/c+9sh9Mf7ERZmxDf/pJ865MfwBaREfadu1Fe9we5fTe3S5FW64RCWxDUVL//77Bq0YmIl9e3fGFPJmIINU2B+FSwhUJIamAjNnkUOH9qkfPXX/vrgXwAAoC3OkN8PN5gYMYO3YvsXz5A06V7R2Lio/PugUdrhjrjSRayPeTvj26Xfv1B3bN5pxuLns2rnZDD2BamwKy1xYw69dp4mS5e5d2+IkXrtus5jbBZo266i2VXHTCPeMfMAUKqVa6fKuSGfCdnouC0mAtTGGlaNHD+oQAKeD7VY4pc2b1phhtYwUNkPR7t1bzXCUlRW6WjCDDS5foZqsXbNM42Ho27x5rfQ0EztD0/79u3SYat+xj/bcXbu2yuChE7Rx165eFtNZGNaw57pj+2bp0XO47Nm9XTnWkMJF5cKF82a4e1BOnDimnYNvuvUYqmlieKthozay6rdflVJKl6kix44eMmVzjORTRhqwdt2mav60XPlqkjdvIVWBLlGyvFlQ55b06TNKWJES4p8ps3KwdJSUJg1s+GKZ7NrVq3pjQp68BSTZY4+/Hv3u209ppkFiKcraWQVUDA1AQcik7WEkRMVbRJh1FLri9LpUni0TJ540WpkUjjhtIenBVIKtVDu3wCpzf3DKVPg7nYdvCAfV2jzEDkPJ1Z/3dCbya4dem0fCE4f1t1RHxZM38kX6hlZiymTrgDi0k5rOiduUUOMhHVtHfxcJ7kehhYTKmIukgwT5Q3//DB6Xi6SCBBvq/Hn3fsKkhgQbyhuM98w/8VGvnnMgLTEgjilT/rlDXv8reNdLQnX0V8BcR1zUGTonzJ3Ah/vdufkTcLIQiyX8ABMpFfzhhx/qZIwu38yZMzUSlFCwIobOH3s06PWhpHLu3Dn1x1IYCi2jR4+Wjh07qjUx4kK34m4BBraoSE5iophKHQEul7aKQX8WxMEPRaDffvtNFYBAsqJFi2pXIEE2/GgcWGtvNS0+tIs2QIvDSeHHPhLh+QtQgCFyegYNasEzdiq4GbtXL0fyfreAsgHqBYMpt6N8tAV1SoNhiSBBri8hVKwYKuvX73YtY7pw8Qf4Q37CAmHxtWvOMOzChYubI9EzFaJJu0PkwoWLmyNRRHU7VZTYacuWLacs/P6rmE0Z9kDq1G0ux48flo0bVqtUc+SoB+XFFx7W94YDNj9L0N5ub9zoz5rj0emvyv339Y2R8ALSK1mqol4K4iD+t85zkaKldEdv4fdzPGuOhPJwY7qseYqGl9L7KhKG/Ya/zjqIXUzu0bA8f/w0GNQQ3f/0w9cmL74qeeaS343rV+kNai6SDnzz5M03NSSkuGTNlktvmu7Wc7REmAY7euRATANzBId7/NKkTSeHDu3X/RSuwGM/qYhxB1o3N04HZtHr9WI7R1xwm06FCjX0bkC7kcdf9obq1jedZMMq7ZR0evZ90Cjith1UBTp27m86eU7do0JTp2Ll2jH3MCIt8SYcwGKUiyd//mmeNG7SVjZvWqv7Xr8uXij167eQDSatUqUrSqVKtaVJ0w56G3Xu3Plk375dqhmExtGaVUvl8OED0r4jt/t0kpUrftH9sj27tpmBJr106zFM71nkcpfYQSJKqtWoL79vWW86/3Xp3nOoFC5cTFat+lUGDx2vZaCco+6dJilTppHdu7dr2a5evay3gpMnLozZvWurye8j8qMhJOJES5fLZpYt/VHrJ8A/UJo26yBHTP5oD5Ard14JMvWDcAKNKm7QZnuJG34YIMgzKgPZs+fSv6gHoMbAxis71Llz5VO1OOouT54Cel0iWsHcEE4aqE9wQ3eQiffc+TN66w83CZ0+fUJV9nBD5KgS4OZ6QQZSp78citd3SmpbevedY0cPx7i5VYgw5IerC9EEw82tQqhO4D5/4awEm3Rxc1EotyjhZtBhf49NZ7av0LvRvU1fX1P23JLF5IFtKfKSNWv2GE0wBnxuSEIFhP1D1BV1nzVXXr3diC2vPHmIK4sO2vnyFTRxZFWBj62Xf32msnt7SEy8R/jYPT9H9QDQSdnDg1iYXSAeCsKzc3DR2bsEfB+fqAhrVSr4EZ8NF5sPx20JwoYF3nHGhmdvk31DH+24+BPeqnlYxI8/1u3km047bsLj8tgjY28IQ5khIuLkr9VmsOr0fMvMyTfk21ty5+J/DyWqXLkKyP79O7Sj3AwYi8NKuNV+cOHCRcJQKqpZu7ny9bdC5cqVb9ts5cLF3QwlqsSwD9z19Fd3M124+C9B2b+0aTOYBeg5Hh3feLhdayrWAixAmRXPnT2tz97+LDTRx2et0LPXPfLB+y/r+78K0hk9Zpo8MX28rkliEW0WppTZMaF+M6ADyoL15IljMeusxEKPO5l/CH/+zLfUBYvgixdRybhs8p1C0puFM3lgfRgUlF3jBAgdUPT9s3lz8c/CNygoaGqHToNl9arF4ueXWQYMniSFCoXLmtWLVXQL0Fbv23+USrDWrFkubdv1lKJFS8u6tcukXfveEla0hKwz/u069pHQ0BKqUZ5QQ+N3/vw5qVWrsezcEauq7/if1YObSMUgqsqVa8dI/5DWlSpdQbp1HyJHjhxUze6KlWuZDnVOjh49fNN1HkRVt17zGOnfhvWr9JDMop++03OO69aukLLlqugd1BztPnRwr1SrXl+2/r5BJUiceUTCtm7dCgkOCTd1M1ZWLF+kovbjxw5rh2/YuK3Wxw8LY7cIAMcqELigRR9f+odUbOPG1Sr9Q/CB1jwHefz8/FQDHglgg4atZfv2zeb7M2obYNPGVVK+Qg25aAaCIUMn6Onjvv3v1TvEOfLuHArC1Est0x6lVAWpZMkKKqn088skIaHheogJaSASTjTpkRRmDsii94cjuWIQqVSljmrlo5RerUYDCStSXAm3Vp2mps1LqmQPUX54eGk5sH+3NGrSTooVK62nGJo276TuLVvW6YEs3OvX/yat23aXoiY812a3bddL60/7SwfTd4qYvmP8nb5TXLc5kLQWNvlle4Uj+cGFw2Xb1g1az7iRinLMHjdt1sykG2Lcp04ek4aNWpuyFjOD0nk9FcCpBuwsVKlW16RVUtuMkwfkJwMnA0zfLV6ivBnIgvQEBgezcuTMrW1Utnw1lXqmT59BKpp6DQ4O01N6nIqgvjkszck66oVrxrnWm60Unam4ZIpDVPElWBa3U/qHZMu781nQAZm4IBDCOG5sqlrpn6OpiCTMW0Jo8wwhxp2NHKLiO4iWH/pvSN+oWO/vcfuaAUR3hjxhgQ1r3XRalcIZN8dOfFX6xyEpR7LoDWYVZn7ismWz6SIQsnmB9cZNOYk/pmwmPPE70j9H1w/wjsGO73DfrM1c/O+gRAXLYTvSzUDDEs5bWdOFCxc3QiUU3XqMdEbHmwBi6t69u5kK83l8XLhwcTP8sdjPgFmMm+X379/v8XHhwsXNoOzfH/Hmt3NNBRJa/+BntRRYN7FgRJDwd8AMW6VqHVn8y4IYoYsFa5g/2si2Ghnx85oYUB5wq29j6x1DGRypwQRBijjrzoTqKvFwdAbtlol3HQObvvqbf2hruPj7UOlf956jBRtKGTMGSP+BkyR/gVDToZfEdESkf737jlRTMdifQPKC1Gb9+hXSuk13lYRsWLdSWrfrqTpfSH8SWqOhKDth0lMqPsfOBcRjQeft2n2ISv8QJ7du3T1G+rfo5+9USter9wiZ/90XUq9+c5UWzZ/3uabDjzwgdvYGB8d69h6uenlI/9asXqbpL/x+rvTsNcyUeYlUqFhTDhzYK1MffF4lSZjAI1+sIYcMm6AGGTdtWqNxTZ32vKxY9rNJq5jqlKHvVq58ddXb+/mnWN0/BCRY30SPDIMkmEXo0LGvKc9ilTIisaMzU6cQPCBfhEdy2qx5R5VUYhpiygPPybZtG1QfbeS902T1b0tUJ69Pv1Fy/txZlUDdM3KqKiijlIsFtu/mfSbNW3RWSWKBgqGqW4eFUAYqJJFIKgcMHKuDFuVs1ryDNDL1g9SxSpU6aiIp2tQBNjswh4QkraaJG907dPDq1G2mOnkHDu6RBg1bSdGipWTXzq2mjtupG+kpZcCNjidmj9Dn27B+pVpXDTV9Z4PpRxiwROLn3Xc2bvxNpZno86HX2caEIT/bt21yJH7Gje0QyoebMpIufZOthnr1W6oOoua5VmONE+kfOqChpizUe6kylTT/SPWwAVKsWBnJHBAkefMVkpIly6tuIDqBZcpiE4QJJYNUqFBdChYKFR8zKFWuUlvjZcuD/hJm+h4Ga7DhgoTxX5f+objI3g8iaasWxYxCh+IEK2Jy/4BAuW4IEOVNrKWiQInyI50zS9YccvTIQS00IzCVSmcOMJVCJ/cGypCQNu/ZA6OiUcSl87CPlMKUF2VZFCfPnTujxARB8CNP5IPKouOhjMrITqciD5cM4UP8KFNGmvenT8VNO51psIsXzqubtGgMxNGYESSeUyeP64xEA6J0iolAZoqTJgyDD8RMWtjdOm/y5iCZivrJMwMTcTCgUCZM8yISp5wo0lJHlIF8Ex9lps54j7j+ow9fFe4aANjzwuwh4n8Xfx9KVH/EYtA42IDBLnNCM5ALFy5ikaiZKjIySqZN6yZr1+6SL75Y6vF14cJFQkiU9I8Z6tVXv5W5c/+e4MCFi/8CEiX9AxzUQgMAVtAbLOAtb34rJDZcfEReucpSQpIlTx5zK8MNMHlSa9zmfSR3RaPNYNYwvilTSJRZK3CHf9R18zfFraV9t0KEyUfy1E7+iTMKk4ie50hTNl9P2SKvXjPuvyqtc3E3QGeqnr3H6OIZPbTgkGJSOLSkLs690axZMxVW4D9q1Cgzc70qnLb9+uuv9T1E8/TTT8v48ePl/Pnz8s477xiWcZou+l9++WW1T4ZgAaJs2LCh6qZxEyPG0jJmzKjxIBAJCwvT+EC0+bbrsrmSs0p5FfkCX0MYRbu3k/bzZ8q1CxeVcNLnyi7BrZsYd0pp+NoTkqNSOUmeJpU+VxgzWDt/hfuHmviipPWct/X7SDNAdFz4iQS3bCiFmteXOs8+KLmqV5SMeXJKl1/nSEBoIQkIKShdlnwlV8+dl+7Lv9b4IC7y1PC1GRJQuKCkyuQnlSaO0LyR31ZfvKluF/9dqEi9eImKsnbNEvMYrUqJJ08ciSOQgBjKly8vJUuWlGXLlumsdeTIEfn999/lp59+ki5dusiqVaskICBAJXhr165VouEiX77l9+OPP2qctWrVkpw5c8rmzZtl69atUrZsWY1jy5YtUqNGDTUY6K0KlTJDetk6a66ZbXwlbVCghBuCOLZuk1w5dVry1q4s+35aKlfPnpOCjWpL6oBMcnbPfgksGmKII5eGy1qmuPgH55eTv++Q09t3SSq/DLLu5Xel/H2DZNkjL8h1MzAc+W297PxqgaZx+cQpndG2fvqVFO/dSTa+NVMuHTspZ/ceUOI7tHSVnDJxpUibRnZ+84OEdmgua196R/MabWavFBnSyfF1m/XZxX8Tyv45R86teDvWfSswY0EsfwUJfcsM5k3IzHD/lJ7hzdKy/vHfu3DxZ6A9u1uPUcr+gZat+9zA+nmDd5iZfeONN5TNmz59ujz33HNqkhUTrXny5NHDjG+//bayiVg6/fTTT/UqerQFChcuLIMGDdIw3LHcsmVLMbOlDBs2TN8xwxHHa6+9pp0dNtIQvpq+hV3kfmbYR2+kTZtW4+IvF3p///33+tfb3xudOnXSvADukGZ2nTdvnprf5d7pbt26xSFo3JQZU74Q2z333KN5Bj179pRcuXIpIbpwAf7aVGMA+0fHhJgOHDigLOHRo0e1k+GGBcSuBZ1ww4YNMmTIEA3buXNnwcZ0hgwZlOBKly4tBw8eVMLs0KGDBAYGahyHDh3S9RbrtPbt28uiRYs0zu3bt6vAxBus7WrWrKl/sWoDG8lfb39vHDt2TMaMGSPjxo1TN2s64maQgLixxeFNJBD35MmT5cyZM+r/1FNPaRjAhe2U353ZXFh42L9YdsfbfTPQyWDf/m5HSkxaLlzcafCwf7FHP1q27n1L9g9CGDFihGTPnl1nDFi+V1555YbZo0qVKvLoo48qm/fuu+/K2LFjlYBgC5kNLJv24IMPquCCWws4XsJM9fzzz+tsw4z2xBNPSPXq1ZUl9EZww1zS9IXKEhURJe1n1pYrp65K3YfKSq4KWeTquWvS4pWqnpAOspXILOUGhIl//gySu1IW6fBJHfHLlU7CWuaV0j1DpN8vTSUqMnZ2SuOfSpKn8ZUBy5pL+mxpJG/VrCataEkTkEoKN82j7vgoUCeHtPuglnAbeJ+fmkiT5ytLsY4FPG8N62ziz1slq1QdU1yuXbguXb+qL9HG7/qlCOn1Q5M46QPeUc6sxfwloFBG6b+0uURcjpCo69HSb0lz/c40RxwUNHmIuBoplYYXlU6z68q1i9c1P63erC7Xzbe4vZE13F/ri7xEXImQOg+WlX6Lm0nRtvmlRJdC0ndRU82Hi8TjT7N/EBXXfbCuQIwOcUA43msQiLJFixa6loEV3Lt3r2TN6hh4ROLH98TDlSATJkxQ9mnlypUSEhKiYblKo3HjxspiwSKyhoK19Mb2eQfk7P6L6v6y3y/ayebfv0I7ceNnK8nRjaeU4Hp821DSZk4tR9adlMNrTminOrrhlPn2ggQVySTbvj0g2UplliXPbDSzbzJp9lIVQ2j5xC93OqnzQBnZv/SYRF6LkrAWeQ1BpdQ481XLJhlypNH9s/AOBaXxMxU1H1u/3ifXr0RKMhPPrzM2SKTp3L9/6dweCCKvmc4+MlzSZ00jyXyTycnt56T84CIaz9H1J6X62OKaPzpxnx+byNXz16XyPeHauSMuR8qBZcek9Ts1DPFFyf4lR6XDx7UNgUUpcdH5I0za5QaGScMnKsjZfRfl0OqT0nVOA/WnzJ0/q6fxRJpvesxrKKkzpTREm9vkv5IcWHnc5MlHvhqyWC4euyxb5+6TnGUDZfGTG7Q8LhIPZf+8jxpwu99NN1kTQGKOULhw8V+CzlQ9et0bw/61atv3luwf6ykkeYMHD9ZZBHYOSR0SNP7CxjGDsTkMG4cbP1hBb40K2EXi+OKLL1SowF5X8eLF5b333tNZzIWLOxV/mv1DQMFGLRvBsHwQoCUC/m7cCBvlaE4gqWMdBSFaEbYFz2wOW/9ffvlFKlasqDfHucILF3cylP3zPvqRGD1Ab/xVnT4XLu5W6EzVq899Mexfm3b9/5D9++abb3SfivUU+zcPPPCAsn9I8cqUKaPh2PupXbu2umHv+BEv4Z988kkVcLApXKpUKd1I5c7Txx9/XGc57jdl34rZrnXr1iohZFN49uzZupfE5q0LF0kVf5r9A7BsVrsAUTfSPNZIDRo0UM0HCAwFXDZ2AQTED4LEItPhw44BzFOnTml4CIn3sItsGHNBMH8R20OkS5cuVWJiw5jvkCi6cJFU8bfZv9sFtB7iqxO5cHEn4gb2LyGCYhZC7w6p3z8Fl6Bc3C1IFPsHu4fmBFoRLly4uDWU/fujDV+EDu4GrwsXiYMSlbfhl+IlK8maVYvjqB05J3KLqTkwx8Cksy+FoOJm7oRw7doVeWDai/L57Pf0Xl3MkVlwrU3vvqPkw/f/T5o0ba9mu35buVhvUkhpZso5X87UK2YqVaktc+fM1Js6qlWrLwcP7lVbhNzZO+/b2Z7YHGDfzc+Ew84ft1TkzlNAfvllvpokq1evhezY+bt8+/Usvcv3t9+W6KUDmPKqXaeZyeM7MmnqszLtgRE6U3OzBLdNcFsHaR05ckBWmW+wOYe9Oe4CtsDUWZ9+oyVVylTy4guPqJkw7t3dvWu73D/+cZn71Uy1TZcjZx758vMPpW69ZvLeuy9Jj17D5H3zt0XLLrJwoWOb8LlnHlQ7eF9/9bGULlNZb8UYds8keeSh0aaeUWpmf9CT8D+EW7XzneD+p2CSMGlYd2x6N7B/+/fuiENQFidPHo8RtRMBv1u5E4Zz8wY28eKL7f38/LXzMiMumP+FlC1bVaWCXA2zYP4cqVCxul5tM3fOxyZ0MlWnWjD/S70WhsJAKPGxfu1KvfYkRcqUeqnyV3M+ksFDxsnvWzYYIr4oixfNN+lUUYOWRw7vV9t7GFj89ptZOnOTfqpUqdXOHxd9t2nfW1KnTqv2+LjYm/cMBt4EBahbbBVipxACQ1ppBUGXL19QA5OUU20RmoHl6rWrSlCvvzJDy4KRRuqJtSxXw3wy802NC/t9mfwDBLWy2Lp2/v6TP3Anu/+pn0nBy+2VHjMVDY4E8GbgEB4ibxcuXPwxlKg4+vHWG48nKPkD169Hyty5U2TXriMyevTrHl8XLlwkBGX//oj3TJHCV8aPf0fGjXMMnLhw4eLm0JmKe2SPHTsUwxvGhzff6MKFi1tDiapH73vljVcfVfYvY0Z/OXcurqF6pH/cicphROfazb8GFtoTJz+td/BuWP+bLvIdRKsAACkX0q+cufJJZMR1OXr0kEk3q6RMlUr27d2lgozsOfIYN8KU5JIzZ16NA+P83NF6/PgRT3wOuLSAy6aRNHJrRsaMmVRamC59eunYqb98+82nsn/fbsmTt4Aa9Kf8rC1J88CBPTJ+4pPy8ouPCvcR586dXy9A4JIDLg84f+Gc3rqRPXsuFTh4G/enjgYOvl8lpa+/OkMKBRcRLlhYu2aFjBn7sLzx2lNSt14LvSB77pcfSp36zWX2rHekdp2meiNIzVqN5Ffzt1PnAfLaK09I8ZLl5dDBfZInT3698aJn73vkyScmmIHOkTMVKFhYLyAnD+nSZ5TAzEF608a0B0bGCEgyZQrQiyGoR+qb2ywoOxLV9OYb6oi/CIyQ8nLZQc9ew2XOlx/pswU3wYwe85BKafft2ym5TL1wiQN1YMEATHvgx8UPWbPlUMVrwuXMmUclu6iyIRXlZhMuq7j3vkfk3XeeV7eJwYnoDoW2Cjc+WBQMDlfpUnwgAfP1cRoRyZ2V3t3MfTNgQpqb6ZGcxSKZStTohDQ4lyYjtuYZid+xo4f1Kp1xE2bI1i3rlKCuXb2iF1BXq15P2VcaKD4OH9qv1/Mg6eOeqt27t8mIUQ/I2TNntBPu3bNDKlaqIceOHNIBg0uT6VQ0OvkgXtspSHP4yKlK/NySkT9/iErw6JxO+FhwJxQDQsT161oGbgghD3Q229GQCqIkzIDBVS0dO/fTK3CQ8pEGN3TgX6NmQ1lniPGEGTBSpUojefMFCzenUM/FipVVfcqQkHAVt7fv2Ee3BQoGh5n8xl0ft2zdTTZvXCO9+46QHj2H6ZU9Q4dN1Hx26TbIDBYXTB1XVUIZPeZhzSN52bNnO6NETNtydQ+29bkKicEPwobIuF/LhmEAyZU7n/QbMEYHqcKFi0tXkwaDKtLUNGnSah/jcm6u5cFNXXMdD33BxgP+qpv4buZm0EvY7YTDLyG3DZeQm/5i3TpThYaVMpW8Kl5Hj0WhQtzQnd7z5OLfBevdvz9yc28Sd38ltF1yu0EazPYQ7H8RSlQe900RERElb7xxj2zcuEeef/4rj68LFy4SQqKICgQEZDA8+0Wd+l24cHFzJIqoLP/owoWLP4YSlbc1pYSA9A+NiputuRICYcdNnCFTJgzRu2rRj5v54asxxMlCvUrVeipg+OLz93VBC9+POpBzDCWZCgIcgo7S/Fk3i2PiT+jsly0Lf5FUkY7zlzh89RvcffuNkrfefDYmrNWjI12e48eLwAFBA3Eg/bMSMStcITxpIaQg344/R2li6xWhwvARk+XSxYvyxutPSdVqdeXypUtqGmzFskXywEMvmvoa7F5ofYfDhw7WtdsIuXgxVrk1IZQsVdFDVMlUioNkiE527epV/cWH6r2ZTgQRcZEzFyEjEregoy/6+VuJMB0Y0CHLlK2inX7SlGfFPyCzXpQ83hBm7jwFJX2GjCrZCikcrpcdg5SpUutfb/TsdY9Hdy65tGvfW6VtQ4aOl6bN2qv4HckWBGSNf3JZMsSMyJxLnTNm9LuBoAKDskr1GvVV9E59cbk0+aU8XDaNOJjyIiaHiCCeNu16SJ++I3WwsOBbROIHD+xRAg4OCZfIqAhNl2d7po24qGPqztutdW3cxBPjNmnxlx+DgXVD1IitHfd1zQdu/lJ26+ad/QYpcIzbK17Kqm6TpqZt3ORL85SAGyTsdvoO8Xj3nRi3eUcYwjru2LrwdsevF+uOUy82z+bnXRbvMsatl7h1FFsvuL3rJdYdU/cmTVsvWp7EsH/BwcG37SLtuwkQUOs2PeTK1csy54sPPb4O8dRv2FK+nz/H4+Piv4RErqkw9dxCli/fqj8XLlzcHImW/uXLl1UOHjxppsYbN4ZduHARi0RLHvbsOeoSlAsXiUCiiapq1aoxxllQ6UGXKz6wWosNQBaGvCcci1D+WmkYbsB7Foc2jLULyI+wmCjj6lJvENZ+b78jDhar1h8/LjRggQnw531CbtLiorfXX3895nsL3uFn842Ja0xSJ1RuFy68kWiiws4f0j8627333qs3KcbviFykhnEYOjQ3IA4fPlw742effaadHTNkXJjNlTlcr4N9dQxoYkxz4cKF+h2dmFsNEV0jXeM7foBvEQ5gFxBDnFwiRzh7lQ+XuGEtF5UqTtvyjD/vub0RXTvyw/fE8/nnn+sdxrgtsVmEh4dL0aJFNS9c6cN1PtRB/HAuXMRHotdUFhAV144+88wzHp9/B3RmiAqrt645MxdJGYmeqbgblxmA2WrGjBkxbJE3YPv4Ad7bMPyFGAEmm+0MR9gE47kWJfUeKSfZigd4fBy2rlG9RtLy+ZpSqH5Oj68DwjeYXl5Kdivk8XHAPU/EU3lUMY+PB2YYqTWltNSeWvqGmafSPeFS9+FyN1zqVqxjQan3aDlNyxv5a+XQNLiLyhvcGVXnwTImfpGak0vpXVfcPVVtbHETvuwNl69xr1Wjpyrq3VHcOdX46YoScTVKCjfJLfVN2eLHz91R9R8rpxe81ZlWVtPKXzO71CIt4+ZiOm+kSJtc/X1TGG7DlI2yVLqnqOaPy/LSZYm758cMz91hoaGhek0sHAjPtFmPHj1k/PjxCbadC0NUbHRy7iggc5ZEsTYQBzcpclWON/vHWgNjm7BwrI+4C5ercmD5PvnkE73PF9YM7QxYNr796quv5LHHHlPzzt4o1oHbB6P1pkS9afCy03jckpghe1qpOam0djLrj19QWCYp2T1YO7P152K1XOUDJXuJzOpvEXEtUgrWzaFxcyshl6JxiyFhwtvll2ObTknyVD56SZteqmbiqzAkTH7/ap9kypteOz7Exa/mxJKy5u1tkrd63DKAHKUDlYC5dC53layaxu9z9smeRUeci9TMO5tXH81rkFy/GCH9ljaXDR/vEr/cafVSuIy50kqgKR/Q8ObT/cuOSbqg1GaQSyZLnt4gv732u6QNTC3Lnt8sy17YJBlzOLO5jf/i8Suanytnr4mvKRtEmbtCVrl86qpkL5lZTu+xZ9tigYnudevW6UV9sNDlypXT9uQO5lWrVqkZbhc3ItHsHyMURMdMNXr0aJ2tIA5vEMb62RmLZ283sOEgUH6saeKD0RSiYDnF7YU+yZ1JFTcdkt8N/qy/zDd865PcWYfpjGOcdFpv2JmIcHR2zvvxvV4Rav7jr9dyms9IS284ND/S01mGVyZOb//4sPmIWxbzoYF3/mLdTnnip+Udvw1j40lmqjSa6jVRUEbv/IOY8B5/8mDrSMtmftFMvp7vLWgXO8jatXRCbeviRmhLlShZyVRaXPYiPtq1a6cSOSqY29n5Gx/efrjtM39tA3CXr4W3vzcyB/tJxaFFYlie8HYFdHYAdBA6ObNIhaFFJacZ3ZlNKpgRvUDtHNp5yg8K07tynfDJnM5i+kepniHKxoFSPYKldK8QdfPeCkOKtMwr5QaEmvqIlkINcuk9wXTMvNWymdnK5MnMTkrUno5Zrn+YhDbPq98SH2kz8+GuYMrgdGqHoADXp5btX1jZtjK9C5vwoUq8pXEPDJPkqX01fktEOcoEajmZRbmbmPj98qSXMn1wh0qWMNMmtowGafxTaj6Jv0ib/CZMETMr59TrVQkfasoH7DeRZqZmFk6ZLrnkrphFyvYrLMU7FzT5ddqGH3UT3qaASbOwEnhok7xSYSBlc4jOIme5IK0v2i1LuL9elUpdeCODmUET8r+boC1XrHgFHYluBdg6Ri7CcRH2yy+/fAP7h2ia2zlg/7hVccCAAcoufPTRR0qUsH/VqlXTOPiWWxQffvhhvTXEAqKofn+JmAukAZdd2waEgEBg4UySpUgmaTijgt5dm7NcoNSYVFI7ZL7q2bTz0RHp1IB7cou0zit5KmVRFqiEWX8FFMigREIYykb4yqOLKcsUbdJhfXLuwAXDCvrq+uXI+lPK/lnQMU9uPyvnD1/Skf7472ekYD1DzCYu3PlrZHdmAZN1m4+dCw5KijTJTYf2kWObT0umfBl0uji26bSkNeychS3ngWXHtbNDxIS/cva6Et6xzWdMupclhSEGYMNfOHJZ64vOf8rkjXi5CPz0rvNyZINJL69JzwuwuxB1xeFFZd/So2awCZGVr/yug4B3vbDWpG0g1urjS8qFo1ckVYYU6sf3EEnDJysoW+pfIKM0M6z7ru8P6qXl5IX2I1zrt2sYFnivEu7dCmX/evYeI6+/+ohhw26uHQ3RUMGIqllTcWt8/MveIDx7zY0NjxjbEqQND0HhZqELK0EYb9AAdBJuhwc0JB0bXL8caTqlx9+4k5mOzeJb3abj+aY0btPAsHO+KX3Vrd+aTmJHRzplHLeJ35cZkJHbuE1W1R+Co0Oo2+Qn2uTL5slC4yG88Y+fFnmxrCNxxUmX8JcixcfkHeIk/z4pYmconpOndcIQH3HpLInbpKHxGHf8erHxMwsx22reyL9XueJD82riIW7SIK0Yf5M/6oU6ionLcAkMFo7bOMiTCeddRxAk61V1G2LimbxCWIRLKB93C3yDgoKmYv/g/PkzplJN7dwEbdu2FW6IRyq0fPnyBNdB3qwc720Y/K0b5dwzZ87EsH4JxUMj5jKj89l9F5R1CSiYURs48lq0mQlyyPEt5nvT+bRDmrAgU/4MusinA3N7/MVjbPQym5gO4ilWvurZJWPOtHL+0CXne8+7XOWySEChjHJm38UYfzoLs6V2FNNv8lTJamZGfzljFvR5q2STwBA/ObntnHZA8sGgUaBWDkkTkEpni3w1s5vZ1E9ObDsr+cyMhSDl1E4TXonI6bSkXah+Ljnx+1ntZBAgoKwhTXPL6Z3nPUTHsRSH4HJXyirn9l+UtIGpVNrHjJgyfQoVvFAvxKPhTb3wLbPG1TPXYmZwyk78pHtyxzn1d+J30i3cOLecPXBRb9BnhqTuuSU/j0k3MNRPTu06p+H5AYglyHANV0waDITZSgbIpZNXnXhN+sCmEd99t0JLV7N285jF583ArELHgXUbOnSo3gISn/1D44ANWdg/pIP9+/dX9u/DDz+MYf+QAhIX33755Zcq9ODiuDgwnbjmxFLasbd8sVeqjCmuHfXquWtSaXi4J5CBIRqLIq3y6d/mr1SVLV/u1b8KTxgav9zAUF2X0Hms/3UzE9R+oLSuB4SR3QOIhdE7rX8qdfsboi3RtZB2Cn/DNpbuHaL1YUGnp8NlLxWg/pkNkZbr76yXcJchvI3f86fVm9WVKJq+WNnx8PiTn4tHL0unz+o6Hhbmfa0ppXRWqmFYsExmbRVu1k1XTpt6GWHqxWbH66+ydyY/rd6qrnWJRJXBAqIq0spZX9nwSAWRsEL4qc3azC93Oh0cYPNYx4U0NGy6jduD5IYbCG3mtB+SyLuZrUsslP3r3nOUvPn6dDNr3Jz9g1BoHFg11lRcMRqfbYNQrB9uCJCNWtx8a01HQ2i4mfUgMI6VeHdQAB/PegEWQiVzpsHwA4yAdPRrFyJ0gQ282Rb9Nq3jz+yV3LgZie33vMMNO8KIrmJnk7z9Bug6wbI8sGGwV+Y92Yww4W1YnclMWGYIjZ940pv4Sdcz+8S4TVqU08ZFWNK2cV0z4Wx5NH+GdYrPPWjZtF6iNG3WZ7ZcCdYLrC0sYry0NB7zLbOlpmXyp2y3GXyAstSmTlOasmhaV01axk08DEqUhTAgDsto0rMs6X8VSlRp02YwHZ1DinEb0Bv169eXX3/9VdV8/g64lufs2bM3dJb4SJs5lVw64bAR7NOcMgtt1j2MmMwItkEt6BR2BmIjExaEZ9iX07sdlsWCzhhg2CLYSwiOtMgOi2/2fkiTd7Y6IBrSZU+HTgNrRAc+s/u8yVs67ZQIP7xBGNYSl45fUUEBne7M3gvGndZ0Oh85a1g4bzAbpDQ/WDvC0zERgMBOUjbyxlrGQuvFsLLUC/t0rKd0D8rkC8KBsC6fjtVTdMqcwbCg57WMqTKmUD8IPrVfSl1/wRp6I01ggFw8ckxS+WU0cZo8pUktFw4fMxUSbcqTwgwOV0z9pZFUmTLK+f2HTJ58JG2WzHLp6AlDyCmNO0jO7tlv6t5X0mQ2bOGJkxomY67scmbXXlOHsYM4aV06bt6bhoi6HiGZCuQx7O9eTedOg/a01m37/OHuOGsfLbCZfYYMGZIg+/fxxx9rPJb969u37w3sH7Mc3xGGzd8uXbroJqM3GC1bvlHdjNzXpbVhW/xyp5finQpq563/aDlPqFgwwiLuBS1erSqnTGeHzcka7q9aE/lqxLUJyDosV8UgyZQvvWQrEaCi7WDD2mQONmyaiUdZJqjTA0ZlZsvgRrl0lkDkXs2wpID1RimPaN4bEESNcSW14yJZU62IK1FSeWS4ShIhOG+wjkFihmZFldHFpObk0oaAo6TKqGJS3cQTfyaHFW7yXCUl+IrDiuqWAoIZxNVl+4fFSAUtYD0Rd0OgSAcR+UNksIGwslnDY7VXQOF2zSSoWKh0/uULuXbugtR+9kE5tXWnZClRRIKKh0m++jU0T+2+eV+CihaWdNmCpPTQXnLp2AlD/Nelw8JZJg9pJHv5kpK/QU0To8m/yUOnH2eZOrsgoR1bOgkZREdGSf2XH5PyowcaIr8szT56US6fPCO1n57qCXFnQWcq7/upbgaIBqDkypoK3b/4F1p7S/+8JX7ebv7C9hEPBAiR4h8flo1QyZnpmLjxY/LApoNKzEwHpJMACFFnI9N2jOh0MIDbx8wSDAh8z4xBR+QH+CbSfBs/LQBbo6ynSc/OEjYfrCXIDG7r740Yf88MaqWL+JOmClhMFjQupHaGJWS2VMme8WMmUhYMt3kRw15RZq/wxEXZKQ15UMmcebD5sXVEWfSFiRdQVsLwLQQeP//2IsCIK1fN96kM+4cmRkrzHewhEk3qm3ivE5mkNjNRekNYp3fscb43bRtt4khulgPZypWQwyvWqj9+URGwpE5cUaYv+HraHzezF30kysSrsxSFvMOQaI0KOj9tgoVZFy5c3ByJohCIqXv3Onr614ULF7dGomcqZmGIy4ULF7dGonk5Ln6D13XhwsWtkSiiQtw6cmRLKV/ekbC5cOHi5kg0+5cuXWq5fBmjge5s5cLFrZBo9i9NmvRmXXXr4N77VuxD2Q1eb38XLu52JJqoypcvr6pFdvM3oaMfzz//vNx33326/4RhFxRnAf72SAjGVmrVqqVnsyz49vvvv5eTJ0/qntZ3332naVWsWFGNxnTu3FlCQkLUTdwYbuE08eHDh3UzmRPH6BTWrMkmowsX/1skiv1DoxwTZWzsfvPNN2oBCeLgSLUFxFa6dGkltC1btqhf3bp11UoShNCgQQP59ttvZe7cufLcc88pEVkNdb7lPX8Jw/F64iItDL389NNPqtEOwUE4S5Ys0WfcCxYsUIJHc95bS96Fi/8VEr2mSgzo1Kq5YIjoZmBWshoUhLOE5e124eJORqLYPzp7r1695IMPPlCFWkyUxTf8AjgrhUFN2Ly33npL1Zm8gT9mxpo0aSJ+fn4aD7MfhNi7d2+11sQRFNi/XLlyqaFLC8T56AqSPipO9pgJp4vRQ7RsIUf9z507p3+x/oMVqJEjR2o4wvNdzpw5pUyZMjobNm7cWJV8iZP0AgMDdTYtXLiwtGrVSg3TZMuWTQ17YgMQLXyUizm1zMwK+8nMbdW4XLjQQ4oe9y1Bxz99+rSsX79ejUxu3rxZtm/f7nnrzDStW7dWw5OwYl27dlU2cPXq1TECCwDhYKGHuH788UdVut29e7csWrRI+vTpI/v375dGjRpph8VgpvfsRYeuXLmyLF68WH744Qf9Fis/sIB8CyHjxooTaezdu1dZSPKzdOlSJYCnn35ajh07pusxfhATRMIBzLVr10rPnj01nlOnTsm+ffv0zBfEyL3HkydPVr1F2FrYV94zsECo7izrwiLR7B8zhTdxuHDhImEkiv1Dm+LDD++TBx7o4vFx4cLFzZDomapq1aKGldshly65awcXLm6FRBEV6wnWQv8muCIyRYq457X+CrguMmUC57X+TbA+BNYO4n8Z2Jd07le+e5cSKqiwirIUtE27/rJxw4o4HYCN2spV6sjJE441JTqJ/eZmbv7G/3FfatHw0pItWy45f/6ccEeqfQcRdeoyUNavWyHFS5STVq27y4rli2Ti5Kfl4sULemivYaM2mscM6TNKtRoNJJn5lyp1GsEa1IMPvSg//vBNnPTy5C0oI0c/KAvmfylNm3WQFClTSqVKteX3LetjwiBtDC9WRuo3bCWHDu6TEiXLGXdr2bZto1SuXFsamDTXr1spdeo2lfoNWslvKxdL0+YdJU3qtHqZdrsOvQzxp5IDB5zDecQJ8hcoLL7Jk8v5c2eldp0mmu/jx47I0OEThTuJDx7cK0OGTZDLly/KsaOHY/JD/RImc+Yssmvn7zL1wRdk69YNkj5dRqlt8pA2bXpTd2elY6d+wqHSqOgoGTZ8kpw7d0ZSp0krNWs11rYrZsoUWri4cPdxrtz5pXDhYpLGvK9dp6ls2LAqJj3arEjRUlK+Qg096JgjZx6pUbORbFj/mwwfMUUW/fydic+xJkx4TISXLVdNevQaZuL5TbJmzSkjRk6Vn378Rho3bW/qqKX8unih1oFNo1OXAbrdQh01btJOzpw+qWXgruRzpn4O7N8tQ01dhJl8rFyxSEqUqiA9ew2Xn3+aFxMPSEy/+zPuxP5MDsw31v3H8Srl0OB25Pj4oxcT3ERdtvRH7QzAO/zN3AkBCWG9+i21gb2tN0FsXbsPNrNhRgkMyqYXW4M8efLLhQvnZO2a5aYxA2XjxtX67vffN1BOCS9e1hD6MQ0L4cVHrtz55IQZCJq36KydNSyshIkjdsMapEqZSooVLyN+Gf3l+PGjUsAQA50ZYsidu4Ds3bNdO372HHkMQf0iKVOmNt+kNkQT4kj8on0kNKy4dmRbfiqXQaiBIcLr165Jzlz5DPtcV8t56uRxKVe+ugnnI7M/fUdCQ0vEqTPqft/eXZLJP7Mp+3klFmZb06TyzdxP9CLxDBkyyZbN6wwHEWbC7tRwa1YvU0LcaAiGcjJIUdZwU7bVq5bI5s1rTactKVw67Y0MGfzMQFdKgrJkM3HtMGUpoYMOZWLQ69J1oJbHlu306ROS1wxWXFCuF6WbmWfKpKEmTKRkyZLdLBGWar3Y8NQLl1czcIEgE6ZB4zYa5zdzZ2l7Eu7SpYty2fwYBFb/tkQ3+oGN559wJ/ZnvvByJyLexLB/XCrwb1+kfbvYPzpRqlSptdEZcf8XiDazCYPZ3cD+MRIzuFKnf6U83gSaWDAYQWx3CpT9w0bF6lW/mIL6SMvWvc3MsET3bywCAgKkQsUahn1x2BRGMGYaX98UsW7DisT6J1wBvJ805WnDrh3ThuHZAiLq0m2QslqwELXrNpdVv/0q4yY8oaMprGcVM9oXCi5iRuazUrJURQk27jRp0ykb9tAjLysL4o0SJctL/4Fj5IeFcw3711HZQdib/ft2eUKYBjOjaAPD+jG6HzbxwO6VLl1Jtm/fLC1adpZyFaoZVmiVtO/QR8qUrayzZrcegyVHjrxmxlwvvfuOVHaW2TMi4npM+WH/GBSY8dq07anEfdLMUoOHjtdZl29hTZmd9+7ZofWq+THf9+4zQkKLlDDprpQHpr0oW7asMzNpJmnRqqtkz55bzp09LXXqNdO6OHr0kNxj2K/06TPIWeNftlxVKWhmMGbSIDPrFw4tprMcs27R8JKmHWvKJjPjW5Bu3XrNlY2Dk6hYuZap16Kyw5SfeH9ZNF/7Be1D3rJlyykDB4+VJb/+oHXJbEy9wFJ2Nux75ap1lIXr0esew1JWN224WFlFZlhm1Zatu8rRIweV/Rt2zxQpXaaSLF/6k7LCuFeu+MWk5dQjVQLbTpl37Nhi+s6zWo4NG1ZKn36jJXNgFmWdiTMkJFx279om4yfOkIuGuwnIHGTaZoRZKviZ2fWkVKxUU/vLpYsXDRdRW0qVrmjayVfZcIiWeoDgqQPL6tGe+MEWqTvSWRvbdmZgsHn1rqM4Qw2BZs96VXnv+GAtwQcgpWGZ+JFYjNtkItY/YcAWHD50QMqWr2rYtfMeX6cjtWjZRTsblcFaIX269KYyc2nBWRPRSZwRy1fjII+pUqWR06dOaBw0QHwQlkpiHcFMRfpUiDdIL7VZl8GekI/k5hv+slaBOJwyR+v6aK1hsQjLoEDeIJojhw9JbsOmYkjSlp+GKFe+mlSv3sDJc3Jf7WC495v1Q958wRr39wu+dFhILzCAR5q80unYWHaIDduHvvK1Yf8QutBODAa8Y7ChnPO+/UyJgfISJ7MIZSWPdLaIyOtar/FnF1hkygZhREY53xJHgYKF1d3MrB9Jz5YNN+VrbgYcygO7ly9/sKaFfXjekWXScTqkmEFst/z847dOWqYcNWo10vyfOnVc2VvqmlLaY0U2LcpNngsWDNW/PK8za+6MhlX/eu7HktKUzdYFAzRxwRUsW/aTrgmpl/nffa5lIX/UOUS08Pu52ncwbEP9kBbx88PNhELZHXdK/U7dZk1OnLj5wfnEun1i3Mr+/RGr9b9g/2zn+LugMqms2xXfX4FDGM6g9V8Hnd7UxA11YbkWOmV8QJx/hdX8X0HZvx69Rsewf42bdjFUvlyp1QL2r2zZKmYhf0Q7SCyb9+fYP1igyVOfkWOGjbx65WpMRYIrVy5J1+5DVPrXoWM/lQDBCiJZYpbatnWTzibVazSUPbu3SX4z+iClSpc2g+w1C+yJk5+Sxb8s8MTmAFakTdse6t+wUWsz5VfSWcAKNwDE1rFzP8M++ZlZ54BhYforu7Fr11bD5g0xs0ohXbj36n2P5MlXULaYBX+ffqOkcGhxFQAMGHifhBgWa+2aZRqXLT+zER3k3Nkz0r3nEDlz5pScPXNa2cXgkCIaHulXzlx5ZathBS3h8bd1m+6GXamlbNT4iU/Jtm0blAVGilawUKhKz4oVLytVq9XTvME6MVvs3PG7iTvc1FEDLQMdt3bdZsrWIrWrV7+FSlbjs3/t2veSa9evyhXTPi0Ni4lkkxE9lv2LZXOQdMKmZ8maXSV3gUFZpd+Ae2XF8l9kxKgHVYjB7NXf1EuNmg0NS/6tYRfvN21XVuure49hcvDAbpX+Dh46Udl4WL4Bg+7TJQYcEcId2omZq6tJK53hWnabNr/3vkclzLDFv61cZMo8SfKZ9oD1r1q9ngqG1pn+MsbU6aFD+yV7jlymLQdovezYsVmKGPaeGXLPnu3StHkHKV++unIdPDPjkhbE67iZbT2soGH5qCMGZ8rPgGDd3vVyS/bv66/eS5D9W7d2uSYG7DTHdBzjNgnH+icMOht8f5EiJZWILIi3StV6kilTgGQwawf4ZyRJsIN+xu/TT95WCV2hQkVk+7aN2iBp06QzxMVmtCP1o4Li48jhgyopK1GivKa908QLi+QNOgFrmnr1m4ufn7+yZ4ig05k1ymHTODly5NG4j584YupghbINa1cvl0DDNjLwrDYsYaDh7alsW34agcZHrE29HD1ySMXWNNhGsz5DLM63v638VSWNlqAAjZLNsJZI8SJNg9Kh4CKYZecbFu/A/j3KOhcwAw3rOOrRzy9APv7odWXhWDcQJ7NzIbO2Ym3EmqKAYaF2bN+iLIw3IM5t2zZJk6YdJIchxJ3mWwax7Dlym7KmUraVDmPLltG0D1sPefMU1LUt5aI8uMkX36MkzVqSPNOnrly+ZNrVz5QzSqWHxUtWUMkh35D/CNMZU5t6dRS0TT8y6ZIWs9Pu3duVMGC7WDeuXLFYMmfOatbJX+lgytqcvGzZtM4Q41WtL/rIpo1rtO/M+vhNKWnSY/253ZTzgmGrv/n6Uzl95qQcO47up8P+0R78HDf17XGbslhWkN8dzf7R0WiQvwsakk7xv2T//ouAK6HTeXM8t8Kt2D9v3K5+8U9CZ6pefTite10zXL1G0zhsmQV7S1ApICy/W7kTAvGOunea7oHAbnnj0sULhg3rb2atSOnQqZ80MOwaMxisBuwZ1kxz5con7Tv21fDsZ7Vt10ulXaQJSxYfVarV1Q1lCArJYdt2PfU7b0SY6btjp75mJAvTWaKTYf9KGtaTWQX2AWkZ8XfuOlDjwJ+9m04mr3Qc64YNIB1bfiSN7Mng18HEnzWbc/k3m9rtO/TWukD6R57irxeqVW+g6V29eln69B2lwpTM5gebhRQyR868Kk2jvpx8DtQ0aD/SoV4QzrDX1c6kxSydNm06ZYU7eOrPgjomDGkw2xJ/njwFtC7Y/CWflhWibMzczFbkheMu5BNWVfNh3Pfd/5jmA7aNGZ748acN+d7+CENb8rtqZqj7Jzyh4QjfsHEbT/mvKAuK9BRCop5pb0Ca9A3YRCdOR3AT67Z5dti5hNyUkXzHup2L3fGLcZsffdJ+k3BcTnms+wb2b8mv3yU4Wmw3fCkJASspuZU7IRA/I1dO0ykiImIN+pOhQmadwdSNVsCin+dJiGHT6AisIWD/kBg2atJOp30KjeRn8eIFunnL94iP4wOWAHYISR2sHeuDxk3aet46CC9WWn5d/INpsAGGFSyga52KFWsZ9jOHirLLlKui3+42aywkSmz+fv/9V7oWorMuXDhX2TXYFmZCyk9+6HywUD6mzNu2blQ2k8ZZvvwnE9apB6Ryvy7+XsNbwDWUr1BNtwEY82BFYYtTpkqtYVet+lVOnjyq2w4/mHzwLdKtmR++ZtZYdaVR47ZmDTlf89GoURv5ceHXShhsuqMdEV9li3XGQhNPj57DVMxMndao1diwTv7aD/IYAiO/tmwQCu302iszDAHnUJaSNRprPthC9q/oXGwO5zH1SZv/aMpCfZJX7z7yy6LvJK2JC+njsaOHdO1Lp0Q8fvHCeU0LVm7Jrwv128Wm/LCm1DViceqVtaITp8Nqxrp99C8/Bq2E3EwStGGs27kvDb8Yt/kx49pvEo4rhSdtjxv2z9rNvhmCgoKUv76TwagSf0Zw4eKfQKI0Kjj68e23D8iePcdk+PD/8/i6cOEiISSKqEDlymGyZs0uM63fuN5y4cJFLBJNVC5cuEgcdJFRvHhxPTOFBAv7EBhLQbKD2bBixYrpIhFbDQ0bNtRFqAX+c+bMEYyxIMTAFl+9evXUHyMv1qBmqVKl1A4EcRJ3gQIsfh1RPXFmyJBBcufOrUZY0E7GzgVuwmfKlEkNxeDmqlP82c+oUqVKTJjMmTOr3QjSxYZFtWrVdA3FO8J4G5BxkTRAf+nXr5/a96Dd3n//fe0XXBL49ttvq6Eh7zUw/Y5+QH+Lb3Donwb5Y0vp/vvvlzZt2gj7cOQH40LYv5w+fXqMEA9orrGzR8dEIvXRRx+pgRQOJdIxMZhCBAgqMGaJhMMbVgCAtITECWMrA4KiksaOHavGVogT4qxRo4a+37hxoxpfwf+1117T60+xdIQhTtIlHLcw8g2Wj8gb8WPkBeMus2bNUktJpEta/LAzOG7cOCWohx56SC1A0UAukhboL9h/pLPSIWnnQYMG6QBMO9qjH/Q3iA8/+gHf/dug/0MTWNaiz0ELWArDHuWKFSs0/+TP4q5m//Lnz6/mx7Do9L9oDBe3B3BQid1ETgpw11QuXNxmJGrj5tq1CJkypbOyWS5cuLg1EkVU4eF5pWhRtCBiF2MuXLhIGIkiqnXrdsuhQyfddYkLF4lAoogKrq9YsXyeJxcuXNwKiRZUwPolT+7OVC5c/BH+kKjYhwoLC9O//xaQ+98uVtPuYblw8W8hAaLiMbYTQkxsvHJswdv/r4BjDRxBwEbd2bOnPL4c1w9SSz8//ThPiYmzQR++/3/GHf9QoXfebLZvnidO5AYFZdcjHN7hS5Qop3mI1cy38cbGz94Ix8850o+BkhvTTsjtoEzZKmoINLEDQ+7c+fVYeOyu/I3xc7SC/J49c1KfMYaCwZnvF8zR4wYukg58OAjGD+I5f+6MDL3nkTgqF+DC+XMycvRD2tGwH8D5HM69QCS41d/8HHfsOan44PDfgvlfyD2jpsSZ+U6ePCZ58hZSPw7W0YEAf7t1HyJt2vU0eYpQs1QcIsTdt/+90qFzf80H528GDR6n31iwC46lWfLEb/jIqfoNZa1Zu4kezGO3nrh79RmpYbAZwbktDvpVq15fvjd5xS4HHbhL10HaeXnfoVN/PULOcfl2HfromSBvlCpVUY+LAw4qtm7bQ89XcS6K9DDYiX0N/DEmydmsVq27qYku6rF9x35qcwGi7NJtsDRs1FaP93OcfOy4J9SEQPuOvaV4ifJ6TknLeNVRdL7BbX4QYYxbtRUS8Ce8+e5WbmZ9G55DgNZNu1k3fSfW7Vg54kd72P4St+9c0+dYd+w33t97x+udnnc+YvJ3s7rwdpvfba2XGHeU+JQuU01Kla6iZp/KlquhnSUwMO6Bv2LFyqq+U86ceaRwWHHtTJxsxd4D7oIFC6vNBNx08JsBuwsQybQHRsbR64I9sywaRk2sYRb8Vq1aorYW6NBUOKd/qXzeEQ5/ZqKnn5qk31hAMN99OztmtuAEJ4ZROPiGmWhsOmAVFYJhoOAgInEtXrRAD9thI6N4yfJ6ypVKgxg5HVynbjN59+3ndabFDDP+9jRqQsCm3gfvvqRmpavXbCjvGzfmq8nfzA9fVYM0YNYnb5mwLYwrWm02VKlaR/LkKSjz530un81+R8uLSecXn58mKZKnNHkSmfPlh1o+6h0bh+QTmxO46YS4MfQSGXldilu36cD85R2d1rrhRPiOtiYex11G28m6ObSo4Y2bfmLdfn6ZNA7ccAcY6MHN4IQNC9y0G6fHcWNMhzbFzV+ecfOecLj5ju9xEx/x4iYdTc+4Sd8ObrjJH27yS76tW+vFlAs35Yytl4hYt6deqCetL+PmHfWo5Tdu73qhPawbbQ/MheMmPzewfyTkzXYxKsD+0ZFvZMf+HOyxazKHBR1LSHRojkYvX/azbNq0Ro+oY2QFS0H58oeYUbyrTJk0RK0JYW0Jy0oYvKxUpbY889RUU5jS0qBhG3nm6SkaH6DysCSUzhSSTnn/+Mdlw/rVsvD7OVKhQg25akaVNauXqnFLWDVOnT46/TWZPHGIdlQsFS1f9pPqEGLXG+Mo58+fUatAe3Ztk8NHDkiZMpXVyg9Wgryt32JhabmJExMBzLwYN2HQOnfutJY5q5ld1KoTM7QhHE7yoiTKCd5ffp4v+QsEKzE+98w0M+BhtKSozP1qpuZrwMCxct+9PdVyEUZqFhr2z5rjdpE0kChBhbOm+vuCCjq6ZS29Dc1YewLAmZEcOw+EIV0IEdNY169fNZ3SOcJsZyvCO2EwnxV3bUEYQDy46fh25uIZf7VBYNLX+A2hWWtDxGfD2jzYQcXJD7OFYxPBuywAP95559WGwU2eGxjWFIOQNv/UTXITfzIzwsbPN/kgLoBNDfJIHvguftou/vf4Q6Kic3APLn9d3D5AzNg/cHH3IVloaGh0/gKhsnfPNo/XjWDxzDmllStXenxcuHBxM/iwQGvYuKPnMWGEh4fLmDFjlLhcuHBxayRKTYnzSBwktGsMFy5c3ByJIirEkxcu3HipmgsXLm6EEpW3ODghYBsC2xLee0suXLhIGCr98xYfx4cr/XPh4s8hWVhYWDTqQNytmxDYC7ld+1RoM2DK+dr1a6r6ZMFeCzeNcCMIe09Nmrb3aAv8PZFzQEBm8fcP0psovMGu9yUunfNsPicE9oHQG+TyNbtvlFiwmc1ARVn4/s8As8n8qAvqPCgoq7qJj/rDLDYX3fGcIUNGNa/sImnBB5WYLt1H6APqOnXqtWZ60mcLpH7czM5slZjfzcBl12fOnFa9Nu9wqPo0a9FJN4BRC0J9iM1OOhFKrVwGTSdiw5TrYuhsqP00atJWv8maNYfUqNHQE5sDiKJchRqqxUCY+g1b6jfoZ3H9Z10TL5vFxI3a0LVrV/Svf0CgXueDbt6JE0c0b1yJ2bBxWyUuLqsmHBu8DEbW7Y3Dhw/o1Zsnjh/VGxXZVK5UubaqulCPqNNwbShudPqIF6P8pM2l3Rjnxw+9QDQ6xk96Sutu2D2TVdMCfT/upKpVu4mm513v/3u38/d2/7zjjZte0nP7Zg4ImFq+Yh1ZufxH05jDpWh4GTlyeL+cPo1mthO4/4CRet8St4dzSRe3wjMa0zFKlKygenJoTJcuW0WvoMTwfkJgTTZsxBR5+81nVdPAghEdPSru06UzoXi7efMa4T5c8tncENzSJT/oZWlVqzdQg/pc2rV8+c9KgNyLxF1F3iCtUyeP6l1G3IvL/Utc6nbgwB7VN/tk5pty3RBDv/73qroPBNCiVRdZuOArVVhtaAiYe5HQRURLHULgEoQu3QfJyy8+KqkMwQ8bPkkvAyhfvoZeEheLZHrhGcb+a9ZurHcXQ5QMEp98/Kbc47lN46s5H+ktKKxp9+/dpTeXcIkAd0KhIoUaE4b4ydu2bRuV0FcsWyRHjhzUyxaKmDbZs2eHDkjonXHvbuu23dW9du0KvcytaHhpWbd2md7mUaRoSVln6pibNrjj2Llgr68UDiumly/gDilcTH7fsk6/xc2dXm1MnLgP7N9l2qKLXnLH/c+Nm7bTPoAiNoMfeqG0H9eyMiCwpChvBjbyoLqCZgArVqKc4R4CVY+SvsTlDlxQh/5k3jwF9E6pCpVq6r3F6Jtybxk6gbQV5eduMy7Sq2MGF+Ll7i9uiAk3/Zbb9Rubdqb8qJVxhSpuVN9atu6mbq43RamZ8Ny51q59bykSXspTL6aOTPzr1i3Xiwe5nWb9ut/0VhjKyZ1X3NhCXXDXVdt2PdS9b+92vSwPN/WSLLhQweihIx6WV1560HTgKMmeI68SlQWzArbYuCz6sJf/XwFqRgMHjZM3Xn/K4+OATtWj11B5752XdEaiQb/4/D3TCdMaYi1oMtxFHp42Skd7iAsi5DfUdOoZj4/Xmz1ovFmfvOmJ0QEKwBwrQSl3zNhHZOOG1XqbRgdTebNnvSOXzKwwacoz8vhjY1V/btrD/ydTJw/TzsC1OSsM0aKTN+WBZ+WZpx7QgaNp8/bywrMPGXcBZVOfmD5e0/IeJJjZH3zoJRPXUL3+5ZOZr0uf/qOVOD98/xW9bga9RtSUJkx6Um8b3LjhN8MqnlfWD33El154WPUeGci69xomkycMlgemvWDy/7UqJjOQoBP55RcfelJ1kVQQh6gSwu1cUwFYJfTdvMFsCIvGEod1FCo8ZrCP0YuzunZ0Vi6sJoxlueLozsWLFz05Gw/hYSkdgYyTHv7ETfq4GWWtLh3xWakobtLwfiY8gxCDQPx0QWxcTlpkxJbPOy+UCTYUP96RF+IkrOabMvv6aNrEw3ur40je/+6608Xth0r/YG3sGZH4oDP92yd/Xbi4k6FExegHO3Uz8B7cKowLFy4c+CCZGjT0Ac9jwggODpbZs2crq+LChYtbQ1UkWBvcCr///rtqVdxsg9iFCxexSJTeEezfzJkzXfbPhYtEIFFEhbSJe4RconLh4o+RLCwsNDpb9jxy9MgBj9eNcBVpXbhIPFT6570/Ex+I0m/nPhXCDizdWpsLAPaSfRqbh8KFw806bn2cMH8F6BOmSZPOY7cvFqSV0N5SfFAvhPuzMzTxIzC1e2o3g7NXllz3vSIjnfpFiwB1seSGO3DWurGWpv4svNvV2gGxz/Y4v1P3+P9xfbhIHFT6N2L0dH2gggMDs6vbG/ijovN3QeONHvOQ6USOiN6Cjjtg0FjPRmhKuYCyq+lMbHhipgr9OPKAVge6gSBrthySM2de7SxoIQRkDlJ/C8KjTYEuneY/Szb9hg48aPD9qlrFDEzcqMmw4YqNPgyvkB909rKYb3CnS5de7fax2co3OXLm0bKAHCYPEJE3hgydKOnTYacvoxIE4fmWcLjRVUQZtmfv4aqmg+Um0vL3D1BiGnnvNA0XHBIu4eGlVUWK/OXIkVtVnSBUykyZiN+JD1uJ0Vpf2BdkEJw67QW13ESZR937kFpuQgWK+ujWc4jG2bffKFXaRTvExe2B6v6VLV9Tdf/adRigCrWHD+2V06dPaAAaoFfvoca/mVy4cF7toRUtWko7d3BIUbWTBsHlMp2rVOmK2tH37N6u38YHakabNq6Wps07qJ6fHYEhDPS48CO92nWaqu4f+oWBgVlN+iPk18XfS+HQcNW9Qq2nQkWT5xW/GCJMpTMSiq6nT2O91QFxEzv5OWJY2z59R0mUmQ3Q/cM24Q/fz9WON3bc47Jr1zZVUxpoCPvEiaNyypS9foOWSmSnTh6T48ePmpiiVRes/8AxMuvjtzTe4SOmyuxP3zIdsmMc3T/qBGLZsnmddtyjRw/K0OGTpWChUPn5x3ly7uxpVZFCV2zJrwvVhiJ1euzoYdVTRA8Oe3+Bpl4PHtwj9459RHXNIk1+7xn1gPy2YpG0atNNTp86qdr++fIVko6d+8vPP30npUpVUlWqn378RmrUaiyzZ70tKQ0BVqveQK3tUk+nTp1QIty3b4epxxqq34btPQgYW45bf98grdt0V/WvXTu3SouWXdR9YP8eJT50MDEyioJziHGfP3dW2yykcFGdHVHxCg0tpoMiZUFvFI6B+PlB9Jhjw1IwA0I2MxBgSBRLvZhyK28GNAyOJjcDbKXKtbSfMSBVM4NPaGhxOXfujNSq3Vj1C48dOyT16jVXnb19+3apHUXqcsf2LZpX3LRD8xad1b1h/Spp2bqrhl+/fqW0at1dQk3+NqxbIa3b9dB8bzD+bdr2NOUJl40bV0nbdj01D8TTpm0PrQviR98P9769O6VZ847qpl5ieBNG4I8+eEGateghO3dujsNyzJ0zU99jiw9v0+8979HMtW6HAHHeim2DqNp16OUJ63xH5+YZjfDkyR1rr7gBMwUjLWFJC0OcjNLzvp2t+nxPPjHB5M1Pw90AE72dRfieLQHS4c5Wh+QcrF2zVL+njChNEm7zprWGaBeplvhDj7wsD08brQQCyDZhAWwUVndtWQAzCbqFqVKnlt59R8rTMyZpZ8N4ZkTENZk85VmZ8YSjM2jxxefvC/fckrbG5YmOmdvOirybOG6AZDEdcdVvS2Tb1o06oMDGxbLn0fLYw/eZMqaJUyfEid1C2M1Bg8fKIw/dq/Xoo+pSySVd2nQy86PXNSxlm/3pOwm6P5v9boz7c4+buMm/dWO01Lq3bFpjcuS4E+4v3m5cydQeo+NMZtphDS4N5x3vl1/sVTf5sPqPt3Z/oG7Y3C8/d9xwADbfDDyfz37PcadMHVNO6t+Wn/q/Wb3M/jS2Xv5V3T86YHbDRh0/flgr0YLCpTPsEuuJE2Zm8DOzIIU5duyw/uUdGtuwbLBRzEi4OUvEeSXCcE6Lc0cWxE/nizb5Jr1M/oFqmhd2kE4KK8WsRMdi1uW4RuZAM9uZURzAZkHYxEOnCwgI1PghDs5ZHT60Tys5ixlljx45GNM5APHZs2GaVs7ccvnSJa1w0mPmZBTnqAdxXzBlyJAR9i2ZajnzPenDLbDW8svkr5rqjOiUGc18iAPVMtKg/ij/yZPHlSWkzMxGpAcXgVY74aiPfXt2SLceQ2OUjxkosptZFVvuCQ5MLv40koUWLhxdolRlM+Ut93jFBcRUtixmgW+PoMKFi7sdKv1jxGO0uxkYrS9dumpGw5uHceHChQOV/o2+b4bnMWFkzx4gP/00XVkR2Aj35/7c381/utq+2bEPi8uXr+nPhQsXf4xE7a6ePn1BJk9+zyxkXYVaFy7+CIkiKtZUAQHpzV+PhwsXLm4KH8SuO7Zv8DwmDF9fH1m8mL0rj4cLFy5uCh/f5Cnku28/8TwmDGYqPz/nytD4sBuitwIbqPz+NEy6kea7iCu3/tb7faRx81P31dh1oLf7zyKaMnpN06Rnrx8FUZ7N2ajrzl8X/23E0f27GbAoVKlSJSUu9PP44U6dOrW0bt1aNzjtO/5aDQA0BHC/+eab0qFDB/UjjCXE+G77nUXabFmkxmMTpeSAbtphI69dN38dDYlIEzfP0ZFR0nvTj3L17DklnNZfvSPF+3VRQuj082y5cuasXL90WTos/ES/AcTBt4BvHKJx3NYfQrHuQi0aSKpMfrqpmj5Xdil370Bp+OoTSljRUdHmeZCm0fKzN5y4XPynoWsqtAQghpDCxSU4pJiZlQL0pQXEM2TIEA3zwQeOisfo0aMlTRqUO331VPDkyZPl4sWL8vzzz8u9994rjRo1kkmTJkmuXLnUf+9eR60EQps7d67ed5UnTx6ZPn26FC1aVAoWLCjfffedvo+BSe/ikWNyaOlv4pMiufgk9zWE8pmZKa5IuVEDxDdVCiWGCNOh6fTg6tnzcmrrTlWMjTCzXCrPDBthCKbC2CH6LXGE93AUSLuvnCc1n5gsydOmlp5rv5c8NStJxtw5pNuKbyWgcAHJWrqY+KZIISnTp9W/fnlzyc6530tAaLASeqM3n5Tljz0vaQIyybH1mzVOF/9txAgqkK+jVbFxw8objkpgj45ZhFmFv8xcrMUgANi6S5cuqdoMhPLMM8+o9sVnn32mBLNz5045d+6cLFmyRKpUqSLVq1fX94QnngceeED1sbDYBKHGP4Jw8vftcnzD74aAUkql8fcoEUVFRMn+Rcul9Zx3lHAgtqtnHDPSV06dkT0LfqZA8LZy1aStMARqWcBk5t+JjVv0OSoyQn66b5pcOX1WZzBlJT2LxxTp0snp7bt1Rrp2/qJEmvcQa7Vp90nyNKklg5m1ds/7UZKbQUe/M2m4cBFjoXbVyp9V94vODsFYMDv1799fNm/erOuq48ePy6ZNm3R22rJli9SqVUty5swpL7/8srRs2VKJh+8PHDighGpnMmaq7du3a5gNGzbIJ598Ir1795aTJ0/K2rVrpX79+nLs2DE5cuSIJ2WH0OngEAzrpKxli8vJzdvl6Kp1Etahuc5gp7fvkt3zf5aSg7rLgV+WS0BYsOStVVUO/rpCdsyZL+Xu6afhUmZIb77dJpeOHJfLhvCylS1hwi8zM1lGObxyrdJRyvTpTdzrJfLyFTlgiDZf3WqGQBcZAtwqZYb2MgR6Xg4u+U0yFcgjq55+RVp88qrM6zdGCR7w98yuvU6+XfxnkSwkuFB0lx4j5eMPX/R4uUgsIHTf1K7qlou4UN0/2DE7O3m7b4XEhosPWEhmr/jw9v+rcScW8fNg07P+N8ujCxeJgUr/hgx3jn1cu3pFxtz/tLpvBthB1kj333+/ui9fvux5gzrTZV0nWTfvkeoB1l2sxwYOHKhrMTouYfDjlkbWYAg06OCNGzfW9/Y7wtu0EhLNE5bvAH+93TYeC+IgLeKDTUNAwtqPtBGUsH6cNWuWJ3QsbLn4hjism/y5cOENnQ5sJwTe7oTw2GOPSeHChbWzTpgwQXLkyCH33HOPjBgxQvLnzy8hISHSpUsXKVSokEydOlWJqESJEvLxxx/r5XFIBfm2bt26KqbH9Bn3CeNXsmRJlTSyTiMfrOH69u0rc+bM0bUe6XzxxRcxHdyiSZMmmgbfVK1aVX+48eNdfNgyQhAIViCy7NmzK8EOHz78BkIkf+STw42sD7/++muVfPL78ccf9a8LFxZ/msfKkiWLbN26VUfpgIAAqVGjhqxcuVKeeOIJqVixokoAIR4EExMnTtSZiou4e/XqJWfOnNEZgVmCjrtr1y7JlCmTzg6AeJmVTp8+rWGQBCLwgKAghKNHOdbuzJbeQNiBgAOWDUEKP9z48S4h2DiYKZFI8kw6EE98otq/f7+GgwjJD++ZXQ8ePKjfMXO7cGHxp4lq7NixOlvt27dPZyL2mFasWCE9evQQsz6Tb775Rp577jl9x8yFRM+KyZmZduzYIQ8//LB2xlGjRslDDz0kGTJkkIULF6p4HYIk/KOPPqqEWa9ePZ3lOBUMgWAtN/56a/ny5ZoOcW7btk1/uPHjnTf4ljxA8MwwSDBJG0JBwkkabAN4w9/fX3r27KmEipsNb+tu0KDBDdsALv7b0OP0Q+6ZJq++/JCzphr3rDz71FjP638O1apV05mJju/Cxd2EG2798HbfDCzU3XWECxcJwwcVpR69RusDksCBg6eo+2Zg/fDuu+8qu8TCPr7QwAJ/CBSwRnr99df1Gfc777yjay2eIVCImPCsWwBuftafX3zwbdPnK0t0ZLS0erO6NHupipoga/l6Nf3Fv3Ph2oXr0uXLehJ1PUqt+7R7v6ZEXo2UGhNKOuFNPDEwztK9C0uzl6tIpAnfcVYdaTC9vOQoFSjtZ9aW+sadv2Zc+4jXL5m12bgSJg/R+mv1RjWp/UDpmDoAaTKllAaPl5csRTNJ6V4h0uCJ8lL3obJSpFU+aTijgr5Dl9AbzV6sIiW7B0vmQhmlybOV9Jc2IJU0faGyNHmukkSYMlhouqYuiAt3yzeqS2MT/qope5t3a0ijpytqeSzIW5PnKktr8w11R/rXLkRoHmpNKW3qxfhHxM2Piz+Gj6lZSZPWMQtGJadNl0HdN0PDhg0lX7586n7ttdd0zdO+fVxDjMTDWmPkyJG6jmrXrp2kS5dOihcvLl27dlVpGtI/4lm8eLEEBQVJnz595NVXX5WMGTOqJBHNC9ZR48aNU7clOIWZSAvWzSmpMmDFVeTUjnOSPLWvRF6JkhUvb5Fr564Z4vHqbBFREt6+gKTOlEoirkVKj28ayMHVJ0yHjJLgBrll3fs7JH32tJ7QTv7PH7oovz6+XnKVC5SMudLJ3GFL5ODK44576K+y68fDntAOwlrmk/RZndk7beZUsvGT3ZrHiMux+fDLk17mDFishETe541ZIQvGrZQUaX1l4cTf5NvRyyWZTyyXkC4otXw9fIlUGBym5Vz99jb5augSLeum2Xvkq8HGnSp2P803uY/8/PBaCSzsZ9KNkJNbz5i8mjApfeXC4csmrqXimyJ2PRptsrZx1i45vO6U3taYKmNKKde/sHlh6rdOTtnw8U5JlyW1J7SLxOJPCyp++OGHGKVXZhvEyxCLN9j74Z5ghBjcbUUYJGsQ0bx589TNTMcMVLt2bRVnFyhQQKWBhw9joiujlC9fXs6exfxYCqlZs2ZcltQ0+ta5+ySZbzLTCUVH34CCGcXHdJgsRf3llxkbxNd0NkZcZhAf09k2f7bHdJxkOvLScc/tvyip/VKYbyOlaNv8nojNjHYxQuOFgAo1yiWH1pySVyp8aYgpvRRulkdeqzxH0vinlhJdCypxEx7smH9ALhyN3bOrMb6kXD3v7NFZ7F96THr/3FTebfidLHl2k1w3M0jfxc1k7Xs75eKJKzLot5ZOng1BMBCcPXBR2n9SW14s+bmc2nlODq44LkPWtDLu87Lr+4MyaFVLLV/ktSiJuBKps02JLoXkw1YLJGX6FPKLGRQ6fFxb4/ruvhXS3My8zGwx9ZIimaQwBLrrh4Ny3ZSDugsIzig5ygaacBFSpLUzeLr4c/jTRMWmL8KFjh07KlE9/vjjqvfnDVg8CMNu6iLJQ6o2f/58lQqeOnVKZx7E5EjR1q9fr+F/++033d9iP4jwiO/ZtyL8Des880hHALBGH7X5nilGCtXPKVXvLa5sXqZ8GaT3j00c1s6Ep5OnSOMrRzackuDGubUz7l18RJKnSS4XjlxS4hy0sqVcOX1N2r5fSzLlTi+ZTSdr/ExFafhEOdn8+R5p+GRFZe3WvLVd0x9sCIF4AB0bXDp1VY5tOS1H1pzUWcWi7sNl5cjak1LHzFRFDcvX4eM6SrDkud2HteSl0p8rwXcwLGZIo9zKYp7adk6JIWPOdNLYsLuvV5srfrnTScOnKsg7Db41s1xyKTcwVBqZZ18zI2XIlkYazaiohAmb+isDjPFvMKO8zm7MbJmD/aTXD43lmqmPcgPDpFT3EEmRPrm8XOZzObbhjBxadUIOLD+uM9yl4wmz9y5uDpX+jbj3cXnxuUkq/Zsw9f/kiUdHeF7fGi+++KIqxbpCCxcuYqHSP+9bzplBYM8Sgz8T1oWL/wp8sDXevGUPfYi4fk3adxyk7puBRTzExJoIlgy3RXw3YQFaFGy22mcA68emLyalAZvH48ePjxOHCxd3InwD/P2n1m3QVs9TQWBNmneTZUsWeF7fCCRxbNyy3kFPjrNU6MOhA4jEL2vWrMoONm/eXAUWrLs6d+6spqO5jNuujdAfJC6EFZzPQlMDvcEvv/zSJSwXdzT+tKACoULu3LlVNQmgkoRWOSJy/CEepHUco2cWQheQI/aIx72BKhF6dhaZM2fWcC5c3On400SFAu2JEyeUaJiFsEfB7PLtt9+q/1NPPSXff/+9SuxmzJghixYt0mPyVjM8PtDFg+AQp7MHZo9VuHBxp0Klf6PumyHPPzNBpX+THnxNpj88zPP6RrCWAojCEaV369ZNN3MB7/C3bggGds/7m/hgnfVHYVy4uJPg3Pl77aqk8Nz68Uc3gHiD9RD7SC5cuIiFD+L0ylUb6gOXstWs3VzdNwMsX/fu3ZUNZJMWMNuwpurUqZMKGTgkiHAiIYED33OI0UoC4//ljBbx2JnL+lvEf3bhIqnBB/NbpctW0wcIrELFuuq+GdDT40wTayi0KThgiJYEtvwgFoiB80loXEBUEBHrJH7o/z3yyCPSokULFWCgRYFEEPNk06ZNk379+um6DIEHazB+zz77rIrakSgiXcTuoLvucpGU8acFFUj0wsPDVbcPAQMzB/p53pvA3m50/9DvQyJYp04defDBB3WGY+3EWgo3ay+02CE2CNEeQkRsD4tZrlw5Pc1LmhAfInwXLpIq/jRRsae0Z88ePWDIMXpOwUJUzDwQCoRTpkwZJSzsURB26dKlegKXE7XsXxGeI+qI4q2onSPtvIf9Y++LeFGoRYoIIbH/RZpPPvmkbia7cJFUodK/kWOekBeenajSv4lTX5HHH73H8/pGMDNZRVjAmSpmHH74e7uBXXdZ2LNRCDism+MhEA9ERbzWehIsH6wefhAisxg/VzjiIinjb0n/bhcsAVq2z4WLOxk+dOhCIcU8j5IgQSFsYF3zTwFicgnKxd0Cn8iI69KwcUfPY8JAMDFmzBglLhcuXNwaiZoesNuH1oRdR7lw4eLmSBRRwZpxiteFCxd/DCUqH59bz0DsCzVt2tRd97hwkQh4Tv7e/JYLRNtYjXXVg1y4SByShYWFRWfI4GfYu4TtgSMdRIvCir3/DlCDCgrKLvFvakyRIqWkSZNWzp49rXtcTZq2lzlffmgI/e8d1Q8IyCz+/kGyc+fvHh8HadOml0sXz5vSxzMm4wWb1/Pnzwq2Ef8MGID8/Py1PPyl7pz9t6ty+fIlSZc+g1w4f07fRUdHmTTO6TcZM2JX/qykS5dBN8/53sRm/P3l3Lkzkjp1Gklt6un0qRNaTy6SJnw4Qt+lu2Po5fq1a1KnXmt6hT5bIPWr36CVNnxifjdDlWr15OjRgzJxytNxiPTq1SvSrIWjjEvHunTpouk0PtqJ6tVvIeHFy6hOYYOGraVM2cr6bf2GraRRk7b6TdasOaRGDUcp2AKiKFehhumMpzVM/YYt9Rs6du8+I6SuiZcNZeJu2KiN8b+if/0DAiWDyUONmo3kxIkjmrfcuQtIw8ZtlbgyZ86i4TglzWBk3d6oVbuJ5MiZR8qVrybHjh2WYSOnyJEjB6RuvRYSHFJUBg4aK1euXNY0evYeofULIVWoWEPT69RlgLRu20PrEta8bv3mGn7YPZNNHM0lffqMceo6abmdv7f75x1v3PSSnjtmKqCjQlz5CxSWPbu2mtF9k+eNSIuWnSWkcLgcPXJQsmXPpaPl4UP7dMRlFD118pj5PlICzch+4cJZWbjgK8+XcbF40Xxp2ryj/PTjt3FGWtZq9tmO7ozg7Jnt379HWrbqIps2rDbhkkkD04mX/PqD+Jl0f/llvhnRUxhCPaQ/bzDLrVj2k842Bw/uk+DgorJp4xpJlQqTZ8fl668+UXNgTZt2kJUrfpFMmTJLyVIV5Lt5nyuRhIYWN99mM2ktlOPHD8uhg3uleIly0rJ1V5k8YYikSZtO+g+8Tz6b/Y4hrLby/YIvPSmLFChYWPbu2S7FipWV5SYPpjA6G5MexHPypDNTZ/LPbNzYko+WgYPHymOP3Kf1wGDy+5b1GqZr9yHyxmtPxtTR9q2bTBzpnUHBzGafzX5PByTcH898Q9q06yHJTdk//OBV6dCxjxLlRx/+n3Ts1N/MzCIzjX9HQ7TY/vt45mvSqfMAiYyKkFkfv2nc/eW6GYC++Ow9ade+l7q//upjrX/c38//QssaYQasX37+TmrWdu4RW7l8kQ4IUaacG9avlPDwMqasPrJ920bJlz9Ey75v704JCswiaUz56UepUqfWOj9z5qRcvXJFsmbLKZcN93D8xDHJkxczDNdkz+5tZhAKN3mNko0bV0mx4uXEx9TB8mU/mwGzus7+P/3wjVSr0UDLPO/bT029tNS6+OLzD6RJsw7qnvXJW6bduqn7ow9flXYdeouvD+5XTB3103aZ+cErpl5MHRm6mPnRq6YuBmqfpk47G3/KPHvWO1qn1MVXX34krdt0U/f8ebMNd9VB3dSLqikNHfGwvPLSg9qRs+fIK0cO79cGBRAbiqzZsuWSw17+fwVly1WVLZvXyuBh42X6I/drRwE0fI9eQ+W9d17SRqJBv/j8PdO50kruPAW1UR+eNkoqVa4tS5f8oJ2L39Dhk2TG4+MNwRSR8mZWmvXJmxqfRU4zWwQEBMmqVUtkzNhHZKMhzB8WztWKoYIuXb4ok6Y8I48/5swc0x7+P5k6eZg2VpWqdWXF8p9VlWrKA8/KM089YPKS3wwK7eWFZx8y7gLKpj4xfbym5a1EzEz02KP3yaDB4+T9916SqdNelCkTB2tjfvzRGzJi1FR58omJhpDuN6Gj5ZWXnzAz1nCZaRqcmfTe+x6RHdu3aB2MuvcheeG5aepPXn9Y+LUpxyrDRrr6j0kVcYgqIUBUt2tNBZgFICJvSSLTJiyaoROdYTjXxajKLES6sHKMdrBJzFaEsSyXDcOogtsbEWxWe+IhPCylI5Bx0sOfuEkfN6Mj6QDis1JR3KTh/Ux4BiEGgRvSNWk5aTom3Gy8pGXzru89+ctfIMTMhPs0Lvs9nETWbDnkyuXLhh12tjOIj7zCtrpIulDpH2wWI2FCoDNx3ul2EZULF3c7lKgY/eyaJiHwHtwqjAsXLhzoRdqDhj7geUwYwcE5ZfZsrhp17fG5cPFH0IUNa4Nb4fffD0jatCk96xEXLlzcCrHSglsA9m/mzEUqSHDhwsWtkSiiSpHCV957zxFlu3Dh4tZIFhYWGp0tex45euSAx+tGuIq0LlwkHs5xeq/9mfhAlH4796lIi72aG/eprsfkoXDhcLOOW6/7Sn8H6BOmSZPuBl1Du0/0RyCvhPsrM7StU2dvCdsdaEQ4+3DsT6VImdKzjZHMs++UzHxz1fONcx+yrY/4cVl/C+/2Yw+N/a74YW4GtlP8MvnL8WNHPD4O7B5bfBD3X11bk7eq1erJr4sX3lCnfyfepAaV/o0YPV0faMjAwLgXRAP8Udn5u0ANKKOfv4y5/5E4RErHHTBorOkcDmFdQNnVdDI2W1FfQR2KPKDVgW4gYGM0Z8682slQPQrIHKT+FoRHmwLNA81/lmz6DQ07aPD9kiVLdiVs4s6ePbc2apDxQ72G/KC3l8V8gxu1oBw58pgwmE/zVb0+Oh3IYfIAEXgje/Zc0n/AGFVD4tjMgw+/pH/btOtl/qaT0fc9rPqNqCANGTZBy005Rox6UAlt+Igp0qXrIM03+R07broq4o6b8IQ0atxOBwoLCHTawy+rziL5uH/CDFWnQlXKgngob2BgVn3OHJhFy0qatOulixecOjLubKa+qYvefUeqTqV3RycMKmu5cuXTOqetqAvqxRvoR9p64RvrRsVt395dGiZTpoCYeqSd2rTrKVlMencDdCqgwHTytu37S+9+90uBAmH60gKl0W49hkix4mVV56xZ846qcoRCKG5UeipVqqVulElvhp07flcVnpUrFscZqWgUu/nM37Jlq2pnSm86PHqAw++ZogSQM1ce1ZFjZA4LK6na58mSYWkppWTyC9DvLYj//Lkzkjt3fg3frn1vMwMWVyK5cOG87N61TTsqcUPoKMeiaMssiZYDZa1Wo6HpIEFy5sxp1VGjs46f9ISqENH57h+Pe5Pqw3kDPbCXX3pU6tdvqWnQcSAiylQouIicPXtKw129glFQ9gCjVTXr9VdnqD9EZoES7uuvPamdmw6Knlr8UZ7y9ew1XC1bEc7RHImdZSCSqtXqq0LxZUNATZq0l0qVa5n8RMuJE0dV35M4unQbpHp3WLFCW37Pru2q4NuqdTdt24x+mXTW37t3h55qoPzoLhYtWlqat+isYfLnD1aC3LF9s9Sp20zGjH1Uft+yzhBjF61z+hF9rVnzTqqLyeBz7OghU7+n5MD+PVKiZAWNhz4XGlZC3ejwoXWCm3QYBHG3aNVVBxPcLY2b0we4yS/tbN3UG+nhpm7RlSQ8fY34iAdLYi1addFBA+Vq3vOOetHym2+oR1sXDK7Wja5mq9Zd1U1+YmqeTvvRBy+Yj3uYzro5TsPNnTNT369bu8L4M2I5nZbOEOt2RjKcN2PbioaXlumPjpVpj7ysipD2OyqZb2nA5Mmdyw5wAyqHzkhY0pr2wEgdJed9O1v1+Z58YoLJm5+GuwEmejuL8L3tmJhNM11T/cHaNUv1e8pIQxNu86a1hvgXaUd9yOT34WmjtVIB2SYsQKVqwfwvYspicTN2efWqpVLRDECAkRrlWsywoRlvy0zn3b5tk1y5cklKl6ms+ooAG4kHTccjLb6lDMePH9E4ixQtpTMLfuhoZslyk1E/bjYVdtYFECN1lNJjWo7n2Z++o27KTN3HIlYp4IvP31e3BfmgveKCxJM56lkGxEWnTe5Ru6IK165ZJmtWL3WyaTw2b1rjeZdMB2Xr/vKLveomT19+8WEi3B+oG1b7y88dN6yvzXdKk5fPZ7/nuFOmls9mv6tuBmxbfvqFd13EdTvhcf+run90wOyGjULrm4azoHBob9NpTpiRz890MArDsQn+Oprdx5SFYVY7fZpLtrPrLMCIShjYKuf8kQPih51Aw5n0MvkHmtGI80wXtRPlyJFbR2kaFpby8OEDyhZxVgkw+tDJiYeOFWBGIOKnE6D5jpY+lZzFzFhoXXsTFfExG2XIkEm19v0Ne3PKEA9HNi4a1pbZl5EZlpX8cQIATXlbJ3xP42c0sy8nAGy5KGNaw4oeN/WSLl1G+pyJz9EL9Des5imTd+qCvFIe8gcob/ceQ+Wbb2bJGVN3sF40PgQNIUaaQevE8aMaB4rFlJsR3daRd9vbuiP/DHawbt5pUQYGuzdef1rXaT6+Psq2o+WfNSuspVkXmnCYG+dYjj0r5rCm0ZqnOx3JQgsXji5RqrJsWL/c4xUXVCgXud0OonLxvwFtFxISLjt2bPb4/HOAqMqUraKDhCW0/xpU+udx3xRU1KVLV81I+e8a2XTh4k5EoogqWzZ/eeONEdKgwUSz9vhvjj4uXCQWidoIunz5mv5cuHDxx0jUTIXoNTw8r2zevM/j48KFi5shUTMVa6qAgPTmr8fDhQsXN0WiZiq7P+PChYs/xh8S1V8VqTv6bp7NvojrutfjvZfD+8iISNWBYyZkX4g9kn8D7JV4axz8WWBJ6fKlv2Z4hbqwG9V2Y5pn6gB415GLOxO+QUFBU2lca9QkPmjsbNmyqUoHmhI8/9GP+Nq27yVHjhyUrNlySWhoMSlVulKM2S3CoGc2aMh4+elHNCt8VA2FzULesUkMEdPB2IS0GhXebmZPwuGOn7Z3eMJZN4QMkffsNUyWLflJfJM7Rlhiw3DZnJM/m09+3mmxMVq0aCnd8FV/NjNNvBFmgOA9m6Okz8/CxoPWQ968hdT8GXtGAwbdL+UrVJNlS3+Uho3bEFI3iW1493dn/nwrVqwxtWef+2TThhUx+nfeIFC5cpVk8LCJqsOVxRADmgeodbADHxiUVUduNBss0IyIjIxS/bAjhw+okmrBQmFqWouOB7AQVKx4GVmxfJGGR2/qt5W/qvoNCpiDh4wzz4slrEgJ6dv/Xvl18feqr8buPUALoXKVOqrOYwGB9DFh0dvDFt2Q4RMkX/5gVX25976HVcNhz+7tEl6srJbl6rVravYLjQX0BMdNmCFZsmZTG4JXLl/SOCGciZOfkjVrlkuh4DA5feq4KrtiKg1TYitX/Cy1ajdVM2pohuTKnV+aNusgK1f+Iu079JXNm9dqPODE8SOqKZEnT0HZYtLPkSOv5MyVV+0YMvNB5Gga4Ie2BfbwMIsWkDmLKr3mzVdQ6x4NBMqVOTCrnD59QpVncaN1Qj0TBkOghQoVUd3F48ePSnBIEdV+QHMCg54B/oGqLRFi3Gib8C3+KAGj3+e4A7RuiBM37VmgQGENgzZL3nzB2ge4+TJPngLiH5DZDCZRquiMDhyDJQrRlIXZONDki7ylMlwJmvEMrGiIoDGTJWt21b+kDrNlz2neo/XhK9lz5DZpBDrxUi+mDPRTWy/UG/qKKPHSB229oKvJQH1jvRx13LZegk29GHdMvZh846ZeSPfkSfzDb6gXNErQ48RNurSBrZfk69YukVp1W6rKyM1mK2YYRuojhw8qkTGiouZiKRNCQT3GgtHamRXQTK8oP5vZqFuPofps4cTjsGJ0XGdW4btoz4zhxBtoKuu9d19QgsGM14hRD8jjj41Thc2dO7ZoHN6g8836+A3toE68zlaAnVUA8VJ4iJ2ynDUNgPoSs8usj99KQBMgmVYeBiH5jrhQLyINnmlwJKTzv/tCj5swkxFffH1Ejj2gd9ambU99LlGynGw35SA+y16jgkXDo8uDTtzvW06qGzaZdqBe6HjWjZpVXPc6jzuNEi5uWOstm9Zp/Bix3LLJELoZ2wi/adMarQ/i3LRx9S3dtLENz+Bg46GcEDeArUYf0XH7qmVeQN+izkyPER84Hv6ZvBEX/6JYLvDPtMnBg45en/f33vHGpKf1Qh39mXqJdWu9GDfxxNSLAe7YejHuxNTLxth68c2ZK/fUVb8tUiJJCCSeN18+WfzLAi2k8+M8VKybv/Hha96jmb1r51bV9p096+2YDg7QHzNRS5EipXRUoTPi3mnYItvJmNlCw4prhZ8+dVJKl6mkCpZULqMh72wDWFBpNAR5SpM6rcazf/9ufUdF7N2zQ9auXS4NGrVWImW0KmRGLhoA3bpdu7Zq5VhQL8yGWJvdYPLTuEk71WMjzKKf56lWPvlFifWASYfwJUqVl6xZcqg9eO+4dpu4m7fsotZgqVfCMuscPLDHuA37aQYONNe1Tg3B8m18N2ecvN0gUW7zl1+M27wDvE+sm3S93TaemHyaH2W6udvTd/RvbN9xnj3uW37vuGPSM+l714W3GyTWHadePG7e8y4xbtL1dv9jgor/AjgDxCj1iZkZYdssOGby0QevxGhfu/hvIdEiddgbRlMXLlzcGokiqpQpk8snn4yTZs0eMFNcovaLXbj4zyJRFJIjBxIeR8ztwoWLW0P3qTzum+LEiXNy+fJV2bnziFmIeTxduHCRIBI1U7HnVKtWcZVYuXDh4tZI1JrKhQsXiUeipQ4YJ3HhwsUfI1FEdebMGXnzzTdVUIF1IW4XjA/E7s8++6wMHepoThAGdhFNCfvsaFpEq1oLm2T42Y1e/CFc/C9cuCDvvfeehvMG4a0f8fJs4yFfxPH666/L6dOOoRTvvHq7icN+88gjj0jXrl3V3xu8t+HJY4YMGaRixYr67MLFrZAoomrWrJnkzZtX3R9//LE0aNBAGjVqpM8WqGesWrVKnn/+ealbt640bNhQRo4cKQMHDpQcOXLId999J+3atZPg4GAZP368ElDjxo3lueee0+tPQ0NDZenSpYLRydGjR0vGjLGXRfNLly6dTJ06VT766CMlzr59+8rPP/8s586dk5deekmJECLJlCmTtG3bVgkCP96R1syZM+Xpp5/WMMQxbdo0jXPcuHH61xsQ3S+//CL9+vWTrFmz6mBRq1YtQUfRhYs/QqKIav78+TEzDh1u7ty5UrRoUX22QI2EWYO/Zp2mYUqWLKnfHT16VJo2barvUqdOrYQQEBAglStXVmKFSJgNatSoIVmyZFHiIqyNlx+EtWXLFv2e8PhBvBDh/v375eJFxxItIG2AH+/sbDhq1Cj9SxwbN268JZFAfBBtYGCgDgS4XbhIDP6QqOiozBCnTp1SwoBIpk+fLm+//bYnhAPC0RH5ywzx+OOPyzPPPBPDrqHX9c4770iHDh2kTp06OpMwQ5w/f147PT/C7Nq1S3r06CFnzzpa78RniaV27doxhEVahAcFChTQ7zGSyaxC/iA6/HhHeAj7rbfechRBTRzEdeLECWX/uH7Vz89P47KABbX7cuQbgoSYXbj4I/xp6d+7776r7BUzxL8J0oPlnD17tsfHhYukiUQT1aVLl7RjM1Mx2v8vYGczFy6SMhK1poJFW7hwobJDrJsSYoPo8MC+4y9sm2WheIblGzBgQJww9r03SnQLlnqPlJPIa3HfhTTM4/hfjWszI2uxAKk7rewN4dNnTSO1HygtnqNdMfBN6Su1p5aW5GniEmhUZLTUMfFkzBVXcBF5LVLqPVpOcpQJ9Pg4IB/1p5eXkMa5PT4OoiKipHDT3HqZgG8KH6nzYBlJkdY5LkD8aTLHNUoaHRWtaQaGOCxo1THFJUfpzE78j5WXfDXi3sRCORuYdIt1KKDxEj/5iIqINvVg3OabCK86oh3qPFBGak4uZR5EMuZMZ+qljESb8lYZXVzrFLc3YNMnTZqk69IpU6bI2LFjJSgoSNsM4U6+fPk8IV3Ehw+3HXCSMqHODWiQIUOGxKyNWF8gFUMI4Q3WJggfeB8eHi79+/dXNrFPnz66/kF4UKZMGSlfvrzGlzlzZhkzZow2lnfa1y9FSKnuhSRP5Sym8WNZTDpYLUMIWYv5S65KWTy+Jn+mMzR7sbKkDUotxToV8Pg6aPn/7J0FYBfH8scHt+DuHtzd3d2tUEpLS6m7y2v76u2ry6u7O1AoFHd3d3cJTgL85zOXTS6//BK09v73Ldfcb29vZXZ3Zmd2d+6dRhJ9NEYa3l0pNsRDuxdqy+7lB6TNc3ViQzw0vL2irBm1Wdq/XNc6n0P57sVl8WdrrfPRcR3yV88lS79cb4PA34mrDykjke2K6DxApO3zdWTETdOl46v1bfCNuGGa9PyoSWxMD4W1PtUGlZZ0WdNK5vwZpXjT/BK17ZiUaFlQts7abWn4GUYmreuct1dI3VsqyhkN3zp7j4y6eYakTp9K9q6JkpG3TJfU6eIZxlkt2vZ5eyVTzvRWzq7/bSSno09LnRvLy/EDJ+TQ1qOSIlX8/jNmI+iYGGcYSBz9eeCBB2TPnj2m744cOdKsp07XDZAQKfMVKGIO5DkFGQ5IprfffjvOGgchMYNjefODhkCiDRw40IwAxMEU7yQYz+fOnWuWP9LDesjAguOFNk7q9Knl90fm2/3p6DNxHeqMdogxd8+2Dk/ndh35lA7Eqc8vtnC4fsyJ+PC147Zp2RNuWIzR9KKPnZbUab06RR/3JCduJRgoaTR/4MJJt+qVpVUqeB01LlzR4K5KkjJ1wvQXfrxGdi7eZ/cTHpsvPXQQHd5xTJZ9t1GundFJ3m82yp7FHOcE8VkdOHtk6Tfed5vyV80pn3UdKwN+ai3H95+UI7uOS9TWIzZAoQP0OKbhlfqVlA+ajVSGpO/roLp2Rmc5efiUrB2zVYZM6GBlRPJCC8p34nC0zP9wtQ28U8eiZeXPm+1+05SdcmiLpu9rAqb3LEGULFnS2pSB1KNHDylYsKAxwMaNG9vndgKER0q+KsHZ+3D+KQAdngVdiNm0aVMbHEiYX3/9NTaGB04+MlXATI0J/s4775Tvv/9eJk+ebOtOvE9jYfEjvcWLF5uF7c0330ygJ6XSjr5nxUGb2tCpmj5YVdq+UEc7RkrZop2vmnbufcqNK/UpLv2/b2VTrLVjtknFniVky4zdOm3KZR2Xcbr8h41SrGE+WTViS2zqHlb8sEmyFckki79cZ53p1lW9rYOvHYs/jRSy+It11hlvX9fHJN22uXvk2J4TsuqXzRoeY+HEP7DhsOxff9gGBeXzg3QAdSjaIJ/8eudMaf+furJm9Fapf0clG0zD5nSV3BWyWzwGDQxs27w90uS+qlZ2Ontkh8Kya8kBSamSpONr9aXhnZUke7EISZspjTTQe31Fql5RSsbcO1vSRaSVKgNKyfQXlti0sIxKxivHtLXBWOu6slK6bSEblCt+3CQlmhWQZd9ukI6vN5A85bQMPr6A/sygYuBwDRo0yCy/GzdulGnTptms5ccfE38+KICH8zJUOGkDEVk47dy5s+0w8CPUiMBvpBvvuPd57r9nfs7f0MZhSsdgpqPS+ej4TE+453LhDBw6G395xySG3sOhE92HAEnnwtGB3KCwcKZC+i80PIVWj7ImDFc9UweQG0QOlM+Fufhe+TVAg8nDnxdl1X+afuK8XPqm9xCdcO71DdJNWJf4e2hIfi4vEEqXBOE+0Dbk49qJtnSzFX/bBkiM87b+wZ2QQhgbWPcJECBAeKTEw1Ct2t6X/ZIC0wG27TCFY4E1VAfywz0LjcNvOB5rTUnFAehJtYaVk4I1vW/4Mg0r0TzxVwFzlMwstTUezzMXyGjvcJ8hezqb6nDvB9y65rVljfMjMWoOjf8mroPlfV05SZs5jb1fa1hZyZhLlXu9J6+sRbyvPDqkz5bW4vO8Qq/immZZKa7TqrKdi1r6oVZBrIiUgSluodp5pOY1ZaTa4EjJVzmH1NB7fvtp4vLNVTabGSdqDCkjta8vL2kypJLqQyKl9vDyNp1zQPqQTpmORUwaVb9K41zvlY/41If6+1G+WzGpcXUZLy9Nr5q+46Swg9FFy82UknjQN0OOhBZMV9YcpbJYfO4xKvlBWUmneIg1838NKXFYUr1mo9ifiUEjY1JlpwNgx8KDDz5oDjb9YD8fU4LXX3/dLEaYY2vVqiX9+/c3699nn30mDRo0MFPtww8/bPoVFsN+/fol6Ej5quSUgxsPS6c3Gpgizd8iDb0PQDuc0cbp9VlzyVc1h5RuV1j6ftNScpTIbLpFvx9aSkZt8Hq3JNxG1fOzZnLqSLS0fb6udH67oURtPyad3moY+9RDk/uqmLWt56dNreNsnLhTen3azAbMuvHbpfsHTeKmSxS59VO1ZNKTC6TRPVVMlxn/6DxZN3abVOhZTMb/a4Gs/Cmhp6e6N1WUiY8tkCt+bq2DKpdMVd1nzlsrJE/F7DL7jeUy49WEn4UtVCe3LPpsnfT+vJmky5xWNk7ZIVOfW2SMY/eygzLlmUVmsndInTaVHNl53MpOXdNlSSuTn15kU8ccxTPLlKcXJxgw6ItVB5e2qTXLC1OeWWgDFwusH80frSHb5++THp801TpUkE1Tdhk9/e0GA4FGXd9paAxxw+Sd0um1BgmWP7Bs7l1zSFo+WStRHv9LSMiSwoBGfuyxx2wPHIiIiJB777030c5u5t7s22OjKwOFOJjOMWAAJNzEiRNtBznm2Hr16plhA7O707PAsb0nJCJPBtm76qCcPBwtI2+a7ukdCiSMp0vodPRotEz690IL4376S0vtGZ1pwcdrvXj6z3FmOtDORXzAWiXm8dNydM8JZQL2yAYpOB19VrIVi7COyuApqJ06VTrVhTQtlPxU6eI7PH3/uysnybDZXbXjLpTxj8yTSr1L6OAqKVOfXSwVuheXOjeUt7iuDDNfXSZX/d5e3ms60qxvpVoVlC7vNJINE3ZI0Yb5pPcXXkclb+q1Y8E+ky7vNRkhR3Yfl4w509v7h3Xg8Fnlqyd3NKng6HLm9Bk5ceCkDVyk7dbZu+Wqse1thrFq1Ba5YkTrBJINPer4vpNmzieNzPkyyQylI5IUuHIjYTPlTW/hhOWtkiM+Tmx6vF9BpR5rgNxXUQYnse3m4tAeVfqXlOjj3j7S/1Wcc1ABTONIlsqVK9sAwLy6cGG851WAlWjz5s2mb2HZ6969u8yZM8f22XXr1i3WL1oqM3CQHnE3bdpkO9ndwAN0jEx5M3jKeWxYqtg1F6Z4cEKeYQEs2bKgHNp8RLn2ASnWKL+F7Vy4XwrWyi27lx6QbMqd6fQMCix4WQtnMvMz90izzdM9p5U3Le9pA23n4v3aAc5q+G7Zs1IHddQps+ztXx9lg5BOTmcGMOnh87vZQClcJ4+mHSE1dMrHgGY6WnVQSZmp0gfL2w0Lulsnx4qJZbF892K2AMy0dtwDc2wayVrV2PvmGBO74udWOoUsIsWa5jfrIdKYAZC1aIRMfmqRpNVpGHnMfHmprUchPTq/Ud+kUDnt2NlVajN4MuXWNtE6IsEyKaPavy4qgWSDM6TPmtbqDR2YFSz8dI17JDct7eHRZZHn0HPztF2ye/lBY1BbZ+62Z7es7mW/D246ooP9mOxSuh9VBhC15YjsXxulg/6M3Lyypw1GmN+hrcfkxMFTiaaY/0uwD2nfdtdz8trLD8YGJQbTN8CgwPqHeTV79oTzZWfIcMCgYV+B19bhnr/8dptuGXyEM1hJ1w8aK4V2ItcB6JiOS2LNsns4s4YzbWHQ0ImYLsIliW/3ms9pbVTu6RRwdbtXoAPE3Wt+bncF4aTPwA29T6nlcVITEAbMuqb5kgdpko+7B5aXdn7KSPnM+qdpIpHIl3oxmOPKoO/T6cjJSRbKEV8vDffVxU8XKxN5Z9RyaL1gSAwQf1388JeVNB0DA4noolKbdvSnFa1x0PEsjt4bjbTtvPsUVo8E6eg9003e/1+FWf+iT52UNGmT/54vUwh0psD6FyBA8kjJYCkVmXAbTyiw/o0dO9YG1qUMKN4PPYcVDnDP7Dp1g3sWb5Zfp0Z5jUuzBw5LWNy8MBbEL1Tbsxamy5JGijZKaEQBSDamW8aZfYDrEm4SxAemSxZfnxeum8eseuwlJB8WTkMtgaBECy8+1jzisDsid/ls9i5T0lAw5UsUrnXjPXQsJJIfSJJsOgVEekEX9D/qZXRh32AYujgrKtO8orEGH8LYBpYA+m4eLWuxxvmM1oXr57U8kDTQn/u0meKn6QZ9p0DNXFYG7qm33f8/R8rTMdHStn3f2J+JwRTqX//6l+2MQPRjgHDWOz/Y64cUY48Y0znisK2lQ4cONjXkjBPGCXZj8IydGRgsGjVKaHlks2f/H1pJmQ5FbGqx/LuNUrlfCUmXNY2k1wHT6bV6En0k3nJEI7INqP5tlaysHV6pbzsrQtH/e29bFXvw/Gj/Ul2zmGFBdKBT9f26uRk26IimC32+Vg5tOSptnq8jCz9bIwdUz/KD3R1sT2r7XG3b6bDws7WyZdZuqXVtOdWj1tp2ID+8gVHANuoyEB2witW7taKl4QeDqf+Prc1ggiWPeL0+by5plPHAfDq/3SgBXWASPT5uqmlVsPuOr9eXzUoX8sI6WLx5wXgDggK9qOUTNc1IlEqnb630HtqfioqWNs/WkqXfbJSTR+INDEw52zxTR9o9X9e2RGEJbf9yPaPd/3ecc2LLQMKkzqZKOm2pUqVsC9Itt9wSG8MDlj9M6MTF6sfg+fe//237+3iPw4LO+scg5aDiunXrzBTP+pVD1Laj8nWf8WYQQBdo+e+a8vOwaTYX37v6kEz7zzJJ4+OY6DPfDpho+/LQsY7tOS5tnvbtZI9lnFgF2URLZzDEhtMhPCkVz2GZ779V+yfp9kFj2Th5p5m92dSKAWDu2yul9ZO1VQLF6pSxr33cYbQMndpJfr1rtiz9eoM0vb+qrVetGrlZGt1dRaoMLOVFjM9G8lTILrswEgBfeESe9Lb1yg8MAV/3VbooUY7uPSHluhSzcp+IOmV7Ayc/vSABXdB3vu0/wfYxorsd0vc7/KeeMiGtv9K1VOuC8fqV5s0a1CedfvOkreqhC5RBsISQOlMqmffuKun6dgNJGxHLSDU+EmzMXbPk+MGTph/+ds8cMxoFOI9BBZiyYWTInz+/TeGqVKliJ2n94KwVPiowVvAMS+GOHTvsdG2lSpXsfXQy9v6xi52TvatWrTK/FX7rn0Hb2pRuHUhVB5a2AUajV+xVwgYdhomynYpI13fjpVyaDJqGvodVLX2OtDYimaINGtPW4h/ecdymQOz+RhkfMrG9DTykFO+xU9sBbnvzsp4y+o5ZNg3cufiATfsObjgsu5bslwK1csnelQdNWgyd3knjn5ZBv7aVcQ/OtWnYvjWHJEuhjLJh0g6VaIclQ/a0sva3bda5rxzbTiLyeZtRY/R9FnUZKH1VkjIVpKNjXGFq5x9ohli6kC8D6r1Gv+iUNKPSoqgc3XXC6lmhR3Hp9GaD2Bfi6cIidrpsfLVSzHqIFCYN8h88rp1ZOofN7iIzX11uko9d7TlKZzHJhtUzr07tsNpBM+ps60yarqVPOfXeGSP+v8Osfzff/rS8+dojsUGJ4dyTMa37/PPPzSSOBPIDqx4DxwE9DDM7HYZ7/vKbtJBcDC63ATfRoFLQselAp3RaYnN5bTiTKnSKCOW+OnVhXcksT9qgTF8YeNbYCu7pNHQKu9f3YvR97kFcugreoUNQRgfSs46iA9CmZ9rZycufPs9P6ZSLdGznuuaB5MQSR95IDt6lszsp4s/Lnxb3DHbed2m5svphdEmndInNNxFd9DlTYrMMJkEX/73RRX+n0XdJExIQDn2wvrq8sOhBC2C00/iWN+/6ymFl1vv/zzDrH2tPoWbtpMBULdwgCBAggIeUSI2sWROuOYUCAwS+KZj6XcqAIi9ciJ0LcGPm73B7DBdwZDgqC55Y90KBnsT0BsBdiQfYgYDFLhSkQRwkCNOfrIUy2dqJuw9dQ0F6sHCMdCQf7tNl9srHom+ock48F86Uk/iUg3xJn+06fmC0IA5AwlBnflMO7z7hVJByE45UYLpIekx1oRFTS7vXsvnBNJb6kQ6L66RPHMJd3n6cPhWtZdGZhyaapUhBfSe3SqvUkjFPLn1P6ZA7p9YzWjIXVt0sVsLzFcTUGdJre5yWzIUKaPnj2yptZsp0RiIK5lOpmNi/SdqI+DKQV4ZcOWJ//fOQMib6lAwYdGvsz8RgIHD+ifNTEK9v375y/fXXJzAuAKx8TOfYooRlb/jw4balCQeUxOW0MLrVCy+8YO8zDSTdyMjI2BQ80MgDfmol1QdHasfPJDlKZpErR7fVji1StH5e6fddS29qFgs6Bha9jq/U1/5yVpo+VE0Obz9m+ljrZ2vZhlV0GQfeZe9dYbYgpdH6fNNCdq84aFOcft+3kl1L93vTvVgwYK+f1810r8gORTROS9k+f68dFBw2q4vsWLjXzkf5MUDT3zJzl3R+q4EdW9+xcJ8ZGurfWkl2LdtvepYfWOP2rjwk187sbJtNjx84KXtXHbLj+xgW0N+Yyjmgb3EebPDv7c1IQDzOoDEIS7UuZPf+k7wM7oZaxqYPVjPDRotHq9uOEeqJxW6P5u0HA6rHLx9JnXtukFTp08uepSul8jX95NTho9Ll23cko3b69h+/LOX6d9Op4zHpN+UHHeinpfLQAZIhRzbJX6e6ThvTSr9J36sOdkpKdGghWYoWssGSo3QJ6fPbl9oOCT0el7+ih1S+up/SO0YqDu4tHT56WcsX/ozf3x3nZf3DCWXv3r1tgHHil42wmM794Hg9uhY7Lu6++26LwwFEBg3Ty9atW8usWbPMQIHDTXarL1myxOL4B+jRXcfl825jzTjBtpaCNb09h3T6NWO3CgfsQq1cPwyZrGGp5Iwq+Ei1DtpRYMmp06SS0m0KmZ7gwLuvV/9RqgwoLScOx2jn3y19vmpu0mjz1J3S+4vmCbbyYOX6T6mvpO+3LWXlz5tk48Qd0v39JpJZJcJrVb6XgSPayoz/LImN7eGTjmOk5ydNZeQtM2TXkn1WHtbO9q4+KO1eqGsHD/3AulZ5QEmzYh7bd1Ia3lnZTOpsUcIkjxsBv+TBtH9g01GZ+dJSSakDCRqxrICEzFkys/T5srmc9TESBtuvd8yyewwLxw4oI/2ptf1m8/KAH1qa9HOgY6fXwXHyUJTSK4NKRNWNVT2A1hibqg2/UtNMq/nFmORB+p2MOiyRXdvJ4W07bYDlLFvKynxKGW39R26XPYuXW//JUa6UxOhA8zOJHJElZffCpVKkRUM6nEq/AnJ4647Yp/88nHNQAaZsrEthiIAwbFFiSugHi8KjR4+2e565OAwY9vvxPg1CGqSHNFuzZo050EwwpVRi05FRjE8djjZr3xc9f7ejBvVvrigLPlpjjQhHb/5IdXuFrTFuyoYyzQCJ0Q6GcWHD5B3MYGzHdpe3G9pay/C5XeTr/uNtAE58fIHtACe/SU8utGknij4WuB4fN7H4V0/qKF90H2tTPo7tk3a0cnmk1k/XTbF3/OCE75RnFlsHXvzFepNsMIiVP22WDZN2WpomYV+rb+tP7PDGHH10z3HbZzf/g9VWd/bOzX5zuXL1aOtsdW+sIBV7FddpbTop362orP51ixkKpjy9yKaQpDnpKe8j0dARiyXrYDxjp/tv9842Wk14dL4ZXTCMTPiX3mdMPKVm0OxbudbyBUz9QCqdEo69/j5vUGnb8r1eTjqU69dNRvQfbnHOqnS1j5RrOfLXqia/XXu3/aZcKXTKwT0Dsu27z2sZ0tnAOxl1xJsi6tSRAYyk+6fCrH833vpvefuNx2KDEoPFWwiCMQPHLmyoDdWNGCT+BWHeYbAwkNz7DCjuAVY/LIbECWckgevSAZiimCVL4XZDMHDo+DQeu6IBz8xS54vjv2cgWhztTLb/TPsKnYowODDSyX8PLG9ffMpDBwUufbpcilQeE3AwHYuOrWkBOruVWd89E3sPeJ+8zFrI+pEChnJap5zE4T3yc/G5pxzkhxkfuHKwaZbCYPJOqffEQ/owfXX1tPhKS+qVSvNhiki4MTHfdBEw9UqVBp1NaaGJoT+l1PYlHL0p5vgJ07mY3hGnqkqvhW98pHG8wXda25bBUemqvrL4/S80La9vEK4vaLvFpoXeFgvSYjBZHK3MP3VgmfWPr7Yn5aMiFJjFnYk8QIAAiWEs+VwDCiljUwoFBoZgQAUIkDS8ec45ULp0Qfnuuwd1ipfQ4hcgQIDEOK9BtXLlVsmYMe15LxAHCPD/Gec1qJj6ffklu9RjAwIECJAkzttFGXqU06sCBAiQNM5LUoFgQAUIcH4470F14oS3vhQgQIDkcV6DqlixvDJmzBOB9S9AgPPAeQ2qbdv4gsVZ2x0RIECA5HFeo4Sp33PPfR8MqgABzgPnNUo4XrBu3Y7ApB4gwHngvAYV5vQdO2IdlAQIECBZnNeg4sQvjlySM6s7L7YObjc6CH0WIMD/Ms5rULEz3YGjGnhOCj35y4lenhHOdiZ8+/EeA/Gll16ye3Qy/jJI/eA34aTr7gESknfckRJ3T5ocI3HbpvgbbKEK8HfBeQ0qPqDMlz/ozHyvd8uWLfY5HT+QRjt37pT33nvPjoZwtJ7v+3JQkd/cczKYcA4z+gcWH9fmw824MytdurQUKlTIju9zHP/222+XAQMG2GDifT7JQ158LYS8+MTps88+a98aDh3oAQL8FTivQUVnZUBxEJG/HI8PZwnk4CFxkFguHhLE3bu/oUdHZsyYYQNqwoQJNm3ksz18KYT0OIL/4YcfWn6Ek4aTeHjF5cQxXw8hDvkGCPBXI1Xu3Lkfjb1PEm3btrXP/yNNnCOX999/P0EnZlDs27fPpBoSi86OV9pt27bZQClbtqwNEiTRc889l0Cq4N22Tp068u6779oAIS4DZ/fu3SaJkG4MRtL973//a/lyRJ/3SP/gwYOWd4AAfwec94ZaB7wi8bVEBsiFonr16rJs2bLAcBHgfxoXPKiSA5IMqZHUyWA3HXRAgrnByUDze7gNEOCfivPSqej8Tp/CwODu/SCMb/rynKkdv/3GCIDfdAYOg4sp3ddff23xuMcwQT6kS1g4o4MrR3L3/OViYPPXpcM98ULhykq+7h4Ql/Jzce/qTtn9cQgnLEAAh3MOKjrNzz//bHrMkCFDTO8Bd9xxh/11YLDwJRA6Jl/8oFNjPPCDZ6Tzyy+/mMRCOjn3ZVgJuS9ZsqTUr1/fLIT+aSLmdhx5ItlIe9iwYeZjEJ2Lj3bja5B79DUu/At+8MEH9gkfBi1xeYf68HWSGjVq2KAYM2aMpUfZyJOvmxQoUEDGjRtnaaIXjh8/3rxHNW3aVEaMGGF1xXko9YAm3AcI4HDe1j86PcYDOvXhw4fj1o4cMJs7yQDnJk44vYt06MSOuxOPe8K4p9OH89bEM74SwgcSGGw5cuQwh510cNJ85ZVXrEyUwUkSBhOmf8rNhZWRvxhdpk6dauW78sor5brrrrMPJgDSxiCCVOJTQGvXrrX0YAbUjXJhbCEtyopjUOfvMEAAcF7WP6TEokWLzKKHpMJt84svvphAP+I7wHxvis/uIHGQBE8//XRcBwd0TKyDmMOXLl1qHRTuz0e5kTJ4sV29erV9hBspg/XPgbzbt29vH59bv369WQiRHnyou1y5ctbRGXR8aI41sQULFlg5Vq5caYONAaH6o33cm8HkBuDgwYMt/enTp1v5+TDdlClTTD8kDcpMWbp06WJSjW9sUU7M/6yj8dHwYOE5gB+X1VDhwEIsU7+L6Wws/GbJkkWWL18eGxIgwD8L5z2oTuMNNtV5zRYDBPh/jfMaJWnTYlx4xAZWgAABksd5DaoCBXLKqVMxiUzkAQIESIzzMlTs3Rslx4+fVEV+p4QY5QIECBCC85JUTPuaNUv+PFWAAAE8nJehIhhMAQKcP845qNCj2GXwZ+pTMSy2hiwuXwxgBmfPnpGUfNv0L8SpkyclbbCv0fD/gRaJpn/RYT6rw4A6ceK4/b2Ui90MffoNlQoVqycIz5OngFxz7R22m4HdFa3adLWFWe5PnjgRtw+PMvDZH+/+RFyZWNg9efJEXHruypgxkxQrFmn3xOWd0Dik7dKJjvbfR/vS999rXpqOV774e565q3WbbjJs+L0Wfvz4MbnhFr6Y4upwwsp64sQxadOuR9hykxf5cEEDfpPOsOH32V8+HEeYo4tHI0eX43LV1bfG5uHlZXH0b5duV+hfL567XDzuScNL96T07X+t1KvfPEFcLupEfq5c/HVl5XdofNeG1P/o0cNyw83QAnqdlcpVaseV26VJncqXryrZsudMkM4/6UqVK1cuM1Swu+GkNvRD/3pXpk351QYTgNvnyJ5dHvv3GzJxQnx4cgjdYuSQPXsumTZ1nAwddpdMnjg6Lt6RI1FSTgm5cMEsicicRRo3biPz5k61+Aywdh16yqyZk6RP36u1w3aV6dN+l0GDb7ItStu2bZaKFavJoCtvlJkzJ1p64MyZ09YpTmmn2b59izzw8ItSsmRZWbxoToLyFS8RKc2atpf161fK9TfcK7nz5Lf4Q665VbJlyyFRhw5I/wHXSYYMmbTjREv3noOEr6zzWc4Onfoao0iXPr1ERR2MTVFk5YrF0qZtd5k8aYyUKVtJ6jdoIRN+HyE1azWSPHnzS968BSR9+ozaqWpq7BSye9d270VFgYJFpHyFatK6bVc5duyo5fXQoy/L9Km/S6PGraxz7t+/R9q176lXD1m0cLZ06dpf2rbraXS5YtANkitXXs17tAy99k5p3KSN0Xz4DfdLRERmmTN7SoJF+QpKuw4deym9p8vtdz4hpUqVk1Url8iSxXOlVOnysmHD6rjpPx3m+hvukyxZstoguvvep60NuNprGunSpbcdKIeUZgA6d+sxUNKkTiMZM0VIocLFpE6dJtaPyleoanmRcokSZSR7jpxSo0YDiVFGVahQUdmzZ6dX/9i8Seufcq99wtsXB2yaFGY8pEyRUoP1P/3r4id3JYWdO7fKXfc8Jf96+KYk4x1XQu7b521PoqAbN66VTJkyW3z+bt68wRr3mHK9WrUbWSWWLl0gTz91j73jQF2WL1tgccGxo0dkhw4Wf748a9S4tWTOyjeN0+ogyikjfv5KDh3cL7lz55Oxv/0su3fvkFx6nzt3XkmTNq2G/SRly1VRBnRcxul96TIV5cTx45auu/xYs3qZDQQwd85UlZylJFXK1LJly3o5fDjKOq8fOXPm0c5XXAfOXi3/fGMeTz5+p0qoo1an+fNmqASOME6+desmo9GWLRusQ4PtymSQoDQkg32bxTkjB7VOR5UGflB/GFi69BnkjMZhsH326ZtxNHNw9SKdnLnyyOpVS+0eKfeL0gv6wyjy5y9k0/Z4OqSQcWN/tsF5QiXsMo0HYwLr1q7Q/rDN6MNgY4DFxJySLZvXy9YtGy0O78enFV+Ov/09jeJGWZq06eTxR661ez/SpEsrDz1wvXZgp6ckfyWFevWbyeZN6+SKgcMTNFy+fIVMEgwcNFy5YDbJkTO3xaEzumkG0yUa7LBKBDpQunQZbCrEoCqr0uCWWx+OTc0DjddWJVydek0tr/TacUqULGPpOfAuHRtipEqVWhbMnynXqRTlc60zpo+3KSn5TJ38m2TOnFXWr1slTZq0tc5KJ2/eooNk0HQdR3VXx859jFs3a95BWrbsrIP0gEnbhg1bmYQ6dGi/5pnKJDGc3I/lyxcq84iQpYvnqfSuJu+984LcdOtDxtDWr1sp/a+4TvboQE+vNNilTIqBwCCCRtQ5MrKClYG2YopF3dOmTS9Zs2XXOmSJzcUD9T+u7xGfOtPJkWhMyfrp9K9o0ZJWXlcvaDRbZwwttE6APD3apVLpM8potGbVsrj42lus/ukzZLQB3blLf6NL46ZtbEBWUGnVolVnGf/7SMmgU/UZ072ZBrMMBi3vx6cV3/f+7vfnZajgxG4o9/ongU6ChHz5P+dckguQDOjsLVt1kczK+MaO+VGZSULJF8DD33JQXV7rn+coBm4Op/0rAFd207N/Ok6rLnVKZxAZVPpcDC6UFjBEpOg/CSmZMnToNCD2p3fkPRySCr8Q0LF79BosBVUR9SNv3oLSU8NRfhkEvftebXEB+boBHXrvysQ74cqXI0cuKVeucuyv+DNcfpCeC/ffM/0Il76756+7D2U4LVt3lp69r7Lw6OiT8viTb8bpEhZfL343aNgyLl0//Om730yFe/UeYjRyYX5a+O+7dhtg6XPP5cKb6XTVve+A9HFx3D3vkleVqrUt3I+Y09Fy9dDb7d6fvqNF6L2LQ/mYLj7+7zdif8e/C1yYH4Q9+PCLNrBcmvyFFl26Doh738Kt/vFt4sIT0sj73bffUBvcfxRSUphChUvaD/SVe+5/xRrdjyOqdzz0yEtGbCpEJWkcTKPePYcTvXunlIdD/QYtZeGCmWbydZUFu3Zts3k3BMmSNbvkyZPfwrNkyS79BlxrjQhBeO+66++2vIded6d06Njb7jHB3nnXE/aOA4OycdO2dk+57rn/GXuHPPyoVr2uDLryBtMv+IvOgtEC038vHRhYrbp1u8IaMXOWrKYbtWrdRYoVL606VUe7L6sD10+XUSO+ldKlPd2mbr3mcY3MO23adZcmzdrZsgIWTwagH1mz5ZBOXfpJ5679JbJMRYmIyGKDEloULlJcOnbqbWUdMPB6GaL0gOtfobrotcM8ulwz9A4paUp/tNLqHrnhpgfsfviN9yuDqZKo/k2atNN377LZASZ7aJQ6dRr55uv3zWgCqBcXNO3Uub+1Hff0iW7drzCrYsdOffRZX8ml77RUPalt+x7Wjrff+bjppoMG3yhNm7azMoIrr7pF9alOZulE14UO12v+Jglj+1EZrT+6JKhZq4FZPMmnQIHCSstS0r5DL0mnUgwG0G/AdaqL55ESJSLl30+/bdJtwBXDrD7Qf8g1t1n9KDuGEcpKWVzdNKP4e2XA8ffx9U/qHpr6770Sx6JAgaJmEs2QMSI2xAPrSCi+KKKYa/PkLSBZtfPnyJnL7rFEYTnj3jVEOBw9GmWZ7t61IzYkMRjYu3Y5E/NZWbpkvjUOUzfKBpFPK7eEUJi8UZKXLp0nTz5xZ+w7HoiPgcF1IqyKG9avjrPQAJ5BYAYRhozCRUrIJx+9busppbRjfvnFu3LwwH4ppcp/xkyZzMK1ccMayZuvoGzdssHMzZRtw/o1Prpks07vMHvWpNg7Mesj0hPLF5ZJTOMTVEn3o4iWAZM1eS1dMtc6w2OP3GLGDer066jvbOB5puz0RodVKxcbLcBaTdtjbCmMXo7h7du7O87U7UD9GaipNd3TyrRY13v7zWfsmasDcZhJUDc66qiRX1s44NmECaMkf/7CUqlyTfnh+09lx46tUr1GfRmt5SytdAPQqmDBojJ+/Ih42ui7o0Z8IzU0btWqdeweoK+RFxbXNWuWW9kBg2H87yMsny1bNtrvMaO/t7iUG2aMMIA29911jbUpRp+cOXNbnjAKzdTS49nIEV8bfaAz11mtf9z9We4Lxt7H199/D33dPX3Q3XP4NcGgOnzkkDbgtSoaj8eGeDh2/Ig88tCNZm2jYQ4e2Gcd73DUIbtHkrHWxL1/vSYUmHfhzuvXr0rQ8TBfM0jhznBm1nKwFNFhiEehEdcQcvGi2WaRYm0nS7bsWtEzUlG5/n0PPBebmgc4KRKBBiZOWu2AodY/whkMJzRtOuzGjWtk8FU3m3RirQZOxyBh3Qkr4Yrli6R48Ug5euSwMRgkyeHDh5Sp5PDR5Yg0bd7O8q9Tt4mtlZnUbNLGuDJxsHbCHKg3ks4PysA0iU5ZqXJtef/dF+Xhf72sZWVj8y7jsAcP7DUuy9odjehoRIcpHVneGAQdiLquW7vSrH+YwnPkyO1lEgvqTydmbYhOR5uyDkU6HVQiFC1WytI6oPlRbhZmaRcYAxZa8gQwqgULZuqUd7B1xDmzJ0tHLedKpSFxFiyYZek3U8lOmWrVbmjWT+/dVDJv3nRba4NOGD/Ii2UNT1KlsBmJ6y+kx2BgEZtwlmlO6RR7kg7uVJoH77P0ARxdYDJnzsQYg4YRLVo0R/uaN0U+oHlx0R4J7/fG3qewe8rkv4e+7p5+6e5plxSlS5U8e/vdz8urLz1gBQkFL1xOQwXTOArtiATgADQwgMhubs29exYf7q1d+O+9OIk/SufSoaL33PeMvPDcA5aOH169eJe8zsSmkzDfxGVIXE4/XJqUz0PCexffXwc/CIdGADrBgVls9pfV4vBfXP2TKp+fXkmX1YufMH2QOL4XTvn89AFJ0Ss+PWgQTwuvXGds8OLioGzZyiZBHFw6wPWZ+PRCaBH7nHdc30pMF39/8cL/CJj1j61JrFGFA4X/s61/cDPHBS8FEA/CQ3C4bDhHNH8G4Ije9CNAOFoQRv9iWuZntuCfSLuUiNz6DT2F3oPHdRIjqfDzB2K4abP2OqXy5v8OTEvYguOmZhgLKFdi+MvgDZjkwC6I8uWr2X3atN6cOjxC03VI6j55sNMDyx4dhU7x1LPv2l8/eMZ0MDxC82IqFyMNG7WKZRReWHhgHGkWS7+EcbDm+ae/8fDH8/LCUsgWrvBIXIZcSmtv2hkOXjwU+aeeeSdRGRg06GuhA4q6Pvr4a/peQksd5atbr6neJS6Hh9DfwAvDMMdUPHz/ujxIydSies1G9gMjwY23PJmo0uhMt93Bh7SjJVo5PsShkziLl4XHWgI9JTk8GjdpKwvmz5Bbbn8kgeRjW1KRoqUsDKMH+grg78BBN5gZHiJcPfQOswZyf821d0qf/tdaOSIjK5rlyA+mfK3bdrcycd1826P2jj9fUK9Bc7nq6tssHMvSVUNutcbFGjXoypt0np5aGjVqrfkOs8avqfpA955X6ny/klSqVMPuK2tnRRI6ukyZ/JvVlU7BjgJnmMGYgKkdXQAFncbt2u0Ke+YAt+7X/zrbL4gVj90V96q+yO6LWrUb204H8his5ezWfaDpCFjW+vQd6tFl6J06+FpaOwy99i6zmNKe7ANs0rRtovpjQeMZVjcsitcNu8emReN++9n0R8DOcurGu63bdpOBV95onfPOu5+yvZqltJzUibqwJYnB26PnYNtBE1m2ovTsNcTaEn1s107PCNW77zXSvccgM/pkVx0NOl45+CZrN9dmGCXQrbSbWprQrk7dplKkSEn7S52hMeWhXKRTpHAJuf/BF42OhPfuM8TqT9+hfgwtmB7WQujo8tJGj7/XaWL8fXz9k7qnDPH3Oq20pwoe1KzVxPaV5cqVLzbUQ6VKNW3qVLBgESlTrrJ1piJFS5rZmPuSJcuYKZN7OnhS2LFji75fyRR/P1fi3v1G2cNSBQhDiaXR6NAQvFChYtZheEY8wlesWCT/efEhe8cBZXbMr9/FTSPpNCjtodPKM6e93el0Xhrx7beeM6NIbe3A777zohw/dkzqaucgzIwA6TJYh1q2bIG3Z04bbMG8GVKufBWrf2FtVP8i8++//2IdD8CNMV2zpWfu3Km2r/DHHz61Zw6Y58mLQcXePzrDi88/bEYK6vTF5/81yxhTdqxr0GTpknlmxdMmlFWrlsY2OvpWCjMAwelRuvft2+Nl4gN0oaNhrMBw8tqr/zbakhdgINGhqRtGkRo1G9huigKFisZN16ApRhOscezlY5f+11+9Z4OzXbuetp+wvjKvX37+wpYlAKbwTz95U1q37irNdPbymd4j6Whf8kKKsy/SW/hFd0opP37/qTRr3l7WrVup5TotX335rllLoRcWRNqieKlIeeTB4fbeooWzbBmDMjKwsFISl2fkRzvR5pWr1FI6RNvfyvob6zL3POM9q7/eM0YcLUjTT5cqVTW+3jN+4gYVkVatWiRPPXGDNkBC4m/YuFqefOIO6wTsP6Ph2LiJpYr7zZvX26ZO7jEzJwUakBZ0SrgDDc+eP0Q661VYluBENCgNAxHo+Fh2fv7pc9snOF8HG3v+6FTsUr/3voTWP4heSQlDx4MYVBym4OfUvEsnYSDTMfZrp+vSbYCVZ9fObbYLPHeefGZhwhxPI2MB5XdxbSzy2LZtk7ATHTM59Ydx0DB0AsJZG+K+ohIcbk067AGE3ljRWCfzg93Z0PmD917ShqwlH33wii2Aso+P+teu09isdFGHD8k3X71vpnXKDo3oAGzGhT4QGgvZ7+N+0WfpVdKx7JFw2k39WS7A2kgacG6kHtyWfPLlL2SSEKZF3WgDykZdsHrSB+h81I/ZBp0M6x97JGvWamh5YOKnLTdvWi9VqtS29qRNGJBeu6Q1mtD20BPaktfaNculoA4w2g3JQh6AepIG7xLORuED+/fpAH3DrH47d2w1Zgd9Xd+hnuzVHPHLl7Znkr7q5XfGrLwweQYYfz2LpXfPM+hi9dd70nS0IH93T/oriK/3th8V699tdz0nr72c8CNuDmR8OQ0VNAyFdkQCNCIFA55E8vQPCE6+TGvSpGFgnbQBCRd10or4XpzT1gB+EAdAgLvufUqef+Z+S9MPBjo7tF06NCxxSM/dx5eB7295aYbe+0H5ydMxD+pHWblIi7y4T+p9wp20Ix7SjQ4DjUjL0QIaEo9yevUPV74Ueo/j0OTLSrj/Pj4+NI2fVSSki5eva0+v3KkkZ868Wm6REiXL2lET0vWn79HlbFxbM21DrWCx/ZOP3/AyUri8gD+PcGVlAPGcMK9vsZnY0w9dnIT9xQv/I/C3tP55hE+otF4qmBLBtf4KeIMqnon8r8N0C+0vSIzzAQOE/kUnT67d/4h+8UcgJZUpFVkp9ucfC7gFi7+hnZtzUii4buByGBFOcqnIlSuPrX2AP3NAscjMgUg6AfX41xNvWMfxg2fM8c8X0AbDxfkAq104Jsh0Klx4KJAO6DQ5c+WNDTk/IKWYOoN/PfG61fF8gPTgcGbogIEZsRPD4Y67nojVF//eSImC1rZ9X/txXOfs/QfekojwKOtYZhDHTJeYhti9dpj4e+9YdXKDAeV7wfzpcu8DzybIg/k5uw9IAysX0w0IzGBjcy1meNJlhwN752j0/nrft/9QHajRdvCPgegHnbhFqy6204PBPND29Q1LVDfKNOCK6y19TNFYiCgHuo6Lj17E8XLC6bA9e10l6EsFChSxe3QJ6u5owco91i3exfrHTgzqwxSmV58h0qFTb6leo5507X6FXX5QN/JitwbbptiCc/W1d5hO1LlLP6szyjZla8QBQ9UR+mhe7MxwdMHyRufDwtWt+yDr3Oxl7NFzkJXPj/YdetvJZpR89jVypg36o+RXUX0JQEuvftFmTUQ3zZevoO1f9Kyxp5UpljMrLfTBQkmdAUYVaISO5e8v7IohvEXLTtKgUUuzZLZv39No1qvP1fZexUo1zaLYo+eVlv727Zttasf75Fu1Wh2rmyub/x6c3723jevc916/Ptc9ZYibk1CZ9h0HSKFCxaVw7AZbBzo1laShMUFjgUFZxcTLffXq9ayC3DM4ksKsmRO1I7S1E7B+rgSh3G+2ezAIKBycjw5KmnAzjhyQF8+ZKqxYvlj/ppH1quh++slb9r4D8cf99qN1StLCEMLeO9L0A8UbAwDboyj/h++/Yp2TzZsYCbhngyvbojj+jl8FjBEYLdw99cGMzfsVlMP75+rjxv1skosy0DF2bN8qo0d9b++wxxGLlh9VqtaxcqJfrF2zzJYBfvjuEzNgUKcvPvuvmaFZ5sBETkOu0Xi8hw6xZfMGs/YBLLbFS5QWDnjCDMNZ/3ZoR2WwR2unYJngww9etfZwkp0OzBkq6oZli/1tmzatk61bN9pWJuhXvnwVGyDff/uxtSMWSuoMGJjQaMb0Cca0SAc6Yi0lnJPU06aMszYcNepby2/7tk22kxz3CvSH7779SGmxwraU0U/Jb8yv35u+BrMhTQ47chyFe8pLndw9tLcDo3oPvbgnPgy5eYtOduiSPsUA57fd63M2TDNYvPp3sLwdLaCRu8dYxCZi7pHUcbZfIk0YrxWcOjqRiJ01a6LMmzfNwrFyXSzgPLt3b5catdiPFz8/xpRKg3HSdM+eHWaC5v7QoYNarnjLVpT+fvvNZ43L/Tb6e+Noc+dMsY4MMd5682lLDzB1QJKw0dINUNbAuHeAeHDCmTMmWP09U3Zzs+ow0KpXry87dm41yxFmazr7wYMHbCDDRJYsnmPpsL9v5ox4/xj5CxS2AWC77bWK3GNJwyzOBSf/6MNXbSBzDIY9kQ7sHSS/5599QKdg1eXrL9+VG29+UO67+xqjQZGiJWxw7Nu/W159+bEE1j8aHaXf7f1jhvHpyDf0WXrJFJHZpJof1L9Bo1YqATZpWyh/1fZgoLAUUUSlJJtTGZgsAQA6WPoMnmWN64Smv2TRPHufTog5nPZCwsJY6GBILAxBTZUBTJv2u6UDGJyUFwnFsgKWSY7j469i5crFtsZFHpwIJl2sfJSfpRxOWufNV0B697lG3nj937Yu6BDunnSmTB5j9xi53D3tiC8P7z6tTJrou4/1x0LbufrTR9w9SHgf77/FrH833/60vPnaI7FBCUHFL6ehgo5LoSmgA2nTYHR4OgeN7e4ZHHAUOoo7vs37LLZBLKxi7n3HXR3IS5vfOjbzcTpqaMfiPd4nTTotUxTiuKmKd++dMeJoPY5kzup/hJtCruUMTdOV31m5vPt46x95ce+YV7hyO6ubi0ce0AHJ6WjBYIIju/q7cODKSt1JP6mysmitD8xtGOUmLZeO0Te2rA6UzaURT5f0Vi7oRXmgHaB8xFESJHJL5m9jYG2l9GIQ07b+coO4dC2t9Br/uHX40JnH3wFm/aPiSRWOihcpUsT+/pORXB0DBLicOOdxeoDb57x5s5lP9QABAiSP+DlYMihXrrC88cYNKrI9sR4gQICkcV6DatGiDap0ZgymTwECnAfOa1ClTMnG1rWxvwIECJAczkunAidPYuX5Zx0WCxDgr8B5SSoQDKgAAc4P5z2okgJrGG7N6XzM7nfccYe3NnIZgbnclaFw4cJ2Bfj7gzUxB9d3CKMtbX0rBOHC/gz411QpJ7/pww888ICVKbTfpySwVSvvKHuOHDmkbdu21ikjIiKkQ4cOwmdW+vXrJ9dcc43oVDH2NQ+ZMmWSTp062bt16tSRRx55RBo1amQZHj/ufbqGi3TSp08vxYsXl7lz55rBg7M+7du3t4s4/C1YsKAtcLZr187isphIecqWLWt5tGnTRqpUqWIDuUWLFlKrVi0LHz16tBw5csTuKWNUlGf6b9CggcX7p6+x/S+Cths5cqT1C3D11VdL/fr15eabb5Y9e/bIN994LsscihYtamENG3rntP5M0J8feugh66c//PCD9dFcuXJZP+vWrZsUK1YsNqYHHXQpZcmSJdbx3n//fZk0aZKsXr1avvzyS5k6dapVlr/Tp0+XRYu8TZIOgwcPtk47ZMgQe75u3ToZN26clCtXTpo0aSL16tWTG264Qb7//nvJnTu3rFmzxtKjkM2aNZO1a9fKjz/+aMQkbQZLmTJlZMOGDfLGG2/YID98+LAVnkHOFpMHH3zQBmyBAgUsbe6PHTsmL7zwgg0q0uQZBOjdu7dUqFAhAUcM8PfAtGnT5L333rN72nbHjh0ycOBA+frrr61PvPbaa/bMYf369TJ8+PC/hEEy8Ddu3Gh5HzhwQF566SX7+/LLL5sgoN/7YZKqR48e9gISgg7YtWtXe8gg+Oijj1SfSmcdOtSk/uGHH8r48ePlgw8+sO0lDFDirVy5UiZPniwzZsyI69BIK55zIYEgKgNxypQpNsgIJ1/KQxqOeOTZpYu3EdKfP3EcqPRdd/G1jrQWhzSAf2oa4O8F2srbiiVSunRp+5s5c2bp3r27cf+bbrrJ+sCVV15pTJJ2pR/6t0z9WXj99dflzTfflAwZMsgVV1xh5aI/0ueQoJTVD7P+UVAiUlH+MjXjL4nQ4d0zBojrsA7uXUDF6cSIRwfikw4SxaUBMSkUAwOJQho8I193T76AuKRHOPF5D/AbkLe/DK6heIe07733XpNi/gEZ4O8Bf7sBftO+rr/QZr169ZKZM2fKli1bYmP9+fCX099PKevDDz8sb7/9tuzbh4NND+dtUv+ngcHLRmAIsHz5ciNCgH8eGFwMsn8SLvugiolht/JpM8EHHTlAgAABAlwqLpsSHx19WooVyyvfffeAjBnzhDz++CANC/bfBggQIECAS8NlE1SpUqWUbdv2ydSpy/TXWfnll1mBMTtAgAABAlwyLqvpj+PBhQvnlhIl8snMmStNywqsfwECBAgQ4FJwWVUeDjIeOnRU1q3bYQuvgZAKECBAgACXisumUbEtyr+FK0CAAAECBLgcuCyCCu0pMjLSNu1z/3cBuw6dv1V8mqZO4/kyDS9QvW+e42vVfsX6SXVx+YuT4jSp09gn3v7qHY2UB9+tfA8DJ9o4ik6+TNDC8/NqH0y6hEkF+XjnFry2xkcsjp6NyH8gaEvyxl/u5Z4UkS77zfF/G+or+EJB2fCpmxa/viF0IR/OTtDXvD7JYar4Q04BAgRIjFS5c+d+NPY+LLxP08HckxZADDKO58LYYYjE/6sFFkytfIWqcvU1t8nePbvskyF4z1+6eJ4x2VCmTv34OgJe9fmODu/OnTNN6+J9ioS64SWf+6iog7FveYfHYDQc8uLQGBdxqD8MDybOfXz4aUvLcwDOCUsvDPAc2rn3kwPvkw6fM+E7pZ6zce80Zkotk3N+Dh0AbTT02jukWvV6snjhbHtOvpSLd0grhf6FWRPXlYVycJGfx4BP2ade+H4p33PNniO34ACdCxqQLu/B8HlPk7EvvyEcSeN8aBQOPLv5loekeMkysnD+LKujA9//IQ3yBnxy0kvfO+nqhSOIvHY3GmkZ42kUbeVv2qydDB5yi33lnfVWJi2uNF76aRLQyBsT9A3v6xDEJ63CRUvI3fc+LRs3rtW+t9PyIT6fiSxWIlL75O32bSe+6coXzPl6g3NaHyBAgMRIVbJk5KP16rfWwVVKihaLlBIly0vUoQM2yOvVbyWt2/aS5i272WDjCwuHDu2zge4HgzBX7txSr14z+zAxHw1j8KKV7N270z50zAenCxUuJkU1n4wZMtmHkvngGV8a9MJLStYs2U1bqVS5hn0Dq1ChovZZ/5y58sj27VsuaCDDOPhm0qSJv6pgOSTVqtUVPk2zfNlCYzChafEbRrNv7y77eiDMaPGiOZYO9UMY8K0qPuzGZ3sAn4i57Y7HZNeuHbJr53a574FnLY+dO7fJ/Q8+bx+xW7liidx7/3NGPz4/9MBDL2p6IgsWzLD8AHSCEefJk8++9cVHqPnuU3LgNHOWLFlkiDK9rVs22jeuEA6Uka/Cjxv7i31vqWfvq+zzPhzS5Kvp1IvvOZ3W9oVxI8CvvOpmGfvbz/Zh6+E33ifz5k6zD+hdo4KNL3nQNny6ZveeHfYB6kZN2qj2nE0OHtxnHwXfv3+v1vuYpX1E64zwvOf+ZzV8t30G6d4HnlO67pbNm9bZ95sQSgj7ezUO7y1bNl/uue8ZyZQpQlat8j5gHQragDaEwS9fusDaBSAYEC4VK1WXyRNHS7/+10n9hi1l+rRx0qffNdKwUSv7iHinzn2lQ8feMmnSaKMPH9wbN/Zn+7YXH9CbNvV3Kaz9EA2Vb2VVq17HaDtv3nQTMF7fPyBlylaWG296UBZq+xUqVEJuuOkBE2zoQ3y/zRNMaUwIQUfK3LJ1Z/vuFnUuVqy0fZNr/PgR1sf5zNOK5Qut/HweqXDh4hYHGvHZINoH2lM2wlOpwCSPyzGmtmi/KVuusn3MkPDChUvYR/z4IH7xEmWsv/CJJ8L5wB/9DPowBrxwvmFXwj4tlTNXbs27flw4efAtNT7YyIf+vPSLW1ntg/U6gahTp0lcOHVjjDEm4CGU34XzPTqeEV64CHl64YC+B41IFxoV1X6bNk06+xRXzZoN7eODjkb0L76FxuevSpUqZ+GUk09rbdPxVqFiNW3fSrE0KiG5c+ezj62XLl1RylesGkcjPvXE998YI5Uq14yrM596gtZ8Los84mlRwtqGb6jxwX4XTpn4pFaG9BmtPf00ggfDk2pDIx8tjil/YSwbLXzhjD36F+HUyfUXNHrGHh/EhzZGI02fL/rAs2rUrK883/WXUjqes9hHFfmeXOnI8lYn0suRM7e2/wYpX76q9RlHozx58yst1kvJUuWlYsXqsXUrof26sNGO8jEWXJ25+PB+7jz57YOa8TQqaTyM7wfWrJWQRvSX1IcO7deB+a01ugOzUGaKv43+WlIrgy1StLSM0XuYbTgmApg1T53ym1Q5UkeyZcspkyf9pkzkpM1EZ82cDKchSfuDoCOteXOnh4R7Zh0+TsjHAE2WwAH0xivT+QPGhn8QvgJ6VoXAF5+9pczZ++RSqJBygDm4zzdxce/y5RlhLg4fhgeEUR/i8YzLpc+noWj4l196lCoaLR579GaJiMiqg6CADLvhHlmhgnPkCI+2MHXqjtA6FxC2Xpk4ZB1jmhPpO1AeysEz4GhO2ZmEnDmDAIa0Xllz584rG9avkmefvs++c0cn4RlCef9+ZSyxggGGvXHDauvACIOTJz1fPXTY64bdLT/98JlNKrw8PFpwQScY/pIl8+TY0SNx6dEeWZSZvvry4xrPc/2QHBz9+TSYmzCRPv3FowfuAqmT91kw12b8dXX1QDhlDA0nD1z4eWWnzAiRLl0HyGuvPGEn+pkQeOl58bk/rJMh2g7BmzlLVgvLphMZmMMGFVIIuZRaHjRBxlCzpu1l8eI5UjX2i7aMl9SpPZroqxrH0/qm+76PR7jX1y7PmEKgrlyx2CZvfhKQ/ob1K2XtGrxPxAYqCGcCxQc0Q8N362SNj4PGhWseCCPowXfwXDhlcmMqcTjWhJQ64Rhj5Xfh9BXqN3XKWC9Q4YWntGczpo+PDfXCHY1m64TMAjQtL9yjxcL5M/W3F045aWfCly2dn4hGpLN69VL7/qArKyB848Y1sm7dqkThMGIEWVy4psWyA0JpwvhRceEUIWlaeOFMvsLRwn2vEPjDp00dFxvqwj3exPcsHQj3+ksasxpZgObhhXu0WLRodpj+klaW66TKG9fx4dSZvrJ61dK4OgDCN29eJxs2rEkUvnPHVvvGZVy4poUZHMvGhPGJaXHZ1qhwLvV3WqOiHHyTnnUlCAOoPF8HdmsdfhAfDYmPYp5QZgzSq6DhK7poH3wF1wkxmOtGJT6z+8jIirJNZyAwKmZju3TmxEwyg85wmcHSgY4cOWwNSedgRpLKGFIK07jWrF5mHcDlz3fjEfDr1q60MoQDcZkpMvs4eeK4fUMyJjpGO9ECnfEWEz7qulo1k3z5CtvHPhlogK/9ltP806VPbxOLFcqk+Aow5k60OZjEJsxVOgNj9scsi3J43zb06EXeuTUuX92l7PwGMO+sWXNYuWDyMF9mZvv37bGPr/KVYxgvtEGzok2od5my0Ci1Ca/Vmh40CgfoTtrMPq3jajxovm7dSisDX/9Np+1CG8F4oTvaFm0SoTPpaC0Pmgt1wdzGLG+cak68CxNiloomS92sv2h+q7XtTxw/bnVDMPOFZerFJ+cZfMzy0UBoM8q3aeM62bdvl7VLseKRxsiIy2yTWSftjcaAVsKs+6wygvU6OYiKOmA0CBAgQHhcNkGFO1lMUY5xBQjwdwSCAtMVgmfM6B9iQwMECPB3RpygYgADp31cKOJn1t6XyW1xPkRrCRAgQIAAAS4UJqiiT52Uodc/aGsnL71wz0UJKwQUO//uvvtuqVq1qn3EgY82OFtrgAABAgQIcDGIWxBgS6/bynwxwEbPQnPWrFntC1H58+ePfRIgQIAAAQJcPOwcFedQqlVvaFvK58yaYIveFwoWwfnE4Zw5c2Thwg+WoTMAAMAmSURBVIUyatQoCw/MfwECBAgQ4FIQfovVRQLzX968eaVGjRqByS9AgAABAlwW2BpVTPQp6d5rqGTIGCGff/LyRW2VDXb7BQgQIECAPwJxu/44+3JW75I6x5Ic/q7b01k3o15aTS9AgSkyKXNkfHzgudrxw6sbB00v3DT6R4DyUibKeT4mVtc2F9PGoXC0AJy/+jNMvPF5kpf393LU5VxIrl944yY8HZKj0eVsiwAB/tcRt+tvyND77KDoqy89kGDXH5sszpzFP1362JDEYNC5A78csmSrO14hGNR/FSgDhz0rVappftSyZsshJUqW0fo9Zq5GQhkEZktco+CCpFjx0uYW6dOP37DT2zAiXCPVb9BSsmTOKhMn/mrvEx7vS8+dAvdoB03sYDH/xZ72BvbOKX1HScM92qszk8a9owyN9cLkcOrkSWuvVm26yrw5U811C2nZgdTTMR5T1DJxGJiy4iEAv4fk+c7bz1u4ywNa4duOF6gv6UAPykIcV093nyNHbuna/Qo5eGCv/hbzDICLGO7dMQcO3IanhXciPj7c86fnp1E4ELdp8/ZSoACuVYqZH73Nm9aa5waeAcqHL0LqwT15Ug8nIEgfgeHV10+jNBYOKA+HofF84Q5i029whcShZfzy/fjDp1Y3XEV17NzX0kmtNDty9LD8OupbO4Tt0WigHXjOmjWbts9mGf/7SDtgXaRICel/xfXmUuv77z6Ka4cAAQKER9xmiqrVG9jAdJspYG64AOrdb7h06XaVLFo4Q6OfNUboBr4DzCtnzpzmLqhBwxbmew3XLDADmAIMFS8P+I3j8rwGnJJMEZnNy4MLh2HDaHAOmyFDxrhwGBvxLwTU4cD+vbJs2QJl6jgcbS+ffvKG7Ni+KY6B+kF98UBOfPy5USd8/REOI8EDQf0GzY1Rzpk92d7BewP+/ZQgkkrjDRt+r+zbt9t8a11/w33mGePw4Si58eYHVVAcN99Xw66/R4oU8/ygwczSadowL+hUrlxlGXrdXeZnCx9zScGjd24pWqyEtGzdxRie8/WHq5/uPQbJWg3D52L9Bi1kvqaFmyIOulIf8qbsuPXBowM+7XB1Ur16PenWY6DGnyGRkRXk5lsfka1bN5iPvLbte5oXiKiDB7SNW0rJUuXkx+8/kbXrVpjHBQQdft0oF4dpqQeeKfDKMfym+81bAx4+rtK+Qb6UAXpBV9x43XDTg0aDTSp86B+hoM+tXbNCcOFUuXItZfAfm9DAzcvVQ283/2Azpv4uV151i/n3mzpljPn9a9e+h3nX6KZCg/rNnj1JOnbqK737XK00Wm5+/xo3aWP+D6tWqy1XDr5Z1ms96cfUe+niudamK1YsMt9khw7uN08WCHPKiZ+75dpnmAjUqdvUvHXsU+FEecrqRGnMr99JnfpNJW/eQlreBeYBBOGJvzT8uZEu/RGfia6/4zkEAUo8vHr4w03QqjC9HGMKLx6E4UXFhXP+ES8dpJExk4brBNXCdeJJfMZCxkwRceFc5Et65O0Ppz0ZhxGEx4ZxuUlCaN3OaB+ib4fSgjB4FHX2hzPxIY/Q+LiqYsJB+n5axNFI+2lCGnm0YOKRkEaeyzGjkT6Lo4XSAA8nSdGISSB+BUNpRD7haZQyIS308iZYkohGNokKQ6O4/pIkjQiPrzN5ejRKSAv6tUejCA2PpwUuoMLSSOvKpDm9hvHMT6Ok+ovRSGmbKSIcjVInohH9JUm7A5Xeu2e7MVHucfLIfaiQ8uPAvr3G7KEaziJxMUP8gwf26+89cdcRZd4MOAaqPxxNh3AYnz8cxnYxoNw4h8QB6acfv25uj5yPvqRAJ3DgnvJDQDSWo8p0aXQXh780NgJxx46tNhBoRN6BMaDFlSxV1nyUQT9I98EHL8tuFSoVKlRTZjnEXDwxa6fhcHX01L/vkjdef8rSTwqkD11wKol2xvuuTDQqGiQMNOrQQRMQMAtoC8OiLvgio7zQhwFIuUuXLq91O6Xa0YTYOnpaEA5QP/7odXnx+Qdlz+4dJmyOHTtqeR1QjWr/3j3G2Oik3VXIIcRwKEmaDABvEGbVuPvM593L/3nUBAwaNzTKotpGKc0bH2U4870Ys2p0NL4Otcx6T9kpNyprjNICAYLvQfoUtCAcGiHwoBF9ywsXKw/lRRNHwM6aOcn8Q4LQfgHN8emHKybojYNeBr3zVUh0BnqL1p1l7OgfbcAxycMpKkLaaYGA9Pz9HZpSbmA09oXjaupyjSnSYYz6ww9ouoTTxuQXF659HMAD/OFclJ8+EBpO/6JP+cO4PK3/dMJwfRcGFo4WaKiAMvjDKSNlDaWR4ztMKuLC9WLSaDSKCqURtIBGUQnCeT+ORr66kV9yNKK8/nAu6kX9QsM9GsUkCOOCbuFoBJ3D0Yh2AUnTKCEt4mgU0l/oJx6NDiYI95zkprR+5g+nHxottF/66waNAP04tM4AQR8azpiAR4WGQ58kt6eTeVodXMuXzZWpk0fZMwoaDhAOjSoic2ZzWukcLDqmA9PyXzADwPOE4V58nocLv1DgXLRCxepy/NgxrddkSyspwLzw+NupSz/zm8fMBc1mx86tNpvo3uNKLUcKOamdrUqV2taJaVTMUGgaNDgegPHvtl21NjxN4zcwa7bsxjgXzJtpwohZevYcuYw5wvhnzZxo9YXBFi8eKd17XmlCg5l2UqDhGjdto0K4rnVMfNDhSXvVqiU6Yy9gM0pm+fjjI08cSdKeaAIlS5aTSlVq6my/igluNCnoW6BgEdWyclkcvm+F30HKuWrlEutUvA+0qSWXak3MwolLQ1N+mDXCAg/gCOujx47Ihg2rjRYICrx6ownlVxqTL3E3Ka1KlIg0H4EIQDS/5NqIfsZsK2fOPKqxL5ITOghwZEoZMc+hMTIjQxCg2WDKZbAjGPHjpzLK6IJXbEx1S5cuMA2QmTBpoM0hXNHyqPvSJfNsgoFX+bbtelidoCf9Au14z+6dkit3XvMmX7xYaev3OOZEKG3dsl7rkto8eecvUEhGjfzGJijQmnrg9Be/gJs2ES/hOOByY+RCwy90TIWGcyUXDg8IH54iUThhFxoOEodfJC2SCj9fGukVLpwrufB/FI0S0eLCaMR1MeEXWue4NarBV9+lTCCLvPHqI6aiXgiQhH/HDycGCBAgQIB/Pny7/jzThpPYFwred2kECBAgQIAAlwueRhV9Svr1v9EWvd5/95kL1qiAE1S9evWSDh06yCOPPCKbNm0y1S9AgAABAgS4WHhSRAUMuzY48HuxYN0E89+AAQMkIiJCbr31VlsfCBAgQIAAAS4Fl03dYXvq8uXLTZOaPHmy3HvvvbawHSBAgAABAlwKLqtdDg2qSJEi0qxZM9t+HKxZBQgQIECAS0WcoEL7uZi1KT/4zMfIkSOle/fucuTIkWB9KkCAAAECXDLidv1xjghw9uNCwZb0UqVK2drU/+r2dHZDsukELZEzZX+1tkh5oDVlYoLBeYNAgw0QIMD/IkxQcdi0TdvetqHi5x8/SiCsYIYwQBhhUiCO8/WH+Y/fycX/M4GHhU6d+6kQzSKTJ42RzZvXh1078w78FpVGjVvrr7Oye/cO881GXOqPJ4P+A4ZJzpx55a03n4qjkX/DCMLDaZG844S2P1wfxHk7AEm9cy76cWAWdzw33PSAfPPV+7J06Xw7jOraywHXTpqJHShu1bqr5T9m9A+SSuvl8vC/Q1kokyuLE4Dcu2fUuVnz9pJb89fSy5TJv5m7JJ678p8PLRKGk3fyfaxN226SOUs2vT9t9N+1Y6tMnDja2sjfDn7aJWgfvTjECS3ad+htp/PH/z7CBD39pFKlGlKpci05ZZ4tPHr8OvIb81iAW6ZcufPp+PhMy+r5eSxcpIQ0adJWRo74yk7QUw538JL0cO8E/HWmPH46+u8dzkUjwvAE0rnrAJk+9XdzBUXb847144JePz4dE2PunCaMHxlHEzyZNG7aVnLkyCW//Pyl5YVLobbte9i7THx+Hfmt5REgwN8F5pmCDt2oSQcdiPll9qzxcYPhyOFD0qffcB0Qg+X3ccrcGFSxA8gP4uKZgoPD+DvD9xrOQun0pMVfBgGDkYsx4IV7zkHjw88qI8GxKo5t48MZqOdi3KHgPTwQDBg43P4umD/dPCTgxsQxAT8Ig3EtWjRbatVuZIefFy2cbQMZV0gtWnQ0bwK45Zk/b5q9g0eFO+56XAoVLibFipUyn3F4Wzh27IgKhS7GEPLlLygtW3Uyn3mHDh00LwatleHiEaFcuSqSLn2GWHdGMVKxYg25+daHzSfdzBkTLY9wIG6Nmg2kSrU6VrcVyxeaYCUcP3bdew6SjBkySYuWnezIAb7r8F/YoEEL87hA3iVLl7OyZtO69b9imArpItZ2RYuWlFUrF1vZ8NG3aNEcadqsnVx51c3miWLXzm1Wz3r1W8i7bz8vCxbMFBz2wtiLFi0l9Ru2sHrUrd9U1q9fJSdPnDCfg/XqNzMfgK3bdpVNm9aZe6eWrTqbo1m8RiBEt23dZB4+wrUPfYD6HD5ySD77+E1ZsWyhbDVHvCmtL/GsVKly0qZdd/M9hkeMEiXL6uTiOsmh9Y2MLC8FNX/8IlZUgYTz4WzZcir98krxkpHmDzCyTEUTVO+/+6IsXDBb6bDUhFYRpQkCCcEMvYiH5xHoSH3xxIEfwPIVqms6y62vdutxpVSoWE3pXklqalutWbPC/Kfdc98z5qC2iAo5fEDiemnPnl1y971PmzPkQoWKSvMWncxjSFTUIZsQtGzZ2fKm3+CC6eCBfRreQcqUqySZtZ/SZhGZs5pXGITOddffo+N4inksqaZ9BKFJ/Rhvtes0Mf+Hn37ypo0zxuLQ6+4wd1L4xKxdu4n5gVy0YJac0ffcGMSXI/Xinvfiw71JA+3jjfP4cNqFDMKGK0LDEfIIY9zoJAzHY0HK2PB4vsDUg74Syl+YY4TnO7H8RenAOI4L1wlFSp1khOc7OgnSMH+dHT/iPiEtvHAmUh5vc+HQiPDzpwXeZcKFezRKYXzMH+5okZhGHm9LTItz0CgRLTwH2oSFp0VI+Dn7S2IaUR7yD0ejxBwhFswO0TDwf+bu2b5OQkkB9z34P6Oz5c6T3xwnEh9XPjAj/NrlzVvQ3POcPXtaGUguX3gByaYD5KxWAAbiD8dlzoUCwhUvEakzx5zy0n8eMYZz6x2PWt4QNynQCfygkQ9HHTQXODh+TfjUo8XSJfNl7G8/af3zS1EVWDREpco1jW7ZVJjRuQoXLqFlijYXSxAfAQPTg3HSoPggXLp0ntx5+2B58ok7Ld2kQPo4jp2qmgz09bcJTOn4saPmxRvfejVrea6xcBGE/y3qMubX7+X3sT+b2yOYI2WBLlQOt0O4R6IjMUCzqgbz849fyP33DjUfgQg+3Bip6ND2yS/58hWy9HmZts2nFww5X/7CUlBn9rgTwrUR7oh+Um3k+WcfVIG0UftVxlgapTE6QEuc9ZJvUqCepJdPy5hb86atqDq+BAsXKW5Oftl9WrU6zFmM+cLU0R6ckIJ2uFFyvu9G//qdTFDNGbo50HepF+6UUukg2bRxrWmMMIHfxvwov6lGaj7UtG8wiJiUzZgxQQVYBeu7XCVU+DFZIA3GAWPAG5yn9Hl2c+l1391DZd7c6Uo/zz8gE4TR2jbQA6ELKlepLanTaD+yseFNBujbc+dMNdrhRHnkiK9lsU6w6G8Al1fNW3SQSRNGmc9CaEGfK1+hmrTWCcG77/zHtESn/Z06ecpcXG3cuM7qCl2xQNCejEG7VFAC2jZBuF7Ep57+cMat9WvtGwnDC1obUVY3xl04bUuZQsPpj4Ay+MPxrWj8RfuvPxytm/aEb/j5CBNO+AuTNX84vwnnuT+c90mH9EjX5UF+5Ev+/nBHI8rrDyct6kX9QsOhA/RIGK40UrpBP1ceFw6dobcLc+G0C0hMoywejbT/+cPx6B+ORvRd48Ha3/zh8Gp4NnyC91046ZI+fdyFczGxIjxcf4FXYL3zh5MW9Q1HI+iTpK8/MkFqL1wwTSZO+FkHGBI8sed0QFw0KnzhMXPDnIIzQiQp8Rk4MEXvOmaDlXBmvvHhxy0/C9e//nDev1CQDu8W0ZlrIb3wBbdSmTUM2z33g4EMUZqr5gQjZJbMjHTv3l3GEFq36Wr+8AhHIMHwKRce1UkTj+mNGrcyv38MdhqIjg8z5DcaEvStXaex+ajDuWSefPlly6b15hQTWmF6uu2Ox6WWCpeZM5PXqND6cLiLfz4mE3QYNKdy5auY/zmYJzN/fOvNVCZKG+GnEE0JRgwj3KyaDc4kYfI4m6Rckyf9Jjt3bjG/hxUrVTdnsdARGkAz2q6QCl00yInKCNFCYcB4UeZTGPhFhAki8FatWhI3yye/4sXLSBvVqPCThzNLBl12nUhgniKMvMgnHCg/2sDRo1Eyd/ZUK4cXfsZ8LKK5IJgQSh4jn6J9ur55kD6mZUSI0WZo1V49lBblq1pb4pMRz+zFipU234MwD4Qs4VtUs2GmDG3KKD0ZPHiWx5df1izZzSkt3vTxFwizR8PE12Du3J4ghRaLFs4yrReGhyaHV340YGhGHMx29CPaj/KhsW7WfsFvaAQz2af9EE1s6pTfjEbMRvE+jdNj6g+jgNbQA7MgAjmLCkTenzxxtGnpDRu2lC+/eEfptNnq6NGPSc5ZY0yAvj9l8hhrE8zd/nEImFEzhkPDGT+h4aTNpDBh+DEL45k/rhfuTVJCw2nPcOFx/CUk3PGXhHznuJk9CQ/lL47v8NwfzvsWrumRbly4XoSTvz+cC1DecOHULzT8QmkEnUFoOO0SPjx5HhxKo6R4MLw6LC3iaJSYFoRfeH9JHA4t4nz9XXv9Q2Y++M/zdyfJLJICCbk1Ku7/TvDK42kcTm1OChCKge6He8cNIgd/eLj7hGnFrzn4y+MPB/HvJAwPh4TpAO8d3tdkfPcJP/Tor4cLD0cjVxb/uw5JPUtY58RpxYZa2UBS4UnB9a1w8RK2j5dWKI1Cyxv/jqNdwvKDhLSLT49wPx3sXp+jZYXW2dEB+PuIH/7whHHi16hCaZQU/cKFE2a/QvJ1CKVFgAB/J8Tt+rMZqnZmVM6LAeemgg4eIECAAAEuN0xQoapWr9FI+IrvrJnjVOAknkWfD06dipFy5QpLnTpl5IsvJuksje85xT4MECBAgAABLgKmArFGValyHales5HPzHBhiI7WNCoVk5dfvk66dq0nr712fZzdNECAAAECBLhYXDZbXZo0qWT+/LUqqH4yLerWW/9ruzgCBAgQIECAS8FlXVRiATgiIoNky8b39r0ttwECBAgQIMClIE5QsdOPbbKXgowZ08q3306VRo3ukqioY8J29QABAgQIEOBScNl2/Tl4W2PZEh3sAAwQIECAAJcO78DvmTNSrFikuVA6eGBPkmctzoVjx45J79695ZVXXpGffvpJTpzwDoMlBdawatSoYYe/oqKiLkm4mXuY2rWlZMmSUqhQIdm+fXvc2ZE/BJp2qvTpJH/NKpK1RBHJVqqYZC9VXE6fOiUn9x8K62oqSZBWurRSoK7S4uQpORV1RN9PYedyclcsK9kjS0j20sUlW4mikiFnNjm8ZYc9z1+7qqRKm1aO79tv+bEpxuKVLCZHtu+KTfzPwdnTZyQif27JU6WCHNu1R87GnMYWbM+oU5aiBa282YoXtvqdPHTY/O4ZNF7+OtXMjc3x/QckRaqUcvrESatLdqvLzri0AgQI8P8PcQd+r7rmHsG/3euvPGRmQJi8OxFuUJ4PYwknTIjLSfc777zT3MEg+F588UUTXDy7//77JVOmTCZMcEPzwgsvyPHjx+Wmm26S5s2by7Zt22T//v326fp33nlHsmTJInfddZelTXr/+c9/LM5VV10lJUqUkIcffliuueYaKVeunDzwwAOWz7vvvit79uyxNNOnT2+Hj8nvyiuvlLJly5objm+++UZmz/b89/El4ooVK1r42LFjZfTo0ZZft27dpF69enY/ZcoU+eWXXyxOKM6qUMiUP690/f49mXLfk7Liq58lTaaMemUwWuUsV1qq3XClCpuzJjTmPP+WJ0gii0utW6+V6GPHTThtmzZHln70tTR+6n4p0qSeHNq4RU4cipK9y1bJ/Ffek46fva6M/bCMGHizpMmQToVjehNSVa4bKOX7dZNju/fK4a075MSBgzLlwWel/sO3SYn2zWXXvMWSJmNGmfPSf+XA6g3WdrXuHCYRBfKqcEsji/77mWyfMVdKdmgp5QZ0l9+uv1eKNK0vFa/sJb8Nv0+FbjGpdv1gFSiHJHWG9LLul3GybsRYO+5atldHKdqiEVSQzZNmyvJPv5fMRQpIs+ceMprsXbrS+snST7+TzeOnSanOraTJMw/Jz32HSa07hkneapVkzLV3yO6Fy+VMTIzUve8myV+rqoy98X45sf+g1H/oNslavIhkKVZYjmzdLiMH3qTCK9iYEyDA/1eEnfYjaHB706ZdH2ndppdd7Tr2l8KFSyYUXrGA8aMV8XXfBQsWSM2aNU1bchoNnwDZtWuXCTI+rHjLLbeYwPr4448t3vjx4+2LwB999JG9g5AqVqyYfTFYNT7597//bVvdua9SpYo0adJE3nrrLUsPYYRgQTDly5fPBNXQoUNNuFCPjRs3yooVK+z7WAg1hGDTpk3liiuukFdffVVuv/12+4YWcSk3727evNk0Mj6nX61aNStrUjijz4q1biL1HrpVInu0NyElOvlHM9i7ZKXsX7lWSqrgqHhVH4lRDbNk+5bK+NPJvhVrZNP4qbLss+8ktQqfhW8pLdKnldU//CrjVFAs/eAr05Zg5JkLFVBmfqPUvO1aSZs5k6TUuvGc9HbMXiDjbnpAZj3zumkiaFanDh+VcTc8IPtWrpGWrzyhaURb/pRjz5IVcjo6Rlq+9m9JkyVC0mbNbEK1bJ/OsvbnMfJT7+vk+J59kk7Dc1WIlNnPvylLNK/6j9xuWmOeKuVV2FwnUZu2yiG96txzoxRuUlcOrFkvq74docI0vcx88hUt04MmLBHGZ1S7OqPtVLhxHVn09iemHKGBRWs5K1/dX8r27iS/XnWrCltPE53xxMsyot/1KuSmmpAMECDA/2+EFVTMhvEA/vvY72X87z/aNXbMN6rVbDAfYuGAsKpQoYIULIhzyXSimprkz5/fBAAajnO86b9H+CDAChcuLJUrVzbhBHbv3m3CYd68efL888/LsGHDTKCRLj7ypk+fLnz7it8IpDlz5pggwnyI8Pvqq6/sd5s2bUwQLVy4ULZs2WLvULdDqiWg0aGd9evXTz788EMTgoSjna1bt05+/fVX6dOnj73ryhsK6pwuaxbZPnOeLHjtA9k0boqkSJ1K0kZkktZvPi3psmWVzROnK7NWTShtamPCMN85L7wt22fNl6rXDrQr5sRJOX0qWo7u3CPZShSRvDUqq0ZR2Ex/aTJmMCa/feZ82TV/qWRVLUOluQl0NKkI1WDyVq8kOcuWMu0N4eaYO5pTan2ffI+p8Dl9KkZ2z18ii9/5TL5u1Veio45IKqVf6vTpZP2vE+w97pEkaGDkTR0RgGiLhJ06clQF4THZv3aDCrax8k3bfrJt+hwVUBlMq6MumCspU/rsWa2sJ1UjjD56TI7vO2DC74QK8ZOad9l+naW8anO/9B8up1TDJC+D/UlhQi4QVAECBIgz/V197X2SKSKrvPrS/Rfs688B5u/gzIEIE5i/EzTEMQav9wBNDOEDXBzgTwvhhoAhHvH5knAo3HqYe9/BvcMzysS7Li13IBlB5Mx7CEi0NEAYz5xmGArCY2JNeCnTqAD3RUNjQOPRjI1ZIzTQhIhv0fR/mPD8jBjTIGszIKUKPMx8McdPmJnRpYMJzISJAkHGc55RP4QS75MOgoW1ITQyBA5AiFhaCrQ4hCpCkHgWhzxigRZ0WmlEmjrbsHcpK/mjRSJYAXWi/pQNAXP6hJcnQECnTIPJTjVuyhJLV2hB3TD3IWwPbdoSv17loGWhLpTXyhAgQID/t4jb9Qdz4wZhESBAgAABAvxdYKY/NIOIzNm8bxL51AJPA8kkmfXZ5UL27NltPSkpLeVyA03jjTfekP79+5vWlRwoE99J4pMloUADY23tqaeeitO4/inw1wt6hIL60C5orn4tM1euXDZxSY4uAQIECPBHw7anx0Sfkv5X3CQ1ajWRWTN+F+eUFpMgX/dt0aqHTJ86JiyTOxdYo4LJDRkyxLaiX3/99VKgQAGZMGGCMUbC69SpYzvw2IhBHrzDbj02Sbgt54sXLzYmyppS48aNbePDqlWrbF2qYcOG0rp1a5k1a5bUqlVLOnfuLHPnzpWqVatKr169ZMOGDbahgp2DpM0uQLbRU566deva2hRrWKyRPfjgg7Y2lSdPHisX4ZgAr7vuOjl8+LCsXLlSVq9ebeZDzISUjR2ExGUNjHyo76BBg6ws1IG0li1blqy26tJCoJL+0aNHLQ+ECPQaPHiwbfI4ePCgpQMtEC5XX3217XZkXS+p9BHQffv2tc0nP/74Y5wplLRZS2Qd0K3pdenSxdoG+hJOnfhNeyCoeT+pSQbCvG3btkYL1vbIg4vwRo0aSatWrayNgQsnH/JctGiR1YnwAAECBPDjAg77XDzQaGD2zzzzjAkFx4DZpo7QYBt4/fr1bUs7wgCm3KBBA9tKPm3aNNsNCLO9++67pWXLlvLSSy/Jm2++aetYME2+hYVwgpkioN5++21jeDBF4rZo0cI2a8AIYdJs8ujQoYN8+umnlj5xKAdCyG1fJ33Cd+zYYVvnn376acmbN68xc4Qd6bBx5PXXXzcmSx1h5Gxvp24dO3aUnTt3Wh0pF3Xyr7v5QXo33HCDbRphRyICBWHJ2h5b8m+++Wbb6chffhPOc+IRn/d4n3QuBNCjePHipikh8LkQXAgn6Aodfv/9d6tb9+7dkyw/tGAzCscGevToIe3atbMdoEw+0MwQ/kwwaLuHHnrIBBnp33PPPSbQmzVrZjsyaafkdlgGCBDg/yf+FEGFkGETgzMvua+LwpRgusy+0bRuvPFGMwty3gnGi4bUqVMnee+994wZkg7vorGgebCNHYZHGMLh66+/NiEICCcv8oRZck/a/hl71qxZbbs675I+78Ls0Ux4j4u03W/SIC3SIZx3qAO/eQ74TR7EQzgTj7/+fENBvv/973/liSeeMKb++OOPy7fffmv1/OSTT+LC+ctvwnlOPBfO+67u4UAdKBNCyF2AdwifNGmSaahuowrhbEyB5gjC77//3ugVDqSNVodZ9F//+pcJLMqEFgk9mKBQVhfuJgNMTAhHePEXzY2yBAgQIIAfSR74BadOnpBefa+XEiXLywvP3pEsI0wOCA3HwLknHZi3Pxw4JoXg4BngL+EuDvEB4aQBk3SCJnTHH2FoDQ6kQRhaEdrZwIEDzRzIe6Tj4PIA5AH8ZQKEUw+XB2lzufiYtZyQ456//P6r4LRJR0cAXV35oYG7J5y6UmfuqWdSNA4QIECAPxpxu/5wSAsT41v5fqTWcBgVQut/BQgMGLAzHQYIECBAgL8v4lQkBNTJMMIIbevkifBrE+cLNBQOA2P6yZYt2wWvpVwIEDxJCR8XjtaAyfGvElIczOXyn7s6c9r7kSKVajw8iv2dIFzhfp8LvB+uelZnkopVrFxZONOFsmXpJ5MFr5O2xdfLnw9pkwZltfK6PGLzdOE+pS5JuHK5tB0on+VB3rFxkoIrWyLa6R8Lj60DV7LhSYC4obRwtPNooeFhaOGn0bloYWWOje+vL3mDuHRiy5pUeFJwNCYu8PcvSyv+p8GVweqsr/jjBwjwR8EEFcJo0ODb5fob/6VMPH7rNVpUtx5Xyx13v3jRwoWBiamNDQy4SmLNgwFMeuy6YwGdxXd28mFeSg6kxaaC9u3b28I85jTCSBNXR+wqY1GetSrWk9CY2BxA+G233WY71liTYhce76NZsb7EPb4ISQcvGaTPxWYJhCzl4h3Kya42NkpQH+IjeAlz4UWLFjVBGBY6sEu0LCAtn6gp187sLN3eayxnYs7odVb6fddCmjxYVY7vPSHdP2oibZ6tLScOnpJenzWTzm80kGN7Tkj7F+vqO43k9Env0G4oSCtflRxSbVBpuWZKJxkyvr1kL55ZzkRzMPi0FK6XV/p901LyVcoh0UdjJPpYjFToUVyundbJ3i3RoqAMm9VFMuXLEJYBnT51RgrWyCk3LespuUpnkayFMsmwOV2kQLUcEqHvXDezixSpn1dOHY62PM9Gn5UMOdLJ0GmdpUyHInIyikO/Gn6OrlSieQFp/mgNuW5GZ+n5UVMrC8wxfba0FhapaeWvllOGTu0kVa4oZfUIBWFtnqsjA35oqTQ9KQ3vrixX/NxaTh2Jlno3V5CBI1prutDeu4hf5YqSSrMOkipNCjmt5SQ8KUDPYk3yGS0y588ouctlNVrkVLrkKJnFaEFbRGt+1PnMqbOSpUBGuXZGFynWtEA8jZLKQsmfMnVKTaez1B5WTk5qXxg4qo3Uv62i1aH/9y2tTicPeTSlLrRP9w8aS5una8Wln1wd6AMtH69ptDi+76TUu7WiDBrV1p6dPnVaur7TyPphloKZpFSbQhJz4rRU6lfS+lbMiRgp3a6w1TNDznSekA4Q4A9CnEYFwz8bZtQkFX6+QCghINj+zC4vFuQRUqx34G+PHWC4MILR43yW9ZykgABggwWL7uzSw10SwoiNF6TNBgO2h2OqRGNiwwUL/KNGjZL58+fHrbVERkaaT0DeYVMBW9/Z8cZWcjYl4ByX3X7sCmSLO8ILZ7kIpsmTJ8vPP/8s69evN0H2/vvv27oNmxHwGciGBLdOlQg6lleP2CK/3DhN1ozaKqnSxa/5Hd9/StJlTmtML4UGM2NNnS6VfNX7d/m6/wSpd0tFyVwwo4x/ROth3h4SA8a2be5emf7yUhl95yx7H5xSJlxXmXOLx6pb3sWb5pdBv7Y1xr/mt62yZfYeY+L1bqkgs99cLkd3HldaJZ6Jp0rrpf9C0S/k0I5j0vqZ2jLv3dWydc5eSakz8kObj0jFPiWkqwrTujdVMMEMAyO8dNtCyvgaS+P7qkqK1KxVxiYaBqtHbZGRt06X5T9tklTp42kEECBpI9JI1Najdp9U10yTMbX8evtMea/pSKk8oKQUqZdHfrtvtj5JoQIzWgXTaWmrgqzru40lf/Vc2ifPGp2O7z8hLXQiQR2KNc6fJKNPnSGVbJy4Q54v8oVNHBCsM19dLruWHrB6R205KtWuitR0GkvNoWW06c+awD206YiU715M822kQqeSjcCwtEBb0bxfr/K9TH9pqbR5oY4c2HBY5r6zSvNOLVHbj0muyKzSSScx7V+qJ+mUJuDIrmM60cgoHV6rb88y5Upv/S4c0mRKrTSZI+80+EUq9i4hxZvkl9/unW35ps2k6WkZDmrbFaqTWxreUcn6E22zY+E+GTiyrQnQma8ts0nUuTS3AAEuBQm5wB8ENB8ut/mAywFB5jYmJKe1IXjY4fbaa6+ZkOC3S8e95zYvkBZAyILQcPIkDOGzdetWO4Pk0uLZgQMHbFs2Z7iWLl1q28zRCtn5RlnHjRtnv9mIwTZ3BCYCEEHF+SzOQCWF1OlTSRplNCmVWZMX4P6HIZNl6rOLpaMyl7VjtsmIm6erQEohNZTJDRrdRtaO3SafdPxNDimDRpChYaCtoB3UubG8MRbCUqVJaekjBP3Mg2cAoXFYhUzG3Oltxl2qVUEpXDu3fN5tnEx5ZrHUGV7e06g0Poy1cv+S0kCZVP6qOSX6eIxkVibY74dWUkVn1p92+k1mvbXcBGTU1mPyRY9x8tN1U2X/2sOmTWRWDeKYztQRtj9ePUV2LNoneSpkN00MF1OmodXMbenDKNEsgaNRKmjkZ4B6S91zlMgs0Tq7BwjIcECIletaVK6e1FH2rY2SD1v9KruXHVQhl1rmfbBKPu08Rqa9sMSEL2WAfsu/26jhv8nExxdopxIpWCuXpEyrwl6LBf2qXVlaGtxeSbWnbEaLbEUjlGG3Uc2ikHzcdrQs+Gi1MfP9a6Lk8+5jZcTwaRK17ajkr5JTIvJm0Ptj8mUvpdG1U2TvykOSt3J2o6ejBdpogzsrWblpG9Dm2TrS+c2GMvnfC+WnoVNNm6LOv1w/Tb7RCQyCg3JQJmgz5u45Ru9lX6+XLDrpyVs5h7UjVyZtc+svN5Q3+saogC3TobBcPbmjHNpyRGk0SnYu3m/55iyd1dKm/IVq5bZ2KNoon5RWzaqA9oXPlE4I0Ho6IaEvuf4VIMAfgT9l1x/MHaGBMEBAcI8mhNBBKDz66KMWDrNHoCQF9z7pcY+AcunyntvF5sL5S5kJ555nTnghJNy9A7+50JB4Tnwu7p2WxHPMgfwlz3Dh50MnT0b5yqC/YfhnlVnHhSksnjIJx5B55JgYcIw8HKPgmQu3tRRNA8aMFgKTIk2eUz8EG2mfVgFgaXrJevnr/6xMsVkQH+Hq4iBgeI6QBJ7ZTOlAmfWfCyeMZwmEC1HIRN8nCz8sb40QRw/9gwBFGMCUYe5W/lgaJEJs2lZWoO9b/iYANQFNFzrExdNy4YA3LlzhT9vKqf+SpUVs26R0tKCMsbQnThwtNN5pRyMHopCHpu+qbFlSLl87Q0dLh6iadozm4dLxwr12dW3shz8dg/5MQCMFZU6A2Di84+jt+hHapKUZ/3qAAJcdJqgw7eXJU1A7dSrZuWOLN1gUOD3NmSufpEufQXZs32RhlwsMdg6bYs7D48LFCsEAAQIECPC/jbjt6WyiQHiwTd0PBAmCLDT87wrKy8VminOB+rImhlbk1+TQjJw50Z0jChAgQIAAfw2MA2P64zMft97xjAksB0x/vfteL/c/9EYc475QIAwwn6E9sYmhTJky5ruOMD50iH89wvigIgIC8JcNDITzHMHjwtltRzjfknJlIpxdecTlY4d8SwrzHXmHgnfY+YfbJdwfTZw40daZMEWyWaJnz57yww8/WHnYbPH555+b0AuXVoAAAQIE+OMRpyqcNk0k8fZwvugbLvx8AYP/8ssvbbv3zJkzbfcdHyYkHEGADzh2zOGm5+WXXzZfgDhDxa8dO+zwacdmBXbl8Un7xx57TKZOnWrb2tnlx6aK4cOHyyuvvGK+/dgcgRBMCmhHrIsRFxdMaFQuPmVy61zsUsQEirblTKEBAgQIEODPxx9u00IwdO3a1fy9YV7DV92TTz6Z7M44B4QGfuBwXOrftICGw1Z2HMDaIq9P2zkfoUI58JcXzjxIPmxZZ8cfTmqJFwiqAAECBPjr8Kfs+sOM59aAEFBs64b5v/rqq2ZywwSHSc59UsOZ/pyDVMLRcgjHbIgg4X20J3YKEo4ZkTNa/OZiy7lfgIUD9cEjOloc5SJN0iKMg7yYHMmbsgXrVAECBAjw18AEFV/3LV+xpgqJtLJo4Yw4poxwKB1ZSQVADpk/b8pl1Sxg/nyignWhGTNmJNjMECBAgAABAjjE7fqLjvbOAKVNm9A7doxqJ2fOnJa06c69iy45IPSc1wnOQmHWSwr+dSM2RSDEEJKEu40VvE865wPedZoXWtqFClyEKgIVIMTPZ0dhgAABAgS4PDDVCdPftcMelDvufj7BxglMf3363yAP/esdY9YXA95jlx3flMJtEWs/7NojHEHjNCnuuQjHPRJf5p0+fbq5NXICii/gskOPjx2yOcMJj6SAsEOwIID5oB+bMHLkyGHP3JoXQsttmHD3CDMu3iMNt2bFxxRx94TQAzynvAgut5ZFfJeO00z99wECBAgQ4MIQxz3RqEI/8QEQXKdOXdonPvDjx1dkWfdBCLGehJBhdx87+djRxwf1+OgeQmDNmjX20T3iOM0KgbZx40bzy8e6ltOsiF+lShXbPcjWcgQcX6NFe3JbzREm5OG2oPPpesJZ06pevbrd84Va1S7NLyEfQWS7+5gxYyxtPv/Ol4P5OCDpAsrlj8NOQnwA8qVh8mCbPBtB+PDjW2+9Zd7jnYALECBAgADnjz98mo/WMXbsWNMq2J6OZsWn5/nttoIjQPhLXIAwQItCM+Eexh96D9PnnnTmzZtnmg5nnnAky3Z4BBnxAPcIKwenyfE+abp8gdOiuHifi3cpI3957srr0kcAo4EhGKkr6aMNIvz4zDrb8bkIDxAgQIAAF4Y/fNcfjB3TmNvujYNXZ+5DgPB5D5g8ggmthM/SExethjNSvItAQbjhyZwDv5xxYu0KwUF4OCBEECiVKlWyT28gkBBuCDW0K8yPHPoljIvPo6NRodl99tlnsmvXLvPEjid1BE7dunWtPNQHU+CiRYvM9VOuXLmkVq1aVifqxvksykZ8NEB2JtavX992Om7YsCGu7gECBAgQ4Pxggup0TLQ0adbJfPr9NvrbeEGiDLxOvZaSJ29BGTXiszgN4n8RCE28XeD9nLNe27dvD4RKgAABAvwNELfrz22icNrUxQKTGEwfrSJAgAABAgS4VJgtD9PfNdfdn8jX34UAAcXmhKefftq+18SGBgRWgAABAgQIcCmIW3TCzMfOv4sFazesNSGsWMthLSlAgAABAgS4VKTKnTv3o3imqFa9oR32nTNrgqRMeeFrM2y0YJPCnDlzbEMEn38H/8vrWgECBAgQ4I/HZd2ejvkPP3k1atQItmIHCBAgQIDLAttMERN9Srr3GioZMkbI55+8LKlSXbiQ8Z9TChAgQIAAAS4X4nb98RXfs3p3MWelEFKcS8JV0t9NYHnl8Q70pkiRMllTJOts0MFDikS0cGldjGn0jwDlpUyU83xMrK5tLqaNQ3EhdL2ccG3kzzO+LPz2/lLH0Pr6f3vpeOUHpOWvQ/L5JK7zhcYPECDA+cPWqNj1N/jqe6Rh47Yyc/pYHcjxjJhNFjGno5PVshik+NDDSwSHZ0+ePJGAGfwVF2bILFmzSd++Q6VosdJSp15TyZ49l6xfv8oYSGh8dijmzVtAWrTsJG3adpdixSNl/rwZxlyIf/ToYalVu7FElq5gaQDCqSs7Jak3znuJ7/K3Z9Exeo+XDI8e9s4J9w6fvD+b+B0ty7noRxrpM2SUtu17StShA3Lw4D4tkXO+6/lGpO0cczx27KhcOfhGqViphsyYNl7OKFN1eXjuszgQ7W2m4R3epyyU25XL3WfLllP69h8qxYqV0glKZdm/b49ERR2Ii+fRAqYdjhahNNKyanw/jcJfZ6yMzZp3kCuvukUOHz4kGzastmf1GzTXq4W069BLChcpoe2cU1auXCI9el0pjRq3lmlTxxu9r7/hPilYsIgsXDBLypWvKr16D5Ec2idatOoke/fuln16gePHj0mNGvXlmuvulDmzp9jvfPkLyYABwyRX7rzSpElbOa3127Z1k8WH3oUKF5Pb73xc1qxeJnv27LQy9Ok3VAoXLqH9ppFkz5lHNqynvJ4HluAKruA6/ytuM0XV6g1U0KSN20wBE0uXLoP07jdcunS7yj7/wewQBuaYnwMJ4csvc+Ys0qBhCxk85BZZuWKxMR8YRISGp9e00qVLbxcHaWGKmSIyS/r08eGsa8GMMmaMkAzKhF24JwAvfEdiKq3Hxo1rZMXyRZZ29Rr1ZPGiucZYQutAfY8ePSLLli2QMmUrW50WL5pj4WwyyZevoDHEAgWKKvOabO/AjO574Fk4u+aVUoYNv1f27fMYHkwxV648ylCj5MabHzQvGVu2bJBh198jRYqVNGaWI0duSadpnzhxzOhUrlxlGXrdXVKlSi2ZN2+65REOHr1zqwAuIS1bd5F1a1fIrl3bjd5dug6Q7j0GyVoNa9ehpzHw+ZpWlizZpUrV2lYfx0gPqYArX76KDLnmdtm8eZ1Ur15PuvUYaAI6MrKC3HzrI7J16wbp0LG3CcR161ZK1MED2sYtpWSpcvLj95/I2nUrTGicPn1GMmXKbOUqVKiY1WP79s1y5MhhGX7T/Zp/NmXup+Uq7RvkSxmgF3Q9dGi/3HDTg0aDTZvWhj1oTfo33fyQnDx1Qp584nbp0qW/VK5SW4XOTKPrgQP7pHrNBvLryG+tvgjt8iqMIrSP0a8RYPkLFLayLlu6QHr0vFJ2aPn27NkllSvX0H6Y0dqbPl66dHnpps8/fP9l2b1rh01AmMAwMSDtmrUaWtvOm+u1EROgq4feLr/8/KWmPd/6Fn2tbNlKMubX76RO/aaSP18hWbpknvUlxpX17fTp5axOVEg/c+ascf2dcBQxBHlERJYE4QhzBPvlGFOMA8IyZMgUF45bMyYPpJExk4anjQ1Pl87iU/6MmSLiwrnIl/TI2x9Oe8JLaAMXxuVNSlIkqtsZbWP6digtCINHUWd/uOrAlkdo/JRKIyZLpO+nRRyNtJ8mpJFHi4wZM4XQKG08jfRZHC2UBky8kqJRGqVhpjA0Ip/wNEqZkBZ6eRM6SUSjszpBCkejuP6SJI0Ij68zeXo0SkgLFBKPRhEaHk+L1LH9JRGNtK6n6C8axjM/jZLqL0YjpW2miHA0Sp2IRvSXJG1AVHrvnu3GRLnfs2eH3YcyeD8O7NtrzB6q7d/P/WGLf/DAfv29J+46osybAYcm4A+Pijpo4TATfziM7ULB4M+ZK69pEDDCI0eiJLMyy3N5m6ATOHBP+SHgtm2b5KgyXRrdxeEvjX1A67pjx1ZLm0bkHRhD1mw5lKGXlalTxhr9IN0HH8D8tkuFCtWkd58hkke1OLQPGm716qXy1L/vkjdef8rSTwqkD1127dwu0cqEeN+ViUY9ceK4MuEtSt+DJiBgFtDWaU3bt2228tKuDEDKDXOOiTklM6ZPiK3jGYu7VwXKxx+9Li8+/6Ds2b3DhA3aGThwYK/s37vHGBudtLsKOYRYwUJFLU0GgDcIs5ogQaN4+T+P2sSBA+HQCK23lOY9beo42blzm5U1KZw4eVwFRF5p266npUmHTxZKbxjcxg1r9FptfcKBOlZTwUxfXbNmhQ7E1Ea7Girs2rbvIR9/+Kps2bzBBiiAxgULFjUBPmvmJB2A3gAqUaKM9L9imPz0w2cmNBlYgOZgoLdo3VnGjv4xdsCdTtCvPdp5Dp9Dw9HigNHYF35Mx9flGlOkwxj1hx/QdAmnjckvLlz7OIAH+MO56Hv0gdBw6kuf8odxMdkNRwvak7RCw09qfwaUwR9OGSlrKI0c3zl0MCGNmDQajVT794fz26NRVIJw3o+jka9u5JccjSivP5yLelG/0HCPRjEJwrigW/j+Ep5GtAtImkYJaRFHo5D+Qj/xaHQwQTj9inD6mT+cfmi00H7prxs0AvTj0DoD+n1oOGMMHhUaDn2S3J5O5nyDavmyuTJ18ih7RkHDAcKhUUVkzqwz8I0yccKvGhctxWM6MC3/BfMCPE8Y7sXnebjwCwFpYA4rVry01GvQUvLlLygjf/lamaEnUEIB0ymgM+5OXfqZiYqZC5rNDo0Ps+re40pNM4XO6E9qeG3rxDRq4cLFTNOgwYsUKWka3Pbtm2Trlo3GxLJmy24Mf8G8mSaM0E6y58hlAgTGP2vmRCsrjLN48UjprjN5hMaKFYtiS5YYNFzjpm2karW61jHzqlZSXOu5atUSyZOngM0ol6tmCFMnz+XLF1p7rly5WEqWLCeVqtTU2X4VY+BoUtC3QMEiphkQZ/fu7ZI1a3Yr56qVS6xT8T7QppZcqjUxCycuDU35EY4I7SJFS5iwPnrsiJnmoMV2FZpoGJUr1zKthnyJu0lpVaJEpH2YEwGIthKubRwKFy6uAnazTNL+lU8FPINm/fqVlj9CMY/SYc2qpdYuAG0NEyfpMoHCDLd//26t83rVQleqRqvtoIIS8+tXX7wrjZu0ldZtusnbbz4t+3XSRbqAWSYaapYsWU34QJuvvnjHTMoDB90gn3/6pvUBV3bib92y3v6mTZNO61xIRo74Rum6w9rD9WsuR1d/GFd83hcWfqFjKjScK7lweED48BSJwgm70HCQOPwiaZFU+PnSSK9w4VzJhf+jaJSIFhdGI66LCb/QOsc5pR189V2qcmWRN159xFTUCwGSMDIyUtXLzHYfIMA/DQwGb6YfY5Oyc4H4zHiZhHiTOI+BBAgQ4PLDt+vPMx1d7IDjfZdGgAABAgQIcLngaVQ6K+zX/0Zb9Hr/3WcuWKMCyCgEVa9eDaVDh1ryyCOfyaZNu1X1C2aaAQIECBDg4uEZJFXAsGuDA78Xi5iY0xIZWVAGDGgqEREZ5NZbu5hpJECAAAECBLgUeILqMiBNmlSyfPlm06QmT14q9977oWpm3sJZgAABAgQIcLG4bIIKcNalSBE+v15J0qVLY+bAAAECBAgQ4FIQJ6g4aHWpH03MkCGtjBw5R7p3f1KOHDkerE8FCBAgQIBLRtyuP7blguRcJSUFtqSXKlVKIiIi/me3p7Mbkk0nbBhhO/JfvcOR8kBrysQEg/MGwa7LABcK+hH9hsOo/2v9iLp5B2qj7fwaZ3qCMfLPhB34pSHbtO0tFSrVkpUrFliDOsAMufxhoaDxOfCbHhcfes8Vd1DrL7zwRNC4SRupU7eJVKpU3U5bc1A3XNmIW6BAEWnfoZdUqFhNcufJJ+vXr7a44OTJ49Kv/3XStGl7mTNnclwafsHMb+jEX+AGhT+cJ2d8gyWpd85FP8785M6dV+69/xk7OIxXB7RiR38HXDul0IuJSMtWXaRE8UjzR0eYy8P/DmVxbU2Yqz/37hl1bta8vdSq00gqVqwheCHhkC3PXDqky2/+gnOHk3fydfYOFJc0N1EcLOd0vb4pzZpRlsZSrnwVLU81a0cOPzdu0toOGXNoWXOSjp37Gs04lJ0pUybp0m2AlC1XWcqUqSjr162MLYfncoawtu2620FfaEd4hw69pXKVmuZVZOu2TcrcPZ+W9B38RHbtMVB27thqHkzIr0nTtlYu+lNU1CE5ePBA2HblwD3ePDhsvl3TxYtKqlQercm7XLkq0qJlZ3N3xYHjbds26vPUidLhwqNILEkN/vz8fdWFw8g5yHz/g8/b+Ni6dVPYfkRZuKBNk2btrCzQlTTC1cldxK9StZY0btzWDrGTpksLhOsXSV1JjTX/mNKfGu6Vh4PqtNXNtz4sK5YvNHdelDUpGlGWbt0HmreWLZvXWfi5+mRw/TmXCarTyvQaNekguXLnl9mzxlvj0GhHlPn06TdcOncdLL+P+yGO6YWCuAgqDg7XqdvU/J5Nn/a7zfZJi78MOAYFF53EC/eckcaHayfWAUjn9g5feuF0UDrNhYAZYsNGrZWhttOy/yL79u6R/gOHycL5s8yLApX3g04P41u0aLY5EeXw86KFsy0erpBatOhonhFitLzz502zd/CocMddj5tDUhy0IhTxtnDs2BFp1bqLNFZGhUeMlq06mc+8Q4cOKp3bSOu23cwnHgwoXfoMse6MYozpM6jwuTdzxkTLIxyIi6ufKtXqKOPNZ4MQrweEd+zUV7r3HCQZM2Qy/3QcOYAJ47+wQYMW5m2CvPHVR1mzad1wAQRzp+2KqiBYtXKxlQ0ffYsWzZGmypiuvOpm80SxSwUi9axXv4W8+/bzsmDBTDl+HJdKZ/XdUlK/YQurR936Tc15L85z8TlYr34z8wHYum1X2bRpnbl3atmqszRVgQeTb9W6qzl5xcOHY2J+0A9uvOkByZY9h7z/7osyaNCNmk91WbhwlgkeJiCt2nSV0b9+b45kEWA1azaU0qUrSJq0acyLBL4BcTWzdMl87aN3WBkQsnXrNZO8eQpoWrP1vbNanoJy9bV3yMgRX8vO7do2Koi6db9C8mpb4iaJ+pcsWSbO1x+zdfwi4gGDtOnHDRu1sjqPHfOj0q+9CUR8/SHcQvseggrvIo30HZj58Bvus/BVq5aaYL5i4HAZo/XCE0mFClVl795d1g6hY4Ixc42Wm3bG8wl0xy3QLu1fZTT/vv2ukSzZspvTZfrK5s0bpJqmWb1GfcmdN7+s1vxwvcWzltoe/foPNS8jCCb8Uq5ds1xKlCxrdcuZK4/5iywdWUHbbaPVi3HrxiwXyK08pZmOnXz5Cul4yaYTgErmCzNa43ZVoVC5Si3zxFJbBTqeTHC5E5oO/AIXXTj9xSUZ3k3CjSn8L7Zt18MmC7jeadq0nUSWrWh93HknYVIxeMit2oZtzS9eu/Y9LU/8Utas3dBoQTlpj0I6eaCv0j7+Mjl+xH3Csnrh5OHxtvg6eOGeA2h/OHwQJAqP9TQRGo4HCvoP/M0fTn9n3OCCiPaLD/d4W9I8ODQ8KR7MpJVwz39rfLijRUh4LC24T0gjaJE6LI2c3AlHo8QcIRbMqnDAij82d8/2dRJKCrjvyayzM8Zh7jz5zXEi8XHlAzPCrx1MABc0eJHOkTOXL7yAMqGcclYrgHduf3jOnHliczh/0JhHj0bZLIoy4LwVB6MQNDmEMhEa+bDONEeN/MYcvyZ86tEC5jT2t5+0/vmVIZayhqhUuabRLZsKMzoX7ntOn442pgrxETAMIBzK0qBp0qSTpUvnyZ23D5Ynn7jT0k0KpI/j2KmTf7O6+duE2eLxY0fl11Hfmm89HKhiqmT2i/8t6gLT+33czyawcTFFWWgTKpc/fyFzj0RHYgKTVRnezz9+IfffO9R8BCL4cBqp7FXbJ78xIM+TQwpr23x64dAyX/7C5hsPH3c4w4VJ//TjZ/L8sw8aY8uYMWMsjdIYHaAlznrJNyngkJZ+eJUyGvoKHRrQZq7dEtynxJfZfpukwNw9n27eM96tqFo2LpXQvlKmRhs8o+nmUqF8k4z8+SujGU43AW1G/eiLUyaPtfaC7tQdp74L58+UyZPGxPn6Y2DjBLR6zfpKv89jaeSBPgijYdCTBgyTmTzMFAefvEsbOBMzcdu17yHff/dhXPmTAl1h9+6dMkqFLFourquoKwIJv2+E4yILIU6/W7x4jkycMCrO2akDv9FIxoz+3gQYDByhRX/FoTB97LfRP2i//9H6EeWFPoxZN24p/65d22yiRLmZMI7+9TvZt2+X0bGsTp5mz5osEzR/nAYzWaIfuLHvpVPQhBQMkTSwBowe9Z3xFiYhtBl9nL7OGKVOaLDEnzRptCxaMCsxzbSe9IdRI75RLXe/econDm2Iw1+0SpwbT50yzqLjI9Rft1w6XqzddBz4w/PkyWfxw9ECHkDfCA2HR+DQN2F4Qe136awuobTAVRhldWEunDEHKIM/HKe2lBUe7A9HGEM72sHlwV94r/FgHV/+cHg1PBs+wfsunHRJn/Zw4VxYpAinXP5wLngFx6H84aRFfcPRCPok6euPTBggCxdM0478s3Z2JHhiz+mAuGhUbJ7Ah9r430fEzYyIT4enM3vXMRs4hDMo48OPW34Wrn/94bx/oaCYMAL87cFcSRcv23R073nCeniMqIA0Z/ZnzFoJqbMqOjTMtLXO1vGHRzgCCYZPufCoDkNjltiocSvz+bZp41prIDQxZnb8RkOCvswcTyhtcC6ZJ19+2bJpvTFQaFWpUg257Y7HpZYOvJkzk9eo0PqqqkaFfz4mE3QYGALmLz5FgUYbWaaizT5nzphgbYSfQjQlJhGlVKParLNFnEkWLlLc/OZRrsmTfpOdO7co0yhsjBxnsbQBNIBmtF0hFbpokDA4tFCECwwdZohfRGbxCDwEACY6vFWTX/HiZXQ239XaAWeWDLrsOXIq49pjYeRFPuFA+evWbSa792yXTz95QypXrm354vGccjGA0DKXLJ5rNNfoVn60XhjY3r07VXNqLkePRJmHfICApj5oyhPGj5JcOmh79r5KmfN3plmjKQHShwb4dTykbVU6sry1J++ijVKG8eNH2oDyx0eDZHJAO8DscTpMu+O5/coht0h27R+UF4YxaeJo60f0KTQ2aIcfQ7yr58yVW8eTlx5mxTlzphpDDe3DMOcqVeuY4GfSSD+eqkKVMpAuWh2Dn3rgfJiJB4IMuqExWd/W55g70ZT4JAptUqxYpLU3/Yg8qFvZcpVsHBCPtks4xr2LNjNaaL8qXiLSygMt+CwMmizaPaboojpBwdyJJoxGkDAt+EiM0bZ6jQbK4DKYUMPLO2VDS4LvlClbSftcYcmsDHiK9uHDhw/aWEaDQ7vEpyNjkj5fs1Yj8wG5YP4MrXt963Pcw0BTqKCETkzA0KiYWDI2KYcrE05nqVdoOBdgfIYLp7+GhkMjj6b+8GMWxjN/XMLhUyA0HBqFD0+eB4e2W1I8GF5NOO/xvgvnfS88MS0Ip1yh4YB6hIZ7tEgcDi3ifP1de/1DOrPLKv95/u4kmUVSIKHSpUv/LX39eeXxZopObU4KEAqm4Yd7J3Sm7w8Pd58wLU8tB/7y+MNB/DsJw8MhYTrAe4f3NRnfPWsC8SYifz1ceDgaubL433VI6lnCOidOKzbUygaSCk8Krm8Rz38PLC0NwzRNniA0TuLfjhYJy+TeD4WfTq7u5xvf0QJQZwQQv8OZ0v39CPjpZO/os3CAKQy/8T6JOnRIPvzgZWPmCds+XPm9PhIP14+8PInnv3cIl1ZyCEeL860X8ZjU3HXPUzJu7E82qWDm7doMhGtLf54evGdeuNcP/PcO4dIK8NcibtcfklJ7hKmcFwM+2xA0aoAAfy347Ity/Djt7n8FCCu0LZwIYPoO8P8LcYLqcuDUKXYoFZY6dcrIF19M0pkJs8bYhwECBAgQIMBF4LIJqujo01KxYlF54YVr5Nixk7JnzyG59tpXdGYXzH4CBAgQIMDFwzZTxN5fEjj3sXnzbjl06KjUrFlKhg59NVajClSqAAECBAhw8bisi0oshuI5PVs2vrfv7ZgKECBAgAABLgWXdY0KcOgtOjpG0qVLG6xPBQgQIECAS8ZlEVTsyMmTJ49qUZ4LpX86XB0Cs+Xlg0dTTMHBztAAAQJcGC6LoOIswp91joqDYhzgLVK4uGzcuNbcNuGOBfc9HLA9czpG1q5dadvtw22Xp3y4filYqJgdasO/GS5XXFwOyA0ddpfEqFb4/rv/+Z/Z5st5lUJKM46VbN2yIez5nT8K0Lljpz5SuWpteeHZB/60yQyHEHG5w0FPDsiu9h32ph9x+JSzRhwq5CA45wehE9ufeQ+XThyw/TNpFSBAgMRIlStXrkc5Cdy5yyCpXKWuLJg/1VxZXIg2AePBMwUeLnACCVPCZQ4HEBEAuOLhEB2bK/gLn7JwFSrhwsMBplOvfnNp3qKD+Z7j9DgeBg4c2Ge+y/Cr9+Xnb2t4FRl81c0ye9ZEyz+0HvzGNx3Muk+/a+wU/7Kl8+0ZLlw6d+lvwm/b9s3mlgXOnjNnXvNYgMuXylVrmVsSfIDB1CLLVJB27T1Htrly5dN3VlldihQpIZ0697WT8bgQAtu2bbZnxO3WY6D5cVu2dEGSdYY+nTr1NbdMeCrAGSsn8JcvW2heLnC7U6FidalSpY6duMdlDn7Y6iudFiyYZc54cYy6UO/xqYYfwMjIippvKXMqunbNCqXRKWnWvKP55iMdaLNjxxYpWbKsdO8xSFauXGICrpfWn4kBHgTClRda0/b4XKNMeIqAfri/6dnrKtO2cWGFhwaAoMDTQucu/YxG+FlLlTK10bX/gOvsva1bNko/vcdrAl4dunYfIDVrNpIy5SpJec0L33PupH4oOHNDm1HPL794Vxo1bi1du10hM6b/bm1w/Q3326HRvXt2mR8/vB0wuWnTrod5NKAOmzevs+faaWL7qudFgPfdQdjQcKcxhgun7zER8odr4rHhxPccQCcfTnEufExBp4ThnnPYhOFePoTzN2Edkg9nLFwILZIKv6w0svTD0SI0PBwt4sO59565Ml0ojS6uv4QPv1BahA9PmhYX0l80XP96df5jaZSiXr2GZ2vUbCzlK9ZU7SGtLF40UxYvnCE7d241gXU+IMHIMmWkRfMO5qAVBrxo4SzZsGGNOTit36CFnSy3ymqaMKzFi2abE1TPF5VXeNzqzJ8/I9l8YSYVK9UwJvrWm8/IPmUkZ2NNSg0atpTiJUrLrp07zJddcoAAw4bfaw5hv/vmQ2P8gEEyeMgt1rCffPS6liuF5FcBdvU1t8vnn71l7nluvOlB+fbrD8w90I03P6iz8eXmpgZmiI893OvAFNHwNm1aKwf27zUHt84lD3nz6X7STs4LCGW5cvDNmk52+fH7T82lTurUaY1effqqkFXN8PVX/y29+gyRglrGl1961IRZqdLl5cXnHzIHnQioV176lzHuwVfdZG3w8YevmasjNB2EWes23cylDk49mQC89OIj5qevR6/B5jbntzE/WmenrPwNBR0Uv3/QCCGKU16c0/74/Sc68ZlpeVIW2u3Vlx+z/oImc/Otj5qrpymTx8iddz9pcX8b84Pcevu/zAUX7+MV3tNqU8h1w+6Wvft2yRefvS3Drr/X4nz26ZtxdA0FfQW3QDidxQnvahW60zQ/6DfkmttMUH395XvStn0Pi//JR29YmzBhGTL0dp34/FdWLl8kRYuXtkkKAwjQ12bNnKCaWhalb02rP6Bvz5vjOSyuUauBTdwA/Xnxornme7JO3WaWvxeeWlauWGy+9+i7DoSvX7fK3Pcw8fAOuHpOQZlg4Rz4QsbU3LlTzVcfAt8N/GPHDmubTzS3XTjb9cqKK5yT5uMuMrKCjWOvzp7XlalTxpq7KfqXowXPaEMcHTN58NNo9qxJVkacJztaUNYF82ZY365Vu7GlC6gbk1t8MzIhpV4unEkKznKhket/hEMfXLZBI28cebTANRSOmkmH9nc02rtnp03ayBe3StCIcmJVmTN7srkkw48fZSUf+teM6eOlXPmq5j7N0YiyQwu07mLFSsfVmXxw64TbMiaE8bRIYengzosx4MJhzORL2avVqJeARvgoRNOvXaeJlRNQ5+U6OcflGO1PfV04kzZcWUELz1OI11+YwGJJaNiopY4TeJxHi107tskSpXc9naBmzJjZ8uA9+Bs+J/EFiQNoxio0YoI6a+ZE7e+1baw7GlFG2p/xwYTWq5s3sYNG0KdEyTJxdQbQCBdf8Jp4GiU9pugvcaY/GJfKXhvcFwoq40x/mqOkVgLBBP8IUD6Yb+++VyvTe9w6ZcOGrcwLN4KkWvV65hgVFzIIm1DGSoMwkPEzhrDbu3e3+SakE6fSDsOAQ/OAgDimhInkyJlHZ+D3KYN/VTvJbrntjsfky8/eMcEx9Lq7ZNmS+bJcGdopHeT79TmME79jpAGT7dXnapkwfqQO3MnWmfH3x+dEtm/fKu+984J2qPCCmQFx7XV3W7ofvPdyLMP2wlu37moesb9VIYvD3RgVRJ9+8rpqUO2sc3/15bumWZXQwfTicw8q3aJVe+lrQhdnnOSJEMX3H5+X+EGFAtoUDlzRzKqqFthbNc7XlMY4OU1u8kD7o5nizHXunKnGPOjACOi0Kgz4tEY9HVhoad989Z7s08GASW3I1bfJzl3bbGD063+teSNHUN33wPPKaBbITz5nrnTca6+7U45pGX8f+7NqQYPsMyy/jvomrLCnvnhqhxF/+fk75sFb52Xy+edvaXnPSveeV5oJeLROLDpq/bdsXi8jf/ma7mtC+rob7pVPdaKyasUSGxsBAgT46/CPW6MCzMJgRDAxJ4gQYC5vBAWzyaTg3nfvIjxIi7+kkzCc2brnpJF0eebuYd4II9IC/HZM0wlq0qAs/lk/TBdhgyt/5507KbiJg/99B8sjtvVIJ44WKrTI16BBjtmDuHd84ZTFzWAQhszE+E3efhqfC65ewKOFp/15bn0s2MoFjfAaDXiWMlVK06gQVHjjBszuXBxA2tcPv89zSquaT9p06RLUKykkRSMC0TJDaQEoo2vj5PpRgAAB/hwEu/4C/GXwT2roNwiF5IQiworHnmkjQIAA/19wWQSVA2eo0qXj+0KZZOfOAzojDhhKgAABAgS4NFw2QYWvvwoVisjzz18tJ05Em6C6/vrXJPD1FyBAgAABLgWX1dff1q37zDzTsGF5GTbsdcGb+vmubwQIECBAgADhcFlXitnau2vXQZk3b62w/TpAgAABAgS4VFzWNSrAOhVCirWqAAECBAgQ4FJx2ffeYgIMhFSAAAECBLhcuKyCinMptWvXlgcffPCSt6qz1gXYsvx3O8vyZ2/BJ78/Kk/WEKHv5c7jz6ZRgAAB/ndx2TZTwOzatm1rhzTXrFkjW7ZsiTsnU69ePSlTpoyUK1dOcuXKJevWrUtwmDMUHBb96quvJGPGjDJt2jT7TfonT56UBg0aSJUqVaRo0aKyadMmE46kXalSJcuX8Bo1asiGDRukSJEiUrNmTYt37NgxqVatmpQsWdKeVa1a1YQqvw8ePCj79++3s2Ckv2vXLsuvefPmFs7zAgUKSMOGDS29Z555RjZu3Chr164NWw/CiMsh6LJly1o9KAOHaRs3biwcIt66das0bdpUMmXKJDt27LA6tmjRwmhEOUgbIUKcl156ycqZIUMGyZs3r2zevNnq3aRJE6s39aROCAfCoTf1K1asmMVF6BMOXbhKlChheZ44ccLKy/NPP/1U8uXLJ1OmTLFyhgPtmT17dks/MjLS6E4ae/futWeUrVGjRlK9enV59tlnZdu2bbJq1apk2zpAgAABzoXLpqrAqBAuMOG77rorTqPiuuaaa4yxffjhhzJw4ED517/+FcckQ4GXhwEDBhiTrlOnjjz33HNy8803y+HDh+X++++Xq6++Wj766CMTSJ988onFr1u3rtx2221y0003GUNeunSpCTUE07Bhw+zv8OHDTUiQP4x52bJlMn78eItHOjD1/Pnzy4033ij33nuvCYtFixaZkCpfvrzFQdiMGjXK6kQaWbNmtbo88sgjdj355JMm/Hh+yy23SLp06eTrr782DRMaHD9+XAYPHiz33HOPtGrVypj49u3bra7vv/++VKhQwWjUu3dvS4u6TJ061Wi7YsUKo++kSZMsnOfEIz7v8f7Ro0eN9jfccIN888039i7CB1pDN8pBeRAcpJUlSxajOUKZPCh3csAlFQL7jjvusPLMmzdP3nnnHRN+hQoVMmFHfX755Ze4tg8QIECAS8VltanBAJ3247z1OhDGTB2m7A8PBXE+++wze3/27NnG1F977TVLF8bn0nHMFfAMIfDuu+/K7t27Zc+ePVaW+fPnG+NEUDHrh6HDqNu1ayejR482ho/2RDouLQQtzH/9+vWWlnOPRN6kyUXe5Hno0CETUAgrLgTprFmzTEAB4hEfOKbNM7TEcePGWZmioqLiaEKaoTSiPI6uPOMv4DnxXJiL78JB5cqVTcsFLn+Xlj++3yci9+cC9aJc1IX3XVqhNHJpBggQIMCl4LLu+oNpwqzQNmBWMDAYPbP9xYsXy3/+8x8Lhxk6hpsUHJNzDBa4dMmHewQN6YSL6xDKLIlDuQiH2bryuncJD02H31xOAFH+0DgOhGPOQwP7/PPPTTA6weBn3qHvUwbKQ1xo5qcRz8ib90mHZ0nRIqlwlz95cI8myW+euTahbC7/pOoH/DRy9+7y0wgkl06AAAECnA8u+/b0cGB9BbMU2g3M8X8d1JH1KTQ7tKb/D3UOECBAgD8Kl1VQMYtm8wCbHVinYNbuNIi/CmgU/pn+peD0qTP2oTCQMk1KSZkq+bqdiTmjV2x8jcs7yeHMadX2oj0zWoqUqt2kTT4+ZaFMBi1K6nTn8K2oRYk5GX8Q2+Kfo3ksfmwPoTyUKznE0Uj/pdT4l5tGABpBq9Tp4+sbcyJ8vRKUP935mSMpP++Rjr++lpaS218vVxaQMrWWP/V5tDFtpq/HtbG+7m8X4NLy1wuck0YhaflplFR/SUCj82hjxhRaOUBzdxo5mrijrxtz7rf/HbT6YPIW4EJw2XoLHRIhhemIjQqYnVwnZQG+ePHitkuMezptUqCDs5GBjQ0Iuhw5ctg7gPcIJx12rtHxudiJVrhwYXuXDQ7sguMeE9wrr7ximy+Iz4YOBhXpsJGAdNB8GDjOVBUO0cdjpEyHIjJ0WifJVSar1L+9kgz5vb1kzJlOzsYyKT9O68DPWzG7xu8sxZrklwo9i9u7eStlt2ehII0M2dPJkPEdpOqg0lKoTh65dnpnKdOxiOWdFPp+00KaPVJdcpbOIoPHtpe6N1VIMj7MqPWztaX7h00ka+FM0uvzZtL+5brxjCsEpFPr2rJy5W/tLH4bfbffdy2VwWibJq6yRJ+IkVKtClm581TIrmUpL0MmtJeIPBniBJEf5Asth07tLCVbFpCyXYrKUH23QPVciZi2QZPIWiSTVOhRXK5RWg7WcqVQpg0jb/VULen5SVNJmzmNdHm7oXR4rb6cOHRKmj5YTQaPaSfpsqSV1k8Tp1ncRCMUhGfMlV7yVc4h/X9sJTcs6C6F6+W1slDW9NnSysARbaSO1ks7l+VbsGYuuXZGZ3uHOgyd2knbImtYmkKDzPkzyrA5XaVy/xKSMzKrXDuzs5RoVkAFRkq5fl5XqXVdWesHWQplknQRysxTpbR+0+ieKnHhlEOzDwvy7fpuI+nxYWNJG5HGaAJtKCvCp//3raTJ/VWM7vTfatrX6DNX/d5B0mVNKy0eryl9vuSDfOHBOnDHjh1tExLjrV+/fvL999/b+GnWrJlt9GEXau7cuW3MMtZ4p2fPnvLDDz/YuGTNGZN48KWFABeClDly5pXefa+XHr2G2tWn33ApULCoCppzL6r7Qadj8wO7555++mnbSu0EyWOPPWaL+pMnT7adZ8nt+kOIXHvttfL888/LVVddZcKFLe2YDtmswLtsoWbbNus/pNOpUyfbMs67rVu3lhdeeMHyZwv2vn375MiRI7JgwQLbxcfuQcrCrje2mBOPnXylSpVKWljpeGKmSR1hgClUvDOrTW7myWyY2e/xA6pV6l/iJjfbdrPrEwc1fmw0N9tOCsyWT0apxmgaTKyGkUz8NBlSSfTRaImBkWo8/2w7EWKfM/s/dVTpolVNlZwGpvGNRvrfiYNKI2b+Wl/+JgWjkWoOxw+cMgHIvCZJbUGf7VsVJbPfWiGLPlmTIN20mdKYZnNs7wmtX4wy6dRa19Qy7qG58k7DX0yQ59GJw+LP1ybJ5Env8I5jsmHyThl1ywyjKVfMsdM20Rg4so3MfnOFpFeG3uPjppJJhdqupQdlw8Qd0lmFY6W+JWXNmG1ycNNhq1MoCIvaflReq/itLPp8vVQdUEp2Lt4v2xfs1TrTLjFSqG4eaXBnJSndpqD1M+pMeL7K2W1yVL5bMTkObRMnb4D+31wxQb7sPV6KNsxrE6ll32zwaKrv0J4nDkVrvbz4GXKkk4mPzZf/1v1JshfLLPmq5NCyKY3CTL4Axyx+/PFHO57AWOP4xogRI2xDEGBi2aNHD9tpW7BgQRNSAEHGxJVxyOQVLcxNYgMEOB+k3L9vl3z5+evyzVdv2/XFZ6/Jtq0bVTO6+LMvMHQ6qdsxF4pzzaTQyljP+uCDD2TmzJm2ESOcqcClQ8fnOWelEDYMAp4RzuAC4QYGAwihx9kfhBYzwLCACetgT50utZRqWVB2LTkgaTOmNuGC6Sp32WxSum0hyasz6zgzkAknMa1o95L9xuQJY2adVWfGpdsU0hl7nrg6WPn0X0lN/9CWo8bwyROmkT5bOtVWCkrxZvkTMGjyL1Q7t6V5Mir6nIIKwZCjVBab2UdtPSpptA4ORRvmk1Japoi8GTxGFVtnmBmaw96Vh1QgxO5g1OdoPtSZ9OJMd9AobSpNp6DsXLQ/AY1yqQZB/PxVc8YxQquL/ivTsbDsXn7ATHPhmLxDahW0lMEEfmw9qfMv10+Vn4ZNlXYv1pUUyqx/vHqK0b5gzdyqLajmq3V4v+lIWf7DRmsDV7cSzQsYXdNlSWNlIoz0EwhwikNe2j7rx2+XTVN3qtDLYXHyV8updSosn3cbJ9NeWKLaXjHTVqAH6VFX6oz2dFoFaSoVSC0eq2Fa38R/L5DvBk1S4XpSJwLR8t/6P8s3/SbIunHbpGKfklK0cV6bVLzffKR80eN3WfHTRinbqYhEtiukmtNpSz8iX0ZrM4QSZSTfyPZFrM5Hdh6TdxuPkM3Td3l1pgraFoVVGKJhMfmA/vm0DoPHtZcsBTPKBy1GytJv1ifoY34wthBA7Ipl5yxHPd58800z8aFloVU9/PDDdqSD4xBoVggoxmFERIQd3Vi5cqWNyUBQBbgQXLY1Kjoeqj0dEwFFZ2SmxfZvBA4HWD/++GPr7BwERUiEA4w7Z86cJnjYjODv0MziMCnwJWHy4FwTQo1wzgth9iOci63lpMUzzBRoToCDyGhh2bJls4Hk8mGreXJ2c8wqmXKnl4x6wSQObjrirSfpK5hlMLVEH4uRY/tYl4NpnLGwLAUz2fvMpk8djlYmkFLS6Yw/vb5Dmkd36axT4zN7hwFnKxphjOLYnhNyVC9myamU+ZM3cWBAJttgTPo7R/HMtmaCoEL4mBaWBMgve7EISa0CBGZ1YMNhY84gIl8Gy/+4lv+U1oM6EB8GhlmIuhLfHigoD8wajc60TA2HGWfMmV4y5fFodGjLETl9MpZGKmwxzcUcj5GjypzjaKTaECYtgEZzUtNKbg2GNiWtNCpQDm8/ZmGklbVIhDFq06q0bhAoY470Fs+txZAf7QZg2tSZch/dfdzq6oQSNMykApu0Yo6fltP6HsKOMNrg0GavXpQFsyKCn/eitmkbq3CBjrRRplzpVLimtnZHs7Z082QwmhMHYXpE25/n2Ut4Z9owuR7ceMRrRy0Pmg5lxWS839depM9EIINqTbQN6VAGaE+70Gd4H3of0n5hP/Sl7PQXTQM6MyGi7AlodFpppPmHA/VF4GA2Z/y6scmhcncYHQsKVgwOyiOgAGOQZ4w5xr9zBpDceAsQwI8/fNcfnZvDrQgDDogmqbUECBAgQIAAYRAnqKKjvd1xadNe/O44ZklshEDrYUOFM8P9lcBuTr1YvL1oaBVYq7G1HQWzWsxUzGAdmAkz8zWzUXKin7R0BhyDpqHwp4XZ0Ba+iZY6Pi20E8J5EJdHMtDq2kzawW/iQ+tzYB3HMksGaBTQj3JgeiN/C9fyUC5AeZwZ77SGm+mLcEx5aABetESwNSBNP7RetiHEvaN/MQem0mesF1lZYsPJ81y08Kflyo82hPbn75rQiDA0qwThydGI+samBVKrFoR2a+0VWy9AkY1Gmre/XSz8MtHI9RdrL30nLvxCaUQ59Z2kaHQuRFPWpPoL5SI8No8koY8S0NXRSEH7mPar8KwNSdMOJDWmAvyzYL7+ok+dlGuvf0iaNu8s06eOUZU8+Y6dFBAGmAbYbYcGheBCUKFFcWHLhtFgCkhO7cec5w6e8pd3SQuzIiYH8uF9l46L78wJLj6Ckk0Z7E7CEwXvEebiYa4gLvmAcEIVc1Hmgpmk16dNjWlhOuv4Wn3ZtXi/HN52zAZK5X4lpdv7jW0tYtWILXHmmVBYWvkz2u6zDNnT2i62jq+T1gHbRNHr02ZmykubOa3t3jq44Ygc2HhYun/Q2NZbzqoA4J4FddbJbK0mBOTR6omaUnlAKTm847h0fquhLfyz6M/usXq3VJSDmibrObnLZ5P1E3bErWH4weCu1KeEtNV4+9dGSYM7K0v57sVkxQ8bbV2my1sNzIxW85oyUmNoWVnx4yZbL2NXIaY04jbUd9aP2+6th8QyLAAfg0Y9PmgiBevkNuHZ46MmZr6ErldP6Gj1xYwKTTFxUZf+P7WSyPaFzURIODvgMI+Gazd269W6rpy0VFrsWXlImj9SXUq2KCjLv98oTR+oKm2fryP7tF7ZimY2s+H+9VG2y7Hbe43lgN5nLhhhZreju094AjkkC5hlvkrZpc+XzbX8p23tp+W/a8n68Ttsl+SQCR2sDGmUMbI+R90itB2umdrJzHIUmXAmLaf0mZ8+BrLUdqEfFG2U30x10DbmRIxsn7/P1pWKNMhr9TcaRaSRKO2Pfb9tYZsuMDWziYQ1RtojLI20jatdGanlVhotP2i7JKHv6pGbJUfJLJK/Sg4zj7IzsOUTNWTJl+vltPbBMElZWlWuKC1tnqkl+9ZESeP7q0iZTkW1X2y0v520n2M6rj28nFQdHClrft1iZsbQckHXAtVyWn+ALqwhNnuouq3dZcqdQXp91szyZ420zTO1Zdus3dZGoYIPoZhOxxHpJBhTG4/IvtWHwo6dAH9fxLUWGtUpFViXAoQT7orY5YcQQCghFN5++20ZOnSo2aZfffVV2/mX1K4/NCB297311lvSv39/GTRokC3csmMIP3Ys3uLQlYXcL7/80jZQXHHFFeYJwu06+uKLL0wokgfvEYf1MtahuMf5Kzv9EHRsWx8zZoz5DkSIhQIGcupItOxecVBqXV9WmXt2ObhZ09zv0YoZ5Nz/rpS9q6NMSCQLZT7MShn8Oxfus/WcdMpgYCYwbtZqdi7ZbzvLiMd6A/mzbrVbGQlhzFIRdnGz5jDIXiKzDUjKw04/BCIzS9YnjrAOpPVhbShr4YgkZ5ekz/oaDIi1JoSCW0ui/HALGD1rJJQHYcf2bmaslDVTrgzeeonmH5oHjIayfd1vvIy+Y5bVlxk062/UFwaWLmsayVshm60NQXvSP6vhaTOmkTzaBpnzZ5BdSw8kZvCxYM1lzlsr5IMWv9r6DeW3NTYFgpIysPEBJr9n5UEtj2qBlFMvtpjnLptV9q+LMsEQKqQAExTyZ8PCsm/X21oetGWXHokzqWDTTJ4KOeTk4WitmwoLrQP5UPa8FXOYxsA6UVjtQoNog+8GTZRRt0yXtFnSGM0Q2MQn/XSZlRZKI9bCdi/TiUssjegnuctllywFMumEZn+SNCL+Pq0jtKp/W0XLc4/Smvisw21VIcD2eSY6X/T8PW7tMhwoKwKaSQlrh7Qp/QWauv66f/1hW8/NXED7SxKCgniMB4QMY4E1PfoYk0Tqy07GHTp26Fu0KeunvJMIGkS9wo2psPED/K1xWacVMHq0HgQUQsJpKk5guWfJaVOA5yzGsgmDM1AcHkZjIpz3Q9NBK2Jmxk5Dv7DhHWfyI9w9Iy7v40gVj+vdunWzDR6kEwoYPAw7sl1h20226NM1NtuHWcJ0zPygAyJ0ADMYGEgIhwgW4WPHBkyAZ7VvKC+bpuxUpsPCurc1m/CaV5eRHYv22r0zd3DP2ZsDqsHACMjT6q/PEWLZVCMI1YqKN89vAxPmzII+AxcGV6BmLtMidiuTdbv4AHXMphoEC+tWVr1gJjBVNCh2uyFUQSoNT6+Mky3ZaEwWrtkTHzNNDdWy1ozZYuknxSSha8nWhWTQqLbeDrUmv8jmGbvNDArz/7LX77L8h01S87qyUl+1QOJ/2mmsfNx+tM7s10nFnsWl2cPVVMBhatIyaRtAC7QjR2MEaj/VMNgt91nXsbYzj3JPenKhvFrpe5n9+nJl5hml27uNjYHOfXulvFz2G4sH7dBe02VNZ2kBhBFaFtvf0bKob2PVUrtpvKnPLZFvrphokwCExn8iv5Yxd8/WCcwh6fhqfduZt3fNIU3/axl503TZOmePtH2hjpRSGjAZII+4/qLMmTagzsVVUAz6ta1pVO82GiEbtc8wGWCHHrsNl323QapfVUYa3VXF+gQ7BD9s/attxS/buaidjWKXYDigvZTtUNgE6WfdxqoWdkwq9i5h9OOdti/UNZqOuHG6bbLx9zEEQLZiEUYnf39hUlS8eQHZPG23r7+kMOFTvkdx1eDj+wt1ZlMOdea5o7ONB73qXF9eVqvm5fqRJ9DPmoa39retJohMOOt7CDHaBiFIWYCNc32WaEzFPg/wz4GtUWH6u+qaeyRTRBZ5/ZWHlGF7HexCgNBgmzeDBU0FEyAa1JIlS0zgoG2huaDRTJ8+PUlPEQg0Dg2yYwinsk4Y0ekQfnhKZ1cgebC1nPhoUnx+g51/3HPNnTs37hmf3HCewvEojmblDvuS7vLly20HYThBBRjQMKkCKqAQKJhJ9qw6aAMFMADYao4QYVs2gwcmg/kkR8nMZsLaMX+vxwB0Fs0Ms2Ct2LR0BsuMnsOdmAOL1M9rA/KAzj6ZOSKUmE0Wa5LPGAE7y7bO2mN5I1QKaTrQfMvMPR7Tpjz6GzMXDO1E1CnbVk188mZLNrsOTx07Let/32ZpAkxXMB20BDQDGAXrHZQHhg8NMB/CwLhny7rbaYcQg9lhxspbKYeZnKDJlpm7bfeiE7h+QAtoRhnRJikHJsZdS/cb80bwUB/KeNa42lk7PA1D8pfFCSWYPOYg6L5FBR7MP29l1bzyZTQaQmzWh9aN3Sb5quQ0rZO42+fttd2SpJNLtSiOGpAeJkg0Kjs7BpS5Faqb2zRRttLbjjmlC/UlfWOkem2ausui25ZxBWZKykM66bS9qAN88vi+E7JxsgqdWI2TskA3mDY027Fgn9HEaKRxjEbaR5h47Fy0T0q20vbVfgEN1v++PVZYnJWijfKZ9kBbbJi0w9owrMYGNJjnxRrnM23Y6D1+h5bFswxgyj0dfdbruyFpFLG2S23aCjtXXX8p2iivmehoI/odaaEtkxbCDa2QepvmqeBIB/3r0OajsePAO8Sdu1w2u6jXNhXq0JEfTKbY9g+gA+MkhdIpm2pzubTt6IdbZ++2cU1eTEBCx1Q4LT/A3xsmqE7HREvjZp1U+8ggv43+1jSRywWYJgd4EQQcDkxqW3qAAAECBAgQDnG7/mJUWIGL0aYcEEpoSqxPsSbE778amB8px+USkCyQM+szLUEnnjF+s4pWl3BMF5iGmFUCZto2qz8PMAtkdu20NcAM39LSSa0/PEloOfzlOp93mE271uLQLnklBbQoygmoK3XG24FpdO49TQwtgJlsApdIjkYhM3Q/6DYuLbROOxOkgAbQwvLgj6YBXZmxJwg/H3prvIumkf4vnLk3HOL6S6zmav1CtR0Q148UcW2suKD+ommd0XfPp7/42+FcbQzi6K0wrVHLa21P+X3vkkdcvVz4JdDIwfoAtIilUYD/v4jb9Td02APSuGlHmT7t4nf9YZpjUwJfeEWDYi0JFRxhwT2mOC7MeYQnBeITD83Of4/AYZ2J3y5tLu4JJ47/HrdLuFbq27evfPvtt5a20xaJ48oEnIkxHGCcMcdizIMCu444SIoJKX2OdFKlXynJXyWnmcK6f9TU1hK2z9snrZ+qZbuvWJ/CG8G+tYfl0KYjSTJotgizHtD5jQZS+7pysvjzdRaOGYT0rxrn+azDnJYcMLXUHFpWGt5RyWjT6t81LY09y8NvPIC5lGlfWNo8V8eYEjsD2QSwZdaeRPERoNSHNRf8+WFSYafcpmm7bMGdnW6s+WQtmEkK1ctjtIB210zuJLlKZ7UDs5iyEHJHth9LZE4ClAF3QbWuLWdrE+ykY2cb5cfXYMVexY0BFq6Tx9ZyMBWyU6/2sHKWHiZV6IgnjXD1BeRf7apIaXxvFf2VQlo+XlP7wVnzIBKuTNCoVOuC0v7FulafhndUlhwlMsvmGdAoNpIP1l+0Pct1Lqr9pamZCzHPcci7zfN1zNSGmQpa71y4X47vP2k++dgdh4m5+aPVZc+qQxK15WjS/UX7I2Xo/HYjqa51ob/YWNN8C9XKI4PHtrOD3du0HTmwXL5bUWn1ZC2L0/ShamYS2zY3cRsDBBSmvU7aFxESdYaVN7quGb3Vdgn2+LCJxWNDSMEaucxMyjomvieZVGA+LVQrl/V3ykOeoQg3pqAR659s2ijeJJ/0/LSZmf9WjUx6J22A/x+Ia/0YFQjs/LsUsHEBNyl8YdZtRUcQ8CFEvpoLWK/iC7HJ7frj67V8ORYffnzhl/js3uMLvuzuo+Pffvvt5sqFNS++nvvTTz/Zu+wUZEcf+aNFIYwQdniz4HJrVqyX4UMQv2XEZ2MFwiscYBbY8DdM2CFH954wRscAx86+8JM1Gr7dnNbOem2ZLPh4rdnAJzy2wBaht8/da9urYeRudhoOMA4YE0LOrREwo+z8ZgNp/UwtWfHLZilQPacJiOTSYSZbvGl+8yPHbkXK7QmH8O8QXrh+HtvFyLbdzCZM8oadbEMH6v/z9dNkwuPzbdcf6xEsjlMme77ruO3uWjtmq62/MRNH68LLw4F1UbJh/HZv/SUJjQG6znptufxw1SRb++Jd1oJIHyHCVvD9KvTxkcdCO7NwwjmXRji73Fb8tCmswHGASUKj3SsOyPGDJyVj7nTGmBHE4UB7s4Z3IiraBGZE/gzeukcSvNP6S05lvFpX6AqNyZMdjEUb5JPVo7bI/A9W25oNW9Rx6Dv+kfky8uYZth7EVnNzeJxcf9G02Nm5U+nADkCAgEFoN9eJ0YqfN5mwsHUerRdreOygY0dj1NZj1i+SAm22Tfvtlz3GyaJP18rRfSdsR58JTciqF0cT9q89JMu+3aD9zDt+AM3ZIcraHhthjul7SU0Wwo0pAE0ZK0zIWDt04QH+f+OyTlNw+IrggOE7LQrwG8HEc+6da5WkgHBDMLHN/IEHHjAP6GhCvMf7pEN6fnOey9P9dWEINQQm73CRNpsmCONzJO7z7Wz2cNpWKGAYzAydycYBxsDCbqc3G5qz1Hnvr7Lt4BwO5rzVFT+3kuwls8h/6/9i50bssKGCwQuDtYEfC7QeTCCUy480Ohvfq7PrETdMlyO7Ttg5KDO9AH3dTG96+cHgLqczaMLZ3cdOPAcvPhptbEAsOBNUWJnvmt+2miaTFBCeJZrnN6/kLH6/12ykMS02F/yn1Ncy+ZnFcmDDERnwUystQzGbVbOT7veH58nOJQek9xfNdVZeOm4xPZQWMNUMOdJKn69bmDf2D5qPtMkA7pc+6TBGvurzuwm7BrdVNO0TwfzdwInycbvRthOsyoBSmkczz/QFkqFRpE4uELI7VKthY4BDWBppPrnLZdW6FzRBw8aTpBCuv5DmARUs7zb+RZ+LXPFjK9tksXHKDqMBPhMHjmgtmVWj+m+9n027OL/+EhsQC4Qcuw7pLycPRkudGytYXDTQPRo+8YkF3iac2rmtTg5xNIrNgj7W4K4q0vWdxjLl6UXyrdKYQ9cLPlwtL5f5RpZ8udY05CGTOtruP87X/afk1yaA2eWHdp3T/EB6NECIGU1jBVdSY4r6WLhrvwABFJdl1x/MFSbPeSZMaAgIfP0tXbpUJkyYYFoUW8cXLlxoAojzT0kJK95t3769aUR4avYLD3b69enTx3b9IQTxgE56CKauXbuaVkQcrm+++cbS4kLLQpsCCD98keF9HUGFIMOrO45vzyVAAWYWdqetU0bC7C9XmWxSul1h8+iNPzcGOjZ7PtcBY2FwMkM1pjR5pz1HuLH7joOYi79YFzd4GZyE54zMIvPfX21hMBO2e5vn8+OnZd67qywNBnoGnbVX7lPC7hd9ttZ2PPEM56c1hkR6PgA1bP57q2MZUUorV5r0KVXr2KwCBk/fKY0pVRscKemzp7XZ+TxlNpiuXLkc0DiYWZfrUtTK5ZgPW6Tx+Vdd06AsmOoWfLzGzDUIGGgG8GlH+d26DPXlkybFGuU1f3Q4RGVnW5WBpey8lNFP47LLbtUvm7ROZazO5LHwk7VyfL+nlbOlGnMlTG7p1+tNaEJz4uHQt3L/khrrrCz+bF2sX0LKnlJqXF3G4mFGo1zUhzpDI4T1StViOfxLHSkrApYzPQhTGHboQeZQ0LeqXx1pu0TZpUjb4KGcQ6wcUkVbYarIrs6qA0tbf3L9hd2Dm6d5OwgxKxdTDZDzSUu+gkZenpQJkyTHDeZ/qOXXsBQ6/mpcE2l9kPLNe0/DtYy0HX2C80kx0ae1T6zyhITSDKe8CHjKu/jLdXbmCwfIBarl0scc8PXen/3GcilQI5dpowhbzllhTaDM7H4s3a6Q0Xzn4gMqzDdbvQDCCg/0HKPYNH2XbJm+2+ro4B9TLhwaV7milJlFV47YHJj+/p/DBFVM9Cnp3muoZMgYIZ9/8rIKh6RnixcKNBhMeStWrJD33nsv7lxTgAABAgQIcD6I2/V3VqdIzEiT21RwPnDrUkmZ0f5sUBZwqfVyYKbH1NXNpKEZs0hgM3U3w9YgFuhBgvBzwNLSfwnWWGLTIsQfbmWJRYL4SYC0KS+wDyDqP1d+/9uWli9PwGvunaSQFC385eQOzYFZussDnC+NwtXZ1Svu7di0EoUrzkWnvxuNEoX73kkKfzSNwFnM+loYNDgvQNOJHWsOKeABseEWj/qQGb9j+YO9Q5jCxfHD8tFw6y/8jn3foEQKpQWeOby6hSmXv7xJIFG9fLBnBtbjkk8nwOVFnOlvyND7JCJzFnn1pQcueos6B2nZnICLov/+97+2jkQH469be+H3ubQqNjwQn23u7l33jj8twhBAmPow8REfMyAXpkfWpPiII5/zuOqqqxL4CSQP3gGEY/Zz6YaCwcyCMXb99q/Uk9Ujt5h3Aw6f1rmhvG1wwIzH4jBrMXhaYOcdhz5Zl+AQJ+Gs5fjXGfywjQ8505tvOg5+4kkBsPU6T6Xs0vPjJmY6HHvfHFubyF8tlzS5r6odYMSctODDNbJm9JawTAazDTvh2H3IgVHWzzAtzXp9ufkpbHBHJVk3frvlRfmmPLdI65pHWv27lua5Q/h0BebEOf9dYf7kQusA3TDNNLitkmTVfDhknDZDahn/yDwb9P2+b2kbKzDJsbbDeh2mMEyaJZsXMDc+LPITn40Y4WgE8y3ZqoD5Fdy5YL99C2rKs4vMPMaHC/HntnnmbivHYaX/9BeXStvnatvGEOoAY2EX4oxXllofDIWZNQtlMhqxISBLkQjbMTfzlWXmtxDfdRyGZb0HMyreKzB34TNwk6aPiZXdiJja2ORg6z0+0LUIq3dLBclZKqttskifJa3VGRNe/x9bmo88+gg0Ylfpxkk7ZOCoNrZBZa8+w5S2ZeYuWfnTJssrFNQBs1yd4eVswwp9hHKSTsfX6pn7L+iFOZX+Ou35JebnDzPfhok7jenT1jNeWhqbYgiUbjHHT0i+6pWk9dvPyq55i2XC3Y/LyYNRUqBudYns3l7y1aistDgi+5avlnmvvC/ZSxaT1m8+LT/3HSY75y6WasMH6TVYvm7dV9JmySyNnrhHju7YLRly5ZD9q9fJgtc/NIFAn0qtY7jfhG9l7otvyZL3v5QMeXNLvXtvkjSZMugYUB6h43LGk69I9BHcUKXUsp2UXmO+kJ2zF8qk+56UtJkzWV55qpSTQxu2SJaihWTqw8/JkR18oyv8RLrHyI9l09gpMvWR5yV1ej7TwidrTkux1k2kytABsn3WfMlfq6rMevYNrf+SQGD9SYijMhqV0z4uBgx+FXomqPDNB/Ons5EmX+J96qmnzK8en6FGaCAowoFwHMniH7B+/fq2noV/QDY9DBgwwH6XLFlSHn/8cYvHGhVfFP3111/tXXwD8hE3BA+e3PGQweYJ1qPweEF5qlatKj///LPtUOzdu7etdbmPvIUCBgPjKFQntwkIGBWBDBLcv1TpX1KWfLFOxqsgylM+mxRtkFfY5YWrmBE3zrBBz7oOHyZMypUNU+V8lXNaejAw8gTEb/5YdXMAi8sdhBBb1FlTYp0jU970cmjrEdvhx+YJ914o4MsIQnaWjb13jmyevtvWDFj34hnMnfWSOW8tt8X2E3xxV5kqi/n4sePLthMfXyA44Q0nRHR+ae2/9NsNtnNt3rurJX+NXMrIc1pZ02RMY2t0s15fJpNVwLObD5pumrJTRtw03YQKO/vw2pAUjWCie1dF2SaBSU8ttHislbHOwpkgvH+whoJgmfPG/7V3FnBWVdsfXxJKSQ/dXUN3d6eAEiqIgJSAAtKiiFLPQp9PfcbfxMagBCQf3d3d3SH5X991Zs9chjsDyFh4fnwOc+++5+xYe+0Ve6+9z3qrv3tzLmf+EZE571UVLDQ4CEhmrWqGtnNK38WqfA6YguK4JKORlkEI+OIwWhDFSBkcOrv2ux3hNLItCJGUFCCFsteP22lHKHFcU5rCySWtXh6N4sieRYc9Gmn7WPsheIF0TgvBqEAxs24WTEkBvDki7uC7mUpn+pw2EJ5O/XnzMvVc8MZayw9+Yn0Jnl7yznqjH8orKlw6c05C27WQGm+PlA8LV5fNP0yW1nN+kMQZ08mh5WtlzqCRpqSObdgicwaOlPOHj5ogv6KGY0jBvFJuaG+JpwqJ71cuXpIM5UtKshxZZd3Y7ySpKrTs9atL/BTJTDHEVvlR/+MxsunbCbLqgy8lln5Pniu7ZKpWTla+P1YSZ8kk6cuVkBR5cshVzeva5StS/Y1hcu7AQZk9cLjSLZ7llbdFQ1k/9nuJlyyphITmkQwVSqlBFjy6+arWi3F9+cKvUnnkQGk++XMdy57SDH3sIdm/ZKWcPXBEjbGMkrtZfWuHjz8GMWYO0Jmcm3fgwAFTGCgE0gAeD2f3bdy40TwiwsLdb8HA/eQxZcoUadOmjUXl4QXxHL+Rz5EjR0wRMfjxjJynxWcCN7ifMolCxMPatGmT1Y/PBFagyNjvxRQliopnggkxkhjIeAR4IzAyQGATAIDnQ/RT6x9r2mG1+1YcM0WGUOBk9CLtctkZbSiz8MVltXxReljSBi2D07s5Fw7hwrSPQYsihBnrmKgralf9peL2uhGOYWIBevOkPeaBJUgZcCSVPmdKNSwqDIHEAjnn/LX5uY4p0Q+rTdRGeMrlzULf2RFMvLm2y9ImFqm4efJeeaPAN3a6OucAdl7aWELyJ/UW4BX8JX8Le9f6YolDG6L12FvzdvHvZefcA7ag/+9C35o39uupy/b2WfYwXTj+qy2U132tjJ2o/UGVCbL8o03hNIoMNQ3k5N6zdiJ73VdLy3ePzZZpg5bacUHj2s+Wr1pNVyF9Wsr3KSgtvq2u/RNLFc5COxuQqEmCRR6bVje8/0AEja6F0wjvtM3UOqpYD9pbgZnaW//jTnkz9Ft7W26K3Emky7ImEqJ/8bDG5FcacbK38kDnJY1V+aQwzxRE0Ei/K41QhCil5p9XlSwVUxuNoC/3vFVknCxURYGR0GZyHTvjEB7izb8oZo4QavFVVTv53UVMmlDVZ8P5CBopT+K1NXijrPzYZa6dN0hoOp/HNp1mnlnpJwtI6x9qmoGCp/9/NSZZBCdnNz4+s15YXkGgDIgwV6JI0a6PSabKZZVfz0Q7lgHTaHg0u2fOkwtH2c8XxuCaHx5LyT5dZdHL/1FPKaHmf9k8n1r/HS1bJ0yThSP/bZ6RAwquyqjBsmjkm1p/tkWokk+cSKqNeUEuHDshU7oMUB6KZ2MAXDp7Xso/30fWfvqNeYM2iBQ8h8JySuvyufNS7Y0XrW6Xzp6TZLmyqXKMK1lqVDRFePnCRcndvKH+dtYUFr/5+OMQY1F/eC3sbXJTawh9XiM/btw42+/EdzYBo4Bee+01U2TBgCLhyCWm7rgvMBKPPHr06BHuJXGSOq+sJ71z5872FlHqQt6jRo0ypcbz1MuFspMnCozoQTwrgHcV3fmDgWDTJHtdVqgHgpWfvkRKKd4xr02l/KKC8x6Vs1jBTOFx9hkDJk6C2LavCGsY8Dr7Qo/msCmiGUOXmVAFKESir1AoTPHRFjaLVh7k1RPMHKaWsk3FxVKhVcSsayz4OSNWydkj5+2eeEnuk+ovFLPz15iiZH9UaItskqNWRlMOhA8jW34ZvEQylE4l+Ztm1baI7flaQlSeCm02eBL9Rv2Pbjkp819faxFZtBnByHQhQp1pKCIXmbpjegzhSn/EUW9t5SdbTMFXea6o5UN78DwRrnhZ1V8sZnkRQRZXaURINq+LDzxNwQFhz+seiEyETpxzd2TDcZk/Zp2d/M25ioThE71n3qfWs6gaCURY4k1gKLCvib5BwBOWzrQXv80eudL2R+FlErIeTiMtl6m5tIVTGv0QcgdXHpNF6n2QP9OPRCJCyxNqxOCxMa3maITCIEqOcHaiFJly5VUaTI06Gq0eu032rzgiVZ/X/tI0yoBGRHhCB/qePob2M55fZh43fY8y5DUfxTvkttPhpw1aYtOjFVWRsbeNqE08Yva6zXt1jZTpnk+VbFKJqzRa9uFm2aWKmHoSbQgPQwf2RG1WPmXfXzDgaWSrU1VyNqkt03sOkXSliki+1k1l1oCXbPqP/i0/tI+c2rlHVr7zqeWfMjSvFOveXhaOeMOmA3M2qSPZ6lWXWX2HqZI7K0U6PSpJ1atimm3Nx1/LqR17bPpu/rDXZMOXP5gic0BJ5dLnM1YqozwfW3ZO/59s/n6ytJj+tWyfPEPmvzjm+vtVlqQrVVTytmwM88mxTdtkxdsf2+cUeXNJiV5PqPFwXmYPGG5tY33LKbAiXdpIkmyZZM6AkaqU4kj85EmlVN9uyoeX7Z55L6gMQ2n7+EMQrqjaPt7HFNVbbwz5zWtUwYDSeO+99yw0/eWXX7Z1JB8+fPgIBpQd3k3s++5Vpa8KE2vhJkDZxFLDlWfMavBx1yEg6s/rYLPqYhi/Z94+fPjw4ePuRthksadE7kSRoIuYz2/atJx88EFPyZgxxL6DO83bhw8fPnz8cxGuqO4Uly9fkVy50kvr1pUlUaL40rNno6BRdD58+PDhw8ftwE5PD/t8R4gdO5YcOHBcNm7ca97TyJHf2JSf70n58OHDh487QYx5VODKlauSKVOIVKkSKvfdxwbasB98+PDhw4eP34jwYAofPnz48OHjr4gY9ah8+PDhw4ePmEaMKqqLFy9L6dJ5ZMiQVpIggffiRB8+fPjw4eNOEGOK6tKlK1KgQGYZMOBByZ8/s4wY0dYiAX348OHDh487QYxG/e3Zc1T27TtqARW9en3gR/358OHDh487RoxO/THTlyZNMgkNzSLx40e8Jt6HDx8+fPj4rYjxqD9Oo+B8vzhxgr+KwIcPHz58+LgdxHjUn/deK39tyocPHz58xAxiVFHx7qfmzZvLnDlz7J1P7lUerFUFXtGB90lVqVJFateubZ8D7ye/Ro0a2csZeR2I+42jmri/atWqNzzjygxMuxmieiaqNIdb+Qz47i6H6O734cOHj38yYiSYAsHK+6H69+8vuXPntpcY8sZd3gfFb2PGjJEGDRrYiwqbNm1qr/w4depU0EALFBBv6eV19nnz5pVWrVrJ9u3bZdeuXfY2Xr5TBnkVL15cZs2aZUqKtwbnyZPH3uRbrlw5S69Xr54MGzbM3jz8wAMP2Dup1q9fH7Rc1wbeFkw5pUqVkurVq8u2bdvk6NGj9gJH6oUS5U3BixYtkmTJksknn3xi79niHVm8d+v48eOyZcsWGTt2rL17a926dfLZZ5/ZCxp5plKlStKvXz8pVqyYKd2lS5caLf79739LxowZZcOGDfL2229LgQIFZOrUqVYnHz58+PgnI0Y8KgQ/Xs3QoUNl9uzZ9ibeQGWAEEcAI6BRFg8//LApsaiAcOZNwSg+lECXLl3sBYjffvutnDx50pTNoEGD5NVXX7WXHaIUeYHinj175Nlnn5URI0aEvzSR8l566SUZP368PP7445I8efJwTy8QTlHxwka8MoCioKycOXNKkyZN7C3AvBK/cuXKpiRRqjyDclyzZo0psZ9++kkSJkxo+UAD8uJlktSDezt06GDlkxeKqVmzZqbQ+I1X9fMMinLIkCH2nA8fPnz80xFjU3+81RevqWDBgqYg8Gb4jKBGiaVPn968KYQvHhUeRlRA+XChPBDwgQIbryRLliymOGrWrGlplL148WJ7wy9eSt26dS1/ngd8R7GsXLnSpiej8qiSJEli3hDeGK+6R2FkypRJDh8+bF7doUOHZPny5aYkUcjUCyXMb7SRz7QdZdquXTvzyGbOnCmffvqpfPjhh3Y/dUDZrV69Wt566y27eJkkig1vjLKYNr2Vtw378OHDxz8BMRr1h2fg4DwUlAhTXyiS559/3gTyzYSw87a4j894IO4Z8nXloHAC8wosH8WB59a+fXtTXigPFAX1iQqUQ3nk6+rPBcgPDwqQhkLifsrkczDFi5J2HpVDYP2pC4oYkMZ38vLhw4cPHxH4Qw6lZc0qUCjfKlAEKI1gHtCtACWBckFR/NY8fPjw4cPHn4sYD08PBhTF7SgpFAzrNUzBEdQQ6CndKtx0Y4UKFcwDwpNx4DemD1lbipzOMwQ6+IrNhw8fPv4aiBGPyk2TDR482DwnBD5Tba+//ropHYR/t27dbFqN6+WXXw6fRosM0ongI4ABZcH6ztq1a827euSRR2ytiSg51nVY3yEaMNi0G8EKrDGxVsSaGFOEX3/9tcydO1dKliwpTz/9tClPgjyoO3VlbWjgwIH216W/++67VufevXvb2hJTc6xTffnll/Z7MNBm1ueYemRNjLKnT58uEyZMsEjGjh07mvI9c+aMvPbaa9bmNGnSSI8ePcKnAEePHm007NWrVzjN+Eydhw8fbvQk6pBAET6nS5fOAjCoX8+ePW29jHKpP5GLgH4JBPfSd23btjV6Uw5lUyfWylq2bClFihSxtClTpsjEiRMlf/78Vk8CVggaoU6vvPKKRUYSyEJ5u3fvlhdeeMEiItmqUL58edu2QDsJjvnvf/9rxgsRmQTCcM/IkSNt3e+rr766bqrUhw8fPmLMo0KpEB6+ceNG6du3r4WPoySY9kMgEcWHsCc4AUFHejAgPAnzJviAPNx+LC6EedKkSS1/BN6LL74YbVAGdUIQUz6K4rnnnjOBvnDhQgsLRymwboaAJ5CBuuPFIZhRAARNECiBQCbEfdy4cSbEEex4asE8PcpDmdSoUcO+E5xB9CACGeVBedSLsHUEeNeuXU2pItgR9gMGDLALJUVeGTJksDqjZPjLdz6nSpXKPL/SpUtbnagrigYlWKJECcsfWqJQALQk4pC6cxFuTzuzZs1qeaDwUWjvvPOO7N2718LoCcen/SgtIjbZFkCePEO4P8qcPqYs2pYjRw5bg6RP3GciQFH+p0+flk2bNlmUI0E10I6oRwJioG/nzp3lu+++85WUDx8+bkCMTv3h5SDIEMTuM8KW0PGQkBDzMhBEBw8eNCEZDCgkpuWw8BH4CEU+kw8XeZIPEX779++3tKiAx0M9Aj9TN8omgo+82K/EhffBb0T7ATwH9kshRJ2iRMmijPGsotoHRhrXzz//LO+//76sWrXKlFHjxo3Nu0LonzhxwqIX8XzwRqgXNEKo43HhcaBM8EBIJxqRuuBBQRPaDB3xyAhSQUmQTrvIH48OL/K9996T1q1bWzrRhh999JF8/vnndrHPC4VHHuxzmzx5st2HZ0NfUUcUKMr7xx9/NI+Iz5SD8UA0o6sHaSg5lCJtov54UzNmzLA8yQtDBc8JxYbXhBJLnDixecvwA3SOykP14cPHPxsxGkyBIEb4I7j4jGWNAkDII/QAgutmVjPWNkIUgY8w5Bn+4mmgQB566CHL2ymeYCAdQY+XgVBEePM58Bm8OuoGqBPlAFc+IA1vimnGPn362PQUQpV2RaUkSXceI58dHQDlud8CacF9jkbUzylY4NJdXjxDHnwPRsuo2hUZgTTiM/lRT8rgO3SAboA+pW+hC/lHlS/PUHZg/XmGdODqT1mB/MJ3Hz58+AiGPyTqL6aAwEOg/dGWN2UisCnXKTkfPnz48PHHIEan/q5c8U5NT5kysQr2mD+YFmv8z5geQjlh+ftKyocPHz7+eMSYR8UbfvPnzyT/+tfjcuHCJTlw4Lh07vymCnh/3cGHDx8+fPx2xPgbfpmeK18+n3Tq9G+5ePGy74X48OHDh487QoxO/cWKdY8cPHhCli7d8rtM/fnw4cOHj38eYjyYgnUqlNR99/ln1vnw4cOHjztHjCkqwpqjCoP24cOHDx8+fitiRFGxb4ZNue4Uib8K3N4cogX5zPrZzZQpv9MG7g9cXyM8vULFmtrGJDJ50jd6X9QnYvwRoI5JkiST2nWbyrz/TZOdO7fd9Rtm77mHvrtmbQ/sm6tXr0jKlKmlWs1GMmvGRNm/b7f2efS0cLzxe66hRuahO4WXH59uLc/fo43kxcVYup26/BlgzGbOnE3Klq8ukyfyLrvj4eP/t/SN47uYpKePW0O0wRRXlRkzZ80tGTJml0MH90bZQXR6ihQpJK4KyhQhqSVHjrxy9MjB8IHyZ+DixQtSvkJNebx9T5k1c7KEFiwujz/RS5YvnS+//nohyrbwXNt2PSR/gaKyfNkCZex7JGHCRFK4SGk5d/aMHFA6nDh+zO699977JG++gpI2bUbJkCGLxIodS44dPWx5s6mVMtOlz2ze5uHDB2yQoEwKFioh6dJllPT6W9w498qxY95pGCieXLkLSLJkKZR+hywtGBDMOXLmtzwQykeOHLANtdeuXdU8s0iWrDn1byZJnTqdHNFyIwv2QNDH2bS/smfPLWnSpJfTp07KhQvnTRCRf+48oZImbQY5f+6cnD17OkwppNF2F5a0+vulS7/KqVMnrK+TJk0u+fIX0ecyqTq5JsePH9FyRRIkuF9CQ4vp/RmszZR54sQxiR8vvtGIfEiHPtA2KmPi4sVfJWeufNK120DZsGGV1RXkyVNQUoak8Whx+KDWydvAzGbmvPkKqbDKrm3IqDyaSg7s3y0ZM2aVR9s+aX0MbVJruw8d2m95BQP5ZcyYRcsuYLQ4c/qU0SKp9lMepc/x40flPm0LZXnCMLY0atxa6jdoIZcuXlT+yCDnzp/V505aH1MuNII29D38kSdvIY8Oykdx771X+5TTW9gWca/HR/pb60c6Gy03rF9p2yUKFiyh92eW+xMnlQMH9ppBRv+EhipNtczGDzwsuXKFGh/zWzDQbwW0PhkzZZWQVGmNT68pTS5dvqQ8lleyZcttfARfk+bQ8+mhkijR/bJxw+pojYLL+kwqzZf2pUqdVkK0n06fOSWxlUb5CxRROp6Ri8pDjAn47oz+lljbUyC0qKRXGrkxFV39g4+pw1JI0xImSqx8sUfH0wHjacZIvvxF5bHHe2q70tsYhm8ZQ1euXJZ8+YooLbJZPQ8d3GdpmbNkVxoVM/qXLVdVNm1aI6eVB6LiUx8xj9j58hV87qGWXXQwlJRChctIsRKV5MihfcZgrR7pIUWKldeOLa4Cq5CcPXNaB8SeG5gGZuHYnRYt2kuhIqWss7Op4IsTJ65a+lukcZOHpUjR0pJfhVihwiVtYG3Zsl7q1m8uJUpWsPthNBh6w/pVUr16AylTtpqmF5YCOkgz6SDatHFtlMI2GBg8u3ZtlUkTvlVGyyF16jWXSRO/kT27t5kgiQq0pbC2AQG2auViy4eTG7ZsWSeVKtfRNhSVJUv+p3feo95VYnn4kS6yZs0yWbVqiXTrPsiU4EEVGr2fGS77D+yWVSsWS4cneqswiqcMvlae7DHYLL2FC2aq0NxjAobB4so+rwINAUw+UQHPgue455E2XWX3rm1yUAcVdcbrK6JK9bNP31GaFpcHmrWVBfNnhD15I65qmadVgCLgEUiPPNpFli2dpx5yXst7wvivZPu2TdpnSeRXFSRZsuTU9vSRGb+Ml/XrVqqwYs/cZUmRMpV0e3KgrFm1VPapMujctb8JcK7uTz0r+/buVHoukr17dppw5nSPLt0GadknZOmSuSpMdpmQ5JSKRo1bSeHCpcL5JaEKxO3bN1v/4zmRvmzZfBNq8OI+fRbOaKWCZOvWDXL06CGt0xUV1K2V78rItKk/WN47NA8E/9GjB43fTp48JhPHf20CKSqeQDmWKFlRHnyonUyd8r0kTpJU2nd4WlavXmoCNG/eglKtRkNTGhhnO3ZskXPnzuh9yUzIf/vN/1ndL1w4p4I6nXTX/oduu5U3O3cdYAKPvmzbrrvVfeGCWaqIB2i7YulzW6RP3+H6+z6ZMX2ClCtfTQ6rQoWPnuo11Or3vzlTpEXLDjbeliyeYzRNmPB++X7cp1JQaQdWrlh0w5h1QLGdPHlC8z1gtK5X/0GZNWuy1K7TTCpXqSNff/G+HD9x1NpN/wP6oWSpikY3xjF8my17Hh3PDyo9CpkiDlX6btu6UY3cbPK40mvyxO9UKZ2SVg93sjEeS+vT/MF2OrazWfuh3RmVLyjyHk8NkU2b1+nzG4yP4PO9e3ZIc+0DFAb5I2cAfc+4CzamduzYrEoohTR7sK2s1vFJ/igX+KNM2SqatlTmzJ5sBhVjh7rlylNAfp70rZSrUENqqoe+QPM8oTyM/Dl0cL/SqJSND9Lgrera967NefMXtr7FmKpdp2l4eoGCxWSLtgfjoX7DFuHpBQuVNBmVSOVIE5WRGH/WNu2Hg2GGU9PmbU0OujafUkMI/oJ2jAOXfkn59JD2YbMHHzNDBSOAdPh6z+7t8kDTR24YU/Bbg4YPSbHi5S2d+qRUY27jhjVSs1ZjKV2mspUdqnIEg3vd2hVSsVItkzHUlXZly5ZL1uhYKKljpEq1eta2AmqU5laDG7nI5xqal2sz13rt/6xZc5lMdumUsXXLBjMQGjZuqelem+Hh/SpP4hw+vF8+fH+UESUySM+Rs4ANuhXL5hqDYskFAx39jQ5KBmNGtQpXqpDHGoFhfvrxi7C7IoDgnjJ5XNi3CNynnsjMmZPCvkXgdq0XGBfPoolalb9M+0lGj+xvQvBmSgqry4HP7jQKFBZ14DPpsWN7StP9hgCM/DxeyEH1wIYM7ma/33tvPBnz2vNmZXPvM/1HmPBEmJEHnhSeG8pqzuwpYbkEB3VB+FA+ViICx5saU1id+M07eioq4D16A7KJPD+kuwrN03a/d0EPr33JU4QYI9Iv9LP+YukoLwTWgvkzw9JFPYczJmD6P9Pe+p56jnixjyn7BAkSyoBBo1XoTjQv9+XRA+WyeitYzf0H/st4ZuL4L+WH7z+3vAIB3yGwsPZpF+Vx0U76lCsi/YrRevyPX5qi4TkUDUbGy/8aaLT2+tWjYVRCPALQ8B45o17U/LnTZdHC2ZaHeQrqza1XD+de9Yry6cBiMOMZUF/XR15feDmRD4IGhda/bwfjCzwTx0fuOClHT/o2sK+5vB+8/kPp/2vUQDMKaTP3u7zC740CPP9giw42I/DSsF5GJ4KhAPloBlTXvLZc6k3+Mu1H81KBl7fH76YUlI+5AoGxi/ED9ah/5LFH2/83Z6oK0h1GL9rs5XuPnD97VoX4dhnQr6PRhGe/+epD78EA0O6oxxS098as4xdoyTNefaAr4zq2tuMyjTZvH2Xw2Sdv2W/UEdBGJwsA6Sg/rsjYvGmdXZGxR5Xt55++Hfbtenz+2Tthn67HF5+/G/bpenz5xXthnyJAe779+v/CvkWAugYbU8jgSRO/DfsWAWTwdDVEI4P75839xa5AQJulqry5AgGN161dbldkbNu20a7IOH/+nNLoRlrc1WtUAMaCYA4osKjg3RvHBh/8GM7ACtIRgAwG757L9pln+AsCP0MHBp+nLK5aniA2zG6fPEXIBYM5uIHg8okKXpsYgO55Hdyq4BqoxZYjZz55+60RmocnLALzjwxPsHlTkpRJvfnryqcNXj68ddnV3BMQgPzDoTfGCWsz+VA3QN4O0N+UjdYpcjrPRFdX6I5w9O6j/Z6gDEYL+od0R0+eoQyXP98p332Pji9MaGue0MLL25tCAtH1P3l7bfTqQxq/O77gu6PRjfnwyWsrtGYa0PEQ90XU362/evUnP+9+bxqQ31y+wUA+0CmQv13+Xv1VgWhbL6uC4ru7qAv15HN0tOM+NxWbJUsOm1346MM3zJpHgEaumys/2NiJClGNqaj4BRj9tIxYAWVE0MKTF8HaFdhPPv443PWK6p8EBlyyZCklXrwEwhStDx9/JhDoeNFp0mQwZQeYLvSmbCOMFB8+boZw8xXLGMvnbgNWEe3iupkSRdC7eyNbU1ibBDowv+us6T8TCIH48RNImbJVJXnylFY/LFCCFO5WJeV4lCvQqqU/mD4rU66arXHcirGEhxCdJ3CnYAqJesYkyM95TrcC6HWdxxsDgM9cH9zM08H7YCoH74n1XIKSCJ74o5QUdWVsMEYYK7+HJ4TnVqp0JcmQMctN6QHov5jmi1sBbWf6/e/qSFjUHwtx7Z8YIBUr15f5c6eEucle45IkSa5Mlszm1aMC9xH1x1wyDMFaCwyqv3g3/AlgbaJY8XIWwbdy5SJbEG/ZuoOsXL7I5uIZRNeD6CGv/kQEsQi4bOl8Y0TmYNOmy2QMdurkCVuU9aY9YlskGcEhSRGQKjBZl/J+i2WWJOt7fCdKzE3TpEmbXpIkTmbRTUwzMGUH4sWLbwMrXvz4YfQLDo/eqex5AiGIunNCl/D5JEmTaX2SS4KECS1CDdzYXg9eXiFabogJe+riTYNcMcFCpBaLvb9euKBlwOiegmTtgbIuKk0uhr3Cg6kcIuioFwOStRqKRTARUUg6F2XSPo9GpHu0uCfWPRZ0EFVd77svgfVLl65e1B/t5t6QkLQWQMB3ritKC9IR0kQoJlOaUlese+iVOHES6dDpGcmXr5AtvtN/9E9UgLYI2pBUaSx4hDqyVkM/Jdd+IMiAabgUKVMrLbxXrNSq21RatOwou3fz4s1Edv+vv563MUK0GcEJ0Bg68CzrgIm1jkm17wDjDfowguAj+KVLt/5aj6Syft0K+w1a09fQnXbBX9Dd65vEFqUGvZYumRc+nRUM3E8+jj6OdnjntIn6w/O0i+hGaNnjqeeNFvRDVIqHfoanCSKAf+gbJ0eos7WZvldaUB70AdDD2gyNbjqmwminfUg9+Q0jAboSWUlEJeUStOMUCfKJ+5MkTW7t4Xfypg4s5sMv8Djjnr7W0WPPBQLjiLIIPiCKEbnAmh+AjpQBTe9PlMTGFHnT9w80ayP1GzwkO3dsUb5LZmMEWRV5TEEv7of+GFUoGfob3oZvCCqCbzHMrum/c+fOGk24bEzp+KdN0EhTJVfeUHkyLOgEeU/e1Iv7/w4wRUXHFipc1uajFy8kQoyItqTSsPGjUr5CHSlZuppF75xXJiP4wikyBxgyZUiINGzYQoqXrGARNenSZzKGI1qnVp0HLFonV+78FkWC4NuxY5NUrdZACquHkitXfgvthfhbN6/TMmtIsRLlNT2fLVaTFxFEt0NUvAs6j1BkIlVg4rVrV1j0jfd75LyYe+ZdUectHBim9qL+vMFPWHPt2k0t2MGL+hNj9ic697WoOOrX55nhOtjOWdQRwQGHDu2ziKvezwyzhcjNWna/gaNVmF2U+fOnWygzAyp2bNaBrhqDp06TTu7VQUy0XFSg7sePH7PtAO079rJIOoI2qDNRSITlE/VVtmw1efChx6ON+gMMVMKziVJ7oktfi8LLkSOf5T1jxkQbhHnyhJq3lkHp2a37QItOIxqHqJ2zyheE+D7d6wWLADp4YJ8803+kLfSTd/9Bo2Xnzq1mMNBmDAXayj1ETy1ePMfSec8VtKhZu4mFuRM5BL+gcBH4GAoMTNKIvGIKicFIKDL9+1j7p6wvXNRfi1Yd1UApb5GfRPid1PrHjXufCS2it06dOimzZk4Km4oKLsi9qL8K8mibbjJZ80FxP9l9sKxatdgUdI2ajSxII39oUQlRpYj3gNcQorxMMA+RpkTUmRBUQdSr9zALviCAoK+2/8yZkxat1fXJgUq3PbJ69TLllxdtjG3ftln6DxhtxsbChbOkXPmqFnlG1F/vPi9pW+Ja/Tt26i3Zc+SVJYv/p30z2BT3tCk/SOGiRK9eizbqD76jn4gmrFippjR54FHLs07dZrZHb/yPX5gwz5E9j9EZQUk/FNfxCc8R9QfYAlCtegPJmTOf9Rt8sW//LqMx46Bp8zZKj1yyYvlCSrWgq/Ydehsd6S/aDJ1QDH37j9Bxul7WrVspefIW5HYbg337j7LoVvJ4uvcLNqYYz5279LexniFDZjly5JB06tJP+/q4LF8+38Y/0Xzwpadsr8hDLToYH7O3iui5MmWq2F7ER9t2s2jFH38YqzKrqY6fqjJ/3nQpWqycyTRrm44DxgnjHSVAhG7HTn2MJvQ9+RM1TPTdxAlfWyBKZ63PqpVLbctBJqVTypSpjC+INiSYKIf2Hf0/f94MU3a9n3nJInkZz0RM0i6MuHuVd1H0GAadu/XTe7bLpg1rjHYEwTBGkDv057Klc+UpHY8ovrVrl1s/Y6wvWjTL+A++RkZWrVbfIlaRzUTyJVcFSzBUxcq1td1lPNmsfYCBsHnTGvUeK1sAFZGNyOaMmbPZFgXaXK5ctXAaZc+Rx9K5B/nr+IKLvmULAGVH8EtBU94Y4DVrNYpI1zrBP0FNIQY/A2jsZ29KqTLVJVWq9DJx/Kc2eNwiemSwQD5emTqbVpB9GT9P+s4sAyynqT+PU0KF3ahA0BKhNHPGhBvTiSxR5kD5OaBTqNPtAMFAeGP6DJnk+SE9pFChktLsocdkmVqXCE/KigwsRoss07K5+MxrS1BiDi6d+jtAE6wvmBTmcnnTBBjxheefst+hxbDnepqVzDN9+r4kO7Zvkm+/+Ui/e2/ojavp11S43AxWQth/tBWLy1vsd7ixfZFhUX/layhjNJGhz/UIXzQPpD2gXnG07tYRAYDRKZMFaWssaTqgEGiD+3eySDjyGtjvCfubWI2ffgNHyfRfJpgwHDKoqz2DwOk3YJQK1MU6uL+08ODAKkBP6HXurGeZ0jYEA14KC+nh0PtI47cECRJZxBQWJM80b/6YMf0rLw8K7y975Bbo5BDn3rgW0jyw/xMmLPDiKB+akY0t6msdHB9H8GxYGWFtgm4o5kEDOhlPoGQBz0ML+BDBHAFqeWM9oSllvP7q89Yex5O32iIX9cf+o5eG9TaaQ7vIiG39773mhnpdDYsMhNfZv4cnjmDFGAkEdQukgRs7eDkO8A91Jy/GD4joe28fWUQe0M6jBvcEsIgpYtrv8uKKoITHL/RTbBvPXt2gNW2yNuvfwPwc4JUVyxfI8mXzw1K8XAkGCv+ioDyEv+MrwGeehydRFNTRlQnsr6uiAvkKDQf262j8hVGEsY8hR9g7tIA3UD6A3xhjN/LLNTMoiOSkDvG0TK8u14t7aDD9l58C6O3VCd4lGjNQDlBV6Lt40RyLenUgnXph1GMQBYL2bty42rzuQFAuSilylCjpGCrffvNxWIoH0i2YAlfwsfZ9bXPcv8cMNuLeDiDUXzGYgs4ihDqRut9Xr12xTbQMBgRFZNApMBEuO0If4B5jnSDA0fQoHe6j0/EuYEz2aWBZwex8xuJx01p4iOwXgb7kAxNYmv4GuA+rCnq7fJlOoY4IsqjAvWw25X7yds/vVwu2QcOWtpb2xef/tb44fOSAjgVPeAYDNMLDhU42wPU7VjAbeRH2NrWgeVNPjy7QKb6VT44nThzVdjDF5wkVpi5pH22DRgwO2gzLcz/eC/kjoEjXBy0di9jdHwzUgb1a5I3AYVMsIcnQlalLTyB4hhHtwHqlL/EG9GG5rAOZzc9uNoCBzSZhDAP2kkW3QZ17EyZMbFOGtJN9R/Qz/ALtsN6JymMq5rQaQZ5yvGz30588Q9toI/Wjvo5G9DOf8Uj5HUHups75bjwTkto2yLLhFo+fjecIPuofRwXaFeUXt0E8sF3OgHHTecHAPUz7xovPW7C9dTvCs/lLnRKoEr1qtDtodKI9TCuioNhWQPnQOti4h55RjSnqDG9RN2Z0mIY7q7xB++hLxhtGDx4LHiXjyGgRNqbY0wnt4BfqyVjkO+WRF88g0I1ftF1xdaxwz3Et202X0Vf0GRxIPTzae/xbs3ZjSZM6vbz5xjD9fqM3Stvoe4wVpnsRyrGUFniFKGLGDmOD/uYePHpoRF0og6k+bZAZdUwdEwDFmIqlaWyDoN2MEaYXaYvnAXl9SP1YkoEHHb+cU345r/zC8/ALdWE8uAMIKJv86OtA3ouKL/5qMEUFo+QrUNyIunKFty5zO4AIftTfnw8ENBvwGKhYOD58+Lg1YBxyegaCHBmGwmd6mc9/F2F+NyM8PB3ti5WAlX67+CsrKtxuN6WAIo5OCVN3mwZQC8sdX+OABZsqVTpL27t355/OvK6vOCqJ9SVbNA3iKd5NMB69ii3sWeauD6AFR1alTZvJIh6xFm/WP3hjepNZmb8HMBqwnrHwYwpY1d70e3CvMzI8Xvb4Pqbg2gWYnrrVutwOGK+MW/j7TsYZYxZvho3Ze/fuus4riSmQH+steCd4azcz8vFUad9vkbN3AsYI7Yffg3mIf3UYVZk+6thpkPR65l/hTOhAo6KK6gkGhOXt3P97AUZnCqxvv+G2oMdGWAIFEBzBlCkdCVPzDEe4EPlHHgBm5DmmHCIDlx9BgLvPfS5v/nrp3lpFRPoVYxbSuQKnWXke2pHnzUDeCOvIoCy31kE5TklHB+rg3e9twPQur74MKK6IdG96zKWDwN8C0702a3oALbhoH/cG0ogrOqHH/QiEKtXry4vD3/EioFRoAvLgigzaTlnkzVy+Vy/vYNcnez5rR0TZInVYfaMC9aRvvDwiaOT6S3su/DPTSPANxw8NHfaWTT+RP/3iniMP8grklwg+Yg0jkF+8KRvSBw5+WerVb24Ch7a5fuNZ18/MjkBHTmTo2PkZW4x3fBwVqI/RP4BfKJc6k069+M5FhB2BLoOfe90CLqhLdKC9IJAvAmnHX+A+I38KFy0tL41416LXaHtkfoF23O+UAnV2NEJeuTZQXuD4cvCUvXc/tIJmgOccv/B7sPEeCOrAvZHhZCDlM0Xt+h0l1ahJa+k/cLT9xrPcG3msAdICaeTVLZBegfwSvdyhfZxRCU0JIiI9GF3+ygiP+itYuIwRwkX9Mcdaukx1qVm7uVSt3sQaT/joyZNHwxnEgU4g6o/oGc6HqlOvmRGcTuCwR6KmsmbNaXsNMmfOIQniJzTLl6iS7NnzhKVntxBcvJXQgkQIFrBol0yZstvaxL59u8M76VZBHbJmy+VFpqnHwfoIkShuoASC7wwS1ioYiDCVi/rjfp5nYLKPijPVAHPdnLl28OB+i3TrP3CUWvNnLepvwKB/2bz3hvWrpd+A0Ua/rVvWq7B5RfMTi0hyRgF0QuimSpXGInMIU+W4lehAhFzixImlXfunLYKMaCimK6gjwRHTpv4k1ao3tOijm0X9sS5w4sRxCQ0tamerLVk81/qF6CkiHGHqipVqW+QjDI8iX7dmuT1XpVp9tSS9qDuilYjCwrrsr0L12NFDth41cMgrdv7hxvWrbK0I4AERoXTu3GlZvXJJWLon8Iko43xGDoKFXwhxJtqUtSAGIBGigVF/1IM1jTbtutuxLESRXbp0WVo9/ISULVfNgjeccEdIsf7GgCU6jy0ICIXIPO3Ac2xzgM4zpo+3qC3O62PhmAjC1loGIeXwa+myVe1MSKLLiFTNpIp1zuyftY3nrAxCjaERZ/+xXjZg0CsW2EOkGul83rF9iwWWAO7rN2Ck8ctapTeRZ/DZpo1rLHqQ9RUixTg/koi65cvm2fmBnKO2QNOJUIWvoov6A9CBdanadR6Qxg88Ysdb1ardRIXqw3bGIAZCCe2T3bu32boZay/FipW1PvWi/u6xaNWiRctYlBuRdoxbxgF/u2n9iNQj0rNXnxfsGcZDz6eet7Pu6Bei+NgMDN+HhKSW3LlD7ageeInxx7N9+o2w9bktmzdYIBK8QoQa0ZMEI3GW5FO9nrcQcyLdkFfIHaI/16z2zvqjrDZtn5RceULtmLKHH+1qx4MR3df64c5SsnQlazMH+latUteicznYN1+BwiaPMmbMZuH2HICMAYAi6PBEL4sApS7Qu3iJchZBOHvmz5IzV37p1Jmov8XWFs5kZI2SsvF4r1y5pHXMLd3VcCJoAz7kGKidO7YhWDV9iMkZjrnKki2nrc1RZq9nhtn6ExG/yB3q4kX9jbYZhbVrlxldGJecrcdaLX1GlCVn/3ni7x47g5VzGp1sZv2R8xM50JfIPg7bpg8xUHiOiFsiMT3ZnM0CPgikyZ4jnwXRef2fzQJ0qA+8wLmaji+49ql3ywHIlB3IL8gwIqmhn0unTkQGBzVhIRYLdVMmf2XRXpky55Sf9TPMhTILBqxmDsgsdKaUBRXMnkVHeAv9CxfMNqIrXewP+ZMX+zuuT/em2zg/i7BaI6am8+F2pxhQAoSREgpKRFvxEhV14LWSGb9MVIEQfBERBkAwMTC4+OzK5TfS3D0IKUAa7THLTH/jcnkTdEDHv/7aczTRaDH0ue4W3BESkk46de0r69eusINfaTeL9LTdeQrRAcHn1cmbToDpnZXk1dM7EiZYOx1oR0k1IjgccszrQ5WZWVBHYRjRw+h/TU6qAGWgoxAswk9/UwqZgHOHfbJnBCRS5Xlt71UZPbyf1ZFF9EH9O5m3ipBHEXK467y50+XZQV1scZ6TzdkjtGjhHDtPLlCx0j7oC9/9+uv1UX98xnt0dKfWpPEbhtanH79li9YEiuBRp0ubSf7z1kuaHxFinqVrdLpCRJYVFxQeDQnmSG0hwSO1bTatpsnbt29SPstjn4nMgiYefzPFggFC3QjgoQCvL2gz7eH8SX7DoLqRjzweoGzGgvedFjrgCd5r/P3h+6/rs4wRpra9bRbkcTPQ/w0bt5YcOfLIm2OGWT28/gdemwEKyY0L8vX6wPNASE+U6D5ToPv2YkzaT/YoPEKbyIt7r17lR88Y4UJ5uv4ib0A67eA3Rwf6y/3mtc076snBo1FEm/kOvDTGsjcNavwSZngCN14w8EDgc9zDRT9xWjqRa2E/G3g2sC6MWWgR4RHps9qX1J38+Q4t6DOvvq5/vQsQILFLhf7I4X1tatoFDxFOzkG+5E3d8NJdfoFyxwHDjv1pb7z+guXNdhfuC7wXusSJc48ZpZqZVsL742QwW0kiy2DS161bYc8HpkMLDFQMKEsPA+kYIt6B0mGJCtLZv4iSDU/XvOLEZYxfUENhUng6daLed3XUH8yJcMTCgjGI30eQBLMuqTeWC8rtQtjGw3iqaDZvXmsRSlh4brDCCIRWYtFzWOdetUCI0mH/AHthOKk7vnqNWNmUhSCnI2EsLBIvRNaLNNq8aa0xgCuf1zyg4DlJOCpwL54i1gcRQ0wvXFYPAmuJqD88Dg7ipc0wOIPIDcLIgEZYzMzjM5ARVOxFwlDBisMzoM20F0saxkE48gzTXFjZtJf8GWhYsAzOo8cOWQgqyppXofCc87B37dwa7hmRxkXeWKTQIhioQ+48BfR3L9KRfKE/e9PYA5JQFRNMzrQQmyWxIunLpMmSmxF1WWnARlnycYKCU/uhHfRxvwUDNMKyZKMuU4W7dnptJtoMOmxVLyq2jhlOlme7AV4HtMQaJEqNZ9z+LgJdqBdRfMeOHzG6IrywvFEI7J/LnaegeVxYmPYKEP0O79A3R9V79d63FdvC7RnE1I9+BrQlX/7CYUrnkkWMEfLM88HAs/Dp/Tr2iSrEM2A/EOlY2kSUIWg5UZvQYeOJdJnkvH6mDUwXoqC5PxiPUQfGH1Y2igvrGw+SWzFo2Wvm9c9lE1wYkeyB45Un6dJlMN7Ay4I29Dn7eiizVu0H7LR0TsZnrGHlx4kdV06dPhE2puLqmNU0FX4Ifbexd5uOK/b4MIYwMvA+oQ3ClDZAa3gCL/r+RPerYTPC+Dky4B8OAYAnoAv9gVJbu2aZ9TH7jpi9wUjidSV42ng9lMFZnEl07EIEDq/Fm2UzObxEXWgrM0vx1YtkZgNPBiOW3+BR2sZrfpjhwEtD7uCNsh8P2cQ4oS54n+y54zn4gihUeI/2EG3Imy2Cte2vCFNUV5SZKlZpYI2cMvkbI/rtgE73o/7+fCAUmE5NnTqDTPl5XFDB4cPH3w0IZ5R59RqNbP8SghdFzl6f2zWqowLKmGULvHuWQihz2tQfzfjxx9Gfj/CoP4Qc+C0d/1dWVDAgLiyIowo4fKNeEODKY80B9iPgugfCLVwyBfZXAAOW/RcMJjd9cTcDj8J5PTYdECBAImjhvfTxZoDfeR7L8/cAFjfTfli/MQX2j8G/t2pIumk8aBVTYHw7XsMav12j9naBB0If0b/MD+FRQ1O81t8DMUljpp3hRe9oJV/Z3QnCz/rr0GmgnfU3b+7PxoAOEJpBF52LiPDgrD+mKbgfRv6zXUrqwGIcb3KNHz++LURzzA3zqNQxspXEAGSzarHiZaVpszaCO81COwxL+xgwTFMwjcHCPs+T7hQhSo7LG1BuQGOZXZ/O58B04Ori/ebl5+6PCgwQrExekIaL7zaHYg0yVUndqANZR25rZNC/3MsF3P1e37t0pszC2mZleOmUc0Obo0qP1Oao0oOB/Ahkwept2aqj7XhnKocyUDoIBabCmILFkLB89Bmm/Fz+rk5MrXbpNtCmTzguinn5m9HbtcujhVdP8qO/HF3cZ6aIOQasXfunbJHeNsdq/te1Wf8G0og2BOMjPjsasTjO2gNrFowvl06eGFZagH6PWC/hlRpE0C1dPDdawRuYD3V0fUB7XDrgL2OKRXCCEFioZ8oxOmV/PY0iPnu08JQ5+QbSgu/Qg5drDnr2VZuG3rljs91LJCBTrGzJ4BkQSCMu4NoQDI5G7n5XNvUhYIOzBzlyCRq7Ol1PIy9/aMxLNIsUKWXr8Ezxcj/3cT9TsCgwprUjeCT4mPIRPQLO+itjHgRRfxCP4zKyZMkljZq0lbr1W8vhQ3uNeYIdZEhHp0yZUthsWqZcVXmwRXs5fvSwnejAbnMYi7n6ZMlTWHQWu8Q5Py5T5mw2N8s8OId7ImzYwU/EB3O/ls5hqeqpEfEVHfNFBgzDGgbRYTAHc8UoIqKnvMFyfV58R8DxVlA2/vGMi/ojLxiuRo1GggLjGBHAGsUz/bzz2iirT98Rtu7EfDFvZoUuLI4SuQWISHtGBwKBBShM1mOwDt3AZH2ncZNH1DvNF77mEBWoF0rzoZYdbC3IO+vvsjRo1MLeIrpowSx7y6h9DjjyJDgITrgsxYqVsXBmhDfvDiLAYePGVdZ3DRu1tjl9FniJ+mOtgXWQpg8+ZmsmzOv3CovcIoCCyCXOj2ONhLP+4AMCEXiGukNPaIcc2Lp1o6XjzTPIifiDTxy/ENBDPkR+QlOiMgOj/hCUrJs0e6idrQW6s/44MqtqtXoWpEGZbjGa+zmbjP7mfngdIRUMCCMiBDt07CVLlC6shz3R6RlZsWKhJE8WYsEhvGI+c9YcdoYcawK8tZexwHqji+Qi/yRJUxiNqB9rpSge1qSI3iJKFB5gSgs+4gDgnTu2Sq8+w5RfEsvOnZstepZ1K3ine49nLfqMN0sTMcZ6yUqt0+MdetnbWlkr4e2onDRys6g/eJ/1E972WrtuMwuKgm6cg8f5gUQP8nbrTWocsCbCmlHRgKg/5AXrpawHsybIoa6MZ85WZOyzFYAoVc6IK6EXUWWMdc6i27dvp4rraxbFBx8Rsdan74uqnM4pXY5YBCjrO6xfwWPFS1TQutSSBfNn2RiFtr36vHjDmOI3Iomd3KE+zIiwNtMeGoUWs1f0w4eOL3iWdnHSBvyN4e0plAga1anbVMdYK+WpWZoW287J456NGwh28PgI/iLPFi3bW/1YL+UezrPr3LXfdWOK9VoUFmtlnEwB7eB5by+gSNZsuU0OWro+w2v7TVaQru1y6ZTLM0QVIjNt7Gg69SZiGSM78pjC0OM1+5xR6WjE8g+ylihAzmP0ZHOIGSXwKmuHadNksLpSDutenFrD+ZK8Bdjr/xCTjaRzD3k5vuBCxhOxmilTtgB+CbGTQpgVoU6OFtSJEzeCmkI0Dnd15Yp5kjd/MX0oRD/Pt46IiuERIAjXpMlSSmjoZYuSwZKk8zdvJoTVWT9E0nh7AFhgtnPt0Bn8UYuEDmaxGovTecvUh/tvBzBVwYLF1forJe//91U77gQlShvCLe5IoG6eFelF/PAZRuYzU0p4VQwA0jk8FfCZshDOCFmXL385/RllPPbzd03Q0u5RI/rZ4GUBu1Hj1hbhNvd/v9jg2r17h3xmbwD1aBUdEKC0g/K9OnmDlgGBcIJpvajLqK1d6s0J4g0atZQfv/9ckipjuIFJXrTh0sVLKkA2ywFVhARuJA87Yob2cijtl5//1+iC0qTDCFc9p8bMx//3hoWVIpBfeqGXMmtWG9T1GjxoUY5EC454qY8JN7YPNGzcSmbOmGRGAIvhDo5fUGKU6RQK7fWEQmyb+oyghUcPBhzHSFmIqzJ+hYq15Jpa5F988a610aMVg5tjjTzlGRXc7AABLCihjz96Uy6cP2/tYy2QEH3K5bX2HKHjRd55QRsstDt+o0wArVBu5MPgd4IVAeS1ET7y7qX/6Gv6MxDkxWI7Rs34n760+kAj8iKEmXa5vowK9H9FFfrFipWT7775yCIlHe8hbGkDU2EoW97SSn5uXAD3mTHLEUEIeMf/bjwDniNQZsH86ZYvzyDUAMcU0eaP/u9N2xrCOOdEdNengbgATystPH5n5sFrX1RjioAklKBB/0Az6vruO6PMGMKYqFn7AQtK+OnHsXYbfEDe0O/KFW/PZbny1dSTryLffP1/9gp32g2vE1pOe/H06B+CPLz20Y+8bcCNTeSFN30ZeUzZ73of4fSOduQPHfhOVLCTg166t2F3g3rVDqTT99SdAA4HS9dycUCCjSnK4HBdvns/0GdeZCLGbzDZzCHj1Dm8n/UG0tmKEPkgBNIJnmIrUuT0k8r3GGXh6VoGhgi8gDNxfXrcm0f9uUYEFhQZdGbgGhXPRHf/HwUEKNYgkUq0mHB4CAfTRAZCC6sAi8qbU4ag8cxyQoCwHwciwvgc8si+ECyGCpVqGWERUGzyZEoKBYzVggVJx7NjHa8GoVOhYk1jEDqYCCemhqA3nc+0BnsOYPrIr3sOBIxPPRF4CDGeRyCy/4OoPw7jdQdEkg/Tgk5IRgY0KliopO2LIOoLA4GT0bG2iMojSgjQRkJNAQKb6ChA1BIWL0ifPoudPE/fw9C8Wh5Lt0LFGsYTDDCUG4IPRYLy8KZX7lEv47DRiIEYDPBVWTU0EKb0B8yOZ7JowWybDkyqFiHRXTx/WgX13DlTpWjRsrbvC3pRPovv0Iv6cbE3jD4hP/a1OMEXGdCI12VYVJY+t3r1UhvIeHF4W/PmTrNBxh64xYtmqwI7ZmUWKVrGor9oH9b73r07zMvigGQU0X71LPDMiFpjqhBhwt6TKlXrqfe6Ub+vV8s0mQlJBzz0DetX6DOJ7BnO2yPKkfq7dsGTZmCpoPFO0o76NR8IU069ZlvBFfVCMcjYm0WbS5aqpHwcYrRjHNBHKEb2IGG0wFOMpTmzp9pzlB0IxhSeQxH11OknvDHHh9AcenLyPPQhMtG9shxLvoiOWydL8OTwpitXqWvfyZcoPiL4CB2HXsHGVDDwbMnSyi9JvPeWoazZ6+b9dtU8vbLlqitdvdfhz9W+ZWzyTivO3UOpwEOUQV24oPd9yo88P3PGRJsRIroXLxIBT1/MnfOL1S3YmIqqrj4iYIqKw1YfaN5BLbRE8vknrwcV5NGBDsqdO7cf9fcnA+HCoMWD+PTj/9wgOHz48OHj74jwqL87BQrKszA8LwwryYcPHz58+LhTxKCiYiNsXOnUqa5UrVpIhg//SubNW6/eWfApJx8+fPjw4eNWEGNahAXFdOlSSKlSueXixctSt25xfxrQhw8fPnzcMWLMowKEBOfIkU7y5csoU6euMIXlL5P48OHDh487QYzOy+FVZciQUqpUKShx40Yc/ujDhw8fPnz8VsSoR+XDhw8fPnzENP4RkQ7sZ2C/xN8VrPWdP3/eX/Pz4cPHXQH2piHTOBTiVmBHKPGBzaxclhi2OZDMSGNTIBf7cvgNgUkBpPGZNBRBxowZ5T//+Y+sWbNGtm/fHrYhMOod/+RfsWJFefrpp6Vs2bKSJUsWWbx4sf1GPrxcb968eZYPm+aig6sPF/dz8Zn6jxkzRpIlSybLly8Pz4f6crlnqGfgM/wFpIHAdKY0g9HI0QIEoxFAaZLGxbOuPnyuWbOmdO/eXcqVKydp06aVpUuXWmfmyJFDXn31VdmwYYMcOnQoPK/ANgfm5cOHj6jBGGS8PPLII9KjRw+ZMmWKjSHk2xtvvCHJkyeXuXPn2r2MNfaHDh48WCpVqiRNmjSRffv22eVkQ2SQN0dAFSxYUF555RXZu3evbNu27a4dn8ihRo0aSdu2baVMmTJSr149adasmXz//fdSv3596d+/vxQpUsToV758eaPdhx9+KCdOnJBBgwZJqlSpZNWqVUYfZGUwmKKi40aOHCnDhw8Xjs+YPXu2ddaoUaMkf/78wuGQoaGhVqEzZ87IsGHDrEK8YXbo0KGyc+dO2b17tzRs2FCKFi1qjJAhQwbhMNgDBzhS5sYORdgnSpRIRo8eLd99950JYhQcKF26tFSrVs3ugUkyZeJ9LlukTp060qBBAylWrJiUKlXK6rZo0SJrPPWHOR5//HGpUqWKTJ8+XbJnz26KsFatWsYsCxYssPzz5MljDJQgQQJJnz695QPxOFiXdKWJ5d+1a1dZuHChMevLL79s+bGxuVevXrJy5Uorj3LphDRp0shzzz0nmzZtkoMHDxpd6BjayGfK37Vrl3UeNCLPF198UU6ePCnr16+X1KlTG/0/+eQTefPNNy0NuqG0UOK0Y9q0abJ//37rzMaNGxsD0B+9e/eWli1byrhx46IcPD58+IgwjpEBuXLlkmzZsskPP/xgigp506pVK1MqyIwnn3xSPvvsM+nUqZPJu7Fjx8qpU6ekXbt29kywNXjyIU/KQAAzdpE7d7Oiol2bN2+WSZMmmUxs06aNySRkHnK0RIkS0rNnTzMIZs2aJYcPHzb5jDG+bNkyKVmypBQoUMBkLbIt2EEFJtVQKH369JFChQqZkEQ5HDt2TN577z3zaiB6hQoV5PTp0/ad45JQZPny5ZO1a9eacqODlixZYkfYUPj48eNN2EbXOU6o8tddCHCeh6EQ7BMmTDDrxnlz5E+e7qJc6sNniDBgwABTJNy/Y8cOIx7M5ab+eB6FCNNlzpzZlB8KCIEPY6Fg8eLw6GBaFDAH7nLP/PnzjcAoJS5oAcPjqX311VemPPgM/VDslEP53Mfz1BXva+vWrdYuOoXnaWswWnBRF8rFSHDWBvfTsWfPnrV8oNPfeWrTh48/CsgQFAfjknHj5BMzFxiUjDmMTQxHgIxjvCFcMciRhYzFQPAsAprxSX5ObiEPye+fAGiEYY5CQknhWCRJkkS+/vprk4vHjx+XunXrytSpU212C3lVu3Ztczow3plJI4+oYB4VhB8yZIhdnBiMYsDTwDuB0HgeKC7SEY4IfrwQlAGCHOuC57gHIPwrV65sChBh7ZghMlAaWC4rVqywaS13HwJ9z5491jAsEoQyDcEqQXCjeWE2FBqMRzoMhTJFuQDKhXBYQ9QN4uCd8BxKBJeU+uMtUjYK98iRI1Zn6sTvefPmNZf06FHebHvN6oOFQLk//fSTKTfoQXrVqlXNC+Q3vCTyIp0yYfIPPvjA8iBv6otCw0WGfniFKLfq1atbO1FktIvO7Ny5s+ULnAXIlCCMQN54kyhqFCCD458yMHz4uBMgFBnfTKszlpEFCNEvvvhCNm7caDICuffRRx/ZGC1evLjJPOQDBjzKiGcw0hnbLF8gc1BmyDGUFmMauYDMClSKdyOgJ9OoyLYvv/zSZC56hfZ37NjRlBXo0qWLpUPHiRMnyqOPPmp6gNksZrDQJdA1Mvyov78hnDWCR4g1h7L65ZdfzHpBwfnw4eP3B4Ynyqdp06ZmeKKoENA+bh3Q0Hmo0C6YkhIR+X8cnleE+XD6FQAAAABJRU5ErkJggg=="/>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data:image/png;base64,%20iVBORw0KGgoAAAANSUhEUgAAAaoAAAGrCAYAAAHm1OPFAAAAAXNSR0IArs4c6QAAAARnQU1BAACxjwv8YQUAAAAJcEhZcwAADsMAAA7DAcdvqGQAAP+lSURBVHhe7J0FnFbF18cPu3Qtu+zSDbvswtLd3d3dnRIi0igWil2v3YoiBqIiiIFISpd0d3dtvPM995ndZ5cFV0X/C94fPJ+dO3fu9Jk5c+bMmWRFihSJlrsQPp6/dx2ShYWGRjdu1lW+/fpDKV68uFy7dlVfpEyZSrr3HCrvvv2CREVFyshRD8qhwwdk986t8ttvi2X4iMkyb95nsmfXdkmRMqUcO3pI0qRJK/0GjJE3XntKoqOjpHffUeLr4yuvvfKENG7WXhb9NE8GD5soDz84UtNIlszH/MTEH6XPyZOnkIiI6yKmD6VMlcorL6nl2tUr5gORFClSyvXr19Tf19dXv42OjjavkomPeY6MjNB3cbpiQECAx3Xn466lMS1Y8ZKVZP3apdoVaVZ9YfrIlSuXJXXqNNrc9Rq0NN0ghezft1s2bVwtNWs1kuXLF8m5s6clffqMctb85X3jJu3lO9NFIyMjpVHjttp95n39qTz48MvyxPRxcvr0Ce1OCYE0vdP/I/etEKfFgoODPa47H3d3V8yY0V/OnTutXdEbGTNmMv5ntOmDgrKZkSq1XLp4Xs6cOSW5c+eXfft2aZdLaUbFNGnSyYULZyV79txy5MhB/SZz5ixmpEsux44dkklTnpU3Xn9KTp08LpevXJJq1epL5Sq15bFHxoqPz+2fdeK0WMmSJT2uOx93bVe8oQ98++23ZmJ0JkC62fXrZsI06Lp0rkReuy5Rxq/hazOk3Mj+Es3kaJ4jTZioiAj9gZafvqZ//5e47S0WFREpPsl9PU//O2iLtWjVSx+Yr55//nl58cUX5fLly+pXunRp/fvVV18ZdsdpkfPnz8v8+fPV3bBhQ8mSJYu6QZt2Zu5KAtAWa9i4o8z7ZqZ6XLlyxUzKqdVNl2RUY9SiWypvFhElmfJlkHMHLopfnvRy/tAl9SvXP1TWvrdDrl+OkGYvV5Fv7lkmjZ6uIBGXImTh1DVSumewZDLhN3++x4yYIkVa55Mze8/Lug92SpUR4bJ/xTHZ/u0BTfd2QAvWum0/+cxDFw888IBMmTJF3XcytCtajtgOFk899ZRcunRJ/b788kv59NNP1X0nQVssrEhp2bJ5tcdLJEeOHHLo0CHPk1NguuGdBG2xIkXL6AO4evWq7Nq1S920Hs/QGYW7k3DXTtBxChafV0yVKo1pMWfYj48Ro6bKM09N9TyZRWrmIOUDLeAV02fIKKnM6pelCs8BASbMqdgw/yRuWbBIM2/5mm5IpliysxZi+Q4sR8IajPe8A/jjB3SZb8A31Ws0lB8WfhXz/T+N/2ZXhNNg4EgILDmW/PqD54mWunbDypgWYzK2LZhQGO/WNtkxv9h6/jtd95YLoYwZ/fQvmfH3D5QsWXPEdK/Nm9ZKpkwBWnimAsIgzQoMdNgrpSmzHsuZM48+I+XKmSuf+hMO8K2fn7/6ZcmS3fg46z4LOB7o1LuwicV/oysmtND8O5OzwzRH/2sDhjfidEW4e/ujQPytWauxZMjgJ/4BgVK7TlPNbKnSlaRW7SZSsVItMx3ANDuSrOTJUxr/xjFxVK5SR+rVbykRrNc8fv/W767tirccPO5kxCmYXVyyJrtw4YKMGjVKHn30UR21wNSpDqdBN500aZJUrVpVypcvr34zZ85UvjKpwIfNA4tUqVLp3w8++ED/hoWFaWZV+hoZLf/32fPqH3U1Wr4+9LEsXrxYli5eJu1n1paOHTtKYD5/6f9rMw0TcSVSSvVwBLDXLkZI/6XN1R3aNI90n9dQ3c3/r6rkreYM7/PmzYup2NuB/waNWekUoDs2btxYmjVrJlGmtcCwTW2k3Ue19Hng8hbS4ZM6KhboNLuu1H+snKRMl0LqTy8vFYcV1fA9vmsord6oLpHXo2TImtbS9av62pJ9fm4qLY1/VES0FKqfU5o8V1ny1cwuEVcj9ftq95WQDNnSSKOnK2o8fwVxCmbZp0GDBumQSfeqVKkSbITKMh7P9oHM6vSjpPZLIf9X4UtJmzmVyXS0fNTmeylYL6f4pvKR+WNXSJ4qWTWT7zSYJ2ve2Sa+KXzkxVKfSaoMKaVom/zyRo254pc7nURHRcuO+QdlVpcfZNvcfZI8la9kypte4zl/5LJ8O3KZ5uev4L/RFb1Xycg8xo4dG8OgRl4zE7Cp0ajIKGn8TCWJMt0rY8504pvS8HOm24S1zKs8bJ0Hy2p4BlLCt3y1mj6nypBC2rxbQ1sPd6s3q0uKdMkleRqHq+m2/GvJXr6UdF70ucomA4uESIeFn0id56ZJhlzwkX8O7gR9p+G/VTD2u+A27ALRWW857jtFWhWnYJZ1Yj5j0Bg6dKg+Uxgr47hT5ItxCmalv3ZdVq1aNWWp7MRdtmxZFaYiKb548aKEhIToRF6rVi19nzZtWmnVqpW6/9e4a0fFOAWzXfFugBasbfsB8uknr6iUyk7IFDJHjjxy6NA+fb5//OOyYf1vsmL5Ijl+/IiMm/CE6boX5c3XnlKVo4MH96nwpX3HPjLniw/1+7r1Wsi338xSNxvtqBAhEGrbrqds27pRMvr5yw/fz9X4rly5ZLp2uNJwePGy8vnsdyU0tJhs3LhaBy4fH4e2iSs2j6YAjlPh/U4LBl9IpuKL36pUrSu/Lv5e3XY05EPCTpz8lDz0wEiNmXc+5m8yr300gBupVqpUqdVtJVlkgDTr1msuP/7wtb5j+eTrm9xZ1nvSCA4uIr//vkHjQ++KuPAnDLjVQBanK8YvmC0wGbHrNltzZNDb7Sh8JbvBH/Ds7TZ1a56JzymAfUccgPRi/WkBJ4veSmU2jZtBY+rRe4w+UHM0f2HzA4OG3K9/yfD4iU9Kq9bdPRkSmTDpKbln5FQVgwcGZjWLxEsqEO0/YIyEhjkVNGDQWI2TLpghQybVBQkvVkZGjp4mLVp2lS7dBmkhEAIhJMqXL1jy5WdxalYTJq7Q0OLSqcsATRMNuKLhpTXcuAkztODVazaU/PlDpHDhcClQMFS7O27Sv2WLQQ+o6yWEqQ8+L1MnD/M83Ry21YHTCrEr9pw58xra3Ktu73CFCoXJjh1b1G2RM1deKVGivHzz9SyPz61xy4LZDQa6oZ3LoBdAK0AztCYiOGev2ldrGl1H/FEyQ48Q3UPCAL4nvuvXrhuaTKZx8I5wyU1afG/DAdIhvvjuP0Kcgt1NcNreC9CEBbWeEBwJ778DaNDC250QeN+nTx91a8Fgeq1YgL88A7ohz3zgELDT9dKkSaO6Hv8GLN150+DNQF4/++wzdd+VXTGm+K1bV/a47nwkK1iwQDQjT9eufVQrG11E0+f0Zfr0fnLixGHp2XuEfPbpO5KvQLC0adNDHn14jNSp20yY51b9tsSwQ19Jn36jtAu89+5L0qpNNwkKzCbPPzdNJk15Rk4YVumN15+WEiXLm/C/6qjJiOjQSjLlHKyOCd1cR17zKmVqj9a2+qcy7qsEN+l4tLwNEtIAj+l+d5XWdkhIcDSlQxj6zTffeLzvbMQUqmnTlrJ37844wzlNe/HiOalWvYEsW/qT4bwzSY0aDWXet7MlLKyE1KjZUGYbjnu/+a512x7K9a9ds1zy5C0ogZmzyvLlP0n58tUle47csm7dCsMOlZDvF3zpiT1hkL4dwhPjjg/exXS/u0pT27YUuydbtsTlwe5UxBSqQoWKyoHHR2oz2fpl9NeFIqMUu/cs/DgkwKLxnbee0+/gos+eOy0Xzp+TDp366gLx6NFDhst/Ut5641llZrNlzyUpzaRON0+bNr2OWAMG3ScvPv+wJ7Xbg2ShoaHRzNZ3lXa2bamAgAxy6tS/w/7804jhKNKly6RLD8DfFi1aqNsysQGFC6omdoHGdSR/w5pScdww1ciOvOosHXr8Nk/K3ztIrl+8sQv/20hWuHBINLKDuwk+3uP9Sy+9pEuQV199VZ8RbHbp0kWee+45adCggfqhiW25dNii2bNn6wAyZswYFZQmBcTh5ydPnqwZ7NGjh3IYWbNmlXfeeUf69++v3Mb1SxHy5NqJkjMsm+57tXizqkx4e6RERkTKljy/SutXamo8hern0r/XLlzX7VjATmWHj+uoO2X65LpFC7IVD9C9stuJmIHibkKcKkIn49y5c/Lxxx9Lu3bt1K9Tp076906CmaJiy7V161bdFOBsyqxZs/RQwIcffqgnGe4k3ND9YAhRAKFADCI//PCDas5YpZQ7ATHN1KRJE/1LQeyxDQpYp06dO6pAwHDpYWZMT3aDDBCwOs0cmFUaNWorH7z/ssc3FvBvly5d8DzFhb9/ZpUDwheikX32zKk4Eqt/EjHdL6FCAauDy1CP3JuWRCBJBik0h63ZOIALYRMBDW2W5la2XqNmI/npx290mf1vIaZQXbvWkvff/9HjfWcjZpF4s5ZCLFy2XFVZt3aFxycW8IVwFfEBjxihreVjWji5xkHF2RUrSw5aHtDi1p0Q+Jae8WfgY6UyCYHulStXPtln1j9InNj1QNsaQE+BQVlVrZWMoh2dNm06fZc+o5+kMW5O0w4ZNkG1q22BKCjhevQarmuzrFlz6DeATQqA2izqtE7h/zxfGtNSU6d2MT9Hh/BOR0yh4i4Sk0kEXUabXV8nCAaEpMjhx8xTNLX90Y8573/9+lWpU7e57vsiYMTfhmGbpVoNzkxm1+fadZpJnXrNdQjHBAV+0At0Z7/5t34xLfXBB2PMMuMJLeCdjphC3WwkuxMR0/2eeeYZmTFjhroff/xx/Qt7hJY0B0MZuV555RXVou7bt69kypQp5sBo4cKFVWsmqcDHCuBZtfr5+elfMozqKgXh70uzntUhuW/PvvLB0jfk9ddfl+OHTsgvKeZqwbbv2CYbSjqqC7kqZpEKQ4tK/UfLqXpqldHFJKxlPska7i9VRhWTi8cu69hTomsh/fWY11DnyAwZMsjcuXM1jr+LmO73R5PgnYSYyZdu9eabb2pL8ZduZQtZpndhuX45UlL7pZRaU0pL58/qqvpquw9qSaF6Oc3S3izVP3GW6qizhrbIq1rSaE4XbZtfhq5vLakzpZTwdvlVCzt7qcxSsG5ODV91jMPJdJpdRxrOqKDft367hurRZy3213ZiYmiKAmzbtk27GeLnX3/9VbdCQcnuwZLGZOrK2WuqGf1e0/nahWZ1+VFVwHOWC5JfHl2r731S+GhmXizxmerdbvp0t8xst1AuHb8iVcaUkBm5PpLDa07KgZXH5cLRy7L4ifVa8E+7LZJ59y6XtFnSyGc9f5ZPOv4gRzec0vT/LGK6392EmO6HTOK1116L6X7du3d3dvQMun3TQBXvkQhVHhmuWtMMAkiCinUsYAYUkXIDQqXhkxW0BdGI7qRdNFp6/9hE2n9U2/QAUQV+ui/68XWmlZHghrkkd6WsEtqxpbSY9aqEd2srKdOllc6/fCERl69IoRYNJHOREEkdkEnzkVjEtNTnn0+UVq0eUs87HXdn9/P8lRw5Mntcdz5iChUd7SiJQFPvv/++rnuYfAGjIM/MZfySOu7u7sdGABsEAB4PwC5169ZN/wIOoiHBhTccMmSIygcZMdlarVChgoSGhmq4/zViWmr48Oby3HNz1PNOR0yhLP3cDfDNkiWLns7s13+4mSyv6vZNtmzZYn6BgZll0uQZkiVrFkmfPq2kSZ1KcuXKLT16DpILF07LjKfekOvXLkmvPsOkceNWcvjQHqlStZaEhIRKypTJJXv27NK33z1y6uRhefrZt2XH9o3SpWs/ad+xpxw5vEcemPaM7N+3Q8M9+/x7cvTIPgkI8JeJk5+QA/t3yiPTX5bOnfvK9m3rNQx5Io/WHf/Hu5idxGLFiinf5w1kEB069lMJ0muvmlWxac1Is1yGT2TZbEdIvrOjIu9at+khq1cvkT27t6sf7wgL+K5s2SqyZk3sqbjgkKIm05vEaoZ6x4XbMtYlS1eUVSvRbXLiQkp1yKPC6o0/lNB6ayk7XRQxl680adpevp77ib630lgTShO03+APeLZazo6oDDXu2ELix887LvttWJESsmXzOnUD+468EI8N5w2NmYgbN2mn2sNWmws4euZRpmuOkVKmlkqWqqBbpsDyjPfd/5havuvabbBUrebsGhYKLir5CxT2VILh+boP0Xjvu985k4yifs/e9+i7wUPHa4HQXp44+WmVzXNUHnkhaVSqXFvQVkPQU7d+C+nQqZ/6Y0ElrEhJTTtHzjz6Pb906TJIsrCw0GhqLaGWolbCi5VVfaSXX3rU4/vHKFzYZOL6Vdm9a5vHJy4Qip44cdTzJJI5c5Cc9DLpgso2RlABSie7dyccz83wh91PNZNNTUJ31DY1jbS2UeM28u03s1UHz2o30xWgCfxoI7sFxDt7losw3kIeWoC4Ld0A/NCGRjTHN9fNaoE0EiscihnSW7WqZDj1pep5pyPOPEWL/BEIwyj1b4nTEpsv79HVx37Ax96wmSYQXcqOUsAu8/8NkCZdk653K5B/Kw1OkKGdM2eyNG/+oOfJRVJBgo31VxU1E7MRwjTzb+6W3k2IaSxvBqVYeLhuUd8Kk6c+q1rqbPKUMRzd77+vlz59R6klp6/nfqycG2DmQl9zyiTnYC6nstauWSpFipZWY9BffTVTN4HYCj98+IDyMpYRGzFyqhw5elA+/uh1/bZv/9Hy8guPKi/CTPbUjImGnR4lBQqEyMMPjpJGTdsalju/vP/uSzo7stfJxhTPdwO0seL3diT2TZs29Ty5SCpIcBi8m45L3E2IoaygoBxy+rSzGqhUqYpcvHhrRejOXQfKh+//n7rt4pVlWFCWbPLN15/IiuW/mKVOerUgxrnpN994RsOyhOKgTpGiJeX4sSOybu1ys2heqvvjdhhkmbTbLKI7demvq5lfFjm2hwsWCpPft6yX7j2Gil8mf3nmqSnSoGFrKV+hhjz+2Fhp2aqrWQJWlFdefky1iw7s361sa2KPOSZ1JDgMfv7550nG3oGLWGhjxV/I2AWLi6SFGMoqV6G2rFn1i3o2a95a9u7ZoQsx4IjD4h5XvX/8dHnhuYflwoVzOmSiMdan72jJkjW7Hib75efvdPhp276nGcq2q/kGwDn51at+ldCwEnrcffv2TbJ0yU9mGMwmRw3n5+ubQoUwuEPMcMjtNZiaAC1bd5FZH78tHTr2VQ1S1GUvXbwoUx58XmY8Pl41RB+Y9qK88dqTsmvXVnn40VfkkYfu1W/Hjpsu0x8dK0is0JaDo2QIXjB/jvTuM0KHaTqsXUTbMt9Ot3f81u3QiHXzgEgwblgfH8SK5n1Cw+ArrwyTAQMca3sukg60sbyl2S6SLnRcQxJvDUyARo0aKemy9ThnzhzdKGY78f/+7/+UPE+fPq3qZ8jS4La+/vprw/k5CradF3+p4tssJYpI1PUICevYUvI1qCn1/2+6Ppce2kvKjR4obea+KzkqlJLgFs4Zp7RZMktg0RAJCg+VLiaOiCtXJUvJotJytrMgbv6xw3n+lxEzDGKu6IvP3vR4O3j55ZelZ8+e2ijsAdNQuNGWQbiIG0tbvXr1ko8++kj3kN99910VlmJViwMzgDAJuWH5seSaMWNGSZ8+vZw5c0aXAMRvzUzYfS0XXo3FTR5zvnjb4504sKVFRbpD6L+DGPbO4UTigu3jiRMn6jAIGBahDHTTMFLi7++vlPDFF19Irly51LYxNuq8JSAYlG35WjW1yxp5NUpPQAL//BlUfw2Tvz3nN5KIy5GqNoleG3pqEZfMIntxM1WZBKg/dvu6gRTrWFCfQxrn1r+leoao7ltqv1RqSjhDdkO1ZhzGgij+Yc3zqj8miomXfODf4hWTJ+N/zeQHPwzWhrXKJz2+a6TxJkV4GIwIqVq9sSz91ZEUWNi9FoY1bzfH5LDFDGggGrRQoUKyZ88e9XPxz8DDYERLjpz51MMbUNsjjzwS47bU9/PPP+tfQEPRgLt37/b4uPinEDMMYvHfGwxvmJZmsmcYxFQ7d4Lhj7lOhkEYDBTOkNIXLVpUT7BzmROnbrFc7uL2QodBb2UcwFwEe+4iaUFbCGrxxvHj/87VSS7+HGJY95H3Pi5Pz7hPxU5PPv2avPbKk9Kpc39dMM/88FXp0Km/fP7Zu57PuPXikhkGnfWSFVexU8wWCVf/nj17RspXqC7vvPV8nCPumJJdvWqJFClaSo4cPiBbt26QZs07qQGqxb/M10tc1hi3s71xTRo1aWfWf++adVdq6dp9sLz1xjNSKLiI1KzZSC81mv/dF4ZDvajLhwwZM+m2CzJDjFdVqFBDdRLZNok0edxv4syXP0TvlmXY5/6hg/v3aJ6x37Z542opWqy0yuaWLP5er8fiWPC3X8+S5i06yXXDZM2e9bbufHPZ58cfvSYdTR2ZYUnrCMtGyX2Ty+xP35HmLbtICjOXfzfvc6ldt5n4+vjIihW/6K46u/Js/bDlwx21V0xdBgZll8OH9qleZmpTr79vWafyU7BsyY9SpVpdp7HUxwtILxBAukha0BaBMrzh6+s2VFJEzDA4YtR0eeapsTqcPfHkq/Lm609Ju/a9dRic9fGb0ta453z5oecz0d3ad995Qd3xh8EF878wQ9r3MvmBZ+WRaaPVBPHW3zdoWDsMFiteTg4e2CPbt29WBRmsFvz807dqL+KjD1+TTJn8VREmQ0Z/ExfbLamlZeuumheGQfRouaLwh4Vf6zYNY1cqxF8XL+qowC41Sr0wTijqMi/36n2PPPbIfaoEzOjx3DNTBUMCphrMkHtVv0M7q03bHvLxzNfVnd/k4djRw2ao7ij79u1Uu4IjRz8o38z9RLZt2ySduw5SIwJPPzlJWrXprsPgF5+/L02bddA6WbDgS6llhnaUkTCXWbp0JU2bnfCCBQubvJ/3DINZdac8k39mSZM6jamvjVI4NFzrjC2iipVrJzwMXr+OzqsrQkpqSLCxcuQIkEOH/tohUBf/HJKVLlM2OleuAnpMxWLM2KnKAWGwP9r8275ts8NwJEPWF2k4nc4y96uPNWwzwyV9bdxwbkFZs0v//mPk228+VdKF9OHS+LZ7z2GG+9uvmvFNm7WXsCKl5OiRA7Jp0xpp2KiNLPjuS1m50vmmEIoxv69X5Zlq1eubYfVL6dtvtN7a/9EHr6g/mvZcKlC4cHHZuXOLXL50SUKLFNe09u/brcbOkbgcM9xhkBlikAeeP39WTaOiRc9QhF4hwxBcLfnkRlg4RISLhw/tV+PqUWYaYNec8xVwcTu2b5GQwkU1PoZBdrPB9m0b9RwG6e8wQ3sBM8RRlr17d+iZCYZjdr9RDEJidM5wyyj9UG/ODkZauXjxgqQ25ULZ5/Spk+If4BzQPHL4oHK3CVJWhGkQj2TJRRJCgo1VtWpRWbx4k+fJRVJBgjx65cpNdJjgaL4FWyNvvfWWbha++OKLujvMew6nLly4UGWDqK9B4nxbr149tWg5YsQIw7nVUEl9xYoV1c0VP/fff7+GIby9/TA8PFx3owcPHhxz/MtFLG4yDN495nHuJiRIWZj8oWdbu7B285Fj4EjheY+5LcRIUI5F1XuLq7nU65cipfaDZeSqcbP5iHEMNh25DpDbK/ED2GrRGyvr5ZS279fUSbv8oDBp9nJV8Unuo7ZX6k4rK6kyerb4TRyIgrKGB0j3bxsqVQ5a2VI3KNlgbPJ8JTW4kcKkM2xjGxmwrIUa5Oj8RT2pdE+4bjIOWdta2rxXU4p3LigtX6sqNSeWkgpDimj8bdu21ZvNuBqRddnTTz+t/kkFCUow4GjQgWDos5g+fbrqVdBY2JfhBlw4qNy5nR1bKmzF/22RZi9WVq7xh8mrJHvxzNLfVNiWL/eYhkouvRc2kc/7ODqA/X5tJqf3XtAG2rHgoNqewSgO90IGhflJ+iyp1abMnsWH5cKhS2qfpu4j5ZTxObrxlBxYcVx3ep8O/kT6/NRUUqZLLl8PWypp/FOJX54M8mjgexJpOsXhtSflw5YLJDDET2pPKS2PBhn/a5Gy9p3t8kW/xWpjt0irfHrzJ9s7L7zwguwMXy5R16JlXVFnM5bd606f19MLbXOUcazy9fu1uRr6+TeR4DBIj7UbjS6SDhKkrIEDB+q8ZRkMOwy+/fbbygwMHz5cb8CBkWA73wL9BS7hpbEDCmXUYYchDwNhNcaX1F/PBY3UDztADE8RV6Ok0VPO5bzZigVI9pKZJWsxfx0GK91TNEbnIluJAAksnEkpkRtX0bVApyKwsJ8Jm0z1OYKK+GtY0OuHxpI8ta9SfEBBkxczhOKuPq6E1J5aWodsqIk4MuZKJ7nKBUm6oNRKOfbqZ4yXWViL1/9LJDhnof7FELdgwQJ9xo0Nc0x+Q3HoX7CLjPqYtW1OoZkr6pg5pmjr/HLot+PmOblWemjzvPLTQ2vkxwdWy3Ohs9Tvk04/yFu1v5bwtvlkzsDFkjYwlRzZcEqHLd+UZjFtwvz8yDrhfB/D3ZF1p6REl4Jy9fx1+ajNQq08H99kcmLrWen9Y1NJnSGFHFh2TJVsaNC3an9jhq0WUtQMcfuXHpU+i5zzZoseXSeBoZkkIDijmvSqOaGknNx+Tk17pc1RQEK7DpNiAydKtrIlJGvVftLp588kXdZA8QnsKN1WfCPZypWU5p/8n3F/LaEdHYv8ree8bdKMksxhIfr8TyHBYdBF0kSClBUW5jANLpIWEmwsTPu6SHpwh8E7CAlSFkwDnJ61iQY3yEKRu0UAOulWIxew9oIrZH3GQQa4QYxEffLJJ6oPgYjKxd9HgpRlDwN4HwoICgqSgwcPxhwYgDPkghgaEjb+vffeU3bfhrccJdyj1eYFvKcx+dG4gLAAERdu/vION3+Jx8WfHAYffPBBvc0nIdAgUKNtTBe3Hwk2Vr58WWXPnli7Xi6SBmIayyq9gPCiRc2C89ZDT4uWneXzz94zw5SvdOo8QD768BVp266XfPjBK0pdzGMMeeyuIhS15g248e+lFx7R76xIC4okfcIQloMSet/pNUdyYr/FAt77774oOXLmlb17tpv4kV9e8Ci9OHbUAP4Mn8TFX5uX6jUayMLv52r+UG7hunrAkMyQW7xEWb0un+8B8VEn5NWpH2cnAn+UXfbt263pkz++GXbPZHn+2X/O5lWClHUzQ3a3C42btJVvvv7U85Q0ERAQJA0bt5YP33cMziYF6AxPr+nUZZj2MID5Qtxoh3JPEupo/PXG8BGT42jkAlTR7h//uNqORI0NPQh0JdAtsEAVjR7PrfqAq4xGj3nYVE6g6ipw8r97z6GGcbmiWrA9ezn5Ii/cfg/y5iskHTv1U4pEhwHQ27lFn/TID3/vve8R1ZHge9THuA25bfteqopGWID268DB98cwMcSDOhjavu+89YKmZfUj0DAmPfxCQopqOtio7N13pI4GfAclEgcax9iwtGGoF+Z1KH34iClSvmINwXJAxoyZ9J5SvsWepZ+fv7rRD+EvP6iW+lfK8jayBRJDWRj73LRxtSlkcr1o58cfvpYhQyfIiy/YS01peCu5j3VPe/glmTRhsLrjIqHwTuex/qgzL/p5niqj7Nq5Vf3iWmKLDY8f7xw48dHYu3b+rj7FS5ST9etWqttBtOksBcxcvd0rPgfOcGqPPDl5CTPl37Jlvbq9QWM5nTda1aN37iA973LYst1o8/OPoI1F5Ha+AolpLHqJHcPpbbGZjLVnS6aYK3hv5wHcLVp2Uatnds6y1EEYvqPz8B2KO1C197e4vcPHj5u6SK7fsnRwlgAA6oISnbhTxsu/U7k23za+2Lw46TA0QnHkm/iceK5L5sxZVOGUDm/zQ1qkTTitF5MvLLkB/IjDO++Jga9ZP00l4oFDpsqK5T9oAkOHjTO9boXUqtNU8uYtJDt2bFbqQa3Kgl5LQiRMhVLQ/gPGSCMzHzFkoMYG9W3bukkzaoeZiZOfUsPDTZt3lOXLftIMj584w4TbqD2NymjVuruqohUpUlKaNOugFFCjViOTXiqtFCiLQworV/yilULcDD3tO/SR8xfO6pV2DC333veQnD9/To4cOSij7p2mftlz5NHhqWh4adm4YZVW5D0jp8jaNRhVxhhzhB6OAKdOHlN7UBySGDP2UR2aDxzYI6XLVFY7xKilVa1WXxo3ba956dJ1kE4BMCkNGrbSgwpoGVN3UPXlyxf129x5CkgK07m5cB5jLVzlZ836ooVM+agzqD9v3oJ6bTPDZoIMBtq49GoXSQsJipuuXnWGMxdJC9pYbCIiOuIaKcRI8+Z9qy8Bl74ypnMSkg1H9DJQlEHMhFIN33IklaGIq6Bw44c8kBsx2FVG8YRLl1nvHDt2zBPz3QH0NlDRo14or8VXX33lcf15IIOlPTgC/Nhjj3l8PQyGx+0iCeOGIfD69Uh57jln/eEi6SBBisqQIa0Zrv73N/a7iMUNDYV1GMwk/FnY9cYfIbHhXMSFb8aMGabCDGBIkYUn+1QwBCz+nGuEndU6m4a85wfTz5qA9QvP3XoMMQvnsnpIuXvPIRqWNUTrtt1ly+Y1KuohXI1aDdUQoyMGSmXWbU2kbLnKEmXWMkOGTTRrlHqydMlCadehl1nbNNRD4L37jjBxrNX1HgLXQUPu1zXQkKHj9XtOVA4ZNl6tsHGEqO+Ae/UIEpIADHidMXl0BL9mkWvi8DXLENbelNlKIVKkcBbDPDtbOuytJdM8oqVkyx/r9qoX06mjkfiYeDSMWWM6bvMt7nhx2vqjPCyJ4ueFhTl+znc2bDLxoRIJYGV6gEWlLRx/rYTbggxYqTZhsdu+Y8cWleV9+snbUqhQEV147tkdu2AGnCkqUaK8nqdiUcstP/v37tLMPfrwvaYQKfUu6BIlKxhO86TmC0PHFuXKV9OwLFJZODsF9JGzZ09LGbOw9PMPMIvdA5pf/PPnL6ydhHD4IS1AqqJu7XQp1Y1Ug7/2O+smfW46wQ1i3V71YkYHdZt3GibGTUU7YbzjtHmh8RLKC+WzYZF+WPcNQx9m46y4JakD6QSF+C8g2SOPvRr9/ruOqW7AuolDBxzXcZF0cAN7Dhmi/OIiaSFZaOHC0d47vnfS0PdfQszQh5ifia5gwYIqTmIIZDK1rDRub2DeBtM21g0H+M3Xs3R3d8mvP8jJk8eMu718+80snaxBqTKV5LcVi6VR47Z6GJvD0pjCWb1qqZQuU0XCi5WWxx4ZI+HhpSVvvmDdHqlYqaZKqgEbbGzm/bp4gYm7g+YJc+NI8L/8/ANNJ0fO3MrMcCCcyRgm5c8gfplvt/vPwHxmvnPcMUMfjWQBJ0fkgL/W7Y133nzO43KGS4yPwN1g+5wbdsyXenLeO4Pr165UzuurOR8ZVn6DLF4037DXC3Rnlwbl+yxZc0ib9r21oXm2jQRgHLgFkP0l3OHFSmleF3z3he6akk9sMsFkwJmeO3cmJv+J/YF/0v1nfuar2OcSJUpGw+pa/NUFr4t/Fskenf5a9HvvxB6tZMjDYOPo0VCFi6QCn/hjJ8PYuHHjPE8ukgqS1ahRJ/r48cOex7jjqoukg2TTZ7wZ/c6bMzyPolxf+vQZdDK+FSpUrKk6EIhTunQbLD/+8I3qRmBBDFM4zHt58hSUg8bPNjwKIzAJmMk5c/akYQAC9N3JE8eUGcDkz+OP3a/p83zIxIN4ChERXCl+GTJkVOtf3KnVonVXefapKapmhVmhjz54VbJly6V6Fhh8JFmYk6NHDqouQurUaeWUeVe0aCn5YeFctcyGXsQnM9+IUUZJqvCJNBwUiFW5Mhyg4bbgpgB/rdsCrgobRg6cQwPbtm7Qv5hq4xYeWGVuyfEeWmlAKpArkM+eOaP2jI4dOST58hWSY8cOa9is2XLI8JFTJSBzkK7n8LeAi8OiJekgBLZ5P2Ea+srlyzq/Jk+RXMaOn244Rm61iVI9RIS9XHBGJzlu4qMDEcfMj15Tc3mka8vp7Qa3223jhxBi3Y7CkPf7+O5krdt0if59yxqNDHDkBum5i6SFZE88+Xb0W2887nlEhy9KRo5sIc8//9f3/V3cfvh4r6FA8uQ+8tJLX3ueXCQV+OzZ7aj+eiMy0hlXXSQd+BQKKeZxxoK1FOpdTGZnz57VSRowAbdu3VrFTbznGdj30YYzK9yumX4Hoox/an8/wfBj4fbN9C93XUWab0G0p0Owc8q7yGvX5frFyxJx+ao0efdZSWW+7fTTbPHL557y98EGORV79apj6g0gY8N+kr3Xiv0pdNdoQEzF4e7Xr59899132kjFisU29tqX35Gm7z4nxXp1kOwVy0gyjyR+9XNvig+2cQ3LHHUtQor16SRBxcPEN3VqyVOrsnRb/rWEqaEO08gmjF/+vJIms798WL2VnNy8TeP4LyPZ/eOnR8/5wjl47SLpwsfPzzkTBa/uDagJbVj+WsOK3m4udoGyoDioiiES4GfDeAN/b3Tq1En/ci9W5cqVpXv37vpsETOceobR/zp8biaBGDNmjM5DHTt2VMuZqCkz9GHqAAQHB6tlTaTtaN+grOFIDxzVaL4D586d00bCHB1/eQY0AD+uBWSuIz7rT1oY4QLe2y//ZSR7+NH/i/7gveeUopib/gyghpYtW3qeXPyT8Ll6E9uwJUo4l4h4247FzQEBqKdKlSpqbAQKwB+qgKK8w9ecVEqNJKbNnEoaTI81yVaofi7lGTD11uS5Sh5fkeb/V1Uy5kyrfs1erKJGEgFWx0D96eX1L2m2erO6dJxVx3CKUdLgcevvxNHp07pqiayBJzzASmfTF6pIye7Bcf2fKK+m5jB/hwXQpAofzrcmBHQnmCesGVAa4bXXXlODwTQGm4vff/+9Do8YCi5XrpxkypRJpk2bpuFBMp9kcu7QJSlYJ6f458+oflQmZlJL9QqRlm9Uk19nbFBTdFjUTO2XQs4dvCS5K2aROYMW652JNBZ2/Wisde87eoLEu/iJ9fJR2+8lRbrksnfxEY+/yP6lx+TD1gvUjt9PD681nvpKUqZPIV8NXixBYZnkq6EeXUGTF56rjCom/X5pJkueWq9pJkUke3zGm9FvvzkjwaGPhmJecvG/h8/+fTvVEX8PiqGMRuKvXdja4c02HtTEUOhuNP7z8MmeI686GPe98cwzz2hDPPHEE/Lxxx8rJ8YwiNtSHtsQUCIH1eJ/7+L2IkZ6Hn/og3K8/WCT8bNub+DvstH/LHxWr3LUseIPfZjexo+G6tWrl85XrHVsg7BvZamIMFynDvBzqev2w6dY8QrqiF+5XBvBnMQ50kWLFum8lC9fPr0agnkJN9fMcgUtjcZVEFAWHCB/40siXPw9GK7vLcP1PXHD0AcLjsTBrotgxxEN4QdoLMLTKJY75GdFP8xfrmr07UOy+vWbRh84sMvz6ABKcis5acGnZu3mHmcsOL3nImnBjF5xF7nAWwzkImkgWdmyFaIvXTrveXT0+hJDUZysOHP6pDIhadOll3NnT5s56ta6ccxn1jCUym+sfMcDzsZyGXR8DtQCSX9AQJYYY1Kq4maiSZM2rTIvzhlZjDZeMdzp3TV0+w4dPmXq7l2/S9v2/WXD+uWSOTBQunQdqDbwMGTVrkNvPUGxaeMarwpMJp27DpA1q5epH9Yx16xeaiqKM7W+MmbsI86RTROcw84WNBRA6VEFreZbDF1x9pfKx8rkop+/kwmTn1aly9PGb+y46Xrig28HDh4nu3ZuMWFPqjEojEcVKVpSMmfOpkd2GjRsYzpaqOlo6aVLt4F6YzXx05oYm0J/MHPmIClbvpoEBgZpGYuXKK9MUIVKNbWc2BKsW6+5hIQWU4VS7AkGm3DoLbZt19P4Uy8rTb30kbCwErJu7XK1D4hRLIxXYX2zmMkLZ5qbNu+kR4hOHD8i9Rq0NPEXV13EajUaqLGqTH4BUq5CdTVkVbBQqJ5dhlkrV66qhBUtZUa2S1KnTlPNyw1HQxNLUd5yQNy0IWssLni0HCSWvLxNzlHZUKBlVNRkmoHTwI4VZ4dzRKfCOUEO1VjqgMlx0nA6DHERJ+/x4j3x8IvPxd7pSBYWFhYdf6hBC8m9WTtpwadbj5EepwPWvVhzdpG0cAPZQFz79x/3PLlIKkgWEhIc7T2PJH6OijW96cwNyAVvLZhlToFzu1m4P1po8z3zGowKbgs7H1k/hvJYP465Mv8lbCq0UuXasnTJD+r2nlNvFt4CAypwqA6YOmLz80/Ad/SYx6bCSbVq08dwdiuV6+vYuZ8EBxeRDRtWSuu2PQznVELN3Ni5jEro03ek4XhW6HNnwyUuX/azFpLKmjDpKZ30N25crX72O8ROAM4qynB9TiX66gHqwMAsaln518Xfy6Spz6jZUG61HnXvQ1qRMA29zHtM55w8eUJNhDYxXB8X7sN9Yau8br0WhuMqq6oCXboNkiW/LpT8hrvCUjKVzrfki2VFn36jpGrVevoOZgT77uTj5KljUqtWE+XYMBA8YtRUPe6z03Bxo8c8ZMqTUrZv36ScKmHgjClPh0591UgyNuM51oPR4sZN2qn51RMnj6r1aNLCnFCVqnUlX/5gjbes4fCCgrIZLrCwnlDB0kyZspXV6DBmj2rWaqT5+stcX2BQVsN2HtWG4dwT54s4Ge8cdHYk6Fk5m3T0UExD+WUKkOSmUqgw/Mggf8+cOal7X6zNaBxYaK78Pn7siB6/OX3qhH6PWWqMxjtcprOOovHp3bhhgqBI0oZjJD6+ZX2WIaOfxgeoZK5BJw7SYrmQSu0bRWsZQLr0GfRK8rRp0znvTQXS6YiL4ztBWbIbiroo58+d1XJ6Hw/6J3CDiR1bybZyXSQN3MBMMCS1bl1FG8r9JaFfQoYVXYvNSQ83NBS7uDebo5gb4O6spMBKEhi3mfhuJ+DsmO9uhrgc2t2vLeU7ccrzU1cu/1HJCwQEBCj3gd2848ePSCHD/THBM29NmPSkLFv6s7rh/ByWNJm069BXmrfoIgcP7FEZ3X33T1eOq2v3QWockfDlyldXDofztLyDZYYTI1nkc8jpkKH5m4n+nlEPSMoUqdRA/ohRD+oB6tWrl0q//mP0L/F16NhP5WSFgsOkZetuej747NlTeqeGv2FuONObK3c+ZShMcMmeI5eWCaYhi2EE+MtBbm4GIC+cHebQ9jXDlufKnV/fnb9wTvLnDzFMkL+cMkwJVzvAEJ04ccS4i6jFGRiUQsY/ILNxG+YKY/MBJk4YJDg7GC3OLefOY+I04RFKZ8+RWy3M0BmzZM2ud4dk9MtkOO4sunTJksXkJSCzXDfLlVy58mpebhAh3Yrrg8Ukw7+tXKxsbv0GLeWXRfP14hF694b1K1WwyHpo/ndfSKPGbeT7BXP0WyuQJXM1azeWhcYfi/twaQg24cIAlFK8eDktAHFw68CcLz8yy4N1evUQ7Dvg259+/EYLzk0BCxfc3UdZbxj6oBR6rIukhRsaCnPajzzSXaZM+cDj4yIpIEGuL23aVGZcvflE7uLfR4J7GRcvulvxSQ03NBSCTE5yoMoM2ws++OADFfGg48d9Hcxj5cuXF0ONuiN53333ybPPPqv3dzC/cTcFpztq1KihB9KaNWum5k/5y3PNmjX1/dSpU+Xtt9/WNEDXrl3VBPaXX37p8XFhkcA2RzJV+vc2WXrx4kV1ww1ywTKNybqlbt26huXNIA8//LAsXbpUuT2+Rxd906ZNehj7p59+kmXLlknOnDn1L8/Vq1eXzZs3q5sO4LD6oqcSubCF713ERYJzlF0nwYL/FfwXFqD/Nnzir/6hFqjk5Zdfjln7PP7446pC9vzzz+vQR5i+ffvq8Ii1fVCkdT7pPq+huvOUzya9f2ii7rSZU0vfxc3UDfovc/QIOZw2YBnmCkzDXoqQfkscf07+9f7R+ZbThJ0/r6duDpjhbvp8Zbl2MUIqjwhXf8L0+amJtHytmlw9f10CC/upP8ozvil9pbd5x7r84rFYycmlk1ckmW8y6b+0uVw+HVt+Ohgq2/x99913k5QlUB/VFvICQ9egQYPirKWgDn684w4o3Oz5MNTZYYqTfjvnH5BhG9vIye3n5MCKYzJ0fWutiBNbzsig31pqZZ/e7dwu6pPcR07vOS9d59Q3FeojJ7eelWYvVFb3sY2npfLIcBPGpLf5tIanYlOkSS6XTHysz31T+UrqjIZqjTu58ed4Z+qMKaVsv1CJuBxpGi1CKgwOk21f75frVyK1s0Rcck4u1p5aRsOf3nVeak0urfGDYcOGyfHjxyUwMFBP+Sd0uv9/hQSHPsDcQWO4SBrw6dp9hMfpgHkJpgFrLXaS5z55Go4THtxABiZMmCD33ntvDOVBMQVq55Ae3znDH8hZNlBSpk8u/X5tLmEt8+kQB6qMLiZXzl7Tc7MA/14LG0v3bxuKj6Gcbl81UH+GLobT8oOK6BlfvgEMm5XuCZfOX9TVby+fdvwjr0aJf/4MJr1mSjHnD3u2yhn6jl+Wjp/WkaiIKLlwOJZSOA/MGeKcZYP0mfh6/9DYUHo9pWAANfrlSiftPqylz4wM9oD3v4UbuD4qvmnTpjqk2TnK398xVQ33x1/mpTVr1khISEhMmEOrTpih5JxcOXNNrps5hEPS+Wtm12Ho/OGLkqdSFhMqWtIFpZEsRfx1iDu91xn6GAaPbTqjlRRpKvLASueKPQ5Pr3l7m5w7aNI1DdjwiQqSpai/RF+PVr+17+3Uiu7+TQOtvGvm+2zFAmTps5u0YQeuaBGTl1I9QmT1m9s0HA1mEdI4t/GLkoO/HTcdpYHm5bgZqiMjos38FynVxhSXs/suaGfYt+SYFG2TT4fbQ6tOemL4d5AsOLhQdEJKHO7Ql7Tg06vPfR6nA4Y+uJ3p06d7fEQvlYRxYL3ED6pj6OvQoUPMorjB4xWUImpMKCk9FzTS4QpUNT0S1JxYSv+CKvcWi7Eh0eLVqtrLgV/OdJI+axq5eu6aFKiTQ3suKNs/VK6aYQ9qbfx0rC0IhqLGzzrPtR8sI50/czhEKO/quetKhQyppfuEqH+1sSWUmag2trg0e6myCV9X/csOCJUBhgNkCCxYN6dcM9wjyGjyU3FoUWn7fk19/l/ihqGPeQlrYbDjUBVgM5EhDr8CBQqoNIIbM9u0aaOsOvjuvuU6F6x6fZv4pPCRzZ/vNmN7U7UHAdZ9uEPnB9j1zAUNC20aIXvJzJI2wDkYB/LWyKZcYsXh4c48YuJr8nwlHSqxJ9F+Zm1Z+coWrewe8xsqd8mwBAt+Zvd5Obvf4SjnjVmucx2GQXxNXrbN3S99zbz1y/R1+n7jrN1ywnCZDHHdmVNNOl/0XyyFm+TWIbxwszzS6JmKOrwmT+0jn3Rw1Mn+l7jhEhULGuavLnhd3H74dO8V98YAKARmwRqNAlAOlDZgwADp06ePDn3Y62NxaKmu8ohiuuCktzOJl+0fpv6lejjGqOo9XE7N3NgFbLmBYWaR20yZinzVs+mkDwIKZDAL4eZSqF5OSZE6uXKCAOYA8zlNzFDHophFL+C7YMMQ9FnU1PgbqvcsYKMMM8CCC2qLMoti7wUv1mTg2hh+GSItCrVooIYfL588LRXGDlW/6o+MU7/rFy9J6aG9DINxzXCX16RQc4czBblrVpKWn74qtZ6c4vG5/Uhw6IPLg0W3B9qQzaE/RwPWr19fh7733ntPD1ZbeeCSZzbocNPly/pyyiwk176zTVq/XV3WvLNd388fv1Ib8oqZf7BzxLDybsN5kjFHOuWmKo0IV2kDDfB2/W9l7+KjEmG4rpntFur34NuRy3RYg23vaYa+lGY4jDKdZteCg/Je4+8kuVkEdzFcJGw6LDz5+aDZfEmTOZXUe7Sc+tOR4Ax/mLpacpYPkuBGuTyxi2z95CvDRfpIirRpZPuX87Shj/y2Trotm2u4weRycMlv0mP1d+rG3z+4gJnXIiW4ZSMzh543c/Q/t0C+4RIVCzg+Sy0u/ve4wUozO7xPPtnXbaQkhgRFSFwreu1a7Njt4n+PG+Yo4DZS0sMNDcXQ9+CD3TxPLpIKEhz6XJXmpIcEhz63kZIeEmwoJBLeAtmXXnpJF7lIznEDaxMJoJDCe9ZgyATZWGThjD/rLFfC8feRYEPRIEgg7IIXYxuIlE6ePKl/2fmsUMGxSkbY0NBQVWShURDSsm/FwpjvX3jhhZitEBd/HTfd4aWi58+f73mKC9ZYdmvexb+DBCkKqsAWn4VV8rCLYCgEkRLbHwx5/LwXyAyBhCEe3HbYZFjEz26NAOsmvHdcNj7veP/LuKGhGL6w7j9ixIiYoS9z5sw63A0ePFifAbvA3oD6sIUOaBQoku2SN998U2WEJ06ckEmTJikllilTRhuIOIsXL66Km0WLFtUtFCxvLliwQPr37x+jROPiFkNffNBo3gxEfGAB01vi7uL24oaG4gxvpUqhsnz5Vo+Pi6SAG4Y+jn6uXu3YQneRdHADRTGZu0h6uKGhEmMQhMbs3XeEvPXGs4Zbi5BWrbvLzI9eNQvc9IZLu+ph3X3kuuHYvC8ihlPEahmbd9af8GjrcsQTrhC3Y9wj0rhTm/dXPO+j1AgHlk9On3YMiHTrMUQ+/ug1jYdvHcsxkXo8lbPDHDNNZv6RFnlJ7llSYMgjTRqnjMQDw4IVmSHDJspLLzzi8acc5jvPNpDVKLbhOVfbqcsAefnFRzVu8kf8/9Ti3seuhbwpCUso1p+/1m3B88rli9XNCXksYFIoMktjjRz9kFkEF5c27Rxb6BZwlKQTZSrFAtM0mPOhETnYzIFjzPq079BbK2ng4Ps1PSQd/DiBD4YOn2jSiu1QHARPlz69DBh0vydMtOlA3WTC5KekYqWa5inavLtPypQ1nKlX12zVppvUqNlImSV7yp70uDmbvJBnTPtooxv/du17ajlpEAw4kkfya/VOCMMvMe4/+sUJ+1co6u+CxrIZSaqoVr2B/PzTt9o5kgJ86tRt5XH+ObRr30v/MkxxWh2zms6zs3C1bm84i93Y81DAhuEb6+a9dXv7YToAu0MA//oNYvNu4yQejDzZ+OLHA7xPsFh/wrfv0EfdIH+BYO1M3nnxdmNDKaG4MYnq7c+QauHtzyhk85wY6CUqkLG/v6N7DbJlz6U2F0iEv/y8QWVny+5cucrQlyMncTgXqmDcaeToB3WI6WzGcEO8Gg7Y3skwYtGt+2Ad+jBGlSdPAR1uBpnhjjmQAjE0YiuCSmOeIA4qtW//0ZIzl3MBDLh//OOS0c9f+g8Y47EtESWdOveXcROe0KGPDtXPvKtdp1nMHfOgU+d+OvRdvnRRy00alJeyZM2WU4fUEiXK6XB6730Pm7AN1ZoZwKoa37Vo1cV8E6h+pIvJBQxsUa9jxz2udiUwfDV+0gy1tdHRlIl6oizkNX2GjGpUCzfDOfMf7pSpnLxo+eNfQZ7YoY/J39rdww1gIKhQKtLpjbFhgO1BFMZaf7Fh+AZ/x+2InXDzjW1gm47jHzdu7vJFg8imbeMD5MvGDby/TSh9b/+4aWK2jifiJ26nE/boNVzee+cFdccNH6lpkx9gn206/OU5MYi5ROXPonYdR4RE4sVNj4PrcjIUO//YQltQUHq2bSRgG4FvYt0O4wBY1wG+zZAhk+TOnV+fibt0mVj1ZhpJ/5p4cubKFxMf4Ry3V168ZmXrTxgoyyI2fR+pWauxxx070TMEO8YkfWIaCUCxsd/GGioGsXkxTJEybE64xEAvUYENLhpeVj2IiIrHCCCVijlqfvQ4C4YuzE8DEg8vVla/ozIxPDhi1ANqPLBFq64axsJmmmHAAvPTztB3UXLmzKdD333jHpNefUZomjVrN9G8ADuu8+M72HALzG4zRDD05cyZx4SJNGF6yH33P6ZDH/MS75o27xgnfYYtHfoMy16qdCUdPuFYAwOzqa3AcRNmaFkYqjDyWKt2U42LPHTo1F+HPuJ0zHY70wLDHUMfIP3cZkhX//HTdehr3rKLctagcOFwHfLz5QtWNx0gOKSIuv38Akxeiqk75hIVi8QOfSRsT4HgBlAKvcWStHcYANXRnSmkXZfYMFQscxJuOghhcNMpYo1TOengHz9uh1JZR5G2ZQKcuYjORPzEwzvvb62bTkFa8f35S5lwM/c+9sh9Mf7ERZmxDf/pJ865MfwBaREfadu1Fe9we5fTe3S5FW64RCWxDUVL//77Bq0YmIl9e3fGFPJmIINU2B+FSwhUJIamAjNnkUOH9qkfPXX/vrgXwAAoC3OkN8PN5gYMYO3YvsXz5A06V7R2Lio/PugUdrhjrjSRayPeTvj26Xfv1B3bN5pxuLns2rnZDD2BamwKy1xYw69dp4mS5e5d2+IkXrtus5jbBZo266i2VXHTCPeMfMAUKqVa6fKuSGfCdnouC0mAtTGGlaNHD+oQAKeD7VY4pc2b1phhtYwUNkPR7t1bzXCUlRW6WjCDDS5foZqsXbNM42Ho27x5rfQ0EztD0/79u3SYat+xj/bcXbu2yuChE7Rx165eFtNZGNaw57pj+2bp0XO47Nm9XTnWkMJF5cKF82a4e1BOnDimnYNvuvUYqmlieKthozay6rdflVJKl6kix44eMmVzjORTRhqwdt2mav60XPlqkjdvIVWBLlGyvFlQ55b06TNKWJES4p8ps3KwdJSUJg1s+GKZ7NrVq3pjQp68BSTZY4+/Hv3u209ppkFiKcraWQVUDA1AQcik7WEkRMVbRJh1FLri9LpUni0TJ540WpkUjjhtIenBVIKtVDu3wCpzf3DKVPg7nYdvCAfV2jzEDkPJ1Z/3dCbya4dem0fCE4f1t1RHxZM38kX6hlZiymTrgDi0k5rOiduUUOMhHVtHfxcJ7kehhYTKmIukgwT5Q3//DB6Xi6SCBBvq/Hn3fsKkhgQbyhuM98w/8VGvnnMgLTEgjilT/rlDXv8reNdLQnX0V8BcR1zUGTonzJ3Ah/vdufkTcLIQiyX8ABMpFfzhhx/qZIwu38yZMzUSlFCwIobOH3s06PWhpHLu3Dn1x1IYCi2jR4+Wjh07qjUx4kK34m4BBraoSE5iophKHQEul7aKQX8WxMEPRaDffvtNFYBAsqJFi2pXIEE2/GgcWGtvNS0+tIs2QIvDSeHHPhLh+QtQgCFyegYNasEzdiq4GbtXL0fyfreAsgHqBYMpt6N8tAV1SoNhiSBBri8hVKwYKuvX73YtY7pw8Qf4Q37CAmHxtWvOMOzChYubI9EzFaJJu0PkwoWLmyNRRHU7VZTYacuWLacs/P6rmE0Z9kDq1G0ux48flo0bVqtUc+SoB+XFFx7W94YDNj9L0N5ub9zoz5rj0emvyv339Y2R8ALSK1mqol4K4iD+t85zkaKldEdv4fdzPGuOhPJwY7qseYqGl9L7KhKG/Ya/zjqIXUzu0bA8f/w0GNQQ3f/0w9cmL74qeeaS343rV+kNai6SDnzz5M03NSSkuGTNlktvmu7Wc7REmAY7euRATANzBId7/NKkTSeHDu3X/RSuwGM/qYhxB1o3N04HZtHr9WI7R1xwm06FCjX0bkC7kcdf9obq1jedZMMq7ZR0evZ90Cjith1UBTp27m86eU7do0JTp2Ll2jH3MCIt8SYcwGKUiyd//mmeNG7SVjZvWqv7Xr8uXij167eQDSatUqUrSqVKtaVJ0w56G3Xu3Plk375dqhmExtGaVUvl8OED0r4jt/t0kpUrftH9sj27tpmBJr106zFM71nkcpfYQSJKqtWoL79vWW86/3Xp3nOoFC5cTFat+lUGDx2vZaCco+6dJilTppHdu7dr2a5evay3gpMnLozZvWurye8j8qMhJOJES5fLZpYt/VHrJ8A/UJo26yBHTP5oD5Ard14JMvWDcAKNKm7QZnuJG34YIMgzKgPZs+fSv6gHoMbAxis71Llz5VO1OOouT54Cel0iWsHcEE4aqE9wQ3eQiffc+TN66w83CZ0+fUJV9nBD5KgS4OZ6QQZSp78citd3SmpbevedY0cPx7i5VYgw5IerC9EEw82tQqhO4D5/4awEm3Rxc1EotyjhZtBhf49NZ7av0LvRvU1fX1P23JLF5IFtKfKSNWv2GE0wBnxuSEIFhP1D1BV1nzVXXr3diC2vPHmIK4sO2vnyFTRxZFWBj62Xf32msnt7SEy8R/jYPT9H9QDQSdnDg1iYXSAeCsKzc3DR2bsEfB+fqAhrVSr4EZ8NF5sPx20JwoYF3nHGhmdvk31DH+24+BPeqnlYxI8/1u3km047bsLj8tgjY28IQ5khIuLkr9VmsOr0fMvMyTfk21ty5+J/DyWqXLkKyP79O7Sj3AwYi8NKuNV+cOHCRcJQKqpZu7ny9bdC5cqVb9ts5cLF3QwlqsSwD9z19Fd3M124+C9B2b+0aTOYBeg5Hh3feLhdayrWAixAmRXPnT2tz97+LDTRx2et0LPXPfLB+y/r+78K0hk9Zpo8MX28rkliEW0WppTZMaF+M6ADyoL15IljMeusxEKPO5l/CH/+zLfUBYvgixdRybhs8p1C0puFM3lgfRgUlF3jBAgdUPT9s3lz8c/CNygoaGqHToNl9arF4ueXWQYMniSFCoXLmtWLVXQL0Fbv23+USrDWrFkubdv1lKJFS8u6tcukXfveEla0hKwz/u069pHQ0BKqUZ5QQ+N3/vw5qVWrsezcEauq7/if1YObSMUgqsqVa8dI/5DWlSpdQbp1HyJHjhxUze6KlWuZDnVOjh49fNN1HkRVt17zGOnfhvWr9JDMop++03OO69aukLLlqugd1BztPnRwr1SrXl+2/r5BJUiceUTCtm7dCgkOCTd1M1ZWLF+kovbjxw5rh2/YuK3Wxw8LY7cIAMcqELigRR9f+odUbOPG1Sr9Q/CB1jwHefz8/FQDHglgg4atZfv2zeb7M2obYNPGVVK+Qg25aAaCIUMn6Onjvv3v1TvEOfLuHArC1Est0x6lVAWpZMkKKqn088skIaHheogJaSASTjTpkRRmDsii94cjuWIQqVSljmrlo5RerUYDCStSXAm3Vp2mps1LqmQPUX54eGk5sH+3NGrSTooVK62nGJo276TuLVvW6YEs3OvX/yat23aXoiY812a3bddL60/7SwfTd4qYvmP8nb5TXLc5kLQWNvlle4Uj+cGFw2Xb1g1az7iRinLMHjdt1sykG2Lcp04ek4aNWpuyFjOD0nk9FcCpBuwsVKlW16RVUtuMkwfkJwMnA0zfLV6ivBnIgvQEBgezcuTMrW1Utnw1lXqmT59BKpp6DQ4O01N6nIqgvjkszck66oVrxrnWm60Unam4ZIpDVPElWBa3U/qHZMu781nQAZm4IBDCOG5sqlrpn6OpiCTMW0Jo8wwhxp2NHKLiO4iWH/pvSN+oWO/vcfuaAUR3hjxhgQ1r3XRalcIZN8dOfFX6xyEpR7LoDWYVZn7ismWz6SIQsnmB9cZNOYk/pmwmPPE70j9H1w/wjsGO73DfrM1c/O+gRAXLYTvSzUDDEs5bWdOFCxc3QiUU3XqMdEbHmwBi6t69u5kK83l8XLhwcTP8sdjPgFmMm+X379/v8XHhwsXNoOzfH/Hmt3NNBRJa/+BntRRYN7FgRJDwd8AMW6VqHVn8y4IYoYsFa5g/2si2Ghnx85oYUB5wq29j6x1DGRypwQRBijjrzoTqKvFwdAbtlol3HQObvvqbf2hruPj7UOlf956jBRtKGTMGSP+BkyR/gVDToZfEdESkf737jlRTMdifQPKC1Gb9+hXSuk13lYRsWLdSWrfrqTpfSH8SWqOhKDth0lMqPsfOBcRjQeft2n2ISv8QJ7du3T1G+rfo5+9USter9wiZ/90XUq9+c5UWzZ/3uabDjzwgdvYGB8d69h6uenlI/9asXqbpL/x+rvTsNcyUeYlUqFhTDhzYK1MffF4lSZjAI1+sIYcMm6AGGTdtWqNxTZ32vKxY9rNJq5jqlKHvVq58ddXb+/mnWN0/BCRY30SPDIMkmEXo0LGvKc9ilTIisaMzU6cQPCBfhEdy2qx5R5VUYhpiygPPybZtG1QfbeS902T1b0tUJ69Pv1Fy/txZlUDdM3KqKiijlIsFtu/mfSbNW3RWSWKBgqGqW4eFUAYqJJFIKgcMHKuDFuVs1ryDNDL1g9SxSpU6aiIp2tQBNjswh4QkraaJG907dPDq1G2mOnkHDu6RBg1bSdGipWTXzq2mjtupG+kpZcCNjidmj9Dn27B+pVpXDTV9Z4PpRxiwROLn3Xc2bvxNpZno86HX2caEIT/bt21yJH7Gje0QyoebMpIufZOthnr1W6oOoua5VmONE+kfOqChpizUe6kylTT/SPWwAVKsWBnJHBAkefMVkpIly6tuIDqBZcpiE4QJJYNUqFBdChYKFR8zKFWuUlvjZcuD/hJm+h4Ga7DhgoTxX5f+objI3g8iaasWxYxCh+IEK2Jy/4BAuW4IEOVNrKWiQInyI50zS9YccvTIQS00IzCVSmcOMJVCJ/cGypCQNu/ZA6OiUcSl87CPlMKUF2VZFCfPnTujxARB8CNP5IPKouOhjMrITqciD5cM4UP8KFNGmvenT8VNO51psIsXzqubtGgMxNGYESSeUyeP64xEA6J0iolAZoqTJgyDD8RMWtjdOm/y5iCZivrJMwMTcTCgUCZM8yISp5wo0lJHlIF8Ex9lps54j7j+ow9fFe4aANjzwuwh4n8Xfx9KVH/EYtA42IDBLnNCM5ALFy5ikaiZKjIySqZN6yZr1+6SL75Y6vF14cJFQkiU9I8Z6tVXv5W5c/+e4MCFi/8CEiX9AxzUQgMAVtAbLOAtb34rJDZcfEReucpSQpIlTx5zK8MNMHlSa9zmfSR3RaPNYNYwvilTSJRZK3CHf9R18zfFraV9t0KEyUfy1E7+iTMKk4ie50hTNl9P2SKvXjPuvyqtc3E3QGeqnr3H6OIZPbTgkGJSOLSkLs690axZMxVW4D9q1Cgzc70qnLb9+uuv9T1E8/TTT8v48ePl/Pnz8s477xiWcZou+l9++WW1T4ZgAaJs2LCh6qZxEyPG0jJmzKjxIBAJCwvT+EC0+bbrsrmSs0p5FfkCX0MYRbu3k/bzZ8q1CxeVcNLnyi7BrZsYd0pp+NoTkqNSOUmeJpU+VxgzWDt/hfuHmviipPWct/X7SDNAdFz4iQS3bCiFmteXOs8+KLmqV5SMeXJKl1/nSEBoIQkIKShdlnwlV8+dl+7Lv9b4IC7y1PC1GRJQuKCkyuQnlSaO0LyR31ZfvKluF/9dqEi9eImKsnbNEvMYrUqJJ08ciSOQgBjKly8vJUuWlGXLlumsdeTIEfn999/lp59+ki5dusiqVaskICBAJXhr165VouEiX77l9+OPP2qctWrVkpw5c8rmzZtl69atUrZsWY1jy5YtUqNGDTUY6K0KlTJDetk6a66ZbXwlbVCghBuCOLZuk1w5dVry1q4s+35aKlfPnpOCjWpL6oBMcnbPfgksGmKII5eGy1qmuPgH55eTv++Q09t3SSq/DLLu5Xel/H2DZNkjL8h1MzAc+W297PxqgaZx+cQpndG2fvqVFO/dSTa+NVMuHTspZ/ceUOI7tHSVnDJxpUibRnZ+84OEdmgua196R/MabWavFBnSyfF1m/XZxX8Tyv45R86teDvWfSswY0EsfwUJfcsM5k3IzHD/lJ7hzdKy/vHfu3DxZ6A9u1uPUcr+gZat+9zA+nmDd5iZfeONN5TNmz59ujz33HNqkhUTrXny5NHDjG+//bayiVg6/fTTT/UqerQFChcuLIMGDdIw3LHcsmVLMbOlDBs2TN8xwxHHa6+9pp0dNtIQvpq+hV3kfmbYR2+kTZtW4+IvF3p///33+tfb3xudOnXSvADukGZ2nTdvnprf5d7pbt26xSFo3JQZU74Q2z333KN5Bj179pRcuXIpIbpwAf7aVGMA+0fHhJgOHDigLOHRo0e1k+GGBcSuBZ1ww4YNMmTIEA3buXNnwcZ0hgwZlOBKly4tBw8eVMLs0KGDBAYGahyHDh3S9RbrtPbt28uiRYs0zu3bt6vAxBus7WrWrKl/sWoDG8lfb39vHDt2TMaMGSPjxo1TN2s64maQgLixxeFNJBD35MmT5cyZM+r/1FNPaRjAhe2U353ZXFh42L9YdsfbfTPQyWDf/m5HSkxaLlzcafCwf7FHP1q27n1L9g9CGDFihGTPnl1nDFi+V1555YbZo0qVKvLoo48qm/fuu+/K2LFjlYBgC5kNLJv24IMPquCCWws4XsJM9fzzz+tsw4z2xBNPSPXq1ZUl9EZww1zS9IXKEhURJe1n1pYrp65K3YfKSq4KWeTquWvS4pWqnpAOspXILOUGhIl//gySu1IW6fBJHfHLlU7CWuaV0j1DpN8vTSUqMnZ2SuOfSpKn8ZUBy5pL+mxpJG/VrCataEkTkEoKN82j7vgoUCeHtPuglnAbeJ+fmkiT5ytLsY4FPG8N62ziz1slq1QdU1yuXbguXb+qL9HG7/qlCOn1Q5M46QPeUc6sxfwloFBG6b+0uURcjpCo69HSb0lz/c40RxwUNHmIuBoplYYXlU6z68q1i9c1P63erC7Xzbe4vZE13F/ri7xEXImQOg+WlX6Lm0nRtvmlRJdC0ndRU82Hi8TjT7N/EBXXfbCuQIwOcUA43msQiLJFixa6loEV3Lt3r2TN6hh4ROLH98TDlSATJkxQ9mnlypUSEhKiYblKo3HjxspiwSKyhoK19Mb2eQfk7P6L6v6y3y/ayebfv0I7ceNnK8nRjaeU4Hp821DSZk4tR9adlMNrTminOrrhlPn2ggQVySTbvj0g2UplliXPbDSzbzJp9lIVQ2j5xC93OqnzQBnZv/SYRF6LkrAWeQ1BpdQ481XLJhlypNH9s/AOBaXxMxU1H1u/3ifXr0RKMhPPrzM2SKTp3L9/6dweCCKvmc4+MlzSZ00jyXyTycnt56T84CIaz9H1J6X62OKaPzpxnx+byNXz16XyPeHauSMuR8qBZcek9Ts1DPFFyf4lR6XDx7UNgUUpcdH5I0za5QaGScMnKsjZfRfl0OqT0nVOA/WnzJ0/q6fxRJpvesxrKKkzpTREm9vkv5IcWHnc5MlHvhqyWC4euyxb5+6TnGUDZfGTG7Q8LhIPZf+8jxpwu99NN1kTQGKOULhw8V+CzlQ9et0bw/61atv3luwf6ykkeYMHD9ZZBHYOSR0SNP7CxjGDsTkMG4cbP1hBb40K2EXi+OKLL1SowF5X8eLF5b333tNZzIWLOxV/mv1DQMFGLRvBsHwQoCUC/m7cCBvlaE4gqWMdBSFaEbYFz2wOW/9ffvlFKlasqDfHucILF3cylP3zPvqRGD1Ab/xVnT4XLu5W6EzVq899Mexfm3b9/5D9++abb3SfivUU+zcPPPCAsn9I8cqUKaPh2PupXbu2umHv+BEv4Z988kkVcLApXKpUKd1I5c7Txx9/XGc57jdl34rZrnXr1iohZFN49uzZupfE5q0LF0kVf5r9A7BsVrsAUTfSPNZIDRo0UM0HCAwFXDZ2AQTED4LEItPhw44BzFOnTml4CIn3sItsGHNBMH8R20OkS5cuVWJiw5jvkCi6cJFU8bfZv9sFtB7iqxO5cHEn4gb2LyGCYhZC7w6p3z8Fl6Bc3C1IFPsHu4fmBFoRLly4uDWU/fujDV+EDu4GrwsXiYMSlbfhl+IlK8maVYvjqB05J3KLqTkwx8Cksy+FoOJm7oRw7doVeWDai/L57Pf0Xl3MkVlwrU3vvqPkw/f/T5o0ba9mu35buVhvUkhpZso5X87UK2YqVaktc+fM1Js6qlWrLwcP7lVbhNzZO+/b2Z7YHGDfzc+Ew84ft1TkzlNAfvllvpokq1evhezY+bt8+/Usvcv3t9+W6KUDmPKqXaeZyeM7MmnqszLtgRE6U3OzBLdNcFsHaR05ckBWmW+wOYe9Oe4CtsDUWZ9+oyVVylTy4guPqJkw7t3dvWu73D/+cZn71Uy1TZcjZx758vMPpW69ZvLeuy9Jj17D5H3zt0XLLrJwoWOb8LlnHlQ7eF9/9bGULlNZb8UYds8keeSh0aaeUWpmf9CT8D+EW7XzneD+p2CSMGlYd2x6N7B/+/fuiENQFidPHo8RtRMBv1u5E4Zz8wY28eKL7f38/LXzMiMumP+FlC1bVaWCXA2zYP4cqVCxul5tM3fOxyZ0MlWnWjD/S70WhsJAKPGxfu1KvfYkRcqUeqnyV3M+ksFDxsnvWzYYIr4oixfNN+lUUYOWRw7vV9t7GFj89ptZOnOTfqpUqdXOHxd9t2nfW1KnTqv2+LjYm/cMBt4EBahbbBVipxACQ1ppBUGXL19QA5OUU20RmoHl6rWrSlCvvzJDy4KRRuqJtSxXw3wy802NC/t9mfwDBLWy2Lp2/v6TP3Anu/+pn0nBy+2VHjMVDY4E8GbgEB4ibxcuXPwxlKg4+vHWG48nKPkD169Hyty5U2TXriMyevTrHl8XLlwkBGX//oj3TJHCV8aPf0fGjXMMnLhw4eLm0JmKe2SPHTsUwxvGhzff6MKFi1tDiapH73vljVcfVfYvY0Z/OXcurqF6pH/cicphROfazb8GFtoTJz+td/BuWP+bLvIdRKsAACkX0q+cufJJZMR1OXr0kEk3q6RMlUr27d2lgozsOfIYN8KU5JIzZ16NA+P83NF6/PgRT3wOuLSAy6aRNHJrRsaMmVRamC59eunYqb98+82nsn/fbsmTt4Aa9Kf8rC1J88CBPTJ+4pPy8ouPCvcR586dXy9A4JIDLg84f+Gc3rqRPXsuFTh4G/enjgYOvl8lpa+/OkMKBRcRLlhYu2aFjBn7sLzx2lNSt14LvSB77pcfSp36zWX2rHekdp2meiNIzVqN5Ffzt1PnAfLaK09I8ZLl5dDBfZInT3698aJn73vkyScmmIHOkTMVKFhYLyAnD+nSZ5TAzEF608a0B0bGCEgyZQrQiyGoR+qb2ywoOxLV9OYb6oi/CIyQ8nLZQc9ew2XOlx/pswU3wYwe85BKafft2ym5TL1wiQN1YMEATHvgx8UPWbPlUMVrwuXMmUclu6iyIRXlZhMuq7j3vkfk3XeeV7eJwYnoDoW2Cjc+WBQMDlfpUnwgAfP1cRoRyZ2V3t3MfTNgQpqb6ZGcxSKZStTohDQ4lyYjtuYZid+xo4f1Kp1xE2bI1i3rlKCuXb2iF1BXq15P2VcaKD4OH9qv1/Mg6eOeqt27t8mIUQ/I2TNntBPu3bNDKlaqIceOHNIBg0uT6VQ0OvkgXtspSHP4yKlK/NySkT9/iErw6JxO+FhwJxQDQsT161oGbgghD3Q229GQCqIkzIDBVS0dO/fTK3CQ8pEGN3TgX6NmQ1lniPGEGTBSpUojefMFCzenUM/FipVVfcqQkHAVt7fv2Ee3BQoGh5n8xl0ft2zdTTZvXCO9+46QHj2H6ZU9Q4dN1Hx26TbIDBYXTB1XVUIZPeZhzSN52bNnO6NETNtydQ+29bkKicEPwobIuF/LhmEAyZU7n/QbMEYHqcKFi0tXkwaDKtLUNGnSah/jcm6u5cFNXXMdD33BxgP+qpv4buZm0EvY7YTDLyG3DZeQm/5i3TpThYaVMpW8Kl5Hj0WhQtzQnd7z5OLfBevdvz9yc28Sd38ltF1yu0EazPYQ7H8RSlQe900RERElb7xxj2zcuEeef/4rj68LFy4SQqKICgQEZDA8+0Wd+l24cHFzJIqoLP/owoWLP4YSlbc1pYSA9A+NiputuRICYcdNnCFTJgzRu2rRj5v54asxxMlCvUrVeipg+OLz93VBC9+POpBzDCWZCgIcgo7S/Fk3i2PiT+jsly0Lf5FUkY7zlzh89RvcffuNkrfefDYmrNWjI12e48eLwAFBA3Eg/bMSMStcITxpIaQg344/R2li6xWhwvARk+XSxYvyxutPSdVqdeXypUtqGmzFskXywEMvmvoa7F5ofYfDhw7WtdsIuXgxVrk1IZQsVdFDVMlUioNkiE527epV/cWH6r2ZTgQRcZEzFyEjEregoy/6+VuJMB0Y0CHLlK2inX7SlGfFPyCzXpQ83hBm7jwFJX2GjCrZCikcrpcdg5SpUutfb/TsdY9Hdy65tGvfW6VtQ4aOl6bN2qv4HckWBGSNf3JZMsSMyJxLnTNm9LuBoAKDskr1GvVV9E59cbk0+aU8XDaNOJjyIiaHiCCeNu16SJ++I3WwsOBbROIHD+xRAg4OCZfIqAhNl2d7po24qGPqztutdW3cxBPjNmnxlx+DgXVD1IitHfd1zQdu/lJ26+ad/QYpcIzbK17Kqm6TpqZt3ORL85SAGyTsdvoO8Xj3nRi3eUcYwjru2LrwdsevF+uOUy82z+bnXRbvMsatl7h1FFsvuL3rJdYdU/cmTVsvWp7EsH/BwcG37SLtuwkQUOs2PeTK1csy54sPPb4O8dRv2FK+nz/H4+Piv4RErqkw9dxCli/fqj8XLlzcHImW/uXLl1UOHjxppsYbN4ZduHARi0RLHvbsOeoSlAsXiUCiiapq1aoxxllQ6UGXKz6wWosNQBaGvCcci1D+WmkYbsB7Foc2jLULyI+wmCjj6lJvENZ+b78jDhar1h8/LjRggQnw531CbtLiorfXX3895nsL3uFn842Ja0xSJ1RuFy68kWiiws4f0j8627333qs3KcbviFykhnEYOjQ3IA4fPlw742effaadHTNkXJjNlTlcr4N9dQxoYkxz4cKF+h2dmFsNEV0jXeM7foBvEQ5gFxBDnFwiRzh7lQ+XuGEtF5UqTtvyjD/vub0RXTvyw/fE8/nnn+sdxrgtsVmEh4dL0aJFNS9c6cN1PtRB/HAuXMRHotdUFhAV144+88wzHp9/B3RmiAqrt645MxdJGYmeqbgblxmA2WrGjBkxbJE3YPv4Ad7bMPyFGAEmm+0MR9gE47kWJfUeKSfZigd4fBy2rlG9RtLy+ZpSqH5Oj68DwjeYXl5Kdivk8XHAPU/EU3lUMY+PB2YYqTWltNSeWvqGmafSPeFS9+FyN1zqVqxjQan3aDlNyxv5a+XQNLiLyhvcGVXnwTImfpGak0vpXVfcPVVtbHETvuwNl69xr1Wjpyrq3VHcOdX46YoScTVKCjfJLfVN2eLHz91R9R8rpxe81ZlWVtPKXzO71CIt4+ZiOm+kSJtc/X1TGG7DlI2yVLqnqOaPy/LSZYm758cMz91hoaGhek0sHAjPtFmPHj1k/PjxCbadC0NUbHRy7iggc5ZEsTYQBzcpclWON/vHWgNjm7BwrI+4C5ercmD5PvnkE73PF9YM7QxYNr796quv5LHHHlPzzt4o1oHbB6P1pkS9afCy03jckpghe1qpOam0djLrj19QWCYp2T1YO7P152K1XOUDJXuJzOpvEXEtUgrWzaFxcyshl6JxiyFhwtvll2ObTknyVD56SZteqmbiqzAkTH7/ap9kypteOz7Exa/mxJKy5u1tkrd63DKAHKUDlYC5dC53layaxu9z9smeRUeci9TMO5tXH81rkFy/GCH9ljaXDR/vEr/cafVSuIy50kqgKR/Q8ObT/cuOSbqg1GaQSyZLnt4gv732u6QNTC3Lnt8sy17YJBlzOLO5jf/i8Suanytnr4mvKRtEmbtCVrl86qpkL5lZTu+xZ9tigYnudevW6UV9sNDlypXT9uQO5lWrVqkZbhc3ItHsHyMURMdMNXr0aJ2tIA5vEMb62RmLZ283sOEgUH6saeKD0RSiYDnF7YU+yZ1JFTcdkt8N/qy/zDd865PcWYfpjGOcdFpv2JmIcHR2zvvxvV4Rav7jr9dyms9IS284ND/S01mGVyZOb//4sPmIWxbzoYF3/mLdTnnip+Udvw1j40lmqjSa6jVRUEbv/IOY8B5/8mDrSMtmftFMvp7vLWgXO8jatXRCbeviRmhLlShZyVRaXPYiPtq1a6cSOSqY29n5Gx/efrjtM39tA3CXr4W3vzcyB/tJxaFFYlie8HYFdHYAdBA6ObNIhaFFJacZ3ZlNKpgRvUDtHNp5yg8K07tynfDJnM5i+kepniHKxoFSPYKldK8QdfPeCkOKtMwr5QaEmvqIlkINcuk9wXTMvNWymdnK5MnMTkrUno5Zrn+YhDbPq98SH2kz8+GuYMrgdGqHoADXp5btX1jZtjK9C5vwoUq8pXEPDJPkqX01fktEOcoEajmZRbmbmPj98qSXMn1wh0qWMNMmtowGafxTaj6Jv0ib/CZMETMr59TrVQkfasoH7DeRZqZmFk6ZLrnkrphFyvYrLMU7FzT5ddqGH3UT3qaASbOwEnhok7xSYSBlc4jOIme5IK0v2i1LuL9elUpdeCODmUET8r+boC1XrHgFHYluBdg6Ri7CcRH2yy+/fAP7h2ia2zlg/7hVccCAAcoufPTRR0qUsH/VqlXTOPiWWxQffvhhvTXEAqKofn+JmAukAZdd2waEgEBg4UySpUgmaTijgt5dm7NcoNSYVFI7ZL7q2bTz0RHp1IB7cou0zit5KmVRFqiEWX8FFMigREIYykb4yqOLKcsUbdJhfXLuwAXDCvrq+uXI+lPK/lnQMU9uPyvnD1/Skf7472ekYD1DzCYu3PlrZHdmAZN1m4+dCw5KijTJTYf2kWObT0umfBl0uji26bSkNeychS3ngWXHtbNDxIS/cva6Et6xzWdMupclhSEGYMNfOHJZ64vOf8rkjXi5CPz0rvNyZINJL69JzwuwuxB1xeFFZd/So2awCZGVr/yug4B3vbDWpG0g1urjS8qFo1ckVYYU6sf3EEnDJysoW+pfIKM0M6z7ru8P6qXl5IX2I1zrt2sYFnivEu7dCmX/evYeI6+/+ohhw26uHQ3RUMGIqllTcWt8/MveIDx7zY0NjxjbEqQND0HhZqELK0EYb9AAdBJuhwc0JB0bXL8caTqlx9+4k5mOzeJb3abj+aY0btPAsHO+KX3Vrd+aTmJHRzplHLeJ35cZkJHbuE1W1R+Co0Oo2+Qn2uTL5slC4yG88Y+fFnmxrCNxxUmX8JcixcfkHeIk/z4pYmconpOndcIQH3HpLInbpKHxGHf8erHxMwsx22reyL9XueJD82riIW7SIK0Yf5M/6oU6ionLcAkMFo7bOMiTCeddRxAk61V1G2LimbxCWIRLKB93C3yDgoKmYv/g/PkzplJN7dwEbdu2FW6IRyq0fPnyBNdB3qwc720Y/K0b5dwzZ87EsH4JxUMj5jKj89l9F5R1CSiYURs48lq0mQlyyPEt5nvT+bRDmrAgU/4MusinA3N7/MVjbPQym5gO4ilWvurZJWPOtHL+0CXne8+7XOWySEChjHJm38UYfzoLs6V2FNNv8lTJamZGfzljFvR5q2STwBA/ObntnHZA8sGgUaBWDkkTkEpni3w1s5vZ1E9ObDsr+cyMhSDl1E4TXonI6bSkXah+Ljnx+1ntZBAgoKwhTXPL6Z3nPUTHsRSH4HJXyirn9l+UtIGpVNrHjJgyfQoVvFAvxKPhTb3wLbPG1TPXYmZwyk78pHtyxzn1d+J30i3cOLecPXBRb9BnhqTuuSU/j0k3MNRPTu06p+H5AYglyHANV0waDITZSgbIpZNXnXhN+sCmEd99t0JLV7N285jF583ArELHgXUbOnSo3gISn/1D44ANWdg/pIP9+/dX9u/DDz+MYf+QAhIX33755Zcq9ODiuDgwnbjmxFLasbd8sVeqjCmuHfXquWtSaXi4J5CBIRqLIq3y6d/mr1SVLV/u1b8KTxgav9zAUF2X0Hms/3UzE9R+oLSuB4SR3QOIhdE7rX8qdfsboi3RtZB2Cn/DNpbuHaL1YUGnp8NlLxWg/pkNkZbr76yXcJchvI3f86fVm9WVKJq+WNnx8PiTn4tHL0unz+o6Hhbmfa0ppXRWqmFYsExmbRVu1k1XTpt6GWHqxWbH66+ydyY/rd6qrnWJRJXBAqIq0spZX9nwSAWRsEL4qc3azC93Oh0cYPNYx4U0NGy6jduD5IYbCG3mtB+SyLuZrUsslP3r3nOUvPn6dDNr3Jz9g1BoHFg11lRcMRqfbYNQrB9uCJCNWtx8a01HQ2i4mfUgMI6VeHdQAB/PegEWQiVzpsHwA4yAdPRrFyJ0gQ282Rb9Nq3jz+yV3LgZie33vMMNO8KIrmJnk7z9Bug6wbI8sGGwV+Y92Yww4W1YnclMWGYIjZ940pv4Sdcz+8S4TVqU08ZFWNK2cV0z4Wx5NH+GdYrPPWjZtF6iNG3WZ7ZcCdYLrC0sYry0NB7zLbOlpmXyp2y3GXyAstSmTlOasmhaV01axk08DEqUhTAgDsto0rMs6X8VSlRp02YwHZ1DinEb0Bv169eXX3/9VdV8/g64lufs2bM3dJb4SJs5lVw64bAR7NOcMgtt1j2MmMwItkEt6BR2BmIjExaEZ9iX07sdlsWCzhhg2CLYSwiOtMgOi2/2fkiTd7Y6IBrSZU+HTgNrRAc+s/u8yVs67ZQIP7xBGNYSl45fUUEBne7M3gvGndZ0Oh85a1g4bzAbpDQ/WDvC0zERgMBOUjbyxlrGQuvFsLLUC/t0rKd0D8rkC8KBsC6fjtVTdMqcwbCg57WMqTKmUD8IPrVfSl1/wRp6I01ggFw8ckxS+WU0cZo8pUktFw4fMxUSbcqTwgwOV0z9pZFUmTLK+f2HTJ58JG2WzHLp6AlDyCmNO0jO7tlv6t5X0mQ2bOGJkxomY67scmbXXlOHsYM4aV06bt6bhoi6HiGZCuQx7O9eTedOg/a01m37/OHuOGsfLbCZfYYMGZIg+/fxxx9rPJb969u37w3sH7Mc3xGGzd8uXbroJqM3GC1bvlHdjNzXpbVhW/xyp5finQpq563/aDlPqFgwwiLuBS1erSqnTGeHzcka7q9aE/lqxLUJyDosV8UgyZQvvWQrEaCi7WDD2mQONmyaiUdZJqjTA0ZlZsvgRrl0lkDkXs2wpID1RimPaN4bEESNcSW14yJZU62IK1FSeWS4ShIhOG+wjkFihmZFldHFpObk0oaAo6TKqGJS3cQTfyaHFW7yXCUl+IrDiuqWAoIZxNVl+4fFSAUtYD0Rd0OgSAcR+UNksIGwslnDY7VXQOF2zSSoWKh0/uULuXbugtR+9kE5tXWnZClRRIKKh0m++jU0T+2+eV+CihaWdNmCpPTQXnLp2AlD/Nelw8JZJg9pJHv5kpK/QU0To8m/yUOnH2eZOrsgoR1bOgkZREdGSf2XH5PyowcaIr8szT56US6fPCO1n57qCXFnQWcq7/upbgaIBqDkypoK3b/4F1p7S/+8JX7ebv7C9hEPBAiR4h8flo1QyZnpmLjxY/LApoNKzEwHpJMACFFnI9N2jOh0MIDbx8wSDAh8z4xBR+QH+CbSfBs/LQBbo6ynSc/OEjYfrCXIDG7r740Yf88MaqWL+JOmClhMFjQupHaGJWS2VMme8WMmUhYMt3kRw15RZq/wxEXZKQ15UMmcebD5sXVEWfSFiRdQVsLwLQQeP//2IsCIK1fN96kM+4cmRkrzHewhEk3qm3ivE5mkNjNRekNYp3fscb43bRtt4khulgPZypWQwyvWqj9+URGwpE5cUaYv+HraHzezF30kysSrsxSFvMOQaI0KOj9tgoVZFy5c3ByJohCIqXv3Onr614ULF7dGomcqZmGIy4ULF7dGonk5Ln6D13XhwsWtkSiiQtw6cmRLKV/ekbC5cOHi5kg0+5cuXWq5fBmjge5s5cLFrZBo9i9NmvRmXXXr4N77VuxD2Q1eb38XLu52JJqoypcvr6pFdvM3oaMfzz//vNx33326/4RhFxRnAf72SAjGVmrVqqVnsyz49vvvv5eTJ0/qntZ3332naVWsWFGNxnTu3FlCQkLUTdwYbuE08eHDh3UzmRPH6BTWrMkmowsX/1skiv1DoxwTZWzsfvPNN2oBCeLgSLUFxFa6dGkltC1btqhf3bp11UoShNCgQQP59ttvZe7cufLcc88pEVkNdb7lPX8Jw/F64iItDL389NNPqtEOwUE4S5Ys0WfcCxYsUIJHc95bS96Fi/8VEr2mSgzo1Kq5YIjoZmBWshoUhLOE5e124eJORqLYPzp7r1695IMPPlCFWkyUxTf8AjgrhUFN2Ly33npL1Zm8gT9mxpo0aSJ+fn4aD7MfhNi7d2+11sQRFNi/XLlyqaFLC8T56AqSPipO9pgJp4vRQ7RsIUf9z507p3+x/oMVqJEjR2o4wvNdzpw5pUyZMjobNm7cWJV8iZP0AgMDdTYtXLiwtGrVSg3TZMuWTQ17YgMQLXyUizm1zMwK+8nMbdW4XLjQQ4oe9y1Bxz99+rSsX79ejUxu3rxZtm/f7nnrzDStW7dWw5OwYl27dlU2cPXq1TECCwDhYKGHuH788UdVut29e7csWrRI+vTpI/v375dGjRpph8VgpvfsRYeuXLmyLF68WH744Qf9Fis/sIB8CyHjxooTaezdu1dZSPKzdOlSJYCnn35ajh07pusxfhATRMIBzLVr10rPnj01nlOnTsm+ffv0zBfEyL3HkydPVr1F2FrYV94zsECo7izrwiLR7B8zhTdxuHDhImEkiv1Dm+LDD++TBx7o4vFx4cLFzZDomapq1aKGldshly65awcXLm6FRBEV6wnWQv8muCIyRYq457X+CrguMmUC57X+TbA+BNYO4n8Z2Jd07le+e5cSKqiwirIUtE27/rJxw4o4HYCN2spV6sjJE441JTqJ/eZmbv7G/3FfatHw0pItWy45f/6ccEeqfQcRdeoyUNavWyHFS5STVq27y4rli2Ti5Kfl4sULemivYaM2mscM6TNKtRoNJJn5lyp1GsEa1IMPvSg//vBNnPTy5C0oI0c/KAvmfylNm3WQFClTSqVKteX3LetjwiBtDC9WRuo3bCWHDu6TEiXLGXdr2bZto1SuXFsamDTXr1spdeo2lfoNWslvKxdL0+YdJU3qtHqZdrsOvQzxp5IDB5zDecQJ8hcoLL7Jk8v5c2eldp0mmu/jx47I0OEThTuJDx7cK0OGTZDLly/KsaOHY/JD/RImc+Yssmvn7zL1wRdk69YNkj5dRqlt8pA2bXpTd2elY6d+wqHSqOgoGTZ8kpw7d0ZSp0krNWs11rYrZsoUWri4cPdxrtz5pXDhYpLGvK9dp6ls2LAqJj3arEjRUlK+Qg096JgjZx6pUbORbFj/mwwfMUUW/fydic+xJkx4TISXLVdNevQaZuL5TbJmzSkjRk6Vn378Rho3bW/qqKX8unih1oFNo1OXAbrdQh01btJOzpw+qWXgruRzpn4O7N8tQ01dhJl8rFyxSEqUqiA9ew2Xn3+aFxMPSEy/+zPuxP5MDsw31v3H8Srl0OB25Pj4oxcT3ERdtvRH7QzAO/zN3AkBCWG9+i21gb2tN0FsXbsPNrNhRgkMyqYXW4M8efLLhQvnZO2a5aYxA2XjxtX67vffN1BOCS9e1hD6MQ0L4cVHrtz55IQZCJq36KydNSyshIkjdsMapEqZSooVLyN+Gf3l+PGjUsAQA50ZYsidu4Ds3bNdO372HHkMQf0iKVOmNt+kNkQT4kj8on0kNKy4dmRbfiqXQaiBIcLr165Jzlz5DPtcV8t56uRxKVe+ugnnI7M/fUdCQ0vEqTPqft/eXZLJP7Mp+3klFmZb06TyzdxP9CLxDBkyyZbN6wwHEWbC7tRwa1YvU0LcaAiGcjJIUdZwU7bVq5bI5s1rTactKVw67Y0MGfzMQFdKgrJkM3HtMGUpoYMOZWLQ69J1oJbHlu306ROS1wxWXFCuF6WbmWfKpKEmTKRkyZLdLBGWar3Y8NQLl1czcIEgE6ZB4zYa5zdzZ2l7Eu7SpYty2fwYBFb/tkQ3+oGN559wJ/ZnvvByJyLexLB/XCrwb1+kfbvYPzpRqlSptdEZcf8XiDazCYPZ3cD+MRIzuFKnf6U83gSaWDAYQWx3CpT9w0bF6lW/mIL6SMvWvc3MsET3bywCAgKkQsUahn1x2BRGMGYaX98UsW7DisT6J1wBvJ805WnDrh3ThuHZAiLq0m2QslqwELXrNpdVv/0q4yY8oaMprGcVM9oXCi5iRuazUrJURQk27jRp0ykb9tAjLysL4o0SJctL/4Fj5IeFcw3711HZQdib/ft2eUKYBjOjaAPD+jG6HzbxwO6VLl1Jtm/fLC1adpZyFaoZVmiVtO/QR8qUrayzZrcegyVHjrxmxlwvvfuOVHaW2TMi4npM+WH/GBSY8dq07anEfdLMUoOHjtdZl29hTZmd9+7ZofWq+THf9+4zQkKLlDDprpQHpr0oW7asMzNpJmnRqqtkz55bzp09LXXqNdO6OHr0kNxj2K/06TPIWeNftlxVKWhmMGbSIDPrFw4tprMcs27R8JKmHWvKJjPjW5Bu3XrNlY2Dk6hYuZap16Kyw5SfeH9ZNF/7Be1D3rJlyykDB4+VJb/+oHXJbEy9wFJ2Nux75ap1lIXr0esew1JWN224WFlFZlhm1Zatu8rRIweV/Rt2zxQpXaaSLF/6k7LCuFeu+MWk5dQjVQLbTpl37Nhi+s6zWo4NG1ZKn36jJXNgFmWdiTMkJFx279om4yfOkIuGuwnIHGTaZoRZKviZ2fWkVKxUU/vLpYsXDRdRW0qVrmjayVfZcIiWeoDgqQPL6tGe+MEWqTvSWRvbdmZgsHn1rqM4Qw2BZs96VXnv+GAtwQcgpWGZ+JFYjNtkItY/YcAWHD50QMqWr2rYtfMeX6cjtWjZRTsblcFaIX269KYyc2nBWRPRSZwRy1fjII+pUqWR06dOaBw0QHwQlkpiHcFMRfpUiDdIL7VZl8GekI/k5hv+slaBOJwyR+v6aK1hsQjLoEDeIJojhw9JbsOmYkjSlp+GKFe+mlSv3sDJc3Jf7WC495v1Q958wRr39wu+dFhILzCAR5q80unYWHaIDduHvvK1Yf8QutBODAa8Y7ChnPO+/UyJgfISJ7MIZSWPdLaIyOtar/FnF1hkygZhREY53xJHgYKF1d3MrB9Jz5YNN+VrbgYcygO7ly9/sKaFfXjekWXScTqkmEFst/z847dOWqYcNWo10vyfOnVc2VvqmlLaY0U2LcpNngsWDNW/PK8za+6MhlX/eu7HktKUzdYFAzRxwRUsW/aTrgmpl/nffa5lIX/UOUS08Pu52ncwbEP9kBbx88PNhELZHXdK/U7dZk1OnLj5wfnEun1i3Mr+/RGr9b9g/2zn+LugMqms2xXfX4FDGM6g9V8Hnd7UxA11YbkWOmV8QJx/hdX8X0HZvx69Rsewf42bdjFUvlyp1QL2r2zZKmYhf0Q7SCyb9+fYP1igyVOfkWOGjbx65WpMRYIrVy5J1+5DVPrXoWM/lQDBCiJZYpbatnWTzibVazSUPbu3SX4z+iClSpc2g+w1C+yJk5+Sxb8s8MTmAFakTdse6t+wUWsz5VfSWcAKNwDE1rFzP8M++ZlZ54BhYforu7Fr11bD5g0xs0ohXbj36n2P5MlXULaYBX+ffqOkcGhxFQAMGHifhBgWa+2aZRqXLT+zER3k3Nkz0r3nEDlz5pScPXNa2cXgkCIaHulXzlx5ZathBS3h8bd1m+6GXamlbNT4iU/Jtm0blAVGilawUKhKz4oVLytVq9XTvME6MVvs3PG7iTvc1FEDLQMdt3bdZsrWIrWrV7+FSlbjs3/t2veSa9evyhXTPi0Ni4lkkxE9lv2LZXOQdMKmZ8maXSV3gUFZpd+Ae2XF8l9kxKgHVYjB7NXf1EuNmg0NS/6tYRfvN21XVuure49hcvDAbpX+Dh46Udl4WL4Bg+7TJQYcEcId2omZq6tJK53hWnabNr/3vkclzLDFv61cZMo8SfKZ9oD1r1q9ngqG1pn+MsbU6aFD+yV7jlymLQdovezYsVmKGPaeGXLPnu3StHkHKV++unIdPDPjkhbE67iZbT2soGH5qCMGZ8rPgGDd3vVyS/bv66/eS5D9W7d2uSYG7DTHdBzjNgnH+icMOht8f5EiJZWILIi3StV6kilTgGQwawf4ZyRJsIN+xu/TT95WCV2hQkVk+7aN2iBp06QzxMVmtCP1o4Li48jhgyopK1GivKa908QLi+QNOgFrmnr1m4ufn7+yZ4ig05k1ymHTODly5NG4j584YupghbINa1cvl0DDNjLwrDYsYaDh7alsW34agcZHrE29HD1ySMXWNNhGsz5DLM63v638VSWNlqAAjZLNsJZI8SJNg9Kh4CKYZecbFu/A/j3KOhcwAw3rOOrRzy9APv7odWXhWDcQJ7NzIbO2Ym3EmqKAYaF2bN+iLIw3IM5t2zZJk6YdJIchxJ3mWwax7Dlym7KmUraVDmPLltG0D1sPefMU1LUt5aI8uMkX36MkzVqSPNOnrly+ZNrVz5QzSqWHxUtWUMkh35D/CNMZU5t6dRS0TT8y6ZIWs9Pu3duVMGC7WDeuXLFYMmfOatbJX+lgytqcvGzZtM4Q41WtL/rIpo1rtO/M+vhNKWnSY/253ZTzgmGrv/n6Uzl95qQcO47up8P+0R78HDf17XGbslhWkN8dzf7R0WiQvwsakk7xv2T//ouAK6HTeXM8t8Kt2D9v3K5+8U9CZ6pefTite10zXL1G0zhsmQV7S1ApICy/W7kTAvGOunea7oHAbnnj0sULhg3rb2atSOnQqZ80MOwaMxisBuwZ1kxz5con7Tv21fDsZ7Vt10ulXaQJSxYfVarV1Q1lCArJYdt2PfU7b0SY6btjp75mJAvTWaKTYf9KGtaTWQX2AWkZ8XfuOlDjwJ+9m04mr3Qc64YNIB1bfiSN7Mng18HEnzWbc/k3m9rtO/TWukD6R57irxeqVW+g6V29eln69B2lwpTM5gebhRQyR868Kk2jvpx8DtQ0aD/SoV4QzrDX1c6kxSydNm06ZYU7eOrPgjomDGkw2xJ/njwFtC7Y/CWflhWibMzczFbkheMu5BNWVfNh3Pfd/5jmA7aNGZ748acN+d7+CENb8rtqZqj7Jzyh4QjfsHEbT/mvKAuK9BRCop5pb0Ca9A3YRCdOR3AT67Z5dti5hNyUkXzHup2L3fGLcZsffdJ+k3BcTnms+wb2b8mv3yU4Wmw3fCkJASspuZU7IRA/I1dO0ykiImIN+pOhQmadwdSNVsCin+dJiGHT6AisIWD/kBg2atJOp30KjeRn8eIFunnL94iP4wOWAHYISR2sHeuDxk3aet46CC9WWn5d/INpsAGGFSyga52KFWsZ9jOHirLLlKui3+42aywkSmz+fv/9V7oWorMuXDhX2TXYFmZCyk9+6HywUD6mzNu2blQ2k8ZZvvwnE9apB6Ryvy7+XsNbwDWUr1BNtwEY82BFYYtTpkqtYVet+lVOnjyq2w4/mHzwLdKtmR++ZtZYdaVR47ZmDTlf89GoURv5ceHXShhsuqMdEV9li3XGQhNPj57DVMxMndao1diwTv7aD/IYAiO/tmwQCu302iszDAHnUJaSNRprPthC9q/oXGwO5zH1SZv/aMpCfZJX7z7yy6LvJK2JC+njsaOHdO1Lp0Q8fvHCeU0LVm7Jrwv128Wm/LCm1DViceqVtaITp8Nqxrp99C8/Bq2E3EwStGGs27kvDb8Yt/kx49pvEo4rhSdtjxv2z9rNvhmCgoKUv76TwagSf0Zw4eKfQKI0Kjj68e23D8iePcdk+PD/8/i6cOEiISSKqEDlymGyZs0uM63fuN5y4cJFLBJNVC5cuEgcdJFRvHhxPTOFBAv7EBhLQbKD2bBixYrpIhFbDQ0bNtRFqAX+c+bMEYyxIMTAFl+9evXUHyMv1qBmqVKl1A4EcRJ3gQIsfh1RPXFmyJBBcufOrUZY0E7GzgVuwmfKlEkNxeDmqlP82c+oUqVKTJjMmTOr3QjSxYZFtWrVdA3FO8J4G5BxkTRAf+nXr5/a96Dd3n//fe0XXBL49ttvq6Eh7zUw/Y5+QH+Lb3Donwb5Y0vp/vvvlzZt2gj7cOQH40LYv5w+fXqMEA9orrGzR8dEIvXRRx+pgRQOJdIxMZhCBAgqMGaJhMMbVgCAtITECWMrA4KiksaOHavGVogT4qxRo4a+37hxoxpfwf+1117T60+xdIQhTtIlHLcw8g2Wj8gb8WPkBeMus2bNUktJpEta/LAzOG7cOCWohx56SC1A0UAukhboL9h/pLPSIWnnQYMG6QBMO9qjH/Q3iA8/+gHf/dug/0MTWNaiz0ELWArDHuWKFSs0/+TP4q5m//Lnz6/mx7Do9L9oDBe3B3BQid1ETgpw11QuXNxmJGrj5tq1CJkypbOyWS5cuLg1EkVU4eF5pWhRtCBiF2MuXLhIGIkiqnXrdsuhQyfddYkLF4lAoogKrq9YsXyeJxcuXNwKiRZUwPolT+7OVC5c/BH+kKjYhwoLC9O//xaQ+98uVtPuYblw8W8hAaLiMbYTQkxsvHJswdv/r4BjDRxBwEbd2bOnPL4c1w9SSz8//ThPiYmzQR++/3/GHf9QoXfebLZvnidO5AYFZdcjHN7hS5Qop3mI1cy38cbGz94Ix8850o+BkhvTTsjtoEzZKmoINLEDQ+7c+fVYeOyu/I3xc7SC/J49c1KfMYaCwZnvF8zR4wYukg58OAjGD+I5f+6MDL3nkTgqF+DC+XMycvRD2tGwH8D5HM69QCS41d/8HHfsOan44PDfgvlfyD2jpsSZ+U6ePCZ58hZSPw7W0YEAf7t1HyJt2vU0eYpQs1QcIsTdt/+90qFzf80H528GDR6n31iwC46lWfLEb/jIqfoNZa1Zu4kezGO3nrh79RmpYbAZwbktDvpVq15fvjd5xS4HHbhL10HaeXnfoVN/PULOcfl2HfromSBvlCpVUY+LAw4qtm7bQ89XcS6K9DDYiX0N/DEmydmsVq27qYku6rF9x35qcwGi7NJtsDRs1FaP93OcfOy4J9SEQPuOvaV4ifJ6TknLeNVRdL7BbX4QYYxbtRUS8Ce8+e5WbmZ9G55DgNZNu1k3fSfW7Vg54kd72P4St+9c0+dYd+w33t97x+udnnc+YvJ3s7rwdpvfba2XGHeU+JQuU01Kla6iZp/KlquhnSUwMO6Bv2LFyqq+U86ceaRwWHHtTJxsxd4D7oIFC6vNBNx08JsBuwsQybQHRsbR64I9sywaRk2sYRb8Vq1aorYW6NBUOKd/qXzeEQ5/ZqKnn5qk31hAMN99OztmtuAEJ4ZROPiGmWhsOmAVFYJhoOAgInEtXrRAD9thI6N4yfJ6ypVKgxg5HVynbjN59+3ndabFDDP+9jRqQsCm3gfvvqRmpavXbCjvGzfmq8nfzA9fVYM0YNYnb5mwLYwrWm02VKlaR/LkKSjz530un81+R8uLSecXn58mKZKnNHkSmfPlh1o+6h0bh+QTmxO46YS4MfQSGXldilu36cD85R2d1rrhRPiOtiYex11G28m6ObSo4Y2bfmLdfn6ZNA7ccAcY6MHN4IQNC9y0G6fHcWNMhzbFzV+ecfOecLj5ju9xEx/x4iYdTc+4Sd8ObrjJH27yS76tW+vFlAs35Yytl4hYt6deqCetL+PmHfWo5Tdu73qhPawbbQ/MheMmPzewfyTkzXYxKsD+0ZFvZMf+HOyxazKHBR1LSHRojkYvX/azbNq0Ro+oY2QFS0H58oeYUbyrTJk0RK0JYW0Jy0oYvKxUpbY889RUU5jS0qBhG3nm6SkaH6DysCSUzhSSTnn/+Mdlw/rVsvD7OVKhQg25akaVNauXqnFLWDVOnT46/TWZPHGIdlQsFS1f9pPqEGLXG+Mo58+fUatAe3Ztk8NHDkiZMpXVyg9Wgryt32JhabmJExMBzLwYN2HQOnfutJY5q5ld1KoTM7QhHE7yoiTKCd5ffp4v+QsEKzE+98w0M+BhtKSozP1qpuZrwMCxct+9PdVyEUZqFhr2z5rjdpE0kChBhbOm+vuCCjq6ZS29Dc1YewLAmZEcOw+EIV0IEdNY169fNZ3SOcJsZyvCO2EwnxV3bUEYQDy46fh25uIZf7VBYNLX+A2hWWtDxGfD2jzYQcXJD7OFYxPBuywAP95559WGwU2eGxjWFIOQNv/UTXITfzIzwsbPN/kgLoBNDfJIHvguftou/vf4Q6Kic3APLn9d3D5AzNg/cHH3IVloaGh0/gKhsnfPNo/XjWDxzDmllStXenxcuHBxM/iwQGvYuKPnMWGEh4fLmDFjlLhcuHBxayRKTYnzSBwktGsMFy5c3ByJIirEkxcu3HipmgsXLm6EEpW3ODghYBsC2xLee0suXLhIGCr98xYfx4cr/XPh4s8hWVhYWDTqQNytmxDYC7ld+1RoM2DK+dr1a6r6ZMFeCzeNcCMIe09Nmrb3aAv8PZFzQEBm8fcP0psovMGu9yUunfNsPicE9oHQG+TyNbtvlFiwmc1ARVn4/s8As8n8qAvqPCgoq7qJj/rDLDYX3fGcIUNGNa/sImnBB5WYLt1H6APqOnXqtWZ60mcLpH7czM5slZjfzcBl12fOnFa9Nu9wqPo0a9FJN4BRC0J9iM1OOhFKrVwGTSdiw5TrYuhsqP00atJWv8maNYfUqNHQE5sDiKJchRqqxUCY+g1b6jfoZ3H9Z10TL5vFxI3a0LVrV/Svf0CgXueDbt6JE0c0b1yJ2bBxWyUuLqsmHBu8DEbW7Y3Dhw/o1Zsnjh/VGxXZVK5UubaqulCPqNNwbShudPqIF6P8pM2l3Rjnxw+9QDQ6xk96Sutu2D2TVdMCfT/upKpVu4mm513v/3u38/d2/7zjjZte0nP7Zg4ImFq+Yh1ZufxH05jDpWh4GTlyeL+cPo1mthO4/4CRet8St4dzSRe3wjMa0zFKlKygenJoTJcuW0WvoMTwfkJgTTZsxBR5+81nVdPAghEdPSru06UzoXi7efMa4T5c8tncENzSJT/oZWlVqzdQg/pc2rV8+c9KgNyLxF1F3iCtUyeP6l1G3IvL/Utc6nbgwB7VN/tk5pty3RBDv/73qroPBNCiVRdZuOArVVhtaAiYe5HQRURLHULgEoQu3QfJyy8+KqkMwQ8bPkkvAyhfvoZeEheLZHrhGcb+a9ZurHcXQ5QMEp98/Kbc47lN46s5H+ktKKxp9+/dpTeXcIkAd0KhIoUaE4b4ydu2bRuV0FcsWyRHjhzUyxaKmDbZs2eHDkjonXHvbuu23dW9du0KvcytaHhpWbd2md7mUaRoSVln6pibNrjj2Llgr68UDiumly/gDilcTH7fsk6/xc2dXm1MnLgP7N9l2qKLXnLH/c+Nm7bTPoAiNoMfeqG0H9eyMiCwpChvBjbyoLqCZgArVqKc4R4CVY+SvsTlDlxQh/5k3jwF9E6pCpVq6r3F6Jtybxk6gbQV5eduMy7Sq2MGF+Ll7i9uiAk3/Zbb9Rubdqb8qJVxhSpuVN9atu6mbq43RamZ8Ny51q59bykSXspTL6aOTPzr1i3Xiwe5nWb9ut/0VhjKyZ1X3NhCXXDXVdt2PdS9b+92vSwPN/WSLLhQweihIx6WV1560HTgKMmeI68SlQWzArbYuCz6sJf/XwFqRgMHjZM3Xn/K4+OATtWj11B5752XdEaiQb/4/D3TCdMaYi1oMtxFHp42Skd7iAsi5DfUdOoZj4/Xmz1ovFmfvOmJ0QEKwBwrQSl3zNhHZOOG1XqbRgdTebNnvSOXzKwwacoz8vhjY1V/btrD/ydTJw/TzsC1OSsM0aKTN+WBZ+WZpx7QgaNp8/bywrMPGXcBZVOfmD5e0/IeJJjZH3zoJRPXUL3+5ZOZr0uf/qOVOD98/xW9bga9RtSUJkx6Um8b3LjhN8MqnlfWD33El154WPUeGci69xomkycMlgemvWDy/7UqJjOQoBP55RcfelJ1kVQQh6gSwu1cUwFYJfTdvMFsCIvGEod1FCo8ZrCP0YuzunZ0Vi6sJoxlueLozsWLFz05Gw/hYSkdgYyTHv7ETfq4GWWtLh3xWakobtLwfiY8gxCDQPx0QWxcTlpkxJbPOy+UCTYUP96RF+IkrOabMvv6aNrEw3ur40je/+6608Xth0r/YG3sGZH4oDP92yd/Xbi4k6FExegHO3Uz8B7cKowLFy4c+CCZGjT0Ac9jwggODpbZs2crq+LChYtbQ1UkWBvcCr///rtqVdxsg9iFCxexSJTeEezfzJkzXfbPhYtEIFFEhbSJe4RconLh4o+RLCwsNDpb9jxy9MgBj9eNcBVpXbhIPFT6570/Ex+I0m/nPhXCDizdWpsLAPaSfRqbh8KFw806bn2cMH8F6BOmSZPOY7cvFqSV0N5SfFAvhPuzMzTxIzC1e2o3g7NXllz3vSIjnfpFiwB1seSGO3DWurGWpv4svNvV2gGxz/Y4v1P3+P9xfbhIHFT6N2L0dH2gggMDs6vbG/ijovN3QeONHvOQ6USOiN6Cjjtg0FjPRmhKuYCyq+lMbHhipgr9OPKAVge6gSBrthySM2de7SxoIQRkDlJ/C8KjTYEuneY/Szb9hg48aPD9qlrFDEzcqMmw4YqNPgyvkB909rKYb3CnS5de7fax2co3OXLm0bKAHCYPEJE3hgydKOnTYacvoxIE4fmWcLjRVUQZtmfv4aqmg+Um0vL3D1BiGnnvNA0XHBIu4eGlVUWK/OXIkVtVnSBUykyZiN+JD1uJ0Vpf2BdkEJw67QW13ESZR937kFpuQgWK+ujWc4jG2bffKFXaRTvExe2B6v6VLV9Tdf/adRigCrWHD+2V06dPaAAaoFfvoca/mVy4cF7toRUtWko7d3BIUbWTBsHlMp2rVOmK2tH37N6u38YHakabNq6Wps07qJ6fHYEhDPS48CO92nWaqu4f+oWBgVlN+iPk18XfS+HQcNW9Qq2nQkWT5xW/GCJMpTMSiq6nT2O91QFxEzv5OWJY2z59R0mUmQ3Q/cM24Q/fz9WON3bc47Jr1zZVUxpoCPvEiaNyypS9foOWSmSnTh6T48ePmpiiVRes/8AxMuvjtzTe4SOmyuxP3zIdsmMc3T/qBGLZsnmddtyjRw/K0OGTpWChUPn5x3ly7uxpVZFCV2zJrwvVhiJ1euzoYdVTRA8Oe3+Bpl4PHtwj9459RHXNIk1+7xn1gPy2YpG0atNNTp86qdr++fIVko6d+8vPP30npUpVUlWqn378RmrUaiyzZ70tKQ0BVqveQK3tUk+nTp1QIty3b4epxxqq34btPQgYW45bf98grdt0V/WvXTu3SouWXdR9YP8eJT50MDEyioJziHGfP3dW2yykcFGdHVHxCg0tpoMiZUFvFI6B+PlB9Jhjw1IwA0I2MxBgSBRLvZhyK28GNAyOJjcDbKXKtbSfMSBVM4NPaGhxOXfujNSq3Vj1C48dOyT16jVXnb19+3apHUXqcsf2LZpX3LRD8xad1b1h/Spp2bqrhl+/fqW0at1dQk3+NqxbIa3b9dB8bzD+bdr2NOUJl40bV0nbdj01D8TTpm0PrQviR98P9769O6VZ847qpl5ieBNG4I8+eEGateghO3dujsNyzJ0zU99jiw9v0+8979HMtW6HAHHeim2DqNp16OUJ63xH5+YZjfDkyR1rr7gBMwUjLWFJC0OcjNLzvp2t+nxPPjHB5M1Pw90AE72dRfieLQHS4c5Wh+QcrF2zVL+njChNEm7zprWGaBeplvhDj7wsD08brQQCyDZhAWwUVndtWQAzCbqFqVKnlt59R8rTMyZpZ8N4ZkTENZk85VmZ8YSjM2jxxefvC/fckrbG5YmOmdvOirybOG6AZDEdcdVvS2Tb1o06oMDGxbLn0fLYw/eZMqaJUyfEid1C2M1Bg8fKIw/dq/Xoo+pSySVd2nQy86PXNSxlm/3pOwm6P5v9boz7c4+buMm/dWO01Lq3bFpjcuS4E+4v3m5cydQeo+NMZtphDS4N5x3vl1/sVTf5sPqPt3Z/oG7Y3C8/d9xwADbfDDyfz37PcadMHVNO6t+Wn/q/Wb3M/jS2Xv5V3T86YHbDRh0/flgr0YLCpTPsEuuJE2Zm8DOzIIU5duyw/uUdGtuwbLBRzEi4OUvEeSXCcE6Lc0cWxE/nizb5Jr1M/oFqmhd2kE4KK8WsRMdi1uW4RuZAM9uZURzAZkHYxEOnCwgI1PghDs5ZHT60Tys5ixlljx45GNM5APHZs2GaVs7ccvnSJa1w0mPmZBTnqAdxXzBlyJAR9i2ZajnzPenDLbDW8svkr5rqjOiUGc18iAPVMtKg/ij/yZPHlSWkzMxGpAcXgVY74aiPfXt2SLceQ2OUjxkosptZFVvuCQ5MLv40koUWLhxdolRlM+Ut93jFBcRUtixmgW+PoMKFi7sdKv1jxGO0uxkYrS9dumpGw5uHceHChQOV/o2+b4bnMWFkzx4gP/00XVkR2Aj35/7c381/utq+2bEPi8uXr+nPhQsXf4xE7a6ePn1BJk9+zyxkXYVaFy7+CIkiKtZUAQHpzV+PhwsXLm4KH8SuO7Zv8DwmDF9fH1m8mL0rj4cLFy5uCh/f5Cnku28/8TwmDGYqPz/nytD4sBuitwIbqPz+NEy6kea7iCu3/tb7faRx81P31dh1oLf7zyKaMnpN06Rnrx8FUZ7N2ajrzl8X/23E0f27GbAoVKlSJSUu9PP44U6dOrW0bt1aNzjtO/5aDQA0BHC/+eab0qFDB/UjjCXE+G77nUXabFmkxmMTpeSAbtphI69dN38dDYlIEzfP0ZFR0nvTj3L17DklnNZfvSPF+3VRQuj082y5cuasXL90WTos/ES/AcTBt4BvHKJx3NYfQrHuQi0aSKpMfrqpmj5Xdil370Bp+OoTSljRUdHmeZCm0fKzN5y4XPynoWsqtAQghpDCxSU4pJiZlQL0pQXEM2TIEA3zwQeOisfo0aMlTRqUO331VPDkyZPl4sWL8vzzz8u9994rjRo1kkmTJkmuXLnUf+9eR60EQps7d67ed5UnTx6ZPn26FC1aVAoWLCjfffedvo+BSe/ikWNyaOlv4pMiufgk9zWE8pmZKa5IuVEDxDdVCiWGCNOh6fTg6tnzcmrrTlWMjTCzXCrPDBthCKbC2CH6LXGE93AUSLuvnCc1n5gsydOmlp5rv5c8NStJxtw5pNuKbyWgcAHJWrqY+KZIISnTp9W/fnlzyc6530tAaLASeqM3n5Tljz0vaQIyybH1mzVOF/9txAgqkK+jVbFxw8objkpgj45ZhFmFv8xcrMUgANi6S5cuqdoMhPLMM8+o9sVnn32mBLNz5045d+6cLFmyRKpUqSLVq1fX94QnngceeED1sbDYBKHGP4Jw8vftcnzD74aAUkql8fcoEUVFRMn+Rcul9Zx3lHAgtqtnHDPSV06dkT0LfqZA8LZy1aStMARqWcBk5t+JjVv0OSoyQn66b5pcOX1WZzBlJT2LxxTp0snp7bt1Rrp2/qJEmvcQa7Vp90nyNKklg5m1ds/7UZKbQUe/M2m4cBFjoXbVyp9V94vODsFYMDv1799fNm/erOuq48ePy6ZNm3R22rJli9SqVUty5swpL7/8srRs2VKJh+8PHDighGpnMmaq7du3a5gNGzbIJ598Ir1795aTJ0/K2rVrpX79+nLs2DE5cuSIJ2WH0OngEAzrpKxli8vJzdvl6Kp1Etahuc5gp7fvkt3zf5aSg7rLgV+WS0BYsOStVVUO/rpCdsyZL+Xu6afhUmZIb77dJpeOHJfLhvCylS1hwi8zM1lGObxyrdJRyvTpTdzrJfLyFTlgiDZf3WqGQBcZAtwqZYb2MgR6Xg4u+U0yFcgjq55+RVp88qrM6zdGCR7w98yuvU6+XfxnkSwkuFB0lx4j5eMPX/R4uUgsIHTf1K7qlou4UN0/2DE7O3m7b4XEhosPWEhmr/jw9v+rcScW8fNg07P+N8ujCxeJgUr/hgx3jn1cu3pFxtz/tLpvBthB1kj333+/ui9fvux5gzrTZV0nWTfvkeoB1l2sxwYOHKhrMTouYfDjlkbWYAg06OCNGzfW9/Y7wtu0EhLNE5bvAH+93TYeC+IgLeKDTUNAwtqPtBGUsH6cNWuWJ3QsbLn4hjism/y5cOENnQ5sJwTe7oTw2GOPSeHChbWzTpgwQXLkyCH33HOPjBgxQvLnzy8hISHSpUsXKVSokEydOlWJqESJEvLxxx/r5XFIBfm2bt26KqbH9Bn3CeNXsmRJlTSyTiMfrOH69u0rc+bM0bUe6XzxxRcxHdyiSZMmmgbfVK1aVX+48eNdfNgyQhAIViCy7NmzK8EOHz78BkIkf+STw42sD7/++muVfPL78ccf9a8LFxZ/msfKkiWLbN26VUfpgIAAqVGjhqxcuVKeeOIJqVixokoAIR4EExMnTtSZiou4e/XqJWfOnNEZgVmCjrtr1y7JlCmTzg6AeJmVTp8+rWGQBCLwgKAghKNHOdbuzJbeQNiBgAOWDUEKP9z48S4h2DiYKZFI8kw6EE98otq/f7+GgwjJD++ZXQ8ePKjfMXO7cGHxp4lq7NixOlvt27dPZyL2mFasWCE9evQQsz6Tb775Rp577jl9x8yFRM+KyZmZduzYIQ8//LB2xlGjRslDDz0kGTJkkIULF6p4HYIk/KOPPqqEWa9ePZ3lOBUMgWAtN/56a/ny5ZoOcW7btk1/uPHjnTf4ljxA8MwwSDBJG0JBwkkabAN4w9/fX3r27KmEipsNb+tu0KDBDdsALv7b0OP0Q+6ZJq++/JCzphr3rDz71FjP638O1apV05mJju/Cxd2EG2798HbfDCzU3XWECxcJwwcVpR69RusDksCBg6eo+2Zg/fDuu+8qu8TCPr7QwAJ/CBSwRnr99df1Gfc777yjay2eIVCImPCsWwBuftafX3zwbdPnK0t0ZLS0erO6NHupipoga/l6Nf3Fv3Ph2oXr0uXLehJ1PUqt+7R7v6ZEXo2UGhNKOuFNPDEwztK9C0uzl6tIpAnfcVYdaTC9vOQoFSjtZ9aW+sadv2Zc+4jXL5m12bgSJg/R+mv1RjWp/UDpmDoAaTKllAaPl5csRTNJ6V4h0uCJ8lL3obJSpFU+aTijgr5Dl9AbzV6sIiW7B0vmQhmlybOV9Jc2IJU0faGyNHmukkSYMlhouqYuiAt3yzeqS2MT/qope5t3a0ijpytqeSzIW5PnKktr8w11R/rXLkRoHmpNKW3qxfhHxM2Piz+Gj6lZSZPWMQtGJadNl0HdN0PDhg0lX7586n7ttdd0zdO+fVxDjMTDWmPkyJG6jmrXrp2kS5dOihcvLl27dlVpGtI/4lm8eLEEBQVJnz595NVXX5WMGTOqJBHNC9ZR48aNU7clOIWZSAvWzSmpMmDFVeTUjnOSPLWvRF6JkhUvb5Fr564Z4vHqbBFREt6+gKTOlEoirkVKj28ayMHVJ0yHjJLgBrll3fs7JH32tJ7QTv7PH7oovz6+XnKVC5SMudLJ3GFL5ODK44576K+y68fDntAOwlrmk/RZndk7beZUsvGT3ZrHiMux+fDLk17mDFishETe541ZIQvGrZQUaX1l4cTf5NvRyyWZTyyXkC4otXw9fIlUGBym5Vz99jb5augSLeum2Xvkq8HGnSp2P803uY/8/PBaCSzsZ9KNkJNbz5i8mjApfeXC4csmrqXimyJ2PRptsrZx1i45vO6U3taYKmNKKde/sHlh6rdOTtnw8U5JlyW1J7SLxOJPCyp++OGHGKVXZhvEyxCLN9j74Z5ghBjcbUUYJGsQ0bx589TNTMcMVLt2bRVnFyhQQKWBhw9joiujlC9fXs6exfxYCqlZs2ZcltQ0+ta5+ySZbzLTCUVH34CCGcXHdJgsRf3llxkbxNd0NkZcZhAf09k2f7bHdJxkOvLScc/tvyip/VKYbyOlaNv8nojNjHYxQuOFgAo1yiWH1pySVyp8aYgpvRRulkdeqzxH0vinlhJdCypxEx7smH9ALhyN3bOrMb6kXD3v7NFZ7F96THr/3FTebfidLHl2k1w3M0jfxc1k7Xs75eKJKzLot5ZOng1BMBCcPXBR2n9SW14s+bmc2nlODq44LkPWtDLu87Lr+4MyaFVLLV/ktSiJuBKps02JLoXkw1YLJGX6FPKLGRQ6fFxb4/ruvhXS3My8zGwx9ZIimaQwBLrrh4Ny3ZSDugsIzig5ygaacBFSpLUzeLr4c/jTRMWmL8KFjh07KlE9/vjjqvfnDVg8CMNu6iLJQ6o2f/58lQqeOnVKZx7E5EjR1q9fr+F/++033d9iP4jwiO/ZtyL8Des880hHALBGH7X5nilGCtXPKVXvLa5sXqZ8GaT3j00c1s6Ep5OnSOMrRzackuDGubUz7l18RJKnSS4XjlxS4hy0sqVcOX1N2r5fSzLlTi+ZTSdr/ExFafhEOdn8+R5p+GRFZe3WvLVd0x9sCIF4AB0bXDp1VY5tOS1H1pzUWcWi7sNl5cjak1LHzFRFDcvX4eM6SrDkud2HteSl0p8rwXcwLGZIo9zKYp7adk6JIWPOdNLYsLuvV5srfrnTScOnKsg7Db41s1xyKTcwVBqZZ18zI2XIlkYazaiohAmb+isDjPFvMKO8zm7MbJmD/aTXD43lmqmPcgPDpFT3EEmRPrm8XOZzObbhjBxadUIOLD+uM9yl4wmz9y5uDpX+jbj3cXnxuUkq/Zsw9f/kiUdHeF7fGi+++KIqxbpCCxcuYqHSP+9bzplBYM8Sgz8T1oWL/wp8sDXevGUPfYi4fk3adxyk7puBRTzExJoIlgy3RXw3YQFaFGy22mcA68emLyalAZvH48ePjxOHCxd3InwD/P2n1m3QVs9TQWBNmneTZUsWeF7fCCRxbNyy3kFPjrNU6MOhA4jEL2vWrMoONm/eXAUWrLs6d+6spqO5jNuujdAfJC6EFZzPQlMDvcEvv/zSJSwXdzT+tKACoULu3LlVNQmgkoRWOSJy/CEepHUco2cWQheQI/aIx72BKhF6dhaZM2fWcC5c3On400SFAu2JEyeUaJiFsEfB7PLtt9+q/1NPPSXff/+9SuxmzJghixYt0mPyVjM8PtDFg+AQp7MHZo9VuHBxp0Klf6PumyHPPzNBpX+THnxNpj88zPP6RrCWAojCEaV369ZNN3MB7/C3bggGds/7m/hgnfVHYVy4uJPg3Pl77aqk8Nz68Uc3gHiD9RD7SC5cuIiFD+L0ylUb6gOXstWs3VzdNwMsX/fu3ZUNZJMWMNuwpurUqZMKGTgkiHAiIYED33OI0UoC4//ljBbx2JnL+lvEf3bhIqnBB/NbpctW0wcIrELFuuq+GdDT40wTayi0KThgiJYEtvwgFoiB80loXEBUEBHrJH7o/z3yyCPSokULFWCgRYFEEPNk06ZNk379+um6DIEHazB+zz77rIrakSgiXcTuoLvucpGU8acFFUj0wsPDVbcPAQMzB/p53pvA3m50/9DvQyJYp04defDBB3WGY+3EWgo3ay+02CE2CNEeQkRsD4tZrlw5Pc1LmhAfInwXLpIq/jRRsae0Z88ePWDIMXpOwUJUzDwQCoRTpkwZJSzsURB26dKlegKXE7XsXxGeI+qI4q2onSPtvIf9Y++LeFGoRYoIIbH/RZpPPvmkbia7cJFUodK/kWOekBeenajSv4lTX5HHH73H8/pGMDNZRVjAmSpmHH74e7uBXXdZ2LNRCDism+MhEA9ERbzWehIsH6wefhAisxg/VzjiIinjb0n/bhcsAVq2z4WLOxk+dOhCIcU8j5IgQSFsYF3zTwFicgnKxd0Cn8iI69KwcUfPY8JAMDFmzBglLhcuXNwaiZoesNuH1oRdR7lw4eLmSBRRwZpxiteFCxd/DCUqH59bz0DsCzVt2tRd97hwkQh4Tv7e/JYLRNtYjXXVg1y4SByShYWFRWfI4GfYu4TtgSMdRIvCir3/DlCDCgrKLvFvakyRIqWkSZNWzp49rXtcTZq2lzlffmgI/e8d1Q8IyCz+/kGyc+fvHh8HadOml0sXz5vSxzMm4wWb1/Pnzwq2Ef8MGID8/Py1PPyl7pz9t6ty+fIlSZc+g1w4f07fRUdHmTTO6TcZM2JX/qykS5dBN8/53sRm/P3l3Lkzkjp1Gklt6un0qRNaTy6SJnw4Qt+lu2Po5fq1a1KnXmt6hT5bIPWr36CVNnxifjdDlWr15OjRgzJxytNxiPTq1SvSrIWjjEvHunTpouk0PtqJ6tVvIeHFy6hOYYOGraVM2cr6bf2GraRRk7b6TdasOaRGDUcp2AKiKFehhumMpzVM/YYt9Rs6du8+I6SuiZcNZeJu2KiN8b+if/0DAiWDyUONmo3kxIkjmrfcuQtIw8ZtlbgyZ86i4TglzWBk3d6oVbuJ5MiZR8qVrybHjh2WYSOnyJEjB6RuvRYSHFJUBg4aK1euXNY0evYeofULIVWoWEPT69RlgLRu20PrEta8bv3mGn7YPZNNHM0lffqMceo6abmdv7f75x1v3PSSnjtmKqCjQlz5CxSWPbu2mtF9k+eNSIuWnSWkcLgcPXJQsmXPpaPl4UP7dMRlFD118pj5PlICzch+4cJZWbjgK8+XcbF40Xxp2ryj/PTjt3FGWtZq9tmO7ozg7Jnt379HWrbqIps2rDbhkkkD04mX/PqD+Jl0f/llvhnRUxhCPaQ/bzDLrVj2k842Bw/uk+DgorJp4xpJlQqTZ8fl668+UXNgTZt2kJUrfpFMmTJLyVIV5Lt5nyuRhIYWN99mM2ktlOPHD8uhg3uleIly0rJ1V5k8YYikSZtO+g+8Tz6b/Y4hrLby/YIvPSmLFChYWPbu2S7FipWV5SYPpjA6G5MexHPypDNTZ/LPbNzYko+WgYPHymOP3Kf1wGDy+5b1GqZr9yHyxmtPxtTR9q2bTBzpnUHBzGafzX5PByTcH898Q9q06yHJTdk//OBV6dCxjxLlRx/+n3Ts1N/MzCIzjX9HQ7TY/vt45mvSqfMAiYyKkFkfv2nc/eW6GYC++Ow9ade+l7q//upjrX/c38//QssaYQasX37+TmrWdu4RW7l8kQ4IUaacG9avlPDwMqasPrJ920bJlz9Ey75v704JCswiaUz56UepUqfWOj9z5qRcvXJFsmbLKZcN93D8xDHJkxczDNdkz+5tZhAKN3mNko0bV0mx4uXEx9TB8mU/mwGzus7+P/3wjVSr0UDLPO/bT029tNS6+OLzD6RJsw7qnvXJW6bduqn7ow9flXYdeouvD+5XTB3103aZ+cErpl5MHRm6mPnRq6YuBmqfpk47G3/KPHvWO1qn1MVXX34krdt0U/f8ebMNd9VB3dSLqikNHfGwvPLSg9qRs+fIK0cO79cGBRAbiqzZsuWSw17+fwVly1WVLZvXyuBh42X6I/drRwE0fI9eQ+W9d17SRqJBv/j8PdO50kruPAW1UR+eNkoqVa4tS5f8oJ2L39Dhk2TG4+MNwRSR8mZWmvXJmxqfRU4zWwQEBMmqVUtkzNhHZKMhzB8WztWKoYIuXb4ok6Y8I48/5swc0x7+P5k6eZg2VpWqdWXF8p9VlWrKA8/KM089YPKS3wwK7eWFZx8y7gLKpj4xfbym5a1EzEz02KP3yaDB4+T9916SqdNelCkTB2tjfvzRGzJi1FR58omJhpDuN6Gj5ZWXnzAz1nCZaRqcmfTe+x6RHdu3aB2MuvcheeG5aepPXn9Y+LUpxyrDRrr6j0kVcYgqIUBUt2tNBZgFICJvSSLTJiyaoROdYTjXxajKLES6sHKMdrBJzFaEsSyXDcOogtsbEWxWe+IhPCylI5Bx0sOfuEkfN6Mj6QDis1JR3KTh/Ux4BiEGgRvSNWk5aTom3Gy8pGXzru89+ctfIMTMhPs0Lvs9nETWbDnkyuXLhh12tjOIj7zCtrpIulDpH2wWI2FCoDNx3ul2EZULF3c7lKgY/eyaJiHwHtwqjAsXLhzoRdqDhj7geUwYwcE5ZfZsrhp17fG5cPFH0IUNa4Nb4fffD0jatCk96xEXLlzcCrHSglsA9m/mzEUqSHDhwsWtkSiiSpHCV957zxFlu3Dh4tZIFhYWGp0tex45euSAx+tGuIq0LlwkHs5xeq/9mfhAlH4796lIi72aG/eprsfkoXDhcLOOW6/7Sn8H6BOmSZPuBl1Du0/0RyCvhPsrM7StU2dvCdsdaEQ4+3DsT6VImdKzjZHMs++UzHxz1fONcx+yrY/4cVl/C+/2Yw+N/a74YW4GtlP8MvnL8WNHPD4O7B5bfBD3X11bk7eq1erJr4sX3lCnfyfepAaV/o0YPV0faMjAwLgXRAP8Udn5u0ANKKOfv4y5/5E4RErHHTBorOkcDmFdQNnVdDI2W1FfQR2KPKDVgW4gYGM0Z8682slQPQrIHKT+FoRHmwLNA81/lmz6DQ07aPD9kiVLdiVs4s6ePbc2apDxQ72G/KC3l8V8gxu1oBw58pgwmE/zVb0+Oh3IYfIAEXgje/Zc0n/AGFVD4tjMgw+/pH/btOtl/qaT0fc9rPqNqCANGTZBy005Rox6UAlt+Igp0qXrIM03+R07broq4o6b8IQ0atxOBwoLCHTawy+rziL5uH/CDFWnQlXKgngob2BgVn3OHJhFy0qatOulixecOjLubKa+qYvefUeqTqV3RycMKmu5cuXTOqetqAvqxRvoR9p64RvrRsVt395dGiZTpoCYeqSd2rTrKVlMencDdCqgwHTytu37S+9+90uBAmH60gKl0W49hkix4mVV56xZ846qcoRCKG5UeipVqqVulElvhp07flcVnpUrFscZqWgUu/nM37Jlq2pnSm86PHqAw++ZogSQM1ce1ZFjZA4LK6na58mSYWkppWTyC9DvLYj//Lkzkjt3fg3frn1vMwMWVyK5cOG87N61TTsqcUPoKMeiaMssiZYDZa1Wo6HpIEFy5sxp1VGjs46f9ISqENH57h+Pe5Pqw3kDPbCXX3pU6tdvqWnQcSAiylQouIicPXtKw129glFQ9gCjVTXr9VdnqD9EZoES7uuvPamdmw6Knlr8UZ7y9ew1XC1bEc7RHImdZSCSqtXqq0LxZUNATZq0l0qVa5n8RMuJE0dV35M4unQbpHp3WLFCW37Pru2q4NuqdTdt24x+mXTW37t3h55qoPzoLhYtWlqat+isYfLnD1aC3LF9s9Sp20zGjH1Uft+yzhBjF61z+hF9rVnzTqqLyeBz7OghU7+n5MD+PVKiZAWNhz4XGlZC3ejwoXWCm3QYBHG3aNVVBxPcLY2b0we4yS/tbN3UG+nhpm7RlSQ8fY34iAdLYi1addFBA+Vq3vOOetHym2+oR1sXDK7Wja5mq9Zd1U1+YmqeTvvRBy+Yj3uYzro5TsPNnTNT369bu8L4M2I5nZbOEOt2RjKcN2PbioaXlumPjpVpj7ysipD2OyqZb2nA5Mmdyw5wAyqHzkhY0pr2wEgdJed9O1v1+Z58YoLJm5+GuwEmejuL8L3tmJhNM11T/cHaNUv1e8pIQxNu86a1hvgXaUd9yOT34WmjtVIB2SYsQKVqwfwvYspicTN2efWqpVLRDECAkRrlWsywoRlvy0zn3b5tk1y5cklKl6ms+ooAG4kHTccjLb6lDMePH9E4ixQtpTMLfuhoZslyk1E/bjYVdtYFECN1lNJjWo7n2Z++o27KTN3HIlYp4IvP31e3BfmgveKCxJM56lkGxEWnTe5Ru6IK165ZJmtWL3WyaTw2b1rjeZdMB2Xr/vKLveomT19+8WEi3B+oG1b7y88dN6yvzXdKk5fPZ7/nuFOmls9mv6tuBmxbfvqFd13EdTvhcf+run90wOyGjULrm4azoHBob9NpTpiRz890MArDsQn+Oprdx5SFYVY7fZpLtrPrLMCIShjYKuf8kQPih51Aw5n0MvkHmtGI80wXtRPlyJFbR2kaFpby8OEDyhZxVgkw+tDJiYeOFWBGIOKnE6D5jpY+lZzFzFhoXXsTFfExG2XIkEm19v0Ne3PKEA9HNi4a1pbZl5EZlpX8cQIATXlbJ3xP42c0sy8nAGy5KGNaw4oeN/WSLl1G+pyJz9EL9Des5imTd+qCvFIe8gcob/ceQ+Wbb2bJGVN3sF40PgQNIUaaQevE8aMaB4rFlJsR3daRd9vbuiP/DHawbt5pUQYGuzdef1rXaT6+Psq2o+WfNSuspVkXmnCYG+dYjj0r5rCm0ZqnOx3JQgsXji5RqrJsWL/c4xUXVCgXud0OonLxvwFtFxISLjt2bPb4/HOAqMqUraKDhCW0/xpU+udx3xRU1KVLV81I+e8a2XTh4k5EoogqWzZ/eeONEdKgwUSz9vhvjj4uXCQWidoIunz5mv5cuHDxx0jUTIXoNTw8r2zevM/j48KFi5shUTMVa6qAgPTmr8fDhQsXN0WiZiq7P+PChYs/xh8S1V8VqTv6bp7NvojrutfjvZfD+8iISNWBYyZkX4g9kn8D7JV4axz8WWBJ6fKlv2Z4hbqwG9V2Y5pn6gB415GLOxO+QUFBU2lca9QkPmjsbNmyqUoHmhI8/9GP+Nq27yVHjhyUrNlySWhoMSlVulKM2S3CoGc2aMh4+elHNCt8VA2FzULesUkMEdPB2IS0GhXebmZPwuGOn7Z3eMJZN4QMkffsNUyWLflJfJM7Rlhiw3DZnJM/m09+3mmxMVq0aCnd8FV/NjNNvBFmgOA9m6Okz8/CxoPWQ968hdT8GXtGAwbdL+UrVJNlS3+Uho3bEFI3iW1493dn/nwrVqwxtWef+2TThhUx+nfeIFC5cpVk8LCJqsOVxRADmgeodbADHxiUVUduNBss0IyIjIxS/bAjhw+okmrBQmFqWouOB7AQVKx4GVmxfJGGR2/qt5W/qvoNCpiDh4wzz4slrEgJ6dv/Xvl18feqr8buPUALoXKVOqrOYwGB9DFh0dvDFt2Q4RMkX/5gVX25976HVcNhz+7tEl6srJbl6rVravYLjQX0BMdNmCFZsmZTG4JXLl/SOCGciZOfkjVrlkuh4DA5feq4KrtiKg1TYitX/Cy1ajdVM2pohuTKnV+aNusgK1f+Iu079JXNm9dqPODE8SOqKZEnT0HZYtLPkSOv5MyVV+0YMvNB5Gga4Ie2BfbwMIsWkDmLKr3mzVdQ6x4NBMqVOTCrnD59QpVncaN1Qj0TBkOghQoVUd3F48ePSnBIEdV+QHMCg54B/oGqLRFi3Gib8C3+KAGj3+e4A7RuiBM37VmgQGENgzZL3nzB2ge4+TJPngLiH5DZDCZRquiMDhyDJQrRlIXZONDki7ylMlwJmvEMrGiIoDGTJWt21b+kDrNlz2neo/XhK9lz5DZpBDrxUi+mDPRTWy/UG/qKKPHSB229oKvJQH1jvRx13LZegk29GHdMvZh846ZeSPfkSfzDb6gXNErQ48RNurSBrZfk69YukVp1W6rKyM1mK2YYRuojhw8qkTGiouZiKRNCQT3GgtHamRXQTK8oP5vZqFuPofps4cTjsGJ0XGdW4btoz4zhxBtoKuu9d19QgsGM14hRD8jjj41Thc2dO7ZoHN6g8836+A3toE68zlaAnVUA8VJ4iJ2ynDUNgPoSs8usj99KQBMgmVYeBiH5jrhQLyINnmlwJKTzv/tCj5swkxFffH1Ejj2gd9ambU99LlGynGw35SA+y16jgkXDo8uDTtzvW06qGzaZdqBe6HjWjZpVXPc6jzuNEi5uWOstm9Zp/Bix3LLJELoZ2wi/adMarQ/i3LRx9S3dtLENz+Bg46GcEDeArUYf0XH7qmVeQN+izkyPER84Hv6ZvBEX/6JYLvDPtMnBg45en/f33vHGpKf1Qh39mXqJdWu9GDfxxNSLAe7YejHuxNTLxth68c2ZK/fUVb8tUiJJCCSeN18+WfzLAi2k8+M8VKybv/Hha96jmb1r51bV9p096+2YDg7QHzNRS5EipXRUoTPi3mnYItvJmNlCw4prhZ8+dVJKl6mkCpZULqMh72wDWFBpNAR5SpM6rcazf/9ufUdF7N2zQ9auXS4NGrVWImW0KmRGLhoA3bpdu7Zq5VhQL8yGWJvdYPLTuEk71WMjzKKf56lWPvlFifWASYfwJUqVl6xZcqg9eO+4dpu4m7fsotZgqVfCMuscPLDHuA37aQYONNe1Tg3B8m18N2ecvN0gUW7zl1+M27wDvE+sm3S93TaemHyaH2W6udvTd/RvbN9xnj3uW37vuGPSM+l714W3GyTWHadePG7e8y4xbtL1dv9jgor/AjgDxCj1iZkZYdssOGby0QevxGhfu/hvIdEiddgbRlMXLlzcGokiqpQpk8snn4yTZs0eMFNcovaLXbj4zyJRFJIjBxIeR8ztwoWLW0P3qTzum+LEiXNy+fJV2bnziFmIeTxduHCRIBI1U7HnVKtWcZVYuXDh4tZI1JrKhQsXiUeipQ4YJ3HhwsUfI1FEdebMGXnzzTdVUIF1IW4XjA/E7s8++6wMHepoThAGdhFNCfvsaFpEq1oLm2T42Y1e/CFc/C9cuCDvvfeehvMG4a0f8fJs4yFfxPH666/L6dOOoRTvvHq7icN+88gjj0jXrl3V3xu8t+HJY4YMGaRixYr67MLFrZAoomrWrJnkzZtX3R9//LE0aNBAGjVqpM8WqGesWrVKnn/+ealbt640bNhQRo4cKQMHDpQcOXLId999J+3atZPg4GAZP368ElDjxo3lueee0+tPQ0NDZenSpYLRydGjR0vGjLGXRfNLly6dTJ06VT766CMlzr59+8rPP/8s586dk5deekmJECLJlCmTtG3bVgkCP96R1syZM+Xpp5/WMMQxbdo0jXPcuHH61xsQ3S+//CL9+vWTrFmz6mBRq1YtQUfRhYs/QqKIav78+TEzDh1u7ty5UrRoUX22QI2EWYO/Zp2mYUqWLKnfHT16VJo2barvUqdOrYQQEBAglStXVmKFSJgNatSoIVmyZFHiIqyNlx+EtWXLFv2e8PhBvBDh/v375eJFxxItIG2AH+/sbDhq1Cj9SxwbN268JZFAfBBtYGCgDgS4XbhIDP6QqOiozBCnTp1SwoBIpk+fLm+//bYnhAPC0RH5ywzx+OOPyzPPPBPDrqHX9c4770iHDh2kTp06OpMwQ5w/f147PT/C7Nq1S3r06CFnzzpa78RniaV27doxhEVahAcFChTQ7zGSyaxC/iA6/HhHeAj7rbfechRBTRzEdeLECWX/uH7Vz89P47KABbX7cuQbgoSYXbj4I/xp6d+7776r7BUzxL8J0oPlnD17tsfHhYukiUQT1aVLl7RjM1Mx2v8vYGczFy6SMhK1poJFW7hwobJDrJsSYoPo8MC+4y9sm2WheIblGzBgQJww9r03SnQLlnqPlJPIa3HfhTTM4/hfjWszI2uxAKk7rewN4dNnTSO1HygtnqNdMfBN6Su1p5aW5GniEmhUZLTUMfFkzBVXcBF5LVLqPVpOcpQJ9Pg4IB/1p5eXkMa5PT4OoiKipHDT3HqZgG8KH6nzYBlJkdY5LkD8aTLHNUoaHRWtaQaGOCxo1THFJUfpzE78j5WXfDXi3sRCORuYdIt1KKDxEj/5iIqINvVg3OabCK86oh3qPFBGak4uZR5EMuZMZ+qljESb8lYZXVzrFLc3YNMnTZqk69IpU6bI2LFjJSgoSNsM4U6+fPk8IV3Ehw+3HXCSMqHODWiQIUOGxKyNWF8gFUMI4Q3WJggfeB8eHi79+/dXNrFPnz66/kF4UKZMGSlfvrzGlzlzZhkzZow2lnfa1y9FSKnuhSRP5Sym8WNZTDpYLUMIWYv5S65KWTy+Jn+mMzR7sbKkDUotxToV8Pg6aPn/7J0FYBfH8scHt+DuHtzd3d2tUEpLS6m7y2v76u2ry6u7O1AoFHd3d3cJTgL85zOXTS6//BK09v73Ldfcb29vZXZ3Zmd2d+6dRhJ9NEYa3l0pNsRDuxdqy+7lB6TNc3ViQzw0vL2irBm1Wdq/XNc6n0P57sVl8WdrrfPRcR3yV88lS79cb4PA34mrDykjke2K6DxApO3zdWTETdOl46v1bfCNuGGa9PyoSWxMD4W1PtUGlZZ0WdNK5vwZpXjT/BK17ZiUaFlQts7abWn4GUYmreuct1dI3VsqyhkN3zp7j4y6eYakTp9K9q6JkpG3TJfU6eIZxlkt2vZ5eyVTzvRWzq7/bSSno09LnRvLy/EDJ+TQ1qOSIlX8/jNmI+iYGGcYSBz9eeCBB2TPnj2m744cOdKsp07XDZAQKfMVKGIO5DkFGQ5IprfffjvOGgchMYNjefODhkCiDRw40IwAxMEU7yQYz+fOnWuWP9LDesjAguOFNk7q9Knl90fm2/3p6DNxHeqMdogxd8+2Dk/ndh35lA7Eqc8vtnC4fsyJ+PC147Zp2RNuWIzR9KKPnZbUab06RR/3JCduJRgoaTR/4MJJt+qVpVUqeB01LlzR4K5KkjJ1wvQXfrxGdi7eZ/cTHpsvPXQQHd5xTJZ9t1GundFJ3m82yp7FHOcE8VkdOHtk6Tfed5vyV80pn3UdKwN+ai3H95+UI7uOS9TWIzZAoQP0OKbhlfqVlA+ajVSGpO/roLp2Rmc5efiUrB2zVYZM6GBlRPJCC8p34nC0zP9wtQ28U8eiZeXPm+1+05SdcmiLpu9rAqb3LEGULFnS2pSB1KNHDylYsKAxwMaNG9vndgKER0q+KsHZ+3D+KQAdngVdiNm0aVMbHEiYX3/9NTaGB04+MlXATI0J/s4775Tvv/9eJk+ebOtOvE9jYfEjvcWLF5uF7c0330ygJ6XSjr5nxUGb2tCpmj5YVdq+UEc7RkrZop2vmnbufcqNK/UpLv2/b2VTrLVjtknFniVky4zdOm3KZR2Xcbr8h41SrGE+WTViS2zqHlb8sEmyFckki79cZ53p1lW9rYOvHYs/jRSy+It11hlvX9fHJN22uXvk2J4TsuqXzRoeY+HEP7DhsOxff9gGBeXzg3QAdSjaIJ/8eudMaf+furJm9Fapf0clG0zD5nSV3BWyWzwGDQxs27w90uS+qlZ2Ontkh8Kya8kBSamSpONr9aXhnZUke7EISZspjTTQe31Fql5RSsbcO1vSRaSVKgNKyfQXlti0sIxKxivHtLXBWOu6slK6bSEblCt+3CQlmhWQZd9ukI6vN5A85bQMPr6A/sygYuBwDRo0yCy/GzdulGnTptms5ccfE38+KICH8zJUOGkDEVk47dy5s+0w8CPUiMBvpBvvuPd57r9nfs7f0MZhSsdgpqPS+ej4TE+453LhDBw6G395xySG3sOhE92HAEnnwtGB3KCwcKZC+i80PIVWj7ImDFc9UweQG0QOlM+Fufhe+TVAg8nDnxdl1X+afuK8XPqm9xCdcO71DdJNWJf4e2hIfi4vEEqXBOE+0Dbk49qJtnSzFX/bBkiM87b+wZ2QQhgbWPcJECBAeKTEw1Ct2t6X/ZIC0wG27TCFY4E1VAfywz0LjcNvOB5rTUnFAehJtYaVk4I1vW/4Mg0r0TzxVwFzlMwstTUezzMXyGjvcJ8hezqb6nDvB9y65rVljfMjMWoOjf8mroPlfV05SZs5jb1fa1hZyZhLlXu9J6+sRbyvPDqkz5bW4vO8Qq/immZZKa7TqrKdi1r6oVZBrIiUgSluodp5pOY1ZaTa4EjJVzmH1NB7fvtp4vLNVTabGSdqDCkjta8vL2kypJLqQyKl9vDyNp1zQPqQTpmORUwaVb9K41zvlY/41If6+1G+WzGpcXUZLy9Nr5q+46Swg9FFy82UknjQN0OOhBZMV9YcpbJYfO4xKvlBWUmneIg1838NKXFYUr1mo9ifiUEjY1JlpwNgx8KDDz5oDjb9YD8fU4LXX3/dLEaYY2vVqiX9+/c3699nn30mDRo0MFPtww8/bPoVFsN+/fol6Ej5quSUgxsPS6c3Gpgizd8iDb0PQDuc0cbp9VlzyVc1h5RuV1j6ftNScpTIbLpFvx9aSkZt8Hq3JNxG1fOzZnLqSLS0fb6udH67oURtPyad3moY+9RDk/uqmLWt56dNreNsnLhTen3azAbMuvHbpfsHTeKmSxS59VO1ZNKTC6TRPVVMlxn/6DxZN3abVOhZTMb/a4Gs/Cmhp6e6N1WUiY8tkCt+bq2DKpdMVd1nzlsrJE/F7DL7jeUy49WEn4UtVCe3LPpsnfT+vJmky5xWNk7ZIVOfW2SMY/eygzLlmUVmsndInTaVHNl53MpOXdNlSSuTn15kU8ccxTPLlKcXJxgw6ItVB5e2qTXLC1OeWWgDFwusH80frSHb5++THp801TpUkE1Tdhk9/e0GA4FGXd9paAxxw+Sd0um1BgmWP7Bs7l1zSFo+WStRHv9LSMiSwoBGfuyxx2wPHIiIiJB777030c5u5t7s22OjKwOFOJjOMWAAJNzEiRNtBznm2Hr16plhA7O707PAsb0nJCJPBtm76qCcPBwtI2+a7ukdCiSMp0vodPRotEz690IL4376S0vtGZ1pwcdrvXj6z3FmOtDORXzAWiXm8dNydM8JZQL2yAYpOB19VrIVi7COyuApqJ06VTrVhTQtlPxU6eI7PH3/uysnybDZXbXjLpTxj8yTSr1L6OAqKVOfXSwVuheXOjeUt7iuDDNfXSZX/d5e3ms60qxvpVoVlC7vNJINE3ZI0Yb5pPcXXkclb+q1Y8E+ky7vNRkhR3Yfl4w509v7h3Xg8Fnlqyd3NKng6HLm9Bk5ceCkDVyk7dbZu+Wqse1thrFq1Ba5YkTrBJINPer4vpNmzieNzPkyyQylI5IUuHIjYTPlTW/hhOWtkiM+Tmx6vF9BpR5rgNxXUQYnse3m4tAeVfqXlOjj3j7S/1Wcc1ABTONIlsqVK9sAwLy6cGG851WAlWjz5s2mb2HZ6969u8yZM8f22XXr1i3WL1oqM3CQHnE3bdpkO9ndwAN0jEx5M3jKeWxYqtg1F6Z4cEKeYQEs2bKgHNp8RLn2ASnWKL+F7Vy4XwrWyi27lx6QbMqd6fQMCix4WQtnMvMz90izzdM9p5U3Le9pA23n4v3aAc5q+G7Zs1IHddQps+ztXx9lg5BOTmcGMOnh87vZQClcJ4+mHSE1dMrHgGY6WnVQSZmp0gfL2w0Lulsnx4qJZbF892K2AMy0dtwDc2wayVrV2PvmGBO74udWOoUsIsWa5jfrIdKYAZC1aIRMfmqRpNVpGHnMfHmprUchPTq/Ud+kUDnt2NlVajN4MuXWNtE6IsEyKaPavy4qgWSDM6TPmtbqDR2YFSz8dI17JDct7eHRZZHn0HPztF2ye/lBY1BbZ+62Z7es7mW/D246ooP9mOxSuh9VBhC15YjsXxulg/6M3Lyypw1GmN+hrcfkxMFTiaaY/0uwD2nfdtdz8trLD8YGJQbTN8CgwPqHeTV79oTzZWfIcMCgYV+B19bhnr/8dptuGXyEM1hJ1w8aK4V2ItcB6JiOS2LNsns4s4YzbWHQ0ImYLsIliW/3ms9pbVTu6RRwdbtXoAPE3Wt+bncF4aTPwA29T6nlcVITEAbMuqb5kgdpko+7B5aXdn7KSPnM+qdpIpHIl3oxmOPKoO/T6cjJSRbKEV8vDffVxU8XKxN5Z9RyaL1gSAwQf1388JeVNB0DA4noolKbdvSnFa1x0PEsjt4bjbTtvPsUVo8E6eg9003e/1+FWf+iT52UNGmT/54vUwh0psD6FyBA8kjJYCkVmXAbTyiw/o0dO9YG1qUMKN4PPYcVDnDP7Dp1g3sWb5Zfp0Z5jUuzBw5LWNy8MBbEL1Tbsxamy5JGijZKaEQBSDamW8aZfYDrEm4SxAemSxZfnxeum8eseuwlJB8WTkMtgaBECy8+1jzisDsid/ls9i5T0lAw5UsUrnXjPXQsJJIfSJJsOgVEekEX9D/qZXRh32AYujgrKtO8orEGH8LYBpYA+m4eLWuxxvmM1oXr57U8kDTQn/u0meKn6QZ9p0DNXFYG7qm33f8/R8rTMdHStn3f2J+JwRTqX//6l+2MQPRjgHDWOz/Y64cUY48Y0znisK2lQ4cONjXkjBPGCXZj8IydGRgsGjVKaHlks2f/H1pJmQ5FbGqx/LuNUrlfCUmXNY2k1wHT6bV6En0k3nJEI7INqP5tlaysHV6pbzsrQtH/e29bFXvw/Gj/Ul2zmGFBdKBT9f26uRk26IimC32+Vg5tOSptnq8jCz9bIwdUz/KD3R1sT2r7XG3b6bDws7WyZdZuqXVtOdWj1tp2ID+8gVHANuoyEB2witW7taKl4QeDqf+Prc1ggiWPeL0+by5plPHAfDq/3SgBXWASPT5uqmlVsPuOr9eXzUoX8sI6WLx5wXgDggK9qOUTNc1IlEqnb630HtqfioqWNs/WkqXfbJSTR+INDEw52zxTR9o9X9e2RGEJbf9yPaPd/3ecc2LLQMKkzqZKOm2pUqVsC9Itt9wSG8MDlj9M6MTF6sfg+fe//237+3iPw4LO+scg5aDiunXrzBTP+pVD1Laj8nWf8WYQQBdo+e+a8vOwaTYX37v6kEz7zzJJ4+OY6DPfDpho+/LQsY7tOS5tnvbtZI9lnFgF2URLZzDEhtMhPCkVz2GZ779V+yfp9kFj2Th5p5m92dSKAWDu2yul9ZO1VQLF6pSxr33cYbQMndpJfr1rtiz9eoM0vb+qrVetGrlZGt1dRaoMLOVFjM9G8lTILrswEgBfeESe9Lb1yg8MAV/3VbooUY7uPSHluhSzcp+IOmV7Ayc/vSABXdB3vu0/wfYxorsd0vc7/KeeMiGtv9K1VOuC8fqV5s0a1CedfvOkreqhC5RBsISQOlMqmffuKun6dgNJGxHLSDU+EmzMXbPk+MGTph/+ds8cMxoFOI9BBZiyYWTInz+/TeGqVKliJ2n94KwVPiowVvAMS+GOHTvsdG2lSpXsfXQy9v6xi52TvatWrTK/FX7rn0Hb2pRuHUhVB5a2AUajV+xVwgYdhomynYpI13fjpVyaDJqGvodVLX2OtDYimaINGtPW4h/ecdymQOz+RhkfMrG9DTykFO+xU9sBbnvzsp4y+o5ZNg3cufiATfsObjgsu5bslwK1csnelQdNWgyd3knjn5ZBv7aVcQ/OtWnYvjWHJEuhjLJh0g6VaIclQ/a0sva3bda5rxzbTiLyeZtRY/R9FnUZKH1VkjIVpKNjXGFq5x9ohli6kC8D6r1Gv+iUNKPSoqgc3XXC6lmhR3Hp9GaD2Bfi6cIidrpsfLVSzHqIFCYN8h88rp1ZOofN7iIzX11uko9d7TlKZzHJhtUzr07tsNpBM+ps60yarqVPOfXeGSP+v8Osfzff/rS8+dojsUGJ4dyTMa37/PPPzSSOBPIDqx4DxwE9DDM7HYZ7/vKbtJBcDC63ATfRoFLQselAp3RaYnN5bTiTKnSKCOW+OnVhXcksT9qgTF8YeNbYCu7pNHQKu9f3YvR97kFcugreoUNQRgfSs46iA9CmZ9rZycufPs9P6ZSLdGznuuaB5MQSR95IDt6lszsp4s/Lnxb3DHbed2m5svphdEmndInNNxFd9DlTYrMMJkEX/73RRX+n0XdJExIQDn2wvrq8sOhBC2C00/iWN+/6ymFl1vv/zzDrH2tPoWbtpMBULdwgCBAggIeUSI2sWROuOYUCAwS+KZj6XcqAIi9ciJ0LcGPm73B7DBdwZDgqC55Y90KBnsT0BsBdiQfYgYDFLhSkQRwkCNOfrIUy2dqJuw9dQ0F6sHCMdCQf7tNl9srHom+ock48F86Uk/iUg3xJn+06fmC0IA5AwlBnflMO7z7hVJByE45UYLpIekx1oRFTS7vXsvnBNJb6kQ6L66RPHMJd3n6cPhWtZdGZhyaapUhBfSe3SqvUkjFPLn1P6ZA7p9YzWjIXVt0sVsLzFcTUGdJre5yWzIUKaPnj2yptZsp0RiIK5lOpmNi/SdqI+DKQV4ZcOWJ//fOQMib6lAwYdGvsz8RgIHD+ifNTEK9v375y/fXXJzAuAKx8TOfYooRlb/jw4balCQeUxOW0MLrVCy+8YO8zDSTdyMjI2BQ80MgDfmol1QdHasfPJDlKZpErR7fVji1StH5e6fddS29qFgs6Bha9jq/U1/5yVpo+VE0Obz9m+ljrZ2vZhlV0GQfeZe9dYbYgpdH6fNNCdq84aFOcft+3kl1L93vTvVgwYK+f1810r8gORTROS9k+f68dFBw2q4vsWLjXzkf5MUDT3zJzl3R+q4EdW9+xcJ8ZGurfWkl2LdtvepYfWOP2rjwk187sbJtNjx84KXtXHbLj+xgW0N+Yyjmgb3EebPDv7c1IQDzOoDEIS7UuZPf+k7wM7oZaxqYPVjPDRotHq9uOEeqJxW6P5u0HA6rHLx9JnXtukFTp08uepSul8jX95NTho9Ll23cko3b69h+/LOX6d9Op4zHpN+UHHeinpfLQAZIhRzbJX6e6ThvTSr9J36sOdkpKdGghWYoWssGSo3QJ6fPbl9oOCT0el7+ih1S+up/SO0YqDu4tHT56WcsX/ozf3x3nZf3DCWXv3r1tgHHil42wmM794Hg9uhY7Lu6++26LwwFEBg3Ty9atW8usWbPMQIHDTXarL1myxOL4B+jRXcfl825jzTjBtpaCNb09h3T6NWO3CgfsQq1cPwyZrGGp5Iwq+Ei1DtpRYMmp06SS0m0KmZ7gwLuvV/9RqgwoLScOx2jn3y19vmpu0mjz1J3S+4vmCbbyYOX6T6mvpO+3LWXlz5tk48Qd0v39JpJZJcJrVb6XgSPayoz/LImN7eGTjmOk5ydNZeQtM2TXkn1WHtbO9q4+KO1eqGsHD/3AulZ5QEmzYh7bd1Ia3lnZTOpsUcIkjxsBv+TBtH9g01GZ+dJSSakDCRqxrICEzFkys/T5srmc9TESBtuvd8yyewwLxw4oI/2ptf1m8/KAH1qa9HOgY6fXwXHyUJTSK4NKRNWNVT2A1hibqg2/UtNMq/nFmORB+p2MOiyRXdvJ4W07bYDlLFvKynxKGW39R26XPYuXW//JUa6UxOhA8zOJHJElZffCpVKkRUM6nEq/AnJ4647Yp/88nHNQAaZsrEthiIAwbFFiSugHi8KjR4+2e565OAwY9vvxPg1CGqSHNFuzZo050EwwpVRi05FRjE8djjZr3xc9f7ejBvVvrigLPlpjjQhHb/5IdXuFrTFuyoYyzQCJ0Q6GcWHD5B3MYGzHdpe3G9pay/C5XeTr/uNtAE58fIHtACe/SU8utGknij4WuB4fN7H4V0/qKF90H2tTPo7tk3a0cnmk1k/XTbF3/OCE75RnFlsHXvzFepNsMIiVP22WDZN2WpomYV+rb+tP7PDGHH10z3HbZzf/g9VWd/bOzX5zuXL1aOtsdW+sIBV7FddpbTop362orP51ixkKpjy9yKaQpDnpKe8j0dARiyXrYDxjp/tv9842Wk14dL4ZXTCMTPiX3mdMPKVm0OxbudbyBUz9QCqdEo69/j5vUGnb8r1eTjqU69dNRvQfbnHOqnS1j5RrOfLXqia/XXu3/aZcKXTKwT0Dsu27z2sZ0tnAOxl1xJsi6tSRAYyk+6fCrH833vpvefuNx2KDEoPFWwiCMQPHLmyoDdWNGCT+BWHeYbAwkNz7DCjuAVY/LIbECWckgevSAZiimCVL4XZDMHDo+DQeu6IBz8xS54vjv2cgWhztTLb/TPsKnYowODDSyX8PLG9ffMpDBwUufbpcilQeE3AwHYuOrWkBOruVWd89E3sPeJ+8zFrI+pEChnJap5zE4T3yc/G5pxzkhxkfuHKwaZbCYPJOqffEQ/owfXX1tPhKS+qVSvNhiki4MTHfdBEw9UqVBp1NaaGJoT+l1PYlHL0p5vgJ07mY3hGnqkqvhW98pHG8wXda25bBUemqvrL4/S80La9vEK4vaLvFpoXeFgvSYjBZHK3MP3VgmfWPr7Yn5aMiFJjFnYk8QIAAiWEs+VwDCiljUwoFBoZgQAUIkDS8ec45ULp0Qfnuuwd1ipfQ4hcgQIDEOK9BtXLlVsmYMe15LxAHCPD/Gec1qJj6ffklu9RjAwIECJAkzttFGXqU06sCBAiQNM5LUoFgQAUIcH4470F14oS3vhQgQIDkcV6DqlixvDJmzBOB9S9AgPPAeQ2qbdv4gsVZ2x0RIECA5HFeo4Sp33PPfR8MqgABzgPnNUo4XrBu3Y7ApB4gwHngvAYV5vQdO2IdlAQIECBZnNeg4sQvjlySM6s7L7YObjc6CH0WIMD/Ms5rULEz3YGjGnhOCj35y4lenhHOdiZ8+/EeA/Gll16ye3Qy/jJI/eA34aTr7gESknfckRJ3T5ocI3HbpvgbbKEK8HfBeQ0qPqDMlz/ozHyvd8uWLfY5HT+QRjt37pT33nvPjoZwtJ7v+3JQkd/cczKYcA4z+gcWH9fmw824MytdurQUKlTIju9zHP/222+XAQMG2GDifT7JQ158LYS8+MTps88+a98aDh3oAQL8FTivQUVnZUBxEJG/HI8PZwnk4CFxkFguHhLE3bu/oUdHZsyYYQNqwoQJNm3ksz18KYT0OIL/4YcfWn6Ek4aTeHjF5cQxXw8hDvkGCPBXI1Xu3Lkfjb1PEm3btrXP/yNNnCOX999/P0EnZlDs27fPpBoSi86OV9pt27bZQClbtqwNEiTRc889l0Cq4N22Tp068u6779oAIS4DZ/fu3SaJkG4MRtL973//a/lyRJ/3SP/gwYOWd4AAfwec94ZaB7wi8bVEBsiFonr16rJs2bLAcBHgfxoXPKiSA5IMqZHUyWA3HXRAgrnByUDze7gNEOCfivPSqej8Tp/CwODu/SCMb/rynKkdv/3GCIDfdAYOg4sp3ddff23xuMcwQT6kS1g4o4MrR3L3/OViYPPXpcM98ULhykq+7h4Ql/Jzce/qTtn9cQgnLEAAh3MOKjrNzz//bHrMkCFDTO8Bd9xxh/11YLDwJRA6Jl/8oFNjPPCDZ6Tzyy+/mMRCOjn3ZVgJuS9ZsqTUr1/fLIT+aSLmdhx5ItlIe9iwYeZjEJ2Lj3bja5B79DUu/At+8MEH9gkfBi1xeYf68HWSGjVq2KAYM2aMpUfZyJOvmxQoUEDGjRtnaaIXjh8/3rxHNW3aVEaMGGF1xXko9YAm3AcI4HDe1j86PcYDOvXhw4fj1o4cMJs7yQDnJk44vYt06MSOuxOPe8K4p9OH89bEM74SwgcSGGw5cuQwh510cNJ85ZVXrEyUwUkSBhOmf8rNhZWRvxhdpk6dauW78sor5brrrrMPJgDSxiCCVOJTQGvXrrX0YAbUjXJhbCEtyopjUOfvMEAAcF7WP6TEokWLzKKHpMJt84svvphAP+I7wHxvis/uIHGQBE8//XRcBwd0TKyDmMOXLl1qHRTuz0e5kTJ4sV29erV9hBspg/XPgbzbt29vH59bv369WQiRHnyou1y5ctbRGXR8aI41sQULFlg5Vq5caYONAaH6o33cm8HkBuDgwYMt/enTp1v5+TDdlClTTD8kDcpMWbp06WJSjW9sUU7M/6yj8dHwYOE5gB+X1VDhwEIsU7+L6Wws/GbJkkWWL18eGxIgwD8L5z2oTuMNNtV5zRYDBPh/jfMaJWnTYlx4xAZWgAABksd5DaoCBXLKqVMxiUzkAQIESIzzMlTs3Rslx4+fVEV+p4QY5QIECBCC85JUTPuaNUv+PFWAAAE8nJehIhhMAQKcP845qNCj2GXwZ+pTMSy2hiwuXwxgBmfPnpGUfNv0L8SpkyclbbCv0fD/gRaJpn/RYT6rw4A6ceK4/b2Ui90MffoNlQoVqycIz5OngFxz7R22m4HdFa3adLWFWe5PnjgRtw+PMvDZH+/+RFyZWNg9efJEXHruypgxkxQrFmn3xOWd0Dik7dKJjvbfR/vS999rXpqOV774e565q3WbbjJs+L0Wfvz4MbnhFr6Y4upwwsp64sQxadOuR9hykxf5cEEDfpPOsOH32V8+HEeYo4tHI0eX43LV1bfG5uHlZXH0b5duV+hfL567XDzuScNL96T07X+t1KvfPEFcLupEfq5c/HVl5XdofNeG1P/o0cNyw83QAnqdlcpVaseV26VJncqXryrZsudMkM4/6UqVK1cuM1Swu+GkNvRD/3pXpk351QYTgNvnyJ5dHvv3GzJxQnx4cgjdYuSQPXsumTZ1nAwddpdMnjg6Lt6RI1FSTgm5cMEsicicRRo3biPz5k61+Aywdh16yqyZk6RP36u1w3aV6dN+l0GDb7ItStu2bZaKFavJoCtvlJkzJ1p64MyZ09YpTmmn2b59izzw8ItSsmRZWbxoToLyFS8RKc2atpf161fK9TfcK7nz5Lf4Q665VbJlyyFRhw5I/wHXSYYMmbTjREv3noOEr6zzWc4Onfoao0iXPr1ERR2MTVFk5YrF0qZtd5k8aYyUKVtJ6jdoIRN+HyE1azWSPHnzS968BSR9+ozaqWpq7BSye9d270VFgYJFpHyFatK6bVc5duyo5fXQoy/L9Km/S6PGraxz7t+/R9q176lXD1m0cLZ06dpf2rbraXS5YtANkitXXs17tAy99k5p3KSN0Xz4DfdLRERmmTN7SoJF+QpKuw4deym9p8vtdz4hpUqVk1Url8iSxXOlVOnysmHD6rjpPx3m+hvukyxZstoguvvep60NuNprGunSpbcdKIeUZgA6d+sxUNKkTiMZM0VIocLFpE6dJtaPyleoanmRcokSZSR7jpxSo0YDiVFGVahQUdmzZ6dX/9i8Seufcq99wtsXB2yaFGY8pEyRUoP1P/3r4id3JYWdO7fKXfc8Jf96+KYk4x1XQu7b521PoqAbN66VTJkyW3z+bt68wRr3mHK9WrUbWSWWLl0gTz91j73jQF2WL1tgccGxo0dkhw4Wf748a9S4tWTOyjeN0+ogyikjfv5KDh3cL7lz55Oxv/0su3fvkFx6nzt3XkmTNq2G/SRly1VRBnRcxul96TIV5cTx45auu/xYs3qZDQQwd85UlZylJFXK1LJly3o5fDjKOq8fOXPm0c5XXAfOXi3/fGMeTz5+p0qoo1an+fNmqASOME6+desmo9GWLRusQ4PtymSQoDQkg32bxTkjB7VOR5UGflB/GFi69BnkjMZhsH326ZtxNHNw9SKdnLnyyOpVS+0eKfeL0gv6wyjy5y9k0/Z4OqSQcWN/tsF5QiXsMo0HYwLr1q7Q/rDN6MNgY4DFxJySLZvXy9YtGy0O78enFV+Ov/09jeJGWZq06eTxR661ez/SpEsrDz1wvXZgp6ckfyWFevWbyeZN6+SKgcMTNFy+fIVMEgwcNFy5YDbJkTO3xaEzumkG0yUa7LBKBDpQunQZbCrEoCqr0uCWWx+OTc0DjddWJVydek0tr/TacUqULGPpOfAuHRtipEqVWhbMnynXqRTlc60zpo+3KSn5TJ38m2TOnFXWr1slTZq0tc5KJ2/eooNk0HQdR3VXx859jFs3a95BWrbsrIP0gEnbhg1bmYQ6dGi/5pnKJDGc3I/lyxcq84iQpYvnqfSuJu+984LcdOtDxtDWr1sp/a+4TvboQE+vNNilTIqBwCCCRtQ5MrKClYG2YopF3dOmTS9Zs2XXOmSJzcUD9T+u7xGfOtPJkWhMyfrp9K9o0ZJWXlcvaDRbZwwttE6APD3apVLpM8potGbVsrj42lus/ukzZLQB3blLf6NL46ZtbEBWUGnVolVnGf/7SMmgU/UZ072ZBrMMBi3vx6cV3/f+7vfnZajgxG4o9/ongU6ChHz5P+dckguQDOjsLVt1kczK+MaO+VGZSULJF8DD33JQXV7rn+coBm4Op/0rAFd207N/Ok6rLnVKZxAZVPpcDC6UFjBEpOg/CSmZMnToNCD2p3fkPRySCr8Q0LF79BosBVUR9SNv3oLSU8NRfhkEvftebXEB+boBHXrvysQ74cqXI0cuKVeucuyv+DNcfpCeC/ffM/0Il76756+7D2U4LVt3lp69r7Lw6OiT8viTb8bpEhZfL343aNgyLl0//Om730yFe/UeYjRyYX5a+O+7dhtg6XPP5cKb6XTVve+A9HFx3D3vkleVqrUt3I+Y09Fy9dDb7d6fvqNF6L2LQ/mYLj7+7zdif8e/C1yYH4Q9+PCLNrBcmvyFFl26Doh738Kt/vFt4sIT0sj73bffUBvcfxRSUphChUvaD/SVe+5/xRrdjyOqdzz0yEtGbCpEJWkcTKPePYcTvXunlIdD/QYtZeGCmWbydZUFu3Zts3k3BMmSNbvkyZPfwrNkyS79BlxrjQhBeO+66++2vIded6d06Njb7jHB3nnXE/aOA4OycdO2dk+57rn/GXuHPPyoVr2uDLryBtMv+IvOgtEC038vHRhYrbp1u8IaMXOWrKYbtWrdRYoVL606VUe7L6sD10+XUSO+ldKlPd2mbr3mcY3MO23adZcmzdrZsgIWTwagH1mz5ZBOXfpJ5679JbJMRYmIyGKDEloULlJcOnbqbWUdMPB6GaL0gOtfobrotcM8ulwz9A4paUp/tNLqHrnhpgfsfviN9yuDqZKo/k2atNN377LZASZ7aJQ6dRr55uv3zWgCqBcXNO3Uub+1Hff0iW7drzCrYsdOffRZX8ml77RUPalt+x7Wjrff+bjppoMG3yhNm7azMoIrr7pF9alOZulE14UO12v+Jglj+1EZrT+6JKhZq4FZPMmnQIHCSstS0r5DL0mnUgwG0G/AdaqL55ESJSLl30+/bdJtwBXDrD7Qf8g1t1n9KDuGEcpKWVzdNKP4e2XA8ffx9U/qHpr6770Sx6JAgaJmEs2QMSI2xAPrSCi+KKKYa/PkLSBZtfPnyJnL7rFEYTnj3jVEOBw9GmWZ7t61IzYkMRjYu3Y5E/NZWbpkvjUOUzfKBpFPK7eEUJi8UZKXLp0nTz5xZ+w7HoiPgcF1IqyKG9avjrPQAJ5BYAYRhozCRUrIJx+9busppbRjfvnFu3LwwH4ppcp/xkyZzMK1ccMayZuvoGzdssHMzZRtw/o1Prpks07vMHvWpNg7Mesj0hPLF5ZJTOMTVEn3o4iWAZM1eS1dMtc6w2OP3GLGDer066jvbOB5puz0RodVKxcbLcBaTdtjbCmMXo7h7du7O87U7UD9GaipNd3TyrRY13v7zWfsmasDcZhJUDc66qiRX1s44NmECaMkf/7CUqlyTfnh+09lx46tUr1GfRmt5SytdAPQqmDBojJ+/Ih42ui7o0Z8IzU0btWqdeweoK+RFxbXNWuWW9kBg2H87yMsny1bNtrvMaO/t7iUG2aMMIA29911jbUpRp+cOXNbnjAKzdTS49nIEV8bfaAz11mtf9z9We4Lxt7H199/D33dPX3Q3XP4NcGgOnzkkDbgtSoaj8eGeDh2/Ig88tCNZm2jYQ4e2Gcd73DUIbtHkrHWxL1/vSYUmHfhzuvXr0rQ8TBfM0jhznBm1nKwFNFhiEehEdcQcvGi2WaRYm0nS7bsWtEzUlG5/n0PPBebmgc4KRKBBiZOWu2AodY/whkMJzRtOuzGjWtk8FU3m3RirQZOxyBh3Qkr4Yrli6R48Ug5euSwMRgkyeHDh5Sp5PDR5Yg0bd7O8q9Tt4mtlZnUbNLGuDJxsHbCHKg3ks4PysA0iU5ZqXJtef/dF+Xhf72sZWVj8y7jsAcP7DUuy9odjehoRIcpHVneGAQdiLquW7vSrH+YwnPkyO1lEgvqTydmbYhOR5uyDkU6HVQiFC1WytI6oPlRbhZmaRcYAxZa8gQwqgULZuqUd7B1xDmzJ0tHLedKpSFxFiyYZek3U8lOmWrVbmjWT+/dVDJv3nRba4NOGD/Ii2UNT1KlsBmJ6y+kx2BgEZtwlmlO6RR7kg7uVJoH77P0ARxdYDJnzsQYg4YRLVo0R/uaN0U+oHlx0R4J7/fG3qewe8rkv4e+7p5+6e5plxSlS5U8e/vdz8urLz1gBQkFL1xOQwXTOArtiATgADQwgMhubs29exYf7q1d+O+9OIk/SufSoaL33PeMvPDcA5aOH169eJe8zsSmkzDfxGVIXE4/XJqUz0PCexffXwc/CIdGADrBgVls9pfV4vBfXP2TKp+fXkmX1YufMH2QOL4XTvn89AFJ0Ss+PWgQTwuvXGds8OLioGzZyiZBHFw6wPWZ+PRCaBH7nHdc30pMF39/8cL/CJj1j61JrFGFA4X/s61/cDPHBS8FEA/CQ3C4bDhHNH8G4Ije9CNAOFoQRv9iWuZntuCfSLuUiNz6DT2F3oPHdRIjqfDzB2K4abP2OqXy5v8OTEvYguOmZhgLKFdi+MvgDZjkwC6I8uWr2X3atN6cOjxC03VI6j55sNMDyx4dhU7x1LPv2l8/eMZ0MDxC82IqFyMNG7WKZRReWHhgHGkWS7+EcbDm+ae/8fDH8/LCUsgWrvBIXIZcSmtv2hkOXjwU+aeeeSdRGRg06GuhA4q6Pvr4a/peQksd5atbr6neJS6Hh9DfwAvDMMdUPHz/ujxIydSies1G9gMjwY23PJmo0uhMt93Bh7SjJVo5PsShkziLl4XHWgI9JTk8GjdpKwvmz5Bbbn8kgeRjW1KRoqUsDKMH+grg78BBN5gZHiJcPfQOswZyf821d0qf/tdaOSIjK5rlyA+mfK3bdrcycd1826P2jj9fUK9Bc7nq6tssHMvSVUNutcbFGjXoypt0np5aGjVqrfkOs8avqfpA955X6ny/klSqVMPuK2tnRRI6ukyZ/JvVlU7BjgJnmMGYgKkdXQAFncbt2u0Ke+YAt+7X/zrbL4gVj90V96q+yO6LWrUb204H8his5ezWfaDpCFjW+vQd6tFl6J06+FpaOwy99i6zmNKe7ANs0rRtovpjQeMZVjcsitcNu8emReN++9n0R8DOcurGu63bdpOBV95onfPOu5+yvZqltJzUibqwJYnB26PnYNtBE1m2ovTsNcTaEn1s107PCNW77zXSvccgM/pkVx0NOl45+CZrN9dmGCXQrbSbWprQrk7dplKkSEn7S52hMeWhXKRTpHAJuf/BF42OhPfuM8TqT9+hfgwtmB7WQujo8tJGj7/XaWL8fXz9k7qnDPH3Oq20pwoe1KzVxPaV5cqVLzbUQ6VKNW3qVLBgESlTrrJ1piJFS5rZmPuSJcuYKZN7OnhS2LFji75fyRR/P1fi3v1G2cNSBQhDiaXR6NAQvFChYtZheEY8wlesWCT/efEhe8cBZXbMr9/FTSPpNCjtodPKM6e93el0Xhrx7beeM6NIbe3A777zohw/dkzqaucgzIwA6TJYh1q2bIG3Z04bbMG8GVKufBWrf2FtVP8i8++//2IdD8CNMV2zpWfu3Km2r/DHHz61Zw6Y58mLQcXePzrDi88/bEYK6vTF5/81yxhTdqxr0GTpknlmxdMmlFWrlsY2OvpWCjMAwelRuvft2+Nl4gN0oaNhrMBw8tqr/zbakhdgINGhqRtGkRo1G9huigKFisZN16ApRhOscezlY5f+11+9Z4OzXbuetp+wvjKvX37+wpYlAKbwTz95U1q37irNdPbymd4j6Whf8kKKsy/SW/hFd0opP37/qTRr3l7WrVup5TotX335rllLoRcWRNqieKlIeeTB4fbeooWzbBmDMjKwsFISl2fkRzvR5pWr1FI6RNvfyvob6zL3POM9q7/eM0YcLUjTT5cqVTW+3jN+4gYVkVatWiRPPXGDNkBC4m/YuFqefOIO6wTsP6Ph2LiJpYr7zZvX26ZO7jEzJwUakBZ0SrgDDc+eP0Q661VYluBENCgNAxHo+Fh2fv7pc9snOF8HG3v+6FTsUr/3voTWP4heSQlDx4MYVBym4OfUvEsnYSDTMfZrp+vSbYCVZ9fObbYLPHeefGZhwhxPI2MB5XdxbSzy2LZtk7ATHTM59Ydx0DB0AsJZG+K+ohIcbk067AGE3ljRWCfzg93Z0PmD917ShqwlH33wii2Aso+P+teu09isdFGHD8k3X71vpnXKDo3oAGzGhT4QGgvZ7+N+0WfpVdKx7JFw2k39WS7A2kgacG6kHtyWfPLlL2SSEKZF3WgDykZdsHrSB+h81I/ZBp0M6x97JGvWamh5YOKnLTdvWi9VqtS29qRNGJBeu6Q1mtD20BPaktfaNculoA4w2g3JQh6AepIG7xLORuED+/fpAH3DrH47d2w1Zgd9Xd+hnuzVHPHLl7Znkr7q5XfGrLwweQYYfz2LpXfPM+hi9dd70nS0IH93T/oriK/3th8V699tdz0nr72c8CNuDmR8OQ0VNAyFdkQCNCIFA55E8vQPCE6+TGvSpGFgnbQBCRd10or4XpzT1gB+EAdAgLvufUqef+Z+S9MPBjo7tF06NCxxSM/dx5eB7295aYbe+0H5ydMxD+pHWblIi7y4T+p9wp20Ix7SjQ4DjUjL0QIaEo9yevUPV74Ueo/j0OTLSrj/Pj4+NI2fVSSki5eva0+v3KkkZ868Wm6REiXL2lET0vWn79HlbFxbM21DrWCx/ZOP3/AyUri8gD+PcGVlAPGcMK9vsZnY0w9dnIT9xQv/I/C3tP55hE+otF4qmBLBtf4KeIMqnon8r8N0C+0vSIzzAQOE/kUnT67d/4h+8UcgJZUpFVkp9ucfC7gFi7+hnZtzUii4buByGBFOcqnIlSuPrX2AP3NAscjMgUg6AfX41xNvWMfxg2fM8c8X0AbDxfkAq104Jsh0Klx4KJAO6DQ5c+WNDTk/IKWYOoN/PfG61fF8gPTgcGbogIEZsRPD4Y67nojVF//eSImC1rZ9X/txXOfs/QfekojwKOtYZhDHTJeYhti9dpj4e+9YdXKDAeV7wfzpcu8DzybIg/k5uw9IAysX0w0IzGBjcy1meNJlhwN752j0/nrft/9QHajRdvCPgegHnbhFqy6204PBPND29Q1LVDfKNOCK6y19TNFYiCgHuo6Lj17E8XLC6bA9e10l6EsFChSxe3QJ6u5owco91i3exfrHTgzqwxSmV58h0qFTb6leo5507X6FXX5QN/JitwbbptiCc/W1d5hO1LlLP6szyjZla8QBQ9UR+mhe7MxwdMHyRufDwtWt+yDr3Oxl7NFzkJXPj/YdetvJZpR89jVypg36o+RXUX0JQEuvftFmTUQ3zZevoO1f9Kyxp5UpljMrLfTBQkmdAUYVaISO5e8v7IohvEXLTtKgUUuzZLZv39No1qvP1fZexUo1zaLYo+eVlv727Zttasf75Fu1Wh2rmyub/x6c3723jevc916/Ptc9ZYibk1CZ9h0HSKFCxaVw7AZbBzo1laShMUFjgUFZxcTLffXq9ayC3DM4ksKsmRO1I7S1E7B+rgSh3G+2ezAIKBycjw5KmnAzjhyQF8+ZKqxYvlj/ppH1quh++slb9r4D8cf99qN1StLCEMLeO9L0A8UbAwDboyj/h++/Yp2TzZsYCbhngyvbojj+jl8FjBEYLdw99cGMzfsVlMP75+rjxv1skosy0DF2bN8qo0d9b++wxxGLlh9VqtaxcqJfrF2zzJYBfvjuEzNgUKcvPvuvmaFZ5sBETkOu0Xi8hw6xZfMGs/YBLLbFS5QWDnjCDMNZ/3ZoR2WwR2unYJngww9etfZwkp0OzBkq6oZli/1tmzatk61bN9pWJuhXvnwVGyDff/uxtSMWSuoMGJjQaMb0Cca0SAc6Yi0lnJPU06aMszYcNepby2/7tk22kxz3CvSH7779SGmxwraU0U/Jb8yv35u+BrMhTQ47chyFe8pLndw9tLcDo3oPvbgnPgy5eYtOduiSPsUA57fd63M2TDNYvPp3sLwdLaCRu8dYxCZi7pHUcbZfIk0YrxWcOjqRiJ01a6LMmzfNwrFyXSzgPLt3b5catdiPFz8/xpRKg3HSdM+eHWaC5v7QoYNarnjLVpT+fvvNZ43L/Tb6e+Noc+dMsY4MMd5682lLDzB1QJKw0dINUNbAuHeAeHDCmTMmWP09U3Zzs+ow0KpXry87dm41yxFmazr7wYMHbCDDRJYsnmPpsL9v5ox4/xj5CxS2AWC77bWK3GNJwyzOBSf/6MNXbSBzDIY9kQ7sHSS/5599QKdg1eXrL9+VG29+UO67+xqjQZGiJWxw7Nu/W159+bEE1j8aHaXf7f1jhvHpyDf0WXrJFJHZpJof1L9Bo1YqATZpWyh/1fZgoLAUUUSlJJtTGZgsAQA6WPoMnmWN64Smv2TRPHufTog5nPZCwsJY6GBILAxBTZUBTJv2u6UDGJyUFwnFsgKWSY7j469i5crFtsZFHpwIJl2sfJSfpRxOWufNV0B697lG3nj937Yu6BDunnSmTB5j9xi53D3tiC8P7z6tTJrou4/1x0LbufrTR9w9SHgf77/FrH833/60vPnaI7FBCUHFL6ehgo5LoSmgA2nTYHR4OgeN7e4ZHHAUOoo7vs37LLZBLKxi7n3HXR3IS5vfOjbzcTpqaMfiPd4nTTotUxTiuKmKd++dMeJoPY5kzup/hJtCruUMTdOV31m5vPt46x95ce+YV7hyO6ubi0ce0AHJ6WjBYIIju/q7cODKSt1JP6mysmitD8xtGOUmLZeO0Te2rA6UzaURT5f0Vi7oRXmgHaB8xFESJHJL5m9jYG2l9GIQ07b+coO4dC2t9Br/uHX40JnH3wFm/aPiSRWOihcpUsT+/pORXB0DBLicOOdxeoDb57x5s5lP9QABAiSP+DlYMihXrrC88cYNKrI9sR4gQICkcV6DatGiDap0ZgymTwECnAfOa1ClTMnG1rWxvwIECJAczkunAidPYuX5Zx0WCxDgr8B5SSoQDKgAAc4P5z2okgJrGG7N6XzM7nfccYe3NnIZgbnclaFw4cJ2Bfj7gzUxB9d3CKMtbX0rBOHC/gz411QpJ7/pww888ICVKbTfpySwVSvvKHuOHDmkbdu21ikjIiKkQ4cOwmdW+vXrJ9dcc43oVDH2NQ+ZMmWSTp062bt16tSRRx55RBo1amQZHj/ufbqGi3TSp08vxYsXl7lz55rBg7M+7du3t4s4/C1YsKAtcLZr187isphIecqWLWt5tGnTRqpUqWIDuUWLFlKrVi0LHz16tBw5csTuKWNUlGf6b9CggcX7p6+x/S+Cths5cqT1C3D11VdL/fr15eabb5Y9e/bIN994LsscihYtamENG3rntP5M0J8feugh66c//PCD9dFcuXJZP+vWrZsUK1YsNqYHHXQpZcmSJdbx3n//fZk0aZKsXr1avvzyS5k6dapVlr/Tp0+XRYu8TZIOgwcPtk47ZMgQe75u3ToZN26clCtXTpo0aSL16tWTG264Qb7//nvJnTu3rFmzxtKjkM2aNZO1a9fKjz/+aMQkbQZLmTJlZMOGDfLGG2/YID98+LAVnkHOFpMHH3zQBmyBAgUsbe6PHTsmL7zwgg0q0uQZBOjdu7dUqFAhAUcM8PfAtGnT5L333rN72nbHjh0ycOBA+frrr61PvPbaa/bMYf369TJ8+PC/hEEy8Ddu3Gh5HzhwQF566SX7+/LLL5sgoN/7YZKqR48e9gISgg7YtWtXe8gg+Oijj1SfSmcdOtSk/uGHH8r48ePlgw8+sO0lDFDirVy5UiZPniwzZsyI69BIK55zIYEgKgNxypQpNsgIJ1/KQxqOeOTZpYu3EdKfP3EcqPRdd/G1jrQWhzSAf2oa4O8F2srbiiVSunRp+5s5c2bp3r27cf+bbrrJ+sCVV15pTJJ2pR/6t0z9WXj99dflzTfflAwZMsgVV1xh5aI/0ueQoJTVD7P+UVAiUlH+MjXjL4nQ4d0zBojrsA7uXUDF6cSIRwfikw4SxaUBMSkUAwOJQho8I193T76AuKRHOPF5D/AbkLe/DK6heIe07733XpNi/gEZ4O8Bf7sBftO+rr/QZr169ZKZM2fKli1bYmP9+fCX099PKevDDz8sb7/9tuzbh4NND+dtUv+ngcHLRmAIsHz5ciNCgH8eGFwMsn8SLvugiolht/JpM8EHHTlAgAABAlwqLpsSHx19WooVyyvfffeAjBnzhDz++CANC/bfBggQIECAS8NlE1SpUqWUbdv2ydSpy/TXWfnll1mBMTtAgAABAlwyLqvpj+PBhQvnlhIl8snMmStNywqsfwECBAgQ4FJwWVUeDjIeOnRU1q3bYQuvgZAKECBAgACXisumUbEtyr+FK0CAAAECBLgcuCyCCu0pMjLSNu1z/3cBuw6dv1V8mqZO4/kyDS9QvW+e42vVfsX6SXVx+YuT4jSp09gn3v7qHY2UB9+tfA8DJ9o4ik6+TNDC8/NqH0y6hEkF+XjnFry2xkcsjp6NyH8gaEvyxl/u5Z4UkS77zfF/G+or+EJB2fCpmxa/viF0IR/OTtDXvD7JYar4Q04BAgRIjFS5c+d+NPY+LLxP08HckxZADDKO58LYYYjE/6sFFkytfIWqcvU1t8nePbvskyF4z1+6eJ4x2VCmTv34OgJe9fmODu/OnTNN6+J9ioS64SWf+6iog7FveYfHYDQc8uLQGBdxqD8MDybOfXz4aUvLcwDOCUsvDPAc2rn3kwPvkw6fM+E7pZ6zce80Zkotk3N+Dh0AbTT02jukWvV6snjhbHtOvpSLd0grhf6FWRPXlYVycJGfx4BP2ade+H4p33PNniO34ACdCxqQLu/B8HlPk7EvvyEcSeN8aBQOPLv5loekeMkysnD+LKujA9//IQ3yBnxy0kvfO+nqhSOIvHY3GmkZ42kUbeVv2qydDB5yi33lnfVWJi2uNF76aRLQyBsT9A3v6xDEJ63CRUvI3fc+LRs3rtW+t9PyIT6fiSxWIlL75O32bSe+6coXzPl6g3NaHyBAgMRIVbJk5KP16rfWwVVKihaLlBIly0vUoQM2yOvVbyWt2/aS5i272WDjCwuHDu2zge4HgzBX7txSr14z+zAxHw1j8KKV7N270z50zAenCxUuJkU1n4wZMtmHkvngGV8a9MJLStYs2U1bqVS5hn0Dq1ChovZZ/5y58sj27VsuaCDDOPhm0qSJv6pgOSTVqtUVPk2zfNlCYzChafEbRrNv7y77eiDMaPGiOZYO9UMY8K0qPuzGZ3sAn4i57Y7HZNeuHbJr53a574FnLY+dO7fJ/Q8+bx+xW7liidx7/3NGPz4/9MBDL2p6IgsWzLD8AHSCEefJk8++9cVHqPnuU3LgNHOWLFlkiDK9rVs22jeuEA6Uka/Cjxv7i31vqWfvq+zzPhzS5Kvp1IvvOZ3W9oVxI8CvvOpmGfvbz/Zh6+E33ifz5k6zD+hdo4KNL3nQNny6ZveeHfYB6kZN2qj2nE0OHtxnHwXfv3+v1vuYpX1E64zwvOf+ZzV8t30G6d4HnlO67pbNm9bZ95sQSgj7ezUO7y1bNl/uue8ZyZQpQlat8j5gHQragDaEwS9fusDaBSAYEC4VK1WXyRNHS7/+10n9hi1l+rRx0qffNdKwUSv7iHinzn2lQ8feMmnSaKMPH9wbN/Zn+7YXH9CbNvV3Kaz9EA2Vb2VVq17HaDtv3nQTMF7fPyBlylaWG296UBZq+xUqVEJuuOkBE2zoQ3y/zRNMaUwIQUfK3LJ1Z/vuFnUuVqy0fZNr/PgR1sf5zNOK5Qut/HweqXDh4hYHGvHZINoH2lM2wlOpwCSPyzGmtmi/KVuusn3MkPDChUvYR/z4IH7xEmWsv/CJJ8L5wB/9DPowBrxwvmFXwj4tlTNXbs27flw4efAtNT7YyIf+vPSLW1ntg/U6gahTp0lcOHVjjDEm4CGU34XzPTqeEV64CHl64YC+B41IFxoV1X6bNk06+xRXzZoN7eODjkb0L76FxuevSpUqZ+GUk09rbdPxVqFiNW3fSrE0KiG5c+ezj62XLl1RylesGkcjPvXE998YI5Uq14yrM596gtZ8Los84mlRwtqGb6jxwX4XTpn4pFaG9BmtPf00ggfDk2pDIx8tjil/YSwbLXzhjD36F+HUyfUXNHrGHh/EhzZGI02fL/rAs2rUrK883/WXUjqes9hHFfmeXOnI8lYn0suRM7e2/wYpX76q9RlHozx58yst1kvJUuWlYsXqsXUrof26sNGO8jEWXJ25+PB+7jz57YOa8TQqaTyM7wfWrJWQRvSX1IcO7deB+a01ugOzUGaKv43+WlIrgy1StLSM0XuYbTgmApg1T53ym1Q5UkeyZcspkyf9pkzkpM1EZ82cDKchSfuDoCOteXOnh4R7Zh0+TsjHAE2WwAH0xivT+QPGhn8QvgJ6VoXAF5+9pczZ++RSqJBygDm4zzdxce/y5RlhLg4fhgeEUR/i8YzLpc+noWj4l196lCoaLR579GaJiMiqg6CADLvhHlmhgnPkCI+2MHXqjtA6FxC2Xpk4ZB1jmhPpO1AeysEz4GhO2ZmEnDmDAIa0Xllz584rG9avkmefvs++c0cn4RlCef9+ZSyxggGGvXHDauvACIOTJz1fPXTY64bdLT/98JlNKrw8PFpwQScY/pIl8+TY0SNx6dEeWZSZvvry4xrPc/2QHBz9+TSYmzCRPv3FowfuAqmT91kw12b8dXX1QDhlDA0nD1z4eWWnzAiRLl0HyGuvPGEn+pkQeOl58bk/rJMh2g7BmzlLVgvLphMZmMMGFVIIuZRaHjRBxlCzpu1l8eI5UjX2i7aMl9SpPZroqxrH0/qm+76PR7jX1y7PmEKgrlyx2CZvfhKQ/ob1K2XtGrxPxAYqCGcCxQc0Q8N362SNj4PGhWseCCPowXfwXDhlcmMqcTjWhJQ64Rhj5Xfh9BXqN3XKWC9Q4YWntGczpo+PDfXCHY1m64TMAjQtL9yjxcL5M/W3F045aWfCly2dn4hGpLN69VL7/qArKyB848Y1sm7dqkThMGIEWVy4psWyA0JpwvhRceEUIWlaeOFMvsLRwn2vEPjDp00dFxvqwj3exPcsHQj3+ksasxpZgObhhXu0WLRodpj+klaW66TKG9fx4dSZvrJ61dK4OgDCN29eJxs2rEkUvnPHVvvGZVy4poUZHMvGhPGJaXHZ1qhwLvV3WqOiHHyTnnUlCAOoPF8HdmsdfhAfDYmPYp5QZgzSq6DhK7poH3wF1wkxmOtGJT6z+8jIirJNZyAwKmZju3TmxEwyg85wmcHSgY4cOWwNSedgRpLKGFIK07jWrF5mHcDlz3fjEfDr1q60MoQDcZkpMvs4eeK4fUMyJjpGO9ECnfEWEz7qulo1k3z5CtvHPhlogK/9ltP806VPbxOLFcqk+Aow5k60OZjEJsxVOgNj9scsi3J43zb06EXeuTUuX92l7PwGMO+sWXNYuWDyMF9mZvv37bGPr/KVYxgvtEGzok2od5my0Ci1Ca/Vmh40CgfoTtrMPq3jajxovm7dSisDX/9Np+1CG8F4oTvaFm0SoTPpaC0Pmgt1wdzGLG+cak68CxNiloomS92sv2h+q7XtTxw/bnVDMPOFZerFJ+cZfMzy0UBoM8q3aeM62bdvl7VLseKRxsiIy2yTWSftjcaAVsKs+6wygvU6OYiKOmA0CBAgQHhcNkGFO1lMUY5xBQjwdwSCAtMVgmfM6B9iQwMECPB3RpygYgADp31cKOJn1t6XyW1xPkRrCRAgQIAAAS4UJqiiT52Uodc/aGsnL71wz0UJKwQUO//uvvtuqVq1qn3EgY82OFtrgAABAgQIcDGIWxBgS6/bynwxwEbPQnPWrFntC1H58+ePfRIgQIAAAQJcPOwcFedQqlVvaFvK58yaYIveFwoWwfnE4Zw5c2Thwg+WoTMAAMAmSURBVIUyatQoCw/MfwECBAgQ4FIQfovVRQLzX968eaVGjRqByS9AgAABAlwW2BpVTPQp6d5rqGTIGCGff/LyRW2VDXb7BQgQIECAPwJxu/44+3JW75I6x5Ic/q7b01k3o15aTS9AgSkyKXNkfHzgudrxw6sbB00v3DT6R4DyUibKeT4mVtc2F9PGoXC0AJy/+jNMvPF5kpf393LU5VxIrl944yY8HZKj0eVsiwAB/tcRt+tvyND77KDoqy89kGDXH5sszpzFP1362JDEYNC5A78csmSrO14hGNR/FSgDhz0rVappftSyZsshJUqW0fo9Zq5GQhkEZktco+CCpFjx0uYW6dOP37DT2zAiXCPVb9BSsmTOKhMn/mrvEx7vS8+dAvdoB03sYDH/xZ72BvbOKX1HScM92qszk8a9owyN9cLkcOrkSWuvVm26yrw5U811C2nZgdTTMR5T1DJxGJiy4iEAv4fk+c7bz1u4ywNa4duOF6gv6UAPykIcV093nyNHbuna/Qo5eGCv/hbzDICLGO7dMQcO3IanhXciPj7c86fnp1E4ELdp8/ZSoACuVYqZH73Nm9aa5waeAcqHL0LqwT15Ug8nIEgfgeHV10+jNBYOKA+HofF84Q5i029whcShZfzy/fjDp1Y3XEV17NzX0kmtNDty9LD8OupbO4Tt0WigHXjOmjWbts9mGf/7SDtgXaRICel/xfXmUuv77z6Ka4cAAQKER9xmiqrVG9jAdJspYG64AOrdb7h06XaVLFo4Q6OfNUboBr4DzCtnzpzmLqhBwxbmew3XLDADmAIMFS8P+I3j8rwGnJJMEZnNy4MLh2HDaHAOmyFDxrhwGBvxLwTU4cD+vbJs2QJl6jgcbS+ffvKG7Ni+KY6B+kF98UBOfPy5USd8/REOI8EDQf0GzY1Rzpk92d7BewP+/ZQgkkrjDRt+r+zbt9t8a11/w33mGePw4Si58eYHVVAcN99Xw66/R4oU8/ygwczSadowL+hUrlxlGXrdXeZnCx9zScGjd24pWqyEtGzdxRie8/WHq5/uPQbJWg3D52L9Bi1kvqaFmyIOulIf8qbsuPXBowM+7XB1Ur16PenWY6DGnyGRkRXk5lsfka1bN5iPvLbte5oXiKiDB7SNW0rJUuXkx+8/kbXrVpjHBQQdft0oF4dpqQeeKfDKMfym+81bAx4+rtK+Qb6UAXpBV9x43XDTg0aDTSp86B+hoM+tXbNCcOFUuXItZfAfm9DAzcvVQ283/2Azpv4uV151i/n3mzpljPn9a9e+h3nX6KZCg/rNnj1JOnbqK737XK00Wm5+/xo3aWP+D6tWqy1XDr5Z1ms96cfUe+niudamK1YsMt9khw7uN08WCHPKiZ+75dpnmAjUqdvUvHXsU+FEecrqRGnMr99JnfpNJW/eQlreBeYBBOGJvzT8uZEu/RGfia6/4zkEAUo8vHr4w03QqjC9HGMKLx6E4UXFhXP+ES8dpJExk4brBNXCdeJJfMZCxkwRceFc5Et65O0Ppz0ZhxGEx4ZxuUlCaN3OaB+ib4fSgjB4FHX2hzPxIY/Q+LiqYsJB+n5axNFI+2lCGnm0YOKRkEaeyzGjkT6Lo4XSAA8nSdGISSB+BUNpRD7haZQyIS308iZYkohGNokKQ6O4/pIkjQiPrzN5ejRKSAv6tUejCA2PpwUuoMLSSOvKpDm9hvHMT6Ok+ovRSGmbKSIcjVInohH9JUm7A5Xeu2e7MVHucfLIfaiQ8uPAvr3G7KEaziJxMUP8gwf26+89cdcRZd4MOAaqPxxNh3AYnz8cxnYxoNw4h8QB6acfv25uj5yPvqRAJ3DgnvJDQDSWo8p0aXQXh780NgJxx46tNhBoRN6BMaDFlSxV1nyUQT9I98EHL8tuFSoVKlRTZjnEXDwxa6fhcHX01L/vkjdef8rSTwqkD11wKol2xvuuTDQqGiQMNOrQQRMQMAtoC8OiLvgio7zQhwFIuUuXLq91O6Xa0YTYOnpaEA5QP/7odXnx+Qdlz+4dJmyOHTtqeR1QjWr/3j3G2Oik3VXIIcRwKEmaDABvEGbVuPvM593L/3nUBAwaNzTKotpGKc0bH2U4870Ys2p0NL4Otcx6T9kpNyprjNICAYLvQfoUtCAcGiHwoBF9ywsXKw/lRRNHwM6aOcn8Q4LQfgHN8emHKybojYNeBr3zVUh0BnqL1p1l7OgfbcAxycMpKkLaaYGA9Pz9HZpSbmA09oXjaupyjSnSYYz6ww9ouoTTxuQXF659HMAD/OFclJ8+EBpO/6JP+cO4PK3/dMJwfRcGFo4WaKiAMvjDKSNlDaWR4ztMKuLC9WLSaDSKCqURtIBGUQnCeT+ORr66kV9yNKK8/nAu6kX9QsM9GsUkCOOCbuFoBJ3D0Yh2AUnTKCEt4mgU0l/oJx6NDiYI95zkprR+5g+nHxottF/66waNAP04tM4AQR8azpiAR4WGQ58kt6eTeVodXMuXzZWpk0fZMwoaDhAOjSoic2ZzWukcLDqmA9PyXzADwPOE4V58nocLv1DgXLRCxepy/NgxrddkSyspwLzw+NupSz/zm8fMBc1mx86tNpvo3uNKLUcKOamdrUqV2taJaVTMUGgaNDgegPHvtl21NjxN4zcwa7bsxjgXzJtpwohZevYcuYw5wvhnzZxo9YXBFi8eKd17XmlCg5l2UqDhGjdto0K4rnVMfNDhSXvVqiU6Yy9gM0pm+fjjI08cSdKeaAIlS5aTSlVq6my/igluNCnoW6BgEdWyclkcvm+F30HKuWrlEutUvA+0qSWXak3MwolLQ1N+mDXCAg/gCOujx47Ihg2rjRYICrx6ownlVxqTL3E3Ka1KlIg0H4EIQDS/5NqIfsZsK2fOPKqxL5ITOghwZEoZMc+hMTIjQxCg2WDKZbAjGPHjpzLK6IJXbEx1S5cuMA2QmTBpoM0hXNHyqPvSJfNsgoFX+bbtelidoCf9Au14z+6dkit3XvMmX7xYaev3OOZEKG3dsl7rkto8eecvUEhGjfzGJijQmnrg9Be/gJs2ES/hOOByY+RCwy90TIWGcyUXDg8IH54iUThhFxoOEodfJC2SCj9fGukVLpwrufB/FI0S0eLCaMR1MeEXWue4NarBV9+lTCCLvPHqI6aiXgiQhH/HDycGCBAgQIB/Pny7/jzThpPYFwred2kECBAgQIAAlwueRhV9Svr1v9EWvd5/95kL1qiAE1S9evWSDh06yCOPPCKbNm0y1S9AgAABAgS4WHhSRAUMuzY48HuxYN0E89+AAQMkIiJCbr31VlsfCBAgQIAAAS4Fl03dYXvq8uXLTZOaPHmy3HvvvbawHSBAgAABAlwKLqtdDg2qSJEi0qxZM9t+HKxZBQgQIECAS0WcoEL7uZi1KT/4zMfIkSOle/fucuTIkWB9KkCAAAECXDLidv1xjghw9uNCwZb0UqVK2drU/+r2dHZDsukELZEzZX+1tkh5oDVlYoLBeYNAgw0QIMD/IkxQcdi0TdvetqHi5x8/SiCsYIYwQBhhUiCO8/WH+Y/fycX/M4GHhU6d+6kQzSKTJ42RzZvXh1078w78FpVGjVvrr7Oye/cO881GXOqPJ4P+A4ZJzpx55a03n4qjkX/DCMLDaZG844S2P1wfxHk7AEm9cy76cWAWdzw33PSAfPPV+7J06Xw7jOraywHXTpqJHShu1bqr5T9m9A+SSuvl8vC/Q1kokyuLE4Dcu2fUuVnz9pJb89fSy5TJv5m7JJ678p8PLRKGk3fyfaxN226SOUs2vT9t9N+1Y6tMnDja2sjfDn7aJWgfvTjECS3ad+htp/PH/z7CBD39pFKlGlKpci05ZZ4tPHr8OvIb81iAW6ZcufPp+PhMy+r5eSxcpIQ0adJWRo74yk7QUw538JL0cO8E/HWmPH46+u8dzkUjwvAE0rnrAJk+9XdzBUXb847144JePz4dE2PunCaMHxlHEzyZNG7aVnLkyCW//Pyl5YVLobbte9i7THx+Hfmt5REgwN8F5pmCDt2oSQcdiPll9qzxcYPhyOFD0qffcB0Qg+X3ccrcGFSxA8gP4uKZgoPD+DvD9xrOQun0pMVfBgGDkYsx4IV7zkHjw88qI8GxKo5t48MZqOdi3KHgPTwQDBg43P4umD/dPCTgxsQxAT8Ig3EtWjRbatVuZIefFy2cbQMZV0gtWnQ0bwK45Zk/b5q9g0eFO+56XAoVLibFipUyn3F4Wzh27IgKhS7GEPLlLygtW3Uyn3mHDh00LwatleHiEaFcuSqSLn2GWHdGMVKxYg25+daHzSfdzBkTLY9wIG6Nmg2kSrU6VrcVyxeaYCUcP3bdew6SjBkySYuWnezIAb7r8F/YoEEL87hA3iVLl7OyZtO69b9imArpItZ2RYuWlFUrF1vZ8NG3aNEcadqsnVx51c3miWLXzm1Wz3r1W8i7bz8vCxbMFBz2wtiLFi0l9Ru2sHrUrd9U1q9fJSdPnDCfg/XqNzMfgK3bdpVNm9aZe6eWrTqbo1m8RiBEt23dZB4+wrUPfYD6HD5ySD77+E1ZsWyhbDVHvCmtL/GsVKly0qZdd/M9hkeMEiXL6uTiOsmh9Y2MLC8FNX/8IlZUgYTz4WzZcir98krxkpHmDzCyTEUTVO+/+6IsXDBb6bDUhFYRpQkCCcEMvYiH5xHoSH3xxIEfwPIVqms6y62vdutxpVSoWE3pXklqalutWbPC/Kfdc98z5qC2iAo5fEDiemnPnl1y971PmzPkQoWKSvMWncxjSFTUIZsQtGzZ2fKm3+CC6eCBfRreQcqUqySZtZ/SZhGZs5pXGITOddffo+N4inksqaZ9BKFJ/Rhvtes0Mf+Hn37ypo0zxuLQ6+4wd1L4xKxdu4n5gVy0YJac0ffcGMSXI/Xinvfiw71JA+3jjfP4cNqFDMKGK0LDEfIIY9zoJAzHY0HK2PB4vsDUg74Syl+YY4TnO7H8RenAOI4L1wlFSp1khOc7OgnSMH+dHT/iPiEtvHAmUh5vc+HQiPDzpwXeZcKFezRKYXzMH+5okZhGHm9LTItz0CgRLTwH2oSFp0VI+Dn7S2IaUR7yD0ejxBwhFswO0TDwf+bu2b5OQkkB9z34P6Oz5c6T3xwnEh9XPjAj/NrlzVvQ3POcPXtaGUguX3gByaYD5KxWAAbiD8dlzoUCwhUvEakzx5zy0n8eMYZz6x2PWt4QNynQCfygkQ9HHTQXODh+TfjUo8XSJfNl7G8/af3zS1EVWDREpco1jW7ZVJjRuQoXLqFlijYXSxAfAQPTg3HSoPggXLp0ntx5+2B58ok7Ld2kQPo4jp2qmgz09bcJTOn4saPmxRvfejVrea6xcBGE/y3qMubX7+X3sT+b2yOYI2WBLlQOt0O4R6IjMUCzqgbz849fyP33DjUfgQg+3Bip6ND2yS/58hWy9HmZts2nFww5X/7CUlBn9rgTwrUR7oh+Um3k+WcfVIG0UftVxlgapTE6QEuc9ZJvUqCepJdPy5hb86atqDq+BAsXKW5Oftl9WrU6zFmM+cLU0R6ckIJ2uFFyvu9G//qdTFDNGbo50HepF+6UUukg2bRxrWmMMIHfxvwov6lGaj7UtG8wiJiUzZgxQQVYBeu7XCVU+DFZIA3GAWPAG5yn9Hl2c+l1391DZd7c6Uo/zz8gE4TR2jbQA6ELKlepLanTaD+yseFNBujbc+dMNdrhRHnkiK9lsU6w6G8Al1fNW3SQSRNGmc9CaEGfK1+hmrTWCcG77/zHtESn/Z06ecpcXG3cuM7qCl2xQNCejEG7VFAC2jZBuF7Ep57+cMat9WvtGwnDC1obUVY3xl04bUuZQsPpj4Ay+MPxrWj8RfuvPxytm/aEb/j5CBNO+AuTNX84vwnnuT+c90mH9EjX5UF+5Ev+/nBHI8rrDyct6kX9QsOhA/RIGK40UrpBP1ceFw6dobcLc+G0C0hMoywejbT/+cPx6B+ORvRd48Ha3/zh8Gp4NnyC91046ZI+fdyFczGxIjxcf4FXYL3zh5MW9Q1HI+iTpK8/MkFqL1wwTSZO+FkHGBI8sed0QFw0KnzhMXPDnIIzQiQp8Rk4MEXvOmaDlXBmvvHhxy0/C9e//nDev1CQDu8W0ZlrIb3wBbdSmTUM2z33g4EMUZqr5gQjZJbMjHTv3l3GEFq36Wr+8AhHIMHwKRce1UkTj+mNGrcyv38MdhqIjg8z5DcaEvStXaex+ajDuWSefPlly6b15hQTWmF6uu2Ox6WWCpeZM5PXqND6cLiLfz4mE3QYNKdy5auY/zmYJzN/fOvNVCZKG+GnEE0JRgwj3KyaDc4kYfI4m6Rckyf9Jjt3bjG/hxUrVTdnsdARGkAz2q6QCl00yInKCNFCYcB4UeZTGPhFhAki8FatWhI3yye/4sXLSBvVqPCThzNLBl12nUhgniKMvMgnHCg/2sDRo1Eyd/ZUK4cXfsZ8LKK5IJgQSh4jn6J9ur55kD6mZUSI0WZo1V49lBblq1pb4pMRz+zFipU234MwD4Qs4VtUs2GmDG3KKD0ZPHiWx5df1izZzSkt3vTxFwizR8PE12Du3J4ghRaLFs4yrReGhyaHV340YGhGHMx29CPaj/KhsW7WfsFvaAQz2af9EE1s6pTfjEbMRvE+jdNj6g+jgNbQA7MgAjmLCkTenzxxtGnpDRu2lC+/eEfptNnq6NGPSc5ZY0yAvj9l8hhrE8zd/nEImFEzhkPDGT+h4aTNpDBh+DEL45k/rhfuTVJCw2nPcOFx/CUk3PGXhHznuJk9CQ/lL47v8NwfzvsWrumRbly4XoSTvz+cC1DecOHULzT8QmkEnUFoOO0SPjx5HhxKo6R4MLw6LC3iaJSYFoRfeH9JHA4t4nz9XXv9Q2Y++M/zdyfJLJICCbk1Ku7/TvDK42kcTm1OChCKge6He8cNIgd/eLj7hGnFrzn4y+MPB/HvJAwPh4TpAO8d3tdkfPcJP/Tor4cLD0cjVxb/uw5JPUtY58RpxYZa2UBS4UnB9a1w8RK2j5dWKI1Cyxv/jqNdwvKDhLSLT49wPx3sXp+jZYXW2dEB+PuIH/7whHHi16hCaZQU/cKFE2a/QvJ1CKVFgAB/J8Tt+rMZqnZmVM6LAeemgg4eIECAAAEuN0xQoapWr9FI+IrvrJnjVOAknkWfD06dipFy5QpLnTpl5IsvJuksje85xT4MECBAgAABLgKmArFGValyHales5HPzHBhiI7WNCoVk5dfvk66dq0nr712fZzdNECAAAECBLhYXDZbXZo0qWT+/LUqqH4yLerWW/9ruzgCBAgQIECAS8FlXVRiATgiIoNky8b39r0ttwECBAgQIMClIE5QsdOPbbKXgowZ08q3306VRo3ukqioY8J29QABAgQIEOBScNl2/Tl4W2PZEh3sAAwQIECAAJcO78DvmTNSrFikuVA6eGBPkmctzoVjx45J79695ZVXXpGffvpJTpzwDoMlBdawatSoYYe/oqKiLkm4mXuY2rWlZMmSUqhQIdm+fXvc2ZE/BJp2qvTpJH/NKpK1RBHJVqqYZC9VXE6fOiUn9x8K62oqSZBWurRSoK7S4uQpORV1RN9PYedyclcsK9kjS0j20sUlW4mikiFnNjm8ZYc9z1+7qqRKm1aO79tv+bEpxuKVLCZHtu+KTfzPwdnTZyQif27JU6WCHNu1R87GnMYWbM+oU5aiBa282YoXtvqdPHTY/O4ZNF7+OtXMjc3x/QckRaqUcvrESatLdqvLzri0AgQI8P8PcQd+r7rmHsG/3euvPGRmQJi8OxFuUJ4PYwknTIjLSfc777zT3MEg+F588UUTXDy7//77JVOmTCZMcEPzwgsvyPHjx+Wmm26S5s2by7Zt22T//v326fp33nlHsmTJInfddZelTXr/+c9/LM5VV10lJUqUkIcffliuueYaKVeunDzwwAOWz7vvvit79uyxNNOnT2+Hj8nvyiuvlLJly5objm+++UZmz/b89/El4ooVK1r42LFjZfTo0ZZft27dpF69enY/ZcoU+eWXXyxOKM6qUMiUP690/f49mXLfk7Liq58lTaaMemUwWuUsV1qq3XClCpuzJjTmPP+WJ0gii0utW6+V6GPHTThtmzZHln70tTR+6n4p0qSeHNq4RU4cipK9y1bJ/Ffek46fva6M/bCMGHizpMmQToVjehNSVa4bKOX7dZNju/fK4a075MSBgzLlwWel/sO3SYn2zWXXvMWSJmNGmfPSf+XA6g3WdrXuHCYRBfKqcEsji/77mWyfMVdKdmgp5QZ0l9+uv1eKNK0vFa/sJb8Nv0+FbjGpdv1gFSiHJHWG9LLul3GybsRYO+5atldHKdqiEVSQzZNmyvJPv5fMRQpIs+ceMprsXbrS+snST7+TzeOnSanOraTJMw/Jz32HSa07hkneapVkzLV3yO6Fy+VMTIzUve8myV+rqoy98X45sf+g1H/oNslavIhkKVZYjmzdLiMH3qTCK9iYEyDA/1eEnfYjaHB706ZdH2ndppdd7Tr2l8KFSyYUXrGA8aMV8XXfBQsWSM2aNU1bchoNnwDZtWuXCTI+rHjLLbeYwPr4448t3vjx4+2LwB999JG9g5AqVqyYfTFYNT7597//bVvdua9SpYo0adJE3nrrLUsPYYRgQTDly5fPBNXQoUNNuFCPjRs3yooVK+z7WAg1hGDTpk3liiuukFdffVVuv/12+4YWcSk3727evNk0Mj6nX61aNStrUjijz4q1biL1HrpVInu0NyElOvlHM9i7ZKXsX7lWSqrgqHhVH4lRDbNk+5bK+NPJvhVrZNP4qbLss+8ktQqfhW8pLdKnldU//CrjVFAs/eAr05Zg5JkLFVBmfqPUvO1aSZs5k6TUuvGc9HbMXiDjbnpAZj3zumkiaFanDh+VcTc8IPtWrpGWrzyhaURb/pRjz5IVcjo6Rlq+9m9JkyVC0mbNbEK1bJ/OsvbnMfJT7+vk+J59kk7Dc1WIlNnPvylLNK/6j9xuWmOeKuVV2FwnUZu2yiG96txzoxRuUlcOrFkvq74docI0vcx88hUt04MmLBHGZ1S7OqPtVLhxHVn09iemHKGBRWs5K1/dX8r27iS/XnWrCltPE53xxMsyot/1KuSmmpAMECDA/2+EFVTMhvEA/vvY72X87z/aNXbMN6rVbDAfYuGAsKpQoYIULIhzyXSimprkz5/fBAAajnO86b9H+CDAChcuLJUrVzbhBHbv3m3CYd68efL888/LsGHDTKCRLj7ypk+fLnz7it8IpDlz5pggwnyI8Pvqq6/sd5s2bUwQLVy4ULZs2WLvULdDqiWg0aGd9evXTz788EMTgoSjna1bt05+/fVX6dOnj73ryhsK6pwuaxbZPnOeLHjtA9k0boqkSJ1K0kZkktZvPi3psmWVzROnK7NWTShtamPCMN85L7wt22fNl6rXDrQr5sRJOX0qWo7u3CPZShSRvDUqq0ZR2Ex/aTJmMCa/feZ82TV/qWRVLUOluQl0NKkI1WDyVq8kOcuWMu0N4eaYO5pTan2ffI+p8Dl9KkZ2z18ii9/5TL5u1Veio45IKqVf6vTpZP2vE+w97pEkaGDkTR0RgGiLhJ06clQF4THZv3aDCrax8k3bfrJt+hwVUBlMq6MumCspU/rsWa2sJ1UjjD56TI7vO2DC74QK8ZOad9l+naW8anO/9B8up1TDJC+D/UlhQi4QVAECBIgz/V197X2SKSKrvPrS/Rfs688B5u/gzIEIE5i/EzTEMQav9wBNDOEDXBzgTwvhhoAhHvH5knAo3HqYe9/BvcMzysS7Li13IBlB5Mx7CEi0NEAYz5xmGArCY2JNeCnTqAD3RUNjQOPRjI1ZIzTQhIhv0fR/mPD8jBjTIGszIKUKPMx8McdPmJnRpYMJzISJAkHGc55RP4QS75MOgoW1ITQyBA5AiFhaCrQ4hCpCkHgWhzxigRZ0WmlEmjrbsHcpK/mjRSJYAXWi/pQNAXP6hJcnQECnTIPJTjVuyhJLV2hB3TD3IWwPbdoSv17loGWhLpTXyhAgQID/t4jb9Qdz4wZhESBAgAABAvxdYKY/NIOIzNm8bxL51AJPA8kkmfXZ5UL27NltPSkpLeVyA03jjTfekP79+5vWlRwoE99J4pMloUADY23tqaeeitO4/inw1wt6hIL60C5orn4tM1euXDZxSY4uAQIECPBHw7anx0Sfkv5X3CQ1ajWRWTN+F+eUFpMgX/dt0aqHTJ86JiyTOxdYo4LJDRkyxLaiX3/99VKgQAGZMGGCMUbC69SpYzvw2IhBHrzDbj02Sbgt54sXLzYmyppS48aNbePDqlWrbF2qYcOG0rp1a5k1a5bUqlVLOnfuLHPnzpWqVatKr169ZMOGDbahgp2DpM0uQLbRU566deva2hRrWKyRPfjgg7Y2lSdPHisX4ZgAr7vuOjl8+LCsXLlSVq9ebeZDzISUjR2ExGUNjHyo76BBg6ws1IG0li1blqy26tJCoJL+0aNHLQ+ECPQaPHiwbfI4ePCgpQMtEC5XX3217XZkXS+p9BHQffv2tc0nP/74Y5wplLRZS2Qd0K3pdenSxdoG+hJOnfhNeyCoeT+pSQbCvG3btkYL1vbIg4vwRo0aSatWrayNgQsnH/JctGiR1YnwAAECBPDjAg77XDzQaGD2zzzzjAkFx4DZpo7QYBt4/fr1bUs7wgCm3KBBA9tKPm3aNNsNCLO9++67pWXLlvLSSy/Jm2++aetYME2+hYVwgpkioN5++21jeDBF4rZo0cI2a8AIYdJs8ujQoYN8+umnlj5xKAdCyG1fJ33Cd+zYYVvnn376acmbN68xc4Qd6bBx5PXXXzcmSx1h5Gxvp24dO3aUnTt3Wh0pF3Xyr7v5QXo33HCDbRphRyICBWHJ2h5b8m+++Wbb6chffhPOc+IRn/d4n3QuBNCjePHipikh8LkQXAgn6Aodfv/9d6tb9+7dkyw/tGAzCscGevToIe3atbMdoEw+0MwQ/kwwaLuHHnrIBBnp33PPPSbQmzVrZjsyaafkdlgGCBDg/yf+FEGFkGETgzMvua+LwpRgusy+0bRuvPFGMwty3gnGi4bUqVMnee+994wZkg7vorGgebCNHYZHGMLh66+/NiEICCcv8oRZck/a/hl71qxZbbs675I+78Ls0Ux4j4u03W/SIC3SIZx3qAO/eQ74TR7EQzgTj7/+fENBvv/973/liSeeMKb++OOPy7fffmv1/OSTT+LC+ctvwnlOPBfO+67u4UAdKBNCyF2AdwifNGmSaahuowrhbEyB5gjC77//3ugVDqSNVodZ9F//+pcJLMqEFgk9mKBQVhfuJgNMTAhHePEXzY2yBAgQIIAfSR74BadOnpBefa+XEiXLywvP3pEsI0wOCA3HwLknHZi3Pxw4JoXg4BngL+EuDvEB4aQBk3SCJnTHH2FoDQ6kQRhaEdrZwIEDzRzIe6Tj4PIA5AH8ZQKEUw+XB2lzufiYtZyQ456//P6r4LRJR0cAXV35oYG7J5y6UmfuqWdSNA4QIECAPxpxu/5wSAsT41v5fqTWcBgVQut/BQgMGLAzHQYIECBAgL8v4lQkBNTJMMIIbevkifBrE+cLNBQOA2P6yZYt2wWvpVwIEDxJCR8XjtaAyfGvElIczOXyn7s6c9r7kSKVajw8iv2dIFzhfp8LvB+uelZnkopVrFxZONOFsmXpJ5MFr5O2xdfLnw9pkwZltfK6PGLzdOE+pS5JuHK5tB0on+VB3rFxkoIrWyLa6R8Lj60DV7LhSYC4obRwtPNooeFhaOGn0bloYWWOje+vL3mDuHRiy5pUeFJwNCYu8PcvSyv+p8GVweqsr/jjBwjwR8EEFcJo0ODb5fob/6VMPH7rNVpUtx5Xyx13v3jRwoWBiamNDQy4SmLNgwFMeuy6YwGdxXd28mFeSg6kxaaC9u3b28I85jTCSBNXR+wqY1GetSrWk9CY2BxA+G233WY71liTYhce76NZsb7EPb4ISQcvGaTPxWYJhCzl4h3Kya42NkpQH+IjeAlz4UWLFjVBGBY6sEu0LCAtn6gp187sLN3eayxnYs7odVb6fddCmjxYVY7vPSHdP2oibZ6tLScOnpJenzWTzm80kGN7Tkj7F+vqO43k9Env0G4oSCtflRxSbVBpuWZKJxkyvr1kL55ZzkRzMPi0FK6XV/p901LyVcoh0UdjJPpYjFToUVyundbJ3i3RoqAMm9VFMuXLEJYBnT51RgrWyCk3LespuUpnkayFMsmwOV2kQLUcEqHvXDezixSpn1dOHY62PM9Gn5UMOdLJ0GmdpUyHInIyikO/Gn6OrlSieQFp/mgNuW5GZ+n5UVMrC8wxfba0FhapaeWvllOGTu0kVa4oZfUIBWFtnqsjA35oqTQ9KQ3vrixX/NxaTh2Jlno3V5CBI1prutDeu4hf5YqSSrMOkipNCjmt5SQ8KUDPYk3yGS0y588ouctlNVrkVLrkKJnFaEFbRGt+1PnMqbOSpUBGuXZGFynWtEA8jZLKQsmfMnVKTaez1B5WTk5qXxg4qo3Uv62i1aH/9y2tTicPeTSlLrRP9w8aS5una8Wln1wd6AMtH69ptDi+76TUu7WiDBrV1p6dPnVaur7TyPphloKZpFSbQhJz4rRU6lfS+lbMiRgp3a6w1TNDznSekA4Q4A9CnEYFwz8bZtQkFX6+QCghINj+zC4vFuQRUqx34G+PHWC4MILR43yW9ZykgABggwWL7uzSw10SwoiNF6TNBgO2h2OqRGNiwwUL/KNGjZL58+fHrbVERkaaT0DeYVMBW9/Z8cZWcjYl4ByX3X7sCmSLO8ILZ7kIpsmTJ8vPP/8s69evN0H2/vvv27oNmxHwGciGBLdOlQg6lleP2CK/3DhN1ozaKqnSxa/5Hd9/StJlTmtML4UGM2NNnS6VfNX7d/m6/wSpd0tFyVwwo4x/ROth3h4SA8a2be5emf7yUhl95yx7H5xSJlxXmXOLx6pb3sWb5pdBv7Y1xr/mt62yZfYeY+L1bqkgs99cLkd3HldaJZ6Jp0rrpf9C0S/k0I5j0vqZ2jLv3dWydc5eSakz8kObj0jFPiWkqwrTujdVMMEMAyO8dNtCyvgaS+P7qkqK1KxVxiYaBqtHbZGRt06X5T9tklTp42kEECBpI9JI1Najdp9U10yTMbX8evtMea/pSKk8oKQUqZdHfrtvtj5JoQIzWgXTaWmrgqzru40lf/Vc2ifPGp2O7z8hLXQiQR2KNc6fJKNPnSGVbJy4Q54v8oVNHBCsM19dLruWHrB6R205KtWuitR0GkvNoWW06c+awD206YiU715M822kQqeSjcCwtEBb0bxfr/K9TH9pqbR5oY4c2HBY5r6zSvNOLVHbj0muyKzSSScx7V+qJ+mUJuDIrmM60cgoHV6rb88y5Upv/S4c0mRKrTSZI+80+EUq9i4hxZvkl9/unW35ps2k6WkZDmrbFaqTWxreUcn6E22zY+E+GTiyrQnQma8ts0nUuTS3AAEuBQm5wB8ENB8ut/mAywFB5jYmJKe1IXjY4fbaa6+ZkOC3S8e95zYvkBZAyILQcPIkDOGzdetWO4Pk0uLZgQMHbFs2Z7iWLl1q28zRCtn5RlnHjRtnv9mIwTZ3BCYCEEHF+SzOQCWF1OlTSRplNCmVWZMX4P6HIZNl6rOLpaMyl7VjtsmIm6erQEohNZTJDRrdRtaO3SafdPxNDimDRpChYaCtoB3UubG8MRbCUqVJaekjBP3Mg2cAoXFYhUzG3Oltxl2qVUEpXDu3fN5tnEx5ZrHUGV7e06g0Poy1cv+S0kCZVP6qOSX6eIxkVibY74dWUkVn1p92+k1mvbXcBGTU1mPyRY9x8tN1U2X/2sOmTWRWDeKYztQRtj9ePUV2LNoneSpkN00MF1OmodXMbenDKNEsgaNRKmjkZ4B6S91zlMgs0Tq7BwjIcECIletaVK6e1FH2rY2SD1v9KruXHVQhl1rmfbBKPu08Rqa9sMSEL2WAfsu/26jhv8nExxdopxIpWCuXpEyrwl6LBf2qXVlaGtxeSbWnbEaLbEUjlGG3Uc2ikHzcdrQs+Gi1MfP9a6Lk8+5jZcTwaRK17ajkr5JTIvJm0Ptj8mUvpdG1U2TvykOSt3J2o6ejBdpogzsrWblpG9Dm2TrS+c2GMvnfC+WnoVNNm6LOv1w/Tb7RCQyCg3JQJmgz5u45Ru9lX6+XLDrpyVs5h7UjVyZtc+svN5Q3+saogC3TobBcPbmjHNpyRGk0SnYu3m/55iyd1dKm/IVq5bZ2KNoon5RWzaqA9oXPlE4I0Ho6IaEvuf4VIMAfgT9l1x/MHaGBMEBAcI8mhNBBKDz66KMWDrNHoCQF9z7pcY+AcunyntvF5sL5S5kJ555nTnghJNy9A7+50JB4Tnwu7p2WxHPMgfwlz3Dh50MnT0b5yqC/YfhnlVnHhSksnjIJx5B55JgYcIw8HKPgmQu3tRRNA8aMFgKTIk2eUz8EG2mfVgFgaXrJevnr/6xMsVkQH+Hq4iBgeI6QBJ7ZTOlAmfWfCyeMZwmEC1HIRN8nCz8sb40QRw/9gwBFGMCUYe5W/lgaJEJs2lZWoO9b/iYANQFNFzrExdNy4YA3LlzhT9vKqf+SpUVs26R0tKCMsbQnThwtNN5pRyMHopCHpu+qbFlSLl87Q0dLh6iadozm4dLxwr12dW3shz8dg/5MQCMFZU6A2Di84+jt+hHapKUZ/3qAAJcdJqgw7eXJU1A7dSrZuWOLN1gUOD3NmSufpEufQXZs32RhlwsMdg6bYs7D48LFCsEAAQIECPC/jbjt6WyiQHiwTd0PBAmCLDT87wrKy8VminOB+rImhlbk1+TQjJw50Z0jChAgQIAAfw2MA2P64zMft97xjAksB0x/vfteL/c/9EYc475QIAwwn6E9sYmhTJky5ruOMD50iH89wvigIgIC8JcNDITzHMHjwtltRzjfknJlIpxdecTlY4d8SwrzHXmHgnfY+YfbJdwfTZw40daZMEWyWaJnz57yww8/WHnYbPH555+b0AuXVoAAAQIE+OMRpyqcNk0k8fZwvugbLvx8AYP/8ssvbbv3zJkzbfcdHyYkHEGADzh2zOGm5+WXXzZfgDhDxa8dO+zwacdmBXbl8Un7xx57TKZOnWrb2tnlx6aK4cOHyyuvvGK+/dgcgRBMCmhHrIsRFxdMaFQuPmVy61zsUsQEirblTKEBAgQIEODPxx9u00IwdO3a1fy9YV7DV92TTz6Z7M44B4QGfuBwXOrftICGw1Z2HMDaIq9P2zkfoUI58JcXzjxIPmxZZ8cfTmqJFwiqAAECBPjr8Kfs+sOM59aAEFBs64b5v/rqq2ZywwSHSc59UsOZ/pyDVMLRcgjHbIgg4X20J3YKEo4ZkTNa/OZiy7lfgIUD9cEjOloc5SJN0iKMg7yYHMmbsgXrVAECBAjw18AEFV/3LV+xpgqJtLJo4Yw4poxwKB1ZSQVADpk/b8pl1Sxg/nyignWhGTNmJNjMECBAgAABAjjE7fqLjvbOAKVNm9A7doxqJ2fOnJa06c69iy45IPSc1wnOQmHWSwr+dSM2RSDEEJKEu40VvE865wPedZoXWtqFClyEKgIVIMTPZ0dhgAABAgS4PDDVCdPftcMelDvufj7BxglMf3363yAP/esdY9YXA95jlx3flMJtEWs/7NojHEHjNCnuuQjHPRJf5p0+fbq5NXICii/gskOPjx2yOcMJj6SAsEOwIID5oB+bMHLkyGHP3JoXQsttmHD3CDMu3iMNt2bFxxRx94TQAzynvAgut5ZFfJeO00z99wECBAgQ4MIQxz3RqEI/8QEQXKdOXdonPvDjx1dkWfdBCLGehJBhdx87+djRxwf1+OgeQmDNmjX20T3iOM0KgbZx40bzy8e6ltOsiF+lShXbPcjWcgQcX6NFe3JbzREm5OG2oPPpesJZ06pevbrd84Va1S7NLyEfQWS7+5gxYyxtPv/Ol4P5OCDpAsrlj8NOQnwA8qVh8mCbPBtB+PDjW2+9Zd7jnYALECBAgADnjz98mo/WMXbsWNMq2J6OZsWn5/nttoIjQPhLXIAwQItCM+Eexh96D9PnnnTmzZtnmg5nnnAky3Z4BBnxAPcIKwenyfE+abp8gdOiuHifi3cpI3957srr0kcAo4EhGKkr6aMNIvz4zDrb8bkIDxAgQIAAF4Y/fNcfjB3TmNvujYNXZ+5DgPB5D5g8ggmthM/SExethjNSvItAQbjhyZwDv5xxYu0KwUF4OCBEECiVKlWyT28gkBBuCDW0K8yPHPoljIvPo6NRodl99tlnsmvXLvPEjid1BE7dunWtPNQHU+CiRYvM9VOuXLmkVq1aVifqxvksykZ8NEB2JtavX992Om7YsCGu7gECBAgQ4Pxggup0TLQ0adbJfPr9NvrbeEGiDLxOvZaSJ29BGTXiszgN4n8RCE28XeD9nLNe27dvD4RKgAABAvwNELfrz22icNrUxQKTGEwfrSJAgAABAgS4VJgtD9PfNdfdn8jX34UAAcXmhKefftq+18SGBgRWgAABAgQIcCmIW3TCzMfOv4sFazesNSGsWMthLSlAgAABAgS4VKTKnTv3o3imqFa9oR32nTNrgqRMeeFrM2y0YJPCnDlzbEMEn38H/8vrWgECBAgQ4I/HZd2ejvkPP3k1atQItmIHCBAgQIDLAttMERN9Srr3GioZMkbI55+8LKlSXbiQ8Z9TChAgQIAAAS4X4nb98RXfs3p3MWelEFKcS8JV0t9NYHnl8Q70pkiRMllTJOts0MFDikS0cGldjGn0jwDlpUyU83xMrK5tLqaNQ3EhdL2ccG3kzzO+LPz2/lLH0Pr6f3vpeOUHpOWvQ/L5JK7zhcYPECDA+cPWqNj1N/jqe6Rh47Yyc/pYHcjxjJhNFjGno5PVshik+NDDSwSHZ0+ePJGAGfwVF2bILFmzSd++Q6VosdJSp15TyZ49l6xfv8oYSGh8dijmzVtAWrTsJG3adpdixSNl/rwZxlyIf/ToYalVu7FElq5gaQDCqSs7Jak3znuJ7/K3Z9Exeo+XDI8e9s4J9w6fvD+b+B0ty7noRxrpM2SUtu17StShA3Lw4D4tkXO+6/lGpO0cczx27KhcOfhGqViphsyYNl7OKFN1eXjuszgQ7W2m4R3epyyU25XL3WfLllP69h8qxYqV0glKZdm/b49ERR2Ii+fRAqYdjhahNNKyanw/jcJfZ6yMzZp3kCuvukUOHz4kGzastmf1GzTXq4W069BLChcpoe2cU1auXCI9el0pjRq3lmlTxxu9r7/hPilYsIgsXDBLypWvKr16D5Ec2idatOoke/fuln16gePHj0mNGvXlmuvulDmzp9jvfPkLyYABwyRX7rzSpElbOa3127Z1k8WH3oUKF5Pb73xc1qxeJnv27LQy9Ok3VAoXLqH9ppFkz5lHNqynvJ4HluAKruA6/ytuM0XV6g1U0KSN20wBE0uXLoP07jdcunS7yj7/wewQBuaYnwMJ4csvc+Ys0qBhCxk85BZZuWKxMR8YRISGp9e00qVLbxcHaWGKmSIyS/r08eGsa8GMMmaMkAzKhF24JwAvfEdiKq3Hxo1rZMXyRZZ29Rr1ZPGiucZYQutAfY8ePSLLli2QMmUrW50WL5pj4WwyyZevoDHEAgWKKvOabO/AjO574Fk4u+aVUoYNv1f27fMYHkwxV648ylCj5MabHzQvGVu2bJBh198jRYqVNGaWI0duSadpnzhxzOhUrlxlGXrdXVKlSi2ZN2+65REOHr1zqwAuIS1bd5F1a1fIrl3bjd5dug6Q7j0GyVoNa9ehpzHw+ZpWlizZpUrV2lYfx0gPqYArX76KDLnmdtm8eZ1Ur15PuvUYaAI6MrKC3HzrI7J16wbp0LG3CcR161ZK1MED2sYtpWSpcvLj95/I2nUrTGicPn1GMmXKbOUqVKiY1WP79s1y5MhhGX7T/Zp/NmXup+Uq7RvkSxmgF3Q9dGi/3HDTg0aDTZvWhj1oTfo33fyQnDx1Qp584nbp0qW/VK5SW4XOTKPrgQP7pHrNBvLryG+tvgjt8iqMIrSP0a8RYPkLFLayLlu6QHr0vFJ2aPn27NkllSvX0H6Y0dqbPl66dHnpps8/fP9l2b1rh01AmMAwMSDtmrUaWtvOm+u1EROgq4feLr/8/KWmPd/6Fn2tbNlKMubX76RO/aaSP18hWbpknvUlxpX17fTp5axOVEg/c+ascf2dcBQxBHlERJYE4QhzBPvlGFOMA8IyZMgUF45bMyYPpJExk4anjQ1Pl87iU/6MmSLiwrnIl/TI2x9Oe8JLaAMXxuVNSlIkqtsZbWP6digtCINHUWd/uOrAlkdo/JRKIyZLpO+nRRyNtJ8mpJFHi4wZM4XQKG08jfRZHC2UBky8kqJRGqVhpjA0Ip/wNEqZkBZ6eRM6SUSjszpBCkejuP6SJI0Ij68zeXo0SkgLFBKPRhEaHk+L1LH9JRGNtK6n6C8axjM/jZLqL0YjpW2miHA0Sp2IRvSXJG1AVHrvnu3GRLnfs2eH3YcyeD8O7NtrzB6q7d/P/WGLf/DAfv29J+46osybAYcm4A+Pijpo4TATfziM7ULB4M+ZK69pEDDCI0eiJLMyy3N5m6ATOHBP+SHgtm2b5KgyXRrdxeEvjX1A67pjx1ZLm0bkHRhD1mw5lKGXlalTxhr9IN0HH8D8tkuFCtWkd58hkke1OLQPGm716qXy1L/vkjdef8rSTwqkD1127dwu0cqEeN+ViUY9ceK4MuEtSt+DJiBgFtDWaU3bt2228tKuDEDKDXOOiTklM6ZPiK3jGYu7VwXKxx+9Li8+/6Ds2b3DhA3aGThwYK/s37vHGBudtLsKOYRYwUJFLU0GgDcIs5ogQaN4+T+P2sSBA+HQCK23lOY9beo42blzm5U1KZw4eVwFRF5p266npUmHTxZKbxjcxg1r9FptfcKBOlZTwUxfXbNmhQ7E1Ea7Girs2rbvIR9/+Kps2bzBBiiAxgULFjUBPmvmJB2A3gAqUaKM9L9imPz0w2cmNBlYgOZgoLdo3VnGjv4xdsCdTtCvPdp5Dp9Dw9HigNHYF35Mx9flGlOkwxj1hx/QdAmnjckvLlz7OIAH+MO56Hv0gdBw6kuf8odxMdkNRwvak7RCw09qfwaUwR9OGSlrKI0c3zl0MCGNmDQajVT794fz26NRVIJw3o+jka9u5JccjSivP5yLelG/0HCPRjEJwrigW/j+Ep5GtAtImkYJaRFHo5D+Qj/xaHQwQTj9inD6mT+cfmi00H7prxs0AvTj0DoD+n1oOGMMHhUaDn2S3J5O5nyDavmyuTJ18ih7RkHDAcKhUUVkzqwz8I0yccKvGhctxWM6MC3/BfMCPE8Y7sXnebjwCwFpYA4rVry01GvQUvLlLygjf/lamaEnUEIB0ymgM+5OXfqZiYqZC5rNDo0Ps+re40pNM4XO6E9qeG3rxDRq4cLFTNOgwYsUKWka3Pbtm2Trlo3GxLJmy24Mf8G8mSaM0E6y58hlAgTGP2vmRCsrjLN48UjprjN5hMaKFYtiS5YYNFzjpm2karW61jHzqlZSXOu5atUSyZOngM0ol6tmCFMnz+XLF1p7rly5WEqWLCeVqtTU2X4VY+BoUtC3QMEiphkQZ/fu7ZI1a3Yr56qVS6xT8T7QppZcqjUxCycuDU35EY4I7SJFS5iwPnrsiJnmoMV2FZpoGJUr1zKthnyJu0lpVaJEpH2YEwGIthKubRwKFy6uAnazTNL+lU8FPINm/fqVlj9CMY/SYc2qpdYuAG0NEyfpMoHCDLd//26t83rVQleqRqvtoIIS8+tXX7wrjZu0ldZtusnbbz4t+3XSRbqAWSYaapYsWU34QJuvvnjHTMoDB90gn3/6pvUBV3bib92y3v6mTZNO61xIRo74Rum6w9rD9WsuR1d/GFd83hcWfqFjKjScK7lweED48BSJwgm70HCQOPwiaZFU+PnSSK9w4VzJhf+jaJSIFhdGI66LCb/QOsc5pR189V2qcmWRN159xFTUCwGSMDIyUtXLzHYfIMA/DQwGb6YfY5Oyc4H4zHiZhHiTOI+BBAgQ4PLDt+vPMx1d7IDjfZdGgAABAgQIcLngaVQ6K+zX/0Zb9Hr/3WcuWKMCyCgEVa9eDaVDh1ryyCOfyaZNu1X1C2aaAQIECBDg4uEZJFXAsGuDA78Xi5iY0xIZWVAGDGgqEREZ5NZbu5hpJECAAAECBLgUeILqMiBNmlSyfPlm06QmT14q9977oWpm3sJZgAABAgQIcLG4bIIKcNalSBE+v15J0qVLY+bAAAECBAgQ4FIQJ6g4aHWpH03MkCGtjBw5R7p3f1KOHDkerE8FCBAgQIBLRtyuP7blguRcJSUFtqSXKlVKIiIi/me3p7Mbkk0nbBhhO/JfvcOR8kBrysQEg/MGwa7LABcK+hH9hsOo/2v9iLp5B2qj7fwaZ3qCMfLPhB34pSHbtO0tFSrVkpUrFliDOsAMufxhoaDxOfCbHhcfes8Vd1DrL7zwRNC4SRupU7eJVKpU3U5bc1A3XNmIW6BAEWnfoZdUqFhNcufJJ+vXr7a44OTJ49Kv/3XStGl7mTNnclwafsHMb+jEX+AGhT+cJ2d8gyWpd85FP8785M6dV+69/xk7OIxXB7RiR38HXDul0IuJSMtWXaRE8UjzR0eYy8P/DmVxbU2Yqz/37hl1bta8vdSq00gqVqwheCHhkC3PXDqky2/+gnOHk3fydfYOFJc0N1EcLOd0vb4pzZpRlsZSrnwVLU81a0cOPzdu0toOGXNoWXOSjp37Gs04lJ0pUybp0m2AlC1XWcqUqSjr162MLYfncoawtu2620FfaEd4hw69pXKVmuZVZOu2TcrcPZ+W9B38RHbtMVB27thqHkzIr0nTtlYu+lNU1CE5ePBA2HblwD3ePDhsvl3TxYtKqlQercm7XLkq0qJlZ3N3xYHjbds26vPUidLhwqNILEkN/vz8fdWFw8g5yHz/g8/b+Ni6dVPYfkRZuKBNk2btrCzQlTTC1cldxK9StZY0btzWDrGTpksLhOsXSV1JjTX/mNKfGu6Vh4PqtNXNtz4sK5YvNHdelDUpGlGWbt0HmreWLZvXWfi5+mRw/TmXCarTyvQaNekguXLnl9mzxlvj0GhHlPn06TdcOncdLL+P+yGO6YWCuAgqDg7XqdvU/J5Nn/a7zfZJi78MOAYFF53EC/eckcaHayfWAUjn9g5feuF0UDrNhYAZYsNGrZWhttOy/yL79u6R/gOHycL5s8yLApX3g04P41u0aLY5EeXw86KFsy0erpBatOhonhFitLzz502zd/CocMddj5tDUhy0IhTxtnDs2BFp1bqLNFZGhUeMlq06mc+8Q4cOKp3bSOu23cwnHgwoXfoMse6MYozpM6jwuTdzxkTLIxyIi6ufKtXqKOPNZ4MQrweEd+zUV7r3HCQZM2Qy/3QcOYAJ47+wQYMW5m2CvPHVR1mzad1wAQRzp+2KqiBYtXKxlQ0ffYsWzZGmypiuvOpm80SxSwUi9axXv4W8+/bzsmDBTDl+HJdKZ/XdUlK/YQurR936Tc15L85z8TlYr34z8wHYum1X2bRpnbl3atmqszRVgQeTb9W6qzl5xcOHY2J+0A9uvOkByZY9h7z/7osyaNCNmk91WbhwlgkeJiCt2nSV0b9+b45kEWA1azaU0qUrSJq0acyLBL4BcTWzdMl87aN3WBkQsnXrNZO8eQpoWrP1vbNanoJy9bV3yMgRX8vO7do2Koi6db9C8mpb4iaJ+pcsWSbO1x+zdfwi4gGDtOnHDRu1sjqPHfOj0q+9CUR8/SHcQvseggrvIo30HZj58Bvus/BVq5aaYL5i4HAZo/XCE0mFClVl795d1g6hY4Ixc42Wm3bG8wl0xy3QLu1fZTT/vv2ukSzZspvTZfrK5s0bpJqmWb1GfcmdN7+s1vxwvcWzltoe/foPNS8jCCb8Uq5ds1xKlCxrdcuZK4/5iywdWUHbbaPVi3HrxiwXyK08pZmOnXz5Cul4yaYTgErmCzNa43ZVoVC5Si3zxFJbBTqeTHC5E5oO/AIXXTj9xSUZ3k3CjSn8L7Zt18MmC7jeadq0nUSWrWh93HknYVIxeMit2oZtzS9eu/Y9LU/8Utas3dBoQTlpj0I6eaCv0j7+Mjl+xH3Csnrh5OHxtvg6eOGeA2h/OHwQJAqP9TQRGo4HCvoP/M0fTn9n3OCCiPaLD/d4W9I8ODQ8KR7MpJVwz39rfLijRUh4LC24T0gjaJE6LI2c3AlHo8QcIRbMqnDAij82d8/2dRJKCrjvyayzM8Zh7jz5zXEi8XHlAzPCrx1MABc0eJHOkTOXL7yAMqGcclYrgHduf3jOnHliczh/0JhHj0bZLIoy4LwVB6MQNDmEMhEa+bDONEeN/MYcvyZ86tEC5jT2t5+0/vmVIZayhqhUuabRLZsKMzoX7ntOn442pgrxETAMIBzK0qBp0qSTpUvnyZ23D5Ynn7jT0k0KpI/j2KmTf7O6+duE2eLxY0fl11Hfmm89HKhiqmT2i/8t6gLT+33czyawcTFFWWgTKpc/fyFzj0RHYgKTVRnezz9+IfffO9R8BCL4cBqp7FXbJ78xIM+TQwpr23x64dAyX/7C5hsPH3c4w4VJ//TjZ/L8sw8aY8uYMWMsjdIYHaAlznrJNyngkJZ+eJUyGvoKHRrQZq7dEtynxJfZfpukwNw9n27eM96tqFo2LpXQvlKmRhs8o+nmUqF8k4z8+SujGU43AW1G/eiLUyaPtfaC7tQdp74L58+UyZPGxPn6Y2DjBLR6zfpKv89jaeSBPgijYdCTBgyTmTzMFAefvEsbOBMzcdu17yHff/dhXPmTAl1h9+6dMkqFLFourquoKwIJv2+E4yILIU6/W7x4jkycMCrO2akDv9FIxoz+3gQYDByhRX/FoTB97LfRP2i//9H6EeWFPoxZN24p/65d22yiRLmZMI7+9TvZt2+X0bGsTp5mz5osEzR/nAYzWaIfuLHvpVPQhBQMkTSwBowe9Z3xFiYhtBl9nL7OGKVOaLDEnzRptCxaMCsxzbSe9IdRI75RLXe/econDm2Iw1+0SpwbT50yzqLjI9Rft1w6XqzddBz4w/PkyWfxw9ECHkDfCA2HR+DQN2F4Qe136awuobTAVRhldWEunDEHKIM/HKe2lBUe7A9HGEM72sHlwV94r/FgHV/+cHg1PBs+wfsunHRJn/Zw4VxYpAinXP5wLngFx6H84aRFfcPRCPok6euPTBggCxdM0478s3Z2JHhiz+mAuGhUbJ7Ah9r430fEzYyIT4enM3vXMRs4hDMo48OPW34Wrn/94bx/oaCYMAL87cFcSRcv23R073nCeniMqIA0Z/ZnzFoJqbMqOjTMtLXO1vGHRzgCCYZPufCoDkNjltiocSvz+bZp41prIDQxZnb8RkOCvswcTyhtcC6ZJ19+2bJpvTFQaFWpUg257Y7HpZYOvJkzk9eo0PqqqkaFfz4mE3QYGALmLz5FgUYbWaaizT5nzphgbYSfQjQlJhGlVKParLNFnEkWLlLc/OZRrsmTfpOdO7co0yhsjBxnsbQBNIBmtF0hFbpokDA4tFCECwwdZohfRGbxCDwEACY6vFWTX/HiZXQ239XaAWeWDLrsOXIq49pjYeRFPuFA+evWbSa792yXTz95QypXrm354vGccjGA0DKXLJ5rNNfoVn60XhjY3r07VXNqLkePRJmHfICApj5oyhPGj5JcOmh79r5KmfN3plmjKQHShwb4dTykbVU6sry1J++ijVKG8eNH2oDyx0eDZHJAO8DscTpMu+O5/coht0h27R+UF4YxaeJo60f0KTQ2aIcfQ7yr58yVW8eTlx5mxTlzphpDDe3DMOcqVeuY4GfSSD+eqkKVMpAuWh2Dn3rgfJiJB4IMuqExWd/W55g70ZT4JAptUqxYpLU3/Yg8qFvZcpVsHBCPtks4xr2LNjNaaL8qXiLSygMt+CwMmizaPaboojpBwdyJJoxGkDAt+EiM0bZ6jQbK4DKYUMPLO2VDS4LvlClbSftcYcmsDHiK9uHDhw/aWEaDQ7vEpyNjkj5fs1Yj8wG5YP4MrXt963Pcw0BTqKCETkzA0KiYWDI2KYcrE05nqVdoOBdgfIYLp7+GhkMjj6b+8GMWxjN/XMLhUyA0HBqFD0+eB4e2W1I8GF5NOO/xvgvnfS88MS0Ip1yh4YB6hIZ7tEgcDi3ifP1de/1DOrPLKv95/u4kmUVSIKHSpUv/LX39eeXxZopObU4KEAqm4Yd7J3Sm7w8Pd58wLU8tB/7y+MNB/DsJw8MhYTrAe4f3NRnfPWsC8SYifz1ceDgaubL433VI6lnCOidOKzbUygaSCk8Krm8Rz38PLC0NwzRNniA0TuLfjhYJy+TeD4WfTq7u5xvf0QJQZwQQv8OZ0v39CPjpZO/os3CAKQy/8T6JOnRIPvzgZWPmCds+XPm9PhIP14+8PInnv3cIl1ZyCEeL860X8ZjU3HXPUzJu7E82qWDm7doMhGtLf54evGdeuNcP/PcO4dIK8NcibtcfklJ7hKmcFwM+2xA0aoAAfy347Ity/Djt7n8FCCu0LZwIYPoO8P8LcYLqcuDUKXYoFZY6dcrIF19M0pkJs8bYhwECBAgQIMBF4LIJqujo01KxYlF54YVr5Nixk7JnzyG59tpXdGYXzH4CBAgQIMDFwzZTxN5fEjj3sXnzbjl06KjUrFlKhg59NVajClSqAAECBAhw8bisi0oshuI5PVs2vrfv7ZgKECBAgAABLgWXdY0KcOgtOjpG0qVLG6xPBQgQIECAS8ZlEVTsyMmTJ49qUZ4LpX86XB0Cs+Xlg0dTTMHBztAAAQJcGC6LoOIswp91joqDYhzgLVK4uGzcuNbcNuGOBfc9HLA9czpG1q5dadvtw22Xp3y4filYqJgdasO/GS5XXFwOyA0ddpfEqFb4/rv/+Z/Z5st5lUJKM46VbN2yIez5nT8K0Lljpz5SuWpteeHZB/60yQyHEHG5w0FPDsiu9h32ph9x+JSzRhwq5CA45wehE9ufeQ+XThyw/TNpFSBAgMRIlStXrkc5Cdy5yyCpXKWuLJg/1VxZXIg2AePBMwUeLnACCVPCZQ4HEBEAuOLhEB2bK/gLn7JwFSrhwsMBplOvfnNp3qKD+Z7j9DgeBg4c2Ge+y/Cr9+Xnb2t4FRl81c0ye9ZEyz+0HvzGNx3Muk+/a+wU/7Kl8+0ZLlw6d+lvwm/b9s3mlgXOnjNnXvNYgMuXylVrmVsSfIDB1CLLVJB27T1Htrly5dN3VlldihQpIZ0697WT8bgQAtu2bbZnxO3WY6D5cVu2dEGSdYY+nTr1NbdMeCrAGSsn8JcvW2heLnC7U6FidalSpY6duMdlDn7Y6iudFiyYZc54cYy6UO/xqYYfwMjIippvKXMqunbNCqXRKWnWvKP55iMdaLNjxxYpWbKsdO8xSFauXGICrpfWn4kBHgTClRda0/b4XKNMeIqAfri/6dnrKtO2cWGFhwaAoMDTQucu/YxG+FlLlTK10bX/gOvsva1bNko/vcdrAl4dunYfIDVrNpIy5SpJec0L33PupH4oOHNDm1HPL794Vxo1bi1du10hM6b/bm1w/Q3326HRvXt2mR8/vB0wuWnTrod5NKAOmzevs+faaWL7qudFgPfdQdjQcKcxhgun7zER8odr4rHhxPccQCcfTnEufExBp4ThnnPYhOFePoTzN2Edkg9nLFwILZIKv6w0svTD0SI0PBwt4sO59565Ml0ojS6uv4QPv1BahA9PmhYX0l80XP96df5jaZSiXr2GZ2vUbCzlK9ZU7SGtLF40UxYvnCE7d241gXU+IMHIMmWkRfMO5qAVBrxo4SzZsGGNOTit36CFnSy3ymqaMKzFi2abE1TPF5VXeNzqzJ8/I9l8YSYVK9UwJvrWm8/IPmUkZ2NNSg0atpTiJUrLrp07zJddcoAAw4bfaw5hv/vmQ2P8gEEyeMgt1rCffPS6liuF5FcBdvU1t8vnn71l7nluvOlB+fbrD8w90I03P6iz8eXmpgZmiI893OvAFNHwNm1aKwf27zUHt84lD3nz6X7STs4LCGW5cvDNmk52+fH7T82lTurUaY1effqqkFXN8PVX/y29+gyRglrGl1961IRZqdLl5cXnHzIHnQioV176lzHuwVfdZG3w8YevmasjNB2EWes23cylDk49mQC89OIj5qevR6/B5jbntzE/WmenrPwNBR0Uv3/QCCGKU16c0/74/Sc68ZlpeVIW2u3Vlx+z/oImc/Otj5qrpymTx8iddz9pcX8b84Pcevu/zAUX7+MV3tNqU8h1w+6Wvft2yRefvS3Drr/X4nz26ZtxdA0FfQW3QDidxQnvahW60zQ/6DfkmttMUH395XvStn0Pi//JR29YmzBhGTL0dp34/FdWLl8kRYuXtkkKAwjQ12bNnKCaWhalb02rP6Bvz5vjOSyuUauBTdwA/Xnxornme7JO3WaWvxeeWlauWGy+9+i7DoSvX7fK3Pcw8fAOuHpOQZlg4Rz4QsbU3LlTzVcfAt8N/GPHDmubTzS3XTjb9cqKK5yT5uMuMrKCjWOvzp7XlalTxpq7KfqXowXPaEMcHTN58NNo9qxJVkacJztaUNYF82ZY365Vu7GlC6gbk1t8MzIhpV4unEkKznKhket/hEMfXLZBI28cebTANRSOmkmH9nc02rtnp03ayBe3StCIcmJVmTN7srkkw48fZSUf+teM6eOlXPmq5j7N0YiyQwu07mLFSsfVmXxw64TbMiaE8bRIYengzosx4MJhzORL2avVqJeARvgoRNOvXaeJlRNQ5+U6OcflGO1PfV04kzZcWUELz1OI11+YwGJJaNiopY4TeJxHi107tskSpXc9naBmzJjZ8uA9+Bs+J/EFiQNoxio0YoI6a+ZE7e+1baw7GlFG2p/xwYTWq5s3sYNG0KdEyTJxdQbQCBdf8Jp4GiU9pugvcaY/GJfKXhvcFwoq40x/mqOkVgLBBP8IUD6Yb+++VyvTe9w6ZcOGrcwLN4KkWvV65hgVFzIIm1DGSoMwkPEzhrDbu3e3+SakE6fSDsOAQ/OAgDimhInkyJlHZ+D3KYN/VTvJbrntjsfky8/eMcEx9Lq7ZNmS+bJcGdopHeT79TmME79jpAGT7dXnapkwfqQO3MnWmfH3x+dEtm/fKu+984J2qPCCmQFx7XV3W7ofvPdyLMP2wlu37moesb9VIYvD3RgVRJ9+8rpqUO2sc3/15bumWZXQwfTicw8q3aJVe+lrQhdnnOSJEMX3H5+X+EGFAtoUDlzRzKqqFthbNc7XlMY4OU1u8kD7o5nizHXunKnGPOjACOi0Kgz4tEY9HVhoad989Z7s08GASW3I1bfJzl3bbGD063+teSNHUN33wPPKaBbITz5nrnTca6+7U45pGX8f+7NqQYPsMyy/jvomrLCnvnhqhxF/+fk75sFb52Xy+edvaXnPSveeV5oJeLROLDpq/bdsXi8jf/ma7mtC+rob7pVPdaKyasUSGxsBAgT46/CPW6MCzMJgRDAxJ4gQYC5vBAWzyaTg3nfvIjxIi7+kkzCc2brnpJF0eebuYd4II9IC/HZM0wlq0qAs/lk/TBdhgyt/5507KbiJg/99B8sjtvVIJ44WKrTI16BBjtmDuHd84ZTFzWAQhszE+E3efhqfC65ewKOFp/15bn0s2MoFjfAaDXiWMlVK06gQVHjjBszuXBxA2tcPv89zSquaT9p06RLUKykkRSMC0TJDaQEoo2vj5PpRgAAB/hwEu/4C/GXwT2roNwiF5IQiworHnmkjQIAA/19wWQSVA2eo0qXj+0KZZOfOAzojDhhKgAABAgS4NFw2QYWvvwoVisjzz18tJ05Em6C6/vrXJPD1FyBAgAABLgWX1dff1q37zDzTsGF5GTbsdcGb+vmubwQIECBAgADhcFlXitnau2vXQZk3b62w/TpAgAABAgS4VFzWNSrAOhVCirWqAAECBAgQ4FJx2ffeYgIMhFSAAAECBLhcuKyCinMptWvXlgcffPCSt6qz1gXYsvx3O8vyZ2/BJ78/Kk/WEKHv5c7jz6ZRgAAB/ndx2TZTwOzatm1rhzTXrFkjW7ZsiTsnU69ePSlTpoyUK1dOcuXKJevWrUtwmDMUHBb96quvJGPGjDJt2jT7TfonT56UBg0aSJUqVaRo0aKyadMmE46kXalSJcuX8Bo1asiGDRukSJEiUrNmTYt37NgxqVatmpQsWdKeVa1a1YQqvw8ePCj79++3s2Ckv2vXLsuvefPmFs7zAgUKSMOGDS29Z555RjZu3Chr164NWw/CiMsh6LJly1o9KAOHaRs3biwcIt66das0bdpUMmXKJDt27LA6tmjRwmhEOUgbIUKcl156ycqZIUMGyZs3r2zevNnq3aRJE6s39aROCAfCoTf1K1asmMVF6BMOXbhKlChheZ44ccLKy/NPP/1U8uXLJ1OmTLFyhgPtmT17dks/MjLS6E4ae/futWeUrVGjRlK9enV59tlnZdu2bbJq1apk2zpAgAABzoXLpqrAqBAuMOG77rorTqPiuuaaa4yxffjhhzJw4ED517/+FcckQ4GXhwEDBhiTrlOnjjz33HNy8803y+HDh+X++++Xq6++Wj766CMTSJ988onFr1u3rtx2221y0003GUNeunSpCTUE07Bhw+zv8OHDTUiQP4x52bJlMn78eItHOjD1/Pnzy4033ij33nuvCYtFixaZkCpfvrzFQdiMGjXK6kQaWbNmtbo88sgjdj355JMm/Hh+yy23SLp06eTrr782DRMaHD9+XAYPHiz33HOPtGrVypj49u3bra7vv/++VKhQwWjUu3dvS4u6TJ061Wi7YsUKo++kSZMsnOfEIz7v8f7Ro0eN9jfccIN888039i7CB1pDN8pBeRAcpJUlSxajOUKZPCh3csAlFQL7jjvusPLMmzdP3nnnHRN+hQoVMmFHfX755Ze4tg8QIECAS8VltanBAJ3247z1OhDGTB2m7A8PBXE+++wze3/27NnG1F977TVLF8bn0nHMFfAMIfDuu+/K7t27Zc+ePVaW+fPnG+NEUDHrh6HDqNu1ayejR482ho/2RDouLQQtzH/9+vWWlnOPRN6kyUXe5Hno0CETUAgrLgTprFmzTEAB4hEfOKbNM7TEcePGWZmioqLiaEKaoTSiPI6uPOMv4DnxXJiL78JB5cqVTcsFLn+Xlj++3yci9+cC9aJc1IX3XVqhNHJpBggQIMCl4LLu+oNpwqzQNmBWMDAYPbP9xYsXy3/+8x8Lhxk6hpsUHJNzDBa4dMmHewQN6YSL6xDKLIlDuQiH2bryuncJD02H31xOAFH+0DgOhGPOQwP7/PPPTTA6weBn3qHvUwbKQ1xo5qcRz8ib90mHZ0nRIqlwlz95cI8myW+euTahbC7/pOoH/DRy9+7y0wgkl06AAAECnA8u+/b0cGB9BbMU2g3M8X8d1JH1KTQ7tKb/D3UOECBAgD8Kl1VQMYtm8wCbHVinYNbuNIi/CmgU/pn+peD0qTP2oTCQMk1KSZkq+bqdiTmjV2x8jcs7yeHMadX2oj0zWoqUqt2kTT4+ZaFMBi1K6nTn8K2oRYk5GX8Q2+Kfo3ksfmwPoTyUKznE0Uj/pdT4l5tGABpBq9Tp4+sbcyJ8vRKUP935mSMpP++Rjr++lpaS218vVxaQMrWWP/V5tDFtpq/HtbG+7m8X4NLy1wuck0YhaflplFR/SUCj82hjxhRaOUBzdxo5mrijrxtz7rf/HbT6YPIW4EJw2XoLHRIhhemIjQqYnVwnZQG+ePHitkuMezptUqCDs5GBjQ0Iuhw5ctg7gPcIJx12rtHxudiJVrhwYXuXDQ7sguMeE9wrr7ximy+Iz4YOBhXpsJGAdNB8GDjOVBUO0cdjpEyHIjJ0WifJVSar1L+9kgz5vb1kzJlOzsYyKT9O68DPWzG7xu8sxZrklwo9i9u7eStlt2ehII0M2dPJkPEdpOqg0lKoTh65dnpnKdOxiOWdFPp+00KaPVJdcpbOIoPHtpe6N1VIMj7MqPWztaX7h00ka+FM0uvzZtL+5brxjCsEpFPr2rJy5W/tLH4bfbffdy2VwWibJq6yRJ+IkVKtClm581TIrmUpL0MmtJeIPBniBJEf5Asth07tLCVbFpCyXYrKUH23QPVciZi2QZPIWiSTVOhRXK5RWg7WcqVQpg0jb/VULen5SVNJmzmNdHm7oXR4rb6cOHRKmj5YTQaPaSfpsqSV1k8Tp1ncRCMUhGfMlV7yVc4h/X9sJTcs6C6F6+W1slDW9NnSysARbaSO1ks7l+VbsGYuuXZGZ3uHOgyd2knbImtYmkKDzPkzyrA5XaVy/xKSMzKrXDuzs5RoVkAFRkq5fl5XqXVdWesHWQplknQRysxTpbR+0+ieKnHhlEOzDwvy7fpuI+nxYWNJG5HGaAJtKCvCp//3raTJ/VWM7vTfatrX6DNX/d5B0mVNKy0eryl9vuSDfOHBOnDHjh1tExLjrV+/fvL999/b+GnWrJlt9GEXau7cuW3MMtZ4p2fPnvLDDz/YuGTNGZN48KWFABeClDly5pXefa+XHr2G2tWn33ApULCoCppzL6r7Qadj8wO7555++mnbSu0EyWOPPWaL+pMnT7adZ8nt+kOIXHvttfL888/LVVddZcKFLe2YDtmswLtsoWbbNus/pNOpUyfbMs67rVu3lhdeeMHyZwv2vn375MiRI7JgwQLbxcfuQcrCrje2mBOPnXylSpVKWljpeGKmSR1hgClUvDOrTW7myWyY2e/xA6pV6l/iJjfbdrPrEwc1fmw0N9tOCsyWT0apxmgaTKyGkUz8NBlSSfTRaImBkWo8/2w7EWKfM/s/dVTpolVNlZwGpvGNRvrfiYNKI2b+Wl/+JgWjkWoOxw+cMgHIvCZJbUGf7VsVJbPfWiGLPlmTIN20mdKYZnNs7wmtX4wy6dRa19Qy7qG58k7DX0yQ59GJw+LP1ybJ5Env8I5jsmHyThl1ywyjKVfMsdM20Rg4so3MfnOFpFeG3uPjppJJhdqupQdlw8Qd0lmFY6W+JWXNmG1ycNNhq1MoCIvaflReq/itLPp8vVQdUEp2Lt4v2xfs1TrTLjFSqG4eaXBnJSndpqD1M+pMeL7K2W1yVL5bMTkObRMnb4D+31wxQb7sPV6KNsxrE6ll32zwaKrv0J4nDkVrvbz4GXKkk4mPzZf/1v1JshfLLPmq5NCyKY3CTL4Axyx+/PFHO57AWOP4xogRI2xDEGBi2aNHD9tpW7BgQRNSAEHGxJVxyOQVLcxNYgMEOB+k3L9vl3z5+evyzVdv2/XFZ6/Jtq0bVTO6+LMvMHQ6qdsxF4pzzaTQyljP+uCDD2TmzJm2ESOcqcClQ8fnOWelEDYMAp4RzuAC4QYGAwihx9kfhBYzwLCACetgT50utZRqWVB2LTkgaTOmNuGC6Sp32WxSum0hyasz6zgzkAknMa1o95L9xuQJY2adVWfGpdsU0hl7nrg6WPn0X0lN/9CWo8bwyROmkT5bOtVWCkrxZvkTMGjyL1Q7t6V5Mir6nIIKwZCjVBab2UdtPSpptA4ORRvmk1Japoi8GTxGFVtnmBmaw96Vh1QgxO5g1OdoPtSZ9OJMd9AobSpNp6DsXLQ/AY1yqQZB/PxVc8YxQquL/ivTsbDsXn7ATHPhmLxDahW0lMEEfmw9qfMv10+Vn4ZNlXYv1pUUyqx/vHqK0b5gzdyqLajmq3V4v+lIWf7DRmsDV7cSzQsYXdNlSWNlIoz0EwhwikNe2j7rx2+XTVN3qtDLYXHyV8updSosn3cbJ9NeWKLaXjHTVqAH6VFX6oz2dFoFaSoVSC0eq2Fa38R/L5DvBk1S4XpSJwLR8t/6P8s3/SbIunHbpGKfklK0cV6bVLzffKR80eN3WfHTRinbqYhEtiukmtNpSz8iX0ZrM4QSZSTfyPZFrM5Hdh6TdxuPkM3Td3l1pgraFoVVGKJhMfmA/vm0DoPHtZcsBTPKBy1GytJv1ifoY34wthBA7Ipl5yxHPd58800z8aFloVU9/PDDdqSD4xBoVggoxmFERIQd3Vi5cqWNyUBQBbgQXLY1Kjoeqj0dEwFFZ2SmxfZvBA4HWD/++GPr7BwERUiEA4w7Z86cJnjYjODv0MziMCnwJWHy4FwTQo1wzgth9iOci63lpMUzzBRoToCDyGhh2bJls4Hk8mGreXJ2c8wqmXKnl4x6wSQObjrirSfpK5hlMLVEH4uRY/tYl4NpnLGwLAUz2fvMpk8djlYmkFLS6Yw/vb5Dmkd36axT4zN7hwFnKxphjOLYnhNyVC9myamU+ZM3cWBAJttgTPo7R/HMtmaCoEL4mBaWBMgve7EISa0CBGZ1YMNhY84gIl8Gy/+4lv+U1oM6EB8GhlmIuhLfHigoD8wajc60TA2HGWfMmV4y5fFodGjLETl9MpZGKmwxzcUcj5GjypzjaKTaECYtgEZzUtNKbg2GNiWtNCpQDm8/ZmGklbVIhDFq06q0bhAoY470Fs+txZAf7QZg2tSZch/dfdzq6oQSNMykApu0Yo6fltP6HsKOMNrg0GavXpQFsyKCn/eitmkbq3CBjrRRplzpVLimtnZHs7Z082QwmhMHYXpE25/n2Ut4Z9owuR7ceMRrRy0Pmg5lxWS839depM9EIINqTbQN6VAGaE+70Gd4H3of0n5hP/Sl7PQXTQM6MyGi7AlodFpppPmHA/VF4GA2Z/y6scmhcncYHQsKVgwOyiOgAGOQZ4w5xr9zBpDceAsQwI8/fNcfnZvDrQgDDogmqbUECBAgQIAAYRAnqKKjvd1xadNe/O44ZklshEDrYUOFM8P9lcBuTr1YvL1oaBVYq7G1HQWzWsxUzGAdmAkz8zWzUXKin7R0BhyDpqHwp4XZ0Ba+iZY6Pi20E8J5EJdHMtDq2kzawW/iQ+tzYB3HMksGaBTQj3JgeiN/C9fyUC5AeZwZ77SGm+mLcEx5aABetESwNSBNP7RetiHEvaN/MQem0mesF1lZYsPJ81y08Kflyo82hPbn75rQiDA0qwThydGI+samBVKrFoR2a+0VWy9AkY1Gmre/XSz8MtHI9RdrL30nLvxCaUQ59Z2kaHQuRFPWpPoL5SI8No8koY8S0NXRSEH7mPar8KwNSdMOJDWmAvyzYL7+ok+dlGuvf0iaNu8s06eOUZU8+Y6dFBAGmAbYbYcGheBCUKFFcWHLhtFgCkhO7cec5w6e8pd3SQuzIiYH8uF9l46L78wJLj6Ckk0Z7E7CEwXvEebiYa4gLvmAcEIVc1Hmgpmk16dNjWlhOuv4Wn3ZtXi/HN52zAZK5X4lpdv7jW0tYtWILXHmmVBYWvkz2u6zDNnT2i62jq+T1gHbRNHr02ZmykubOa3t3jq44Ygc2HhYun/Q2NZbzqoA4J4FddbJbK0mBOTR6omaUnlAKTm847h0fquhLfyz6M/usXq3VJSDmibrObnLZ5P1E3bErWH4weCu1KeEtNV4+9dGSYM7K0v57sVkxQ8bbV2my1sNzIxW85oyUmNoWVnx4yZbL2NXIaY04jbUd9aP2+6th8QyLAAfg0Y9PmgiBevkNuHZ46MmZr6ErldP6Gj1xYwKTTFxUZf+P7WSyPaFzURIODvgMI+Gazd269W6rpy0VFrsWXlImj9SXUq2KCjLv98oTR+oKm2fryP7tF7ZimY2s+H+9VG2y7Hbe43lgN5nLhhhZreju094AjkkC5hlvkrZpc+XzbX8p23tp+W/a8n68Ttsl+SQCR2sDGmUMbI+R90itB2umdrJzHIUmXAmLaf0mZ8+BrLUdqEfFG2U30x10DbmRIxsn7/P1pWKNMhr9TcaRaSRKO2Pfb9tYZsuMDWziYQ1RtojLI20jatdGanlVhotP2i7JKHv6pGbJUfJLJK/Sg4zj7IzsOUTNWTJl+vltPbBMElZWlWuKC1tnqkl+9ZESeP7q0iZTkW1X2y0v520n2M6rj28nFQdHClrft1iZsbQckHXAtVyWn+ALqwhNnuouq3dZcqdQXp91szyZ420zTO1Zdus3dZGoYIPoZhOxxHpJBhTG4/IvtWHwo6dAH9fxLUWGtUpFViXAoQT7orY5YcQQCghFN5++20ZOnSo2aZfffVV2/mX1K4/NCB297311lvSv39/GTRokC3csmMIP3Ys3uLQlYXcL7/80jZQXHHFFeYJwu06+uKLL0wokgfvEYf1MtahuMf5Kzv9EHRsWx8zZoz5DkSIhQIGcupItOxecVBqXV9WmXt2ObhZ09zv0YoZ5Nz/rpS9q6NMSCQLZT7MShn8Oxfus/WcdMpgYCYwbtZqdi7ZbzvLiMd6A/mzbrVbGQlhzFIRdnGz5jDIXiKzDUjKw04/BCIzS9YnjrAOpPVhbShr4YgkZ5ekz/oaDIi1JoSCW0ui/HALGD1rJJQHYcf2bmaslDVTrgzeeonmH5oHjIayfd1vvIy+Y5bVlxk062/UFwaWLmsayVshm60NQXvSP6vhaTOmkTzaBpnzZ5BdSw8kZvCxYM1lzlsr5IMWv9r6DeW3NTYFgpIysPEBJr9n5UEtj2qBlFMvtpjnLptV9q+LMsEQKqQAExTyZ8PCsm/X21oetGWXHokzqWDTTJ4KOeTk4WitmwoLrQP5UPa8FXOYxsA6UVjtQoNog+8GTZRRt0yXtFnSGM0Q2MQn/XSZlRZKI9bCdi/TiUssjegnuctllywFMumEZn+SNCL+Pq0jtKp/W0XLc4/Smvisw21VIcD2eSY6X/T8PW7tMhwoKwKaSQlrh7Qp/QWauv66f/1hW8/NXED7SxKCgniMB4QMY4E1PfoYk0Tqy07GHTp26Fu0KeunvJMIGkS9wo2psPED/K1xWacVMHq0HgQUQsJpKk5guWfJaVOA5yzGsgmDM1AcHkZjIpz3Q9NBK2Jmxk5Dv7DhHWfyI9w9Iy7v40gVj+vdunWzDR6kEwoYPAw7sl1h20226NM1NtuHWcJ0zPygAyJ0ADMYGEgIhwgW4WPHBkyAZ7VvKC+bpuxUpsPCurc1m/CaV5eRHYv22r0zd3DP2ZsDqsHACMjT6q/PEWLZVCMI1YqKN89vAxPmzII+AxcGV6BmLtMidiuTdbv4AHXMphoEC+tWVr1gJjBVNCh2uyFUQSoNT6+Mky3ZaEwWrtkTHzNNDdWy1ozZYuknxSSha8nWhWTQqLbeDrUmv8jmGbvNDArz/7LX77L8h01S87qyUl+1QOJ/2mmsfNx+tM7s10nFnsWl2cPVVMBhatIyaRtAC7QjR2MEaj/VMNgt91nXsbYzj3JPenKhvFrpe5n9+nJl5hml27uNjYHOfXulvFz2G4sH7dBe02VNZ2kBhBFaFtvf0bKob2PVUrtpvKnPLZFvrphokwCExn8iv5Yxd8/WCcwh6fhqfduZt3fNIU3/axl503TZOmePtH2hjpRSGjAZII+4/qLMmTagzsVVUAz6ta1pVO82GiEbtc8wGWCHHrsNl323QapfVUYa3VXF+gQ7BD9s/attxS/buaidjWKXYDigvZTtUNgE6WfdxqoWdkwq9i5h9OOdti/UNZqOuHG6bbLx9zEEQLZiEUYnf39hUlS8eQHZPG23r7+kMOFTvkdx1eDj+wt1ZlMOdea5o7ONB73qXF9eVqvm5fqRJ9DPmoa39retJohMOOt7CDHaBiFIWYCNc32WaEzFPg/wz4GtUWH6u+qaeyRTRBZ5/ZWHlGF7HexCgNBgmzeDBU0FEyAa1JIlS0zgoG2huaDRTJ8+PUlPEQg0Dg2yYwinsk4Y0ekQfnhKZ1cgebC1nPhoUnx+g51/3HPNnTs37hmf3HCewvEojmblDvuS7vLly20HYThBBRjQMKkCKqAQKJhJ9qw6aAMFMADYao4QYVs2gwcmg/kkR8nMZsLaMX+vxwB0Fs0Ms2Ct2LR0BsuMnsOdmAOL1M9rA/KAzj6ZOSKUmE0Wa5LPGAE7y7bO2mN5I1QKaTrQfMvMPR7Tpjz6GzMXDO1E1CnbVk188mZLNrsOTx07Let/32ZpAkxXMB20BDQDGAXrHZQHhg8NMB/CwLhny7rbaYcQg9lhxspbKYeZnKDJlpm7bfeiE7h+QAtoRhnRJikHJsZdS/cb80bwUB/KeNa42lk7PA1D8pfFCSWYPOYg6L5FBR7MP29l1bzyZTQaQmzWh9aN3Sb5quQ0rZO42+fttd2SpJNLtSiOGpAeJkg0Kjs7BpS5Faqb2zRRttLbjjmlC/UlfWOkem2ausui25ZxBWZKykM66bS9qAN88vi+E7JxsgqdWI2TskA3mDY027Fgn9HEaKRxjEbaR5h47Fy0T0q20vbVfgEN1v++PVZYnJWijfKZ9kBbbJi0w9owrMYGNJjnxRrnM23Y6D1+h5bFswxgyj0dfdbruyFpFLG2S23aCjtXXX8p2iivmehoI/odaaEtkxbCDa2QepvmqeBIB/3r0OajsePAO8Sdu1w2u6jXNhXq0JEfTKbY9g+gA+MkhdIpm2pzubTt6IdbZ++2cU1eTEBCx1Q4LT/A3xsmqE7HREvjZp1U+8ggv43+1jSRywWYJgd4EQQcDkxqW3qAAAECBAgQDnG7/mJUWIGL0aYcEEpoSqxPsSbE778amB8px+USkCyQM+szLUEnnjF+s4pWl3BMF5iGmFUCZto2qz8PMAtkdu20NcAM39LSSa0/PEloOfzlOp93mE271uLQLnklBbQoygmoK3XG24FpdO49TQwtgJlsApdIjkYhM3Q/6DYuLbROOxOkgAbQwvLgj6YBXZmxJwg/H3prvIumkf4vnLk3HOL6S6zmav1CtR0Q148UcW2suKD+ommd0XfPp7/42+FcbQzi6K0wrVHLa21P+X3vkkdcvVz4JdDIwfoAtIilUYD/v4jb9Td02APSuGlHmT7t4nf9YZpjUwJfeEWDYi0JFRxhwT2mOC7MeYQnBeITD83Of4/AYZ2J3y5tLu4JJ47/HrdLuFbq27evfPvtt5a20xaJ48oEnIkxHGCcMcdizIMCu444SIoJKX2OdFKlXynJXyWnmcK6f9TU1hK2z9snrZ+qZbuvWJ/CG8G+tYfl0KYjSTJotgizHtD5jQZS+7pysvjzdRaOGYT0rxrn+azDnJYcMLXUHFpWGt5RyWjT6t81LY09y8NvPIC5lGlfWNo8V8eYEjsD2QSwZdaeRPERoNSHNRf8+WFSYafcpmm7bMGdnW6s+WQtmEkK1ctjtIB210zuJLlKZ7UDs5iyEHJHth9LZE4ClAF3QbWuLWdrE+ykY2cb5cfXYMVexY0BFq6Tx9ZyMBWyU6/2sHKWHiZV6IgnjXD1BeRf7apIaXxvFf2VQlo+XlP7wVnzIBKuTNCoVOuC0v7FulafhndUlhwlMsvmGdAoNpIP1l+0Pct1Lqr9pamZCzHPcci7zfN1zNSGmQpa71y4X47vP2k++dgdh4m5+aPVZc+qQxK15WjS/UX7I2Xo/HYjqa51ob/YWNN8C9XKI4PHtrOD3du0HTmwXL5bUWn1ZC2L0/ShamYS2zY3cRsDBBSmvU7aFxESdYaVN7quGb3Vdgn2+LCJxWNDSMEaucxMyjomvieZVGA+LVQrl/V3ykOeoQg3pqAR659s2ijeJJ/0/LSZmf9WjUx6J22A/x+Ia/0YFQjs/LsUsHEBNyl8YdZtRUcQ8CFEvpoLWK/iC7HJ7frj67V8ORYffnzhl/js3uMLvuzuo+Pffvvt5sqFNS++nvvTTz/Zu+wUZEcf+aNFIYwQdniz4HJrVqyX4UMQv2XEZ2MFwiscYBbY8DdM2CFH954wRscAx86+8JM1Gr7dnNbOem2ZLPh4rdnAJzy2wBaht8/da9urYeRudhoOMA4YE0LOrREwo+z8ZgNp/UwtWfHLZilQPacJiOTSYSZbvGl+8yPHbkXK7QmH8O8QXrh+HtvFyLbdzCZM8oadbEMH6v/z9dNkwuPzbdcf6xEsjlMme77ruO3uWjtmq62/MRNH68LLw4F1UbJh/HZv/SUJjQG6znptufxw1SRb++Jd1oJIHyHCVvD9KvTxkcdCO7NwwjmXRji73Fb8tCmswHGASUKj3SsOyPGDJyVj7nTGmBHE4UB7s4Z3IiraBGZE/gzeukcSvNP6S05lvFpX6AqNyZMdjEUb5JPVo7bI/A9W25oNW9Rx6Dv+kfky8uYZth7EVnNzeJxcf9G02Nm5U+nADkCAgEFoN9eJ0YqfN5mwsHUerRdreOygY0dj1NZj1i+SAm22Tfvtlz3GyaJP18rRfSdsR58JTciqF0cT9q89JMu+3aD9zDt+AM3ZIcraHhthjul7SU0Wwo0pAE0ZK0zIWDt04QH+f+OyTlNw+IrggOE7LQrwG8HEc+6da5WkgHBDMLHN/IEHHjAP6GhCvMf7pEN6fnOey9P9dWEINQQm73CRNpsmCONzJO7z7Wz2cNpWKGAYzAydycYBxsDCbqc3G5qz1Hnvr7Lt4BwO5rzVFT+3kuwls8h/6/9i50bssKGCwQuDtYEfC7QeTCCUy480Ohvfq7PrETdMlyO7Ttg5KDO9AH3dTG96+cHgLqczaMLZ3cdOPAcvPhptbEAsOBNUWJnvmt+2miaTFBCeJZrnN6/kLH6/12ykMS02F/yn1Ncy+ZnFcmDDERnwUystQzGbVbOT7veH58nOJQek9xfNdVZeOm4xPZQWMNUMOdJKn69bmDf2D5qPtMkA7pc+6TBGvurzuwm7BrdVNO0TwfzdwInycbvRthOsyoBSmkczz/QFkqFRpE4uELI7VKthY4BDWBppPrnLZdW6FzRBw8aTpBCuv5DmARUs7zb+RZ+LXPFjK9tksXHKDqMBPhMHjmgtmVWj+m+9n027OL/+EhsQC4Qcuw7pLycPRkudGytYXDTQPRo+8YkF3iac2rmtTg5xNIrNgj7W4K4q0vWdxjLl6UXyrdKYQ9cLPlwtL5f5RpZ8udY05CGTOtruP87X/afk1yaA2eWHdp3T/EB6NECIGU1jBVdSY4r6WLhrvwABFJdl1x/MFSbPeSZMaAgIfP0tXbpUJkyYYFoUW8cXLlxoAojzT0kJK95t3769aUR4avYLD3b69enTx3b9IQTxgE56CKauXbuaVkQcrm+++cbS4kLLQpsCCD98keF9HUGFIMOrO45vzyVAAWYWdqetU0bC7C9XmWxSul1h8+iNPzcGOjZ7PtcBY2FwMkM1pjR5pz1HuLH7joOYi79YFzd4GZyE54zMIvPfX21hMBO2e5vn8+OnZd67qywNBnoGnbVX7lPC7hd9ttZ2PPEM56c1hkR6PgA1bP57q2MZUUorV5r0KVXr2KwCBk/fKY0pVRscKemzp7XZ+TxlNpiuXLkc0DiYWZfrUtTK5ZgPW6Tx+Vdd06AsmOoWfLzGzDUIGGgG8GlH+d26DPXlkybFGuU1f3Q4RGVnW5WBpey8lNFP47LLbtUvm7ROZazO5LHwk7VyfL+nlbOlGnMlTG7p1+tNaEJz4uHQt3L/khrrrCz+bF2sX0LKnlJqXF3G4mFGo1zUhzpDI4T1StViOfxLHSkrApYzPQhTGHboQeZQ0LeqXx1pu0TZpUjb4KGcQ6wcUkVbYarIrs6qA0tbf3L9hd2Dm6d5OwgxKxdTDZDzSUu+gkZenpQJkyTHDeZ/qOXXsBQ6/mpcE2l9kPLNe0/DtYy0HX2C80kx0ae1T6zyhITSDKe8CHjKu/jLdXbmCwfIBarl0scc8PXen/3GcilQI5dpowhbzllhTaDM7H4s3a6Q0Xzn4gMqzDdbvQDCCg/0HKPYNH2XbJm+2+ro4B9TLhwaV7milJlFV47YHJj+/p/DBFVM9Cnp3muoZMgYIZ9/8rIKh6RnixcKNBhMeStWrJD33nsv7lxTgAABAgQIcD6I2/V3VqdIzEiT21RwPnDrUkmZ0f5sUBZwqfVyYKbH1NXNpKEZs0hgM3U3w9YgFuhBgvBzwNLSfwnWWGLTIsQfbmWJRYL4SYC0KS+wDyDqP1d+/9uWli9PwGvunaSQFC385eQOzYFZussDnC+NwtXZ1Svu7di0EoUrzkWnvxuNEoX73kkKfzSNwFnM+loYNDgvQNOJHWsOKeABseEWj/qQGb9j+YO9Q5jCxfHD8tFw6y/8jn3foEQKpQWeOby6hSmXv7xJIFG9fLBnBtbjkk8nwOVFnOlvyND7JCJzFnn1pQcueos6B2nZnICLov/+97+2jkQH469be+H3ubQqNjwQn23u7l33jj8twhBAmPow8REfMyAXpkfWpPiII5/zuOqqqxL4CSQP3gGEY/Zz6YaCwcyCMXb99q/Uk9Ujt5h3Aw6f1rmhvG1wwIzH4jBrMXhaYOcdhz5Zl+AQJ+Gs5fjXGfywjQ8505tvOg5+4kkBsPU6T6Xs0vPjJmY6HHvfHFubyF8tlzS5r6odYMSctODDNbJm9JawTAazDTvh2H3IgVHWzzAtzXp9ufkpbHBHJVk3frvlRfmmPLdI65pHWv27lua5Q/h0BebEOf9dYf7kQusA3TDNNLitkmTVfDhknDZDahn/yDwb9P2+b2kbKzDJsbbDeh2mMEyaJZsXMDc+LPITn40Y4WgE8y3ZqoD5Fdy5YL99C2rKs4vMPMaHC/HntnnmbivHYaX/9BeXStvnatvGEOoAY2EX4oxXllofDIWZNQtlMhqxISBLkQjbMTfzlWXmtxDfdRyGZb0HMyreKzB34TNwk6aPiZXdiJja2ORg6z0+0LUIq3dLBclZKqttskifJa3VGRNe/x9bmo88+gg0Ylfpxkk7ZOCoNrZBZa8+w5S2ZeYuWfnTJssrFNQBs1yd4eVswwp9hHKSTsfX6pn7L+iFOZX+Ou35JebnDzPfhok7jenT1jNeWhqbYgiUbjHHT0i+6pWk9dvPyq55i2XC3Y/LyYNRUqBudYns3l7y1aistDgi+5avlnmvvC/ZSxaT1m8+LT/3HSY75y6WasMH6TVYvm7dV9JmySyNnrhHju7YLRly5ZD9q9fJgtc/NIFAn0qtY7jfhG9l7otvyZL3v5QMeXNLvXtvkjSZMugYUB6h43LGk69I9BHcUKXUsp2UXmO+kJ2zF8qk+56UtJkzWV55qpSTQxu2SJaihWTqw8/JkR18oyv8RLrHyI9l09gpMvWR5yV1ej7TwidrTkux1k2kytABsn3WfMlfq6rMevYNrf+SQGD9SYijMhqV0z4uBgx+FXomqPDNB/Ons5EmX+J96qmnzK8en6FGaCAowoFwHMniH7B+/fq2noV/QDY9DBgwwH6XLFlSHn/8cYvHGhVfFP3111/tXXwD8hE3BA+e3PGQweYJ1qPweEF5qlatKj///LPtUOzdu7etdbmPvIUCBgPjKFQntwkIGBWBDBLcv1TpX1KWfLFOxqsgylM+mxRtkFfY5YWrmBE3zrBBz7oOHyZMypUNU+V8lXNaejAw8gTEb/5YdXMAi8sdhBBb1FlTYp0jU970cmjrEdvhx+YJ914o4MsIQnaWjb13jmyevtvWDFj34hnMnfWSOW8tt8X2E3xxV5kqi/n4sePLthMfXyA44Q0nRHR+ae2/9NsNtnNt3rurJX+NXMrIc1pZ02RMY2t0s15fJpNVwLObD5pumrJTRtw03YQKO/vw2pAUjWCie1dF2SaBSU8ttHislbHOwpkgvH+whoJgmfPG/7V3FnBWVdsfXxJKSQ/dXUN3d6eAEiqIgJSAAtKiiFLPQp9PfcbfxMagBCQf3d3d3SH5X991Zs9chjsDyFh4fnwOc+++5+xYe+0Ve6+9z3qrv3tzLmf+EZE571UVLDQ4CEhmrWqGtnNK38WqfA6YguK4JKORlkEI+OIwWhDFSBkcOrv2ux3hNLItCJGUFCCFsteP22lHKHFcU5rCySWtXh6N4sieRYc9Gmn7WPsheIF0TgvBqEAxs24WTEkBvDki7uC7mUpn+pw2EJ5O/XnzMvVc8MZayw9+Yn0Jnl7yznqjH8orKlw6c05C27WQGm+PlA8LV5fNP0yW1nN+kMQZ08mh5WtlzqCRpqSObdgicwaOlPOHj5ogv6KGY0jBvFJuaG+JpwqJ71cuXpIM5UtKshxZZd3Y7ySpKrTs9atL/BTJTDHEVvlR/+MxsunbCbLqgy8lln5Pniu7ZKpWTla+P1YSZ8kk6cuVkBR5cshVzeva5StS/Y1hcu7AQZk9cLjSLZ7llbdFQ1k/9nuJlyyphITmkQwVSqlBFjy6+arWi3F9+cKvUnnkQGk++XMdy57SDH3sIdm/ZKWcPXBEjbGMkrtZfWuHjz8GMWYO0Jmcm3fgwAFTGCgE0gAeD2f3bdy40TwiwsLdb8HA/eQxZcoUadOmjUXl4QXxHL+Rz5EjR0wRMfjxjJynxWcCN7ifMolCxMPatGmT1Y/PBFagyNjvxRQliopnggkxkhjIeAR4IzAyQGATAIDnQ/RT6x9r2mG1+1YcM0WGUOBk9CLtctkZbSiz8MVltXxReljSBi2D07s5Fw7hwrSPQYsihBnrmKgralf9peL2uhGOYWIBevOkPeaBJUgZcCSVPmdKNSwqDIHEAjnn/LX5uY4p0Q+rTdRGeMrlzULf2RFMvLm2y9ImFqm4efJeeaPAN3a6OucAdl7aWELyJ/UW4BX8JX8Le9f6YolDG6L12FvzdvHvZefcA7ag/+9C35o39uupy/b2WfYwXTj+qy2U132tjJ2o/UGVCbL8o03hNIoMNQ3k5N6zdiJ73VdLy3ePzZZpg5bacUHj2s+Wr1pNVyF9Wsr3KSgtvq2u/RNLFc5COxuQqEmCRR6bVje8/0AEja6F0wjvtM3UOqpYD9pbgZnaW//jTnkz9Ft7W26K3Emky7ImEqJ/8bDG5FcacbK38kDnJY1V+aQwzxRE0Ei/K41QhCil5p9XlSwVUxuNoC/3vFVknCxURYGR0GZyHTvjEB7izb8oZo4QavFVVTv53UVMmlDVZ8P5CBopT+K1NXijrPzYZa6dN0hoOp/HNp1mnlnpJwtI6x9qmoGCp/9/NSZZBCdnNz4+s15YXkGgDIgwV6JI0a6PSabKZZVfz0Q7lgHTaHg0u2fOkwtH2c8XxuCaHx5LyT5dZdHL/1FPKaHmf9k8n1r/HS1bJ0yThSP/bZ6RAwquyqjBsmjkm1p/tkWokk+cSKqNeUEuHDshU7oMUB6KZ2MAXDp7Xso/30fWfvqNeYM2iBQ8h8JySuvyufNS7Y0XrW6Xzp6TZLmyqXKMK1lqVDRFePnCRcndvKH+dtYUFr/5+OMQY1F/eC3sbXJTawh9XiM/btw42+/EdzYBo4Bee+01U2TBgCLhyCWm7rgvMBKPPHr06BHuJXGSOq+sJ71z5872FlHqQt6jRo0ypcbz1MuFspMnCozoQTwrgHcV3fmDgWDTJHtdVqgHgpWfvkRKKd4xr02l/KKC8x6Vs1jBTOFx9hkDJk6C2LavCGsY8Dr7Qo/msCmiGUOXmVAFKESir1AoTPHRFjaLVh7k1RPMHKaWsk3FxVKhVcSsayz4OSNWydkj5+2eeEnuk+ovFLPz15iiZH9UaItskqNWRlMOhA8jW34ZvEQylE4l+Ztm1baI7flaQlSeCm02eBL9Rv2Pbjkp819faxFZtBnByHQhQp1pKCIXmbpjegzhSn/EUW9t5SdbTMFXea6o5UN78DwRrnhZ1V8sZnkRQRZXaURINq+LDzxNwQFhz+seiEyETpxzd2TDcZk/Zp2d/M25ioThE71n3qfWs6gaCURY4k1gKLCvib5BwBOWzrQXv80eudL2R+FlErIeTiMtl6m5tIVTGv0QcgdXHpNF6n2QP9OPRCJCyxNqxOCxMa3maITCIEqOcHaiFJly5VUaTI06Gq0eu032rzgiVZ/X/tI0yoBGRHhCB/qePob2M55fZh43fY8y5DUfxTvkttPhpw1aYtOjFVWRsbeNqE08Yva6zXt1jZTpnk+VbFKJqzRa9uFm2aWKmHoSbQgPQwf2RG1WPmXfXzDgaWSrU1VyNqkt03sOkXSliki+1k1l1oCXbPqP/i0/tI+c2rlHVr7zqeWfMjSvFOveXhaOeMOmA3M2qSPZ6lWXWX2HqZI7K0U6PSpJ1atimm3Nx1/LqR17bPpu/rDXZMOXP5gic0BJ5dLnM1YqozwfW3ZO/59s/n6ytJj+tWyfPEPmvzjm+vtVlqQrVVTytmwM88mxTdtkxdsf2+cUeXNJiV5PqPFwXmYPGG5tY33LKbAiXdpIkmyZZM6AkaqU4kj85EmlVN9uyoeX7Z55L6gMQ2n7+EMQrqjaPt7HFNVbbwz5zWtUwYDSeO+99yw0/eWXX7Z1JB8+fPgIBpQd3k3s++5Vpa8KE2vhJkDZxFLDlWfMavBx1yEg6s/rYLPqYhi/Z94+fPjw4ePuRthksadE7kSRoIuYz2/atJx88EFPyZgxxL6DO83bhw8fPnz8cxGuqO4Uly9fkVy50kvr1pUlUaL40rNno6BRdD58+PDhw8ftwE5PD/t8R4gdO5YcOHBcNm7ca97TyJHf2JSf70n58OHDh487QYx5VODKlauSKVOIVKkSKvfdxwbasB98+PDhw4eP34jwYAofPnz48OHjr4gY9ah8+PDhw4ePmEaMKqqLFy9L6dJ5ZMiQVpIggffiRB8+fPjw4eNOEGOK6tKlK1KgQGYZMOBByZ8/s4wY0dYiAX348OHDh487QYxG/e3Zc1T27TtqARW9en3gR/358OHDh487RoxO/THTlyZNMgkNzSLx40e8Jt6HDx8+fPj4rYjxqD9Oo+B8vzhxgr+KwIcPHz58+LgdxHjUn/deK39tyocPHz58xAxiVFHx7qfmzZvLnDlz7J1P7lUerFUFXtGB90lVqVJFateubZ8D7ye/Ro0a2csZeR2I+42jmri/atWqNzzjygxMuxmieiaqNIdb+Qz47i6H6O734cOHj38yYiSYAsHK+6H69+8vuXPntpcY8sZd3gfFb2PGjJEGDRrYiwqbNm1qr/w4depU0EALFBBv6eV19nnz5pVWrVrJ9u3bZdeuXfY2Xr5TBnkVL15cZs2aZUqKtwbnyZPH3uRbrlw5S69Xr54MGzbM3jz8wAMP2Dup1q9fH7Rc1wbeFkw5pUqVkurVq8u2bdvk6NGj9gJH6oUS5U3BixYtkmTJksknn3xi79niHVm8d+v48eOyZcsWGTt2rL17a926dfLZZ5/ZCxp5plKlStKvXz8pVqyYKd2lS5caLf79739LxowZZcOGDfL2229LgQIFZOrUqVYnHz58+PgnI0Y8KgQ/Xs3QoUNl9uzZ9ibeQGWAEEcAI6BRFg8//LApsaiAcOZNwSg+lECXLl3sBYjffvutnDx50pTNoEGD5NVXX7WXHaIUeYHinj175Nlnn5URI0aEvzSR8l566SUZP368PP7445I8efJwTy8QTlHxwka8MoCioKycOXNKkyZN7C3AvBK/cuXKpiRRqjyDclyzZo0psZ9++kkSJkxo+UAD8uJlktSDezt06GDlkxeKqVmzZqbQ+I1X9fMMinLIkCH2nA8fPnz80xFjU3+81RevqWDBgqYg8Gb4jKBGiaVPn968KYQvHhUeRlRA+XChPBDwgQIbryRLliymOGrWrGlplL148WJ7wy9eSt26dS1/ngd8R7GsXLnSpiej8qiSJEli3hDeGK+6R2FkypRJDh8+bF7doUOHZPny5aYkUcjUCyXMb7SRz7QdZdquXTvzyGbOnCmffvqpfPjhh3Y/dUDZrV69Wt566y27eJkkig1vjLKYNr2Vtw378OHDxz8BMRr1h2fg4DwUlAhTXyiS559/3gTyzYSw87a4j894IO4Z8nXloHAC8wosH8WB59a+fXtTXigPFAX1iQqUQ3nk6+rPBcgPDwqQhkLifsrkczDFi5J2HpVDYP2pC4oYkMZ38vLhw4cPHxH4Qw6lZc0qUCjfKlAEKI1gHtCtACWBckFR/NY8fPjw4cPHn4sYD08PBhTF7SgpFAzrNUzBEdQQ6CndKtx0Y4UKFcwDwpNx4DemD1lbipzOMwQ6+IrNhw8fPv4aiBGPyk2TDR482DwnBD5Tba+//ropHYR/t27dbFqN6+WXXw6fRosM0ongI4ABZcH6ztq1a827euSRR2ytiSg51nVY3yEaMNi0G8EKrDGxVsSaGFOEX3/9tcydO1dKliwpTz/9tClPgjyoO3VlbWjgwIH216W/++67VufevXvb2hJTc6xTffnll/Z7MNBm1ueYemRNjLKnT58uEyZMsEjGjh07mvI9c+aMvPbaa9bmNGnSSI8ePcKnAEePHm007NWrVzjN+Eydhw8fbvQk6pBAET6nS5fOAjCoX8+ePW29jHKpP5GLgH4JBPfSd23btjV6Uw5lUyfWylq2bClFihSxtClTpsjEiRMlf/78Vk8CVggaoU6vvPKKRUYSyEJ5u3fvlhdeeMEiItmqUL58edu2QDsJjvnvf/9rxgsRmQTCcM/IkSNt3e+rr766bqrUhw8fPmLMo0KpEB6+ceNG6du3r4WPoySY9kMgEcWHsCc4AUFHejAgPAnzJviAPNx+LC6EedKkSS1/BN6LL74YbVAGdUIQUz6K4rnnnjOBvnDhQgsLRymwboaAJ5CBuuPFIZhRAARNECiBQCbEfdy4cSbEEex4asE8PcpDmdSoUcO+E5xB9CACGeVBedSLsHUEeNeuXU2pItgR9gMGDLALJUVeGTJksDqjZPjLdz6nSpXKPL/SpUtbnagrigYlWKJECcsfWqJQALQk4pC6cxFuTzuzZs1qeaDwUWjvvPOO7N2718LoCcen/SgtIjbZFkCePEO4P8qcPqYs2pYjRw5bg6RP3GciQFH+p0+flk2bNlmUI0E10I6oRwJioG/nzp3lu+++85WUDx8+bkCMTv3h5SDIEMTuM8KW0PGQkBDzMhBEBw8eNCEZDCgkpuWw8BH4CEU+kw8XeZIPEX779++3tKiAx0M9Aj9TN8omgo+82K/EhffBb0T7ATwH9kshRJ2iRMmijPGsotoHRhrXzz//LO+//76sWrXKlFHjxo3Nu0LonzhxwqIX8XzwRqgXNEKo43HhcaBM8EBIJxqRuuBBQRPaDB3xyAhSQUmQTrvIH48OL/K9996T1q1bWzrRhh999JF8/vnndrHPC4VHHuxzmzx5st2HZ0NfUUcUKMr7xx9/NI+Iz5SD8UA0o6sHaSg5lCJtov54UzNmzLA8yQtDBc8JxYbXhBJLnDixecvwA3SOykP14cPHPxsxGkyBIEb4I7j4jGWNAkDII/QAgutmVjPWNkIUgY8w5Bn+4mmgQB566CHL2ymeYCAdQY+XgVBEePM58Bm8OuoGqBPlAFc+IA1vimnGPn362PQUQpV2RaUkSXceI58dHQDlud8CacF9jkbUzylY4NJdXjxDHnwPRsuo2hUZgTTiM/lRT8rgO3SAboA+pW+hC/lHlS/PUHZg/XmGdODqT1mB/MJ3Hz58+AiGPyTqL6aAwEOg/dGWN2UisCnXKTkfPnz48PHHIEan/q5c8U5NT5kysQr2mD+YFmv8z5geQjlh+ftKyocPHz7+eMSYR8UbfvPnzyT/+tfjcuHCJTlw4Lh07vymCnh/3cGHDx8+fPx2xPgbfpmeK18+n3Tq9G+5ePGy74X48OHDh487QoxO/cWKdY8cPHhCli7d8rtM/fnw4cOHj38eYjyYgnUqlNR99/ln1vnw4cOHjztHjCkqwpqjCoP24cOHDx8+fitiRFGxb4ZNue4Uib8K3N4cogX5zPrZzZQpv9MG7g9cXyM8vULFmtrGJDJ50jd6X9QnYvwRoI5JkiST2nWbyrz/TZOdO7fd9Rtm77mHvrtmbQ/sm6tXr0jKlKmlWs1GMmvGRNm/b7f2efS0cLzxe66hRuahO4WXH59uLc/fo43kxcVYup26/BlgzGbOnE3Klq8ukyfyLrvj4eP/t/SN47uYpKePW0O0wRRXlRkzZ80tGTJml0MH90bZQXR6ihQpJK4KyhQhqSVHjrxy9MjB8IHyZ+DixQtSvkJNebx9T5k1c7KEFiwujz/RS5YvnS+//nohyrbwXNt2PSR/gaKyfNkCZex7JGHCRFK4SGk5d/aMHFA6nDh+zO699977JG++gpI2bUbJkCGLxIodS44dPWx5s6mVMtOlz2ze5uHDB2yQoEwKFioh6dJllPT6W9w498qxY95pGCieXLkLSLJkKZR+hywtGBDMOXLmtzwQykeOHLANtdeuXdU8s0iWrDn1byZJnTqdHNFyIwv2QNDH2bS/smfPLWnSpJfTp07KhQvnTRCRf+48oZImbQY5f+6cnD17OkwppNF2F5a0+vulS7/KqVMnrK+TJk0u+fIX0ecyqTq5JsePH9FyRRIkuF9CQ4vp/RmszZR54sQxiR8vvtGIfEiHPtA2KmPi4sVfJWeufNK120DZsGGV1RXkyVNQUoak8Whx+KDWydvAzGbmvPkKqbDKrm3IqDyaSg7s3y0ZM2aVR9s+aX0MbVJruw8d2m95BQP5ZcyYRcsuYLQ4c/qU0SKp9lMepc/x40flPm0LZXnCMLY0atxa6jdoIZcuXlT+yCDnzp/V505aH1MuNII29D38kSdvIY8Oykdx771X+5TTW9gWca/HR/pb60c6Gy03rF9p2yUKFiyh92eW+xMnlQMH9ppBRv+EhipNtczGDzwsuXKFGh/zWzDQbwW0PhkzZZWQVGmNT68pTS5dvqQ8lleyZcttfARfk+bQ8+mhkijR/bJxw+pojYLL+kwqzZf2pUqdVkK0n06fOSWxlUb5CxRROp6Ri8pDjAn47oz+lljbUyC0qKRXGrkxFV39g4+pw1JI0xImSqx8sUfH0wHjacZIvvxF5bHHe2q70tsYhm8ZQ1euXJZ8+YooLbJZPQ8d3GdpmbNkVxoVM/qXLVdVNm1aI6eVB6LiUx8xj9j58hV87qGWXXQwlJRChctIsRKV5MihfcZgrR7pIUWKldeOLa4Cq5CcPXNaB8SeG5gGZuHYnRYt2kuhIqWss7Op4IsTJ65a+lukcZOHpUjR0pJfhVihwiVtYG3Zsl7q1m8uJUpWsPthNBh6w/pVUr16AylTtpqmF5YCOkgz6SDatHFtlMI2GBg8u3ZtlUkTvlVGyyF16jWXSRO/kT27t5kgiQq0pbC2AQG2auViy4eTG7ZsWSeVKtfRNhSVJUv+p3feo95VYnn4kS6yZs0yWbVqiXTrPsiU4EEVGr2fGS77D+yWVSsWS4cneqswiqcMvlae7DHYLL2FC2aq0NxjAobB4so+rwINAUw+UQHPgue455E2XWX3rm1yUAcVdcbrK6JK9bNP31GaFpcHmrWVBfNnhD15I65qmadVgCLgEUiPPNpFli2dpx5yXst7wvivZPu2TdpnSeRXFSRZsuTU9vSRGb+Ml/XrVqqwYs/cZUmRMpV0e3KgrFm1VPapMujctb8JcK7uTz0r+/buVHoukr17dppw5nSPLt0GadknZOmSuSpMdpmQ5JSKRo1bSeHCpcL5JaEKxO3bN1v/4zmRvmzZfBNq8OI+fRbOaKWCZOvWDXL06CGt0xUV1K2V78rItKk/WN47NA8E/9GjB43fTp48JhPHf20CKSqeQDmWKFlRHnyonUyd8r0kTpJU2nd4WlavXmoCNG/eglKtRkNTGhhnO3ZskXPnzuh9yUzIf/vN/1ndL1w4p4I6nXTX/oduu5U3O3cdYAKPvmzbrrvVfeGCWaqIB2i7YulzW6RP3+H6+z6ZMX2ClCtfTQ6rQoWPnuo11Or3vzlTpEXLDjbeliyeYzRNmPB++X7cp1JQaQdWrlh0w5h1QLGdPHlC8z1gtK5X/0GZNWuy1K7TTCpXqSNff/G+HD9x1NpN/wP6oWSpikY3xjF8my17Hh3PDyo9CpkiDlX6btu6UY3cbPK40mvyxO9UKZ2SVg93sjEeS+vT/MF2OrazWfuh3RmVLyjyHk8NkU2b1+nzG4yP4PO9e3ZIc+0DFAb5I2cAfc+4CzamduzYrEoohTR7sK2s1vFJ/igX+KNM2SqatlTmzJ5sBhVjh7rlylNAfp70rZSrUENqqoe+QPM8oTyM/Dl0cL/SqJSND9Lgrera967NefMXtr7FmKpdp2l4eoGCxWSLtgfjoX7DFuHpBQuVNBmVSOVIE5WRGH/WNu2Hg2GGU9PmbU0OujafUkMI/oJ2jAOXfkn59JD2YbMHHzNDBSOAdPh6z+7t8kDTR24YU/Bbg4YPSbHi5S2d+qRUY27jhjVSs1ZjKV2mspUdqnIEg3vd2hVSsVItkzHUlXZly5ZL1uhYKKljpEq1eta2AmqU5laDG7nI5xqal2sz13rt/6xZc5lMdumUsXXLBjMQGjZuqelem+Hh/SpP4hw+vF8+fH+UESUySM+Rs4ANuhXL5hqDYskFAx39jQ5KBmNGtQpXqpDHGoFhfvrxi7C7IoDgnjJ5XNi3CNynnsjMmZPCvkXgdq0XGBfPoolalb9M+0lGj+xvQvBmSgqry4HP7jQKFBZ14DPpsWN7StP9hgCM/DxeyEH1wIYM7ma/33tvPBnz2vNmZXPvM/1HmPBEmJEHnhSeG8pqzuwpYbkEB3VB+FA+ViICx5saU1id+M07eioq4D16A7KJPD+kuwrN03a/d0EPr33JU4QYI9Iv9LP+YukoLwTWgvkzw9JFPYczJmD6P9Pe+p56jnixjyn7BAkSyoBBo1XoTjQv9+XRA+WyeitYzf0H/st4ZuL4L+WH7z+3vAIB3yGwsPZpF+Vx0U76lCsi/YrRevyPX5qi4TkUDUbGy/8aaLT2+tWjYVRCPALQ8B45o17U/LnTZdHC2ZaHeQrqza1XD+de9Yry6cBiMOMZUF/XR15feDmRD4IGhda/bwfjCzwTx0fuOClHT/o2sK+5vB+8/kPp/2vUQDMKaTP3u7zC740CPP9giw42I/DSsF5GJ4KhAPloBlTXvLZc6k3+Mu1H81KBl7fH76YUlI+5AoGxi/ED9ah/5LFH2/83Z6oK0h1GL9rs5XuPnD97VoX4dhnQr6PRhGe/+epD78EA0O6oxxS098as4xdoyTNefaAr4zq2tuMyjTZvH2Xw2Sdv2W/UEdBGJwsA6Sg/rsjYvGmdXZGxR5Xt55++Hfbtenz+2Tthn67HF5+/G/bpenz5xXthnyJAe779+v/CvkWAugYbU8jgSRO/DfsWAWTwdDVEI4P75839xa5AQJulqry5AgGN161dbldkbNu20a7IOH/+nNLoRlrc1WtUAMaCYA4osKjg3RvHBh/8GM7ACtIRgAwG757L9pln+AsCP0MHBp+nLK5aniA2zG6fPEXIBYM5uIHg8okKXpsYgO55Hdyq4BqoxZYjZz55+60RmocnLALzjwxPsHlTkpRJvfnryqcNXj68ddnV3BMQgPzDoTfGCWsz+VA3QN4O0N+UjdYpcjrPRFdX6I5w9O6j/Z6gDEYL+od0R0+eoQyXP98p332Pji9MaGue0MLL25tCAtH1P3l7bfTqQxq/O77gu6PRjfnwyWsrtGYa0PEQ90XU362/evUnP+9+bxqQ31y+wUA+0CmQv13+Xv1VgWhbL6uC4ru7qAv15HN0tOM+NxWbJUsOm1346MM3zJpHgEaumys/2NiJClGNqaj4BRj9tIxYAWVE0MKTF8HaFdhPPv443PWK6p8EBlyyZCklXrwEwhStDx9/JhDoeNFp0mQwZQeYLvSmbCOMFB8+boZw8xXLGMvnbgNWEe3iupkSRdC7eyNbU1ibBDowv+us6T8TCIH48RNImbJVJXnylFY/LFCCFO5WJeV4lCvQqqU/mD4rU66arXHcirGEhxCdJ3CnYAqJesYkyM95TrcC6HWdxxsDgM9cH9zM08H7YCoH74n1XIKSCJ74o5QUdWVsMEYYK7+HJ4TnVqp0JcmQMctN6QHov5jmi1sBbWf6/e/qSFjUHwtx7Z8YIBUr15f5c6eEucle45IkSa5Mlszm1aMC9xH1x1wyDMFaCwyqv3g3/AlgbaJY8XIWwbdy5SJbEG/ZuoOsXL7I5uIZRNeD6CGv/kQEsQi4bOl8Y0TmYNOmy2QMdurkCVuU9aY9YlskGcEhSRGQKjBZl/J+i2WWJOt7fCdKzE3TpEmbXpIkTmbRTUwzMGUH4sWLbwMrXvz4YfQLDo/eqex5AiGIunNCl/D5JEmTaX2SS4KECS1CDdzYXg9eXiFabogJe+riTYNcMcFCpBaLvb9euKBlwOiegmTtgbIuKk0uhr3Cg6kcIuioFwOStRqKRTARUUg6F2XSPo9GpHu0uCfWPRZ0EFVd77svgfVLl65e1B/t5t6QkLQWQMB3ritKC9IR0kQoJlOaUlese+iVOHES6dDpGcmXr5AtvtN/9E9UgLYI2pBUaSx4hDqyVkM/Jdd+IMiAabgUKVMrLbxXrNSq21RatOwou3fz4s1Edv+vv563MUK0GcEJ0Bg68CzrgIm1jkm17wDjDfowguAj+KVLt/5aj6Syft0K+w1a09fQnXbBX9Dd65vEFqUGvZYumRc+nRUM3E8+jj6OdnjntIn6w/O0i+hGaNnjqeeNFvRDVIqHfoanCSKAf+gbJ0eos7WZvldaUB70AdDD2gyNbjqmwminfUg9+Q0jAboSWUlEJeUStOMUCfKJ+5MkTW7t4Xfypg4s5sMv8Djjnr7W0WPPBQLjiLIIPiCKEbnAmh+AjpQBTe9PlMTGFHnT9w80ayP1GzwkO3dsUb5LZmMEWRV5TEEv7of+GFUoGfob3oZvCCqCbzHMrum/c+fOGk24bEzp+KdN0EhTJVfeUHkyLOgEeU/e1Iv7/w4wRUXHFipc1uajFy8kQoyItqTSsPGjUr5CHSlZuppF75xXJiP4wikyBxgyZUiINGzYQoqXrGARNenSZzKGI1qnVp0HLFonV+78FkWC4NuxY5NUrdZACquHkitXfgvthfhbN6/TMmtIsRLlNT2fLVaTFxFEt0NUvAs6j1BkIlVg4rVrV1j0jfd75LyYe+ZdUectHBim9qL+vMFPWHPt2k0t2MGL+hNj9ic697WoOOrX55nhOtjOWdQRwQGHDu2ziKvezwyzhcjNWna/gaNVmF2U+fOnWygzAyp2bNaBrhqDp06TTu7VQUy0XFSg7sePH7PtAO079rJIOoI2qDNRSITlE/VVtmw1efChx6ON+gMMVMKziVJ7oktfi8LLkSOf5T1jxkQbhHnyhJq3lkHp2a37QItOIxqHqJ2zyheE+D7d6wWLADp4YJ8803+kLfSTd/9Bo2Xnzq1mMNBmDAXayj1ETy1ePMfSec8VtKhZu4mFuRM5BL+gcBH4GAoMTNKIvGIKicFIKDL9+1j7p6wvXNRfi1Yd1UApb5GfRPid1PrHjXufCS2it06dOimzZk4Km4oKLsi9qL8K8mibbjJZ80FxP9l9sKxatdgUdI2ajSxII39oUQlRpYj3gNcQorxMMA+RpkTUmRBUQdSr9zALviCAoK+2/8yZkxat1fXJgUq3PbJ69TLllxdtjG3ftln6DxhtxsbChbOkXPmqFnlG1F/vPi9pW+Ja/Tt26i3Zc+SVJYv/p30z2BT3tCk/SOGiRK9eizbqD76jn4gmrFippjR54FHLs07dZrZHb/yPX5gwz5E9j9EZQUk/FNfxCc8R9QfYAlCtegPJmTOf9Rt8sW//LqMx46Bp8zZKj1yyYvlCSrWgq/Ydehsd6S/aDJ1QDH37j9Bxul7WrVspefIW5HYbg337j7LoVvJ4uvcLNqYYz5279LexniFDZjly5JB06tJP+/q4LF8+38Y/0Xzwpadsr8hDLToYH7O3iui5MmWq2F7ER9t2s2jFH38YqzKrqY6fqjJ/3nQpWqycyTRrm44DxgnjHSVAhG7HTn2MJvQ9+RM1TPTdxAlfWyBKZ63PqpVLbctBJqVTypSpjC+INiSYKIf2Hf0/f94MU3a9n3nJInkZz0RM0i6MuHuVd1H0GAadu/XTe7bLpg1rjHYEwTBGkDv057Klc+UpHY8ovrVrl1s/Y6wvWjTL+A++RkZWrVbfIlaRzUTyJVcFSzBUxcq1td1lPNmsfYCBsHnTGvUeK1sAFZGNyOaMmbPZFgXaXK5ctXAaZc+Rx9K5B/nr+IKLvmULAGVH8EtBU94Y4DVrNYpI1zrBP0FNIQY/A2jsZ29KqTLVJVWq9DJx/Kc2eNwiemSwQD5emTqbVpB9GT9P+s4sAyynqT+PU0KF3ahA0BKhNHPGhBvTiSxR5kD5OaBTqNPtAMFAeGP6DJnk+SE9pFChktLsocdkmVqXCE/KigwsRoss07K5+MxrS1BiDi6d+jtAE6wvmBTmcnnTBBjxheefst+hxbDnepqVzDN9+r4kO7Zvkm+/+Ui/e2/ojavp11S43AxWQth/tBWLy1vsd7ixfZFhUX/layhjNJGhz/UIXzQPpD2gXnG07tYRAYDRKZMFaWssaTqgEGiD+3eySDjyGtjvCfubWI2ffgNHyfRfJpgwHDKoqz2DwOk3YJQK1MU6uL+08ODAKkBP6HXurGeZ0jYEA14KC+nh0PtI47cECRJZxBQWJM80b/6YMf0rLw8K7y975Bbo5BDn3rgW0jyw/xMmLPDiKB+akY0t6msdHB9H8GxYGWFtgm4o5kEDOhlPoGQBz0ML+BDBHAFqeWM9oSllvP7q89Yex5O32iIX9cf+o5eG9TaaQ7vIiG39773mhnpdDYsMhNfZv4cnjmDFGAkEdQukgRs7eDkO8A91Jy/GD4joe28fWUQe0M6jBvcEsIgpYtrv8uKKoITHL/RTbBvPXt2gNW2yNuvfwPwc4JUVyxfI8mXzw1K8XAkGCv+ioDyEv+MrwGeehydRFNTRlQnsr6uiAvkKDQf262j8hVGEsY8hR9g7tIA3UD6A3xhjN/LLNTMoiOSkDvG0TK8u14t7aDD9l58C6O3VCd4lGjNQDlBV6Lt40RyLenUgnXph1GMQBYL2bty42rzuQFAuSilylCjpGCrffvNxWIoH0i2YAlfwsfZ9bXPcv8cMNuLeDiDUXzGYgs4ihDqRut9Xr12xTbQMBgRFZNApMBEuO0If4B5jnSDA0fQoHe6j0/EuYEz2aWBZwex8xuJx01p4iOwXgb7kAxNYmv4GuA+rCnq7fJlOoY4IsqjAvWw25X7yds/vVwu2QcOWtpb2xef/tb44fOSAjgVPeAYDNMLDhU42wPU7VjAbeRH2NrWgeVNPjy7QKb6VT44nThzVdjDF5wkVpi5pH22DRgwO2gzLcz/eC/kjoEjXBy0di9jdHwzUgb1a5I3AYVMsIcnQlalLTyB4hhHtwHqlL/EG9GG5rAOZzc9uNoCBzSZhDAP2kkW3QZ17EyZMbFOGtJN9R/Qz/ALtsN6JymMq5rQaQZ5yvGz30588Q9toI/Wjvo5G9DOf8Uj5HUHups75bjwTkto2yLLhFo+fjecIPuofRwXaFeUXt0E8sF3OgHHTecHAPUz7xovPW7C9dTvCs/lLnRKoEr1qtDtodKI9TCuioNhWQPnQOti4h55RjSnqDG9RN2Z0mIY7q7xB++hLxhtGDx4LHiXjyGgRNqbY0wnt4BfqyVjkO+WRF88g0I1ftF1xdaxwz3Et202X0Vf0GRxIPTzae/xbs3ZjSZM6vbz5xjD9fqM3Stvoe4wVpnsRyrGUFniFKGLGDmOD/uYePHpoRF0og6k+bZAZdUwdEwDFmIqlaWyDoN2MEaYXaYvnAXl9SP1YkoEHHb+cU345r/zC8/ALdWE8uAMIKJv86OtA3ouKL/5qMEUFo+QrUNyIunKFty5zO4AIftTfnw8ENBvwGKhYOD58+Lg1YBxyegaCHBmGwmd6mc9/F2F+NyM8PB3ti5WAlX67+CsrKtxuN6WAIo5OCVN3mwZQC8sdX+OABZsqVTpL27t355/OvK6vOCqJ9SVbNA3iKd5NMB69ii3sWeauD6AFR1alTZvJIh6xFm/WP3hjepNZmb8HMBqwnrHwYwpY1d70e3CvMzI8Xvb4Pqbg2gWYnrrVutwOGK+MW/j7TsYZYxZvho3Ze/fuus4riSmQH+steCd4azcz8vFUad9vkbN3AsYI7Yffg3mIf3UYVZk+6thpkPR65l/hTOhAo6KK6gkGhOXt3P97AUZnCqxvv+G2oMdGWAIFEBzBlCkdCVPzDEe4EPlHHgBm5DmmHCIDlx9BgLvPfS5v/nrp3lpFRPoVYxbSuQKnWXke2pHnzUDeCOvIoCy31kE5TklHB+rg3e9twPQur74MKK6IdG96zKWDwN8C0702a3oALbhoH/cG0ogrOqHH/QiEKtXry4vD3/EioFRoAvLgigzaTlnkzVy+Vy/vYNcnez5rR0TZInVYfaMC9aRvvDwiaOT6S3su/DPTSPANxw8NHfaWTT+RP/3iniMP8grklwg+Yg0jkF+8KRvSBw5+WerVb24Ch7a5fuNZ18/MjkBHTmTo2PkZW4x3fBwVqI/RP4BfKJc6k069+M5FhB2BLoOfe90CLqhLdKC9IJAvAmnHX+A+I38KFy0tL41416LXaHtkfoF23O+UAnV2NEJeuTZQXuD4cvCUvXc/tIJmgOccv/B7sPEeCOrAvZHhZCDlM0Xt+h0l1ahJa+k/cLT9xrPcG3msAdICaeTVLZBegfwSvdyhfZxRCU0JIiI9GF3+ygiP+itYuIwRwkX9Mcdaukx1qVm7uVSt3sQaT/joyZNHwxnEgU4g6o/oGc6HqlOvmRGcTuCwR6KmsmbNaXsNMmfOIQniJzTLl6iS7NnzhKVntxBcvJXQgkQIFrBol0yZstvaxL59u8M76VZBHbJmy+VFpqnHwfoIkShuoASC7wwS1ioYiDCVi/rjfp5nYLKPijPVAHPdnLl28OB+i3TrP3CUWvNnLepvwKB/2bz3hvWrpd+A0Ua/rVvWq7B5RfMTi0hyRgF0QuimSpXGInMIU+W4lehAhFzixImlXfunLYKMaCimK6gjwRHTpv4k1ao3tOijm0X9sS5w4sRxCQ0tamerLVk81/qF6CkiHGHqipVqW+QjDI8iX7dmuT1XpVp9tSS9qDuilYjCwrrsr0L12NFDth41cMgrdv7hxvWrbK0I4AERoXTu3GlZvXJJWLon8Iko43xGDoKFXwhxJtqUtSAGIBGigVF/1IM1jTbtutuxLESRXbp0WVo9/ISULVfNgjeccEdIsf7GgCU6jy0ICIXIPO3Ac2xzgM4zpo+3qC3O62PhmAjC1loGIeXwa+myVe1MSKLLiFTNpIp1zuyftY3nrAxCjaERZ/+xXjZg0CsW2EOkGul83rF9iwWWAO7rN2Ck8ctapTeRZ/DZpo1rLHqQ9RUixTg/koi65cvm2fmBnKO2QNOJUIWvoov6A9CBdanadR6Qxg88Ysdb1ardRIXqw3bGIAZCCe2T3bu32boZay/FipW1PvWi/u6xaNWiRctYlBuRdoxbxgF/u2n9iNQj0rNXnxfsGcZDz6eet7Pu6Bei+NgMDN+HhKSW3LlD7ageeInxx7N9+o2w9bktmzdYIBK8QoQa0ZMEI3GW5FO9nrcQcyLdkFfIHaI/16z2zvqjrDZtn5RceULtmLKHH+1qx4MR3df64c5SsnQlazMH+latUteicznYN1+BwiaPMmbMZuH2HICMAYAi6PBEL4sApS7Qu3iJchZBOHvmz5IzV37p1Jmov8XWFs5kZI2SsvF4r1y5pHXMLd3VcCJoAz7kGKidO7YhWDV9iMkZjrnKki2nrc1RZq9nhtn6ExG/yB3q4kX9jbYZhbVrlxldGJecrcdaLX1GlCVn/3ni7x47g5VzGp1sZv2R8xM50JfIPg7bpg8xUHiOiFsiMT3ZnM0CPgikyZ4jnwXRef2fzQJ0qA+8wLmaji+49ql3ywHIlB3IL8gwIqmhn0unTkQGBzVhIRYLdVMmf2XRXpky55Sf9TPMhTILBqxmDsgsdKaUBRXMnkVHeAv9CxfMNqIrXewP+ZMX+zuuT/em2zg/i7BaI6am8+F2pxhQAoSREgpKRFvxEhV14LWSGb9MVIEQfBERBkAwMTC4+OzK5TfS3D0IKUAa7THLTH/jcnkTdEDHv/7aczTRaDH0ue4W3BESkk46de0r69eusINfaTeL9LTdeQrRAcHn1cmbToDpnZXk1dM7EiZYOx1oR0k1IjgccszrQ5WZWVBHYRjRw+h/TU6qAGWgoxAswk9/UwqZgHOHfbJnBCRS5Xlt71UZPbyf1ZFF9EH9O5m3ipBHEXK467y50+XZQV1scZ6TzdkjtGjhHDtPLlCx0j7oC9/9+uv1UX98xnt0dKfWpPEbhtanH79li9YEiuBRp0ubSf7z1kuaHxFinqVrdLpCRJYVFxQeDQnmSG0hwSO1bTatpsnbt29SPstjn4nMgiYefzPFggFC3QjgoQCvL2gz7eH8SX7DoLqRjzweoGzGgvedFjrgCd5r/P3h+6/rs4wRpra9bRbkcTPQ/w0bt5YcOfLIm2OGWT28/gdemwEKyY0L8vX6wPNASE+U6D5ToPv2YkzaT/YoPEKbyIt7r17lR88Y4UJ5uv4ib0A67eA3Rwf6y/3mtc076snBo1FEm/kOvDTGsjcNavwSZngCN14w8EDgc9zDRT9xWjqRa2E/G3g2sC6MWWgR4RHps9qX1J38+Q4t6DOvvq5/vQsQILFLhf7I4X1tatoFDxFOzkG+5E3d8NJdfoFyxwHDjv1pb7z+guXNdhfuC7wXusSJc48ZpZqZVsL742QwW0kiy2DS161bYc8HpkMLDFQMKEsPA+kYIt6B0mGJCtLZv4iSDU/XvOLEZYxfUENhUng6daLed3XUH8yJcMTCgjGI30eQBLMuqTeWC8rtQtjGw3iqaDZvXmsRSlh4brDCCIRWYtFzWOdetUCI0mH/AHthOKk7vnqNWNmUhSCnI2EsLBIvRNaLNNq8aa0xgCuf1zyg4DlJOCpwL54i1gcRQ0wvXFYPAmuJqD88Dg7ipc0wOIPIDcLIgEZYzMzjM5ARVOxFwlDBisMzoM20F0saxkE48gzTXFjZtJf8GWhYsAzOo8cOWQgqyppXofCc87B37dwa7hmRxkXeWKTQIhioQ+48BfR3L9KRfKE/e9PYA5JQFRNMzrQQmyWxIunLpMmSmxF1WWnARlnycYKCU/uhHfRxvwUDNMKyZKMuU4W7dnptJtoMOmxVLyq2jhlOlme7AV4HtMQaJEqNZ9z+LgJdqBdRfMeOHzG6IrywvFEI7J/LnaegeVxYmPYKEP0O79A3R9V79d63FdvC7RnE1I9+BrQlX/7CYUrnkkWMEfLM88HAs/Dp/Tr2iSrEM2A/EOlY2kSUIWg5UZvQYeOJdJnkvH6mDUwXoqC5PxiPUQfGH1Y2igvrGw+SWzFo2Wvm9c9lE1wYkeyB45Un6dJlMN7Ay4I29Dn7eiizVu0H7LR0TsZnrGHlx4kdV06dPhE2puLqmNU0FX4Ifbexd5uOK/b4MIYwMvA+oQ3ClDZAa3gCL/r+RPerYTPC+Dky4B8OAYAnoAv9gVJbu2aZ9TH7jpi9wUjidSV42ng9lMFZnEl07EIEDq/Fm2UzObxEXWgrM0vx1YtkZgNPBiOW3+BR2sZrfpjhwEtD7uCNsh8P2cQ4oS54n+y54zn4gihUeI/2EG3Imy2Cte2vCFNUV5SZKlZpYI2cMvkbI/rtgE73o/7+fCAUmE5NnTqDTPl5XFDB4cPH3w0IZ5R59RqNbP8SghdFzl6f2zWqowLKmGULvHuWQihz2tQfzfjxx9Gfj/CoP4Qc+C0d/1dWVDAgLiyIowo4fKNeEODKY80B9iPgugfCLVwyBfZXAAOW/RcMJjd9cTcDj8J5PTYdECBAImjhvfTxZoDfeR7L8/cAFjfTfli/MQX2j8G/t2pIumk8aBVTYHw7XsMav12j9naBB0If0b/MD+FRQ1O81t8DMUljpp3hRe9oJV/Z3QnCz/rr0GmgnfU3b+7PxoAOEJpBF52LiPDgrD+mKbgfRv6zXUrqwGIcb3KNHz++LURzzA3zqNQxspXEAGSzarHiZaVpszaCO81COwxL+xgwTFMwjcHCPs+T7hQhSo7LG1BuQGOZXZ/O58B04Ori/ebl5+6PCgwQrExekIaL7zaHYg0yVUndqANZR25rZNC/3MsF3P1e37t0pszC2mZleOmUc0Obo0qP1Oao0oOB/Ahkwept2aqj7XhnKocyUDoIBabCmILFkLB89Bmm/Fz+rk5MrXbpNtCmTzguinn5m9HbtcujhVdP8qO/HF3cZ6aIOQasXfunbJHeNsdq/te1Wf8G0og2BOMjPjsasTjO2gNrFowvl06eGFZagH6PWC/hlRpE0C1dPDdawRuYD3V0fUB7XDrgL2OKRXCCEFioZ8oxOmV/PY0iPnu08JQ5+QbSgu/Qg5drDnr2VZuG3rljs91LJCBTrGzJ4BkQSCMu4NoQDI5G7n5XNvUhYIOzBzlyCRq7Ol1PIy9/aMxLNIsUKWXr8Ezxcj/3cT9TsCgwprUjeCT4mPIRPQLO+itjHgRRfxCP4zKyZMkljZq0lbr1W8vhQ3uNeYIdZEhHp0yZUthsWqZcVXmwRXs5fvSwnejAbnMYi7n6ZMlTWHQWu8Q5Py5T5mw2N8s8OId7ImzYwU/EB3O/ls5hqeqpEfEVHfNFBgzDGgbRYTAHc8UoIqKnvMFyfV58R8DxVlA2/vGMi/ojLxiuRo1GggLjGBHAGsUz/bzz2iirT98Rtu7EfDFvZoUuLI4SuQWISHtGBwKBBShM1mOwDt3AZH2ncZNH1DvNF77mEBWoF0rzoZYdbC3IO+vvsjRo1MLeIrpowSx7y6h9DjjyJDgITrgsxYqVsXBmhDfvDiLAYePGVdZ3DRu1tjl9FniJ+mOtgXWQpg8+ZmsmzOv3CovcIoCCyCXOj2ONhLP+4AMCEXiGukNPaIcc2Lp1o6XjzTPIifiDTxy/ENBDPkR+QlOiMgOj/hCUrJs0e6idrQW6s/44MqtqtXoWpEGZbjGa+zmbjP7mfngdIRUMCCMiBDt07CVLlC6shz3R6RlZsWKhJE8WYsEhvGI+c9YcdoYcawK8tZexwHqji+Qi/yRJUxiNqB9rpSge1qSI3iJKFB5gSgs+4gDgnTu2Sq8+w5RfEsvOnZstepZ1K3ine49nLfqMN0sTMcZ6yUqt0+MdetnbWlkr4e2onDRys6g/eJ/1E972WrtuMwuKgm6cg8f5gUQP8nbrTWocsCbCmlHRgKg/5AXrpawHsybIoa6MZ85WZOyzFYAoVc6IK6EXUWWMdc6i27dvp4rraxbFBx8Rsdan74uqnM4pXY5YBCjrO6xfwWPFS1TQutSSBfNn2RiFtr36vHjDmOI3Iomd3KE+zIiwNtMeGoUWs1f0w4eOL3iWdnHSBvyN4e0plAga1anbVMdYK+WpWZoW287J456NGwh28PgI/iLPFi3bW/1YL+UezrPr3LXfdWOK9VoUFmtlnEwB7eB5by+gSNZsuU0OWro+w2v7TVaQru1y6ZTLM0QVIjNt7Gg69SZiGSM78pjC0OM1+5xR6WjE8g+ylihAzmP0ZHOIGSXwKmuHadNksLpSDutenFrD+ZK8Bdjr/xCTjaRzD3k5vuBCxhOxmilTtgB+CbGTQpgVoU6OFtSJEzeCmkI0Dnd15Yp5kjd/MX0oRD/Pt46IiuERIAjXpMlSSmjoZYuSwZKk8zdvJoTVWT9E0nh7AFhgtnPt0Bn8UYuEDmaxGovTecvUh/tvBzBVwYLF1forJe//91U77gQlShvCLe5IoG6eFelF/PAZRuYzU0p4VQwA0jk8FfCZshDOCFmXL385/RllPPbzd03Q0u5RI/rZ4GUBu1Hj1hbhNvd/v9jg2r17h3xmbwD1aBUdEKC0g/K9OnmDlgGBcIJpvajLqK1d6s0J4g0atZQfv/9ckipjuIFJXrTh0sVLKkA2ywFVhARuJA87Yob2cijtl5//1+iC0qTDCFc9p8bMx//3hoWVIpBfeqGXMmtWG9T1GjxoUY5EC454qY8JN7YPNGzcSmbOmGRGAIvhDo5fUGKU6RQK7fWEQmyb+oyghUcPBhzHSFmIqzJ+hYq15Jpa5F988a610aMVg5tjjTzlGRXc7AABLCihjz96Uy6cP2/tYy2QEH3K5bX2HKHjRd55QRsstDt+o0wArVBu5MPgd4IVAeS1ET7y7qX/6Gv6MxDkxWI7Rs34n760+kAj8iKEmXa5vowK9H9FFfrFipWT7775yCIlHe8hbGkDU2EoW97SSn5uXAD3mTHLEUEIeMf/bjwDniNQZsH86ZYvzyDUAMcU0eaP/u9N2xrCOOdEdNengbgATystPH5n5sFrX1RjioAklKBB/0Az6vruO6PMGMKYqFn7AQtK+OnHsXYbfEDe0O/KFW/PZbny1dSTryLffP1/9gp32g2vE1pOe/H06B+CPLz20Y+8bcCNTeSFN30ZeUzZ73of4fSOduQPHfhOVLCTg166t2F3g3rVDqTT99SdAA4HS9dycUCCjSnK4HBdvns/0GdeZCLGbzDZzCHj1Dm8n/UG0tmKEPkgBNIJnmIrUuT0k8r3GGXh6VoGhgi8gDNxfXrcm0f9uUYEFhQZdGbgGhXPRHf/HwUEKNYgkUq0mHB4CAfTRAZCC6sAi8qbU4ag8cxyQoCwHwciwvgc8si+ECyGCpVqGWERUGzyZEoKBYzVggVJx7NjHa8GoVOhYk1jEDqYCCemhqA3nc+0BnsOYPrIr3sOBIxPPRF4CDGeRyCy/4OoPw7jdQdEkg/Tgk5IRgY0KliopO2LIOoLA4GT0bG2iMojSgjQRkJNAQKb6ChA1BIWL0ifPoudPE/fw9C8Wh5Lt0LFGsYTDDCUG4IPRYLy8KZX7lEv47DRiIEYDPBVWTU0EKb0B8yOZ7JowWybDkyqFiHRXTx/WgX13DlTpWjRsrbvC3pRPovv0Iv6cbE3jD4hP/a1OMEXGdCI12VYVJY+t3r1UhvIeHF4W/PmTrNBxh64xYtmqwI7ZmUWKVrGor9oH9b73r07zMvigGQU0X71LPDMiFpjqhBhwt6TKlXrqfe6Ub+vV8s0mQlJBzz0DetX6DOJ7BnO2yPKkfq7dsGTZmCpoPFO0o76NR8IU069ZlvBFfVCMcjYm0WbS5aqpHwcYrRjHNBHKEb2IGG0wFOMpTmzp9pzlB0IxhSeQxH11OknvDHHh9AcenLyPPQhMtG9shxLvoiOWydL8OTwpitXqWvfyZcoPiL4CB2HXsHGVDDwbMnSyi9JvPeWoazZ6+b9dtU8vbLlqitdvdfhz9W+ZWzyTivO3UOpwEOUQV24oPd9yo88P3PGRJsRIroXLxIBT1/MnfOL1S3YmIqqrj4iYIqKw1YfaN5BLbRE8vknrwcV5NGBDsqdO7cf9fcnA+HCoMWD+PTj/9wgOHz48OHj74jwqL87BQrKszA8LwwryYcPHz58+LhTxKCiYiNsXOnUqa5UrVpIhg//SubNW6/eWfApJx8+fPjw4eNWEGNahAXFdOlSSKlSueXixctSt25xfxrQhw8fPnzcMWLMowKEBOfIkU7y5csoU6euMIXlL5P48OHDh487QYzOy+FVZciQUqpUKShx40Yc/ujDhw8fPnz8VsSoR+XDhw8fPnzENP4RkQ7sZ2C/xN8VrPWdP3/eX/Pz4cPHXQH2piHTOBTiVmBHKPGBzaxclhi2OZDMSGNTIBf7cvgNgUkBpPGZNBRBxowZ5T//+Y+sWbNGtm/fHrYhMOod/+RfsWJFefrpp6Vs2bKSJUsWWbx4sf1GPrxcb968eZYPm+aig6sPF/dz8Zn6jxkzRpIlSybLly8Pz4f6crlnqGfgM/wFpIHAdKY0g9HI0QIEoxFAaZLGxbOuPnyuWbOmdO/eXcqVKydp06aVpUuXWmfmyJFDXn31VdmwYYMcOnQoPK/ANgfm5cOHj6jBGGS8PPLII9KjRw+ZMmWKjSHk2xtvvCHJkyeXuXPn2r2MNfaHDh48WCpVqiRNmjSRffv22eVkQ2SQN0dAFSxYUF555RXZu3evbNu27a4dn8ihRo0aSdu2baVMmTJSr149adasmXz//fdSv3596d+/vxQpUsToV758eaPdhx9+KCdOnJBBgwZJqlSpZNWqVUYfZGUwmKKi40aOHCnDhw8Xjs+YPXu2ddaoUaMkf/78wuGQoaGhVqEzZ87IsGHDrEK8YXbo0KGyc+dO2b17tzRs2FCKFi1qjJAhQwbhMNgDBzhS5sYORdgnSpRIRo8eLd99950JYhQcKF26tFSrVs3ugUkyZeJ9LlukTp060qBBAylWrJiUKlXK6rZo0SJrPPWHOR5//HGpUqWKTJ8+XbJnz26KsFatWsYsCxYssPzz5MljDJQgQQJJnz695QPxOFiXdKWJ5d+1a1dZuHChMevLL79s+bGxuVevXrJy5Uorj3LphDRp0shzzz0nmzZtkoMHDxpd6BjayGfK37Vrl3UeNCLPF198UU6ePCnr16+X1KlTG/0/+eQTefPNNy0NuqG0UOK0Y9q0abJ//37rzMaNGxsD0B+9e/eWli1byrhx46IcPD58+IgwjpEBuXLlkmzZsskPP/xgigp506pVK1MqyIwnn3xSPvvsM+nUqZPJu7Fjx8qpU6ekXbt29kywNXjyIU/KQAAzdpE7d7Oiol2bN2+WSZMmmUxs06aNySRkHnK0RIkS0rNnTzMIZs2aJYcPHzb5jDG+bNkyKVmypBQoUMBkLbIt2EEFJtVQKH369JFChQqZkEQ5HDt2TN577z3zaiB6hQoV5PTp0/ad45JQZPny5ZO1a9eacqODlixZYkfYUPj48eNN2EbXOU6o8tddCHCeh6EQ7BMmTDDrxnlz5E+e7qJc6sNniDBgwABTJNy/Y8cOIx7M5ab+eB6FCNNlzpzZlB8KCIEPY6Fg8eLw6GBaFDAH7nLP/PnzjcAoJS5oAcPjqX311VemPPgM/VDslEP53Mfz1BXva+vWrdYuOoXnaWswWnBRF8rFSHDWBvfTsWfPnrV8oNPfeWrTh48/CsgQFAfjknHj5BMzFxiUjDmMTQxHgIxjvCFcMciRhYzFQPAsAprxSX5ObiEPye+fAGiEYY5CQknhWCRJkkS+/vprk4vHjx+XunXrytSpU212C3lVu3Ztczow3plJI4+oYB4VhB8yZIhdnBiMYsDTwDuB0HgeKC7SEY4IfrwQlAGCHOuC57gHIPwrV65sChBh7ZghMlAaWC4rVqywaS13HwJ9z5491jAsEoQyDcEqQXCjeWE2FBqMRzoMhTJFuQDKhXBYQ9QN4uCd8BxKBJeU+uMtUjYK98iRI1Zn6sTvefPmNZf06FHebHvN6oOFQLk//fSTKTfoQXrVqlXNC+Q3vCTyIp0yYfIPPvjA8iBv6otCw0WGfniFKLfq1atbO1FktIvO7Ny5s+ULnAXIlCCMQN54kyhqFCCD458yMHz4uBMgFBnfTKszlpEFCNEvvvhCNm7caDICuffRRx/ZGC1evLjJPOQDBjzKiGcw0hnbLF8gc1BmyDGUFmMauYDMClSKdyOgJ9OoyLYvv/zSZC56hfZ37NjRlBXo0qWLpUPHiRMnyqOPPmp6gNksZrDQJdA1Mvyov78hnDWCR4g1h7L65ZdfzHpBwfnw4eP3B4Ynyqdp06ZmeKKoENA+bh3Q0Hmo0C6YkhIR+X8cnleE+XD6FQAAAABJRU5ErkJggg=="/>
          <p:cNvSpPr>
            <a:spLocks noChangeAspect="1" noChangeArrowheads="1"/>
          </p:cNvSpPr>
          <p:nvPr/>
        </p:nvSpPr>
        <p:spPr bwMode="auto">
          <a:xfrm>
            <a:off x="51752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0" descr="data:image/png;base64,%20iVBORw0KGgoAAAANSUhEUgAAAaoAAAGrCAYAAAHm1OPFAAAAAXNSR0IArs4c6QAAAARnQU1BAACxjwv8YQUAAAAJcEhZcwAADsMAAA7DAcdvqGQAAP+lSURBVHhe7J0FnFbF18cPu3Qtu+zSDbvswtLd3d3dnRIi0igWil2v3YoiBqIiiIFISpd0d3dtvPM995ndZ5cFV0X/C94fPJ+dO3fu9Jk5c+bMmWRFihSJlrsQPp6/dx2ShYWGRjdu1lW+/fpDKV68uFy7dlVfpEyZSrr3HCrvvv2CREVFyshRD8qhwwdk986t8ttvi2X4iMkyb95nsmfXdkmRMqUcO3pI0qRJK/0GjJE3XntKoqOjpHffUeLr4yuvvfKENG7WXhb9NE8GD5soDz84UtNIlszH/MTEH6XPyZOnkIiI6yKmD6VMlcorL6nl2tUr5gORFClSyvXr19Tf19dXv42OjjavkomPeY6MjNB3cbpiQECAx3Xn466lMS1Y8ZKVZP3apdoVaVZ9YfrIlSuXJXXqNNrc9Rq0NN0ghezft1s2bVwtNWs1kuXLF8m5s6clffqMctb85X3jJu3lO9NFIyMjpVHjttp95n39qTz48MvyxPRxcvr0Ce1OCYE0vdP/I/etEKfFgoODPa47H3d3V8yY0V/OnTutXdEbGTNmMv5ntOmDgrKZkSq1XLp4Xs6cOSW5c+eXfft2aZdLaUbFNGnSyYULZyV79txy5MhB/SZz5ixmpEsux44dkklTnpU3Xn9KTp08LpevXJJq1epL5Sq15bFHxoqPz+2fdeK0WMmSJT2uOx93bVe8oQ98++23ZmJ0JkC62fXrZsI06Lp0rkReuy5Rxq/hazOk3Mj+Es3kaJ4jTZioiAj9gZafvqZ//5e47S0WFREpPsl9PU//O2iLtWjVSx+Yr55//nl58cUX5fLly+pXunRp/fvVV18ZdsdpkfPnz8v8+fPV3bBhQ8mSJYu6QZt2Zu5KAtAWa9i4o8z7ZqZ6XLlyxUzKqdVNl2RUY9SiWypvFhElmfJlkHMHLopfnvRy/tAl9SvXP1TWvrdDrl+OkGYvV5Fv7lkmjZ6uIBGXImTh1DVSumewZDLhN3++x4yYIkVa55Mze8/Lug92SpUR4bJ/xTHZ/u0BTfd2QAvWum0/+cxDFw888IBMmTJF3XcytCtajtgOFk899ZRcunRJ/b788kv59NNP1X0nQVssrEhp2bJ5tcdLJEeOHHLo0CHPk1NguuGdBG2xIkXL6AO4evWq7Nq1S920Hs/QGYW7k3DXTtBxChafV0yVKo1pMWfYj48Ro6bKM09N9TyZRWrmIOUDLeAV02fIKKnM6pelCs8BASbMqdgw/yRuWbBIM2/5mm5IpliysxZi+Q4sR8IajPe8A/jjB3SZb8A31Ws0lB8WfhXz/T+N/2ZXhNNg4EgILDmW/PqD54mWunbDypgWYzK2LZhQGO/WNtkxv9h6/jtd95YLoYwZ/fQvmfH3D5QsWXPEdK/Nm9ZKpkwBWnimAsIgzQoMdNgrpSmzHsuZM48+I+XKmSuf+hMO8K2fn7/6ZcmS3fg46z4LOB7o1LuwicV/oysmtND8O5OzwzRH/2sDhjfidEW4e/ujQPytWauxZMjgJ/4BgVK7TlPNbKnSlaRW7SZSsVItMx3ANDuSrOTJUxr/xjFxVK5SR+rVbykRrNc8fv/W767tirccPO5kxCmYXVyyJrtw4YKMGjVKHn30UR21wNSpDqdBN500aZJUrVpVypcvr34zZ85UvjKpwIfNA4tUqVLp3w8++ED/hoWFaWZV+hoZLf/32fPqH3U1Wr4+9LEsXrxYli5eJu1n1paOHTtKYD5/6f9rMw0TcSVSSvVwBLDXLkZI/6XN1R3aNI90n9dQ3c3/r6rkreYM7/PmzYup2NuB/waNWekUoDs2btxYmjVrJlGmtcCwTW2k3Ue19Hng8hbS4ZM6KhboNLuu1H+snKRMl0LqTy8vFYcV1fA9vmsord6oLpHXo2TImtbS9av62pJ9fm4qLY1/VES0FKqfU5o8V1ny1cwuEVcj9ftq95WQDNnSSKOnK2o8fwVxCmbZp0GDBumQSfeqVKkSbITKMh7P9oHM6vSjpPZLIf9X4UtJmzmVyXS0fNTmeylYL6f4pvKR+WNXSJ4qWTWT7zSYJ2ve2Sa+KXzkxVKfSaoMKaVom/zyRo254pc7nURHRcuO+QdlVpcfZNvcfZI8la9kypte4zl/5LJ8O3KZ5uev4L/RFb1Xycg8xo4dG8OgRl4zE7Cp0ajIKGn8TCWJMt0rY8504pvS8HOm24S1zKs8bJ0Hy2p4BlLCt3y1mj6nypBC2rxbQ1sPd6s3q0uKdMkleRqHq+m2/GvJXr6UdF70ucomA4uESIeFn0id56ZJhlzwkX8O7gR9p+G/VTD2u+A27ALRWW857jtFWhWnYJZ1Yj5j0Bg6dKg+Uxgr47hT5ItxCmalv3ZdVq1aNWWp7MRdtmxZFaYiKb548aKEhIToRF6rVi19nzZtWmnVqpW6/9e4a0fFOAWzXfFugBasbfsB8uknr6iUyk7IFDJHjjxy6NA+fb5//OOyYf1vsmL5Ijl+/IiMm/CE6boX5c3XnlKVo4MH96nwpX3HPjLniw/1+7r1Wsi338xSNxvtqBAhEGrbrqds27pRMvr5yw/fz9X4rly5ZLp2uNJwePGy8vnsdyU0tJhs3LhaBy4fH4e2iSs2j6YAjlPh/U4LBl9IpuKL36pUrSu/Lv5e3XY05EPCTpz8lDz0wEiNmXc+5m8yr300gBupVqpUqdVtJVlkgDTr1msuP/7wtb5j+eTrm9xZ1nvSCA4uIr//vkHjQ++KuPAnDLjVQBanK8YvmC0wGbHrNltzZNDb7Sh8JbvBH/Ds7TZ1a56JzymAfUccgPRi/WkBJ4veSmU2jZtBY+rRe4w+UHM0f2HzA4OG3K9/yfD4iU9Kq9bdPRkSmTDpKbln5FQVgwcGZjWLxEsqEO0/YIyEhjkVNGDQWI2TLpghQybVBQkvVkZGjp4mLVp2lS7dBmkhEAIhJMqXL1jy5WdxalYTJq7Q0OLSqcsATRMNuKLhpTXcuAkztODVazaU/PlDpHDhcClQMFS7O27Sv2WLQQ+o6yWEqQ8+L1MnD/M83Ry21YHTCrEr9pw58xra3Ktu73CFCoXJjh1b1G2RM1deKVGivHzz9SyPz61xy4LZDQa6oZ3LoBdAK0AztCYiOGev2ldrGl1H/FEyQ48Q3UPCAL4nvuvXrhuaTKZx8I5wyU1afG/DAdIhvvjuP0Kcgt1NcNreC9CEBbWeEBwJ778DaNDC250QeN+nTx91a8Fgeq1YgL88A7ohz3zgELDT9dKkSaO6Hv8GLN150+DNQF4/++wzdd+VXTGm+K1bV/a47nwkK1iwQDQjT9eufVQrG11E0+f0Zfr0fnLixGHp2XuEfPbpO5KvQLC0adNDHn14jNSp20yY51b9tsSwQ19Jn36jtAu89+5L0qpNNwkKzCbPPzdNJk15Rk4YVumN15+WEiXLm/C/6qjJiOjQSjLlHKyOCd1cR17zKmVqj9a2+qcy7qsEN+l4tLwNEtIAj+l+d5XWdkhIcDSlQxj6zTffeLzvbMQUqmnTlrJ37844wzlNe/HiOalWvYEsW/qT4bwzSY0aDWXet7MlLKyE1KjZUGYbjnu/+a512x7K9a9ds1zy5C0ogZmzyvLlP0n58tUle47csm7dCsMOlZDvF3zpiT1hkL4dwhPjjg/exXS/u0pT27YUuydbtsTlwe5UxBSqQoWKyoHHR2oz2fpl9NeFIqMUu/cs/DgkwKLxnbee0+/gos+eOy0Xzp+TDp366gLx6NFDhst/Ut5641llZrNlzyUpzaRON0+bNr2OWAMG3ScvPv+wJ7Xbg2ShoaHRzNZ3lXa2bamAgAxy6tS/w/7804jhKNKly6RLD8DfFi1aqNsysQGFC6omdoHGdSR/w5pScdww1ciOvOosHXr8Nk/K3ztIrl+8sQv/20hWuHBINLKDuwk+3uP9Sy+9pEuQV199VZ8RbHbp0kWee+45adCggfqhiW25dNii2bNn6wAyZswYFZQmBcTh5ydPnqwZ7NGjh3IYWbNmlXfeeUf69++v3Mb1SxHy5NqJkjMsm+57tXizqkx4e6RERkTKljy/SutXamo8hern0r/XLlzX7VjATmWHj+uoO2X65LpFC7IVD9C9stuJmIHibkKcKkIn49y5c/Lxxx9Lu3bt1K9Tp076906CmaJiy7V161bdFOBsyqxZs/RQwIcffqgnGe4k3ND9YAhRAKFADCI//PCDas5YpZQ7ATHN1KRJE/1LQeyxDQpYp06dO6pAwHDpYWZMT3aDDBCwOs0cmFUaNWorH7z/ssc3FvBvly5d8DzFhb9/ZpUDwheikX32zKk4Eqt/EjHdL6FCAauDy1CP3JuWRCBJBik0h63ZOIALYRMBDW2W5la2XqNmI/npx290mf1vIaZQXbvWkvff/9HjfWcjZpF4s5ZCLFy2XFVZt3aFxycW8IVwFfEBjxihreVjWji5xkHF2RUrSw5aHtDi1p0Q+Jae8WfgY6UyCYHulStXPtln1j9InNj1QNsaQE+BQVlVrZWMoh2dNm06fZc+o5+kMW5O0w4ZNkG1q22BKCjhevQarmuzrFlz6DeATQqA2izqtE7h/zxfGtNSU6d2MT9Hh/BOR0yh4i4Sk0kEXUabXV8nCAaEpMjhx8xTNLX90Y8573/9+lWpU7e57vsiYMTfhmGbpVoNzkxm1+fadZpJnXrNdQjHBAV+0At0Z7/5t34xLfXBB2PMMuMJLeCdjphC3WwkuxMR0/2eeeYZmTFjhroff/xx/Qt7hJY0B0MZuV555RXVou7bt69kypQp5sBo4cKFVWsmqcDHCuBZtfr5+elfMozqKgXh70uzntUhuW/PvvLB0jfk9ddfl+OHTsgvKeZqwbbv2CYbSjqqC7kqZpEKQ4tK/UfLqXpqldHFJKxlPska7i9VRhWTi8cu69hTomsh/fWY11DnyAwZMsjcuXM1jr+LmO73R5PgnYSYyZdu9eabb2pL8ZduZQtZpndhuX45UlL7pZRaU0pL58/qqvpquw9qSaF6Oc3S3izVP3GW6qizhrbIq1rSaE4XbZtfhq5vLakzpZTwdvlVCzt7qcxSsG5ODV91jMPJdJpdRxrOqKDft367hurRZy3213ZiYmiKAmzbtk27GeLnX3/9VbdCQcnuwZLGZOrK2WuqGf1e0/nahWZ1+VFVwHOWC5JfHl2r731S+GhmXizxmerdbvp0t8xst1AuHb8iVcaUkBm5PpLDa07KgZXH5cLRy7L4ifVa8E+7LZJ59y6XtFnSyGc9f5ZPOv4gRzec0vT/LGK6392EmO6HTOK1116L6X7du3d3dvQMun3TQBXvkQhVHhmuWtMMAkiCinUsYAYUkXIDQqXhkxW0BdGI7qRdNFp6/9hE2n9U2/QAUQV+ui/68XWmlZHghrkkd6WsEtqxpbSY9aqEd2srKdOllc6/fCERl69IoRYNJHOREEkdkEnzkVjEtNTnn0+UVq0eUs87HXdn9/P8lRw5Mntcdz5iChUd7SiJQFPvv/++rnuYfAGjIM/MZfySOu7u7sdGABsEAB4PwC5169ZN/wIOoiHBhTccMmSIygcZMdlarVChgoSGhmq4/zViWmr48Oby3HNz1PNOR0yhLP3cDfDNkiWLns7s13+4mSyv6vZNtmzZYn6BgZll0uQZkiVrFkmfPq2kSZ1KcuXKLT16DpILF07LjKfekOvXLkmvPsOkceNWcvjQHqlStZaEhIRKypTJJXv27NK33z1y6uRhefrZt2XH9o3SpWs/ad+xpxw5vEcemPaM7N+3Q8M9+/x7cvTIPgkI8JeJk5+QA/t3yiPTX5bOnfvK9m3rNQx5Io/WHf/Hu5idxGLFiinf5w1kEB069lMJ0muvmlWxac1Is1yGT2TZbEdIvrOjIu9at+khq1cvkT27t6sf7wgL+K5s2SqyZk3sqbjgkKIm05vEaoZ6x4XbMtYlS1eUVSvRbXLiQkp1yKPC6o0/lNB6ayk7XRQxl680adpevp77ib630lgTShO03+APeLZazo6oDDXu2ELix887LvttWJESsmXzOnUD+468EI8N5w2NmYgbN2mn2sNWmws4euZRpmuOkVKmlkqWqqBbpsDyjPfd/5havuvabbBUrebsGhYKLir5CxT2VILh+boP0Xjvu985k4yifs/e9+i7wUPHa4HQXp44+WmVzXNUHnkhaVSqXFvQVkPQU7d+C+nQqZ/6Y0ElrEhJTTtHzjz6Pb906TJIsrCw0GhqLaGWolbCi5VVfaSXX3rU4/vHKFzYZOL6Vdm9a5vHJy4Qip44cdTzJJI5c5Cc9DLpgso2RlABSie7dyccz83wh91PNZNNTUJ31DY1jbS2UeM28u03s1UHz2o30xWgCfxoI7sFxDt7losw3kIeWoC4Ld0A/NCGRjTHN9fNaoE0EiscihnSW7WqZDj1pep5pyPOPEWL/BEIwyj1b4nTEpsv79HVx37Ax96wmSYQXcqOUsAu8/8NkCZdk653K5B/Kw1OkKGdM2eyNG/+oOfJRVJBgo31VxU1E7MRwjTzb+6W3k2IaSxvBqVYeLhuUd8Kk6c+q1rqbPKUMRzd77+vlz59R6klp6/nfqycG2DmQl9zyiTnYC6nstauWSpFipZWY9BffTVTN4HYCj98+IDyMpYRGzFyqhw5elA+/uh1/bZv/9Hy8guPKi/CTPbUjImGnR4lBQqEyMMPjpJGTdsalju/vP/uSzo7stfJxhTPdwO0seL3diT2TZs29Ty5SCpIcBi8m45L3E2IoaygoBxy+rSzGqhUqYpcvHhrRejOXQfKh+//n7rt4pVlWFCWbPLN15/IiuW/mKVOerUgxrnpN994RsOyhOKgTpGiJeX4sSOybu1ys2heqvvjdhhkmbTbLKI7demvq5lfFjm2hwsWCpPft6yX7j2Gil8mf3nmqSnSoGFrKV+hhjz+2Fhp2aqrWQJWlFdefky1iw7s361sa2KPOSZ1JDgMfv7550nG3oGLWGhjxV/I2AWLi6SFGMoqV6G2rFn1i3o2a95a9u7ZoQsx4IjD4h5XvX/8dHnhuYflwoVzOmSiMdan72jJkjW7Hib75efvdPhp276nGcq2q/kGwDn51at+ldCwEnrcffv2TbJ0yU9mGMwmRw3n5+ubQoUwuEPMcMjtNZiaAC1bd5FZH78tHTr2VQ1S1GUvXbwoUx58XmY8Pl41RB+Y9qK88dqTsmvXVnn40VfkkYfu1W/Hjpsu0x8dK0is0JaDo2QIXjB/jvTuM0KHaTqsXUTbMt9Ot3f81u3QiHXzgEgwblgfH8SK5n1Cw+ArrwyTAQMca3sukg60sbyl2S6SLnRcQxJvDUyARo0aKemy9ThnzhzdKGY78f/+7/+UPE+fPq3qZ8jS4La+/vprw/k5CradF3+p4tssJYpI1PUICevYUvI1qCn1/2+6Ppce2kvKjR4obea+KzkqlJLgFs4Zp7RZMktg0RAJCg+VLiaOiCtXJUvJotJytrMgbv6xw3n+lxEzDGKu6IvP3vR4O3j55ZelZ8+e2ijsAdNQuNGWQbiIG0tbvXr1ko8++kj3kN99910VlmJViwMzgDAJuWH5seSaMWNGSZ8+vZw5c0aXAMRvzUzYfS0XXo3FTR5zvnjb4504sKVFRbpD6L+DGPbO4UTigu3jiRMn6jAIGBahDHTTMFLi7++vlPDFF19Irly51LYxNuq8JSAYlG35WjW1yxp5NUpPQAL//BlUfw2Tvz3nN5KIy5GqNoleG3pqEZfMIntxM1WZBKg/dvu6gRTrWFCfQxrn1r+leoao7ltqv1RqSjhDdkO1ZhzGgij+Yc3zqj8miomXfODf4hWTJ+N/zeQHPwzWhrXKJz2+a6TxJkV4GIwIqVq9sSz91ZEUWNi9FoY1bzfH5LDFDGggGrRQoUKyZ88e9XPxz8DDYERLjpz51MMbUNsjjzwS47bU9/PPP+tfQEPRgLt37/b4uPinEDMMYvHfGwxvmJZmsmcYxFQ7d4Lhj7lOhkEYDBTOkNIXLVpUT7BzmROnbrFc7uL2QodBb2UcwFwEe+4iaUFbCGrxxvHj/87VSS7+HGJY95H3Pi5Pz7hPxU5PPv2avPbKk9Kpc39dMM/88FXp0Km/fP7Zu57PuPXikhkGnfWSFVexU8wWCVf/nj17RspXqC7vvPV8nCPumJJdvWqJFClaSo4cPiBbt26QZs07qQGqxb/M10tc1hi3s71xTRo1aWfWf++adVdq6dp9sLz1xjNSKLiI1KzZSC81mv/dF4ZDvajLhwwZM+m2CzJDjFdVqFBDdRLZNok0edxv4syXP0TvlmXY5/6hg/v3aJ6x37Z542opWqy0yuaWLP5er8fiWPC3X8+S5i06yXXDZM2e9bbufHPZ58cfvSYdTR2ZYUnrCMtGyX2Ty+xP35HmLbtICjOXfzfvc6ldt5n4+vjIihW/6K46u/Js/bDlwx21V0xdBgZll8OH9qleZmpTr79vWafyU7BsyY9SpVpdp7HUxwtILxBAukha0BaBMrzh6+s2VFJEzDA4YtR0eeapsTqcPfHkq/Lm609Ju/a9dRic9fGb0ta453z5oecz0d3ad995Qd3xh8EF878wQ9r3MvmBZ+WRaaPVBPHW3zdoWDsMFiteTg4e2CPbt29WBRmsFvz807dqL+KjD1+TTJn8VREmQ0Z/ExfbLamlZeuumheGQfRouaLwh4Vf6zYNY1cqxF8XL+qowC41Sr0wTijqMi/36n2PPPbIfaoEzOjx3DNTBUMCphrMkHtVv0M7q03bHvLxzNfVnd/k4djRw2ao7ij79u1Uu4IjRz8o38z9RLZt2ySduw5SIwJPPzlJWrXprsPgF5+/L02bddA6WbDgS6llhnaUkTCXWbp0JU2bnfCCBQubvJ/3DINZdac8k39mSZM6jamvjVI4NFzrjC2iipVrJzwMXr+OzqsrQkpqSLCxcuQIkEOH/tohUBf/HJKVLlM2OleuAnpMxWLM2KnKAWGwP9r8275ts8NwJEPWF2k4nc4y96uPNWwzwyV9bdxwbkFZs0v//mPk228+VdKF9OHS+LZ7z2GG+9uvmvFNm7WXsCKl5OiRA7Jp0xpp2KiNLPjuS1m50vmmEIoxv69X5Zlq1eubYfVL6dtvtN7a/9EHr6g/mvZcKlC4cHHZuXOLXL50SUKLFNe09u/brcbOkbgcM9xhkBlikAeeP39WTaOiRc9QhF4hwxBcLfnkRlg4RISLhw/tV+PqUWYaYNec8xVwcTu2b5GQwkU1PoZBdrPB9m0b9RwG6e8wQ3sBM8RRlr17d+iZCYZjdr9RDEJidM5wyyj9UG/ODkZauXjxgqQ25ULZ5/Spk+If4BzQPHL4oHK3CVJWhGkQj2TJRRJCgo1VtWpRWbx4k+fJRVJBgjx65cpNdJjgaL4FWyNvvfWWbha++OKLujvMew6nLly4UGWDqK9B4nxbr149tWg5YsQIw7nVUEl9xYoV1c0VP/fff7+GIby9/TA8PFx3owcPHhxz/MtFLG4yDN495nHuJiRIWZj8oWdbu7B285Fj4EjheY+5LcRIUI5F1XuLq7nU65cipfaDZeSqcbP5iHEMNh25DpDbK/ED2GrRGyvr5ZS279fUSbv8oDBp9nJV8Unuo7ZX6k4rK6kyerb4TRyIgrKGB0j3bxsqVQ5a2VI3KNlgbPJ8JTW4kcKkM2xjGxmwrIUa5Oj8RT2pdE+4bjIOWdta2rxXU4p3LigtX6sqNSeWkgpDimj8bdu21ZvNuBqRddnTTz+t/kkFCUow4GjQgWDos5g+fbrqVdBY2JfhBlw4qNy5nR1bKmzF/22RZi9WVq7xh8mrJHvxzNLfVNiWL/eYhkouvRc2kc/7ODqA/X5tJqf3XtAG2rHgoNqewSgO90IGhflJ+iyp1abMnsWH5cKhS2qfpu4j5ZTxObrxlBxYcVx3ep8O/kT6/NRUUqZLLl8PWypp/FOJX54M8mjgexJpOsXhtSflw5YLJDDET2pPKS2PBhn/a5Gy9p3t8kW/xWpjt0irfHrzJ9s7L7zwguwMXy5R16JlXVFnM5bd606f19MLbXOUcazy9fu1uRr6+TeR4DBIj7UbjS6SDhKkrIEDB+q8ZRkMOwy+/fbbygwMHz5cb8CBkWA73wL9BS7hpbEDCmXUYYchDwNhNcaX1F/PBY3UDztADE8RV6Ok0VPO5bzZigVI9pKZJWsxfx0GK91TNEbnIluJAAksnEkpkRtX0bVApyKwsJ8Jm0z1OYKK+GtY0OuHxpI8ta9SfEBBkxczhOKuPq6E1J5aWodsqIk4MuZKJ7nKBUm6oNRKOfbqZ4yXWViL1/9LJDhnof7FELdgwQJ9xo0Nc0x+Q3HoX7CLjPqYtW1OoZkr6pg5pmjr/HLot+PmOblWemjzvPLTQ2vkxwdWy3Ohs9Tvk04/yFu1v5bwtvlkzsDFkjYwlRzZcEqHLd+UZjFtwvz8yDrhfB/D3ZF1p6REl4Jy9fx1+ajNQq08H99kcmLrWen9Y1NJnSGFHFh2TJVsaNC3an9jhq0WUtQMcfuXHpU+i5zzZoseXSeBoZkkIDijmvSqOaGknNx+Tk17pc1RQEK7DpNiAydKtrIlJGvVftLp588kXdZA8QnsKN1WfCPZypWU5p/8n3F/LaEdHYv8ree8bdKMksxhIfr8TyHBYdBF0kSClBUW5jANLpIWEmwsTPu6SHpwh8E7CAlSFkwDnJ61iQY3yEKRu0UAOulWIxew9oIrZH3GQQa4QYxEffLJJ6oPgYjKxd9HgpRlDwN4HwoICgqSgwcPxhwYgDPkghgaEjb+vffeU3bfhrccJdyj1eYFvKcx+dG4gLAAERdu/vION3+Jx8WfHAYffPBBvc0nIdAgUKNtTBe3Hwk2Vr58WWXPnli7Xi6SBmIayyq9gPCiRc2C89ZDT4uWneXzz94zw5SvdOo8QD768BVp266XfPjBK0pdzGMMeeyuIhS15g248e+lFx7R76xIC4okfcIQloMSet/pNUdyYr/FAt77774oOXLmlb17tpv4kV9e8Ci9OHbUAP4Mn8TFX5uX6jUayMLv52r+UG7hunrAkMyQW7xEWb0un+8B8VEn5NWpH2cnAn+UXfbt263pkz++GXbPZHn+2X/O5lWClHUzQ3a3C42btJVvvv7U85Q0ERAQJA0bt5YP33cMziYF6AxPr+nUZZj2MID5Qtxoh3JPEupo/PXG8BGT42jkAlTR7h//uNqORI0NPQh0JdAtsEAVjR7PrfqAq4xGj3nYVE6g6ipw8r97z6GGcbmiWrA9ezn5Ii/cfg/y5iskHTv1U4pEhwHQ27lFn/TID3/vve8R1ZHge9THuA25bfteqopGWID268DB98cwMcSDOhjavu+89YKmZfUj0DAmPfxCQopqOtio7N13pI4GfAclEgcax9iwtGGoF+Z1KH34iClSvmINwXJAxoyZ9J5SvsWepZ+fv7rRD+EvP6iW+lfK8jayBRJDWRj73LRxtSlkcr1o58cfvpYhQyfIiy/YS01peCu5j3VPe/glmTRhsLrjIqHwTuex/qgzL/p5niqj7Nq5Vf3iWmKLDY8f7xw48dHYu3b+rj7FS5ST9etWqttBtOksBcxcvd0rPgfOcGqPPDl5CTPl37Jlvbq9QWM5nTda1aN37iA973LYst1o8/OPoI1F5Ha+AolpLHqJHcPpbbGZjLVnS6aYK3hv5wHcLVp2Uatnds6y1EEYvqPz8B2KO1C197e4vcPHj5u6SK7fsnRwlgAA6oISnbhTxsu/U7k23za+2Lw46TA0QnHkm/iceK5L5sxZVOGUDm/zQ1qkTTitF5MvLLkB/IjDO++Jga9ZP00l4oFDpsqK5T9oAkOHjTO9boXUqtNU8uYtJDt2bFbqQa3Kgl5LQiRMhVLQ/gPGSCMzHzFkoMYG9W3bukkzaoeZiZOfUsPDTZt3lOXLftIMj584w4TbqD2NymjVuruqohUpUlKaNOugFFCjViOTXiqtFCiLQworV/yilULcDD3tO/SR8xfO6pV2DC333veQnD9/To4cOSij7p2mftlz5NHhqWh4adm4YZVW5D0jp8jaNRhVxhhzhB6OAKdOHlN7UBySGDP2UR2aDxzYI6XLVFY7xKilVa1WXxo3ba956dJ1kE4BMCkNGrbSgwpoGVN3UPXlyxf129x5CkgK07m5cB5jLVzlZ836ooVM+agzqD9v3oJ6bTPDZoIMBtq49GoXSQsJipuuXnWGMxdJC9pYbCIiOuIaKcRI8+Z9qy8Bl74ypnMSkg1H9DJQlEHMhFIN33IklaGIq6Bw44c8kBsx2FVG8YRLl1nvHDt2zBPz3QH0NlDRo14or8VXX33lcf15IIOlPTgC/Nhjj3l8PQyGx+0iCeOGIfD69Uh57jln/eEi6SBBisqQIa0Zrv73N/a7iMUNDYV1GMwk/FnY9cYfIbHhXMSFb8aMGabCDGBIkYUn+1QwBCz+nGuEndU6m4a85wfTz5qA9QvP3XoMMQvnsnpIuXvPIRqWNUTrtt1ly+Y1KuohXI1aDdUQoyMGSmXWbU2kbLnKEmXWMkOGTTRrlHqydMlCadehl1nbNNRD4L37jjBxrNX1HgLXQUPu1zXQkKHj9XtOVA4ZNl6tsHGEqO+Ae/UIEpIADHidMXl0BL9mkWvi8DXLENbelNlKIVKkcBbDPDtbOuytJdM8oqVkyx/r9qoX06mjkfiYeDSMWWM6bvMt7nhx2vqjPCyJ4ueFhTl+znc2bDLxoRIJYGV6gEWlLRx/rYTbggxYqTZhsdu+Y8cWleV9+snbUqhQEV147tkdu2AGnCkqUaK8nqdiUcstP/v37tLMPfrwvaYQKfUu6BIlKxhO86TmC0PHFuXKV9OwLFJZODsF9JGzZ09LGbOw9PMPMIvdA5pf/PPnL6ydhHD4IS1AqqJu7XQp1Y1Ug7/2O+smfW46wQ1i3V71YkYHdZt3GibGTUU7YbzjtHmh8RLKC+WzYZF+WPcNQx9m46y4JakD6QSF+C8g2SOPvRr9/ruOqW7AuolDBxzXcZF0cAN7Dhmi/OIiaSFZaOHC0d47vnfS0PdfQszQh5ifia5gwYIqTmIIZDK1rDRub2DeBtM21g0H+M3Xs3R3d8mvP8jJk8eMu718+80snaxBqTKV5LcVi6VR47Z6GJvD0pjCWb1qqZQuU0XCi5WWxx4ZI+HhpSVvvmDdHqlYqaZKqgEbbGzm/bp4gYm7g+YJc+NI8L/8/ANNJ0fO3MrMcCCcyRgm5c8gfplvt/vPwHxmvnPcMUMfjWQBJ0fkgL/W7Y133nzO43KGS4yPwN1g+5wbdsyXenLeO4Pr165UzuurOR8ZVn6DLF4037DXC3Rnlwbl+yxZc0ib9r21oXm2jQRgHLgFkP0l3OHFSmleF3z3he6akk9sMsFkwJmeO3cmJv+J/YF/0v1nfuar2OcSJUpGw+pa/NUFr4t/Fskenf5a9HvvxB6tZMjDYOPo0VCFi6QCn/hjJ8PYuHHjPE8ukgqS1ahRJ/r48cOex7jjqoukg2TTZ7wZ/c6bMzyPolxf+vQZdDK+FSpUrKk6EIhTunQbLD/+8I3qRmBBDFM4zHt58hSUg8bPNjwKIzAJmMk5c/akYQAC9N3JE8eUGcDkz+OP3a/p83zIxIN4ChERXCl+GTJkVOtf3KnVonVXefapKapmhVmhjz54VbJly6V6Fhh8JFmYk6NHDqouQurUaeWUeVe0aCn5YeFctcyGXsQnM9+IUUZJqvCJNBwUiFW5Mhyg4bbgpgB/rdsCrgobRg6cQwPbtm7Qv5hq4xYeWGVuyfEeWmlAKpArkM+eOaP2jI4dOST58hWSY8cOa9is2XLI8JFTJSBzkK7n8LeAi8OiJekgBLZ5P2Ea+srlyzq/Jk+RXMaOn244Rm61iVI9RIS9XHBGJzlu4qMDEcfMj15Tc3mka8vp7Qa3223jhxBi3Y7CkPf7+O5krdt0if59yxqNDHDkBum5i6SFZE88+Xb0W2887nlEhy9KRo5sIc8//9f3/V3cfvh4r6FA8uQ+8tJLX3ueXCQV+OzZ7aj+eiMy0hlXXSQd+BQKKeZxxoK1FOpdTGZnz57VSRowAbdu3VrFTbznGdj30YYzK9yumX4Hoox/an8/wfBj4fbN9C93XUWab0G0p0Owc8q7yGvX5frFyxJx+ao0efdZSWW+7fTTbPHL557y98EGORV79apj6g0gY8N+kr3Xiv0pdNdoQEzF4e7Xr59899132kjFisU29tqX35Gm7z4nxXp1kOwVy0gyjyR+9XNvig+2cQ3LHHUtQor16SRBxcPEN3VqyVOrsnRb/rWEqaEO08gmjF/+vJIms798WL2VnNy8TeP4LyPZ/eOnR8/5wjl47SLpwsfPzzkTBa/uDagJbVj+WsOK3m4udoGyoDioiiES4GfDeAN/b3Tq1En/ci9W5cqVpXv37vpsETOceobR/zp8biaBGDNmjM5DHTt2VMuZqCkz9GHqAAQHB6tlTaTtaN+grOFIDxzVaL4D586d00bCHB1/eQY0AD+uBWSuIz7rT1oY4QLe2y//ZSR7+NH/i/7gveeUopib/gyghpYtW3qeXPyT8Ll6E9uwJUo4l4h4247FzQEBqKdKlSpqbAQKwB+qgKK8w9ecVEqNJKbNnEoaTI81yVaofi7lGTD11uS5Sh5fkeb/V1Uy5kyrfs1erKJGEgFWx0D96eX1L2m2erO6dJxVx3CKUdLgcevvxNHp07pqiayBJzzASmfTF6pIye7Bcf2fKK+m5jB/hwXQpAofzrcmBHQnmCesGVAa4bXXXlODwTQGm4vff/+9Do8YCi5XrpxkypRJpk2bpuFBMp9kcu7QJSlYJ6f458+oflQmZlJL9QqRlm9Uk19nbFBTdFjUTO2XQs4dvCS5K2aROYMW652JNBZ2/Wisde87eoLEu/iJ9fJR2+8lRbrksnfxEY+/yP6lx+TD1gvUjt9PD681nvpKUqZPIV8NXixBYZnkq6EeXUGTF56rjCom/X5pJkueWq9pJkUke3zGm9FvvzkjwaGPhmJecvG/h8/+fTvVEX8PiqGMRuKvXdja4c02HtTEUOhuNP7z8MmeI686GPe98cwzz2hDPPHEE/Lxxx8rJ8YwiNtSHtsQUCIH1eJ/7+L2IkZ6Hn/og3K8/WCT8bNub+DvstH/LHxWr3LUseIPfZjexo+G6tWrl85XrHVsg7BvZamIMFynDvBzqev2w6dY8QrqiF+5XBvBnMQ50kWLFum8lC9fPr0agnkJN9fMcgUtjcZVEFAWHCB/40siXPw9GK7vLcP1PXHD0AcLjsTBrotgxxEN4QdoLMLTKJY75GdFP8xfrmr07UOy+vWbRh84sMvz6ABKcis5acGnZu3mHmcsOL3nImnBjF5xF7nAWwzkImkgWdmyFaIvXTrveXT0+hJDUZysOHP6pDIhadOll3NnT5s56ta6ccxn1jCUym+sfMcDzsZyGXR8DtQCSX9AQJYYY1Kq4maiSZM2rTIvzhlZjDZeMdzp3TV0+w4dPmXq7l2/S9v2/WXD+uWSOTBQunQdqDbwMGTVrkNvPUGxaeMarwpMJp27DpA1q5epH9Yx16xeaiqKM7W+MmbsI86RTROcw84WNBRA6VEFreZbDF1x9pfKx8rkop+/kwmTn1aly9PGb+y46Xrig28HDh4nu3ZuMWFPqjEojEcVKVpSMmfOpkd2GjRsYzpaqOlo6aVLt4F6YzXx05oYm0J/MHPmIClbvpoEBgZpGYuXKK9MUIVKNbWc2BKsW6+5hIQWU4VS7AkGm3DoLbZt19P4Uy8rTb30kbCwErJu7XK1D4hRLIxXYX2zmMkLZ5qbNu+kR4hOHD8i9Rq0NPEXV13EajUaqLGqTH4BUq5CdTVkVbBQqJ5dhlkrV66qhBUtZUa2S1KnTlPNyw1HQxNLUd5yQNy0IWssLni0HCSWvLxNzlHZUKBlVNRkmoHTwI4VZ4dzRKfCOUEO1VjqgMlx0nA6DHERJ+/x4j3x8IvPxd7pSBYWFhYdf6hBC8m9WTtpwadbj5EepwPWvVhzdpG0cAPZQFz79x/3PLlIKkgWEhIc7T2PJH6OijW96cwNyAVvLZhlToFzu1m4P1po8z3zGowKbgs7H1k/hvJYP465Mv8lbCq0UuXasnTJD+r2nlNvFt4CAypwqA6YOmLz80/Ad/SYx6bCSbVq08dwdiuV6+vYuZ8EBxeRDRtWSuu2PQznVELN3Ni5jEro03ek4XhW6HNnwyUuX/azFpLKmjDpKZ30N25crX72O8ROAM4qynB9TiX66gHqwMAsaln518Xfy6Spz6jZUG61HnXvQ1qRMA29zHtM55w8eUJNhDYxXB8X7sN9Yau8br0WhuMqq6oCXboNkiW/LpT8hrvCUjKVzrfki2VFn36jpGrVevoOZgT77uTj5KljUqtWE+XYMBA8YtRUPe6z03Bxo8c8ZMqTUrZv36ScKmHgjClPh0591UgyNuM51oPR4sZN2qn51RMnj6r1aNLCnFCVqnUlX/5gjbes4fCCgrIZLrCwnlDB0kyZspXV6DBmj2rWaqT5+stcX2BQVsN2HtWG4dwT54s4Ge8cdHYk6Fk5m3T0UExD+WUKkOSmUqgw/Mggf8+cOal7X6zNaBxYaK78Pn7siB6/OX3qhH6PWWqMxjtcprOOovHp3bhhgqBI0oZjJD6+ZX2WIaOfxgeoZK5BJw7SYrmQSu0bRWsZQLr0GfRK8rRp0znvTQXS6YiL4ztBWbIbiroo58+d1XJ6Hw/6J3CDiR1bybZyXSQN3MBMMCS1bl1FG8r9JaFfQoYVXYvNSQ83NBS7uDebo5gb4O6spMBKEhi3mfhuJ+DsmO9uhrgc2t2vLeU7ccrzU1cu/1HJCwQEBCj3gd2848ePSCHD/THBM29NmPSkLFv6s7rh/ByWNJm069BXmrfoIgcP7FEZ3X33T1eOq2v3QWockfDlyldXDofztLyDZYYTI1nkc8jpkKH5m4n+nlEPSMoUqdRA/ohRD+oB6tWrl0q//mP0L/F16NhP5WSFgsOkZetuej747NlTeqeGv2FuONObK3c+ZShMcMmeI5eWCaYhi2EE+MtBbm4GIC+cHebQ9jXDlufKnV/fnb9wTvLnDzFMkL+cMkwJVzvAEJ04ccS4i6jFGRiUQsY/ILNxG+YKY/MBJk4YJDg7GC3OLefOY+I04RFKZ8+RWy3M0BmzZM2ud4dk9MtkOO4sunTJksXkJSCzXDfLlVy58mpebhAh3Yrrg8Ukw7+tXKxsbv0GLeWXRfP14hF694b1K1WwyHpo/ndfSKPGbeT7BXP0WyuQJXM1azeWhcYfi/twaQg24cIAlFK8eDktAHFw68CcLz8yy4N1evUQ7Dvg259+/EYLzk0BCxfc3UdZbxj6oBR6rIukhRsaCnPajzzSXaZM+cDj4yIpIEGuL23aVGZcvflE7uLfR4J7GRcvulvxSQ03NBSCTE5yoMoM2ws++OADFfGg48d9Hcxj5cuXF0ONuiN53333ybPPPqv3dzC/cTcFpztq1KihB9KaNWum5k/5y3PNmjX1/dSpU+Xtt9/WNEDXrl3VBPaXX37p8XFhkcA2RzJV+vc2WXrx4kV1ww1ywTKNybqlbt26huXNIA8//LAsXbpUuT2+Rxd906ZNehj7p59+kmXLlknOnDn1L8/Vq1eXzZs3q5sO4LD6oqcSubCF713ERYJzlF0nwYL/FfwXFqD/Nnzir/6hFqjk5Zdfjln7PP7446pC9vzzz+vQR5i+ffvq8Ii1fVCkdT7pPq+huvOUzya9f2ii7rSZU0vfxc3UDfovc/QIOZw2YBnmCkzDXoqQfkscf07+9f7R+ZbThJ0/r6duDpjhbvp8Zbl2MUIqjwhXf8L0+amJtHytmlw9f10CC/upP8ozvil9pbd5x7r84rFYycmlk1ckmW8y6b+0uVw+HVt+Ohgq2/x99913k5QlUB/VFvICQ9egQYPirKWgDn684w4o3Oz5MNTZYYqTfjvnH5BhG9vIye3n5MCKYzJ0fWutiBNbzsig31pqZZ/e7dwu6pPcR07vOS9d59Q3FeojJ7eelWYvVFb3sY2npfLIcBPGpLf5tIanYlOkSS6XTHysz31T+UrqjIZqjTu58ed4Z+qMKaVsv1CJuBxpGi1CKgwOk21f75frVyK1s0Rcck4u1p5aRsOf3nVeak0urfGDYcOGyfHjxyUwMFBP+Sd0uv9/hQSHPsDcQWO4SBrw6dp9hMfpgHkJpgFrLXaS5z55Go4THtxABiZMmCD33ntvDOVBMQVq55Ae3znDH8hZNlBSpk8u/X5tLmEt8+kQB6qMLiZXzl7Tc7MA/14LG0v3bxuKj6Gcbl81UH+GLobT8oOK6BlfvgEMm5XuCZfOX9TVby+fdvwjr0aJf/4MJr1mSjHnD3u2yhn6jl+Wjp/WkaiIKLlwOJZSOA/MGeKcZYP0mfh6/9DYUHo9pWAANfrlSiftPqylz4wM9oD3v4UbuD4qvmnTpjqk2TnK398xVQ33x1/mpTVr1khISEhMmEOrTpih5JxcOXNNrps5hEPS+Wtm12Ho/OGLkqdSFhMqWtIFpZEsRfx1iDu91xn6GAaPbTqjlRRpKvLASueKPQ5Pr3l7m5w7aNI1DdjwiQqSpai/RF+PVr+17+3Uiu7+TQOtvGvm+2zFAmTps5u0YQeuaBGTl1I9QmT1m9s0HA1mEdI4t/GLkoO/HTcdpYHm5bgZqiMjos38FynVxhSXs/suaGfYt+SYFG2TT4fbQ6tOemL4d5AsOLhQdEJKHO7Ql7Tg06vPfR6nA4Y+uJ3p06d7fEQvlYRxYL3ED6pj6OvQoUPMorjB4xWUImpMKCk9FzTS4QpUNT0S1JxYSv+CKvcWi7Eh0eLVqtrLgV/OdJI+axq5eu6aFKiTQ3suKNs/VK6aYQ9qbfx0rC0IhqLGzzrPtR8sI50/czhEKO/quetKhQyppfuEqH+1sSWUmag2trg0e6myCV9X/csOCJUBhgNkCCxYN6dcM9wjyGjyU3FoUWn7fk19/l/ihqGPeQlrYbDjUBVgM5EhDr8CBQqoNIIbM9u0aaOsOvjuvuU6F6x6fZv4pPCRzZ/vNmN7U7UHAdZ9uEPnB9j1zAUNC20aIXvJzJI2wDkYB/LWyKZcYsXh4c48YuJr8nwlHSqxJ9F+Zm1Z+coWrewe8xsqd8mwBAt+Zvd5Obvf4SjnjVmucx2GQXxNXrbN3S99zbz1y/R1+n7jrN1ywnCZDHHdmVNNOl/0XyyFm+TWIbxwszzS6JmKOrwmT+0jn3Rw1Mn+l7jhEhULGuavLnhd3H74dO8V98YAKARmwRqNAlAOlDZgwADp06ePDn3Y62NxaKmu8ohiuuCktzOJl+0fpv6lejjGqOo9XE7N3NgFbLmBYWaR20yZinzVs+mkDwIKZDAL4eZSqF5OSZE6uXKCAOYA8zlNzFDHophFL+C7YMMQ9FnU1PgbqvcsYKMMM8CCC2qLMoti7wUv1mTg2hh+GSItCrVooIYfL588LRXGDlW/6o+MU7/rFy9J6aG9DINxzXCX16RQc4czBblrVpKWn74qtZ6c4vG5/Uhw6IPLg0W3B9qQzaE/RwPWr19fh7733ntPD1ZbeeCSZzbocNPly/pyyiwk176zTVq/XV3WvLNd388fv1Ib8oqZf7BzxLDybsN5kjFHOuWmKo0IV2kDDfB2/W9l7+KjEmG4rpntFur34NuRy3RYg23vaYa+lGY4jDKdZteCg/Je4+8kuVkEdzFcJGw6LDz5+aDZfEmTOZXUe7Sc+tOR4Ax/mLpacpYPkuBGuTyxi2z95CvDRfpIirRpZPuX87Shj/y2Trotm2u4weRycMlv0mP1d+rG3z+4gJnXIiW4ZSMzh543c/Q/t0C+4RIVCzg+Sy0u/ve4wUozO7xPPtnXbaQkhgRFSFwreu1a7Njt4n+PG+Yo4DZS0sMNDcXQ9+CD3TxPLpIKEhz6XJXmpIcEhz63kZIeEmwoJBLeAtmXXnpJF7lIznEDaxMJoJDCe9ZgyATZWGThjD/rLFfC8feRYEPRIEgg7IIXYxuIlE6ePKl/2fmsUMGxSkbY0NBQVWShURDSsm/FwpjvX3jhhZitEBd/HTfd4aWi58+f73mKC9ZYdmvexb+DBCkKqsAWn4VV8rCLYCgEkRLbHwx5/LwXyAyBhCEe3HbYZFjEz26NAOsmvHdcNj7veP/LuKGhGL6w7j9ixIiYoS9z5sw63A0ePFifAbvA3oD6sIUOaBQoku2SN998U2WEJ06ckEmTJikllilTRhuIOIsXL66Km0WLFtUtFCxvLliwQPr37x+jROPiFkNffNBo3gxEfGAB01vi7uL24oaG4gxvpUqhsnz5Vo+Pi6SAG4Y+jn6uXu3YQneRdHADRTGZu0h6uKGhEmMQhMbs3XeEvPXGs4Zbi5BWrbvLzI9eNQvc9IZLu+ph3X3kuuHYvC8ihlPEahmbd9af8GjrcsQTrhC3Y9wj0rhTm/dXPO+j1AgHlk9On3YMiHTrMUQ+/ug1jYdvHcsxkXo8lbPDHDNNZv6RFnlJ7llSYMgjTRqnjMQDw4IVmSHDJspLLzzi8acc5jvPNpDVKLbhOVfbqcsAefnFRzVu8kf8/9Ti3seuhbwpCUso1p+/1m3B88rli9XNCXksYFIoMktjjRz9kFkEF5c27Rxb6BZwlKQTZSrFAtM0mPOhETnYzIFjzPq079BbK2ng4Ps1PSQd/DiBD4YOn2jSiu1QHARPlz69DBh0vydMtOlA3WTC5KekYqWa5inavLtPypQ1nKlX12zVppvUqNlImSV7yp70uDmbvJBnTPtooxv/du17ajlpEAw4kkfya/VOCMMvMe4/+sUJ+1co6u+CxrIZSaqoVr2B/PzTt9o5kgJ86tRt5XH+ObRr30v/MkxxWh2zms6zs3C1bm84i93Y81DAhuEb6+a9dXv7YToAu0MA//oNYvNu4yQejDzZ+OLHA7xPsFh/wrfv0EfdIH+BYO1M3nnxdmNDKaG4MYnq7c+QauHtzyhk85wY6CUqkLG/v6N7DbJlz6U2F0iEv/y8QWVny+5cucrQlyMncTgXqmDcaeToB3WI6WzGcEO8Gg7Y3skwYtGt+2Ad+jBGlSdPAR1uBpnhjjmQAjE0YiuCSmOeIA4qtW//0ZIzl3MBDLh//OOS0c9f+g8Y47EtESWdOveXcROe0KGPDtXPvKtdp1nMHfOgU+d+OvRdvnRRy00alJeyZM2WU4fUEiXK6XB6730Pm7AN1ZoZwKoa37Vo1cV8E6h+pIvJBQxsUa9jxz2udiUwfDV+0gy1tdHRlIl6oizkNX2GjGpUCzfDOfMf7pSpnLxo+eNfQZ7YoY/J39rdww1gIKhQKtLpjbFhgO1BFMZaf7Fh+AZ/x+2InXDzjW1gm47jHzdu7vJFg8imbeMD5MvGDby/TSh9b/+4aWK2jifiJ26nE/boNVzee+cFdccNH6lpkx9gn206/OU5MYi5ROXPonYdR4RE4sVNj4PrcjIUO//YQltQUHq2bSRgG4FvYt0O4wBY1wG+zZAhk+TOnV+fibt0mVj1ZhpJ/5p4cubKFxMf4Ry3V168ZmXrTxgoyyI2fR+pWauxxx070TMEO8YkfWIaCUCxsd/GGioGsXkxTJEybE64xEAvUYENLhpeVj2IiIrHCCCVijlqfvQ4C4YuzE8DEg8vVla/ozIxPDhi1ANqPLBFq64axsJmmmHAAvPTztB3UXLmzKdD333jHpNefUZomjVrN9G8ADuu8+M72HALzG4zRDD05cyZx4SJNGF6yH33P6ZDH/MS75o27xgnfYYtHfoMy16qdCUdPuFYAwOzqa3AcRNmaFkYqjDyWKt2U42LPHTo1F+HPuJ0zHY70wLDHUMfIP3cZkhX//HTdehr3rKLctagcOFwHfLz5QtWNx0gOKSIuv38Akxeiqk75hIVi8QOfSRsT4HgBlAKvcWStHcYANXRnSmkXZfYMFQscxJuOghhcNMpYo1TOengHz9uh1JZR5G2ZQKcuYjORPzEwzvvb62bTkFa8f35S5lwM/c+9sh9Mf7ERZmxDf/pJ865MfwBaREfadu1Fe9we5fTe3S5FW64RCWxDUVL//77Bq0YmIl9e3fGFPJmIINU2B+FSwhUJIamAjNnkUOH9qkfPXX/vrgXwAAoC3OkN8PN5gYMYO3YvsXz5A06V7R2Lio/PugUdrhjrjSRayPeTvj26Xfv1B3bN5pxuLns2rnZDD2BamwKy1xYw69dp4mS5e5d2+IkXrtus5jbBZo266i2VXHTCPeMfMAUKqVa6fKuSGfCdnouC0mAtTGGlaNHD+oQAKeD7VY4pc2b1phhtYwUNkPR7t1bzXCUlRW6WjCDDS5foZqsXbNM42Ho27x5rfQ0EztD0/79u3SYat+xj/bcXbu2yuChE7Rx165eFtNZGNaw57pj+2bp0XO47Nm9XTnWkMJF5cKF82a4e1BOnDimnYNvuvUYqmlieKthozay6rdflVJKl6kix44eMmVzjORTRhqwdt2mav60XPlqkjdvIVWBLlGyvFlQ55b06TNKWJES4p8ps3KwdJSUJg1s+GKZ7NrVq3pjQp68BSTZY4+/Hv3u209ppkFiKcraWQVUDA1AQcik7WEkRMVbRJh1FLri9LpUni0TJ540WpkUjjhtIenBVIKtVDu3wCpzf3DKVPg7nYdvCAfV2jzEDkPJ1Z/3dCbya4dem0fCE4f1t1RHxZM38kX6hlZiymTrgDi0k5rOiduUUOMhHVtHfxcJ7kehhYTKmIukgwT5Q3//DB6Xi6SCBBvq/Hn3fsKkhgQbyhuM98w/8VGvnnMgLTEgjilT/rlDXv8reNdLQnX0V8BcR1zUGTonzJ3Ah/vdufkTcLIQiyX8ABMpFfzhhx/qZIwu38yZMzUSlFCwIobOH3s06PWhpHLu3Dn1x1IYCi2jR4+Wjh07qjUx4kK34m4BBraoSE5iophKHQEul7aKQX8WxMEPRaDffvtNFYBAsqJFi2pXIEE2/GgcWGtvNS0+tIs2QIvDSeHHPhLh+QtQgCFyegYNasEzdiq4GbtXL0fyfreAsgHqBYMpt6N8tAV1SoNhiSBBri8hVKwYKuvX73YtY7pw8Qf4Q37CAmHxtWvOMOzChYubI9EzFaJJu0PkwoWLmyNRRHU7VZTYacuWLacs/P6rmE0Z9kDq1G0ux48flo0bVqtUc+SoB+XFFx7W94YDNj9L0N5ub9zoz5rj0emvyv339Y2R8ALSK1mqol4K4iD+t85zkaKldEdv4fdzPGuOhPJwY7qseYqGl9L7KhKG/Ya/zjqIXUzu0bA8f/w0GNQQ3f/0w9cmL74qeeaS343rV+kNai6SDnzz5M03NSSkuGTNlktvmu7Wc7REmAY7euRATANzBId7/NKkTSeHDu3X/RSuwGM/qYhxB1o3N04HZtHr9WI7R1xwm06FCjX0bkC7kcdf9obq1jedZMMq7ZR0evZ90Cjith1UBTp27m86eU7do0JTp2Ll2jH3MCIt8SYcwGKUiyd//mmeNG7SVjZvWqv7Xr8uXij167eQDSatUqUrSqVKtaVJ0w56G3Xu3Plk375dqhmExtGaVUvl8OED0r4jt/t0kpUrftH9sj27tpmBJr106zFM71nkcpfYQSJKqtWoL79vWW86/3Xp3nOoFC5cTFat+lUGDx2vZaCco+6dJilTppHdu7dr2a5evay3gpMnLozZvWurye8j8qMhJOJES5fLZpYt/VHrJ8A/UJo26yBHTP5oD5Ard14JMvWDcAKNKm7QZnuJG34YIMgzKgPZs+fSv6gHoMbAxis71Llz5VO1OOouT54Cel0iWsHcEE4aqE9wQ3eQiffc+TN66w83CZ0+fUJV9nBD5KgS4OZ6QQZSp78citd3SmpbevedY0cPx7i5VYgw5IerC9EEw82tQqhO4D5/4awEm3Rxc1EotyjhZtBhf49NZ7av0LvRvU1fX1P23JLF5IFtKfKSNWv2GE0wBnxuSEIFhP1D1BV1nzVXXr3diC2vPHmIK4sO2vnyFTRxZFWBj62Xf32msnt7SEy8R/jYPT9H9QDQSdnDg1iYXSAeCsKzc3DR2bsEfB+fqAhrVSr4EZ8NF5sPx20JwoYF3nHGhmdvk31DH+24+BPeqnlYxI8/1u3km047bsLj8tgjY28IQ5khIuLkr9VmsOr0fMvMyTfk21ty5+J/DyWqXLkKyP79O7Sj3AwYi8NKuNV+cOHCRcJQKqpZu7ny9bdC5cqVb9ts5cLF3QwlqsSwD9z19Fd3M124+C9B2b+0aTOYBeg5Hh3feLhdayrWAixAmRXPnT2tz97+LDTRx2et0LPXPfLB+y/r+78K0hk9Zpo8MX28rkliEW0WppTZMaF+M6ADyoL15IljMeusxEKPO5l/CH/+zLfUBYvgixdRybhs8p1C0puFM3lgfRgUlF3jBAgdUPT9s3lz8c/CNygoaGqHToNl9arF4ueXWQYMniSFCoXLmtWLVXQL0Fbv23+USrDWrFkubdv1lKJFS8u6tcukXfveEla0hKwz/u069pHQ0BKqUZ5QQ+N3/vw5qVWrsezcEauq7/if1YObSMUgqsqVa8dI/5DWlSpdQbp1HyJHjhxUze6KlWuZDnVOjh49fNN1HkRVt17zGOnfhvWr9JDMop++03OO69aukLLlqugd1BztPnRwr1SrXl+2/r5BJUiceUTCtm7dCgkOCTd1M1ZWLF+kovbjxw5rh2/YuK3Wxw8LY7cIAMcqELigRR9f+odUbOPG1Sr9Q/CB1jwHefz8/FQDHglgg4atZfv2zeb7M2obYNPGVVK+Qg25aAaCIUMn6Onjvv3v1TvEOfLuHArC1Est0x6lVAWpZMkKKqn088skIaHheogJaSASTjTpkRRmDsii94cjuWIQqVSljmrlo5RerUYDCStSXAm3Vp2mps1LqmQPUX54eGk5sH+3NGrSTooVK62nGJo276TuLVvW6YEs3OvX/yat23aXoiY812a3bddL60/7SwfTd4qYvmP8nb5TXLc5kLQWNvlle4Uj+cGFw2Xb1g1az7iRinLMHjdt1sykG2Lcp04ek4aNWpuyFjOD0nk9FcCpBuwsVKlW16RVUtuMkwfkJwMnA0zfLV6ivBnIgvQEBgezcuTMrW1Utnw1lXqmT59BKpp6DQ4O01N6nIqgvjkszck66oVrxrnWm60Unam4ZIpDVPElWBa3U/qHZMu781nQAZm4IBDCOG5sqlrpn6OpiCTMW0Jo8wwhxp2NHKLiO4iWH/pvSN+oWO/vcfuaAUR3hjxhgQ1r3XRalcIZN8dOfFX6xyEpR7LoDWYVZn7ismWz6SIQsnmB9cZNOYk/pmwmPPE70j9H1w/wjsGO73DfrM1c/O+gRAXLYTvSzUDDEs5bWdOFCxc3QiUU3XqMdEbHmwBi6t69u5kK83l8XLhwcTP8sdjPgFmMm+X379/v8XHhwsXNoOzfH/Hmt3NNBRJa/+BntRRYN7FgRJDwd8AMW6VqHVn8y4IYoYsFa5g/2si2Ghnx85oYUB5wq29j6x1DGRypwQRBijjrzoTqKvFwdAbtlol3HQObvvqbf2hruPj7UOlf956jBRtKGTMGSP+BkyR/gVDToZfEdESkf737jlRTMdifQPKC1Gb9+hXSuk13lYRsWLdSWrfrqTpfSH8SWqOhKDth0lMqPsfOBcRjQeft2n2ISv8QJ7du3T1G+rfo5+9USter9wiZ/90XUq9+c5UWzZ/3uabDjzwgdvYGB8d69h6uenlI/9asXqbpL/x+rvTsNcyUeYlUqFhTDhzYK1MffF4lSZjAI1+sIYcMm6AGGTdtWqNxTZ32vKxY9rNJq5jqlKHvVq58ddXb+/mnWN0/BCRY30SPDIMkmEXo0LGvKc9ilTIisaMzU6cQPCBfhEdy2qx5R5VUYhpiygPPybZtG1QfbeS902T1b0tUJ69Pv1Fy/txZlUDdM3KqKiijlIsFtu/mfSbNW3RWSWKBgqGqW4eFUAYqJJFIKgcMHKuDFuVs1ryDNDL1g9SxSpU6aiIp2tQBNjswh4QkraaJG907dPDq1G2mOnkHDu6RBg1bSdGipWTXzq2mjtupG+kpZcCNjidmj9Dn27B+pVpXDTV9Z4PpRxiwROLn3Xc2bvxNpZno86HX2caEIT/bt21yJH7Gje0QyoebMpIufZOthnr1W6oOoua5VmONE+kfOqChpizUe6kylTT/SPWwAVKsWBnJHBAkefMVkpIly6tuIDqBZcpiE4QJJYNUqFBdChYKFR8zKFWuUlvjZcuD/hJm+h4Ga7DhgoTxX5f+objI3g8iaasWxYxCh+IEK2Jy/4BAuW4IEOVNrKWiQInyI50zS9YccvTIQS00IzCVSmcOMJVCJ/cGypCQNu/ZA6OiUcSl87CPlMKUF2VZFCfPnTujxARB8CNP5IPKouOhjMrITqciD5cM4UP8KFNGmvenT8VNO51psIsXzqubtGgMxNGYESSeUyeP64xEA6J0iolAZoqTJgyDD8RMWtjdOm/y5iCZivrJMwMTcTCgUCZM8yISp5wo0lJHlIF8Ex9lps54j7j+ow9fFe4aANjzwuwh4n8Xfx9KVH/EYtA42IDBLnNCM5ALFy5ikaiZKjIySqZN6yZr1+6SL75Y6vF14cJFQkiU9I8Z6tVXv5W5c/+e4MCFi/8CEiX9AxzUQgMAVtAbLOAtb34rJDZcfEReucpSQpIlTx5zK8MNMHlSa9zmfSR3RaPNYNYwvilTSJRZK3CHf9R18zfFraV9t0KEyUfy1E7+iTMKk4ie50hTNl9P2SKvXjPuvyqtc3E3QGeqnr3H6OIZPbTgkGJSOLSkLs690axZMxVW4D9q1Cgzc70qnLb9+uuv9T1E8/TTT8v48ePl/Pnz8s477xiWcZou+l9++WW1T4ZgAaJs2LCh6qZxEyPG0jJmzKjxIBAJCwvT+EC0+bbrsrmSs0p5FfkCX0MYRbu3k/bzZ8q1CxeVcNLnyi7BrZsYd0pp+NoTkqNSOUmeJpU+VxgzWDt/hfuHmviipPWct/X7SDNAdFz4iQS3bCiFmteXOs8+KLmqV5SMeXJKl1/nSEBoIQkIKShdlnwlV8+dl+7Lv9b4IC7y1PC1GRJQuKCkyuQnlSaO0LyR31ZfvKluF/9dqEi9eImKsnbNEvMYrUqJJ08ciSOQgBjKly8vJUuWlGXLlumsdeTIEfn999/lp59+ki5dusiqVaskICBAJXhr165VouEiX77l9+OPP2qctWrVkpw5c8rmzZtl69atUrZsWY1jy5YtUqNGDTUY6K0KlTJDetk6a66ZbXwlbVCghBuCOLZuk1w5dVry1q4s+35aKlfPnpOCjWpL6oBMcnbPfgksGmKII5eGy1qmuPgH55eTv++Q09t3SSq/DLLu5Xel/H2DZNkjL8h1MzAc+W297PxqgaZx+cQpndG2fvqVFO/dSTa+NVMuHTspZ/ceUOI7tHSVnDJxpUibRnZ+84OEdmgua196R/MabWavFBnSyfF1m/XZxX8Tyv45R86teDvWfSswY0EsfwUJfcsM5k3IzHD/lJ7hzdKy/vHfu3DxZ6A9u1uPUcr+gZat+9zA+nmDd5iZfeONN5TNmz59ujz33HNqkhUTrXny5NHDjG+//bayiVg6/fTTT/UqerQFChcuLIMGDdIw3LHcsmVLMbOlDBs2TN8xwxHHa6+9pp0dNtIQvpq+hV3kfmbYR2+kTZtW4+IvF3p///33+tfb3xudOnXSvADukGZ2nTdvnprf5d7pbt26xSFo3JQZU74Q2z333KN5Bj179pRcuXIpIbpwAf7aVGMA+0fHhJgOHDigLOHRo0e1k+GGBcSuBZ1ww4YNMmTIEA3buXNnwcZ0hgwZlOBKly4tBw8eVMLs0KGDBAYGahyHDh3S9RbrtPbt28uiRYs0zu3bt6vAxBus7WrWrKl/sWoDG8lfb39vHDt2TMaMGSPjxo1TN2s64maQgLixxeFNJBD35MmT5cyZM+r/1FNPaRjAhe2U353ZXFh42L9YdsfbfTPQyWDf/m5HSkxaLlzcafCwf7FHP1q27n1L9g9CGDFihGTPnl1nDFi+V1555YbZo0qVKvLoo48qm/fuu+/K2LFjlYBgC5kNLJv24IMPquCCWws4XsJM9fzzz+tsw4z2xBNPSPXq1ZUl9EZww1zS9IXKEhURJe1n1pYrp65K3YfKSq4KWeTquWvS4pWqnpAOspXILOUGhIl//gySu1IW6fBJHfHLlU7CWuaV0j1DpN8vTSUqMnZ2SuOfSpKn8ZUBy5pL+mxpJG/VrCataEkTkEoKN82j7vgoUCeHtPuglnAbeJ+fmkiT5ytLsY4FPG8N62ziz1slq1QdU1yuXbguXb+qL9HG7/qlCOn1Q5M46QPeUc6sxfwloFBG6b+0uURcjpCo69HSb0lz/c40RxwUNHmIuBoplYYXlU6z68q1i9c1P63erC7Xzbe4vZE13F/ri7xEXImQOg+WlX6Lm0nRtvmlRJdC0ndRU82Hi8TjT7N/EBXXfbCuQIwOcUA43msQiLJFixa6loEV3Lt3r2TN6hh4ROLH98TDlSATJkxQ9mnlypUSEhKiYblKo3HjxspiwSKyhoK19Mb2eQfk7P6L6v6y3y/ayebfv0I7ceNnK8nRjaeU4Hp821DSZk4tR9adlMNrTminOrrhlPn2ggQVySTbvj0g2UplliXPbDSzbzJp9lIVQ2j5xC93OqnzQBnZv/SYRF6LkrAWeQ1BpdQ481XLJhlypNH9s/AOBaXxMxU1H1u/3ifXr0RKMhPPrzM2SKTp3L9/6dweCCKvmc4+MlzSZ00jyXyTycnt56T84CIaz9H1J6X62OKaPzpxnx+byNXz16XyPeHauSMuR8qBZcek9Ts1DPFFyf4lR6XDx7UNgUUpcdH5I0za5QaGScMnKsjZfRfl0OqT0nVOA/WnzJ0/q6fxRJpvesxrKKkzpTREm9vkv5IcWHnc5MlHvhqyWC4euyxb5+6TnGUDZfGTG7Q8LhIPZf+8jxpwu99NN1kTQGKOULhw8V+CzlQ9et0bw/61atv3luwf6ykkeYMHD9ZZBHYOSR0SNP7CxjGDsTkMG4cbP1hBb40K2EXi+OKLL1SowF5X8eLF5b333tNZzIWLOxV/mv1DQMFGLRvBsHwQoCUC/m7cCBvlaE4gqWMdBSFaEbYFz2wOW/9ffvlFKlasqDfHucILF3cylP3zPvqRGD1Ab/xVnT4XLu5W6EzVq899Mexfm3b9/5D9++abb3SfivUU+zcPPPCAsn9I8cqUKaPh2PupXbu2umHv+BEv4Z988kkVcLApXKpUKd1I5c7Txx9/XGc57jdl34rZrnXr1iohZFN49uzZupfE5q0LF0kVf5r9A7BsVrsAUTfSPNZIDRo0UM0HCAwFXDZ2AQTED4LEItPhw44BzFOnTml4CIn3sItsGHNBMH8R20OkS5cuVWJiw5jvkCi6cJFU8bfZv9sFtB7iqxO5cHEn4gb2LyGCYhZC7w6p3z8Fl6Bc3C1IFPsHu4fmBFoRLly4uDWU/fujDV+EDu4GrwsXiYMSlbfhl+IlK8maVYvjqB05J3KLqTkwx8Cksy+FoOJm7oRw7doVeWDai/L57Pf0Xl3MkVlwrU3vvqPkw/f/T5o0ba9mu35buVhvUkhpZso5X87UK2YqVaktc+fM1Js6qlWrLwcP7lVbhNzZO+/b2Z7YHGDfzc+Ew84ft1TkzlNAfvllvpokq1evhezY+bt8+/Usvcv3t9+W6KUDmPKqXaeZyeM7MmnqszLtgRE6U3OzBLdNcFsHaR05ckBWmW+wOYe9Oe4CtsDUWZ9+oyVVylTy4guPqJkw7t3dvWu73D/+cZn71Uy1TZcjZx758vMPpW69ZvLeuy9Jj17D5H3zt0XLLrJwoWOb8LlnHlQ7eF9/9bGULlNZb8UYds8keeSh0aaeUWpmf9CT8D+EW7XzneD+p2CSMGlYd2x6N7B/+/fuiENQFidPHo8RtRMBv1u5E4Zz8wY28eKL7f38/LXzMiMumP+FlC1bVaWCXA2zYP4cqVCxul5tM3fOxyZ0MlWnWjD/S70WhsJAKPGxfu1KvfYkRcqUeqnyV3M+ksFDxsnvWzYYIr4oixfNN+lUUYOWRw7vV9t7GFj89ptZOnOTfqpUqdXOHxd9t2nfW1KnTqv2+LjYm/cMBt4EBahbbBVipxACQ1ppBUGXL19QA5OUU20RmoHl6rWrSlCvvzJDy4KRRuqJtSxXw3wy802NC/t9mfwDBLWy2Lp2/v6TP3Anu/+pn0nBy+2VHjMVDY4E8GbgEB4ibxcuXPwxlKg4+vHWG48nKPkD169Hyty5U2TXriMyevTrHl8XLlwkBGX//oj3TJHCV8aPf0fGjXMMnLhw4eLm0JmKe2SPHTsUwxvGhzff6MKFi1tDiapH73vljVcfVfYvY0Z/OXcurqF6pH/cicphROfazb8GFtoTJz+td/BuWP+bLvIdRKsAACkX0q+cufJJZMR1OXr0kEk3q6RMlUr27d2lgozsOfIYN8KU5JIzZ16NA+P83NF6/PgRT3wOuLSAy6aRNHJrRsaMmVRamC59eunYqb98+82nsn/fbsmTt4Aa9Kf8rC1J88CBPTJ+4pPy8ouPCvcR586dXy9A4JIDLg84f+Gc3rqRPXsuFTh4G/enjgYOvl8lpa+/OkMKBRcRLlhYu2aFjBn7sLzx2lNSt14LvSB77pcfSp36zWX2rHekdp2meiNIzVqN5Ffzt1PnAfLaK09I8ZLl5dDBfZInT3698aJn73vkyScmmIHOkTMVKFhYLyAnD+nSZ5TAzEF608a0B0bGCEgyZQrQiyGoR+qb2ywoOxLV9OYb6oi/CIyQ8nLZQc9ew2XOlx/pswU3wYwe85BKafft2ym5TL1wiQN1YMEATHvgx8UPWbPlUMVrwuXMmUclu6iyIRXlZhMuq7j3vkfk3XeeV7eJwYnoDoW2Cjc+WBQMDlfpUnwgAfP1cRoRyZ2V3t3MfTNgQpqb6ZGcxSKZStTohDQ4lyYjtuYZid+xo4f1Kp1xE2bI1i3rlKCuXb2iF1BXq15P2VcaKD4OH9qv1/Mg6eOeqt27t8mIUQ/I2TNntBPu3bNDKlaqIceOHNIBg0uT6VQ0OvkgXtspSHP4yKlK/NySkT9/iErw6JxO+FhwJxQDQsT161oGbgghD3Q229GQCqIkzIDBVS0dO/fTK3CQ8pEGN3TgX6NmQ1lniPGEGTBSpUojefMFCzenUM/FipVVfcqQkHAVt7fv2Ee3BQoGh5n8xl0ft2zdTTZvXCO9+46QHj2H6ZU9Q4dN1Hx26TbIDBYXTB1XVUIZPeZhzSN52bNnO6NETNtydQ+29bkKicEPwobIuF/LhmEAyZU7n/QbMEYHqcKFi0tXkwaDKtLUNGnSah/jcm6u5cFNXXMdD33BxgP+qpv4buZm0EvY7YTDLyG3DZeQm/5i3TpThYaVMpW8Kl5Hj0WhQtzQnd7z5OLfBevdvz9yc28Sd38ltF1yu0EazPYQ7H8RSlQe900RERElb7xxj2zcuEeef/4rj68LFy4SQqKICgQEZDA8+0Wd+l24cHFzJIqoLP/owoWLP4YSlbc1pYSA9A+NiputuRICYcdNnCFTJgzRu2rRj5v54asxxMlCvUrVeipg+OLz93VBC9+POpBzDCWZCgIcgo7S/Fk3i2PiT+jsly0Lf5FUkY7zlzh89RvcffuNkrfefDYmrNWjI12e48eLwAFBA3Eg/bMSMStcITxpIaQg344/R2li6xWhwvARk+XSxYvyxutPSdVqdeXypUtqGmzFskXywEMvmvoa7F5ofYfDhw7WtdsIuXgxVrk1IZQsVdFDVMlUioNkiE527epV/cWH6r2ZTgQRcZEzFyEjEregoy/6+VuJMB0Y0CHLlK2inX7SlGfFPyCzXpQ83hBm7jwFJX2GjCrZCikcrpcdg5SpUutfb/TsdY9Hdy65tGvfW6VtQ4aOl6bN2qv4HckWBGSNf3JZMsSMyJxLnTNm9LuBoAKDskr1GvVV9E59cbk0+aU8XDaNOJjyIiaHiCCeNu16SJ++I3WwsOBbROIHD+xRAg4OCZfIqAhNl2d7po24qGPqztutdW3cxBPjNmnxlx+DgXVD1IitHfd1zQdu/lJ26+ad/QYpcIzbK17Kqm6TpqZt3ORL85SAGyTsdvoO8Xj3nRi3eUcYwjru2LrwdsevF+uOUy82z+bnXRbvMsatl7h1FFsvuL3rJdYdU/cmTVsvWp7EsH/BwcG37SLtuwkQUOs2PeTK1csy54sPPb4O8dRv2FK+nz/H4+Piv4RErqkw9dxCli/fqj8XLlzcHImW/uXLl1UOHjxppsYbN4ZduHARi0RLHvbsOeoSlAsXiUCiiapq1aoxxllQ6UGXKz6wWosNQBaGvCcci1D+WmkYbsB7Foc2jLULyI+wmCjj6lJvENZ+b78jDhar1h8/LjRggQnw531CbtLiorfXX3895nsL3uFn842Ja0xSJ1RuFy68kWiiws4f0j8627333qs3KcbviFykhnEYOjQ3IA4fPlw742effaadHTNkXJjNlTlcr4N9dQxoYkxz4cKF+h2dmFsNEV0jXeM7foBvEQ5gFxBDnFwiRzh7lQ+XuGEtF5UqTtvyjD/vub0RXTvyw/fE8/nnn+sdxrgtsVmEh4dL0aJFNS9c6cN1PtRB/HAuXMRHotdUFhAV144+88wzHp9/B3RmiAqrt645MxdJGYmeqbgblxmA2WrGjBkxbJE3YPv4Ad7bMPyFGAEmm+0MR9gE47kWJfUeKSfZigd4fBy2rlG9RtLy+ZpSqH5Oj68DwjeYXl5Kdivk8XHAPU/EU3lUMY+PB2YYqTWltNSeWvqGmafSPeFS9+FyN1zqVqxjQan3aDlNyxv5a+XQNLiLyhvcGVXnwTImfpGak0vpXVfcPVVtbHETvuwNl69xr1Wjpyrq3VHcOdX46YoScTVKCjfJLfVN2eLHz91R9R8rpxe81ZlWVtPKXzO71CIt4+ZiOm+kSJtc/X1TGG7DlI2yVLqnqOaPy/LSZYm758cMz91hoaGhek0sHAjPtFmPHj1k/PjxCbadC0NUbHRy7iggc5ZEsTYQBzcpclWON/vHWgNjm7BwrI+4C5ercmD5PvnkE73PF9YM7QxYNr796quv5LHHHlPzzt4o1oHbB6P1pkS9afCy03jckpghe1qpOam0djLrj19QWCYp2T1YO7P152K1XOUDJXuJzOpvEXEtUgrWzaFxcyshl6JxiyFhwtvll2ObTknyVD56SZteqmbiqzAkTH7/ap9kypteOz7Exa/mxJKy5u1tkrd63DKAHKUDlYC5dC53layaxu9z9smeRUeci9TMO5tXH81rkFy/GCH9ljaXDR/vEr/cafVSuIy50kqgKR/Q8ObT/cuOSbqg1GaQSyZLnt4gv732u6QNTC3Lnt8sy17YJBlzOLO5jf/i8Suanytnr4mvKRtEmbtCVrl86qpkL5lZTu+xZ9tigYnudevW6UV9sNDlypXT9uQO5lWrVqkZbhc3ItHsHyMURMdMNXr0aJ2tIA5vEMb62RmLZ283sOEgUH6saeKD0RSiYDnF7YU+yZ1JFTcdkt8N/qy/zDd865PcWYfpjGOcdFpv2JmIcHR2zvvxvV4Rav7jr9dyms9IS284ND/S01mGVyZOb//4sPmIWxbzoYF3/mLdTnnip+Udvw1j40lmqjSa6jVRUEbv/IOY8B5/8mDrSMtmftFMvp7vLWgXO8jatXRCbeviRmhLlShZyVRaXPYiPtq1a6cSOSqY29n5Gx/efrjtM39tA3CXr4W3vzcyB/tJxaFFYlie8HYFdHYAdBA6ObNIhaFFJacZ3ZlNKpgRvUDtHNp5yg8K07tynfDJnM5i+kepniHKxoFSPYKldK8QdfPeCkOKtMwr5QaEmvqIlkINcuk9wXTMvNWymdnK5MnMTkrUno5Zrn+YhDbPq98SH2kz8+GuYMrgdGqHoADXp5btX1jZtjK9C5vwoUq8pXEPDJPkqX01fktEOcoEajmZRbmbmPj98qSXMn1wh0qWMNMmtowGafxTaj6Jv0ib/CZMETMr59TrVQkfasoH7DeRZqZmFk6ZLrnkrphFyvYrLMU7FzT5ddqGH3UT3qaASbOwEnhok7xSYSBlc4jOIme5IK0v2i1LuL9elUpdeCODmUET8r+boC1XrHgFHYluBdg6Ri7CcRH2yy+/fAP7h2ia2zlg/7hVccCAAcoufPTRR0qUsH/VqlXTOPiWWxQffvhhvTXEAqKofn+JmAukAZdd2waEgEBg4UySpUgmaTijgt5dm7NcoNSYVFI7ZL7q2bTz0RHp1IB7cou0zit5KmVRFqiEWX8FFMigREIYykb4yqOLKcsUbdJhfXLuwAXDCvrq+uXI+lPK/lnQMU9uPyvnD1/Skf7472ekYD1DzCYu3PlrZHdmAZN1m4+dCw5KijTJTYf2kWObT0umfBl0uji26bSkNeychS3ngWXHtbNDxIS/cva6Et6xzWdMupclhSEGYMNfOHJZ64vOf8rkjXi5CPz0rvNyZINJL69JzwuwuxB1xeFFZd/So2awCZGVr/yug4B3vbDWpG0g1urjS8qFo1ckVYYU6sf3EEnDJysoW+pfIKM0M6z7ru8P6qXl5IX2I1zrt2sYFnivEu7dCmX/evYeI6+/+ohhw26uHQ3RUMGIqllTcWt8/MveIDx7zY0NjxjbEqQND0HhZqELK0EYb9AAdBJuhwc0JB0bXL8caTqlx9+4k5mOzeJb3abj+aY0btPAsHO+KX3Vrd+aTmJHRzplHLeJ35cZkJHbuE1W1R+Co0Oo2+Qn2uTL5slC4yG88Y+fFnmxrCNxxUmX8JcixcfkHeIk/z4pYmconpOndcIQH3HpLInbpKHxGHf8erHxMwsx22reyL9XueJD82riIW7SIK0Yf5M/6oU6ionLcAkMFo7bOMiTCeddRxAk61V1G2LimbxCWIRLKB93C3yDgoKmYv/g/PkzplJN7dwEbdu2FW6IRyq0fPnyBNdB3qwc720Y/K0b5dwzZ87EsH4JxUMj5jKj89l9F5R1CSiYURs48lq0mQlyyPEt5nvT+bRDmrAgU/4MusinA3N7/MVjbPQym5gO4ilWvurZJWPOtHL+0CXne8+7XOWySEChjHJm38UYfzoLs6V2FNNv8lTJamZGfzljFvR5q2STwBA/ObntnHZA8sGgUaBWDkkTkEpni3w1s5vZ1E9ObDsr+cyMhSDl1E4TXonI6bSkXah+Ljnx+1ntZBAgoKwhTXPL6Z3nPUTHsRSH4HJXyirn9l+UtIGpVNrHjJgyfQoVvFAvxKPhTb3wLbPG1TPXYmZwyk78pHtyxzn1d+J30i3cOLecPXBRb9BnhqTuuSU/j0k3MNRPTu06p+H5AYglyHANV0waDITZSgbIpZNXnXhN+sCmEd99t0JLV7N285jF583ArELHgXUbOnSo3gISn/1D44ANWdg/pIP9+/dX9u/DDz+MYf+QAhIX33755Zcq9ODiuDgwnbjmxFLasbd8sVeqjCmuHfXquWtSaXi4J5CBIRqLIq3y6d/mr1SVLV/u1b8KTxgav9zAUF2X0Hms/3UzE9R+oLSuB4SR3QOIhdE7rX8qdfsboi3RtZB2Cn/DNpbuHaL1YUGnp8NlLxWg/pkNkZbr76yXcJchvI3f86fVm9WVKJq+WNnx8PiTn4tHL0unz+o6Hhbmfa0ppXRWqmFYsExmbRVu1k1XTpt6GWHqxWbH66+ydyY/rd6qrnWJRJXBAqIq0spZX9nwSAWRsEL4qc3azC93Oh0cYPNYx4U0NGy6jduD5IYbCG3mtB+SyLuZrUsslP3r3nOUvPn6dDNr3Jz9g1BoHFg11lRcMRqfbYNQrB9uCJCNWtx8a01HQ2i4mfUgMI6VeHdQAB/PegEWQiVzpsHwA4yAdPRrFyJ0gQ282Rb9Nq3jz+yV3LgZie33vMMNO8KIrmJnk7z9Bug6wbI8sGGwV+Y92Yww4W1YnclMWGYIjZ940pv4Sdcz+8S4TVqU08ZFWNK2cV0z4Wx5NH+GdYrPPWjZtF6iNG3WZ7ZcCdYLrC0sYry0NB7zLbOlpmXyp2y3GXyAstSmTlOasmhaV01axk08DEqUhTAgDsto0rMs6X8VSlRp02YwHZ1DinEb0Bv169eXX3/9VdV8/g64lufs2bM3dJb4SJs5lVw64bAR7NOcMgtt1j2MmMwItkEt6BR2BmIjExaEZ9iX07sdlsWCzhhg2CLYSwiOtMgOi2/2fkiTd7Y6IBrSZU+HTgNrRAc+s/u8yVs67ZQIP7xBGNYSl45fUUEBne7M3gvGndZ0Oh85a1g4bzAbpDQ/WDvC0zERgMBOUjbyxlrGQuvFsLLUC/t0rKd0D8rkC8KBsC6fjtVTdMqcwbCg57WMqTKmUD8IPrVfSl1/wRp6I01ggFw8ckxS+WU0cZo8pUktFw4fMxUSbcqTwgwOV0z9pZFUmTLK+f2HTJ58JG2WzHLp6AlDyCmNO0jO7tlv6t5X0mQ2bOGJkxomY67scmbXXlOHsYM4aV06bt6bhoi6HiGZCuQx7O9eTedOg/a01m37/OHuOGsfLbCZfYYMGZIg+/fxxx9rPJb969u37w3sH7Mc3xGGzd8uXbroJqM3GC1bvlHdjNzXpbVhW/xyp5finQpq563/aDlPqFgwwiLuBS1erSqnTGeHzcka7q9aE/lqxLUJyDosV8UgyZQvvWQrEaCi7WDD2mQONmyaiUdZJqjTA0ZlZsvgRrl0lkDkXs2wpID1RimPaN4bEESNcSW14yJZU62IK1FSeWS4ShIhOG+wjkFihmZFldHFpObk0oaAo6TKqGJS3cQTfyaHFW7yXCUl+IrDiuqWAoIZxNVl+4fFSAUtYD0Rd0OgSAcR+UNksIGwslnDY7VXQOF2zSSoWKh0/uULuXbugtR+9kE5tXWnZClRRIKKh0m++jU0T+2+eV+CihaWdNmCpPTQXnLp2AlD/Nelw8JZJg9pJHv5kpK/QU0To8m/yUOnH2eZOrsgoR1bOgkZREdGSf2XH5PyowcaIr8szT56US6fPCO1n57qCXFnQWcq7/upbgaIBqDkypoK3b/4F1p7S/+8JX7ebv7C9hEPBAiR4h8flo1QyZnpmLjxY/LApoNKzEwHpJMACFFnI9N2jOh0MIDbx8wSDAh8z4xBR+QH+CbSfBs/LQBbo6ynSc/OEjYfrCXIDG7r740Yf88MaqWL+JOmClhMFjQupHaGJWS2VMme8WMmUhYMt3kRw15RZq/wxEXZKQ15UMmcebD5sXVEWfSFiRdQVsLwLQQeP//2IsCIK1fN96kM+4cmRkrzHewhEk3qm3ivE5mkNjNRekNYp3fscb43bRtt4khulgPZypWQwyvWqj9+URGwpE5cUaYv+HraHzezF30kysSrsxSFvMOQaI0KOj9tgoVZFy5c3ByJohCIqXv3Onr614ULF7dGomcqZmGIy4ULF7dGonk5Ln6D13XhwsWtkSiiQtw6cmRLKV/ekbC5cOHi5kg0+5cuXWq5fBmjge5s5cLFrZBo9i9NmvRmXXXr4N77VuxD2Q1eb38XLu52JJqoypcvr6pFdvM3oaMfzz//vNx33326/4RhFxRnAf72SAjGVmrVqqVnsyz49vvvv5eTJ0/qntZ3332naVWsWFGNxnTu3FlCQkLUTdwYbuE08eHDh3UzmRPH6BTWrMkmowsX/1skiv1DoxwTZWzsfvPNN2oBCeLgSLUFxFa6dGkltC1btqhf3bp11UoShNCgQQP59ttvZe7cufLcc88pEVkNdb7lPX8Jw/F64iItDL389NNPqtEOwUE4S5Ys0WfcCxYsUIJHc95bS96Fi/8VEr2mSgzo1Kq5YIjoZmBWshoUhLOE5e124eJORqLYPzp7r1695IMPPlCFWkyUxTf8AjgrhUFN2Ly33npL1Zm8gT9mxpo0aSJ+fn4aD7MfhNi7d2+11sQRFNi/XLlyqaFLC8T56AqSPipO9pgJp4vRQ7RsIUf9z507p3+x/oMVqJEjR2o4wvNdzpw5pUyZMjobNm7cWJV8iZP0AgMDdTYtXLiwtGrVSg3TZMuWTQ17YgMQLXyUizm1zMwK+8nMbdW4XLjQQ4oe9y1Bxz99+rSsX79ejUxu3rxZtm/f7nnrzDStW7dWw5OwYl27dlU2cPXq1TECCwDhYKGHuH788UdVut29e7csWrRI+vTpI/v375dGjRpph8VgpvfsRYeuXLmyLF68WH744Qf9Fis/sIB8CyHjxooTaezdu1dZSPKzdOlSJYCnn35ajh07pusxfhATRMIBzLVr10rPnj01nlOnTsm+ffv0zBfEyL3HkydPVr1F2FrYV94zsECo7izrwiLR7B8zhTdxuHDhImEkiv1Dm+LDD++TBx7o4vFx4cLFzZDomapq1aKGldshly65awcXLm6FRBEV6wnWQv8muCIyRYq457X+CrguMmUC57X+TbA+BNYO4n8Z2Jd07le+e5cSKqiwirIUtE27/rJxw4o4HYCN2spV6sjJE441JTqJ/eZmbv7G/3FfatHw0pItWy45f/6ccEeqfQcRdeoyUNavWyHFS5STVq27y4rli2Ti5Kfl4sULemivYaM2mscM6TNKtRoNJJn5lyp1GsEa1IMPvSg//vBNnPTy5C0oI0c/KAvmfylNm3WQFClTSqVKteX3LetjwiBtDC9WRuo3bCWHDu6TEiXLGXdr2bZto1SuXFsamDTXr1spdeo2lfoNWslvKxdL0+YdJU3qtHqZdrsOvQzxp5IDB5zDecQJ8hcoLL7Jk8v5c2eldp0mmu/jx47I0OEThTuJDx7cK0OGTZDLly/KsaOHY/JD/RImc+Yssmvn7zL1wRdk69YNkj5dRqlt8pA2bXpTd2elY6d+wqHSqOgoGTZ8kpw7d0ZSp0krNWs11rYrZsoUWri4cPdxrtz5pXDhYpLGvK9dp6ls2LAqJj3arEjRUlK+Qg096JgjZx6pUbORbFj/mwwfMUUW/fydic+xJkx4TISXLVdNevQaZuL5TbJmzSkjRk6Vn378Rho3bW/qqKX8unih1oFNo1OXAbrdQh01btJOzpw+qWXgruRzpn4O7N8tQ01dhJl8rFyxSEqUqiA9ew2Xn3+aFxMPSEy/+zPuxP5MDsw31v3H8Srl0OB25Pj4oxcT3ERdtvRH7QzAO/zN3AkBCWG9+i21gb2tN0FsXbsPNrNhRgkMyqYXW4M8efLLhQvnZO2a5aYxA2XjxtX67vffN1BOCS9e1hD6MQ0L4cVHrtz55IQZCJq36KydNSyshIkjdsMapEqZSooVLyN+Gf3l+PGjUsAQA50ZYsidu4Ds3bNdO372HHkMQf0iKVOmNt+kNkQT4kj8on0kNKy4dmRbfiqXQaiBIcLr165Jzlz5DPtcV8t56uRxKVe+ugnnI7M/fUdCQ0vEqTPqft/eXZLJP7Mp+3klFmZb06TyzdxP9CLxDBkyyZbN6wwHEWbC7tRwa1YvU0LcaAiGcjJIUdZwU7bVq5bI5s1rTactKVw67Y0MGfzMQFdKgrJkM3HtMGUpoYMOZWLQ69J1oJbHlu306ROS1wxWXFCuF6WbmWfKpKEmTKRkyZLdLBGWar3Y8NQLl1czcIEgE6ZB4zYa5zdzZ2l7Eu7SpYty2fwYBFb/tkQ3+oGN559wJ/ZnvvByJyLexLB/XCrwb1+kfbvYPzpRqlSptdEZcf8XiDazCYPZ3cD+MRIzuFKnf6U83gSaWDAYQWx3CpT9w0bF6lW/mIL6SMvWvc3MsET3bywCAgKkQsUahn1x2BRGMGYaX98UsW7DisT6J1wBvJ805WnDrh3ThuHZAiLq0m2QslqwELXrNpdVv/0q4yY8oaMprGcVM9oXCi5iRuazUrJURQk27jRp0ykb9tAjLysL4o0SJctL/4Fj5IeFcw3711HZQdib/ft2eUKYBjOjaAPD+jG6HzbxwO6VLl1Jtm/fLC1adpZyFaoZVmiVtO/QR8qUrayzZrcegyVHjrxmxlwvvfuOVHaW2TMi4npM+WH/GBSY8dq07anEfdLMUoOHjtdZl29hTZmd9+7ZofWq+THf9+4zQkKLlDDprpQHpr0oW7asMzNpJmnRqqtkz55bzp09LXXqNdO6OHr0kNxj2K/06TPIWeNftlxVKWhmMGbSIDPrFw4tprMcs27R8JKmHWvKJjPjW5Bu3XrNlY2Dk6hYuZap16Kyw5SfeH9ZNF/7Be1D3rJlyykDB4+VJb/+oHXJbEy9wFJ2Nux75ap1lIXr0esew1JWN224WFlFZlhm1Zatu8rRIweV/Rt2zxQpXaaSLF/6k7LCuFeu+MWk5dQjVQLbTpl37Nhi+s6zWo4NG1ZKn36jJXNgFmWdiTMkJFx279om4yfOkIuGuwnIHGTaZoRZKviZ2fWkVKxUU/vLpYsXDRdRW0qVrmjayVfZcIiWeoDgqQPL6tGe+MEWqTvSWRvbdmZgsHn1rqM4Qw2BZs96VXnv+GAtwQcgpWGZ+JFYjNtkItY/YcAWHD50QMqWr2rYtfMeX6cjtWjZRTsblcFaIX269KYyc2nBWRPRSZwRy1fjII+pUqWR06dOaBw0QHwQlkpiHcFMRfpUiDdIL7VZl8GekI/k5hv+slaBOJwyR+v6aK1hsQjLoEDeIJojhw9JbsOmYkjSlp+GKFe+mlSv3sDJc3Jf7WC495v1Q958wRr39wu+dFhILzCAR5q80unYWHaIDduHvvK1Yf8QutBODAa8Y7ChnPO+/UyJgfISJ7MIZSWPdLaIyOtar/FnF1hkygZhREY53xJHgYKF1d3MrB9Jz5YNN+VrbgYcygO7ly9/sKaFfXjekWXScTqkmEFst/z847dOWqYcNWo10vyfOnVc2VvqmlLaY0U2LcpNngsWDNW/PK8za+6MhlX/eu7HktKUzdYFAzRxwRUsW/aTrgmpl/nffa5lIX/UOUS08Pu52ncwbEP9kBbx88PNhELZHXdK/U7dZk1OnLj5wfnEun1i3Mr+/RGr9b9g/2zn+LugMqms2xXfX4FDGM6g9V8Hnd7UxA11YbkWOmV8QJx/hdX8X0HZvx69Rsewf42bdjFUvlyp1QL2r2zZKmYhf0Q7SCyb9+fYP1igyVOfkWOGjbx65WpMRYIrVy5J1+5DVPrXoWM/lQDBCiJZYpbatnWTzibVazSUPbu3SX4z+iClSpc2g+w1C+yJk5+Sxb8s8MTmAFakTdse6t+wUWsz5VfSWcAKNwDE1rFzP8M++ZlZ54BhYforu7Fr11bD5g0xs0ohXbj36n2P5MlXULaYBX+ffqOkcGhxFQAMGHifhBgWa+2aZRqXLT+zER3k3Nkz0r3nEDlz5pScPXNa2cXgkCIaHulXzlx5ZathBS3h8bd1m+6GXamlbNT4iU/Jtm0blAVGilawUKhKz4oVLytVq9XTvME6MVvs3PG7iTvc1FEDLQMdt3bdZsrWIrWrV7+FSlbjs3/t2veSa9evyhXTPi0Ni4lkkxE9lv2LZXOQdMKmZ8maXSV3gUFZpd+Ae2XF8l9kxKgHVYjB7NXf1EuNmg0NS/6tYRfvN21XVuure49hcvDAbpX+Dh46Udl4WL4Bg+7TJQYcEcId2omZq6tJK53hWnabNr/3vkclzLDFv61cZMo8SfKZ9oD1r1q9ngqG1pn+MsbU6aFD+yV7jlymLQdovezYsVmKGPaeGXLPnu3StHkHKV++unIdPDPjkhbE67iZbT2soGH5qCMGZ8rPgGDd3vVyS/bv66/eS5D9W7d2uSYG7DTHdBzjNgnH+icMOht8f5EiJZWILIi3StV6kilTgGQwawf4ZyRJsIN+xu/TT95WCV2hQkVk+7aN2iBp06QzxMVmtCP1o4Li48jhgyopK1GivKa908QLi+QNOgFrmnr1m4ufn7+yZ4ig05k1ymHTODly5NG4j584YupghbINa1cvl0DDNjLwrDYsYaDh7alsW34agcZHrE29HD1ySMXWNNhGsz5DLM63v638VSWNlqAAjZLNsJZI8SJNg9Kh4CKYZecbFu/A/j3KOhcwAw3rOOrRzy9APv7odWXhWDcQJ7NzIbO2Ym3EmqKAYaF2bN+iLIw3IM5t2zZJk6YdJIchxJ3mWwax7Dlym7KmUraVDmPLltG0D1sPefMU1LUt5aI8uMkX36MkzVqSPNOnrly+ZNrVz5QzSqWHxUtWUMkh35D/CNMZU5t6dRS0TT8y6ZIWs9Pu3duVMGC7WDeuXLFYMmfOatbJX+lgytqcvGzZtM4Q41WtL/rIpo1rtO/M+vhNKWnSY/253ZTzgmGrv/n6Uzl95qQcO47up8P+0R78HDf17XGbslhWkN8dzf7R0WiQvwsakk7xv2T//ouAK6HTeXM8t8Kt2D9v3K5+8U9CZ6pefTite10zXL1G0zhsmQV7S1ApICy/W7kTAvGOunea7oHAbnnj0sULhg3rb2atSOnQqZ80MOwaMxisBuwZ1kxz5con7Tv21fDsZ7Vt10ulXaQJSxYfVarV1Q1lCArJYdt2PfU7b0SY6btjp75mJAvTWaKTYf9KGtaTWQX2AWkZ8XfuOlDjwJ+9m04mr3Qc64YNIB1bfiSN7Mng18HEnzWbc/k3m9rtO/TWukD6R57irxeqVW+g6V29eln69B2lwpTM5gebhRQyR868Kk2jvpx8DtQ0aD/SoV4QzrDX1c6kxSydNm06ZYU7eOrPgjomDGkw2xJ/njwFtC7Y/CWflhWibMzczFbkheMu5BNWVfNh3Pfd/5jmA7aNGZ748acN+d7+CENb8rtqZqj7Jzyh4QjfsHEbT/mvKAuK9BRCop5pb0Ca9A3YRCdOR3AT67Z5dti5hNyUkXzHup2L3fGLcZsffdJ+k3BcTnms+wb2b8mv3yU4Wmw3fCkJASspuZU7IRA/I1dO0ykiImIN+pOhQmadwdSNVsCin+dJiGHT6AisIWD/kBg2atJOp30KjeRn8eIFunnL94iP4wOWAHYISR2sHeuDxk3aet46CC9WWn5d/INpsAGGFSyga52KFWsZ9jOHirLLlKui3+42aywkSmz+fv/9V7oWorMuXDhX2TXYFmZCyk9+6HywUD6mzNu2blQ2k8ZZvvwnE9apB6Ryvy7+XsNbwDWUr1BNtwEY82BFYYtTpkqtYVet+lVOnjyq2w4/mHzwLdKtmR++ZtZYdaVR47ZmDTlf89GoURv5ceHXShhsuqMdEV9li3XGQhNPj57DVMxMndao1diwTv7aD/IYAiO/tmwQCu302iszDAHnUJaSNRprPthC9q/oXGwO5zH1SZv/aMpCfZJX7z7yy6LvJK2JC+njsaOHdO1Lp0Q8fvHCeU0LVm7Jrwv128Wm/LCm1DViceqVtaITp8Nqxrp99C8/Bq2E3EwStGGs27kvDb8Yt/kx49pvEo4rhSdtjxv2z9rNvhmCgoKUv76TwagSf0Zw4eKfQKI0Kjj68e23D8iePcdk+PD/8/i6cOEiISSKqEDlymGyZs0uM63fuN5y4cJFLBJNVC5cuEgcdJFRvHhxPTOFBAv7EBhLQbKD2bBixYrpIhFbDQ0bNtRFqAX+c+bMEYyxIMTAFl+9evXUHyMv1qBmqVKl1A4EcRJ3gQIsfh1RPXFmyJBBcufOrUZY0E7GzgVuwmfKlEkNxeDmqlP82c+oUqVKTJjMmTOr3QjSxYZFtWrVdA3FO8J4G5BxkTRAf+nXr5/a96Dd3n//fe0XXBL49ttvq6Eh7zUw/Y5+QH+Lb3Donwb5Y0vp/vvvlzZt2gj7cOQH40LYv5w+fXqMEA9orrGzR8dEIvXRRx+pgRQOJdIxMZhCBAgqMGaJhMMbVgCAtITECWMrA4KiksaOHavGVogT4qxRo4a+37hxoxpfwf+1117T60+xdIQhTtIlHLcw8g2Wj8gb8WPkBeMus2bNUktJpEta/LAzOG7cOCWohx56SC1A0UAukhboL9h/pLPSIWnnQYMG6QBMO9qjH/Q3iA8/+gHf/dug/0MTWNaiz0ELWArDHuWKFSs0/+TP4q5m//Lnz6/mx7Do9L9oDBe3B3BQid1ETgpw11QuXNxmJGrj5tq1CJkypbOyWS5cuLg1EkVU4eF5pWhRtCBiF2MuXLhIGIkiqnXrdsuhQyfddYkLF4lAoogKrq9YsXyeJxcuXNwKiRZUwPolT+7OVC5c/BH+kKjYhwoLC9O//xaQ+98uVtPuYblw8W8hAaLiMbYTQkxsvHJswdv/r4BjDRxBwEbd2bOnPL4c1w9SSz8//ThPiYmzQR++/3/GHf9QoXfebLZvnidO5AYFZdcjHN7hS5Qop3mI1cy38cbGz94Ix8850o+BkhvTTsjtoEzZKmoINLEDQ+7c+fVYeOyu/I3xc7SC/J49c1KfMYaCwZnvF8zR4wYukg58OAjGD+I5f+6MDL3nkTgqF+DC+XMycvRD2tGwH8D5HM69QCS41d/8HHfsOan44PDfgvlfyD2jpsSZ+U6ePCZ58hZSPw7W0YEAf7t1HyJt2vU0eYpQs1QcIsTdt/+90qFzf80H528GDR6n31iwC46lWfLEb/jIqfoNZa1Zu4kezGO3nrh79RmpYbAZwbktDvpVq15fvjd5xS4HHbhL10HaeXnfoVN/PULOcfl2HfromSBvlCpVUY+LAw4qtm7bQ89XcS6K9DDYiX0N/DEmydmsVq27qYku6rF9x35qcwGi7NJtsDRs1FaP93OcfOy4J9SEQPuOvaV4ifJ6TknLeNVRdL7BbX4QYYxbtRUS8Ce8+e5WbmZ9G55DgNZNu1k3fSfW7Vg54kd72P4St+9c0+dYd+w33t97x+udnnc+YvJ3s7rwdpvfba2XGHeU+JQuU01Kla6iZp/KlquhnSUwMO6Bv2LFyqq+U86ceaRwWHHtTJxsxd4D7oIFC6vNBNx08JsBuwsQybQHRsbR64I9sywaRk2sYRb8Vq1aorYW6NBUOKd/qXzeEQ5/ZqKnn5qk31hAMN99OztmtuAEJ4ZROPiGmWhsOmAVFYJhoOAgInEtXrRAD9thI6N4yfJ6ypVKgxg5HVynbjN59+3ndabFDDP+9jRqQsCm3gfvvqRmpavXbCjvGzfmq8nfzA9fVYM0YNYnb5mwLYwrWm02VKlaR/LkKSjz530un81+R8uLSecXn58mKZKnNHkSmfPlh1o+6h0bh+QTmxO46YS4MfQSGXldilu36cD85R2d1rrhRPiOtiYex11G28m6ObSo4Y2bfmLdfn6ZNA7ccAcY6MHN4IQNC9y0G6fHcWNMhzbFzV+ecfOecLj5ju9xEx/x4iYdTc+4Sd8ObrjJH27yS76tW+vFlAs35Yytl4hYt6deqCetL+PmHfWo5Tdu73qhPawbbQ/MheMmPzewfyTkzXYxKsD+0ZFvZMf+HOyxazKHBR1LSHRojkYvX/azbNq0Ro+oY2QFS0H58oeYUbyrTJk0RK0JYW0Jy0oYvKxUpbY889RUU5jS0qBhG3nm6SkaH6DysCSUzhSSTnn/+Mdlw/rVsvD7OVKhQg25akaVNauXqnFLWDVOnT46/TWZPHGIdlQsFS1f9pPqEGLXG+Mo58+fUatAe3Ztk8NHDkiZMpXVyg9Wgryt32JhabmJExMBzLwYN2HQOnfutJY5q5ld1KoTM7QhHE7yoiTKCd5ffp4v+QsEKzE+98w0M+BhtKSozP1qpuZrwMCxct+9PdVyEUZqFhr2z5rjdpE0kChBhbOm+vuCCjq6ZS29Dc1YewLAmZEcOw+EIV0IEdNY169fNZ3SOcJsZyvCO2EwnxV3bUEYQDy46fh25uIZf7VBYNLX+A2hWWtDxGfD2jzYQcXJD7OFYxPBuywAP95559WGwU2eGxjWFIOQNv/UTXITfzIzwsbPN/kgLoBNDfJIHvguftou/vf4Q6Kic3APLn9d3D5AzNg/cHH3IVloaGh0/gKhsnfPNo/XjWDxzDmllStXenxcuHBxM/iwQGvYuKPnMWGEh4fLmDFjlLhcuHBxayRKTYnzSBwktGsMFy5c3ByJIirEkxcu3HipmgsXLm6EEpW3ODghYBsC2xLee0suXLhIGCr98xYfx4cr/XPh4s8hWVhYWDTqQNytmxDYC7ld+1RoM2DK+dr1a6r6ZMFeCzeNcCMIe09Nmrb3aAv8PZFzQEBm8fcP0psovMGu9yUunfNsPicE9oHQG+TyNbtvlFiwmc1ARVn4/s8As8n8qAvqPCgoq7qJj/rDLDYX3fGcIUNGNa/sImnBB5WYLt1H6APqOnXqtWZ60mcLpH7czM5slZjfzcBl12fOnFa9Nu9wqPo0a9FJN4BRC0J9iM1OOhFKrVwGTSdiw5TrYuhsqP00atJWv8maNYfUqNHQE5sDiKJchRqqxUCY+g1b6jfoZ3H9Z10TL5vFxI3a0LVrV/Svf0CgXueDbt6JE0c0b1yJ2bBxWyUuLqsmHBu8DEbW7Y3Dhw/o1Zsnjh/VGxXZVK5UubaqulCPqNNwbShudPqIF6P8pM2l3Rjnxw+9QDQ6xk96Sutu2D2TVdMCfT/upKpVu4mm513v/3u38/d2/7zjjZte0nP7Zg4ImFq+Yh1ZufxH05jDpWh4GTlyeL+cPo1mthO4/4CRet8St4dzSRe3wjMa0zFKlKygenJoTJcuW0WvoMTwfkJgTTZsxBR5+81nVdPAghEdPSru06UzoXi7efMa4T5c8tncENzSJT/oZWlVqzdQg/pc2rV8+c9KgNyLxF1F3iCtUyeP6l1G3IvL/Utc6nbgwB7VN/tk5pty3RBDv/73qroPBNCiVRdZuOArVVhtaAiYe5HQRURLHULgEoQu3QfJyy8+KqkMwQ8bPkkvAyhfvoZeEheLZHrhGcb+a9ZurHcXQ5QMEp98/Kbc47lN46s5H+ktKKxp9+/dpTeXcIkAd0KhIoUaE4b4ydu2bRuV0FcsWyRHjhzUyxaKmDbZs2eHDkjonXHvbuu23dW9du0KvcytaHhpWbd2md7mUaRoSVln6pibNrjj2Llgr68UDiumly/gDilcTH7fsk6/xc2dXm1MnLgP7N9l2qKLXnLH/c+Nm7bTPoAiNoMfeqG0H9eyMiCwpChvBjbyoLqCZgArVqKc4R4CVY+SvsTlDlxQh/5k3jwF9E6pCpVq6r3F6Jtybxk6gbQV5eduMy7Sq2MGF+Ll7i9uiAk3/Zbb9Rubdqb8qJVxhSpuVN9atu6mbq43RamZ8Ny51q59bykSXspTL6aOTPzr1i3Xiwe5nWb9ut/0VhjKyZ1X3NhCXXDXVdt2PdS9b+92vSwPN/WSLLhQweihIx6WV1560HTgKMmeI68SlQWzArbYuCz6sJf/XwFqRgMHjZM3Xn/K4+OATtWj11B5752XdEaiQb/4/D3TCdMaYi1oMtxFHp42Skd7iAsi5DfUdOoZj4/Xmz1ovFmfvOmJ0QEKwBwrQSl3zNhHZOOG1XqbRgdTebNnvSOXzKwwacoz8vhjY1V/btrD/ydTJw/TzsC1OSsM0aKTN+WBZ+WZpx7QgaNp8/bywrMPGXcBZVOfmD5e0/IeJJjZH3zoJRPXUL3+5ZOZr0uf/qOVOD98/xW9bga9RtSUJkx6Um8b3LjhN8MqnlfWD33El154WPUeGci69xomkycMlgemvWDy/7UqJjOQoBP55RcfelJ1kVQQh6gSwu1cUwFYJfTdvMFsCIvGEod1FCo8ZrCP0YuzunZ0Vi6sJoxlueLozsWLFz05Gw/hYSkdgYyTHv7ETfq4GWWtLh3xWakobtLwfiY8gxCDQPx0QWxcTlpkxJbPOy+UCTYUP96RF+IkrOabMvv6aNrEw3ur40je/+6608Xth0r/YG3sGZH4oDP92yd/Xbi4k6FExegHO3Uz8B7cKowLFy4c+CCZGjT0Ac9jwggODpbZs2crq+LChYtbQ1UkWBvcCr///rtqVdxsg9iFCxexSJTeEezfzJkzXfbPhYtEIFFEhbSJe4RconLh4o+RLCwsNDpb9jxy9MgBj9eNcBVpXbhIPFT6570/Ex+I0m/nPhXCDizdWpsLAPaSfRqbh8KFw806bn2cMH8F6BOmSZPOY7cvFqSV0N5SfFAvhPuzMzTxIzC1e2o3g7NXllz3vSIjnfpFiwB1seSGO3DWurGWpv4svNvV2gGxz/Y4v1P3+P9xfbhIHFT6N2L0dH2gggMDs6vbG/ijovN3QeONHvOQ6USOiN6Cjjtg0FjPRmhKuYCyq+lMbHhipgr9OPKAVge6gSBrthySM2de7SxoIQRkDlJ/C8KjTYEuneY/Szb9hg48aPD9qlrFDEzcqMmw4YqNPgyvkB909rKYb3CnS5de7fax2co3OXLm0bKAHCYPEJE3hgydKOnTYacvoxIE4fmWcLjRVUQZtmfv4aqmg+Um0vL3D1BiGnnvNA0XHBIu4eGlVUWK/OXIkVtVnSBUykyZiN+JD1uJ0Vpf2BdkEJw67QW13ESZR937kFpuQgWK+ujWc4jG2bffKFXaRTvExe2B6v6VLV9Tdf/adRigCrWHD+2V06dPaAAaoFfvoca/mVy4cF7toRUtWko7d3BIUbWTBsHlMp2rVOmK2tH37N6u38YHakabNq6Wps07qJ6fHYEhDPS48CO92nWaqu4f+oWBgVlN+iPk18XfS+HQcNW9Qq2nQkWT5xW/GCJMpTMSiq6nT2O91QFxEzv5OWJY2z59R0mUmQ3Q/cM24Q/fz9WON3bc47Jr1zZVUxpoCPvEiaNyypS9foOWSmSnTh6T48ePmpiiVRes/8AxMuvjtzTe4SOmyuxP3zIdsmMc3T/qBGLZsnmddtyjRw/K0OGTpWChUPn5x3ly7uxpVZFCV2zJrwvVhiJ1euzoYdVTRA8Oe3+Bpl4PHtwj9459RHXNIk1+7xn1gPy2YpG0atNNTp86qdr++fIVko6d+8vPP30npUpVUlWqn378RmrUaiyzZ70tKQ0BVqveQK3tUk+nTp1QIty3b4epxxqq34btPQgYW45bf98grdt0V/WvXTu3SouWXdR9YP8eJT50MDEyioJziHGfP3dW2yykcFGdHVHxCg0tpoMiZUFvFI6B+PlB9Jhjw1IwA0I2MxBgSBRLvZhyK28GNAyOJjcDbKXKtbSfMSBVM4NPaGhxOXfujNSq3Vj1C48dOyT16jVXnb19+3apHUXqcsf2LZpX3LRD8xad1b1h/Spp2bqrhl+/fqW0at1dQk3+NqxbIa3b9dB8bzD+bdr2NOUJl40bV0nbdj01D8TTpm0PrQviR98P9769O6VZ847qpl5ieBNG4I8+eEGateghO3dujsNyzJ0zU99jiw9v0+8979HMtW6HAHHeim2DqNp16OUJ63xH5+YZjfDkyR1rr7gBMwUjLWFJC0OcjNLzvp2t+nxPPjHB5M1Pw90AE72dRfieLQHS4c5Wh+QcrF2zVL+njChNEm7zprWGaBeplvhDj7wsD08brQQCyDZhAWwUVndtWQAzCbqFqVKnlt59R8rTMyZpZ8N4ZkTENZk85VmZ8YSjM2jxxefvC/fckrbG5YmOmdvOirybOG6AZDEdcdVvS2Tb1o06oMDGxbLn0fLYw/eZMqaJUyfEid1C2M1Bg8fKIw/dq/Xoo+pSySVd2nQy86PXNSxlm/3pOwm6P5v9boz7c4+buMm/dWO01Lq3bFpjcuS4E+4v3m5cydQeo+NMZtphDS4N5x3vl1/sVTf5sPqPt3Z/oG7Y3C8/d9xwADbfDDyfz37PcadMHVNO6t+Wn/q/Wb3M/jS2Xv5V3T86YHbDRh0/flgr0YLCpTPsEuuJE2Zm8DOzIIU5duyw/uUdGtuwbLBRzEi4OUvEeSXCcE6Lc0cWxE/nizb5Jr1M/oFqmhd2kE4KK8WsRMdi1uW4RuZAM9uZURzAZkHYxEOnCwgI1PghDs5ZHT60Tys5ixlljx45GNM5APHZs2GaVs7ccvnSJa1w0mPmZBTnqAdxXzBlyJAR9i2ZajnzPenDLbDW8svkr5rqjOiUGc18iAPVMtKg/ij/yZPHlSWkzMxGpAcXgVY74aiPfXt2SLceQ2OUjxkosptZFVvuCQ5MLv40koUWLhxdolRlM+Ut93jFBcRUtixmgW+PoMKFi7sdKv1jxGO0uxkYrS9dumpGw5uHceHChQOV/o2+b4bnMWFkzx4gP/00XVkR2Aj35/7c381/utq+2bEPi8uXr+nPhQsXf4xE7a6ePn1BJk9+zyxkXYVaFy7+CIkiKtZUAQHpzV+PhwsXLm4KH8SuO7Zv8DwmDF9fH1m8mL0rj4cLFy5uCh/f5Cnku28/8TwmDGYqPz/nytD4sBuitwIbqPz+NEy6kea7iCu3/tb7faRx81P31dh1oLf7zyKaMnpN06Rnrx8FUZ7N2ajrzl8X/23E0f27GbAoVKlSJSUu9PP44U6dOrW0bt1aNzjtO/5aDQA0BHC/+eab0qFDB/UjjCXE+G77nUXabFmkxmMTpeSAbtphI69dN38dDYlIEzfP0ZFR0nvTj3L17DklnNZfvSPF+3VRQuj082y5cuasXL90WTos/ES/AcTBt4BvHKJx3NYfQrHuQi0aSKpMfrqpmj5Xdil370Bp+OoTSljRUdHmeZCm0fKzN5y4XPynoWsqtAQghpDCxSU4pJiZlQL0pQXEM2TIEA3zwQeOisfo0aMlTRqUO331VPDkyZPl4sWL8vzzz8u9994rjRo1kkmTJkmuXLnUf+9eR60EQps7d67ed5UnTx6ZPn26FC1aVAoWLCjfffedvo+BSe/ikWNyaOlv4pMiufgk9zWE8pmZKa5IuVEDxDdVCiWGCNOh6fTg6tnzcmrrTlWMjTCzXCrPDBthCKbC2CH6LXGE93AUSLuvnCc1n5gsydOmlp5rv5c8NStJxtw5pNuKbyWgcAHJWrqY+KZIISnTp9W/fnlzyc6530tAaLASeqM3n5Tljz0vaQIyybH1mzVOF/9txAgqkK+jVbFxw8objkpgj45ZhFmFv8xcrMUgANi6S5cuqdoMhPLMM8+o9sVnn32mBLNz5045d+6cLFmyRKpUqSLVq1fX94QnngceeED1sbDYBKHGP4Jw8vftcnzD74aAUkql8fcoEUVFRMn+Rcul9Zx3lHAgtqtnHDPSV06dkT0LfqZA8LZy1aStMARqWcBk5t+JjVv0OSoyQn66b5pcOX1WZzBlJT2LxxTp0snp7bt1Rrp2/qJEmvcQa7Vp90nyNKklg5m1ds/7UZKbQUe/M2m4cBFjoXbVyp9V94vODsFYMDv1799fNm/erOuq48ePy6ZNm3R22rJli9SqVUty5swpL7/8srRs2VKJh+8PHDighGpnMmaq7du3a5gNGzbIJ598Ir1795aTJ0/K2rVrpX79+nLs2DE5cuSIJ2WH0OngEAzrpKxli8vJzdvl6Kp1Etahuc5gp7fvkt3zf5aSg7rLgV+WS0BYsOStVVUO/rpCdsyZL+Xu6afhUmZIb77dJpeOHJfLhvCylS1hwi8zM1lGObxyrdJRyvTpTdzrJfLyFTlgiDZf3WqGQBcZAtwqZYb2MgR6Xg4u+U0yFcgjq55+RVp88qrM6zdGCR7w98yuvU6+XfxnkSwkuFB0lx4j5eMPX/R4uUgsIHTf1K7qlou4UN0/2DE7O3m7b4XEhosPWEhmr/jw9v+rcScW8fNg07P+N8ujCxeJgUr/hgx3jn1cu3pFxtz/tLpvBthB1kj333+/ui9fvux5gzrTZV0nWTfvkeoB1l2sxwYOHKhrMTouYfDjlkbWYAg06OCNGzfW9/Y7wtu0EhLNE5bvAH+93TYeC+IgLeKDTUNAwtqPtBGUsH6cNWuWJ3QsbLn4hjism/y5cOENnQ5sJwTe7oTw2GOPSeHChbWzTpgwQXLkyCH33HOPjBgxQvLnzy8hISHSpUsXKVSokEydOlWJqESJEvLxxx/r5XFIBfm2bt26KqbH9Bn3CeNXsmRJlTSyTiMfrOH69u0rc+bM0bUe6XzxxRcxHdyiSZMmmgbfVK1aVX+48eNdfNgyQhAIViCy7NmzK8EOHz78BkIkf+STw42sD7/++muVfPL78ccf9a8LFxZ/msfKkiWLbN26VUfpgIAAqVGjhqxcuVKeeOIJqVixokoAIR4EExMnTtSZiou4e/XqJWfOnNEZgVmCjrtr1y7JlCmTzg6AeJmVTp8+rWGQBCLwgKAghKNHOdbuzJbeQNiBgAOWDUEKP9z48S4h2DiYKZFI8kw6EE98otq/f7+GgwjJD++ZXQ8ePKjfMXO7cGHxp4lq7NixOlvt27dPZyL2mFasWCE9evQQsz6Tb775Rp577jl9x8yFRM+KyZmZduzYIQ8//LB2xlGjRslDDz0kGTJkkIULF6p4HYIk/KOPPqqEWa9ePZ3lOBUMgWAtN/56a/ny5ZoOcW7btk1/uPHjnTf4ljxA8MwwSDBJG0JBwkkabAN4w9/fX3r27KmEipsNb+tu0KDBDdsALv7b0OP0Q+6ZJq++/JCzphr3rDz71FjP638O1apV05mJju/Cxd2EG2798HbfDCzU3XWECxcJwwcVpR69RusDksCBg6eo+2Zg/fDuu+8qu8TCPr7QwAJ/CBSwRnr99df1Gfc777yjay2eIVCImPCsWwBuftafX3zwbdPnK0t0ZLS0erO6NHupipoga/l6Nf3Fv3Ph2oXr0uXLehJ1PUqt+7R7v6ZEXo2UGhNKOuFNPDEwztK9C0uzl6tIpAnfcVYdaTC9vOQoFSjtZ9aW+sadv2Zc+4jXL5m12bgSJg/R+mv1RjWp/UDpmDoAaTKllAaPl5csRTNJ6V4h0uCJ8lL3obJSpFU+aTijgr5Dl9AbzV6sIiW7B0vmQhmlybOV9Jc2IJU0faGyNHmukkSYMlhouqYuiAt3yzeqS2MT/qope5t3a0ijpytqeSzIW5PnKktr8w11R/rXLkRoHmpNKW3qxfhHxM2Piz+Gj6lZSZPWMQtGJadNl0HdN0PDhg0lX7586n7ttdd0zdO+fVxDjMTDWmPkyJG6jmrXrp2kS5dOihcvLl27dlVpGtI/4lm8eLEEBQVJnz595NVXX5WMGTOqJBHNC9ZR48aNU7clOIWZSAvWzSmpMmDFVeTUjnOSPLWvRF6JkhUvb5Fr564Z4vHqbBFREt6+gKTOlEoirkVKj28ayMHVJ0yHjJLgBrll3fs7JH32tJ7QTv7PH7oovz6+XnKVC5SMudLJ3GFL5ODK44576K+y68fDntAOwlrmk/RZndk7beZUsvGT3ZrHiMux+fDLk17mDFishETe541ZIQvGrZQUaX1l4cTf5NvRyyWZTyyXkC4otXw9fIlUGBym5Vz99jb5augSLeum2Xvkq8HGnSp2P803uY/8/PBaCSzsZ9KNkJNbz5i8mjApfeXC4csmrqXimyJ2PRptsrZx1i45vO6U3taYKmNKKde/sHlh6rdOTtnw8U5JlyW1J7SLxOJPCyp++OGHGKVXZhvEyxCLN9j74Z5ghBjcbUUYJGsQ0bx589TNTMcMVLt2bRVnFyhQQKWBhw9joiujlC9fXs6exfxYCqlZs2ZcltQ0+ta5+ySZbzLTCUVH34CCGcXHdJgsRf3llxkbxNd0NkZcZhAf09k2f7bHdJxkOvLScc/tvyip/VKYbyOlaNv8nojNjHYxQuOFgAo1yiWH1pySVyp8aYgpvRRulkdeqzxH0vinlhJdCypxEx7smH9ALhyN3bOrMb6kXD3v7NFZ7F96THr/3FTebfidLHl2k1w3M0jfxc1k7Xs75eKJKzLot5ZOng1BMBCcPXBR2n9SW14s+bmc2nlODq44LkPWtDLu87Lr+4MyaFVLLV/ktSiJuBKps02JLoXkw1YLJGX6FPKLGRQ6fFxb4/ruvhXS3My8zGwx9ZIimaQwBLrrh4Ny3ZSDugsIzig5ygaacBFSpLUzeLr4c/jTRMWmL8KFjh07KlE9/vjjqvfnDVg8CMNu6iLJQ6o2f/58lQqeOnVKZx7E5EjR1q9fr+F/++033d9iP4jwiO/ZtyL8Des880hHALBGH7X5nilGCtXPKVXvLa5sXqZ8GaT3j00c1s6Ep5OnSOMrRzackuDGubUz7l18RJKnSS4XjlxS4hy0sqVcOX1N2r5fSzLlTi+ZTSdr/ExFafhEOdn8+R5p+GRFZe3WvLVd0x9sCIF4AB0bXDp1VY5tOS1H1pzUWcWi7sNl5cjak1LHzFRFDcvX4eM6SrDkud2HteSl0p8rwXcwLGZIo9zKYp7adk6JIWPOdNLYsLuvV5srfrnTScOnKsg7Db41s1xyKTcwVBqZZ18zI2XIlkYazaiohAmb+isDjPFvMKO8zm7MbJmD/aTXD43lmqmPcgPDpFT3EEmRPrm8XOZzObbhjBxadUIOLD+uM9yl4wmz9y5uDpX+jbj3cXnxuUkq/Zsw9f/kiUdHeF7fGi+++KIqxbpCCxcuYqHSP+9bzplBYM8Sgz8T1oWL/wp8sDXevGUPfYi4fk3adxyk7puBRTzExJoIlgy3RXw3YQFaFGy22mcA68emLyalAZvH48ePjxOHCxd3InwD/P2n1m3QVs9TQWBNmneTZUsWeF7fCCRxbNyy3kFPjrNU6MOhA4jEL2vWrMoONm/eXAUWrLs6d+6spqO5jNuujdAfJC6EFZzPQlMDvcEvv/zSJSwXdzT+tKACoULu3LlVNQmgkoRWOSJy/CEepHUco2cWQheQI/aIx72BKhF6dhaZM2fWcC5c3On400SFAu2JEyeUaJiFsEfB7PLtt9+q/1NPPSXff/+9SuxmzJghixYt0mPyVjM8PtDFg+AQp7MHZo9VuHBxp0Klf6PumyHPPzNBpX+THnxNpj88zPP6RrCWAojCEaV369ZNN3MB7/C3bggGds/7m/hgnfVHYVy4uJPg3Pl77aqk8Nz68Uc3gHiD9RD7SC5cuIiFD+L0ylUb6gOXstWs3VzdNwMsX/fu3ZUNZJMWMNuwpurUqZMKGTgkiHAiIYED33OI0UoC4//ljBbx2JnL+lvEf3bhIqnBB/NbpctW0wcIrELFuuq+GdDT40wTayi0KThgiJYEtvwgFoiB80loXEBUEBHrJH7o/z3yyCPSokULFWCgRYFEEPNk06ZNk379+um6DIEHazB+zz77rIrakSgiXcTuoLvucpGU8acFFUj0wsPDVbcPAQMzB/p53pvA3m50/9DvQyJYp04defDBB3WGY+3EWgo3ay+02CE2CNEeQkRsD4tZrlw5Pc1LmhAfInwXLpIq/jRRsae0Z88ePWDIMXpOwUJUzDwQCoRTpkwZJSzsURB26dKlegKXE7XsXxGeI+qI4q2onSPtvIf9Y++LeFGoRYoIIbH/RZpPPvmkbia7cJFUodK/kWOekBeenajSv4lTX5HHH73H8/pGMDNZRVjAmSpmHH74e7uBXXdZ2LNRCDism+MhEA9ERbzWehIsH6wefhAisxg/VzjiIinjb0n/bhcsAVq2z4WLOxk+dOhCIcU8j5IgQSFsYF3zTwFicgnKxd0Cn8iI69KwcUfPY8JAMDFmzBglLhcuXNwaiZoesNuH1oRdR7lw4eLmSBRRwZpxiteFCxd/DCUqH59bz0DsCzVt2tRd97hwkQh4Tv7e/JYLRNtYjXXVg1y4SByShYWFRWfI4GfYu4TtgSMdRIvCir3/DlCDCgrKLvFvakyRIqWkSZNWzp49rXtcTZq2lzlffmgI/e8d1Q8IyCz+/kGyc+fvHh8HadOml0sXz5vSxzMm4wWb1/Pnzwq2Ef8MGID8/Py1PPyl7pz9t6ty+fIlSZc+g1w4f07fRUdHmTTO6TcZM2JX/qykS5dBN8/53sRm/P3l3Lkzkjp1Gklt6un0qRNaTy6SJnw4Qt+lu2Po5fq1a1KnXmt6hT5bIPWr36CVNnxifjdDlWr15OjRgzJxytNxiPTq1SvSrIWjjEvHunTpouk0PtqJ6tVvIeHFy6hOYYOGraVM2cr6bf2GraRRk7b6TdasOaRGDUcp2AKiKFehhumMpzVM/YYt9Rs6du8+I6SuiZcNZeJu2KiN8b+if/0DAiWDyUONmo3kxIkjmrfcuQtIw8ZtlbgyZ86i4TglzWBk3d6oVbuJ5MiZR8qVrybHjh2WYSOnyJEjB6RuvRYSHFJUBg4aK1euXNY0evYeofULIVWoWEPT69RlgLRu20PrEta8bv3mGn7YPZNNHM0lffqMceo6abmdv7f75x1v3PSSnjtmKqCjQlz5CxSWPbu2mtF9k+eNSIuWnSWkcLgcPXJQsmXPpaPl4UP7dMRlFD118pj5PlICzch+4cJZWbjgK8+XcbF40Xxp2ryj/PTjt3FGWtZq9tmO7ozg7Jnt379HWrbqIps2rDbhkkkD04mX/PqD+Jl0f/llvhnRUxhCPaQ/bzDLrVj2k842Bw/uk+DgorJp4xpJlQqTZ8fl668+UXNgTZt2kJUrfpFMmTJLyVIV5Lt5nyuRhIYWN99mM2ktlOPHD8uhg3uleIly0rJ1V5k8YYikSZtO+g+8Tz6b/Y4hrLby/YIvPSmLFChYWPbu2S7FipWV5SYPpjA6G5MexHPypDNTZ/LPbNzYko+WgYPHymOP3Kf1wGDy+5b1GqZr9yHyxmtPxtTR9q2bTBzpnUHBzGafzX5PByTcH898Q9q06yHJTdk//OBV6dCxjxLlRx/+n3Ts1N/MzCIzjX9HQ7TY/vt45mvSqfMAiYyKkFkfv2nc/eW6GYC++Ow9ade+l7q//upjrX/c38//QssaYQasX37+TmrWdu4RW7l8kQ4IUaacG9avlPDwMqasPrJ920bJlz9Ey75v704JCswiaUz56UepUqfWOj9z5qRcvXJFsmbLKZcN93D8xDHJkxczDNdkz+5tZhAKN3mNko0bV0mx4uXEx9TB8mU/mwGzus7+P/3wjVSr0UDLPO/bT029tNS6+OLzD6RJsw7qnvXJW6bduqn7ow9flXYdeouvD+5XTB3103aZ+cErpl5MHRm6mPnRq6YuBmqfpk47G3/KPHvWO1qn1MVXX34krdt0U/f8ebMNd9VB3dSLqikNHfGwvPLSg9qRs+fIK0cO79cGBRAbiqzZsuWSw17+fwVly1WVLZvXyuBh42X6I/drRwE0fI9eQ+W9d17SRqJBv/j8PdO50kruPAW1UR+eNkoqVa4tS5f8oJ2L39Dhk2TG4+MNwRSR8mZWmvXJmxqfRU4zWwQEBMmqVUtkzNhHZKMhzB8WztWKoYIuXb4ok6Y8I48/5swc0x7+P5k6eZg2VpWqdWXF8p9VlWrKA8/KM089YPKS3wwK7eWFZx8y7gLKpj4xfbym5a1EzEz02KP3yaDB4+T9916SqdNelCkTB2tjfvzRGzJi1FR58omJhpDuN6Gj5ZWXnzAz1nCZaRqcmfTe+x6RHdu3aB2MuvcheeG5aepPXn9Y+LUpxyrDRrr6j0kVcYgqIUBUt2tNBZgFICJvSSLTJiyaoROdYTjXxajKLES6sHKMdrBJzFaEsSyXDcOogtsbEWxWe+IhPCylI5Bx0sOfuEkfN6Mj6QDis1JR3KTh/Ux4BiEGgRvSNWk5aTom3Gy8pGXzru89+ctfIMTMhPs0Lvs9nETWbDnkyuXLhh12tjOIj7zCtrpIulDpH2wWI2FCoDNx3ul2EZULF3c7lKgY/eyaJiHwHtwqjAsXLhzoRdqDhj7geUwYwcE5ZfZsrhp17fG5cPFH0IUNa4Nb4fffD0jatCk96xEXLlzcCrHSglsA9m/mzEUqSHDhwsWtkSiiSpHCV957zxFlu3Dh4tZIFhYWGp0tex45euSAx+tGuIq0LlwkHs5xeq/9mfhAlH4796lIi72aG/eprsfkoXDhcLOOW6/7Sn8H6BOmSZPuBl1Du0/0RyCvhPsrM7StU2dvCdsdaEQ4+3DsT6VImdKzjZHMs++UzHxz1fONcx+yrY/4cVl/C+/2Yw+N/a74YW4GtlP8MvnL8WNHPD4O7B5bfBD3X11bk7eq1erJr4sX3lCnfyfepAaV/o0YPV0faMjAwLgXRAP8Udn5u0ANKKOfv4y5/5E4RErHHTBorOkcDmFdQNnVdDI2W1FfQR2KPKDVgW4gYGM0Z8682slQPQrIHKT+FoRHmwLNA81/lmz6DQ07aPD9kiVLdiVs4s6ePbc2apDxQ72G/KC3l8V8gxu1oBw58pgwmE/zVb0+Oh3IYfIAEXgje/Zc0n/AGFVD4tjMgw+/pH/btOtl/qaT0fc9rPqNqCANGTZBy005Rox6UAlt+Igp0qXrIM03+R07broq4o6b8IQ0atxOBwoLCHTawy+rziL5uH/CDFWnQlXKgngob2BgVn3OHJhFy0qatOulixecOjLubKa+qYvefUeqTqV3RycMKmu5cuXTOqetqAvqxRvoR9p64RvrRsVt395dGiZTpoCYeqSd2rTrKVlMencDdCqgwHTytu37S+9+90uBAmH60gKl0W49hkix4mVV56xZ846qcoRCKG5UeipVqqVulElvhp07flcVnpUrFscZqWgUu/nM37Jlq2pnSm86PHqAw++ZogSQM1ce1ZFjZA4LK6na58mSYWkppWTyC9DvLYj//Lkzkjt3fg3frn1vMwMWVyK5cOG87N61TTsqcUPoKMeiaMssiZYDZa1Wo6HpIEFy5sxp1VGjs46f9ISqENH57h+Pe5Pqw3kDPbCXX3pU6tdvqWnQcSAiylQouIicPXtKw129glFQ9gCjVTXr9VdnqD9EZoES7uuvPamdmw6Knlr8UZ7y9ew1XC1bEc7RHImdZSCSqtXqq0LxZUNATZq0l0qVa5n8RMuJE0dV35M4unQbpHp3WLFCW37Pru2q4NuqdTdt24x+mXTW37t3h55qoPzoLhYtWlqat+isYfLnD1aC3LF9s9Sp20zGjH1Uft+yzhBjF61z+hF9rVnzTqqLyeBz7OghU7+n5MD+PVKiZAWNhz4XGlZC3ejwoXWCm3QYBHG3aNVVBxPcLY2b0we4yS/tbN3UG+nhpm7RlSQ8fY34iAdLYi1addFBA+Vq3vOOetHym2+oR1sXDK7Wja5mq9Zd1U1+YmqeTvvRBy+Yj3uYzro5TsPNnTNT369bu8L4M2I5nZbOEOt2RjKcN2PbioaXlumPjpVpj7ysipD2OyqZb2nA5Mmdyw5wAyqHzkhY0pr2wEgdJed9O1v1+Z58YoLJm5+GuwEmejuL8L3tmJhNM11T/cHaNUv1e8pIQxNu86a1hvgXaUd9yOT34WmjtVIB2SYsQKVqwfwvYspicTN2efWqpVLRDECAkRrlWsywoRlvy0zn3b5tk1y5cklKl6ms+ooAG4kHTccjLb6lDMePH9E4ixQtpTMLfuhoZslyk1E/bjYVdtYFECN1lNJjWo7n2Z++o27KTN3HIlYp4IvP31e3BfmgveKCxJM56lkGxEWnTe5Ru6IK165ZJmtWL3WyaTw2b1rjeZdMB2Xr/vKLveomT19+8WEi3B+oG1b7y88dN6yvzXdKk5fPZ7/nuFOmls9mv6tuBmxbfvqFd13EdTvhcf+run90wOyGjULrm4azoHBob9NpTpiRz890MArDsQn+Oprdx5SFYVY7fZpLtrPrLMCIShjYKuf8kQPih51Aw5n0MvkHmtGI80wXtRPlyJFbR2kaFpby8OEDyhZxVgkw+tDJiYeOFWBGIOKnE6D5jpY+lZzFzFhoXXsTFfExG2XIkEm19v0Ne3PKEA9HNi4a1pbZl5EZlpX8cQIATXlbJ3xP42c0sy8nAGy5KGNaw4oeN/WSLl1G+pyJz9EL9Des5imTd+qCvFIe8gcob/ceQ+Wbb2bJGVN3sF40PgQNIUaaQevE8aMaB4rFlJsR3daRd9vbuiP/DHawbt5pUQYGuzdef1rXaT6+Psq2o+WfNSuspVkXmnCYG+dYjj0r5rCm0ZqnOx3JQgsXji5RqrJsWL/c4xUXVCgXud0OonLxvwFtFxISLjt2bPb4/HOAqMqUraKDhCW0/xpU+udx3xRU1KVLV81I+e8a2XTh4k5EoogqWzZ/eeONEdKgwUSz9vhvjj4uXCQWidoIunz5mv5cuHDxx0jUTIXoNTw8r2zevM/j48KFi5shUTMVa6qAgPTmr8fDhQsXN0WiZiq7P+PChYs/xh8S1V8VqTv6bp7NvojrutfjvZfD+8iISNWBYyZkX4g9kn8D7JV4axz8WWBJ6fKlv2Z4hbqwG9V2Y5pn6gB415GLOxO+QUFBU2lca9QkPmjsbNmyqUoHmhI8/9GP+Nq27yVHjhyUrNlySWhoMSlVulKM2S3CoGc2aMh4+elHNCt8VA2FzULesUkMEdPB2IS0GhXebmZPwuGOn7Z3eMJZN4QMkffsNUyWLflJfJM7Rlhiw3DZnJM/m09+3mmxMVq0aCnd8FV/NjNNvBFmgOA9m6Okz8/CxoPWQ968hdT8GXtGAwbdL+UrVJNlS3+Uho3bEFI3iW1493dn/nwrVqwxtWef+2TThhUx+nfeIFC5cpVk8LCJqsOVxRADmgeodbADHxiUVUduNBss0IyIjIxS/bAjhw+okmrBQmFqWouOB7AQVKx4GVmxfJGGR2/qt5W/qvoNCpiDh4wzz4slrEgJ6dv/Xvl18feqr8buPUALoXKVOqrOYwGB9DFh0dvDFt2Q4RMkX/5gVX25976HVcNhz+7tEl6srJbl6rVravYLjQX0BMdNmCFZsmZTG4JXLl/SOCGciZOfkjVrlkuh4DA5feq4KrtiKg1TYitX/Cy1ajdVM2pohuTKnV+aNusgK1f+Iu079JXNm9dqPODE8SOqKZEnT0HZYtLPkSOv5MyVV+0YMvNB5Gga4Ie2BfbwMIsWkDmLKr3mzVdQ6x4NBMqVOTCrnD59QpVncaN1Qj0TBkOghQoVUd3F48ePSnBIEdV+QHMCg54B/oGqLRFi3Gib8C3+KAGj3+e4A7RuiBM37VmgQGENgzZL3nzB2ge4+TJPngLiH5DZDCZRquiMDhyDJQrRlIXZONDki7ylMlwJmvEMrGiIoDGTJWt21b+kDrNlz2neo/XhK9lz5DZpBDrxUi+mDPRTWy/UG/qKKPHSB229oKvJQH1jvRx13LZegk29GHdMvZh846ZeSPfkSfzDb6gXNErQ48RNurSBrZfk69YukVp1W6rKyM1mK2YYRuojhw8qkTGiouZiKRNCQT3GgtHamRXQTK8oP5vZqFuPofps4cTjsGJ0XGdW4btoz4zhxBtoKuu9d19QgsGM14hRD8jjj41Thc2dO7ZoHN6g8836+A3toE68zlaAnVUA8VJ4iJ2ynDUNgPoSs8usj99KQBMgmVYeBiH5jrhQLyINnmlwJKTzv/tCj5swkxFffH1Ejj2gd9ambU99LlGynGw35SA+y16jgkXDo8uDTtzvW06qGzaZdqBe6HjWjZpVXPc6jzuNEi5uWOstm9Zp/Bix3LLJELoZ2wi/adMarQ/i3LRx9S3dtLENz+Bg46GcEDeArUYf0XH7qmVeQN+izkyPER84Hv6ZvBEX/6JYLvDPtMnBg45en/f33vHGpKf1Qh39mXqJdWu9GDfxxNSLAe7YejHuxNTLxth68c2ZK/fUVb8tUiJJCCSeN18+WfzLAi2k8+M8VKybv/Hha96jmb1r51bV9p096+2YDg7QHzNRS5EipXRUoTPi3mnYItvJmNlCw4prhZ8+dVJKl6mkCpZULqMh72wDWFBpNAR5SpM6rcazf/9ufUdF7N2zQ9auXS4NGrVWImW0KmRGLhoA3bpdu7Zq5VhQL8yGWJvdYPLTuEk71WMjzKKf56lWPvlFifWASYfwJUqVl6xZcqg9eO+4dpu4m7fsotZgqVfCMuscPLDHuA37aQYONNe1Tg3B8m18N2ecvN0gUW7zl1+M27wDvE+sm3S93TaemHyaH2W6udvTd/RvbN9xnj3uW37vuGPSM+l714W3GyTWHadePG7e8y4xbtL1dv9jgor/AjgDxCj1iZkZYdssOGby0QevxGhfu/hvIdEiddgbRlMXLlzcGokiqpQpk8snn4yTZs0eMFNcovaLXbj4zyJRFJIjBxIeR8ztwoWLW0P3qTzum+LEiXNy+fJV2bnziFmIeTxduHCRIBI1U7HnVKtWcZVYuXDh4tZI1JrKhQsXiUeipQ4YJ3HhwsUfI1FEdebMGXnzzTdVUIF1IW4XjA/E7s8++6wMHepoThAGdhFNCfvsaFpEq1oLm2T42Y1e/CFc/C9cuCDvvfeehvMG4a0f8fJs4yFfxPH666/L6dOOoRTvvHq7icN+88gjj0jXrl3V3xu8t+HJY4YMGaRixYr67MLFrZAoomrWrJnkzZtX3R9//LE0aNBAGjVqpM8WqGesWrVKnn/+ealbt640bNhQRo4cKQMHDpQcOXLId999J+3atZPg4GAZP368ElDjxo3lueee0+tPQ0NDZenSpYLRydGjR0vGjLGXRfNLly6dTJ06VT766CMlzr59+8rPP/8s586dk5deekmJECLJlCmTtG3bVgkCP96R1syZM+Xpp5/WMMQxbdo0jXPcuHH61xsQ3S+//CL9+vWTrFmz6mBRq1YtQUfRhYs/QqKIav78+TEzDh1u7ty5UrRoUX22QI2EWYO/Zp2mYUqWLKnfHT16VJo2barvUqdOrYQQEBAglStXVmKFSJgNatSoIVmyZFHiIqyNlx+EtWXLFv2e8PhBvBDh/v375eJFxxItIG2AH+/sbDhq1Cj9SxwbN268JZFAfBBtYGCgDgS4XbhIDP6QqOiozBCnTp1SwoBIpk+fLm+//bYnhAPC0RH5ywzx+OOPyzPPPBPDrqHX9c4770iHDh2kTp06OpMwQ5w/f147PT/C7Nq1S3r06CFnzzpa78RniaV27doxhEVahAcFChTQ7zGSyaxC/iA6/HhHeAj7rbfechRBTRzEdeLECWX/uH7Vz89P47KABbX7cuQbgoSYXbj4I/xp6d+7776r7BUzxL8J0oPlnD17tsfHhYukiUQT1aVLl7RjM1Mx2v8vYGczFy6SMhK1poJFW7hwobJDrJsSYoPo8MC+4y9sm2WheIblGzBgQJww9r03SnQLlnqPlJPIa3HfhTTM4/hfjWszI2uxAKk7rewN4dNnTSO1HygtnqNdMfBN6Su1p5aW5GniEmhUZLTUMfFkzBVXcBF5LVLqPVpOcpQJ9Pg4IB/1p5eXkMa5PT4OoiKipHDT3HqZgG8KH6nzYBlJkdY5LkD8aTLHNUoaHRWtaQaGOCxo1THFJUfpzE78j5WXfDXi3sRCORuYdIt1KKDxEj/5iIqINvVg3OabCK86oh3qPFBGak4uZR5EMuZMZ+qljESb8lYZXVzrFLc3YNMnTZqk69IpU6bI2LFjJSgoSNsM4U6+fPk8IV3Ehw+3HXCSMqHODWiQIUOGxKyNWF8gFUMI4Q3WJggfeB8eHi79+/dXNrFPnz66/kF4UKZMGSlfvrzGlzlzZhkzZow2lnfa1y9FSKnuhSRP5Sym8WNZTDpYLUMIWYv5S65KWTy+Jn+mMzR7sbKkDUotxToV8Pg6aPn/7J0FYBfH8scHt+DuHtzd3d2tUEpLS6m7y2v76u2ry6u7O1AoFHd3d3cJTgL85zOXTS6//BK09v73Ldfcb29vZXZ3Zmd2d+6dRhJ9NEYa3l0pNsRDuxdqy+7lB6TNc3ViQzw0vL2irBm1Wdq/XNc6n0P57sVl8WdrrfPRcR3yV88lS79cb4PA34mrDykjke2K6DxApO3zdWTETdOl46v1bfCNuGGa9PyoSWxMD4W1PtUGlZZ0WdNK5vwZpXjT/BK17ZiUaFlQts7abWn4GUYmreuct1dI3VsqyhkN3zp7j4y6eYakTp9K9q6JkpG3TJfU6eIZxlkt2vZ5eyVTzvRWzq7/bSSno09LnRvLy/EDJ+TQ1qOSIlX8/jNmI+iYGGcYSBz9eeCBB2TPnj2m744cOdKsp07XDZAQKfMVKGIO5DkFGQ5IprfffjvOGgchMYNjefODhkCiDRw40IwAxMEU7yQYz+fOnWuWP9LDesjAguOFNk7q9Knl90fm2/3p6DNxHeqMdogxd8+2Dk/ndh35lA7Eqc8vtnC4fsyJ+PC147Zp2RNuWIzR9KKPnZbUab06RR/3JCduJRgoaTR/4MJJt+qVpVUqeB01LlzR4K5KkjJ1wvQXfrxGdi7eZ/cTHpsvPXQQHd5xTJZ9t1GundFJ3m82yp7FHOcE8VkdOHtk6Tfed5vyV80pn3UdKwN+ai3H95+UI7uOS9TWIzZAoQP0OKbhlfqVlA+ajVSGpO/roLp2Rmc5efiUrB2zVYZM6GBlRPJCC8p34nC0zP9wtQ28U8eiZeXPm+1+05SdcmiLpu9rAqb3LEGULFnS2pSB1KNHDylYsKAxwMaNG9vndgKER0q+KsHZ+3D+KQAdngVdiNm0aVMbHEiYX3/9NTaGB04+MlXATI0J/s4775Tvv/9eJk+ebOtOvE9jYfEjvcWLF5uF7c0330ygJ6XSjr5nxUGb2tCpmj5YVdq+UEc7RkrZop2vmnbufcqNK/UpLv2/b2VTrLVjtknFniVky4zdOm3KZR2Xcbr8h41SrGE+WTViS2zqHlb8sEmyFckki79cZ53p1lW9rYOvHYs/jRSy+It11hlvX9fHJN22uXvk2J4TsuqXzRoeY+HEP7DhsOxff9gGBeXzg3QAdSjaIJ/8eudMaf+furJm9Fapf0clG0zD5nSV3BWyWzwGDQxs27w90uS+qlZ2Ontkh8Kya8kBSamSpONr9aXhnZUke7EISZspjTTQe31Fql5RSsbcO1vSRaSVKgNKyfQXlti0sIxKxivHtLXBWOu6slK6bSEblCt+3CQlmhWQZd9ukI6vN5A85bQMPr6A/sygYuBwDRo0yCy/GzdulGnTptms5ccfE38+KICH8zJUOGkDEVk47dy5s+0w8CPUiMBvpBvvuPd57r9nfs7f0MZhSsdgpqPS+ej4TE+453LhDBw6G395xySG3sOhE92HAEnnwtGB3KCwcKZC+i80PIVWj7ImDFc9UweQG0QOlM+Fufhe+TVAg8nDnxdl1X+afuK8XPqm9xCdcO71DdJNWJf4e2hIfi4vEEqXBOE+0Dbk49qJtnSzFX/bBkiM87b+wZ2QQhgbWPcJECBAeKTEw1Ct2t6X/ZIC0wG27TCFY4E1VAfywz0LjcNvOB5rTUnFAehJtYaVk4I1vW/4Mg0r0TzxVwFzlMwstTUezzMXyGjvcJ8hezqb6nDvB9y65rVljfMjMWoOjf8mroPlfV05SZs5jb1fa1hZyZhLlXu9J6+sRbyvPDqkz5bW4vO8Qq/immZZKa7TqrKdi1r6oVZBrIiUgSluodp5pOY1ZaTa4EjJVzmH1NB7fvtp4vLNVTabGSdqDCkjta8vL2kypJLqQyKl9vDyNp1zQPqQTpmORUwaVb9K41zvlY/41If6+1G+WzGpcXUZLy9Nr5q+46Swg9FFy82UknjQN0OOhBZMV9YcpbJYfO4xKvlBWUmneIg1838NKXFYUr1mo9ifiUEjY1JlpwNgx8KDDz5oDjb9YD8fU4LXX3/dLEaYY2vVqiX9+/c3699nn30mDRo0MFPtww8/bPoVFsN+/fol6Ej5quSUgxsPS6c3Gpgizd8iDb0PQDuc0cbp9VlzyVc1h5RuV1j6ftNScpTIbLpFvx9aSkZt8Hq3JNxG1fOzZnLqSLS0fb6udH67oURtPyad3moY+9RDk/uqmLWt56dNreNsnLhTen3azAbMuvHbpfsHTeKmSxS59VO1ZNKTC6TRPVVMlxn/6DxZN3abVOhZTMb/a4Gs/Cmhp6e6N1WUiY8tkCt+bq2DKpdMVd1nzlsrJE/F7DL7jeUy49WEn4UtVCe3LPpsnfT+vJmky5xWNk7ZIVOfW2SMY/eygzLlmUVmsndInTaVHNl53MpOXdNlSSuTn15kU8ccxTPLlKcXJxgw6ItVB5e2qTXLC1OeWWgDFwusH80frSHb5++THp801TpUkE1Tdhk9/e0GA4FGXd9paAxxw+Sd0um1BgmWP7Bs7l1zSFo+WStRHv9LSMiSwoBGfuyxx2wPHIiIiJB777030c5u5t7s22OjKwOFOJjOMWAAJNzEiRNtBznm2Hr16plhA7O707PAsb0nJCJPBtm76qCcPBwtI2+a7ukdCiSMp0vodPRotEz690IL4376S0vtGZ1pwcdrvXj6z3FmOtDORXzAWiXm8dNydM8JZQL2yAYpOB19VrIVi7COyuApqJ06VTrVhTQtlPxU6eI7PH3/uysnybDZXbXjLpTxj8yTSr1L6OAqKVOfXSwVuheXOjeUt7iuDDNfXSZX/d5e3ms60qxvpVoVlC7vNJINE3ZI0Yb5pPcXXkclb+q1Y8E+ky7vNRkhR3Yfl4w509v7h3Xg8Fnlqyd3NKng6HLm9Bk5ceCkDVyk7dbZu+Wqse1thrFq1Ba5YkTrBJINPer4vpNmzieNzPkyyQylI5IUuHIjYTPlTW/hhOWtkiM+Tmx6vF9BpR5rgNxXUQYnse3m4tAeVfqXlOjj3j7S/1Wcc1ABTONIlsqVK9sAwLy6cGG851WAlWjz5s2mb2HZ6969u8yZM8f22XXr1i3WL1oqM3CQHnE3bdpkO9ndwAN0jEx5M3jKeWxYqtg1F6Z4cEKeYQEs2bKgHNp8RLn2ASnWKL+F7Vy4XwrWyi27lx6QbMqd6fQMCix4WQtnMvMz90izzdM9p5U3Le9pA23n4v3aAc5q+G7Zs1IHddQps+ztXx9lg5BOTmcGMOnh87vZQClcJ4+mHSE1dMrHgGY6WnVQSZmp0gfL2w0Lulsnx4qJZbF892K2AMy0dtwDc2wayVrV2PvmGBO74udWOoUsIsWa5jfrIdKYAZC1aIRMfmqRpNVpGHnMfHmprUchPTq/Ud+kUDnt2NlVajN4MuXWNtE6IsEyKaPavy4qgWSDM6TPmtbqDR2YFSz8dI17JDct7eHRZZHn0HPztF2ye/lBY1BbZ+62Z7es7mW/D246ooP9mOxSuh9VBhC15YjsXxulg/6M3Lyypw1GmN+hrcfkxMFTiaaY/0uwD2nfdtdz8trLD8YGJQbTN8CgwPqHeTV79oTzZWfIcMCgYV+B19bhnr/8dptuGXyEM1hJ1w8aK4V2ItcB6JiOS2LNsns4s4YzbWHQ0ImYLsIliW/3ms9pbVTu6RRwdbtXoAPE3Wt+bncF4aTPwA29T6nlcVITEAbMuqb5kgdpko+7B5aXdn7KSPnM+qdpIpHIl3oxmOPKoO/T6cjJSRbKEV8vDffVxU8XKxN5Z9RyaL1gSAwQf1388JeVNB0DA4noolKbdvSnFa1x0PEsjt4bjbTtvPsUVo8E6eg9003e/1+FWf+iT52UNGmT/54vUwh0psD6FyBA8kjJYCkVmXAbTyiw/o0dO9YG1qUMKN4PPYcVDnDP7Dp1g3sWb5Zfp0Z5jUuzBw5LWNy8MBbEL1Tbsxamy5JGijZKaEQBSDamW8aZfYDrEm4SxAemSxZfnxeum8eseuwlJB8WTkMtgaBECy8+1jzisDsid/ls9i5T0lAw5UsUrnXjPXQsJJIfSJJsOgVEekEX9D/qZXRh32AYujgrKtO8orEGH8LYBpYA+m4eLWuxxvmM1oXr57U8kDTQn/u0meKn6QZ9p0DNXFYG7qm33f8/R8rTMdHStn3f2J+JwRTqX//6l+2MQPRjgHDWOz/Y64cUY48Y0znisK2lQ4cONjXkjBPGCXZj8IydGRgsGjVKaHlks2f/H1pJmQ5FbGqx/LuNUrlfCUmXNY2k1wHT6bV6En0k3nJEI7INqP5tlaysHV6pbzsrQtH/e29bFXvw/Gj/Ul2zmGFBdKBT9f26uRk26IimC32+Vg5tOSptnq8jCz9bIwdUz/KD3R1sT2r7XG3b6bDws7WyZdZuqXVtOdWj1tp2ID+8gVHANuoyEB2witW7taKl4QeDqf+Prc1ggiWPeL0+by5plPHAfDq/3SgBXWASPT5uqmlVsPuOr9eXzUoX8sI6WLx5wXgDggK9qOUTNc1IlEqnb630HtqfioqWNs/WkqXfbJSTR+INDEw52zxTR9o9X9e2RGEJbf9yPaPd/3ecc2LLQMKkzqZKOm2pUqVsC9Itt9wSG8MDlj9M6MTF6sfg+fe//237+3iPw4LO+scg5aDiunXrzBTP+pVD1Laj8nWf8WYQQBdo+e+a8vOwaTYX37v6kEz7zzJJ4+OY6DPfDpho+/LQsY7tOS5tnvbtZI9lnFgF2URLZzDEhtMhPCkVz2GZ779V+yfp9kFj2Th5p5m92dSKAWDu2yul9ZO1VQLF6pSxr33cYbQMndpJfr1rtiz9eoM0vb+qrVetGrlZGt1dRaoMLOVFjM9G8lTILrswEgBfeESe9Lb1yg8MAV/3VbooUY7uPSHluhSzcp+IOmV7Ayc/vSABXdB3vu0/wfYxorsd0vc7/KeeMiGtv9K1VOuC8fqV5s0a1CedfvOkreqhC5RBsISQOlMqmffuKun6dgNJGxHLSDU+EmzMXbPk+MGTph/+ds8cMxoFOI9BBZiyYWTInz+/TeGqVKliJ2n94KwVPiowVvAMS+GOHTvsdG2lSpXsfXQy9v6xi52TvatWrTK/FX7rn0Hb2pRuHUhVB5a2AUajV+xVwgYdhomynYpI13fjpVyaDJqGvodVLX2OtDYimaINGtPW4h/ecdymQOz+RhkfMrG9DTykFO+xU9sBbnvzsp4y+o5ZNg3cufiATfsObjgsu5bslwK1csnelQdNWgyd3knjn5ZBv7aVcQ/OtWnYvjWHJEuhjLJh0g6VaIclQ/a0sva3bda5rxzbTiLyeZtRY/R9FnUZKH1VkjIVpKNjXGFq5x9ohli6kC8D6r1Gv+iUNKPSoqgc3XXC6lmhR3Hp9GaD2Bfi6cIidrpsfLVSzHqIFCYN8h88rp1ZOofN7iIzX11uko9d7TlKZzHJhtUzr07tsNpBM+ps60yarqVPOfXeGSP+v8Osfzff/rS8+dojsUGJ4dyTMa37/PPPzSSOBPIDqx4DxwE9DDM7HYZ7/vKbtJBcDC63ATfRoFLQselAp3RaYnN5bTiTKnSKCOW+OnVhXcksT9qgTF8YeNbYCu7pNHQKu9f3YvR97kFcugreoUNQRgfSs46iA9CmZ9rZycufPs9P6ZSLdGznuuaB5MQSR95IDt6lszsp4s/Lnxb3DHbed2m5svphdEmndInNNxFd9DlTYrMMJkEX/73RRX+n0XdJExIQDn2wvrq8sOhBC2C00/iWN+/6ymFl1vv/zzDrH2tPoWbtpMBULdwgCBAggIeUSI2sWROuOYUCAwS+KZj6XcqAIi9ciJ0LcGPm73B7DBdwZDgqC55Y90KBnsT0BsBdiQfYgYDFLhSkQRwkCNOfrIUy2dqJuw9dQ0F6sHCMdCQf7tNl9srHom+ock48F86Uk/iUg3xJn+06fmC0IA5AwlBnflMO7z7hVJByE45UYLpIekx1oRFTS7vXsvnBNJb6kQ6L66RPHMJd3n6cPhWtZdGZhyaapUhBfSe3SqvUkjFPLn1P6ZA7p9YzWjIXVt0sVsLzFcTUGdJre5yWzIUKaPnj2yptZsp0RiIK5lOpmNi/SdqI+DKQV4ZcOWJ//fOQMib6lAwYdGvsz8RgIHD+ifNTEK9v375y/fXXJzAuAKx8TOfYooRlb/jw4balCQeUxOW0MLrVCy+8YO8zDSTdyMjI2BQ80MgDfmol1QdHasfPJDlKZpErR7fVji1StH5e6fddS29qFgs6Bha9jq/U1/5yVpo+VE0Obz9m+ljrZ2vZhlV0GQfeZe9dYbYgpdH6fNNCdq84aFOcft+3kl1L93vTvVgwYK+f1810r8gORTROS9k+f68dFBw2q4vsWLjXzkf5MUDT3zJzl3R+q4EdW9+xcJ8ZGurfWkl2LdtvepYfWOP2rjwk187sbJtNjx84KXtXHbLj+xgW0N+Yyjmgb3EebPDv7c1IQDzOoDEIS7UuZPf+k7wM7oZaxqYPVjPDRotHq9uOEeqJxW6P5u0HA6rHLx9JnXtukFTp08uepSul8jX95NTho9Ll23cko3b69h+/LOX6d9Op4zHpN+UHHeinpfLQAZIhRzbJX6e6ThvTSr9J36sOdkpKdGghWYoWssGSo3QJ6fPbl9oOCT0el7+ih1S+up/SO0YqDu4tHT56WcsX/ozf3x3nZf3DCWXv3r1tgHHil42wmM794Hg9uhY7Lu6++26LwwFEBg3Ty9atW8usWbPMQIHDTXarL1myxOL4B+jRXcfl825jzTjBtpaCNb09h3T6NWO3CgfsQq1cPwyZrGGp5Iwq+Ei1DtpRYMmp06SS0m0KmZ7gwLuvV/9RqgwoLScOx2jn3y19vmpu0mjz1J3S+4vmCbbyYOX6T6mvpO+3LWXlz5tk48Qd0v39JpJZJcJrVb6XgSPayoz/LImN7eGTjmOk5ydNZeQtM2TXkn1WHtbO9q4+KO1eqGsHD/3AulZ5QEmzYh7bd1Ia3lnZTOpsUcIkjxsBv+TBtH9g01GZ+dJSSakDCRqxrICEzFkys/T5srmc9TESBtuvd8yyewwLxw4oI/2ptf1m8/KAH1qa9HOgY6fXwXHyUJTSK4NKRNWNVT2A1hibqg2/UtNMq/nFmORB+p2MOiyRXdvJ4W07bYDlLFvKynxKGW39R26XPYuXW//JUa6UxOhA8zOJHJElZffCpVKkRUM6nEq/AnJ4647Yp/88nHNQAaZsrEthiIAwbFFiSugHi8KjR4+2e565OAwY9vvxPg1CGqSHNFuzZo050EwwpVRi05FRjE8djjZr3xc9f7ejBvVvrigLPlpjjQhHb/5IdXuFrTFuyoYyzQCJ0Q6GcWHD5B3MYGzHdpe3G9pay/C5XeTr/uNtAE58fIHtACe/SU8utGknij4WuB4fN7H4V0/qKF90H2tTPo7tk3a0cnmk1k/XTbF3/OCE75RnFlsHXvzFepNsMIiVP22WDZN2WpomYV+rb+tP7PDGHH10z3HbZzf/g9VWd/bOzX5zuXL1aOtsdW+sIBV7FddpbTop362orP51ixkKpjy9yKaQpDnpKe8j0dARiyXrYDxjp/tv9842Wk14dL4ZXTCMTPiX3mdMPKVm0OxbudbyBUz9QCqdEo69/j5vUGnb8r1eTjqU69dNRvQfbnHOqnS1j5RrOfLXqia/XXu3/aZcKXTKwT0Dsu27z2sZ0tnAOxl1xJsi6tSRAYyk+6fCrH833vpvefuNx2KDEoPFWwiCMQPHLmyoDdWNGCT+BWHeYbAwkNz7DCjuAVY/LIbECWckgevSAZiimCVL4XZDMHDo+DQeu6IBz8xS54vjv2cgWhztTLb/TPsKnYowODDSyX8PLG9ffMpDBwUufbpcilQeE3AwHYuOrWkBOruVWd89E3sPeJ+8zFrI+pEChnJap5zE4T3yc/G5pxzkhxkfuHKwaZbCYPJOqffEQ/owfXX1tPhKS+qVSvNhiki4MTHfdBEw9UqVBp1NaaGJoT+l1PYlHL0p5vgJ07mY3hGnqkqvhW98pHG8wXda25bBUemqvrL4/S80La9vEK4vaLvFpoXeFgvSYjBZHK3MP3VgmfWPr7Yn5aMiFJjFnYk8QIAAiWEs+VwDCiljUwoFBoZgQAUIkDS8ec45ULp0Qfnuuwd1ipfQ4hcgQIDEOK9BtXLlVsmYMe15LxAHCPD/Gec1qJj6ffklu9RjAwIECJAkzttFGXqU06sCBAiQNM5LUoFgQAUIcH4470F14oS3vhQgQIDkcV6DqlixvDJmzBOB9S9AgPPAeQ2qbdv4gsVZ2x0RIECA5HFeo4Sp33PPfR8MqgABzgPnNUo4XrBu3Y7ApB4gwHngvAYV5vQdO2IdlAQIECBZnNeg4sQvjlySM6s7L7YObjc6CH0WIMD/Ms5rULEz3YGjGnhOCj35y4lenhHOdiZ8+/EeA/Gll16ye3Qy/jJI/eA34aTr7gESknfckRJ3T5ocI3HbpvgbbKEK8HfBeQ0qPqDMlz/ozHyvd8uWLfY5HT+QRjt37pT33nvPjoZwtJ7v+3JQkd/cczKYcA4z+gcWH9fmw824MytdurQUKlTIju9zHP/222+XAQMG2GDifT7JQ158LYS8+MTps88+a98aDh3oAQL8FTivQUVnZUBxEJG/HI8PZwnk4CFxkFguHhLE3bu/oUdHZsyYYQNqwoQJNm3ksz18KYT0OIL/4YcfWn6Ek4aTeHjF5cQxXw8hDvkGCPBXI1Xu3Lkfjb1PEm3btrXP/yNNnCOX999/P0EnZlDs27fPpBoSi86OV9pt27bZQClbtqwNEiTRc889l0Cq4N22Tp068u6779oAIS4DZ/fu3SaJkG4MRtL973//a/lyRJ/3SP/gwYOWd4AAfwec94ZaB7wi8bVEBsiFonr16rJs2bLAcBHgfxoXPKiSA5IMqZHUyWA3HXRAgrnByUDze7gNEOCfivPSqej8Tp/CwODu/SCMb/rynKkdv/3GCIDfdAYOg4sp3ddff23xuMcwQT6kS1g4o4MrR3L3/OViYPPXpcM98ULhykq+7h4Ql/Jzce/qTtn9cQgnLEAAh3MOKjrNzz//bHrMkCFDTO8Bd9xxh/11YLDwJRA6Jl/8oFNjPPCDZ6Tzyy+/mMRCOjn3ZVgJuS9ZsqTUr1/fLIT+aSLmdhx5ItlIe9iwYeZjEJ2Lj3bja5B79DUu/At+8MEH9gkfBi1xeYf68HWSGjVq2KAYM2aMpUfZyJOvmxQoUEDGjRtnaaIXjh8/3rxHNW3aVEaMGGF1xXko9YAm3AcI4HDe1j86PcYDOvXhw4fj1o4cMJs7yQDnJk44vYt06MSOuxOPe8K4p9OH89bEM74SwgcSGGw5cuQwh510cNJ85ZVXrEyUwUkSBhOmf8rNhZWRvxhdpk6dauW78sor5brrrrMPJgDSxiCCVOJTQGvXrrX0YAbUjXJhbCEtyopjUOfvMEAAcF7WP6TEokWLzKKHpMJt84svvphAP+I7wHxvis/uIHGQBE8//XRcBwd0TKyDmMOXLl1qHRTuz0e5kTJ4sV29erV9hBspg/XPgbzbt29vH59bv369WQiRHnyou1y5ctbRGXR8aI41sQULFlg5Vq5caYONAaH6o33cm8HkBuDgwYMt/enTp1v5+TDdlClTTD8kDcpMWbp06WJSjW9sUU7M/6yj8dHwYOE5gB+X1VDhwEIsU7+L6Wws/GbJkkWWL18eGxIgwD8L5z2oTuMNNtV5zRYDBPh/jfMaJWnTYlx4xAZWgAABksd5DaoCBXLKqVMxiUzkAQIESIzzMlTs3Rslx4+fVEV+p4QY5QIECBCC85JUTPuaNUv+PFWAAAE8nJehIhhMAQKcP845qNCj2GXwZ+pTMSy2hiwuXwxgBmfPnpGUfNv0L8SpkyclbbCv0fD/gRaJpn/RYT6rw4A6ceK4/b2Ui90MffoNlQoVqycIz5OngFxz7R22m4HdFa3adLWFWe5PnjgRtw+PMvDZH+/+RFyZWNg9efJEXHruypgxkxQrFmn3xOWd0Dik7dKJjvbfR/vS999rXpqOV774e565q3WbbjJs+L0Wfvz4MbnhFr6Y4upwwsp64sQxadOuR9hykxf5cEEDfpPOsOH32V8+HEeYo4tHI0eX43LV1bfG5uHlZXH0b5duV+hfL567XDzuScNL96T07X+t1KvfPEFcLupEfq5c/HVl5XdofNeG1P/o0cNyw83QAnqdlcpVaseV26VJncqXryrZsudMkM4/6UqVK1cuM1Swu+GkNvRD/3pXpk351QYTgNvnyJ5dHvv3GzJxQnx4cgjdYuSQPXsumTZ1nAwddpdMnjg6Lt6RI1FSTgm5cMEsicicRRo3biPz5k61+Aywdh16yqyZk6RP36u1w3aV6dN+l0GDb7ItStu2bZaKFavJoCtvlJkzJ1p64MyZ09YpTmmn2b59izzw8ItSsmRZWbxoToLyFS8RKc2atpf161fK9TfcK7nz5Lf4Q665VbJlyyFRhw5I/wHXSYYMmbTjREv3noOEr6zzWc4Onfoao0iXPr1ERR2MTVFk5YrF0qZtd5k8aYyUKVtJ6jdoIRN+HyE1azWSPHnzS968BSR9+ozaqWpq7BSye9d270VFgYJFpHyFatK6bVc5duyo5fXQoy/L9Km/S6PGraxz7t+/R9q176lXD1m0cLZ06dpf2rbraXS5YtANkitXXs17tAy99k5p3KSN0Xz4DfdLRERmmTN7SoJF+QpKuw4deym9p8vtdz4hpUqVk1Url8iSxXOlVOnysmHD6rjpPx3m+hvukyxZstoguvvep60NuNprGunSpbcdKIeUZgA6d+sxUNKkTiMZM0VIocLFpE6dJtaPyleoanmRcokSZSR7jpxSo0YDiVFGVahQUdmzZ6dX/9i8Seufcq99wtsXB2yaFGY8pEyRUoP1P/3r4id3JYWdO7fKXfc8Jf96+KYk4x1XQu7b521PoqAbN66VTJkyW3z+bt68wRr3mHK9WrUbWSWWLl0gTz91j73jQF2WL1tgccGxo0dkhw4Wf748a9S4tWTOyjeN0+ogyikjfv5KDh3cL7lz55Oxv/0su3fvkFx6nzt3XkmTNq2G/SRly1VRBnRcxul96TIV5cTx45auu/xYs3qZDQQwd85UlZylJFXK1LJly3o5fDjKOq8fOXPm0c5XXAfOXi3/fGMeTz5+p0qoo1an+fNmqASOME6+desmo9GWLRusQ4PtymSQoDQkg32bxTkjB7VOR5UGflB/GFi69BnkjMZhsH326ZtxNHNw9SKdnLnyyOpVS+0eKfeL0gv6wyjy5y9k0/Z4OqSQcWN/tsF5QiXsMo0HYwLr1q7Q/rDN6MNgY4DFxJySLZvXy9YtGy0O78enFV+Ov/09jeJGWZq06eTxR661ez/SpEsrDz1wvXZgp6ckfyWFevWbyeZN6+SKgcMTNFy+fIVMEgwcNFy5YDbJkTO3xaEzumkG0yUa7LBKBDpQunQZbCrEoCqr0uCWWx+OTc0DjddWJVydek0tr/TacUqULGPpOfAuHRtipEqVWhbMnynXqRTlc60zpo+3KSn5TJ38m2TOnFXWr1slTZq0tc5KJ2/eooNk0HQdR3VXx859jFs3a95BWrbsrIP0gEnbhg1bmYQ6dGi/5pnKJDGc3I/lyxcq84iQpYvnqfSuJu+984LcdOtDxtDWr1sp/a+4TvboQE+vNNilTIqBwCCCRtQ5MrKClYG2YopF3dOmTS9Zs2XXOmSJzcUD9T+u7xGfOtPJkWhMyfrp9K9o0ZJWXlcvaDRbZwwttE6APD3apVLpM8potGbVsrj42lus/ukzZLQB3blLf6NL46ZtbEBWUGnVolVnGf/7SMmgU/UZ072ZBrMMBi3vx6cV3/f+7vfnZajgxG4o9/ongU6ChHz5P+dckguQDOjsLVt1kczK+MaO+VGZSULJF8DD33JQXV7rn+coBm4Op/0rAFd207N/Ok6rLnVKZxAZVPpcDC6UFjBEpOg/CSmZMnToNCD2p3fkPRySCr8Q0LF79BosBVUR9SNv3oLSU8NRfhkEvftebXEB+boBHXrvysQ74cqXI0cuKVeucuyv+DNcfpCeC/ffM/0Il76756+7D2U4LVt3lp69r7Lw6OiT8viTb8bpEhZfL343aNgyLl0//Om730yFe/UeYjRyYX5a+O+7dhtg6XPP5cKb6XTVve+A9HFx3D3vkleVqrUt3I+Y09Fy9dDb7d6fvqNF6L2LQ/mYLj7+7zdif8e/C1yYH4Q9+PCLNrBcmvyFFl26Doh738Kt/vFt4sIT0sj73bffUBvcfxRSUphChUvaD/SVe+5/xRrdjyOqdzz0yEtGbCpEJWkcTKPePYcTvXunlIdD/QYtZeGCmWbydZUFu3Zts3k3BMmSNbvkyZPfwrNkyS79BlxrjQhBeO+66++2vIded6d06Njb7jHB3nnXE/aOA4OycdO2dk+57rn/GXuHPPyoVr2uDLryBtMv+IvOgtEC038vHRhYrbp1u8IaMXOWrKYbtWrdRYoVL606VUe7L6sD10+XUSO+ldKlPd2mbr3mcY3MO23adZcmzdrZsgIWTwagH1mz5ZBOXfpJ5679JbJMRYmIyGKDEloULlJcOnbqbWUdMPB6GaL0gOtfobrotcM8ulwz9A4paUp/tNLqHrnhpgfsfviN9yuDqZKo/k2atNN377LZASZ7aJQ6dRr55uv3zWgCqBcXNO3Uub+1Hff0iW7drzCrYsdOffRZX8ml77RUPalt+x7Wjrff+bjppoMG3yhNm7azMoIrr7pF9alOZulE14UO12v+Jglj+1EZrT+6JKhZq4FZPMmnQIHCSstS0r5DL0mnUgwG0G/AdaqL55ESJSLl30+/bdJtwBXDrD7Qf8g1t1n9KDuGEcpKWVzdNKP4e2XA8ffx9U/qHpr6770Sx6JAgaJmEs2QMSI2xAPrSCi+KKKYa/PkLSBZtfPnyJnL7rFEYTnj3jVEOBw9GmWZ7t61IzYkMRjYu3Y5E/NZWbpkvjUOUzfKBpFPK7eEUJi8UZKXLp0nTz5xZ+w7HoiPgcF1IqyKG9avjrPQAJ5BYAYRhozCRUrIJx+9busppbRjfvnFu3LwwH4ppcp/xkyZzMK1ccMayZuvoGzdssHMzZRtw/o1Prpks07vMHvWpNg7Mesj0hPLF5ZJTOMTVEn3o4iWAZM1eS1dMtc6w2OP3GLGDer066jvbOB5puz0RodVKxcbLcBaTdtjbCmMXo7h7du7O87U7UD9GaipNd3TyrRY13v7zWfsmasDcZhJUDc66qiRX1s44NmECaMkf/7CUqlyTfnh+09lx46tUr1GfRmt5SytdAPQqmDBojJ+/Ih42ui7o0Z8IzU0btWqdeweoK+RFxbXNWuWW9kBg2H87yMsny1bNtrvMaO/t7iUG2aMMIA29911jbUpRp+cOXNbnjAKzdTS49nIEV8bfaAz11mtf9z9We4Lxt7H199/D33dPX3Q3XP4NcGgOnzkkDbgtSoaj8eGeDh2/Ig88tCNZm2jYQ4e2Gcd73DUIbtHkrHWxL1/vSYUmHfhzuvXr0rQ8TBfM0jhznBm1nKwFNFhiEehEdcQcvGi2WaRYm0nS7bsWtEzUlG5/n0PPBebmgc4KRKBBiZOWu2AodY/whkMJzRtOuzGjWtk8FU3m3RirQZOxyBh3Qkr4Yrli6R48Ug5euSwMRgkyeHDh5Sp5PDR5Yg0bd7O8q9Tt4mtlZnUbNLGuDJxsHbCHKg3ks4PysA0iU5ZqXJtef/dF+Xhf72sZWVj8y7jsAcP7DUuy9odjehoRIcpHVneGAQdiLquW7vSrH+YwnPkyO1lEgvqTydmbYhOR5uyDkU6HVQiFC1WytI6oPlRbhZmaRcYAxZa8gQwqgULZuqUd7B1xDmzJ0tHLedKpSFxFiyYZek3U8lOmWrVbmjWT+/dVDJv3nRba4NOGD/Ii2UNT1KlsBmJ6y+kx2BgEZtwlmlO6RR7kg7uVJoH77P0ARxdYDJnzsQYg4YRLVo0R/uaN0U+oHlx0R4J7/fG3qewe8rkv4e+7p5+6e5plxSlS5U8e/vdz8urLz1gBQkFL1xOQwXTOArtiATgADQwgMhubs29exYf7q1d+O+9OIk/SufSoaL33PeMvPDcA5aOH169eJe8zsSmkzDfxGVIXE4/XJqUz0PCexffXwc/CIdGADrBgVls9pfV4vBfXP2TKp+fXkmX1YufMH2QOL4XTvn89AFJ0Ss+PWgQTwuvXGds8OLioGzZyiZBHFw6wPWZ+PRCaBH7nHdc30pMF39/8cL/CJj1j61JrFGFA4X/s61/cDPHBS8FEA/CQ3C4bDhHNH8G4Ije9CNAOFoQRv9iWuZntuCfSLuUiNz6DT2F3oPHdRIjqfDzB2K4abP2OqXy5v8OTEvYguOmZhgLKFdi+MvgDZjkwC6I8uWr2X3atN6cOjxC03VI6j55sNMDyx4dhU7x1LPv2l8/eMZ0MDxC82IqFyMNG7WKZRReWHhgHGkWS7+EcbDm+ae/8fDH8/LCUsgWrvBIXIZcSmtv2hkOXjwU+aeeeSdRGRg06GuhA4q6Pvr4a/peQksd5atbr6neJS6Hh9DfwAvDMMdUPHz/ujxIydSies1G9gMjwY23PJmo0uhMt93Bh7SjJVo5PsShkziLl4XHWgI9JTk8GjdpKwvmz5Bbbn8kgeRjW1KRoqUsDKMH+grg78BBN5gZHiJcPfQOswZyf821d0qf/tdaOSIjK5rlyA+mfK3bdrcycd1826P2jj9fUK9Bc7nq6tssHMvSVUNutcbFGjXoypt0np5aGjVqrfkOs8avqfpA955X6ny/klSqVMPuK2tnRRI6ukyZ/JvVlU7BjgJnmMGYgKkdXQAFncbt2u0Ke+YAt+7X/zrbL4gVj90V96q+yO6LWrUb204H8his5ezWfaDpCFjW+vQd6tFl6J06+FpaOwy99i6zmNKe7ANs0rRtovpjQeMZVjcsitcNu8emReN++9n0R8DOcurGu63bdpOBV95onfPOu5+yvZqltJzUibqwJYnB26PnYNtBE1m2ovTsNcTaEn1s107PCNW77zXSvccgM/pkVx0NOl45+CZrN9dmGCXQrbSbWprQrk7dplKkSEn7S52hMeWhXKRTpHAJuf/BF42OhPfuM8TqT9+hfgwtmB7WQujo8tJGj7/XaWL8fXz9k7qnDPH3Oq20pwoe1KzVxPaV5cqVLzbUQ6VKNW3qVLBgESlTrrJ1piJFS5rZmPuSJcuYKZN7OnhS2LFji75fyRR/P1fi3v1G2cNSBQhDiaXR6NAQvFChYtZheEY8wlesWCT/efEhe8cBZXbMr9/FTSPpNCjtodPKM6e93el0Xhrx7beeM6NIbe3A777zohw/dkzqaucgzIwA6TJYh1q2bIG3Z04bbMG8GVKufBWrf2FtVP8i8++//2IdD8CNMV2zpWfu3Km2r/DHHz61Zw6Y58mLQcXePzrDi88/bEYK6vTF5/81yxhTdqxr0GTpknlmxdMmlFWrlsY2OvpWCjMAwelRuvft2+Nl4gN0oaNhrMBw8tqr/zbakhdgINGhqRtGkRo1G9huigKFisZN16ApRhOscezlY5f+11+9Z4OzXbuetp+wvjKvX37+wpYlAKbwTz95U1q37irNdPbymd4j6Whf8kKKsy/SW/hFd0opP37/qTRr3l7WrVup5TotX335rllLoRcWRNqieKlIeeTB4fbeooWzbBmDMjKwsFISl2fkRzvR5pWr1FI6RNvfyvob6zL3POM9q7/eM0YcLUjTT5cqVTW+3jN+4gYVkVatWiRPPXGDNkBC4m/YuFqefOIO6wTsP6Ph2LiJpYr7zZvX26ZO7jEzJwUakBZ0SrgDDc+eP0Q661VYluBENCgNAxHo+Fh2fv7pc9snOF8HG3v+6FTsUr/3voTWP4heSQlDx4MYVBym4OfUvEsnYSDTMfZrp+vSbYCVZ9fObbYLPHeefGZhwhxPI2MB5XdxbSzy2LZtk7ATHTM59Ydx0DB0AsJZG+K+ohIcbk067AGE3ljRWCfzg93Z0PmD917ShqwlH33wii2Aso+P+teu09isdFGHD8k3X71vpnXKDo3oAGzGhT4QGgvZ7+N+0WfpVdKx7JFw2k39WS7A2kgacG6kHtyWfPLlL2SSEKZF3WgDykZdsHrSB+h81I/ZBp0M6x97JGvWamh5YOKnLTdvWi9VqtS29qRNGJBeu6Q1mtD20BPaktfaNculoA4w2g3JQh6AepIG7xLORuED+/fpAH3DrH47d2w1Zgd9Xd+hnuzVHPHLl7Znkr7q5XfGrLwweQYYfz2LpXfPM+hi9dd70nS0IH93T/oriK/3th8V699tdz0nr72c8CNuDmR8OQ0VNAyFdkQCNCIFA55E8vQPCE6+TGvSpGFgnbQBCRd10or4XpzT1gB+EAdAgLvufUqef+Z+S9MPBjo7tF06NCxxSM/dx5eB7295aYbe+0H5ydMxD+pHWblIi7y4T+p9wp20Ix7SjQ4DjUjL0QIaEo9yevUPV74Ueo/j0OTLSrj/Pj4+NI2fVSSki5eva0+v3KkkZ868Wm6REiXL2lET0vWn79HlbFxbM21DrWCx/ZOP3/AyUri8gD+PcGVlAPGcMK9vsZnY0w9dnIT9xQv/I/C3tP55hE+otF4qmBLBtf4KeIMqnon8r8N0C+0vSIzzAQOE/kUnT67d/4h+8UcgJZUpFVkp9ucfC7gFi7+hnZtzUii4buByGBFOcqnIlSuPrX2AP3NAscjMgUg6AfX41xNvWMfxg2fM8c8X0AbDxfkAq104Jsh0Klx4KJAO6DQ5c+WNDTk/IKWYOoN/PfG61fF8gPTgcGbogIEZsRPD4Y67nojVF//eSImC1rZ9X/txXOfs/QfekojwKOtYZhDHTJeYhti9dpj4e+9YdXKDAeV7wfzpcu8DzybIg/k5uw9IAysX0w0IzGBjcy1meNJlhwN752j0/nrft/9QHajRdvCPgegHnbhFqy6204PBPND29Q1LVDfKNOCK6y19TNFYiCgHuo6Lj17E8XLC6bA9e10l6EsFChSxe3QJ6u5owco91i3exfrHTgzqwxSmV58h0qFTb6leo5507X6FXX5QN/JitwbbptiCc/W1d5hO1LlLP6szyjZla8QBQ9UR+mhe7MxwdMHyRufDwtWt+yDr3Oxl7NFzkJXPj/YdetvJZpR89jVypg36o+RXUX0JQEuvftFmTUQ3zZevoO1f9Kyxp5UpljMrLfTBQkmdAUYVaISO5e8v7IohvEXLTtKgUUuzZLZv39No1qvP1fZexUo1zaLYo+eVlv727Zttasf75Fu1Wh2rmyub/x6c3723jevc916/Ptc9ZYibk1CZ9h0HSKFCxaVw7AZbBzo1laShMUFjgUFZxcTLffXq9ayC3DM4ksKsmRO1I7S1E7B+rgSh3G+2ezAIKBycjw5KmnAzjhyQF8+ZKqxYvlj/ppH1quh++slb9r4D8cf99qN1StLCEMLeO9L0A8UbAwDboyj/h++/Yp2TzZsYCbhngyvbojj+jl8FjBEYLdw99cGMzfsVlMP75+rjxv1skosy0DF2bN8qo0d9b++wxxGLlh9VqtaxcqJfrF2zzJYBfvjuEzNgUKcvPvuvmaFZ5sBETkOu0Xi8hw6xZfMGs/YBLLbFS5QWDnjCDMNZ/3ZoR2WwR2unYJngww9etfZwkp0OzBkq6oZli/1tmzatk61bN9pWJuhXvnwVGyDff/uxtSMWSuoMGJjQaMb0Cca0SAc6Yi0lnJPU06aMszYcNepby2/7tk22kxz3CvSH7779SGmxwraU0U/Jb8yv35u+BrMhTQ47chyFe8pLndw9tLcDo3oPvbgnPgy5eYtOduiSPsUA57fd63M2TDNYvPp3sLwdLaCRu8dYxCZi7pHUcbZfIk0YrxWcOjqRiJ01a6LMmzfNwrFyXSzgPLt3b5catdiPFz8/xpRKg3HSdM+eHWaC5v7QoYNarnjLVpT+fvvNZ43L/Tb6e+Noc+dMsY4MMd5682lLDzB1QJKw0dINUNbAuHeAeHDCmTMmWP09U3Zzs+ow0KpXry87dm41yxFmazr7wYMHbCDDRJYsnmPpsL9v5ox4/xj5CxS2AWC77bWK3GNJwyzOBSf/6MNXbSBzDIY9kQ7sHSS/5599QKdg1eXrL9+VG29+UO67+xqjQZGiJWxw7Nu/W159+bEE1j8aHaXf7f1jhvHpyDf0WXrJFJHZpJof1L9Bo1YqATZpWyh/1fZgoLAUUUSlJJtTGZgsAQA6WPoMnmWN64Smv2TRPHufTog5nPZCwsJY6GBILAxBTZUBTJv2u6UDGJyUFwnFsgKWSY7j469i5crFtsZFHpwIJl2sfJSfpRxOWufNV0B697lG3nj937Yu6BDunnSmTB5j9xi53D3tiC8P7z6tTJrou4/1x0LbufrTR9w9SHgf77/FrH833/60vPnaI7FBCUHFL6ehgo5LoSmgA2nTYHR4OgeN7e4ZHHAUOoo7vs37LLZBLKxi7n3HXR3IS5vfOjbzcTpqaMfiPd4nTTotUxTiuKmKd++dMeJoPY5kzup/hJtCruUMTdOV31m5vPt46x95ce+YV7hyO6ubi0ce0AHJ6WjBYIIju/q7cODKSt1JP6mysmitD8xtGOUmLZeO0Te2rA6UzaURT5f0Vi7oRXmgHaB8xFESJHJL5m9jYG2l9GIQ07b+coO4dC2t9Br/uHX40JnH3wFm/aPiSRWOihcpUsT+/pORXB0DBLicOOdxeoDb57x5s5lP9QABAiSP+DlYMihXrrC88cYNKrI9sR4gQICkcV6DatGiDap0ZgymTwECnAfOa1ClTMnG1rWxvwIECJAczkunAidPYuX5Zx0WCxDgr8B5SSoQDKgAAc4P5z2okgJrGG7N6XzM7nfccYe3NnIZgbnclaFw4cJ2Bfj7gzUxB9d3CKMtbX0rBOHC/gz411QpJ7/pww888ICVKbTfpySwVSvvKHuOHDmkbdu21ikjIiKkQ4cOwmdW+vXrJ9dcc43oVDH2NQ+ZMmWSTp062bt16tSRRx55RBo1amQZHj/ufbqGi3TSp08vxYsXl7lz55rBg7M+7du3t4s4/C1YsKAtcLZr187isphIecqWLWt5tGnTRqpUqWIDuUWLFlKrVi0LHz16tBw5csTuKWNUlGf6b9CggcX7p6+x/S+Cths5cqT1C3D11VdL/fr15eabb5Y9e/bIN994LsscihYtamENG3rntP5M0J8feugh66c//PCD9dFcuXJZP+vWrZsUK1YsNqYHHXQpZcmSJdbx3n//fZk0aZKsXr1avvzyS5k6dapVlr/Tp0+XRYu8TZIOgwcPtk47ZMgQe75u3ToZN26clCtXTpo0aSL16tWTG264Qb7//nvJnTu3rFmzxtKjkM2aNZO1a9fKjz/+aMQkbQZLmTJlZMOGDfLGG2/YID98+LAVnkHOFpMHH3zQBmyBAgUsbe6PHTsmL7zwgg0q0uQZBOjdu7dUqFAhAUcM8PfAtGnT5L333rN72nbHjh0ycOBA+frrr61PvPbaa/bMYf369TJ8+PC/hEEy8Ddu3Gh5HzhwQF566SX7+/LLL5sgoN/7YZKqR48e9gISgg7YtWtXe8gg+Oijj1SfSmcdOtSk/uGHH8r48ePlgw8+sO0lDFDirVy5UiZPniwzZsyI69BIK55zIYEgKgNxypQpNsgIJ1/KQxqOeOTZpYu3EdKfP3EcqPRdd/G1jrQWhzSAf2oa4O8F2srbiiVSunRp+5s5c2bp3r27cf+bbrrJ+sCVV15pTJJ2pR/6t0z9WXj99dflzTfflAwZMsgVV1xh5aI/0ueQoJTVD7P+UVAiUlH+MjXjL4nQ4d0zBojrsA7uXUDF6cSIRwfikw4SxaUBMSkUAwOJQho8I193T76AuKRHOPF5D/AbkLe/DK6heIe07733XpNi/gEZ4O8Bf7sBftO+rr/QZr169ZKZM2fKli1bYmP9+fCX099PKevDDz8sb7/9tuzbh4NND+dtUv+ngcHLRmAIsHz5ciNCgH8eGFwMsn8SLvugiolht/JpM8EHHTlAgAABAlwqLpsSHx19WooVyyvfffeAjBnzhDz++CANC/bfBggQIECAS8NlE1SpUqWUbdv2ydSpy/TXWfnll1mBMTtAgAABAlwyLqvpj+PBhQvnlhIl8snMmStNywqsfwECBAgQ4FJwWVUeDjIeOnRU1q3bYQuvgZAKECBAgACXisumUbEtyr+FK0CAAAECBLgcuCyCCu0pMjLSNu1z/3cBuw6dv1V8mqZO4/kyDS9QvW+e42vVfsX6SXVx+YuT4jSp09gn3v7qHY2UB9+tfA8DJ9o4ik6+TNDC8/NqH0y6hEkF+XjnFry2xkcsjp6NyH8gaEvyxl/u5Z4UkS77zfF/G+or+EJB2fCpmxa/viF0IR/OTtDXvD7JYar4Q04BAgRIjFS5c+d+NPY+LLxP08HckxZADDKO58LYYYjE/6sFFkytfIWqcvU1t8nePbvskyF4z1+6eJ4x2VCmTv34OgJe9fmODu/OnTNN6+J9ioS64SWf+6iog7FveYfHYDQc8uLQGBdxqD8MDybOfXz4aUvLcwDOCUsvDPAc2rn3kwPvkw6fM+E7pZ6zce80Zkotk3N+Dh0AbTT02jukWvV6snjhbHtOvpSLd0grhf6FWRPXlYVycJGfx4BP2ade+H4p33PNniO34ACdCxqQLu/B8HlPk7EvvyEcSeN8aBQOPLv5loekeMkysnD+LKujA9//IQ3yBnxy0kvfO+nqhSOIvHY3GmkZ42kUbeVv2qydDB5yi33lnfVWJi2uNF76aRLQyBsT9A3v6xDEJ63CRUvI3fc+LRs3rtW+t9PyIT6fiSxWIlL75O32bSe+6coXzPl6g3NaHyBAgMRIVbJk5KP16rfWwVVKihaLlBIly0vUoQM2yOvVbyWt2/aS5i272WDjCwuHDu2zge4HgzBX7txSr14z+zAxHw1j8KKV7N270z50zAenCxUuJkU1n4wZMtmHkvngGV8a9MJLStYs2U1bqVS5hn0Dq1ChovZZ/5y58sj27VsuaCDDOPhm0qSJv6pgOSTVqtUVPk2zfNlCYzChafEbRrNv7y77eiDMaPGiOZYO9UMY8K0qPuzGZ3sAn4i57Y7HZNeuHbJr53a574FnLY+dO7fJ/Q8+bx+xW7liidx7/3NGPz4/9MBDL2p6IgsWzLD8AHSCEefJk8++9cVHqPnuU3LgNHOWLFlkiDK9rVs22jeuEA6Uka/Cjxv7i31vqWfvq+zzPhzS5Kvp1IvvOZ3W9oVxI8CvvOpmGfvbz/Zh6+E33ifz5k6zD+hdo4KNL3nQNny6ZveeHfYB6kZN2qj2nE0OHtxnHwXfv3+v1vuYpX1E64zwvOf+ZzV8t30G6d4HnlO67pbNm9bZ95sQSgj7ezUO7y1bNl/uue8ZyZQpQlat8j5gHQragDaEwS9fusDaBSAYEC4VK1WXyRNHS7/+10n9hi1l+rRx0qffNdKwUSv7iHinzn2lQ8feMmnSaKMPH9wbN/Zn+7YXH9CbNvV3Kaz9EA2Vb2VVq17HaDtv3nQTMF7fPyBlylaWG296UBZq+xUqVEJuuOkBE2zoQ3y/zRNMaUwIQUfK3LJ1Z/vuFnUuVqy0fZNr/PgR1sf5zNOK5Qut/HweqXDh4hYHGvHZINoH2lM2wlOpwCSPyzGmtmi/KVuusn3MkPDChUvYR/z4IH7xEmWsv/CJJ8L5wB/9DPowBrxwvmFXwj4tlTNXbs27flw4efAtNT7YyIf+vPSLW1ntg/U6gahTp0lcOHVjjDEm4CGU34XzPTqeEV64CHl64YC+B41IFxoV1X6bNk06+xRXzZoN7eODjkb0L76FxuevSpUqZ+GUk09rbdPxVqFiNW3fSrE0KiG5c+ezj62XLl1RylesGkcjPvXE998YI5Uq14yrM596gtZ8Los84mlRwtqGb6jxwX4XTpn4pFaG9BmtPf00ggfDk2pDIx8tjil/YSwbLXzhjD36F+HUyfUXNHrGHh/EhzZGI02fL/rAs2rUrK883/WXUjqes9hHFfmeXOnI8lYn0suRM7e2/wYpX76q9RlHozx58yst1kvJUuWlYsXqsXUrof26sNGO8jEWXJ25+PB+7jz57YOa8TQqaTyM7wfWrJWQRvSX1IcO7deB+a01ugOzUGaKv43+WlIrgy1StLSM0XuYbTgmApg1T53ym1Q5UkeyZcspkyf9pkzkpM1EZ82cDKchSfuDoCOteXOnh4R7Zh0+TsjHAE2WwAH0xivT+QPGhn8QvgJ6VoXAF5+9pczZ++RSqJBygDm4zzdxce/y5RlhLg4fhgeEUR/i8YzLpc+noWj4l196lCoaLR579GaJiMiqg6CADLvhHlmhgnPkCI+2MHXqjtA6FxC2Xpk4ZB1jmhPpO1AeysEz4GhO2ZmEnDmDAIa0Xllz584rG9avkmefvs++c0cn4RlCef9+ZSyxggGGvXHDauvACIOTJz1fPXTY64bdLT/98JlNKrw8PFpwQScY/pIl8+TY0SNx6dEeWZSZvvry4xrPc/2QHBz9+TSYmzCRPv3FowfuAqmT91kw12b8dXX1QDhlDA0nD1z4eWWnzAiRLl0HyGuvPGEn+pkQeOl58bk/rJMh2g7BmzlLVgvLphMZmMMGFVIIuZRaHjRBxlCzpu1l8eI5UjX2i7aMl9SpPZroqxrH0/qm+76PR7jX1y7PmEKgrlyx2CZvfhKQ/ob1K2XtGrxPxAYqCGcCxQc0Q8N362SNj4PGhWseCCPowXfwXDhlcmMqcTjWhJQ64Rhj5Xfh9BXqN3XKWC9Q4YWntGczpo+PDfXCHY1m64TMAjQtL9yjxcL5M/W3F045aWfCly2dn4hGpLN69VL7/qArKyB848Y1sm7dqkThMGIEWVy4psWyA0JpwvhRceEUIWlaeOFMvsLRwn2vEPjDp00dFxvqwj3exPcsHQj3+ksasxpZgObhhXu0WLRodpj+klaW66TKG9fx4dSZvrJ61dK4OgDCN29eJxs2rEkUvnPHVvvGZVy4poUZHMvGhPGJaXHZ1qhwLvV3WqOiHHyTnnUlCAOoPF8HdmsdfhAfDYmPYp5QZgzSq6DhK7poH3wF1wkxmOtGJT6z+8jIirJNZyAwKmZju3TmxEwyg85wmcHSgY4cOWwNSedgRpLKGFIK07jWrF5mHcDlz3fjEfDr1q60MoQDcZkpMvs4eeK4fUMyJjpGO9ECnfEWEz7qulo1k3z5CtvHPhlogK/9ltP806VPbxOLFcqk+Aow5k60OZjEJsxVOgNj9scsi3J43zb06EXeuTUuX92l7PwGMO+sWXNYuWDyMF9mZvv37bGPr/KVYxgvtEGzok2od5my0Ci1Ca/Vmh40CgfoTtrMPq3jajxovm7dSisDX/9Np+1CG8F4oTvaFm0SoTPpaC0Pmgt1wdzGLG+cak68CxNiloomS92sv2h+q7XtTxw/bnVDMPOFZerFJ+cZfMzy0UBoM8q3aeM62bdvl7VLseKRxsiIy2yTWSftjcaAVsKs+6wygvU6OYiKOmA0CBAgQHhcNkGFO1lMUY5xBQjwdwSCAtMVgmfM6B9iQwMECPB3RpygYgADp31cKOJn1t6XyW1xPkRrCRAgQIAAAS4UJqiiT52Uodc/aGsnL71wz0UJKwQUO//uvvtuqVq1qn3EgY82OFtrgAABAgQIcDGIWxBgS6/bynwxwEbPQnPWrFntC1H58+ePfRIgQIAAAQJcPOwcFedQqlVvaFvK58yaYIveFwoWwfnE4Zw5c2Thwg+WoTMAAMAmSURBVIUyatQoCw/MfwECBAgQ4FIQfovVRQLzX968eaVGjRqByS9AgAABAlwW2BpVTPQp6d5rqGTIGCGff/LyRW2VDXb7BQgQIECAPwJxu/44+3JW75I6x5Ic/q7b01k3o15aTS9AgSkyKXNkfHzgudrxw6sbB00v3DT6R4DyUibKeT4mVtc2F9PGoXC0AJy/+jNMvPF5kpf393LU5VxIrl944yY8HZKj0eVsiwAB/tcRt+tvyND77KDoqy89kGDXH5sszpzFP1362JDEYNC5A78csmSrO14hGNR/FSgDhz0rVappftSyZsshJUqW0fo9Zq5GQhkEZktco+CCpFjx0uYW6dOP37DT2zAiXCPVb9BSsmTOKhMn/mrvEx7vS8+dAvdoB03sYDH/xZ72BvbOKX1HScM92qszk8a9owyN9cLkcOrkSWuvVm26yrw5U811C2nZgdTTMR5T1DJxGJiy4iEAv4fk+c7bz1u4ywNa4duOF6gv6UAPykIcV093nyNHbuna/Qo5eGCv/hbzDICLGO7dMQcO3IanhXciPj7c86fnp1E4ELdp8/ZSoACuVYqZH73Nm9aa5waeAcqHL0LqwT15Ug8nIEgfgeHV10+jNBYOKA+HofF84Q5i029whcShZfzy/fjDp1Y3XEV17NzX0kmtNDty9LD8OupbO4Tt0WigHXjOmjWbts9mGf/7SDtgXaRICel/xfXmUuv77z6Ka4cAAQKER9xmiqrVG9jAdJspYG64AOrdb7h06XaVLFo4Q6OfNUboBr4DzCtnzpzmLqhBwxbmew3XLDADmAIMFS8P+I3j8rwGnJJMEZnNy4MLh2HDaHAOmyFDxrhwGBvxLwTU4cD+vbJs2QJl6jgcbS+ffvKG7Ni+KY6B+kF98UBOfPy5USd8/REOI8EDQf0GzY1Rzpk92d7BewP+/ZQgkkrjDRt+r+zbt9t8a11/w33mGePw4Si58eYHVVAcN99Xw66/R4oU8/ygwczSadowL+hUrlxlGXrdXeZnCx9zScGjd24pWqyEtGzdxRie8/WHq5/uPQbJWg3D52L9Bi1kvqaFmyIOulIf8qbsuPXBowM+7XB1Ur16PenWY6DGnyGRkRXk5lsfka1bN5iPvLbte5oXiKiDB7SNW0rJUuXkx+8/kbXrVpjHBQQdft0oF4dpqQeeKfDKMfym+81bAx4+rtK+Qb6UAXpBV9x43XDTg0aDTSp86B+hoM+tXbNCcOFUuXItZfAfm9DAzcvVQ283/2Azpv4uV151i/n3mzpljPn9a9e+h3nX6KZCg/rNnj1JOnbqK737XK00Wm5+/xo3aWP+D6tWqy1XDr5Z1ms96cfUe+niudamK1YsMt9khw7uN08WCHPKiZ+75dpnmAjUqdvUvHXsU+FEecrqRGnMr99JnfpNJW/eQlreBeYBBOGJvzT8uZEu/RGfia6/4zkEAUo8vHr4w03QqjC9HGMKLx6E4UXFhXP+ES8dpJExk4brBNXCdeJJfMZCxkwRceFc5Et65O0Ppz0ZhxGEx4ZxuUlCaN3OaB+ib4fSgjB4FHX2hzPxIY/Q+LiqYsJB+n5axNFI+2lCGnm0YOKRkEaeyzGjkT6Lo4XSAA8nSdGISSB+BUNpRD7haZQyIS308iZYkohGNokKQ6O4/pIkjQiPrzN5ejRKSAv6tUejCA2PpwUuoMLSSOvKpDm9hvHMT6Ok+ovRSGmbKSIcjVInohH9JUm7A5Xeu2e7MVHucfLIfaiQ8uPAvr3G7KEaziJxMUP8gwf26+89cdcRZd4MOAaqPxxNh3AYnz8cxnYxoNw4h8QB6acfv25uj5yPvqRAJ3DgnvJDQDSWo8p0aXQXh780NgJxx46tNhBoRN6BMaDFlSxV1nyUQT9I98EHL8tuFSoVKlRTZjnEXDwxa6fhcHX01L/vkjdef8rSTwqkD11wKol2xvuuTDQqGiQMNOrQQRMQMAtoC8OiLvgio7zQhwFIuUuXLq91O6Xa0YTYOnpaEA5QP/7odXnx+Qdlz+4dJmyOHTtqeR1QjWr/3j3G2Oik3VXIIcRwKEmaDABvEGbVuPvM593L/3nUBAwaNzTKotpGKc0bH2U4870Ys2p0NL4Otcx6T9kpNyprjNICAYLvQfoUtCAcGiHwoBF9ywsXKw/lRRNHwM6aOcn8Q4LQfgHN8emHKybojYNeBr3zVUh0BnqL1p1l7OgfbcAxycMpKkLaaYGA9Pz9HZpSbmA09oXjaupyjSnSYYz6ww9ouoTTxuQXF659HMAD/OFclJ8+EBpO/6JP+cO4PK3/dMJwfRcGFo4WaKiAMvjDKSNlDaWR4ztMKuLC9WLSaDSKCqURtIBGUQnCeT+ORr66kV9yNKK8/nAu6kX9QsM9GsUkCOOCbuFoBJ3D0Yh2AUnTKCEt4mgU0l/oJx6NDiYI95zkprR+5g+nHxottF/66waNAP04tM4AQR8azpiAR4WGQ58kt6eTeVodXMuXzZWpk0fZMwoaDhAOjSoic2ZzWukcLDqmA9PyXzADwPOE4V58nocLv1DgXLRCxepy/NgxrddkSyspwLzw+NupSz/zm8fMBc1mx86tNpvo3uNKLUcKOamdrUqV2taJaVTMUGgaNDgegPHvtl21NjxN4zcwa7bsxjgXzJtpwohZevYcuYw5wvhnzZxo9YXBFi8eKd17XmlCg5l2UqDhGjdto0K4rnVMfNDhSXvVqiU6Yy9gM0pm+fjjI08cSdKeaAIlS5aTSlVq6my/igluNCnoW6BgEdWyclkcvm+F30HKuWrlEutUvA+0qSWXak3MwolLQ1N+mDXCAg/gCOujx47Ihg2rjRYICrx6ownlVxqTL3E3Ka1KlIg0H4EIQDS/5NqIfsZsK2fOPKqxL5ITOghwZEoZMc+hMTIjQxCg2WDKZbAjGPHjpzLK6IJXbEx1S5cuMA2QmTBpoM0hXNHyqPvSJfNsgoFX+bbtelidoCf9Au14z+6dkit3XvMmX7xYaev3OOZEKG3dsl7rkto8eecvUEhGjfzGJijQmnrg9Be/gJs2ES/hOOByY+RCwy90TIWGcyUXDg8IH54iUThhFxoOEodfJC2SCj9fGukVLpwrufB/FI0S0eLCaMR1MeEXWue4NarBV9+lTCCLvPHqI6aiXgiQhH/HDycGCBAgQIB/Pny7/jzThpPYFwred2kECBAgQIAAlwueRhV9Svr1v9EWvd5/95kL1qiAE1S9evWSDh06yCOPPCKbNm0y1S9AgAABAgS4WHhSRAUMuzY48HuxYN0E89+AAQMkIiJCbr31VlsfCBAgQIAAAS4Fl03dYXvq8uXLTZOaPHmy3HvvvbawHSBAgAABAlwKLqtdDg2qSJEi0qxZM9t+HKxZBQgQIECAS0WcoEL7uZi1KT/4zMfIkSOle/fucuTIkWB9KkCAAAECXDLidv1xjghw9uNCwZb0UqVK2drU/+r2dHZDsukELZEzZX+1tkh5oDVlYoLBeYNAgw0QIMD/IkxQcdi0TdvetqHi5x8/SiCsYIYwQBhhUiCO8/WH+Y/fycX/M4GHhU6d+6kQzSKTJ42RzZvXh1078w78FpVGjVvrr7Oye/cO881GXOqPJ4P+A4ZJzpx55a03n4qjkX/DCMLDaZG844S2P1wfxHk7AEm9cy76cWAWdzw33PSAfPPV+7J06Xw7jOraywHXTpqJHShu1bqr5T9m9A+SSuvl8vC/Q1kokyuLE4Dcu2fUuVnz9pJb89fSy5TJv5m7JJ678p8PLRKGk3fyfaxN226SOUs2vT9t9N+1Y6tMnDja2sjfDn7aJWgfvTjECS3ad+htp/PH/z7CBD39pFKlGlKpci05ZZ4tPHr8OvIb81iAW6ZcufPp+PhMy+r5eSxcpIQ0adJWRo74yk7QUw538JL0cO8E/HWmPH46+u8dzkUjwvAE0rnrAJk+9XdzBUXb847144JePz4dE2PunCaMHxlHEzyZNG7aVnLkyCW//Pyl5YVLobbte9i7THx+Hfmt5REgwN8F5pmCDt2oSQcdiPll9qzxcYPhyOFD0qffcB0Qg+X3ccrcGFSxA8gP4uKZgoPD+DvD9xrOQun0pMVfBgGDkYsx4IV7zkHjw88qI8GxKo5t48MZqOdi3KHgPTwQDBg43P4umD/dPCTgxsQxAT8Ig3EtWjRbatVuZIefFy2cbQMZV0gtWnQ0bwK45Zk/b5q9g0eFO+56XAoVLibFipUyn3F4Wzh27IgKhS7GEPLlLygtW3Uyn3mHDh00LwatleHiEaFcuSqSLn2GWHdGMVKxYg25+daHzSfdzBkTLY9wIG6Nmg2kSrU6VrcVyxeaYCUcP3bdew6SjBkySYuWnezIAb7r8F/YoEEL87hA3iVLl7OyZtO69b9imArpItZ2RYuWlFUrF1vZ8NG3aNEcadqsnVx51c3miWLXzm1Wz3r1W8i7bz8vCxbMFBz2wtiLFi0l9Ru2sHrUrd9U1q9fJSdPnDCfg/XqNzMfgK3bdpVNm9aZe6eWrTqbo1m8RiBEt23dZB4+wrUPfYD6HD5ySD77+E1ZsWyhbDVHvCmtL/GsVKly0qZdd/M9hkeMEiXL6uTiOsmh9Y2MLC8FNX/8IlZUgYTz4WzZcir98krxkpHmDzCyTEUTVO+/+6IsXDBb6bDUhFYRpQkCCcEMvYiH5xHoSH3xxIEfwPIVqms6y62vdutxpVSoWE3pXklqalutWbPC/Kfdc98z5qC2iAo5fEDiemnPnl1y971PmzPkQoWKSvMWncxjSFTUIZsQtGzZ2fKm3+CC6eCBfRreQcqUqySZtZ/SZhGZs5pXGITOddffo+N4inksqaZ9BKFJ/Rhvtes0Mf+Hn37ypo0zxuLQ6+4wd1L4xKxdu4n5gVy0YJac0ffcGMSXI/Xinvfiw71JA+3jjfP4cNqFDMKGK0LDEfIIY9zoJAzHY0HK2PB4vsDUg74Syl+YY4TnO7H8RenAOI4L1wlFSp1khOc7OgnSMH+dHT/iPiEtvHAmUh5vc+HQiPDzpwXeZcKFezRKYXzMH+5okZhGHm9LTItz0CgRLTwH2oSFp0VI+Dn7S2IaUR7yD0ejxBwhFswO0TDwf+bu2b5OQkkB9z34P6Oz5c6T3xwnEh9XPjAj/NrlzVvQ3POcPXtaGUguX3gByaYD5KxWAAbiD8dlzoUCwhUvEakzx5zy0n8eMYZz6x2PWt4QNynQCfygkQ9HHTQXODh+TfjUo8XSJfNl7G8/af3zS1EVWDREpco1jW7ZVJjRuQoXLqFlijYXSxAfAQPTg3HSoPggXLp0ntx5+2B58ok7Ld2kQPo4jp2qmgz09bcJTOn4saPmxRvfejVrea6xcBGE/y3qMubX7+X3sT+b2yOYI2WBLlQOt0O4R6IjMUCzqgbz849fyP33DjUfgQg+3Bip6ND2yS/58hWy9HmZts2nFww5X/7CUlBn9rgTwrUR7oh+Um3k+WcfVIG0UftVxlgapTE6QEuc9ZJvUqCepJdPy5hb86atqDq+BAsXKW5Oftl9WrU6zFmM+cLU0R6ckIJ2uFFyvu9G//qdTFDNGbo50HepF+6UUukg2bRxrWmMMIHfxvwov6lGaj7UtG8wiJiUzZgxQQVYBeu7XCVU+DFZIA3GAWPAG5yn9Hl2c+l1391DZd7c6Uo/zz8gE4TR2jbQA6ELKlepLanTaD+yseFNBujbc+dMNdrhRHnkiK9lsU6w6G8Al1fNW3SQSRNGmc9CaEGfK1+hmrTWCcG77/zHtESn/Z06ecpcXG3cuM7qCl2xQNCejEG7VFAC2jZBuF7Ep57+cMat9WvtGwnDC1obUVY3xl04bUuZQsPpj4Ay+MPxrWj8RfuvPxytm/aEb/j5CBNO+AuTNX84vwnnuT+c90mH9EjX5UF+5Ev+/nBHI8rrDyct6kX9QsOhA/RIGK40UrpBP1ceFw6dobcLc+G0C0hMoywejbT/+cPx6B+ORvRd48Ha3/zh8Gp4NnyC91046ZI+fdyFczGxIjxcf4FXYL3zh5MW9Q1HI+iTpK8/MkFqL1wwTSZO+FkHGBI8sed0QFw0KnzhMXPDnIIzQiQp8Rk4MEXvOmaDlXBmvvHhxy0/C9e//nDev1CQDu8W0ZlrIb3wBbdSmTUM2z33g4EMUZqr5gQjZJbMjHTv3l3GEFq36Wr+8AhHIMHwKRce1UkTj+mNGrcyv38MdhqIjg8z5DcaEvStXaex+ajDuWSefPlly6b15hQTWmF6uu2Ox6WWCpeZM5PXqND6cLiLfz4mE3QYNKdy5auY/zmYJzN/fOvNVCZKG+GnEE0JRgwj3KyaDc4kYfI4m6Rckyf9Jjt3bjG/hxUrVTdnsdARGkAz2q6QCl00yInKCNFCYcB4UeZTGPhFhAki8FatWhI3yye/4sXLSBvVqPCThzNLBl12nUhgniKMvMgnHCg/2sDRo1Eyd/ZUK4cXfsZ8LKK5IJgQSh4jn6J9ur55kD6mZUSI0WZo1V49lBblq1pb4pMRz+zFipU234MwD4Qs4VtUs2GmDG3KKD0ZPHiWx5df1izZzSkt3vTxFwizR8PE12Du3J4ghRaLFs4yrReGhyaHV340YGhGHMx29CPaj/KhsW7WfsFvaAQz2af9EE1s6pTfjEbMRvE+jdNj6g+jgNbQA7MgAjmLCkTenzxxtGnpDRu2lC+/eEfptNnq6NGPSc5ZY0yAvj9l8hhrE8zd/nEImFEzhkPDGT+h4aTNpDBh+DEL45k/rhfuTVJCw2nPcOFx/CUk3PGXhHznuJk9CQ/lL47v8NwfzvsWrumRbly4XoSTvz+cC1DecOHULzT8QmkEnUFoOO0SPjx5HhxKo6R4MLw6LC3iaJSYFoRfeH9JHA4t4nz9XXv9Q2Y++M/zdyfJLJICCbk1Ku7/TvDK42kcTm1OChCKge6He8cNIgd/eLj7hGnFrzn4y+MPB/HvJAwPh4TpAO8d3tdkfPcJP/Tor4cLD0cjVxb/uw5JPUtY58RpxYZa2UBS4UnB9a1w8RK2j5dWKI1Cyxv/jqNdwvKDhLSLT49wPx3sXp+jZYXW2dEB+PuIH/7whHHi16hCaZQU/cKFE2a/QvJ1CKVFgAB/J8Tt+rMZqnZmVM6LAeemgg4eIECAAAEuN0xQoapWr9FI+IrvrJnjVOAknkWfD06dipFy5QpLnTpl5IsvJuksje85xT4MECBAgAABLgKmArFGValyHales5HPzHBhiI7WNCoVk5dfvk66dq0nr712fZzdNECAAAECBLhYXDZbXZo0qWT+/LUqqH4yLerWW/9ruzgCBAgQIECAS8FlXVRiATgiIoNky8b39r0ttwECBAgQIMClIE5QsdOPbbKXgowZ08q3306VRo3ukqioY8J29QABAgQIEOBScNl2/Tl4W2PZEh3sAAwQIECAAJcO78DvmTNSrFikuVA6eGBPkmctzoVjx45J79695ZVXXpGffvpJTpzwDoMlBdawatSoYYe/oqKiLkm4mXuY2rWlZMmSUqhQIdm+fXvc2ZE/BJp2qvTpJH/NKpK1RBHJVqqYZC9VXE6fOiUn9x8K62oqSZBWurRSoK7S4uQpORV1RN9PYedyclcsK9kjS0j20sUlW4mikiFnNjm8ZYc9z1+7qqRKm1aO79tv+bEpxuKVLCZHtu+KTfzPwdnTZyQif27JU6WCHNu1R87GnMYWbM+oU5aiBa282YoXtvqdPHTY/O4ZNF7+OtXMjc3x/QckRaqUcvrESatLdqvLzri0AgQI8P8PcQd+r7rmHsG/3euvPGRmQJi8OxFuUJ4PYwknTIjLSfc777zT3MEg+F588UUTXDy7//77JVOmTCZMcEPzwgsvyPHjx+Wmm26S5s2by7Zt22T//v326fp33nlHsmTJInfddZelTXr/+c9/LM5VV10lJUqUkIcffliuueYaKVeunDzwwAOWz7vvvit79uyxNNOnT2+Hj8nvyiuvlLJly5objm+++UZmz/b89/El4ooVK1r42LFjZfTo0ZZft27dpF69enY/ZcoU+eWXXyxOKM6qUMiUP690/f49mXLfk7Liq58lTaaMemUwWuUsV1qq3XClCpuzJjTmPP+WJ0gii0utW6+V6GPHTThtmzZHln70tTR+6n4p0qSeHNq4RU4cipK9y1bJ/Ffek46fva6M/bCMGHizpMmQToVjehNSVa4bKOX7dZNju/fK4a075MSBgzLlwWel/sO3SYn2zWXXvMWSJmNGmfPSf+XA6g3WdrXuHCYRBfKqcEsji/77mWyfMVdKdmgp5QZ0l9+uv1eKNK0vFa/sJb8Nv0+FbjGpdv1gFSiHJHWG9LLul3GybsRYO+5atldHKdqiEVSQzZNmyvJPv5fMRQpIs+ceMprsXbrS+snST7+TzeOnSanOraTJMw/Jz32HSa07hkneapVkzLV3yO6Fy+VMTIzUve8myV+rqoy98X45sf+g1H/oNslavIhkKVZYjmzdLiMH3qTCK9iYEyDA/1eEnfYjaHB706ZdH2ndppdd7Tr2l8KFSyYUXrGA8aMV8XXfBQsWSM2aNU1bchoNnwDZtWuXCTI+rHjLLbeYwPr4448t3vjx4+2LwB999JG9g5AqVqyYfTFYNT7597//bVvdua9SpYo0adJE3nrrLUsPYYRgQTDly5fPBNXQoUNNuFCPjRs3yooVK+z7WAg1hGDTpk3liiuukFdffVVuv/12+4YWcSk3727evNk0Mj6nX61aNStrUjijz4q1biL1HrpVInu0NyElOvlHM9i7ZKXsX7lWSqrgqHhVH4lRDbNk+5bK+NPJvhVrZNP4qbLss+8ktQqfhW8pLdKnldU//CrjVFAs/eAr05Zg5JkLFVBmfqPUvO1aSZs5k6TUuvGc9HbMXiDjbnpAZj3zumkiaFanDh+VcTc8IPtWrpGWrzyhaURb/pRjz5IVcjo6Rlq+9m9JkyVC0mbNbEK1bJ/OsvbnMfJT7+vk+J59kk7Dc1WIlNnPvylLNK/6j9xuWmOeKuVV2FwnUZu2yiG96txzoxRuUlcOrFkvq74docI0vcx88hUt04MmLBHGZ1S7OqPtVLhxHVn09iemHKGBRWs5K1/dX8r27iS/XnWrCltPE53xxMsyot/1KuSmmpAMECDA/2+EFVTMhvEA/vvY72X87z/aNXbMN6rVbDAfYuGAsKpQoYIULIhzyXSimprkz5/fBAAajnO86b9H+CDAChcuLJUrVzbhBHbv3m3CYd68efL888/LsGHDTKCRLj7ypk+fLnz7it8IpDlz5pggwnyI8Pvqq6/sd5s2bUwQLVy4ULZs2WLvULdDqiWg0aGd9evXTz788EMTgoSjna1bt05+/fVX6dOnj73ryhsK6pwuaxbZPnOeLHjtA9k0boqkSJ1K0kZkktZvPi3psmWVzROnK7NWTShtamPCMN85L7wt22fNl6rXDrQr5sRJOX0qWo7u3CPZShSRvDUqq0ZR2Ex/aTJmMCa/feZ82TV/qWRVLUOluQl0NKkI1WDyVq8kOcuWMu0N4eaYO5pTan2ffI+p8Dl9KkZ2z18ii9/5TL5u1Veio45IKqVf6vTpZP2vE+w97pEkaGDkTR0RgGiLhJ06clQF4THZv3aDCrax8k3bfrJt+hwVUBlMq6MumCspU/rsWa2sJ1UjjD56TI7vO2DC74QK8ZOad9l+naW8anO/9B8up1TDJC+D/UlhQi4QVAECBIgz/V197X2SKSKrvPrS/Rfs688B5u/gzIEIE5i/EzTEMQav9wBNDOEDXBzgTwvhhoAhHvH5knAo3HqYe9/BvcMzysS7Li13IBlB5Mx7CEi0NEAYz5xmGArCY2JNeCnTqAD3RUNjQOPRjI1ZIzTQhIhv0fR/mPD8jBjTIGszIKUKPMx8McdPmJnRpYMJzISJAkHGc55RP4QS75MOgoW1ITQyBA5AiFhaCrQ4hCpCkHgWhzxigRZ0WmlEmjrbsHcpK/mjRSJYAXWi/pQNAXP6hJcnQECnTIPJTjVuyhJLV2hB3TD3IWwPbdoSv17loGWhLpTXyhAgQID/t4jb9Qdz4wZhESBAgAABAvxdYKY/NIOIzNm8bxL51AJPA8kkmfXZ5UL27NltPSkpLeVyA03jjTfekP79+5vWlRwoE99J4pMloUADY23tqaeeitO4/inw1wt6hIL60C5orn4tM1euXDZxSY4uAQIECPBHw7anx0Sfkv5X3CQ1ajWRWTN+F+eUFpMgX/dt0aqHTJ86JiyTOxdYo4LJDRkyxLaiX3/99VKgQAGZMGGCMUbC69SpYzvw2IhBHrzDbj02Sbgt54sXLzYmyppS48aNbePDqlWrbF2qYcOG0rp1a5k1a5bUqlVLOnfuLHPnzpWqVatKr169ZMOGDbahgp2DpM0uQLbRU566deva2hRrWKyRPfjgg7Y2lSdPHisX4ZgAr7vuOjl8+LCsXLlSVq9ebeZDzISUjR2ExGUNjHyo76BBg6ws1IG0li1blqy26tJCoJL+0aNHLQ+ECPQaPHiwbfI4ePCgpQMtEC5XX3217XZkXS+p9BHQffv2tc0nP/74Y5wplLRZS2Qd0K3pdenSxdoG+hJOnfhNeyCoeT+pSQbCvG3btkYL1vbIg4vwRo0aSatWrayNgQsnH/JctGiR1YnwAAECBPDjAg77XDzQaGD2zzzzjAkFx4DZpo7QYBt4/fr1bUs7wgCm3KBBA9tKPm3aNNsNCLO9++67pWXLlvLSSy/Jm2++aetYME2+hYVwgpkioN5++21jeDBF4rZo0cI2a8AIYdJs8ujQoYN8+umnlj5xKAdCyG1fJ33Cd+zYYVvnn376acmbN68xc4Qd6bBx5PXXXzcmSx1h5Gxvp24dO3aUnTt3Wh0pF3Xyr7v5QXo33HCDbRphRyICBWHJ2h5b8m+++Wbb6chffhPOc+IRn/d4n3QuBNCjePHipikh8LkQXAgn6Aodfv/9d6tb9+7dkyw/tGAzCscGevToIe3atbMdoEw+0MwQ/kwwaLuHHnrIBBnp33PPPSbQmzVrZjsyaafkdlgGCBDg/yf+FEGFkGETgzMvua+LwpRgusy+0bRuvPFGMwty3gnGi4bUqVMnee+994wZkg7vorGgebCNHYZHGMLh66+/NiEICCcv8oRZck/a/hl71qxZbbs675I+78Ls0Ux4j4u03W/SIC3SIZx3qAO/eQ74TR7EQzgTj7/+fENBvv/973/liSeeMKb++OOPy7fffmv1/OSTT+LC+ctvwnlOPBfO+67u4UAdKBNCyF2AdwifNGmSaahuowrhbEyB5gjC77//3ugVDqSNVodZ9F//+pcJLMqEFgk9mKBQVhfuJgNMTAhHePEXzY2yBAgQIIAfSR74BadOnpBefa+XEiXLywvP3pEsI0wOCA3HwLknHZi3Pxw4JoXg4BngL+EuDvEB4aQBk3SCJnTHH2FoDQ6kQRhaEdrZwIEDzRzIe6Tj4PIA5AH8ZQKEUw+XB2lzufiYtZyQ456//P6r4LRJR0cAXV35oYG7J5y6UmfuqWdSNA4QIECAPxpxu/5wSAsT41v5fqTWcBgVQut/BQgMGLAzHQYIECBAgL8v4lQkBNTJMMIIbevkifBrE+cLNBQOA2P6yZYt2wWvpVwIEDxJCR8XjtaAyfGvElIczOXyn7s6c9r7kSKVajw8iv2dIFzhfp8LvB+uelZnkopVrFxZONOFsmXpJ5MFr5O2xdfLnw9pkwZltfK6PGLzdOE+pS5JuHK5tB0on+VB3rFxkoIrWyLa6R8Lj60DV7LhSYC4obRwtPNooeFhaOGn0bloYWWOje+vL3mDuHRiy5pUeFJwNCYu8PcvSyv+p8GVweqsr/jjBwjwR8EEFcJo0ODb5fob/6VMPH7rNVpUtx5Xyx13v3jRwoWBiamNDQy4SmLNgwFMeuy6YwGdxXd28mFeSg6kxaaC9u3b28I85jTCSBNXR+wqY1GetSrWk9CY2BxA+G233WY71liTYhce76NZsb7EPb4ISQcvGaTPxWYJhCzl4h3Kya42NkpQH+IjeAlz4UWLFjVBGBY6sEu0LCAtn6gp187sLN3eayxnYs7odVb6fddCmjxYVY7vPSHdP2oibZ6tLScOnpJenzWTzm80kGN7Tkj7F+vqO43k9Env0G4oSCtflRxSbVBpuWZKJxkyvr1kL55ZzkRzMPi0FK6XV/p901LyVcoh0UdjJPpYjFToUVyundbJ3i3RoqAMm9VFMuXLEJYBnT51RgrWyCk3LespuUpnkayFMsmwOV2kQLUcEqHvXDezixSpn1dOHY62PM9Gn5UMOdLJ0GmdpUyHInIyikO/Gn6OrlSieQFp/mgNuW5GZ+n5UVMrC8wxfba0FhapaeWvllOGTu0kVa4oZfUIBWFtnqsjA35oqTQ9KQ3vrixX/NxaTh2Jlno3V5CBI1prutDeu4hf5YqSSrMOkipNCjmt5SQ8KUDPYk3yGS0y588ouctlNVrkVLrkKJnFaEFbRGt+1PnMqbOSpUBGuXZGFynWtEA8jZLKQsmfMnVKTaez1B5WTk5qXxg4qo3Uv62i1aH/9y2tTicPeTSlLrRP9w8aS5una8Wln1wd6AMtH69ptDi+76TUu7WiDBrV1p6dPnVaur7TyPphloKZpFSbQhJz4rRU6lfS+lbMiRgp3a6w1TNDznSekA4Q4A9CnEYFwz8bZtQkFX6+QCghINj+zC4vFuQRUqx34G+PHWC4MILR43yW9ZykgABggwWL7uzSw10SwoiNF6TNBgO2h2OqRGNiwwUL/KNGjZL58+fHrbVERkaaT0DeYVMBW9/Z8cZWcjYl4ByX3X7sCmSLO8ILZ7kIpsmTJ8vPP/8s69evN0H2/vvv27oNmxHwGciGBLdOlQg6lleP2CK/3DhN1ozaKqnSxa/5Hd9/StJlTmtML4UGM2NNnS6VfNX7d/m6/wSpd0tFyVwwo4x/ROth3h4SA8a2be5emf7yUhl95yx7H5xSJlxXmXOLx6pb3sWb5pdBv7Y1xr/mt62yZfYeY+L1bqkgs99cLkd3HldaJZ6Jp0rrpf9C0S/k0I5j0vqZ2jLv3dWydc5eSakz8kObj0jFPiWkqwrTujdVMMEMAyO8dNtCyvgaS+P7qkqK1KxVxiYaBqtHbZGRt06X5T9tklTp42kEECBpI9JI1Najdp9U10yTMbX8evtMea/pSKk8oKQUqZdHfrtvtj5JoQIzWgXTaWmrgqzru40lf/Vc2ifPGp2O7z8hLXQiQR2KNc6fJKNPnSGVbJy4Q54v8oVNHBCsM19dLruWHrB6R205KtWuitR0GkvNoWW06c+awD206YiU715M822kQqeSjcCwtEBb0bxfr/K9TH9pqbR5oY4c2HBY5r6zSvNOLVHbj0muyKzSSScx7V+qJ+mUJuDIrmM60cgoHV6rb88y5Upv/S4c0mRKrTSZI+80+EUq9i4hxZvkl9/unW35ps2k6WkZDmrbFaqTWxreUcn6E22zY+E+GTiyrQnQma8ts0nUuTS3AAEuBQm5wB8ENB8ut/mAywFB5jYmJKe1IXjY4fbaa6+ZkOC3S8e95zYvkBZAyILQcPIkDOGzdetWO4Pk0uLZgQMHbFs2Z7iWLl1q28zRCtn5RlnHjRtnv9mIwTZ3BCYCEEHF+SzOQCWF1OlTSRplNCmVWZMX4P6HIZNl6rOLpaMyl7VjtsmIm6erQEohNZTJDRrdRtaO3SafdPxNDimDRpChYaCtoB3UubG8MRbCUqVJaekjBP3Mg2cAoXFYhUzG3Oltxl2qVUEpXDu3fN5tnEx5ZrHUGV7e06g0Poy1cv+S0kCZVP6qOSX6eIxkVibY74dWUkVn1p92+k1mvbXcBGTU1mPyRY9x8tN1U2X/2sOmTWRWDeKYztQRtj9ePUV2LNoneSpkN00MF1OmodXMbenDKNEsgaNRKmjkZ4B6S91zlMgs0Tq7BwjIcECIletaVK6e1FH2rY2SD1v9KruXHVQhl1rmfbBKPu08Rqa9sMSEL2WAfsu/26jhv8nExxdopxIpWCuXpEyrwl6LBf2qXVlaGtxeSbWnbEaLbEUjlGG3Uc2ikHzcdrQs+Gi1MfP9a6Lk8+5jZcTwaRK17ajkr5JTIvJm0Ptj8mUvpdG1U2TvykOSt3J2o6ejBdpogzsrWblpG9Dm2TrS+c2GMvnfC+WnoVNNm6LOv1w/Tb7RCQyCg3JQJmgz5u45Ru9lX6+XLDrpyVs5h7UjVyZtc+svN5Q3+saogC3TobBcPbmjHNpyRGk0SnYu3m/55iyd1dKm/IVq5bZ2KNoon5RWzaqA9oXPlE4I0Ho6IaEvuf4VIMAfgT9l1x/MHaGBMEBAcI8mhNBBKDz66KMWDrNHoCQF9z7pcY+AcunyntvF5sL5S5kJ555nTnghJNy9A7+50JB4Tnwu7p2WxHPMgfwlz3Dh50MnT0b5yqC/YfhnlVnHhSksnjIJx5B55JgYcIw8HKPgmQu3tRRNA8aMFgKTIk2eUz8EG2mfVgFgaXrJevnr/6xMsVkQH+Hq4iBgeI6QBJ7ZTOlAmfWfCyeMZwmEC1HIRN8nCz8sb40QRw/9gwBFGMCUYe5W/lgaJEJs2lZWoO9b/iYANQFNFzrExdNy4YA3LlzhT9vKqf+SpUVs26R0tKCMsbQnThwtNN5pRyMHopCHpu+qbFlSLl87Q0dLh6iadozm4dLxwr12dW3shz8dg/5MQCMFZU6A2Di84+jt+hHapKUZ/3qAAJcdJqgw7eXJU1A7dSrZuWOLN1gUOD3NmSufpEufQXZs32RhlwsMdg6bYs7D48LFCsEAAQIECPC/jbjt6WyiQHiwTd0PBAmCLDT87wrKy8VminOB+rImhlbk1+TQjJw50Z0jChAgQIAAfw2MA2P64zMft97xjAksB0x/vfteL/c/9EYc475QIAwwn6E9sYmhTJky5ruOMD50iH89wvigIgIC8JcNDITzHMHjwtltRzjfknJlIpxdecTlY4d8SwrzHXmHgnfY+YfbJdwfTZw40daZMEWyWaJnz57yww8/WHnYbPH555+b0AuXVoAAAQIE+OMRpyqcNk0k8fZwvugbLvx8AYP/8ssvbbv3zJkzbfcdHyYkHEGADzh2zOGm5+WXXzZfgDhDxa8dO+zwacdmBXbl8Un7xx57TKZOnWrb2tnlx6aK4cOHyyuvvGK+/dgcgRBMCmhHrIsRFxdMaFQuPmVy61zsUsQEirblTKEBAgQIEODPxx9u00IwdO3a1fy9YV7DV92TTz6Z7M44B4QGfuBwXOrftICGw1Z2HMDaIq9P2zkfoUI58JcXzjxIPmxZZ8cfTmqJFwiqAAECBPjr8Kfs+sOM59aAEFBs64b5v/rqq2ZywwSHSc59UsOZ/pyDVMLRcgjHbIgg4X20J3YKEo4ZkTNa/OZiy7lfgIUD9cEjOloc5SJN0iKMg7yYHMmbsgXrVAECBAjw18AEFV/3LV+xpgqJtLJo4Yw4poxwKB1ZSQVADpk/b8pl1Sxg/nyignWhGTNmJNjMECBAgAABAjjE7fqLjvbOAKVNm9A7doxqJ2fOnJa06c69iy45IPSc1wnOQmHWSwr+dSM2RSDEEJKEu40VvE865wPedZoXWtqFClyEKgIVIMTPZ0dhgAABAgS4PDDVCdPftcMelDvufj7BxglMf3363yAP/esdY9YXA95jlx3flMJtEWs/7NojHEHjNCnuuQjHPRJf5p0+fbq5NXICii/gskOPjx2yOcMJj6SAsEOwIID5oB+bMHLkyGHP3JoXQsttmHD3CDMu3iMNt2bFxxRx94TQAzynvAgut5ZFfJeO00z99wECBAgQ4MIQxz3RqEI/8QEQXKdOXdonPvDjx1dkWfdBCLGehJBhdx87+djRxwf1+OgeQmDNmjX20T3iOM0KgbZx40bzy8e6ltOsiF+lShXbPcjWcgQcX6NFe3JbzREm5OG2oPPpesJZ06pevbrd84Va1S7NLyEfQWS7+5gxYyxtPv/Ol4P5OCDpAsrlj8NOQnwA8qVh8mCbPBtB+PDjW2+9Zd7jnYALECBAgADnjz98mo/WMXbsWNMq2J6OZsWn5/nttoIjQPhLXIAwQItCM+Eexh96D9PnnnTmzZtnmg5nnnAky3Z4BBnxAPcIKwenyfE+abp8gdOiuHifi3cpI3957srr0kcAo4EhGKkr6aMNIvz4zDrb8bkIDxAgQIAAF4Y/fNcfjB3TmNvujYNXZ+5DgPB5D5g8ggmthM/SExethjNSvItAQbjhyZwDv5xxYu0KwUF4OCBEECiVKlWyT28gkBBuCDW0K8yPHPoljIvPo6NRodl99tlnsmvXLvPEjid1BE7dunWtPNQHU+CiRYvM9VOuXLmkVq1aVifqxvksykZ8NEB2JtavX992Om7YsCGu7gECBAgQ4Pxggup0TLQ0adbJfPr9NvrbeEGiDLxOvZaSJ29BGTXiszgN4n8RCE28XeD9nLNe27dvD4RKgAABAvwNELfrz22icNrUxQKTGEwfrSJAgAABAgS4VJgtD9PfNdfdn8jX34UAAcXmhKefftq+18SGBgRWgAABAgQIcCmIW3TCzMfOv4sFazesNSGsWMthLSlAgAABAgS4VKTKnTv3o3imqFa9oR32nTNrgqRMeeFrM2y0YJPCnDlzbEMEn38H/8vrWgECBAgQ4I/HZd2ejvkPP3k1atQItmIHCBAgQIDLAttMERN9Srr3GioZMkbI55+8LKlSXbiQ8Z9TChAgQIAAAS4X4nb98RXfs3p3MWelEFKcS8JV0t9NYHnl8Q70pkiRMllTJOts0MFDikS0cGldjGn0jwDlpUyU83xMrK5tLqaNQ3EhdL2ccG3kzzO+LPz2/lLH0Pr6f3vpeOUHpOWvQ/L5JK7zhcYPECDA+cPWqNj1N/jqe6Rh47Yyc/pYHcjxjJhNFjGno5PVshik+NDDSwSHZ0+ePJGAGfwVF2bILFmzSd++Q6VosdJSp15TyZ49l6xfv8oYSGh8dijmzVtAWrTsJG3adpdixSNl/rwZxlyIf/ToYalVu7FElq5gaQDCqSs7Jak3znuJ7/K3Z9Exeo+XDI8e9s4J9w6fvD+b+B0ty7noRxrpM2SUtu17StShA3Lw4D4tkXO+6/lGpO0cczx27KhcOfhGqViphsyYNl7OKFN1eXjuszgQ7W2m4R3epyyU25XL3WfLllP69h8qxYqV0glKZdm/b49ERR2Ii+fRAqYdjhahNNKyanw/jcJfZ6yMzZp3kCuvukUOHz4kGzastmf1GzTXq4W069BLChcpoe2cU1auXCI9el0pjRq3lmlTxxu9r7/hPilYsIgsXDBLypWvKr16D5Ec2idatOoke/fuln16gePHj0mNGvXlmuvulDmzp9jvfPkLyYABwyRX7rzSpElbOa3127Z1k8WH3oUKF5Pb73xc1qxeJnv27LQy9Ok3VAoXLqH9ppFkz5lHNqynvJ4HluAKruA6/ytuM0XV6g1U0KSN20wBE0uXLoP07jdcunS7yj7/wewQBuaYnwMJ4csvc+Ys0qBhCxk85BZZuWKxMR8YRISGp9e00qVLbxcHaWGKmSIyS/r08eGsa8GMMmaMkAzKhF24JwAvfEdiKq3Hxo1rZMXyRZZ29Rr1ZPGiucZYQutAfY8ePSLLli2QMmUrW50WL5pj4WwyyZevoDHEAgWKKvOabO/AjO574Fk4u+aVUoYNv1f27fMYHkwxV648ylCj5MabHzQvGVu2bJBh198jRYqVNGaWI0duSadpnzhxzOhUrlxlGXrdXVKlSi2ZN2+65REOHr1zqwAuIS1bd5F1a1fIrl3bjd5dug6Q7j0GyVoNa9ehpzHw+ZpWlizZpUrV2lYfx0gPqYArX76KDLnmdtm8eZ1Ur15PuvUYaAI6MrKC3HzrI7J16wbp0LG3CcR161ZK1MED2sYtpWSpcvLj95/I2nUrTGicPn1GMmXKbOUqVKiY1WP79s1y5MhhGX7T/Zp/NmXup+Uq7RvkSxmgF3Q9dGi/3HDTg0aDTZvWhj1oTfo33fyQnDx1Qp584nbp0qW/VK5SW4XOTKPrgQP7pHrNBvLryG+tvgjt8iqMIrSP0a8RYPkLFLayLlu6QHr0vFJ2aPn27NkllSvX0H6Y0dqbPl66dHnpps8/fP9l2b1rh01AmMAwMSDtmrUaWtvOm+u1EROgq4feLr/8/KWmPd/6Fn2tbNlKMubX76RO/aaSP18hWbpknvUlxpX17fTp5axOVEg/c+ascf2dcBQxBHlERJYE4QhzBPvlGFOMA8IyZMgUF45bMyYPpJExk4anjQ1Pl87iU/6MmSLiwrnIl/TI2x9Oe8JLaAMXxuVNSlIkqtsZbWP6digtCINHUWd/uOrAlkdo/JRKIyZLpO+nRRyNtJ8mpJFHi4wZM4XQKG08jfRZHC2UBky8kqJRGqVhpjA0Ip/wNEqZkBZ6eRM6SUSjszpBCkejuP6SJI0Ij68zeXo0SkgLFBKPRhEaHk+L1LH9JRGNtK6n6C8axjM/jZLqL0YjpW2miHA0Sp2IRvSXJG1AVHrvnu3GRLnfs2eH3YcyeD8O7NtrzB6q7d/P/WGLf/DAfv29J+46osybAYcm4A+Pijpo4TATfziM7ULB4M+ZK69pEDDCI0eiJLMyy3N5m6ATOHBP+SHgtm2b5KgyXRrdxeEvjX1A67pjx1ZLm0bkHRhD1mw5lKGXlalTxhr9IN0HH8D8tkuFCtWkd58hkke1OLQPGm716qXy1L/vkjdef8rSTwqkD1127dwu0cqEeN+ViUY9ceK4MuEtSt+DJiBgFtDWaU3bt2228tKuDEDKDXOOiTklM6ZPiK3jGYu7VwXKxx+9Li8+/6Ds2b3DhA3aGThwYK/s37vHGBudtLsKOYRYwUJFLU0GgDcIs5ogQaN4+T+P2sSBA+HQCK23lOY9beo42blzm5U1KZw4eVwFRF5p266npUmHTxZKbxjcxg1r9FptfcKBOlZTwUxfXbNmhQ7E1Ea7Girs2rbvIR9/+Kps2bzBBiiAxgULFjUBPmvmJB2A3gAqUaKM9L9imPz0w2cmNBlYgOZgoLdo3VnGjv4xdsCdTtCvPdp5Dp9Dw9HigNHYF35Mx9flGlOkwxj1hx/QdAmnjckvLlz7OIAH+MO56Hv0gdBw6kuf8odxMdkNRwvak7RCw09qfwaUwR9OGSlrKI0c3zl0MCGNmDQajVT794fz26NRVIJw3o+jka9u5JccjSivP5yLelG/0HCPRjEJwrigW/j+Ep5GtAtImkYJaRFHo5D+Qj/xaHQwQTj9inD6mT+cfmi00H7prxs0AvTj0DoD+n1oOGMMHhUaDn2S3J5O5nyDavmyuTJ18ih7RkHDAcKhUUVkzqwz8I0yccKvGhctxWM6MC3/BfMCPE8Y7sXnebjwCwFpYA4rVry01GvQUvLlLygjf/lamaEnUEIB0ymgM+5OXfqZiYqZC5rNDo0Ps+re40pNM4XO6E9qeG3rxDRq4cLFTNOgwYsUKWka3Pbtm2Trlo3GxLJmy24Mf8G8mSaM0E6y58hlAgTGP2vmRCsrjLN48UjprjN5hMaKFYtiS5YYNFzjpm2karW61jHzqlZSXOu5atUSyZOngM0ol6tmCFMnz+XLF1p7rly5WEqWLCeVqtTU2X4VY+BoUtC3QMEiphkQZ/fu7ZI1a3Yr56qVS6xT8T7QppZcqjUxCycuDU35EY4I7SJFS5iwPnrsiJnmoMV2FZpoGJUr1zKthnyJu0lpVaJEpH2YEwGIthKubRwKFy6uAnazTNL+lU8FPINm/fqVlj9CMY/SYc2qpdYuAG0NEyfpMoHCDLd//26t83rVQleqRqvtoIIS8+tXX7wrjZu0ldZtusnbbz4t+3XSRbqAWSYaapYsWU34QJuvvnjHTMoDB90gn3/6pvUBV3bib92y3v6mTZNO61xIRo74Rum6w9rD9WsuR1d/GFd83hcWfqFjKjScK7lweED48BSJwgm70HCQOPwiaZFU+PnSSK9w4VzJhf+jaJSIFhdGI66LCb/QOsc5pR189V2qcmWRN159xFTUCwGSMDIyUtXLzHYfIMA/DQwGb6YfY5Oyc4H4zHiZhHiTOI+BBAgQ4PLDt+vPMx1d7IDjfZdGgAABAgQIcLngaVQ6K+zX/0Zb9Hr/3WcuWKMCyCgEVa9eDaVDh1ryyCOfyaZNu1X1C2aaAQIECBDg4uEZJFXAsGuDA78Xi5iY0xIZWVAGDGgqEREZ5NZbu5hpJECAAAECBLgUeILqMiBNmlSyfPlm06QmT14q9977oWpm3sJZgAABAgQIcLG4bIIKcNalSBE+v15J0qVLY+bAAAECBAgQ4FIQJ6g4aHWpH03MkCGtjBw5R7p3f1KOHDkerE8FCBAgQIBLRtyuP7blguRcJSUFtqSXKlVKIiIi/me3p7Mbkk0nbBhhO/JfvcOR8kBrysQEg/MGwa7LABcK+hH9hsOo/2v9iLp5B2qj7fwaZ3qCMfLPhB34pSHbtO0tFSrVkpUrFliDOsAMufxhoaDxOfCbHhcfes8Vd1DrL7zwRNC4SRupU7eJVKpU3U5bc1A3XNmIW6BAEWnfoZdUqFhNcufJJ+vXr7a44OTJ49Kv/3XStGl7mTNnclwafsHMb+jEX+AGhT+cJ2d8gyWpd85FP8785M6dV+69/xk7OIxXB7RiR38HXDul0IuJSMtWXaRE8UjzR0eYy8P/DmVxbU2Yqz/37hl1bta8vdSq00gqVqwheCHhkC3PXDqky2/+gnOHk3fydfYOFJc0N1EcLOd0vb4pzZpRlsZSrnwVLU81a0cOPzdu0toOGXNoWXOSjp37Gs04lJ0pUybp0m2AlC1XWcqUqSjr162MLYfncoawtu2620FfaEd4hw69pXKVmuZVZOu2TcrcPZ+W9B38RHbtMVB27thqHkzIr0nTtlYu+lNU1CE5ePBA2HblwD3ePDhsvl3TxYtKqlQercm7XLkq0qJlZ3N3xYHjbds26vPUidLhwqNILEkN/vz8fdWFw8g5yHz/g8/b+Ni6dVPYfkRZuKBNk2btrCzQlTTC1cldxK9StZY0btzWDrGTpksLhOsXSV1JjTX/mNKfGu6Vh4PqtNXNtz4sK5YvNHdelDUpGlGWbt0HmreWLZvXWfi5+mRw/TmXCarTyvQaNekguXLnl9mzxlvj0GhHlPn06TdcOncdLL+P+yGO6YWCuAgqDg7XqdvU/J5Nn/a7zfZJi78MOAYFF53EC/eckcaHayfWAUjn9g5feuF0UDrNhYAZYsNGrZWhttOy/yL79u6R/gOHycL5s8yLApX3g04P41u0aLY5EeXw86KFsy0erpBatOhonhFitLzz502zd/CocMddj5tDUhy0IhTxtnDs2BFp1bqLNFZGhUeMlq06mc+8Q4cOKp3bSOu23cwnHgwoXfoMse6MYozpM6jwuTdzxkTLIxyIi6ufKtXqKOPNZ4MQrweEd+zUV7r3HCQZM2Qy/3QcOYAJ47+wQYMW5m2CvPHVR1mzad1wAQRzp+2KqiBYtXKxlQ0ffYsWzZGmypiuvOpm80SxSwUi9axXv4W8+/bzsmDBTDl+HJdKZ/XdUlK/YQurR936Tc15L85z8TlYr34z8wHYum1X2bRpnbl3atmqszRVgQeTb9W6qzl5xcOHY2J+0A9uvOkByZY9h7z/7osyaNCNmk91WbhwlgkeJiCt2nSV0b9+b45kEWA1azaU0qUrSJq0acyLBL4BcTWzdMl87aN3WBkQsnXrNZO8eQpoWrP1vbNanoJy9bV3yMgRX8vO7do2Koi6db9C8mpb4iaJ+pcsWSbO1x+zdfwi4gGDtOnHDRu1sjqPHfOj0q+9CUR8/SHcQvseggrvIo30HZj58Bvus/BVq5aaYL5i4HAZo/XCE0mFClVl795d1g6hY4Ixc42Wm3bG8wl0xy3QLu1fZTT/vv2ukSzZspvTZfrK5s0bpJqmWb1GfcmdN7+s1vxwvcWzltoe/foPNS8jCCb8Uq5ds1xKlCxrdcuZK4/5iywdWUHbbaPVi3HrxiwXyK08pZmOnXz5Cul4yaYTgErmCzNa43ZVoVC5Si3zxFJbBTqeTHC5E5oO/AIXXTj9xSUZ3k3CjSn8L7Zt18MmC7jeadq0nUSWrWh93HknYVIxeMit2oZtzS9eu/Y9LU/8Utas3dBoQTlpj0I6eaCv0j7+Mjl+xH3Csnrh5OHxtvg6eOGeA2h/OHwQJAqP9TQRGo4HCvoP/M0fTn9n3OCCiPaLD/d4W9I8ODQ8KR7MpJVwz39rfLijRUh4LC24T0gjaJE6LI2c3AlHo8QcIRbMqnDAij82d8/2dRJKCrjvyayzM8Zh7jz5zXEi8XHlAzPCrx1MABc0eJHOkTOXL7yAMqGcclYrgHduf3jOnHliczh/0JhHj0bZLIoy4LwVB6MQNDmEMhEa+bDONEeN/MYcvyZ86tEC5jT2t5+0/vmVIZayhqhUuabRLZsKMzoX7ntOn442pgrxETAMIBzK0qBp0qSTpUvnyZ23D5Ynn7jT0k0KpI/j2KmTf7O6+duE2eLxY0fl11Hfmm89HKhiqmT2i/8t6gLT+33czyawcTFFWWgTKpc/fyFzj0RHYgKTVRnezz9+IfffO9R8BCL4cBqp7FXbJ78xIM+TQwpr23x64dAyX/7C5hsPH3c4w4VJ//TjZ/L8sw8aY8uYMWMsjdIYHaAlznrJNyngkJZ+eJUyGvoKHRrQZq7dEtynxJfZfpukwNw9n27eM96tqFo2LpXQvlKmRhs8o+nmUqF8k4z8+SujGU43AW1G/eiLUyaPtfaC7tQdp74L58+UyZPGxPn6Y2DjBLR6zfpKv89jaeSBPgijYdCTBgyTmTzMFAefvEsbOBMzcdu17yHff/dhXPmTAl1h9+6dMkqFLFourquoKwIJv2+E4yILIU6/W7x4jkycMCrO2akDv9FIxoz+3gQYDByhRX/FoTB97LfRP2i//9H6EeWFPoxZN24p/65d22yiRLmZMI7+9TvZt2+X0bGsTp5mz5osEzR/nAYzWaIfuLHvpVPQhBQMkTSwBowe9Z3xFiYhtBl9nL7OGKVOaLDEnzRptCxaMCsxzbSe9IdRI75RLXe/econDm2Iw1+0SpwbT50yzqLjI9Rft1w6XqzddBz4w/PkyWfxw9ECHkDfCA2HR+DQN2F4Qe136awuobTAVRhldWEunDEHKIM/HKe2lBUe7A9HGEM72sHlwV94r/FgHV/+cHg1PBs+wfsunHRJn/Zw4VxYpAinXP5wLngFx6H84aRFfcPRCPok6euPTBggCxdM0478s3Z2JHhiz+mAuGhUbJ7Ah9r430fEzYyIT4enM3vXMRs4hDMo48OPW34Wrn/94bx/oaCYMAL87cFcSRcv23R073nCeniMqIA0Z/ZnzFoJqbMqOjTMtLXO1vGHRzgCCYZPufCoDkNjltiocSvz+bZp41prIDQxZnb8RkOCvswcTyhtcC6ZJ19+2bJpvTFQaFWpUg257Y7HpZYOvJkzk9eo0PqqqkaFfz4mE3QYGALmLz5FgUYbWaaizT5nzphgbYSfQjQlJhGlVKParLNFnEkWLlLc/OZRrsmTfpOdO7co0yhsjBxnsbQBNIBmtF0hFbpokDA4tFCECwwdZohfRGbxCDwEACY6vFWTX/HiZXQ239XaAWeWDLrsOXIq49pjYeRFPuFA+evWbSa792yXTz95QypXrm354vGccjGA0DKXLJ5rNNfoVn60XhjY3r07VXNqLkePRJmHfICApj5oyhPGj5JcOmh79r5KmfN3plmjKQHShwb4dTykbVU6sry1J++ijVKG8eNH2oDyx0eDZHJAO8DscTpMu+O5/coht0h27R+UF4YxaeJo60f0KTQ2aIcfQ7yr58yVW8eTlx5mxTlzphpDDe3DMOcqVeuY4GfSSD+eqkKVMpAuWh2Dn3rgfJiJB4IMuqExWd/W55g70ZT4JAptUqxYpLU3/Yg8qFvZcpVsHBCPtks4xr2LNjNaaL8qXiLSygMt+CwMmizaPaboojpBwdyJJoxGkDAt+EiM0bZ6jQbK4DKYUMPLO2VDS4LvlClbSftcYcmsDHiK9uHDhw/aWEaDQ7vEpyNjkj5fs1Yj8wG5YP4MrXt963Pcw0BTqKCETkzA0KiYWDI2KYcrE05nqVdoOBdgfIYLp7+GhkMjj6b+8GMWxjN/XMLhUyA0HBqFD0+eB4e2W1I8GF5NOO/xvgvnfS88MS0Ip1yh4YB6hIZ7tEgcDi3ifP1de/1DOrPLKv95/u4kmUVSIKHSpUv/LX39eeXxZopObU4KEAqm4Yd7J3Sm7w8Pd58wLU8tB/7y+MNB/DsJw8MhYTrAe4f3NRnfPWsC8SYifz1ceDgaubL433VI6lnCOidOKzbUygaSCk8Krm8Rz38PLC0NwzRNniA0TuLfjhYJy+TeD4WfTq7u5xvf0QJQZwQQv8OZ0v39CPjpZO/os3CAKQy/8T6JOnRIPvzgZWPmCds+XPm9PhIP14+8PInnv3cIl1ZyCEeL860X8ZjU3HXPUzJu7E82qWDm7doMhGtLf54evGdeuNcP/PcO4dIK8NcibtcfklJ7hKmcFwM+2xA0aoAAfy347Ity/Djt7n8FCCu0LZwIYPoO8P8LcYLqcuDUKXYoFZY6dcrIF19M0pkJs8bYhwECBAgQIMBF4LIJqujo01KxYlF54YVr5Nixk7JnzyG59tpXdGYXzH4CBAgQIMDFwzZTxN5fEjj3sXnzbjl06KjUrFlKhg59NVajClSqAAECBAhw8bisi0oshuI5PVs2vrfv7ZgKECBAgAABLgWXdY0KcOgtOjpG0qVLG6xPBQgQIECAS8ZlEVTsyMmTJ49qUZ4LpX86XB0Cs+Xlg0dTTMHBztAAAQJcGC6LoOIswp91joqDYhzgLVK4uGzcuNbcNuGOBfc9HLA9czpG1q5dadvtw22Xp3y4filYqJgdasO/GS5XXFwOyA0ddpfEqFb4/rv/+Z/Z5st5lUJKM46VbN2yIez5nT8K0Lljpz5SuWpteeHZB/60yQyHEHG5w0FPDsiu9h32ph9x+JSzRhwq5CA45wehE9ufeQ+XThyw/TNpFSBAgMRIlStXrkc5Cdy5yyCpXKWuLJg/1VxZXIg2AePBMwUeLnACCVPCZQ4HEBEAuOLhEB2bK/gLn7JwFSrhwsMBplOvfnNp3qKD+Z7j9DgeBg4c2Ge+y/Cr9+Xnb2t4FRl81c0ye9ZEyz+0HvzGNx3Muk+/a+wU/7Kl8+0ZLlw6d+lvwm/b9s3mlgXOnjNnXvNYgMuXylVrmVsSfIDB1CLLVJB27T1Htrly5dN3VlldihQpIZ0697WT8bgQAtu2bbZnxO3WY6D5cVu2dEGSdYY+nTr1NbdMeCrAGSsn8JcvW2heLnC7U6FidalSpY6duMdlDn7Y6iudFiyYZc54cYy6UO/xqYYfwMjIippvKXMqunbNCqXRKWnWvKP55iMdaLNjxxYpWbKsdO8xSFauXGICrpfWn4kBHgTClRda0/b4XKNMeIqAfri/6dnrKtO2cWGFhwaAoMDTQucu/YxG+FlLlTK10bX/gOvsva1bNko/vcdrAl4dunYfIDVrNpIy5SpJec0L33PupH4oOHNDm1HPL794Vxo1bi1du10hM6b/bm1w/Q3326HRvXt2mR8/vB0wuWnTrod5NKAOmzevs+faaWL7qudFgPfdQdjQcKcxhgun7zER8odr4rHhxPccQCcfTnEufExBp4ThnnPYhOFePoTzN2Edkg9nLFwILZIKv6w0svTD0SI0PBwt4sO59565Ml0ojS6uv4QPv1BahA9PmhYX0l80XP96df5jaZSiXr2GZ2vUbCzlK9ZU7SGtLF40UxYvnCE7d241gXU+IMHIMmWkRfMO5qAVBrxo4SzZsGGNOTit36CFnSy3ymqaMKzFi2abE1TPF5VXeNzqzJ8/I9l8YSYVK9UwJvrWm8/IPmUkZ2NNSg0atpTiJUrLrp07zJddcoAAw4bfaw5hv/vmQ2P8gEEyeMgt1rCffPS6liuF5FcBdvU1t8vnn71l7nluvOlB+fbrD8w90I03P6iz8eXmpgZmiI893OvAFNHwNm1aKwf27zUHt84lD3nz6X7STs4LCGW5cvDNmk52+fH7T82lTurUaY1effqqkFXN8PVX/y29+gyRglrGl1961IRZqdLl5cXnHzIHnQioV176lzHuwVfdZG3w8YevmasjNB2EWes23cylDk49mQC89OIj5qevR6/B5jbntzE/WmenrPwNBR0Uv3/QCCGKU16c0/74/Sc68ZlpeVIW2u3Vlx+z/oImc/Otj5qrpymTx8iddz9pcX8b84Pcevu/zAUX7+MV3tNqU8h1w+6Wvft2yRefvS3Drr/X4nz26ZtxdA0FfQW3QDidxQnvahW60zQ/6DfkmttMUH395XvStn0Pi//JR29YmzBhGTL0dp34/FdWLl8kRYuXtkkKAwjQ12bNnKCaWhalb02rP6Bvz5vjOSyuUauBTdwA/Xnxornme7JO3WaWvxeeWlauWGy+9+i7DoSvX7fK3Pcw8fAOuHpOQZlg4Rz4QsbU3LlTzVcfAt8N/GPHDmubTzS3XTjb9cqKK5yT5uMuMrKCjWOvzp7XlalTxpq7KfqXowXPaEMcHTN58NNo9qxJVkacJztaUNYF82ZY365Vu7GlC6gbk1t8MzIhpV4unEkKznKhket/hEMfXLZBI28cebTANRSOmkmH9nc02rtnp03ayBe3StCIcmJVmTN7srkkw48fZSUf+teM6eOlXPmq5j7N0YiyQwu07mLFSsfVmXxw64TbMiaE8bRIYengzosx4MJhzORL2avVqJeARvgoRNOvXaeJlRNQ5+U6OcflGO1PfV04kzZcWUELz1OI11+YwGJJaNiopY4TeJxHi107tskSpXc9naBmzJjZ8uA9+Bs+J/EFiQNoxio0YoI6a+ZE7e+1baw7GlFG2p/xwYTWq5s3sYNG0KdEyTJxdQbQCBdf8Jp4GiU9pugvcaY/GJfKXhvcFwoq40x/mqOkVgLBBP8IUD6Yb+++VyvTe9w6ZcOGrcwLN4KkWvV65hgVFzIIm1DGSoMwkPEzhrDbu3e3+SakE6fSDsOAQ/OAgDimhInkyJlHZ+D3KYN/VTvJbrntjsfky8/eMcEx9Lq7ZNmS+bJcGdopHeT79TmME79jpAGT7dXnapkwfqQO3MnWmfH3x+dEtm/fKu+984J2qPCCmQFx7XV3W7ofvPdyLMP2wlu37moesb9VIYvD3RgVRJ9+8rpqUO2sc3/15bumWZXQwfTicw8q3aJVe+lrQhdnnOSJEMX3H5+X+EGFAtoUDlzRzKqqFthbNc7XlMY4OU1u8kD7o5nizHXunKnGPOjACOi0Kgz4tEY9HVhoad989Z7s08GASW3I1bfJzl3bbGD063+teSNHUN33wPPKaBbITz5nrnTca6+7U45pGX8f+7NqQYPsMyy/jvomrLCnvnhqhxF/+fk75sFb52Xy+edvaXnPSveeV5oJeLROLDpq/bdsXi8jf/ma7mtC+rob7pVPdaKyasUSGxsBAgT46/CPW6MCzMJgRDAxJ4gQYC5vBAWzyaTg3nfvIjxIi7+kkzCc2brnpJF0eebuYd4II9IC/HZM0wlq0qAs/lk/TBdhgyt/5507KbiJg/99B8sjtvVIJ44WKrTI16BBjtmDuHd84ZTFzWAQhszE+E3efhqfC65ewKOFp/15bn0s2MoFjfAaDXiWMlVK06gQVHjjBszuXBxA2tcPv89zSquaT9p06RLUKykkRSMC0TJDaQEoo2vj5PpRgAAB/hwEu/4C/GXwT2roNwiF5IQiworHnmkjQIAA/19wWQSVA2eo0qXj+0KZZOfOAzojDhhKgAABAgS4NFw2QYWvvwoVisjzz18tJ05Em6C6/vrXJPD1FyBAgAABLgWX1dff1q37zDzTsGF5GTbsdcGb+vmubwQIECBAgADhcFlXitnau2vXQZk3b62w/TpAgAABAgS4VFzWNSrAOhVCirWqAAECBAgQ4FJx2ffeYgIMhFSAAAECBLhcuKyCinMptWvXlgcffPCSt6qz1gXYsvx3O8vyZ2/BJ78/Kk/WEKHv5c7jz6ZRgAAB/ndx2TZTwOzatm1rhzTXrFkjW7ZsiTsnU69ePSlTpoyUK1dOcuXKJevWrUtwmDMUHBb96quvJGPGjDJt2jT7TfonT56UBg0aSJUqVaRo0aKyadMmE46kXalSJcuX8Bo1asiGDRukSJEiUrNmTYt37NgxqVatmpQsWdKeVa1a1YQqvw8ePCj79++3s2Ckv2vXLsuvefPmFs7zAgUKSMOGDS29Z555RjZu3Chr164NWw/CiMsh6LJly1o9KAOHaRs3biwcIt66das0bdpUMmXKJDt27LA6tmjRwmhEOUgbIUKcl156ycqZIUMGyZs3r2zevNnq3aRJE6s39aROCAfCoTf1K1asmMVF6BMOXbhKlChheZ44ccLKy/NPP/1U8uXLJ1OmTLFyhgPtmT17dks/MjLS6E4ae/futWeUrVGjRlK9enV59tlnZdu2bbJq1apk2zpAgAABzoXLpqrAqBAuMOG77rorTqPiuuaaa4yxffjhhzJw4ED517/+FcckQ4GXhwEDBhiTrlOnjjz33HNy8803y+HDh+X++++Xq6++Wj766CMTSJ988onFr1u3rtx2221y0003GUNeunSpCTUE07Bhw+zv8OHDTUiQP4x52bJlMn78eItHOjD1/Pnzy4033ij33nuvCYtFixaZkCpfvrzFQdiMGjXK6kQaWbNmtbo88sgjdj355JMm/Hh+yy23SLp06eTrr782DRMaHD9+XAYPHiz33HOPtGrVypj49u3bra7vv/++VKhQwWjUu3dvS4u6TJ061Wi7YsUKo++kSZMsnOfEIz7v8f7Ro0eN9jfccIN888039i7CB1pDN8pBeRAcpJUlSxajOUKZPCh3csAlFQL7jjvusPLMmzdP3nnnHRN+hQoVMmFHfX755Ze4tg8QIECAS8VltanBAJ3247z1OhDGTB2m7A8PBXE+++wze3/27NnG1F977TVLF8bn0nHMFfAMIfDuu+/K7t27Zc+ePVaW+fPnG+NEUDHrh6HDqNu1ayejR482ho/2RDouLQQtzH/9+vWWlnOPRN6kyUXe5Hno0CETUAgrLgTprFmzTEAB4hEfOKbNM7TEcePGWZmioqLiaEKaoTSiPI6uPOMv4DnxXJiL78JB5cqVTcsFLn+Xlj++3yci9+cC9aJc1IX3XVqhNHJpBggQIMCl4LLu+oNpwqzQNmBWMDAYPbP9xYsXy3/+8x8Lhxk6hpsUHJNzDBa4dMmHewQN6YSL6xDKLIlDuQiH2bryuncJD02H31xOAFH+0DgOhGPOQwP7/PPPTTA6weBn3qHvUwbKQ1xo5qcRz8ib90mHZ0nRIqlwlz95cI8myW+euTahbC7/pOoH/DRy9+7y0wgkl06AAAECnA8u+/b0cGB9BbMU2g3M8X8d1JH1KTQ7tKb/D3UOECBAgD8Kl1VQMYtm8wCbHVinYNbuNIi/CmgU/pn+peD0qTP2oTCQMk1KSZkq+bqdiTmjV2x8jcs7yeHMadX2oj0zWoqUqt2kTT4+ZaFMBi1K6nTn8K2oRYk5GX8Q2+Kfo3ksfmwPoTyUKznE0Uj/pdT4l5tGABpBq9Tp4+sbcyJ8vRKUP935mSMpP++Rjr++lpaS218vVxaQMrWWP/V5tDFtpq/HtbG+7m8X4NLy1wuck0YhaflplFR/SUCj82hjxhRaOUBzdxo5mrijrxtz7rf/HbT6YPIW4EJw2XoLHRIhhemIjQqYnVwnZQG+ePHitkuMezptUqCDs5GBjQ0Iuhw5ctg7gPcIJx12rtHxudiJVrhwYXuXDQ7sguMeE9wrr7ximy+Iz4YOBhXpsJGAdNB8GDjOVBUO0cdjpEyHIjJ0WifJVSar1L+9kgz5vb1kzJlOzsYyKT9O68DPWzG7xu8sxZrklwo9i9u7eStlt2ehII0M2dPJkPEdpOqg0lKoTh65dnpnKdOxiOWdFPp+00KaPVJdcpbOIoPHtpe6N1VIMj7MqPWztaX7h00ka+FM0uvzZtL+5brxjCsEpFPr2rJy5W/tLH4bfbffdy2VwWibJq6yRJ+IkVKtClm581TIrmUpL0MmtJeIPBniBJEf5Asth07tLCVbFpCyXYrKUH23QPVciZi2QZPIWiSTVOhRXK5RWg7WcqVQpg0jb/VULen5SVNJmzmNdHm7oXR4rb6cOHRKmj5YTQaPaSfpsqSV1k8Tp1ncRCMUhGfMlV7yVc4h/X9sJTcs6C6F6+W1slDW9NnSysARbaSO1ks7l+VbsGYuuXZGZ3uHOgyd2knbImtYmkKDzPkzyrA5XaVy/xKSMzKrXDuzs5RoVkAFRkq5fl5XqXVdWesHWQplknQRysxTpbR+0+ieKnHhlEOzDwvy7fpuI+nxYWNJG5HGaAJtKCvCp//3raTJ/VWM7vTfatrX6DNX/d5B0mVNKy0eryl9vuSDfOHBOnDHjh1tExLjrV+/fvL999/b+GnWrJlt9GEXau7cuW3MMtZ4p2fPnvLDDz/YuGTNGZN48KWFABeClDly5pXefa+XHr2G2tWn33ApULCoCppzL6r7Qadj8wO7555++mnbSu0EyWOPPWaL+pMnT7adZ8nt+kOIXHvttfL888/LVVddZcKFLe2YDtmswLtsoWbbNus/pNOpUyfbMs67rVu3lhdeeMHyZwv2vn375MiRI7JgwQLbxcfuQcrCrje2mBOPnXylSpVKWljpeGKmSR1hgClUvDOrTW7myWyY2e/xA6pV6l/iJjfbdrPrEwc1fmw0N9tOCsyWT0apxmgaTKyGkUz8NBlSSfTRaImBkWo8/2w7EWKfM/s/dVTpolVNlZwGpvGNRvrfiYNKI2b+Wl/+JgWjkWoOxw+cMgHIvCZJbUGf7VsVJbPfWiGLPlmTIN20mdKYZnNs7wmtX4wy6dRa19Qy7qG58k7DX0yQ59GJw+LP1ybJ5Env8I5jsmHyThl1ywyjKVfMsdM20Rg4so3MfnOFpFeG3uPjppJJhdqupQdlw8Qd0lmFY6W+JWXNmG1ycNNhq1MoCIvaflReq/itLPp8vVQdUEp2Lt4v2xfs1TrTLjFSqG4eaXBnJSndpqD1M+pMeL7K2W1yVL5bMTkObRMnb4D+31wxQb7sPV6KNsxrE6ll32zwaKrv0J4nDkVrvbz4GXKkk4mPzZf/1v1JshfLLPmq5NCyKY3CTL4Axyx+/PFHO57AWOP4xogRI2xDEGBi2aNHD9tpW7BgQRNSAEHGxJVxyOQVLcxNYgMEOB+k3L9vl3z5+evyzVdv2/XFZ6/Jtq0bVTO6+LMvMHQ6qdsxF4pzzaTQyljP+uCDD2TmzJm2ESOcqcClQ8fnOWelEDYMAp4RzuAC4QYGAwihx9kfhBYzwLCACetgT50utZRqWVB2LTkgaTOmNuGC6Sp32WxSum0hyasz6zgzkAknMa1o95L9xuQJY2adVWfGpdsU0hl7nrg6WPn0X0lN/9CWo8bwyROmkT5bOtVWCkrxZvkTMGjyL1Q7t6V5Mir6nIIKwZCjVBab2UdtPSpptA4ORRvmk1Japoi8GTxGFVtnmBmaw96Vh1QgxO5g1OdoPtSZ9OJMd9AobSpNp6DsXLQ/AY1yqQZB/PxVc8YxQquL/ivTsbDsXn7ATHPhmLxDahW0lMEEfmw9qfMv10+Vn4ZNlXYv1pUUyqx/vHqK0b5gzdyqLajmq3V4v+lIWf7DRmsDV7cSzQsYXdNlSWNlIoz0EwhwikNe2j7rx2+XTVN3qtDLYXHyV8updSosn3cbJ9NeWKLaXjHTVqAH6VFX6oz2dFoFaSoVSC0eq2Fa38R/L5DvBk1S4XpSJwLR8t/6P8s3/SbIunHbpGKfklK0cV6bVLzffKR80eN3WfHTRinbqYhEtiukmtNpSz8iX0ZrM4QSZSTfyPZFrM5Hdh6TdxuPkM3Td3l1pgraFoVVGKJhMfmA/vm0DoPHtZcsBTPKBy1GytJv1ifoY34wthBA7Ipl5yxHPd58800z8aFloVU9/PDDdqSD4xBoVggoxmFERIQd3Vi5cqWNyUBQBbgQXLY1Kjoeqj0dEwFFZ2SmxfZvBA4HWD/++GPr7BwERUiEA4w7Z86cJnjYjODv0MziMCnwJWHy4FwTQo1wzgth9iOci63lpMUzzBRoToCDyGhh2bJls4Hk8mGreXJ2c8wqmXKnl4x6wSQObjrirSfpK5hlMLVEH4uRY/tYl4NpnLGwLAUz2fvMpk8djlYmkFLS6Yw/vb5Dmkd36axT4zN7hwFnKxphjOLYnhNyVC9myamU+ZM3cWBAJttgTPo7R/HMtmaCoEL4mBaWBMgve7EISa0CBGZ1YMNhY84gIl8Gy/+4lv+U1oM6EB8GhlmIuhLfHigoD8wajc60TA2HGWfMmV4y5fFodGjLETl9MpZGKmwxzcUcj5GjypzjaKTaECYtgEZzUtNKbg2GNiWtNCpQDm8/ZmGklbVIhDFq06q0bhAoY470Fs+txZAf7QZg2tSZch/dfdzq6oQSNMykApu0Yo6fltP6HsKOMNrg0GavXpQFsyKCn/eitmkbq3CBjrRRplzpVLimtnZHs7Z082QwmhMHYXpE25/n2Ut4Z9owuR7ceMRrRy0Pmg5lxWS839depM9EIINqTbQN6VAGaE+70Gd4H3of0n5hP/Sl7PQXTQM6MyGi7AlodFpppPmHA/VF4GA2Z/y6scmhcncYHQsKVgwOyiOgAGOQZ4w5xr9zBpDceAsQwI8/fNcfnZvDrQgDDogmqbUECBAgQIAAYRAnqKKjvd1xadNe/O44ZklshEDrYUOFM8P9lcBuTr1YvL1oaBVYq7G1HQWzWsxUzGAdmAkz8zWzUXKin7R0BhyDpqHwp4XZ0Ba+iZY6Pi20E8J5EJdHMtDq2kzawW/iQ+tzYB3HMksGaBTQj3JgeiN/C9fyUC5AeZwZ77SGm+mLcEx5aABetESwNSBNP7RetiHEvaN/MQem0mesF1lZYsPJ81y08Kflyo82hPbn75rQiDA0qwThydGI+samBVKrFoR2a+0VWy9AkY1Gmre/XSz8MtHI9RdrL30nLvxCaUQ59Z2kaHQuRFPWpPoL5SI8No8koY8S0NXRSEH7mPar8KwNSdMOJDWmAvyzYL7+ok+dlGuvf0iaNu8s06eOUZU8+Y6dFBAGmAbYbYcGheBCUKFFcWHLhtFgCkhO7cec5w6e8pd3SQuzIiYH8uF9l46L78wJLj6Ckk0Z7E7CEwXvEebiYa4gLvmAcEIVc1Hmgpmk16dNjWlhOuv4Wn3ZtXi/HN52zAZK5X4lpdv7jW0tYtWILXHmmVBYWvkz2u6zDNnT2i62jq+T1gHbRNHr02ZmykubOa3t3jq44Ygc2HhYun/Q2NZbzqoA4J4FddbJbK0mBOTR6omaUnlAKTm847h0fquhLfyz6M/usXq3VJSDmibrObnLZ5P1E3bErWH4weCu1KeEtNV4+9dGSYM7K0v57sVkxQ8bbV2my1sNzIxW85oyUmNoWVnx4yZbL2NXIaY04jbUd9aP2+6th8QyLAAfg0Y9PmgiBevkNuHZ46MmZr6ErldP6Gj1xYwKTTFxUZf+P7WSyPaFzURIODvgMI+Gazd269W6rpy0VFrsWXlImj9SXUq2KCjLv98oTR+oKm2fryP7tF7ZimY2s+H+9VG2y7Hbe43lgN5nLhhhZreju094AjkkC5hlvkrZpc+XzbX8p23tp+W/a8n68Ttsl+SQCR2sDGmUMbI+R90itB2umdrJzHIUmXAmLaf0mZ8+BrLUdqEfFG2U30x10DbmRIxsn7/P1pWKNMhr9TcaRaSRKO2Pfb9tYZsuMDWziYQ1RtojLI20jatdGanlVhotP2i7JKHv6pGbJUfJLJK/Sg4zj7IzsOUTNWTJl+vltPbBMElZWlWuKC1tnqkl+9ZESeP7q0iZTkW1X2y0v520n2M6rj28nFQdHClrft1iZsbQckHXAtVyWn+ALqwhNnuouq3dZcqdQXp91szyZ420zTO1Zdus3dZGoYIPoZhOxxHpJBhTG4/IvtWHwo6dAH9fxLUWGtUpFViXAoQT7orY5YcQQCghFN5++20ZOnSo2aZfffVV2/mX1K4/NCB297311lvSv39/GTRokC3csmMIP3Ys3uLQlYXcL7/80jZQXHHFFeYJwu06+uKLL0wokgfvEYf1MtahuMf5Kzv9EHRsWx8zZoz5DkSIhQIGcupItOxecVBqXV9WmXt2ObhZ09zv0YoZ5Nz/rpS9q6NMSCQLZT7MShn8Oxfus/WcdMpgYCYwbtZqdi7ZbzvLiMd6A/mzbrVbGQlhzFIRdnGz5jDIXiKzDUjKw04/BCIzS9YnjrAOpPVhbShr4YgkZ5ekz/oaDIi1JoSCW0ui/HALGD1rJJQHYcf2bmaslDVTrgzeeonmH5oHjIayfd1vvIy+Y5bVlxk062/UFwaWLmsayVshm60NQXvSP6vhaTOmkTzaBpnzZ5BdSw8kZvCxYM1lzlsr5IMWv9r6DeW3NTYFgpIysPEBJr9n5UEtj2qBlFMvtpjnLptV9q+LMsEQKqQAExTyZ8PCsm/X21oetGWXHokzqWDTTJ4KOeTk4WitmwoLrQP5UPa8FXOYxsA6UVjtQoNog+8GTZRRt0yXtFnSGM0Q2MQn/XSZlRZKI9bCdi/TiUssjegnuctllywFMumEZn+SNCL+Pq0jtKp/W0XLc4/Smvisw21VIcD2eSY6X/T8PW7tMhwoKwKaSQlrh7Qp/QWauv66f/1hW8/NXED7SxKCgniMB4QMY4E1PfoYk0Tqy07GHTp26Fu0KeunvJMIGkS9wo2psPED/K1xWacVMHq0HgQUQsJpKk5guWfJaVOA5yzGsgmDM1AcHkZjIpz3Q9NBK2Jmxk5Dv7DhHWfyI9w9Iy7v40gVj+vdunWzDR6kEwoYPAw7sl1h20226NM1NtuHWcJ0zPygAyJ0ADMYGEgIhwgW4WPHBkyAZ7VvKC+bpuxUpsPCurc1m/CaV5eRHYv22r0zd3DP2ZsDqsHACMjT6q/PEWLZVCMI1YqKN89vAxPmzII+AxcGV6BmLtMidiuTdbv4AHXMphoEC+tWVr1gJjBVNCh2uyFUQSoNT6+Mky3ZaEwWrtkTHzNNDdWy1ozZYuknxSSha8nWhWTQqLbeDrUmv8jmGbvNDArz/7LX77L8h01S87qyUl+1QOJ/2mmsfNx+tM7s10nFnsWl2cPVVMBhatIyaRtAC7QjR2MEaj/VMNgt91nXsbYzj3JPenKhvFrpe5n9+nJl5hml27uNjYHOfXulvFz2G4sH7dBe02VNZ2kBhBFaFtvf0bKob2PVUrtpvKnPLZFvrphokwCExn8iv5Yxd8/WCcwh6fhqfduZt3fNIU3/axl503TZOmePtH2hjpRSGjAZII+4/qLMmTagzsVVUAz6ta1pVO82GiEbtc8wGWCHHrsNl323QapfVUYa3VXF+gQ7BD9s/attxS/buaidjWKXYDigvZTtUNgE6WfdxqoWdkwq9i5h9OOdti/UNZqOuHG6bbLx9zEEQLZiEUYnf39hUlS8eQHZPG23r7+kMOFTvkdx1eDj+wt1ZlMOdea5o7ONB73qXF9eVqvm5fqRJ9DPmoa39retJohMOOt7CDHaBiFIWYCNc32WaEzFPg/wz4GtUWH6u+qaeyRTRBZ5/ZWHlGF7HexCgNBgmzeDBU0FEyAa1JIlS0zgoG2huaDRTJ8+PUlPEQg0Dg2yYwinsk4Y0ekQfnhKZ1cgebC1nPhoUnx+g51/3HPNnTs37hmf3HCewvEojmblDvuS7vLly20HYThBBRjQMKkCKqAQKJhJ9qw6aAMFMADYao4QYVs2gwcmg/kkR8nMZsLaMX+vxwB0Fs0Ms2Ct2LR0BsuMnsOdmAOL1M9rA/KAzj6ZOSKUmE0Wa5LPGAE7y7bO2mN5I1QKaTrQfMvMPR7Tpjz6GzMXDO1E1CnbVk188mZLNrsOTx07Let/32ZpAkxXMB20BDQDGAXrHZQHhg8NMB/CwLhny7rbaYcQg9lhxspbKYeZnKDJlpm7bfeiE7h+QAtoRhnRJikHJsZdS/cb80bwUB/KeNa42lk7PA1D8pfFCSWYPOYg6L5FBR7MP29l1bzyZTQaQmzWh9aN3Sb5quQ0rZO42+fttd2SpJNLtSiOGpAeJkg0Kjs7BpS5Faqb2zRRttLbjjmlC/UlfWOkem2ausui25ZxBWZKykM66bS9qAN88vi+E7JxsgqdWI2TskA3mDY027Fgn9HEaKRxjEbaR5h47Fy0T0q20vbVfgEN1v++PVZYnJWijfKZ9kBbbJi0w9owrMYGNJjnxRrnM23Y6D1+h5bFswxgyj0dfdbruyFpFLG2S23aCjtXXX8p2iivmehoI/odaaEtkxbCDa2QepvmqeBIB/3r0OajsePAO8Sdu1w2u6jXNhXq0JEfTKbY9g+gA+MkhdIpm2pzubTt6IdbZ++2cU1eTEBCx1Q4LT/A3xsmqE7HREvjZp1U+8ggv43+1jSRywWYJgd4EQQcDkxqW3qAAAECBAgQDnG7/mJUWIGL0aYcEEpoSqxPsSbE778amB8px+USkCyQM+szLUEnnjF+s4pWl3BMF5iGmFUCZto2qz8PMAtkdu20NcAM39LSSa0/PEloOfzlOp93mE271uLQLnklBbQoygmoK3XG24FpdO49TQwtgJlsApdIjkYhM3Q/6DYuLbROOxOkgAbQwvLgj6YBXZmxJwg/H3prvIumkf4vnLk3HOL6S6zmav1CtR0Q148UcW2suKD+ommd0XfPp7/42+FcbQzi6K0wrVHLa21P+X3vkkdcvVz4JdDIwfoAtIilUYD/v4jb9Td02APSuGlHmT7t4nf9YZpjUwJfeEWDYi0JFRxhwT2mOC7MeYQnBeITD83Of4/AYZ2J3y5tLu4JJ47/HrdLuFbq27evfPvtt5a20xaJ48oEnIkxHGCcMcdizIMCu444SIoJKX2OdFKlXynJXyWnmcK6f9TU1hK2z9snrZ+qZbuvWJ/CG8G+tYfl0KYjSTJotgizHtD5jQZS+7pysvjzdRaOGYT0rxrn+azDnJYcMLXUHFpWGt5RyWjT6t81LY09y8NvPIC5lGlfWNo8V8eYEjsD2QSwZdaeRPERoNSHNRf8+WFSYafcpmm7bMGdnW6s+WQtmEkK1ctjtIB210zuJLlKZ7UDs5iyEHJHth9LZE4ClAF3QbWuLWdrE+ykY2cb5cfXYMVexY0BFq6Tx9ZyMBWyU6/2sHKWHiZV6IgnjXD1BeRf7apIaXxvFf2VQlo+XlP7wVnzIBKuTNCoVOuC0v7FulafhndUlhwlMsvmGdAoNpIP1l+0Pct1Lqr9pamZCzHPcci7zfN1zNSGmQpa71y4X47vP2k++dgdh4m5+aPVZc+qQxK15WjS/UX7I2Xo/HYjqa51ob/YWNN8C9XKI4PHtrOD3du0HTmwXL5bUWn1ZC2L0/ShamYS2zY3cRsDBBSmvU7aFxESdYaVN7quGb3Vdgn2+LCJxWNDSMEaucxMyjomvieZVGA+LVQrl/V3ykOeoQg3pqAR659s2ijeJJ/0/LSZmf9WjUx6J22A/x+Ia/0YFQjs/LsUsHEBNyl8YdZtRUcQ8CFEvpoLWK/iC7HJ7frj67V8ORYffnzhl/js3uMLvuzuo+Pffvvt5sqFNS++nvvTTz/Zu+wUZEcf+aNFIYwQdniz4HJrVqyX4UMQv2XEZ2MFwiscYBbY8DdM2CFH954wRscAx86+8JM1Gr7dnNbOem2ZLPh4rdnAJzy2wBaht8/da9urYeRudhoOMA4YE0LOrREwo+z8ZgNp/UwtWfHLZilQPacJiOTSYSZbvGl+8yPHbkXK7QmH8O8QXrh+HtvFyLbdzCZM8oadbEMH6v/z9dNkwuPzbdcf6xEsjlMme77ruO3uWjtmq62/MRNH68LLw4F1UbJh/HZv/SUJjQG6znptufxw1SRb++Jd1oJIHyHCVvD9KvTxkcdCO7NwwjmXRji73Fb8tCmswHGASUKj3SsOyPGDJyVj7nTGmBHE4UB7s4Z3IiraBGZE/gzeukcSvNP6S05lvFpX6AqNyZMdjEUb5JPVo7bI/A9W25oNW9Rx6Dv+kfky8uYZth7EVnNzeJxcf9G02Nm5U+nADkCAgEFoN9eJ0YqfN5mwsHUerRdreOygY0dj1NZj1i+SAm22Tfvtlz3GyaJP18rRfSdsR58JTciqF0cT9q89JMu+3aD9zDt+AM3ZIcraHhthjul7SU0Wwo0pAE0ZK0zIWDt04QH+f+OyTlNw+IrggOE7LQrwG8HEc+6da5WkgHBDMLHN/IEHHjAP6GhCvMf7pEN6fnOey9P9dWEINQQm73CRNpsmCONzJO7z7Wz2cNpWKGAYzAydycYBxsDCbqc3G5qz1Hnvr7Lt4BwO5rzVFT+3kuwls8h/6/9i50bssKGCwQuDtYEfC7QeTCCUy480Ohvfq7PrETdMlyO7Ttg5KDO9AH3dTG96+cHgLqczaMLZ3cdOPAcvPhptbEAsOBNUWJnvmt+2miaTFBCeJZrnN6/kLH6/12ykMS02F/yn1Ncy+ZnFcmDDERnwUystQzGbVbOT7veH58nOJQek9xfNdVZeOm4xPZQWMNUMOdJKn69bmDf2D5qPtMkA7pc+6TBGvurzuwm7BrdVNO0TwfzdwInycbvRthOsyoBSmkczz/QFkqFRpE4uELI7VKthY4BDWBppPrnLZdW6FzRBw8aTpBCuv5DmARUs7zb+RZ+LXPFjK9tksXHKDqMBPhMHjmgtmVWj+m+9n027OL/+EhsQC4Qcuw7pLycPRkudGytYXDTQPRo+8YkF3iac2rmtTg5xNIrNgj7W4K4q0vWdxjLl6UXyrdKYQ9cLPlwtL5f5RpZ8udY05CGTOtruP87X/afk1yaA2eWHdp3T/EB6NECIGU1jBVdSY4r6WLhrvwABFJdl1x/MFSbPeSZMaAgIfP0tXbpUJkyYYFoUW8cXLlxoAojzT0kJK95t3769aUR4avYLD3b69enTx3b9IQTxgE56CKauXbuaVkQcrm+++cbS4kLLQpsCCD98keF9HUGFIMOrO45vzyVAAWYWdqetU0bC7C9XmWxSul1h8+iNPzcGOjZ7PtcBY2FwMkM1pjR5pz1HuLH7joOYi79YFzd4GZyE54zMIvPfX21hMBO2e5vn8+OnZd67qywNBnoGnbVX7lPC7hd9ttZ2PPEM56c1hkR6PgA1bP57q2MZUUorV5r0KVXr2KwCBk/fKY0pVRscKemzp7XZ+TxlNpiuXLkc0DiYWZfrUtTK5ZgPW6Tx+Vdd06AsmOoWfLzGzDUIGGgG8GlH+d26DPXlkybFGuU1f3Q4RGVnW5WBpey8lNFP47LLbtUvm7ROZazO5LHwk7VyfL+nlbOlGnMlTG7p1+tNaEJz4uHQt3L/khrrrCz+bF2sX0LKnlJqXF3G4mFGo1zUhzpDI4T1StViOfxLHSkrApYzPQhTGHboQeZQ0LeqXx1pu0TZpUjb4KGcQ6wcUkVbYarIrs6qA0tbf3L9hd2Dm6d5OwgxKxdTDZDzSUu+gkZenpQJkyTHDeZ/qOXXsBQ6/mpcE2l9kPLNe0/DtYy0HX2C80kx0ae1T6zyhITSDKe8CHjKu/jLdXbmCwfIBarl0scc8PXen/3GcilQI5dpowhbzllhTaDM7H4s3a6Q0Xzn4gMqzDdbvQDCCg/0HKPYNH2XbJm+2+ro4B9TLhwaV7milJlFV47YHJj+/p/DBFVM9Cnp3muoZMgYIZ9/8rIKh6RnixcKNBhMeStWrJD33nsv7lxTgAABAgQIcD6I2/V3VqdIzEiT21RwPnDrUkmZ0f5sUBZwqfVyYKbH1NXNpKEZs0hgM3U3w9YgFuhBgvBzwNLSfwnWWGLTIsQfbmWJRYL4SYC0KS+wDyDqP1d+/9uWli9PwGvunaSQFC385eQOzYFZussDnC+NwtXZ1Svu7di0EoUrzkWnvxuNEoX73kkKfzSNwFnM+loYNDgvQNOJHWsOKeABseEWj/qQGb9j+YO9Q5jCxfHD8tFw6y/8jn3foEQKpQWeOby6hSmXv7xJIFG9fLBnBtbjkk8nwOVFnOlvyND7JCJzFnn1pQcueos6B2nZnICLov/+97+2jkQH469be+H3ubQqNjwQn23u7l33jj8twhBAmPow8REfMyAXpkfWpPiII5/zuOqqqxL4CSQP3gGEY/Zz6YaCwcyCMXb99q/Uk9Ujt5h3Aw6f1rmhvG1wwIzH4jBrMXhaYOcdhz5Zl+AQJ+Gs5fjXGfywjQ8505tvOg5+4kkBsPU6T6Xs0vPjJmY6HHvfHFubyF8tlzS5r6odYMSctODDNbJm9JawTAazDTvh2H3IgVHWzzAtzXp9ufkpbHBHJVk3frvlRfmmPLdI65pHWv27lua5Q/h0BebEOf9dYf7kQusA3TDNNLitkmTVfDhknDZDahn/yDwb9P2+b2kbKzDJsbbDeh2mMEyaJZsXMDc+LPITn40Y4WgE8y3ZqoD5Fdy5YL99C2rKs4vMPMaHC/HntnnmbivHYaX/9BeXStvnatvGEOoAY2EX4oxXllofDIWZNQtlMhqxISBLkQjbMTfzlWXmtxDfdRyGZb0HMyreKzB34TNwk6aPiZXdiJja2ORg6z0+0LUIq3dLBclZKqttskifJa3VGRNe/x9bmo88+gg0Ylfpxkk7ZOCoNrZBZa8+w5S2ZeYuWfnTJssrFNQBs1yd4eVswwp9hHKSTsfX6pn7L+iFOZX+Ou35JebnDzPfhok7jenT1jNeWhqbYgiUbjHHT0i+6pWk9dvPyq55i2XC3Y/LyYNRUqBudYns3l7y1aistDgi+5avlnmvvC/ZSxaT1m8+LT/3HSY75y6WasMH6TVYvm7dV9JmySyNnrhHju7YLRly5ZD9q9fJgtc/NIFAn0qtY7jfhG9l7otvyZL3v5QMeXNLvXtvkjSZMugYUB6h43LGk69I9BHcUKXUsp2UXmO+kJ2zF8qk+56UtJkzWV55qpSTQxu2SJaihWTqw8/JkR18oyv8RLrHyI9l09gpMvWR5yV1ej7TwidrTkux1k2kytABsn3WfMlfq6rMevYNrf+SQGD9SYijMhqV0z4uBgx+FXomqPDNB/Ons5EmX+J96qmnzK8en6FGaCAowoFwHMniH7B+/fq2noV/QDY9DBgwwH6XLFlSHn/8cYvHGhVfFP3111/tXXwD8hE3BA+e3PGQweYJ1qPweEF5qlatKj///LPtUOzdu7etdbmPvIUCBgPjKFQntwkIGBWBDBLcv1TpX1KWfLFOxqsgylM+mxRtkFfY5YWrmBE3zrBBz7oOHyZMypUNU+V8lXNaejAw8gTEb/5YdXMAi8sdhBBb1FlTYp0jU970cmjrEdvhx+YJ914o4MsIQnaWjb13jmyevtvWDFj34hnMnfWSOW8tt8X2E3xxV5kqi/n4sePLthMfXyA44Q0nRHR+ae2/9NsNtnNt3rurJX+NXMrIc1pZ02RMY2t0s15fJpNVwLObD5pumrJTRtw03YQKO/vw2pAUjWCie1dF2SaBSU8ttHislbHOwpkgvH+whoJgmfPG/7V3FnBWVdsfXxJKSQ/dXUN3d6eAEiqIgJSAAtKiiFLPQp9PfcbfxMagBCQf3d3d3SH5X991Zs9chjsDyFh4fnwOc+++5+xYe+0Ve6+9z3qrv3tzLmf+EZE571UVLDQ4CEhmrWqGtnNK38WqfA6YguK4JKORlkEI+OIwWhDFSBkcOrv2ux3hNLItCJGUFCCFsteP22lHKHFcU5rCySWtXh6N4sieRYc9Gmn7WPsheIF0TgvBqEAxs24WTEkBvDki7uC7mUpn+pw2EJ5O/XnzMvVc8MZayw9+Yn0Jnl7yznqjH8orKlw6c05C27WQGm+PlA8LV5fNP0yW1nN+kMQZ08mh5WtlzqCRpqSObdgicwaOlPOHj5ogv6KGY0jBvFJuaG+JpwqJ71cuXpIM5UtKshxZZd3Y7ySpKrTs9atL/BTJTDHEVvlR/+MxsunbCbLqgy8lln5Pniu7ZKpWTla+P1YSZ8kk6cuVkBR5cshVzeva5StS/Y1hcu7AQZk9cLjSLZ7llbdFQ1k/9nuJlyyphITmkQwVSqlBFjy6+arWi3F9+cKvUnnkQGk++XMdy57SDH3sIdm/ZKWcPXBEjbGMkrtZfWuHjz8GMWYO0Jmcm3fgwAFTGCgE0gAeD2f3bdy40TwiwsLdb8HA/eQxZcoUadOmjUXl4QXxHL+Rz5EjR0wRMfjxjJynxWcCN7ifMolCxMPatGmT1Y/PBFagyNjvxRQliopnggkxkhjIeAR4IzAyQGATAIDnQ/RT6x9r2mG1+1YcM0WGUOBk9CLtctkZbSiz8MVltXxReljSBi2D07s5Fw7hwrSPQYsihBnrmKgralf9peL2uhGOYWIBevOkPeaBJUgZcCSVPmdKNSwqDIHEAjnn/LX5uY4p0Q+rTdRGeMrlzULf2RFMvLm2y9ImFqm4efJeeaPAN3a6OucAdl7aWELyJ/UW4BX8JX8Le9f6YolDG6L12FvzdvHvZefcA7ag/+9C35o39uupy/b2WfYwXTj+qy2U132tjJ2o/UGVCbL8o03hNIoMNQ3k5N6zdiJ73VdLy3ePzZZpg5bacUHj2s+Wr1pNVyF9Wsr3KSgtvq2u/RNLFc5COxuQqEmCRR6bVje8/0AEja6F0wjvtM3UOqpYD9pbgZnaW//jTnkz9Ft7W26K3Emky7ImEqJ/8bDG5FcacbK38kDnJY1V+aQwzxRE0Ei/K41QhCil5p9XlSwVUxuNoC/3vFVknCxURYGR0GZyHTvjEB7izb8oZo4QavFVVTv53UVMmlDVZ8P5CBopT+K1NXijrPzYZa6dN0hoOp/HNp1mnlnpJwtI6x9qmoGCp/9/NSZZBCdnNz4+s15YXkGgDIgwV6JI0a6PSabKZZVfz0Q7lgHTaHg0u2fOkwtH2c8XxuCaHx5LyT5dZdHL/1FPKaHmf9k8n1r/HS1bJ0yThSP/bZ6RAwquyqjBsmjkm1p/tkWokk+cSKqNeUEuHDshU7oMUB6KZ2MAXDp7Xso/30fWfvqNeYM2iBQ8h8JySuvyufNS7Y0XrW6Xzp6TZLmyqXKMK1lqVDRFePnCRcndvKH+dtYUFr/5+OMQY1F/eC3sbXJTawh9XiM/btw42+/EdzYBo4Bee+01U2TBgCLhyCWm7rgvMBKPPHr06BHuJXGSOq+sJ71z5872FlHqQt6jRo0ypcbz1MuFspMnCozoQTwrgHcV3fmDgWDTJHtdVqgHgpWfvkRKKd4xr02l/KKC8x6Vs1jBTOFx9hkDJk6C2LavCGsY8Dr7Qo/msCmiGUOXmVAFKESir1AoTPHRFjaLVh7k1RPMHKaWsk3FxVKhVcSsayz4OSNWydkj5+2eeEnuk+ovFLPz15iiZH9UaItskqNWRlMOhA8jW34ZvEQylE4l+Ztm1baI7flaQlSeCm02eBL9Rv2Pbjkp819faxFZtBnByHQhQp1pKCIXmbpjegzhSn/EUW9t5SdbTMFXea6o5UN78DwRrnhZ1V8sZnkRQRZXaURINq+LDzxNwQFhz+seiEyETpxzd2TDcZk/Zp2d/M25ioThE71n3qfWs6gaCURY4k1gKLCvib5BwBOWzrQXv80eudL2R+FlErIeTiMtl6m5tIVTGv0QcgdXHpNF6n2QP9OPRCJCyxNqxOCxMa3maITCIEqOcHaiFJly5VUaTI06Gq0eu032rzgiVZ/X/tI0yoBGRHhCB/qePob2M55fZh43fY8y5DUfxTvkttPhpw1aYtOjFVWRsbeNqE08Yva6zXt1jZTpnk+VbFKJqzRa9uFm2aWKmHoSbQgPQwf2RG1WPmXfXzDgaWSrU1VyNqkt03sOkXSliki+1k1l1oCXbPqP/i0/tI+c2rlHVr7zqeWfMjSvFOveXhaOeMOmA3M2qSPZ6lWXWX2HqZI7K0U6PSpJ1atimm3Nx1/LqR17bPpu/rDXZMOXP5gic0BJ5dLnM1YqozwfW3ZO/59s/n6ytJj+tWyfPEPmvzjm+vtVlqQrVVTytmwM88mxTdtkxdsf2+cUeXNJiV5PqPFwXmYPGG5tY33LKbAiXdpIkmyZZM6AkaqU4kj85EmlVN9uyoeX7Z55L6gMQ2n7+EMQrqjaPt7HFNVbbwz5zWtUwYDSeO+99yw0/eWXX7Z1JB8+fPgIBpQd3k3s++5Vpa8KE2vhJkDZxFLDlWfMavBx1yEg6s/rYLPqYhi/Z94+fPjw4ePuRthksadE7kSRoIuYz2/atJx88EFPyZgxxL6DO83bhw8fPnz8cxGuqO4Uly9fkVy50kvr1pUlUaL40rNno6BRdD58+PDhw8ftwE5PD/t8R4gdO5YcOHBcNm7ca97TyJHf2JSf70n58OHDh487QYx5VODKlauSKVOIVKkSKvfdxwbasB98+PDhw4eP34jwYAofPnz48OHjr4gY9ah8+PDhw4ePmEaMKqqLFy9L6dJ5ZMiQVpIggffiRB8+fPjw4eNOEGOK6tKlK1KgQGYZMOBByZ8/s4wY0dYiAX348OHDh487QYxG/e3Zc1T27TtqARW9en3gR/358OHDh487RoxO/THTlyZNMgkNzSLx40e8Jt6HDx8+fPj4rYjxqD9Oo+B8vzhxgr+KwIcPHz58+LgdxHjUn/deK39tyocPHz58xAxiVFHx7qfmzZvLnDlz7J1P7lUerFUFXtGB90lVqVJFateubZ8D7ye/Ro0a2csZeR2I+42jmri/atWqNzzjygxMuxmieiaqNIdb+Qz47i6H6O734cOHj38yYiSYAsHK+6H69+8vuXPntpcY8sZd3gfFb2PGjJEGDRrYiwqbNm1qr/w4depU0EALFBBv6eV19nnz5pVWrVrJ9u3bZdeuXfY2Xr5TBnkVL15cZs2aZUqKtwbnyZPH3uRbrlw5S69Xr54MGzbM3jz8wAMP2Dup1q9fH7Rc1wbeFkw5pUqVkurVq8u2bdvk6NGj9gJH6oUS5U3BixYtkmTJksknn3xi79niHVm8d+v48eOyZcsWGTt2rL17a926dfLZZ5/ZCxp5plKlStKvXz8pVqyYKd2lS5caLf79739LxowZZcOGDfL2229LgQIFZOrUqVYnHz58+PgnI0Y8KgQ/Xs3QoUNl9uzZ9ibeQGWAEEcAI6BRFg8//LApsaiAcOZNwSg+lECXLl3sBYjffvutnDx50pTNoEGD5NVXX7WXHaIUeYHinj175Nlnn5URI0aEvzSR8l566SUZP368PP7445I8efJwTy8QTlHxwka8MoCioKycOXNKkyZN7C3AvBK/cuXKpiRRqjyDclyzZo0psZ9++kkSJkxo+UAD8uJlktSDezt06GDlkxeKqVmzZqbQ+I1X9fMMinLIkCH2nA8fPnz80xFjU3+81RevqWDBgqYg8Gb4jKBGiaVPn968KYQvHhUeRlRA+XChPBDwgQIbryRLliymOGrWrGlplL148WJ7wy9eSt26dS1/ngd8R7GsXLnSpiej8qiSJEli3hDeGK+6R2FkypRJDh8+bF7doUOHZPny5aYkUcjUCyXMb7SRz7QdZdquXTvzyGbOnCmffvqpfPjhh3Y/dUDZrV69Wt566y27eJkkig1vjLKYNr2Vtw378OHDxz8BMRr1h2fg4DwUlAhTXyiS559/3gTyzYSw87a4j894IO4Z8nXloHAC8wosH8WB59a+fXtTXigPFAX1iQqUQ3nk6+rPBcgPDwqQhkLifsrkczDFi5J2HpVDYP2pC4oYkMZ38vLhw4cPHxH4Qw6lZc0qUCjfKlAEKI1gHtCtACWBckFR/NY8fPjw4cPHn4sYD08PBhTF7SgpFAzrNUzBEdQQ6CndKtx0Y4UKFcwDwpNx4DemD1lbipzOMwQ6+IrNhw8fPv4aiBGPyk2TDR482DwnBD5Tba+//ropHYR/t27dbFqN6+WXXw6fRosM0ongI4ABZcH6ztq1a827euSRR2ytiSg51nVY3yEaMNi0G8EKrDGxVsSaGFOEX3/9tcydO1dKliwpTz/9tClPgjyoO3VlbWjgwIH216W/++67VufevXvb2hJTc6xTffnll/Z7MNBm1ueYemRNjLKnT58uEyZMsEjGjh07mvI9c+aMvPbaa9bmNGnSSI8ePcKnAEePHm007NWrVzjN+Eydhw8fbvQk6pBAET6nS5fOAjCoX8+ePW29jHKpP5GLgH4JBPfSd23btjV6Uw5lUyfWylq2bClFihSxtClTpsjEiRMlf/78Vk8CVggaoU6vvPKKRUYSyEJ5u3fvlhdeeMEiItmqUL58edu2QDsJjvnvf/9rxgsRmQTCcM/IkSNt3e+rr766bqrUhw8fPmLMo0KpEB6+ceNG6du3r4WPoySY9kMgEcWHsCc4AUFHejAgPAnzJviAPNx+LC6EedKkSS1/BN6LL74YbVAGdUIQUz6K4rnnnjOBvnDhQgsLRymwboaAJ5CBuuPFIZhRAARNECiBQCbEfdy4cSbEEex4asE8PcpDmdSoUcO+E5xB9CACGeVBedSLsHUEeNeuXU2pItgR9gMGDLALJUVeGTJksDqjZPjLdz6nSpXKPL/SpUtbnagrigYlWKJECcsfWqJQALQk4pC6cxFuTzuzZs1qeaDwUWjvvPOO7N2718LoCcen/SgtIjbZFkCePEO4P8qcPqYs2pYjRw5bg6RP3GciQFH+p0+flk2bNlmUI0E10I6oRwJioG/nzp3lu+++85WUDx8+bkCMTv3h5SDIEMTuM8KW0PGQkBDzMhBEBw8eNCEZDCgkpuWw8BH4CEU+kw8XeZIPEX779++3tKiAx0M9Aj9TN8omgo+82K/EhffBb0T7ATwH9kshRJ2iRMmijPGsotoHRhrXzz//LO+//76sWrXKlFHjxo3Nu0LonzhxwqIX8XzwRqgXNEKo43HhcaBM8EBIJxqRuuBBQRPaDB3xyAhSQUmQTrvIH48OL/K9996T1q1bWzrRhh999JF8/vnndrHPC4VHHuxzmzx5st2HZ0NfUUcUKMr7xx9/NI+Iz5SD8UA0o6sHaSg5lCJtov54UzNmzLA8yQtDBc8JxYbXhBJLnDixecvwA3SOykP14cPHPxsxGkyBIEb4I7j4jGWNAkDII/QAgutmVjPWNkIUgY8w5Bn+4mmgQB566CHL2ymeYCAdQY+XgVBEePM58Bm8OuoGqBPlAFc+IA1vimnGPn362PQUQpV2RaUkSXceI58dHQDlud8CacF9jkbUzylY4NJdXjxDHnwPRsuo2hUZgTTiM/lRT8rgO3SAboA+pW+hC/lHlS/PUHZg/XmGdODqT1mB/MJ3Hz58+AiGPyTqL6aAwEOg/dGWN2UisCnXKTkfPnz48PHHIEan/q5c8U5NT5kysQr2mD+YFmv8z5geQjlh+ftKyocPHz7+eMSYR8UbfvPnzyT/+tfjcuHCJTlw4Lh07vymCnh/3cGHDx8+fPx2xPgbfpmeK18+n3Tq9G+5ePGy74X48OHDh487QoxO/cWKdY8cPHhCli7d8rtM/fnw4cOHj38eYjyYgnUqlNR99/ln1vnw4cOHjztHjCkqwpqjCoP24cOHDx8+fitiRFGxb4ZNue4Uib8K3N4cogX5zPrZzZQpv9MG7g9cXyM8vULFmtrGJDJ50jd6X9QnYvwRoI5JkiST2nWbyrz/TZOdO7fd9Rtm77mHvrtmbQ/sm6tXr0jKlKmlWs1GMmvGRNm/b7f2efS0cLzxe66hRuahO4WXH59uLc/fo43kxcVYup26/BlgzGbOnE3Klq8ukyfyLrvj4eP/t/SN47uYpKePW0O0wRRXlRkzZ80tGTJml0MH90bZQXR6ihQpJK4KyhQhqSVHjrxy9MjB8IHyZ+DixQtSvkJNebx9T5k1c7KEFiwujz/RS5YvnS+//nohyrbwXNt2PSR/gaKyfNkCZex7JGHCRFK4SGk5d/aMHFA6nDh+zO699977JG++gpI2bUbJkCGLxIodS44dPWx5s6mVMtOlz2ze5uHDB2yQoEwKFioh6dJllPT6W9w498qxY95pGCieXLkLSLJkKZR+hywtGBDMOXLmtzwQykeOHLANtdeuXdU8s0iWrDn1byZJnTqdHNFyIwv2QNDH2bS/smfPLWnSpJfTp07KhQvnTRCRf+48oZImbQY5f+6cnD17OkwppNF2F5a0+vulS7/KqVMnrK+TJk0u+fIX0ecyqTq5JsePH9FyRRIkuF9CQ4vp/RmszZR54sQxiR8vvtGIfEiHPtA2KmPi4sVfJWeufNK120DZsGGV1RXkyVNQUoak8Whx+KDWydvAzGbmvPkKqbDKrm3IqDyaSg7s3y0ZM2aVR9s+aX0MbVJruw8d2m95BQP5ZcyYRcsuYLQ4c/qU0SKp9lMepc/x40flPm0LZXnCMLY0atxa6jdoIZcuXlT+yCDnzp/V505aH1MuNII29D38kSdvIY8Oykdx771X+5TTW9gWca/HR/pb60c6Gy03rF9p2yUKFiyh92eW+xMnlQMH9ppBRv+EhipNtczGDzwsuXKFGh/zWzDQbwW0PhkzZZWQVGmNT68pTS5dvqQ8lleyZcttfARfk+bQ8+mhkijR/bJxw+pojYLL+kwqzZf2pUqdVkK0n06fOSWxlUb5CxRROp6Ri8pDjAn47oz+lljbUyC0qKRXGrkxFV39g4+pw1JI0xImSqx8sUfH0wHjacZIvvxF5bHHe2q70tsYhm8ZQ1euXJZ8+YooLbJZPQ8d3GdpmbNkVxoVM/qXLVdVNm1aI6eVB6LiUx8xj9j58hV87qGWXXQwlJRChctIsRKV5MihfcZgrR7pIUWKldeOLa4Cq5CcPXNaB8SeG5gGZuHYnRYt2kuhIqWss7Op4IsTJ65a+lukcZOHpUjR0pJfhVihwiVtYG3Zsl7q1m8uJUpWsPthNBh6w/pVUr16AylTtpqmF5YCOkgz6SDatHFtlMI2GBg8u3ZtlUkTvlVGyyF16jWXSRO/kT27t5kgiQq0pbC2AQG2auViy4eTG7ZsWSeVKtfRNhSVJUv+p3feo95VYnn4kS6yZs0yWbVqiXTrPsiU4EEVGr2fGS77D+yWVSsWS4cneqswiqcMvlae7DHYLL2FC2aq0NxjAobB4so+rwINAUw+UQHPgue455E2XWX3rm1yUAcVdcbrK6JK9bNP31GaFpcHmrWVBfNnhD15I65qmadVgCLgEUiPPNpFli2dpx5yXst7wvivZPu2TdpnSeRXFSRZsuTU9vSRGb+Ml/XrVqqwYs/cZUmRMpV0e3KgrFm1VPapMujctb8JcK7uTz0r+/buVHoukr17dppw5nSPLt0GadknZOmSuSpMdpmQ5JSKRo1bSeHCpcL5JaEKxO3bN1v/4zmRvmzZfBNq8OI+fRbOaKWCZOvWDXL06CGt0xUV1K2V78rItKk/WN47NA8E/9GjB43fTp48JhPHf20CKSqeQDmWKFlRHnyonUyd8r0kTpJU2nd4WlavXmoCNG/eglKtRkNTGhhnO3ZskXPnzuh9yUzIf/vN/1ndL1w4p4I6nXTX/oduu5U3O3cdYAKPvmzbrrvVfeGCWaqIB2i7YulzW6RP3+H6+z6ZMX2ClCtfTQ6rQoWPnuo11Or3vzlTpEXLDjbeliyeYzRNmPB++X7cp1JQaQdWrlh0w5h1QLGdPHlC8z1gtK5X/0GZNWuy1K7TTCpXqSNff/G+HD9x1NpN/wP6oWSpikY3xjF8my17Hh3PDyo9CpkiDlX6btu6UY3cbPK40mvyxO9UKZ2SVg93sjEeS+vT/MF2OrazWfuh3RmVLyjyHk8NkU2b1+nzG4yP4PO9e3ZIc+0DFAb5I2cAfc+4CzamduzYrEoohTR7sK2s1vFJ/igX+KNM2SqatlTmzJ5sBhVjh7rlylNAfp70rZSrUENqqoe+QPM8oTyM/Dl0cL/SqJSND9Lgrera967NefMXtr7FmKpdp2l4eoGCxWSLtgfjoX7DFuHpBQuVNBmVSOVIE5WRGH/WNu2Hg2GGU9PmbU0OujafUkMI/oJ2jAOXfkn59JD2YbMHHzNDBSOAdPh6z+7t8kDTR24YU/Bbg4YPSbHi5S2d+qRUY27jhjVSs1ZjKV2mspUdqnIEg3vd2hVSsVItkzHUlXZly5ZL1uhYKKljpEq1eta2AmqU5laDG7nI5xqal2sz13rt/6xZc5lMdumUsXXLBjMQGjZuqelem+Hh/SpP4hw+vF8+fH+UESUySM+Rs4ANuhXL5hqDYskFAx39jQ5KBmNGtQpXqpDHGoFhfvrxi7C7IoDgnjJ5XNi3CNynnsjMmZPCvkXgdq0XGBfPoolalb9M+0lGj+xvQvBmSgqry4HP7jQKFBZ14DPpsWN7StP9hgCM/DxeyEH1wIYM7ma/33tvPBnz2vNmZXPvM/1HmPBEmJEHnhSeG8pqzuwpYbkEB3VB+FA+ViICx5saU1id+M07eioq4D16A7KJPD+kuwrN03a/d0EPr33JU4QYI9Iv9LP+YukoLwTWgvkzw9JFPYczJmD6P9Pe+p56jnixjyn7BAkSyoBBo1XoTjQv9+XRA+WyeitYzf0H/st4ZuL4L+WH7z+3vAIB3yGwsPZpF+Vx0U76lCsi/YrRevyPX5qi4TkUDUbGy/8aaLT2+tWjYVRCPALQ8B45o17U/LnTZdHC2ZaHeQrqza1XD+de9Yry6cBiMOMZUF/XR15feDmRD4IGhda/bwfjCzwTx0fuOClHT/o2sK+5vB+8/kPp/2vUQDMKaTP3u7zC740CPP9giw42I/DSsF5GJ4KhAPloBlTXvLZc6k3+Mu1H81KBl7fH76YUlI+5AoGxi/ED9ah/5LFH2/83Z6oK0h1GL9rs5XuPnD97VoX4dhnQr6PRhGe/+epD78EA0O6oxxS098as4xdoyTNefaAr4zq2tuMyjTZvH2Xw2Sdv2W/UEdBGJwsA6Sg/rsjYvGmdXZGxR5Xt55++Hfbtenz+2Tthn67HF5+/G/bpenz5xXthnyJAe779+v/CvkWAugYbU8jgSRO/DfsWAWTwdDVEI4P75839xa5AQJulqry5AgGN161dbldkbNu20a7IOH/+nNLoRlrc1WtUAMaCYA4osKjg3RvHBh/8GM7ACtIRgAwG757L9pln+AsCP0MHBp+nLK5aniA2zG6fPEXIBYM5uIHg8okKXpsYgO55Hdyq4BqoxZYjZz55+60RmocnLALzjwxPsHlTkpRJvfnryqcNXj68ddnV3BMQgPzDoTfGCWsz+VA3QN4O0N+UjdYpcjrPRFdX6I5w9O6j/Z6gDEYL+od0R0+eoQyXP98p332Pji9MaGue0MLL25tCAtH1P3l7bfTqQxq/O77gu6PRjfnwyWsrtGYa0PEQ90XU362/evUnP+9+bxqQ31y+wUA+0CmQv13+Xv1VgWhbL6uC4ru7qAv15HN0tOM+NxWbJUsOm1346MM3zJpHgEaumys/2NiJClGNqaj4BRj9tIxYAWVE0MKTF8HaFdhPPv443PWK6p8EBlyyZCklXrwEwhStDx9/JhDoeNFp0mQwZQeYLvSmbCOMFB8+boZw8xXLGMvnbgNWEe3iupkSRdC7eyNbU1ibBDowv+us6T8TCIH48RNImbJVJXnylFY/LFCCFO5WJeV4lCvQqqU/mD4rU66arXHcirGEhxCdJ3CnYAqJesYkyM95TrcC6HWdxxsDgM9cH9zM08H7YCoH74n1XIKSCJ74o5QUdWVsMEYYK7+HJ4TnVqp0JcmQMctN6QHov5jmi1sBbWf6/e/qSFjUHwtx7Z8YIBUr15f5c6eEucle45IkSa5Mlszm1aMC9xH1x1wyDMFaCwyqv3g3/AlgbaJY8XIWwbdy5SJbEG/ZuoOsXL7I5uIZRNeD6CGv/kQEsQi4bOl8Y0TmYNOmy2QMdurkCVuU9aY9YlskGcEhSRGQKjBZl/J+i2WWJOt7fCdKzE3TpEmbXpIkTmbRTUwzMGUH4sWLbwMrXvz4YfQLDo/eqex5AiGIunNCl/D5JEmTaX2SS4KECS1CDdzYXg9eXiFabogJe+riTYNcMcFCpBaLvb9euKBlwOiegmTtgbIuKk0uhr3Cg6kcIuioFwOStRqKRTARUUg6F2XSPo9GpHu0uCfWPRZ0EFVd77svgfVLl65e1B/t5t6QkLQWQMB3ritKC9IR0kQoJlOaUlese+iVOHES6dDpGcmXr5AtvtN/9E9UgLYI2pBUaSx4hDqyVkM/Jdd+IMiAabgUKVMrLbxXrNSq21RatOwou3fz4s1Edv+vv563MUK0GcEJ0Bg68CzrgIm1jkm17wDjDfowguAj+KVLt/5aj6Syft0K+w1a09fQnXbBX9Dd65vEFqUGvZYumRc+nRUM3E8+jj6OdnjntIn6w/O0i+hGaNnjqeeNFvRDVIqHfoanCSKAf+gbJ0eos7WZvldaUB70AdDD2gyNbjqmwminfUg9+Q0jAboSWUlEJeUStOMUCfKJ+5MkTW7t4Xfypg4s5sMv8Djjnr7W0WPPBQLjiLIIPiCKEbnAmh+AjpQBTe9PlMTGFHnT9w80ayP1GzwkO3dsUb5LZmMEWRV5TEEv7of+GFUoGfob3oZvCCqCbzHMrum/c+fOGk24bEzp+KdN0EhTJVfeUHkyLOgEeU/e1Iv7/w4wRUXHFipc1uajFy8kQoyItqTSsPGjUr5CHSlZuppF75xXJiP4wikyBxgyZUiINGzYQoqXrGARNenSZzKGI1qnVp0HLFonV+78FkWC4NuxY5NUrdZACquHkitXfgvthfhbN6/TMmtIsRLlNT2fLVaTFxFEt0NUvAs6j1BkIlVg4rVrV1j0jfd75LyYe+ZdUectHBim9qL+vMFPWHPt2k0t2MGL+hNj9ic697WoOOrX55nhOtjOWdQRwQGHDu2ziKvezwyzhcjNWna/gaNVmF2U+fOnWygzAyp2bNaBrhqDp06TTu7VQUy0XFSg7sePH7PtAO079rJIOoI2qDNRSITlE/VVtmw1efChx6ON+gMMVMKziVJ7oktfi8LLkSOf5T1jxkQbhHnyhJq3lkHp2a37QItOIxqHqJ2zyheE+D7d6wWLADp4YJ8803+kLfSTd/9Bo2Xnzq1mMNBmDAXayj1ETy1ePMfSec8VtKhZu4mFuRM5BL+gcBH4GAoMTNKIvGIKicFIKDL9+1j7p6wvXNRfi1Yd1UApb5GfRPid1PrHjXufCS2it06dOimzZk4Km4oKLsi9qL8K8mibbjJZ80FxP9l9sKxatdgUdI2ajSxII39oUQlRpYj3gNcQorxMMA+RpkTUmRBUQdSr9zALviCAoK+2/8yZkxat1fXJgUq3PbJ69TLllxdtjG3ftln6DxhtxsbChbOkXPmqFnlG1F/vPi9pW+Ja/Tt26i3Zc+SVJYv/p30z2BT3tCk/SOGiRK9eizbqD76jn4gmrFippjR54FHLs07dZrZHb/yPX5gwz5E9j9EZQUk/FNfxCc8R9QfYAlCtegPJmTOf9Rt8sW//LqMx46Bp8zZKj1yyYvlCSrWgq/Ydehsd6S/aDJ1QDH37j9Bxul7WrVspefIW5HYbg337j7LoVvJ4uvcLNqYYz5279LexniFDZjly5JB06tJP+/q4LF8+38Y/0Xzwpadsr8hDLToYH7O3iui5MmWq2F7ER9t2s2jFH38YqzKrqY6fqjJ/3nQpWqycyTRrm44DxgnjHSVAhG7HTn2MJvQ9+RM1TPTdxAlfWyBKZ63PqpVLbctBJqVTypSpjC+INiSYKIf2Hf0/f94MU3a9n3nJInkZz0RM0i6MuHuVd1H0GAadu/XTe7bLpg1rjHYEwTBGkDv057Klc+UpHY8ovrVrl1s/Y6wvWjTL+A++RkZWrVbfIlaRzUTyJVcFSzBUxcq1td1lPNmsfYCBsHnTGvUeK1sAFZGNyOaMmbPZFgXaXK5ctXAaZc+Rx9K5B/nr+IKLvmULAGVH8EtBU94Y4DVrNYpI1zrBP0FNIQY/A2jsZ29KqTLVJVWq9DJx/Kc2eNwiemSwQD5emTqbVpB9GT9P+s4sAyynqT+PU0KF3ahA0BKhNHPGhBvTiSxR5kD5OaBTqNPtAMFAeGP6DJnk+SE9pFChktLsocdkmVqXCE/KigwsRoss07K5+MxrS1BiDi6d+jtAE6wvmBTmcnnTBBjxheefst+hxbDnepqVzDN9+r4kO7Zvkm+/+Ui/e2/ojavp11S43AxWQth/tBWLy1vsd7ixfZFhUX/layhjNJGhz/UIXzQPpD2gXnG07tYRAYDRKZMFaWssaTqgEGiD+3eySDjyGtjvCfubWI2ffgNHyfRfJpgwHDKoqz2DwOk3YJQK1MU6uL+08ODAKkBP6HXurGeZ0jYEA14KC+nh0PtI47cECRJZxBQWJM80b/6YMf0rLw8K7y975Bbo5BDn3rgW0jyw/xMmLPDiKB+akY0t6msdHB9H8GxYGWFtgm4o5kEDOhlPoGQBz0ML+BDBHAFqeWM9oSllvP7q89Yex5O32iIX9cf+o5eG9TaaQ7vIiG39773mhnpdDYsMhNfZv4cnjmDFGAkEdQukgRs7eDkO8A91Jy/GD4joe28fWUQe0M6jBvcEsIgpYtrv8uKKoITHL/RTbBvPXt2gNW2yNuvfwPwc4JUVyxfI8mXzw1K8XAkGCv+ioDyEv+MrwGeehydRFNTRlQnsr6uiAvkKDQf262j8hVGEsY8hR9g7tIA3UD6A3xhjN/LLNTMoiOSkDvG0TK8u14t7aDD9l58C6O3VCd4lGjNQDlBV6Lt40RyLenUgnXph1GMQBYL2bty42rzuQFAuSilylCjpGCrffvNxWIoH0i2YAlfwsfZ9bXPcv8cMNuLeDiDUXzGYgs4ihDqRut9Xr12xTbQMBgRFZNApMBEuO0If4B5jnSDA0fQoHe6j0/EuYEz2aWBZwex8xuJx01p4iOwXgb7kAxNYmv4GuA+rCnq7fJlOoY4IsqjAvWw25X7yds/vVwu2QcOWtpb2xef/tb44fOSAjgVPeAYDNMLDhU42wPU7VjAbeRH2NrWgeVNPjy7QKb6VT44nThzVdjDF5wkVpi5pH22DRgwO2gzLcz/eC/kjoEjXBy0di9jdHwzUgb1a5I3AYVMsIcnQlalLTyB4hhHtwHqlL/EG9GG5rAOZzc9uNoCBzSZhDAP2kkW3QZ17EyZMbFOGtJN9R/Qz/ALtsN6JymMq5rQaQZ5yvGz30588Q9toI/Wjvo5G9DOf8Uj5HUHups75bjwTkto2yLLhFo+fjecIPuofRwXaFeUXt0E8sF3OgHHTecHAPUz7xovPW7C9dTvCs/lLnRKoEr1qtDtodKI9TCuioNhWQPnQOti4h55RjSnqDG9RN2Z0mIY7q7xB++hLxhtGDx4LHiXjyGgRNqbY0wnt4BfqyVjkO+WRF88g0I1ftF1xdaxwz3Et202X0Vf0GRxIPTzae/xbs3ZjSZM6vbz5xjD9fqM3Stvoe4wVpnsRyrGUFniFKGLGDmOD/uYePHpoRF0og6k+bZAZdUwdEwDFmIqlaWyDoN2MEaYXaYvnAXl9SP1YkoEHHb+cU345r/zC8/ALdWE8uAMIKJv86OtA3ouKL/5qMEUFo+QrUNyIunKFty5zO4AIftTfnw8ENBvwGKhYOD58+Lg1YBxyegaCHBmGwmd6mc9/F2F+NyM8PB3ti5WAlX67+CsrKtxuN6WAIo5OCVN3mwZQC8sdX+OABZsqVTpL27t355/OvK6vOCqJ9SVbNA3iKd5NMB69ii3sWeauD6AFR1alTZvJIh6xFm/WP3hjepNZmb8HMBqwnrHwYwpY1d70e3CvMzI8Xvb4Pqbg2gWYnrrVutwOGK+MW/j7TsYZYxZvho3Ze/fuus4riSmQH+steCd4azcz8vFUad9vkbN3AsYI7Yffg3mIf3UYVZk+6thpkPR65l/hTOhAo6KK6gkGhOXt3P97AUZnCqxvv+G2oMdGWAIFEBzBlCkdCVPzDEe4EPlHHgBm5DmmHCIDlx9BgLvPfS5v/nrp3lpFRPoVYxbSuQKnWXke2pHnzUDeCOvIoCy31kE5TklHB+rg3e9twPQur74MKK6IdG96zKWDwN8C0702a3oALbhoH/cG0ogrOqHH/QiEKtXry4vD3/EioFRoAvLgigzaTlnkzVy+Vy/vYNcnez5rR0TZInVYfaMC9aRvvDwiaOT6S3su/DPTSPANxw8NHfaWTT+RP/3iniMP8grklwg+Yg0jkF+8KRvSBw5+WerVb24Ch7a5fuNZ18/MjkBHTmTo2PkZW4x3fBwVqI/RP4BfKJc6k069+M5FhB2BLoOfe90CLqhLdKC9IJAvAmnHX+A+I38KFy0tL41416LXaHtkfoF23O+UAnV2NEJeuTZQXuD4cvCUvXc/tIJmgOccv/B7sPEeCOrAvZHhZCDlM0Xt+h0l1ahJa+k/cLT9xrPcG3msAdICaeTVLZBegfwSvdyhfZxRCU0JIiI9GF3+ygiP+itYuIwRwkX9Mcdaukx1qVm7uVSt3sQaT/joyZNHwxnEgU4g6o/oGc6HqlOvmRGcTuCwR6KmsmbNaXsNMmfOIQniJzTLl6iS7NnzhKVntxBcvJXQgkQIFrBol0yZstvaxL59u8M76VZBHbJmy+VFpqnHwfoIkShuoASC7wwS1ioYiDCVi/rjfp5nYLKPijPVAHPdnLl28OB+i3TrP3CUWvNnLepvwKB/2bz3hvWrpd+A0Ua/rVvWq7B5RfMTi0hyRgF0QuimSpXGInMIU+W4lehAhFzixImlXfunLYKMaCimK6gjwRHTpv4k1ao3tOijm0X9sS5w4sRxCQ0tamerLVk81/qF6CkiHGHqipVqW+QjDI8iX7dmuT1XpVp9tSS9qDuilYjCwrrsr0L12NFDth41cMgrdv7hxvWrbK0I4AERoXTu3GlZvXJJWLon8Iko43xGDoKFXwhxJtqUtSAGIBGigVF/1IM1jTbtutuxLESRXbp0WVo9/ISULVfNgjeccEdIsf7GgCU6jy0ICIXIPO3Ac2xzgM4zpo+3qC3O62PhmAjC1loGIeXwa+myVe1MSKLLiFTNpIp1zuyftY3nrAxCjaERZ/+xXjZg0CsW2EOkGul83rF9iwWWAO7rN2Ck8ctapTeRZ/DZpo1rLHqQ9RUixTg/koi65cvm2fmBnKO2QNOJUIWvoov6A9CBdanadR6Qxg88Ysdb1ardRIXqw3bGIAZCCe2T3bu32boZay/FipW1PvWi/u6xaNWiRctYlBuRdoxbxgF/u2n9iNQj0rNXnxfsGcZDz6eet7Pu6Bei+NgMDN+HhKSW3LlD7ageeInxx7N9+o2w9bktmzdYIBK8QoQa0ZMEI3GW5FO9nrcQcyLdkFfIHaI/16z2zvqjrDZtn5RceULtmLKHH+1qx4MR3df64c5SsnQlazMH+latUteicznYN1+BwiaPMmbMZuH2HICMAYAi6PBEL4sApS7Qu3iJchZBOHvmz5IzV37p1Jmov8XWFs5kZI2SsvF4r1y5pHXMLd3VcCJoAz7kGKidO7YhWDV9iMkZjrnKki2nrc1RZq9nhtn6ExG/yB3q4kX9jbYZhbVrlxldGJecrcdaLX1GlCVn/3ni7x47g5VzGp1sZv2R8xM50JfIPg7bpg8xUHiOiFsiMT3ZnM0CPgikyZ4jnwXRef2fzQJ0qA+8wLmaji+49ql3ywHIlB3IL8gwIqmhn0unTkQGBzVhIRYLdVMmf2XRXpky55Sf9TPMhTILBqxmDsgsdKaUBRXMnkVHeAv9CxfMNqIrXewP+ZMX+zuuT/em2zg/i7BaI6am8+F2pxhQAoSREgpKRFvxEhV14LWSGb9MVIEQfBERBkAwMTC4+OzK5TfS3D0IKUAa7THLTH/jcnkTdEDHv/7aczTRaDH0ue4W3BESkk46de0r69eusINfaTeL9LTdeQrRAcHn1cmbToDpnZXk1dM7EiZYOx1oR0k1IjgccszrQ5WZWVBHYRjRw+h/TU6qAGWgoxAswk9/UwqZgHOHfbJnBCRS5Xlt71UZPbyf1ZFF9EH9O5m3ipBHEXK467y50+XZQV1scZ6TzdkjtGjhHDtPLlCx0j7oC9/9+uv1UX98xnt0dKfWpPEbhtanH79li9YEiuBRp0ubSf7z1kuaHxFinqVrdLpCRJYVFxQeDQnmSG0hwSO1bTatpsnbt29SPstjn4nMgiYefzPFggFC3QjgoQCvL2gz7eH8SX7DoLqRjzweoGzGgvedFjrgCd5r/P3h+6/rs4wRpra9bRbkcTPQ/w0bt5YcOfLIm2OGWT28/gdemwEKyY0L8vX6wPNASE+U6D5ToPv2YkzaT/YoPEKbyIt7r17lR88Y4UJ5uv4ib0A67eA3Rwf6y/3mtc076snBo1FEm/kOvDTGsjcNavwSZngCN14w8EDgc9zDRT9xWjqRa2E/G3g2sC6MWWgR4RHps9qX1J38+Q4t6DOvvq5/vQsQILFLhf7I4X1tatoFDxFOzkG+5E3d8NJdfoFyxwHDjv1pb7z+guXNdhfuC7wXusSJc48ZpZqZVsL742QwW0kiy2DS161bYc8HpkMLDFQMKEsPA+kYIt6B0mGJCtLZv4iSDU/XvOLEZYxfUENhUng6daLed3XUH8yJcMTCgjGI30eQBLMuqTeWC8rtQtjGw3iqaDZvXmsRSlh4brDCCIRWYtFzWOdetUCI0mH/AHthOKk7vnqNWNmUhSCnI2EsLBIvRNaLNNq8aa0xgCuf1zyg4DlJOCpwL54i1gcRQ0wvXFYPAmuJqD88Dg7ipc0wOIPIDcLIgEZYzMzjM5ARVOxFwlDBisMzoM20F0saxkE48gzTXFjZtJf8GWhYsAzOo8cOWQgqyppXofCc87B37dwa7hmRxkXeWKTQIhioQ+48BfR3L9KRfKE/e9PYA5JQFRNMzrQQmyWxIunLpMmSmxF1WWnARlnycYKCU/uhHfRxvwUDNMKyZKMuU4W7dnptJtoMOmxVLyq2jhlOlme7AV4HtMQaJEqNZ9z+LgJdqBdRfMeOHzG6IrywvFEI7J/LnaegeVxYmPYKEP0O79A3R9V79d63FdvC7RnE1I9+BrQlX/7CYUrnkkWMEfLM88HAs/Dp/Tr2iSrEM2A/EOlY2kSUIWg5UZvQYeOJdJnkvH6mDUwXoqC5PxiPUQfGH1Y2igvrGw+SWzFo2Wvm9c9lE1wYkeyB45Un6dJlMN7Ay4I29Dn7eiizVu0H7LR0TsZnrGHlx4kdV06dPhE2puLqmNU0FX4Ifbexd5uOK/b4MIYwMvA+oQ3ClDZAa3gCL/r+RPerYTPC+Dky4B8OAYAnoAv9gVJbu2aZ9TH7jpi9wUjidSV42ng9lMFZnEl07EIEDq/Fm2UzObxEXWgrM0vx1YtkZgNPBiOW3+BR2sZrfpjhwEtD7uCNsh8P2cQ4oS54n+y54zn4gihUeI/2EG3Imy2Cte2vCFNUV5SZKlZpYI2cMvkbI/rtgE73o/7+fCAUmE5NnTqDTPl5XFDB4cPH3w0IZ5R59RqNbP8SghdFzl6f2zWqowLKmGULvHuWQihz2tQfzfjxx9Gfj/CoP4Qc+C0d/1dWVDAgLiyIowo4fKNeEODKY80B9iPgugfCLVwyBfZXAAOW/RcMJjd9cTcDj8J5PTYdECBAImjhvfTxZoDfeR7L8/cAFjfTfli/MQX2j8G/t2pIumk8aBVTYHw7XsMav12j9naBB0If0b/MD+FRQ1O81t8DMUljpp3hRe9oJV/Z3QnCz/rr0GmgnfU3b+7PxoAOEJpBF52LiPDgrD+mKbgfRv6zXUrqwGIcb3KNHz++LURzzA3zqNQxspXEAGSzarHiZaVpszaCO81COwxL+xgwTFMwjcHCPs+T7hQhSo7LG1BuQGOZXZ/O58B04Ori/ebl5+6PCgwQrExekIaL7zaHYg0yVUndqANZR25rZNC/3MsF3P1e37t0pszC2mZleOmUc0Obo0qP1Oao0oOB/Ahkwept2aqj7XhnKocyUDoIBabCmILFkLB89Bmm/Fz+rk5MrXbpNtCmTzguinn5m9HbtcujhVdP8qO/HF3cZ6aIOQasXfunbJHeNsdq/te1Wf8G0og2BOMjPjsasTjO2gNrFowvl06eGFZagH6PWC/hlRpE0C1dPDdawRuYD3V0fUB7XDrgL2OKRXCCEFioZ8oxOmV/PY0iPnu08JQ5+QbSgu/Qg5drDnr2VZuG3rljs91LJCBTrGzJ4BkQSCMu4NoQDI5G7n5XNvUhYIOzBzlyCRq7Ol1PIy9/aMxLNIsUKWXr8Ezxcj/3cT9TsCgwprUjeCT4mPIRPQLO+itjHgRRfxCP4zKyZMkljZq0lbr1W8vhQ3uNeYIdZEhHp0yZUthsWqZcVXmwRXs5fvSwnejAbnMYi7n6ZMlTWHQWu8Q5Py5T5mw2N8s8OId7ImzYwU/EB3O/ls5hqeqpEfEVHfNFBgzDGgbRYTAHc8UoIqKnvMFyfV58R8DxVlA2/vGMi/ojLxiuRo1GggLjGBHAGsUz/bzz2iirT98Rtu7EfDFvZoUuLI4SuQWISHtGBwKBBShM1mOwDt3AZH2ncZNH1DvNF77mEBWoF0rzoZYdbC3IO+vvsjRo1MLeIrpowSx7y6h9DjjyJDgITrgsxYqVsXBmhDfvDiLAYePGVdZ3DRu1tjl9FniJ+mOtgXWQpg8+ZmsmzOv3CovcIoCCyCXOj2ONhLP+4AMCEXiGukNPaIcc2Lp1o6XjzTPIifiDTxy/ENBDPkR+QlOiMgOj/hCUrJs0e6idrQW6s/44MqtqtXoWpEGZbjGa+zmbjP7mfngdIRUMCCMiBDt07CVLlC6shz3R6RlZsWKhJE8WYsEhvGI+c9YcdoYcawK8tZexwHqji+Qi/yRJUxiNqB9rpSge1qSI3iJKFB5gSgs+4gDgnTu2Sq8+w5RfEsvOnZstepZ1K3ine49nLfqMN0sTMcZ6yUqt0+MdetnbWlkr4e2onDRys6g/eJ/1E972WrtuMwuKgm6cg8f5gUQP8nbrTWocsCbCmlHRgKg/5AXrpawHsybIoa6MZ85WZOyzFYAoVc6IK6EXUWWMdc6i27dvp4rraxbFBx8Rsdan74uqnM4pXY5YBCjrO6xfwWPFS1TQutSSBfNn2RiFtr36vHjDmOI3Iomd3KE+zIiwNtMeGoUWs1f0w4eOL3iWdnHSBvyN4e0plAga1anbVMdYK+WpWZoW287J456NGwh28PgI/iLPFi3bW/1YL+UezrPr3LXfdWOK9VoUFmtlnEwB7eB5by+gSNZsuU0OWro+w2v7TVaQru1y6ZTLM0QVIjNt7Gg69SZiGSM78pjC0OM1+5xR6WjE8g+ylihAzmP0ZHOIGSXwKmuHadNksLpSDutenFrD+ZK8Bdjr/xCTjaRzD3k5vuBCxhOxmilTtgB+CbGTQpgVoU6OFtSJEzeCmkI0Dnd15Yp5kjd/MX0oRD/Pt46IiuERIAjXpMlSSmjoZYuSwZKk8zdvJoTVWT9E0nh7AFhgtnPt0Bn8UYuEDmaxGovTecvUh/tvBzBVwYLF1forJe//91U77gQlShvCLe5IoG6eFelF/PAZRuYzU0p4VQwA0jk8FfCZshDOCFmXL385/RllPPbzd03Q0u5RI/rZ4GUBu1Hj1hbhNvd/v9jg2r17h3xmbwD1aBUdEKC0g/K9OnmDlgGBcIJpvajLqK1d6s0J4g0atZQfv/9ckipjuIFJXrTh0sVLKkA2ywFVhARuJA87Yob2cijtl5//1+iC0qTDCFc9p8bMx//3hoWVIpBfeqGXMmtWG9T1GjxoUY5EC454qY8JN7YPNGzcSmbOmGRGAIvhDo5fUGKU6RQK7fWEQmyb+oyghUcPBhzHSFmIqzJ+hYq15Jpa5F988a610aMVg5tjjTzlGRXc7AABLCihjz96Uy6cP2/tYy2QEH3K5bX2HKHjRd55QRsstDt+o0wArVBu5MPgd4IVAeS1ET7y7qX/6Gv6MxDkxWI7Rs34n760+kAj8iKEmXa5vowK9H9FFfrFipWT7775yCIlHe8hbGkDU2EoW97SSn5uXAD3mTHLEUEIeMf/bjwDniNQZsH86ZYvzyDUAMcU0eaP/u9N2xrCOOdEdNengbgATystPH5n5sFrX1RjioAklKBB/0Az6vruO6PMGMKYqFn7AQtK+OnHsXYbfEDe0O/KFW/PZbny1dSTryLffP1/9gp32g2vE1pOe/H06B+CPLz20Y+8bcCNTeSFN30ZeUzZ73of4fSOduQPHfhOVLCTg166t2F3g3rVDqTT99SdAA4HS9dycUCCjSnK4HBdvns/0GdeZCLGbzDZzCHj1Dm8n/UG0tmKEPkgBNIJnmIrUuT0k8r3GGXh6VoGhgi8gDNxfXrcm0f9uUYEFhQZdGbgGhXPRHf/HwUEKNYgkUq0mHB4CAfTRAZCC6sAi8qbU4ag8cxyQoCwHwciwvgc8si+ECyGCpVqGWERUGzyZEoKBYzVggVJx7NjHa8GoVOhYk1jEDqYCCemhqA3nc+0BnsOYPrIr3sOBIxPPRF4CDGeRyCy/4OoPw7jdQdEkg/Tgk5IRgY0KliopO2LIOoLA4GT0bG2iMojSgjQRkJNAQKb6ChA1BIWL0ifPoudPE/fw9C8Wh5Lt0LFGsYTDDCUG4IPRYLy8KZX7lEv47DRiIEYDPBVWTU0EKb0B8yOZ7JowWybDkyqFiHRXTx/WgX13DlTpWjRsrbvC3pRPovv0Iv6cbE3jD4hP/a1OMEXGdCI12VYVJY+t3r1UhvIeHF4W/PmTrNBxh64xYtmqwI7ZmUWKVrGor9oH9b73r07zMvigGQU0X71LPDMiFpjqhBhwt6TKlXrqfe6Ub+vV8s0mQlJBzz0DetX6DOJ7BnO2yPKkfq7dsGTZmCpoPFO0o76NR8IU069ZlvBFfVCMcjYm0WbS5aqpHwcYrRjHNBHKEb2IGG0wFOMpTmzp9pzlB0IxhSeQxH11OknvDHHh9AcenLyPPQhMtG9shxLvoiOWydL8OTwpitXqWvfyZcoPiL4CB2HXsHGVDDwbMnSyi9JvPeWoazZ6+b9dtU8vbLlqitdvdfhz9W+ZWzyTivO3UOpwEOUQV24oPd9yo88P3PGRJsRIroXLxIBT1/MnfOL1S3YmIqqrj4iYIqKw1YfaN5BLbRE8vknrwcV5NGBDsqdO7cf9fcnA+HCoMWD+PTj/9wgOHz48OHj74jwqL87BQrKszA8LwwryYcPHz58+LhTxKCiYiNsXOnUqa5UrVpIhg//SubNW6/eWfApJx8+fPjw4eNWEGNahAXFdOlSSKlSueXixctSt25xfxrQhw8fPnzcMWLMowKEBOfIkU7y5csoU6euMIXlL5P48OHDh487QYzOy+FVZciQUqpUKShx40Yc/ujDhw8fPnz8VsSoR+XDhw8fPnzENP4RkQ7sZ2C/xN8VrPWdP3/eX/Pz4cPHXQH2piHTOBTiVmBHKPGBzaxclhi2OZDMSGNTIBf7cvgNgUkBpPGZNBRBxowZ5T//+Y+sWbNGtm/fHrYhMOod/+RfsWJFefrpp6Vs2bKSJUsWWbx4sf1GPrxcb968eZYPm+aig6sPF/dz8Zn6jxkzRpIlSybLly8Pz4f6crlnqGfgM/wFpIHAdKY0g9HI0QIEoxFAaZLGxbOuPnyuWbOmdO/eXcqVKydp06aVpUuXWmfmyJFDXn31VdmwYYMcOnQoPK/ANgfm5cOHj6jBGGS8PPLII9KjRw+ZMmWKjSHk2xtvvCHJkyeXuXPn2r2MNfaHDh48WCpVqiRNmjSRffv22eVkQ2SQN0dAFSxYUF555RXZu3evbNu27a4dn8ihRo0aSdu2baVMmTJSr149adasmXz//fdSv3596d+/vxQpUsToV758eaPdhx9+KCdOnJBBgwZJqlSpZNWqVUYfZGUwmKKi40aOHCnDhw8Xjs+YPXu2ddaoUaMkf/78wuGQoaGhVqEzZ87IsGHDrEK8YXbo0KGyc+dO2b17tzRs2FCKFi1qjJAhQwbhMNgDBzhS5sYORdgnSpRIRo8eLd99950JYhQcKF26tFSrVs3ugUkyZeJ9LlukTp060qBBAylWrJiUKlXK6rZo0SJrPPWHOR5//HGpUqWKTJ8+XbJnz26KsFatWsYsCxYssPzz5MljDJQgQQJJnz695QPxOFiXdKWJ5d+1a1dZuHChMevLL79s+bGxuVevXrJy5Uorj3LphDRp0shzzz0nmzZtkoMHDxpd6BjayGfK37Vrl3UeNCLPF198UU6ePCnr16+X1KlTG/0/+eQTefPNNy0NuqG0UOK0Y9q0abJ//37rzMaNGxsD0B+9e/eWli1byrhx46IcPD58+IgwjpEBuXLlkmzZsskPP/xgigp506pVK1MqyIwnn3xSPvvsM+nUqZPJu7Fjx8qpU6ekXbt29kywNXjyIU/KQAAzdpE7d7Oiol2bN2+WSZMmmUxs06aNySRkHnK0RIkS0rNnTzMIZs2aJYcPHzb5jDG+bNkyKVmypBQoUMBkLbIt2EEFJtVQKH369JFChQqZkEQ5HDt2TN577z3zaiB6hQoV5PTp0/ad45JQZPny5ZO1a9eacqODlixZYkfYUPj48eNN2EbXOU6o8tddCHCeh6EQ7BMmTDDrxnlz5E+e7qJc6sNniDBgwABTJNy/Y8cOIx7M5ab+eB6FCNNlzpzZlB8KCIEPY6Fg8eLw6GBaFDAH7nLP/PnzjcAoJS5oAcPjqX311VemPPgM/VDslEP53Mfz1BXva+vWrdYuOoXnaWswWnBRF8rFSHDWBvfTsWfPnrV8oNPfeWrTh48/CsgQFAfjknHj5BMzFxiUjDmMTQxHgIxjvCFcMciRhYzFQPAsAprxSX5ObiEPye+fAGiEYY5CQknhWCRJkkS+/vprk4vHjx+XunXrytSpU212C3lVu3Ztczow3plJI4+oYB4VhB8yZIhdnBiMYsDTwDuB0HgeKC7SEY4IfrwQlAGCHOuC57gHIPwrV65sChBh7ZghMlAaWC4rVqywaS13HwJ9z5491jAsEoQyDcEqQXCjeWE2FBqMRzoMhTJFuQDKhXBYQ9QN4uCd8BxKBJeU+uMtUjYK98iRI1Zn6sTvefPmNZf06FHebHvN6oOFQLk//fSTKTfoQXrVqlXNC+Q3vCTyIp0yYfIPPvjA8iBv6otCw0WGfniFKLfq1atbO1FktIvO7Ny5s+ULnAXIlCCMQN54kyhqFCCD458yMHz4uBMgFBnfTKszlpEFCNEvvvhCNm7caDICuffRRx/ZGC1evLjJPOQDBjzKiGcw0hnbLF8gc1BmyDGUFmMauYDMClSKdyOgJ9OoyLYvv/zSZC56hfZ37NjRlBXo0qWLpUPHiRMnyqOPPmp6gNksZrDQJdA1Mvyov78hnDWCR4g1h7L65ZdfzHpBwfnw4eP3B4Ynyqdp06ZmeKKoENA+bh3Q0Hmo0C6YkhIR+X8cnleE+XD6FQAAAABJRU5ErkJggg=="/>
          <p:cNvSpPr>
            <a:spLocks noChangeAspect="1" noChangeArrowheads="1"/>
          </p:cNvSpPr>
          <p:nvPr/>
        </p:nvSpPr>
        <p:spPr bwMode="auto">
          <a:xfrm>
            <a:off x="1031874" y="2937603"/>
            <a:ext cx="470423" cy="470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0" name="Picture 12" descr="Image result for Router configuration fi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 y="2080260"/>
            <a:ext cx="8364720" cy="477774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714234" y="330662"/>
            <a:ext cx="8074824" cy="1143000"/>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defTabSz="914400"/>
            <a:r>
              <a:rPr lang="en-US" dirty="0" smtClean="0"/>
              <a:t>Sample Configuration File (like assembler, often 2000 lines)</a:t>
            </a:r>
            <a:endParaRPr lang="en-US" dirty="0"/>
          </a:p>
        </p:txBody>
      </p:sp>
    </p:spTree>
    <p:extLst>
      <p:ext uri="{BB962C8B-B14F-4D97-AF65-F5344CB8AC3E}">
        <p14:creationId xmlns:p14="http://schemas.microsoft.com/office/powerpoint/2010/main" val="1592730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0390" y="1723064"/>
            <a:ext cx="707599" cy="94346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0735" y="2968975"/>
            <a:ext cx="707599" cy="94346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1382" y="2968974"/>
            <a:ext cx="707599" cy="94346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1010" y="4566031"/>
            <a:ext cx="541452" cy="72193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3458" y="4537356"/>
            <a:ext cx="541452" cy="721936"/>
          </a:xfrm>
          <a:prstGeom prst="rect">
            <a:avLst/>
          </a:prstGeom>
        </p:spPr>
      </p:pic>
      <p:cxnSp>
        <p:nvCxnSpPr>
          <p:cNvPr id="10" name="Straight Connector 9"/>
          <p:cNvCxnSpPr/>
          <p:nvPr/>
        </p:nvCxnSpPr>
        <p:spPr>
          <a:xfrm>
            <a:off x="4284187" y="1723063"/>
            <a:ext cx="0" cy="593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3391736" y="2247039"/>
            <a:ext cx="642347" cy="9434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54914" y="2194796"/>
            <a:ext cx="720267" cy="995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554914" y="3662235"/>
            <a:ext cx="720267" cy="8449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8" idx="0"/>
          </p:cNvCxnSpPr>
          <p:nvPr/>
        </p:nvCxnSpPr>
        <p:spPr>
          <a:xfrm>
            <a:off x="3391735" y="3646131"/>
            <a:ext cx="0" cy="919899"/>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496288" y="994897"/>
            <a:ext cx="283395" cy="400110"/>
          </a:xfrm>
          <a:prstGeom prst="rect">
            <a:avLst/>
          </a:prstGeom>
          <a:noFill/>
        </p:spPr>
        <p:txBody>
          <a:bodyPr wrap="square" rtlCol="0">
            <a:spAutoFit/>
          </a:bodyPr>
          <a:lstStyle/>
          <a:p>
            <a:r>
              <a:rPr lang="en-US" sz="2000" dirty="0" smtClean="0"/>
              <a:t>I</a:t>
            </a:r>
            <a:endParaRPr lang="en-US" sz="2000" dirty="0"/>
          </a:p>
        </p:txBody>
      </p:sp>
      <p:sp>
        <p:nvSpPr>
          <p:cNvPr id="16" name="TextBox 15"/>
          <p:cNvSpPr txBox="1"/>
          <p:nvPr/>
        </p:nvSpPr>
        <p:spPr>
          <a:xfrm>
            <a:off x="4569054" y="1935422"/>
            <a:ext cx="235967" cy="400110"/>
          </a:xfrm>
          <a:prstGeom prst="rect">
            <a:avLst/>
          </a:prstGeom>
          <a:noFill/>
        </p:spPr>
        <p:txBody>
          <a:bodyPr wrap="square" rtlCol="0">
            <a:spAutoFit/>
          </a:bodyPr>
          <a:lstStyle/>
          <a:p>
            <a:r>
              <a:rPr lang="en-US" sz="2000" dirty="0"/>
              <a:t>B</a:t>
            </a:r>
          </a:p>
        </p:txBody>
      </p:sp>
      <p:sp>
        <p:nvSpPr>
          <p:cNvPr id="17" name="TextBox 16"/>
          <p:cNvSpPr txBox="1"/>
          <p:nvPr/>
        </p:nvSpPr>
        <p:spPr>
          <a:xfrm>
            <a:off x="3598095" y="3203799"/>
            <a:ext cx="255112" cy="400110"/>
          </a:xfrm>
          <a:prstGeom prst="rect">
            <a:avLst/>
          </a:prstGeom>
          <a:noFill/>
        </p:spPr>
        <p:txBody>
          <a:bodyPr wrap="square" rtlCol="0">
            <a:spAutoFit/>
          </a:bodyPr>
          <a:lstStyle/>
          <a:p>
            <a:r>
              <a:rPr lang="en-US" sz="2000" dirty="0"/>
              <a:t>X</a:t>
            </a:r>
          </a:p>
        </p:txBody>
      </p:sp>
      <p:sp>
        <p:nvSpPr>
          <p:cNvPr id="18" name="TextBox 17"/>
          <p:cNvSpPr txBox="1"/>
          <p:nvPr/>
        </p:nvSpPr>
        <p:spPr>
          <a:xfrm>
            <a:off x="5517627" y="3196787"/>
            <a:ext cx="415367" cy="400110"/>
          </a:xfrm>
          <a:prstGeom prst="rect">
            <a:avLst/>
          </a:prstGeom>
          <a:noFill/>
        </p:spPr>
        <p:txBody>
          <a:bodyPr wrap="square" rtlCol="0">
            <a:spAutoFit/>
          </a:bodyPr>
          <a:lstStyle/>
          <a:p>
            <a:r>
              <a:rPr lang="en-US" sz="2000" dirty="0"/>
              <a:t>D</a:t>
            </a:r>
          </a:p>
        </p:txBody>
      </p:sp>
      <p:sp>
        <p:nvSpPr>
          <p:cNvPr id="19" name="TextBox 18"/>
          <p:cNvSpPr txBox="1"/>
          <p:nvPr/>
        </p:nvSpPr>
        <p:spPr>
          <a:xfrm>
            <a:off x="3598093" y="4634375"/>
            <a:ext cx="970961" cy="341632"/>
          </a:xfrm>
          <a:prstGeom prst="rect">
            <a:avLst/>
          </a:prstGeom>
          <a:noFill/>
        </p:spPr>
        <p:txBody>
          <a:bodyPr wrap="square" rtlCol="0">
            <a:spAutoFit/>
          </a:bodyPr>
          <a:lstStyle/>
          <a:p>
            <a:r>
              <a:rPr lang="en-US" sz="1620" dirty="0"/>
              <a:t>E</a:t>
            </a:r>
          </a:p>
        </p:txBody>
      </p:sp>
      <p:sp>
        <p:nvSpPr>
          <p:cNvPr id="20" name="TextBox 19"/>
          <p:cNvSpPr txBox="1"/>
          <p:nvPr/>
        </p:nvSpPr>
        <p:spPr>
          <a:xfrm>
            <a:off x="4460573" y="5209917"/>
            <a:ext cx="262182" cy="400110"/>
          </a:xfrm>
          <a:prstGeom prst="rect">
            <a:avLst/>
          </a:prstGeom>
          <a:noFill/>
        </p:spPr>
        <p:txBody>
          <a:bodyPr wrap="square" rtlCol="0">
            <a:spAutoFit/>
          </a:bodyPr>
          <a:lstStyle/>
          <a:p>
            <a:r>
              <a:rPr lang="en-US" sz="2000" dirty="0"/>
              <a:t>F</a:t>
            </a:r>
          </a:p>
        </p:txBody>
      </p:sp>
      <p:cxnSp>
        <p:nvCxnSpPr>
          <p:cNvPr id="24" name="Straight Connector 23"/>
          <p:cNvCxnSpPr/>
          <p:nvPr/>
        </p:nvCxnSpPr>
        <p:spPr>
          <a:xfrm>
            <a:off x="5275181" y="3662235"/>
            <a:ext cx="806581" cy="875121"/>
          </a:xfrm>
          <a:prstGeom prst="line">
            <a:avLst/>
          </a:prstGeom>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88510" y="4537356"/>
            <a:ext cx="541452" cy="721936"/>
          </a:xfrm>
          <a:prstGeom prst="rect">
            <a:avLst/>
          </a:prstGeom>
        </p:spPr>
      </p:pic>
      <p:sp>
        <p:nvSpPr>
          <p:cNvPr id="26" name="TextBox 25"/>
          <p:cNvSpPr txBox="1"/>
          <p:nvPr/>
        </p:nvSpPr>
        <p:spPr>
          <a:xfrm>
            <a:off x="6015625" y="5209917"/>
            <a:ext cx="262182" cy="400110"/>
          </a:xfrm>
          <a:prstGeom prst="rect">
            <a:avLst/>
          </a:prstGeom>
          <a:noFill/>
        </p:spPr>
        <p:txBody>
          <a:bodyPr wrap="square" rtlCol="0">
            <a:spAutoFit/>
          </a:bodyPr>
          <a:lstStyle/>
          <a:p>
            <a:r>
              <a:rPr lang="en-US" sz="2000" dirty="0"/>
              <a:t>H</a:t>
            </a:r>
          </a:p>
        </p:txBody>
      </p:sp>
      <p:cxnSp>
        <p:nvCxnSpPr>
          <p:cNvPr id="32" name="Straight Connector 31"/>
          <p:cNvCxnSpPr/>
          <p:nvPr/>
        </p:nvCxnSpPr>
        <p:spPr>
          <a:xfrm>
            <a:off x="5275181" y="3662235"/>
            <a:ext cx="0" cy="844919"/>
          </a:xfrm>
          <a:prstGeom prst="line">
            <a:avLst/>
          </a:prstGeom>
        </p:spPr>
        <p:style>
          <a:lnRef idx="1">
            <a:schemeClr val="accent1"/>
          </a:lnRef>
          <a:fillRef idx="0">
            <a:schemeClr val="accent1"/>
          </a:fillRef>
          <a:effectRef idx="0">
            <a:schemeClr val="accent1"/>
          </a:effectRef>
          <a:fontRef idx="minor">
            <a:schemeClr val="tx1"/>
          </a:fontRef>
        </p:style>
      </p:cxnSp>
      <p:pic>
        <p:nvPicPr>
          <p:cNvPr id="35"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10983" y="4566031"/>
            <a:ext cx="541452" cy="721936"/>
          </a:xfrm>
          <a:prstGeom prst="rect">
            <a:avLst/>
          </a:prstGeom>
        </p:spPr>
      </p:pic>
      <p:sp>
        <p:nvSpPr>
          <p:cNvPr id="36" name="TextBox 35"/>
          <p:cNvSpPr txBox="1"/>
          <p:nvPr/>
        </p:nvSpPr>
        <p:spPr>
          <a:xfrm>
            <a:off x="5238098" y="5238592"/>
            <a:ext cx="262182" cy="400110"/>
          </a:xfrm>
          <a:prstGeom prst="rect">
            <a:avLst/>
          </a:prstGeom>
          <a:noFill/>
        </p:spPr>
        <p:txBody>
          <a:bodyPr wrap="square" rtlCol="0">
            <a:spAutoFit/>
          </a:bodyPr>
          <a:lstStyle/>
          <a:p>
            <a:r>
              <a:rPr lang="en-US" sz="2000" dirty="0"/>
              <a:t>G</a:t>
            </a:r>
          </a:p>
        </p:txBody>
      </p:sp>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28237" y="5553754"/>
            <a:ext cx="595907" cy="794543"/>
          </a:xfrm>
          <a:prstGeom prst="rect">
            <a:avLst/>
          </a:prstGeom>
        </p:spPr>
      </p:pic>
      <p:sp>
        <p:nvSpPr>
          <p:cNvPr id="2" name="Slide Number Placeholder 1"/>
          <p:cNvSpPr>
            <a:spLocks noGrp="1"/>
          </p:cNvSpPr>
          <p:nvPr>
            <p:ph type="sldNum" sz="quarter" idx="12"/>
          </p:nvPr>
        </p:nvSpPr>
        <p:spPr/>
        <p:txBody>
          <a:bodyPr/>
          <a:lstStyle/>
          <a:p>
            <a:fld id="{555CD991-E7F3-4F95-9527-503A0042FDED}" type="slidenum">
              <a:rPr lang="en-US" smtClean="0"/>
              <a:t>9</a:t>
            </a:fld>
            <a:endParaRPr lang="en-US"/>
          </a:p>
        </p:txBody>
      </p:sp>
      <p:sp>
        <p:nvSpPr>
          <p:cNvPr id="44" name="TextBox 43"/>
          <p:cNvSpPr txBox="1"/>
          <p:nvPr/>
        </p:nvSpPr>
        <p:spPr>
          <a:xfrm>
            <a:off x="4584208" y="1386840"/>
            <a:ext cx="3329508" cy="400110"/>
          </a:xfrm>
          <a:prstGeom prst="rect">
            <a:avLst/>
          </a:prstGeom>
          <a:noFill/>
        </p:spPr>
        <p:txBody>
          <a:bodyPr wrap="square" rtlCol="0">
            <a:spAutoFit/>
          </a:bodyPr>
          <a:lstStyle/>
          <a:p>
            <a:r>
              <a:rPr lang="en-US" sz="2000" dirty="0">
                <a:solidFill>
                  <a:srgbClr val="FF0000"/>
                </a:solidFill>
              </a:rPr>
              <a:t>Deny </a:t>
            </a:r>
            <a:r>
              <a:rPr lang="en-US" sz="2000" dirty="0" smtClean="0">
                <a:solidFill>
                  <a:srgbClr val="FF0000"/>
                </a:solidFill>
              </a:rPr>
              <a:t>Any  C    UDP</a:t>
            </a:r>
            <a:endParaRPr lang="en-US" sz="2000" dirty="0">
              <a:solidFill>
                <a:srgbClr val="FF0000"/>
              </a:solidFill>
            </a:endParaRPr>
          </a:p>
        </p:txBody>
      </p:sp>
      <p:sp>
        <p:nvSpPr>
          <p:cNvPr id="3" name="TextBox 2"/>
          <p:cNvSpPr txBox="1"/>
          <p:nvPr/>
        </p:nvSpPr>
        <p:spPr>
          <a:xfrm>
            <a:off x="5007320" y="5760720"/>
            <a:ext cx="2439834" cy="707886"/>
          </a:xfrm>
          <a:prstGeom prst="rect">
            <a:avLst/>
          </a:prstGeom>
          <a:noFill/>
        </p:spPr>
        <p:txBody>
          <a:bodyPr wrap="square" rtlCol="0">
            <a:spAutoFit/>
          </a:bodyPr>
          <a:lstStyle/>
          <a:p>
            <a:r>
              <a:rPr lang="en-US" sz="2000" dirty="0"/>
              <a:t>DNS Services are now blocked!</a:t>
            </a:r>
          </a:p>
        </p:txBody>
      </p:sp>
      <p:sp>
        <p:nvSpPr>
          <p:cNvPr id="39" name="Freeform 38"/>
          <p:cNvSpPr/>
          <p:nvPr/>
        </p:nvSpPr>
        <p:spPr>
          <a:xfrm>
            <a:off x="4317451" y="1386840"/>
            <a:ext cx="858706" cy="1817914"/>
          </a:xfrm>
          <a:custGeom>
            <a:avLst/>
            <a:gdLst>
              <a:gd name="connsiteX0" fmla="*/ 78142 w 1144942"/>
              <a:gd name="connsiteY0" fmla="*/ 0 h 1817914"/>
              <a:gd name="connsiteX1" fmla="*/ 110799 w 1144942"/>
              <a:gd name="connsiteY1" fmla="*/ 740229 h 1817914"/>
              <a:gd name="connsiteX2" fmla="*/ 1144942 w 1144942"/>
              <a:gd name="connsiteY2" fmla="*/ 1817914 h 1817914"/>
            </a:gdLst>
            <a:ahLst/>
            <a:cxnLst>
              <a:cxn ang="0">
                <a:pos x="connsiteX0" y="connsiteY0"/>
              </a:cxn>
              <a:cxn ang="0">
                <a:pos x="connsiteX1" y="connsiteY1"/>
              </a:cxn>
              <a:cxn ang="0">
                <a:pos x="connsiteX2" y="connsiteY2"/>
              </a:cxn>
            </a:cxnLst>
            <a:rect l="l" t="t" r="r" b="b"/>
            <a:pathLst>
              <a:path w="1144942" h="1817914">
                <a:moveTo>
                  <a:pt x="78142" y="0"/>
                </a:moveTo>
                <a:cubicBezTo>
                  <a:pt x="5570" y="218621"/>
                  <a:pt x="-67001" y="437243"/>
                  <a:pt x="110799" y="740229"/>
                </a:cubicBezTo>
                <a:cubicBezTo>
                  <a:pt x="288599" y="1043215"/>
                  <a:pt x="970770" y="1683657"/>
                  <a:pt x="1144942" y="1817914"/>
                </a:cubicBezTo>
              </a:path>
            </a:pathLst>
          </a:custGeom>
          <a:noFill/>
          <a:ln w="63500">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solidFill>
                <a:srgbClr val="FF0000"/>
              </a:solidFill>
            </a:endParaRPr>
          </a:p>
        </p:txBody>
      </p:sp>
      <p:sp>
        <p:nvSpPr>
          <p:cNvPr id="42" name="Rectangular Callout 41"/>
          <p:cNvSpPr/>
          <p:nvPr/>
        </p:nvSpPr>
        <p:spPr>
          <a:xfrm>
            <a:off x="49566" y="1355418"/>
            <a:ext cx="3478301" cy="1509783"/>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POLICY</a:t>
            </a:r>
          </a:p>
          <a:p>
            <a:pPr marL="257175" indent="-257175" algn="ctr">
              <a:buFont typeface="Arial" panose="020B0604020202020204" pitchFamily="34" charset="0"/>
              <a:buChar char="•"/>
            </a:pPr>
            <a:r>
              <a:rPr lang="en-US" sz="2000" dirty="0"/>
              <a:t>Internet and </a:t>
            </a:r>
            <a:r>
              <a:rPr lang="en-US" sz="2000" dirty="0" smtClean="0"/>
              <a:t>Compute </a:t>
            </a:r>
            <a:r>
              <a:rPr lang="en-US" sz="2000" dirty="0"/>
              <a:t>can </a:t>
            </a:r>
            <a:r>
              <a:rPr lang="en-US" sz="2000" dirty="0" smtClean="0"/>
              <a:t>communicate</a:t>
            </a:r>
            <a:endParaRPr lang="en-US" sz="2000" dirty="0"/>
          </a:p>
          <a:p>
            <a:pPr marL="257175" indent="-257175" algn="ctr">
              <a:buFont typeface="Arial" panose="020B0604020202020204" pitchFamily="34" charset="0"/>
              <a:buChar char="•"/>
            </a:pPr>
            <a:r>
              <a:rPr lang="en-US" sz="2000" dirty="0"/>
              <a:t>Internet cannot </a:t>
            </a:r>
            <a:r>
              <a:rPr lang="en-US" sz="2000" dirty="0" smtClean="0"/>
              <a:t>send to controllers</a:t>
            </a:r>
            <a:endParaRPr lang="en-US" sz="2000" dirty="0"/>
          </a:p>
        </p:txBody>
      </p:sp>
      <p:sp>
        <p:nvSpPr>
          <p:cNvPr id="45" name="TextBox 44"/>
          <p:cNvSpPr txBox="1"/>
          <p:nvPr/>
        </p:nvSpPr>
        <p:spPr>
          <a:xfrm>
            <a:off x="4738495" y="1640022"/>
            <a:ext cx="2988185" cy="1015663"/>
          </a:xfrm>
          <a:prstGeom prst="rect">
            <a:avLst/>
          </a:prstGeom>
          <a:noFill/>
        </p:spPr>
        <p:txBody>
          <a:bodyPr wrap="square" rtlCol="0">
            <a:spAutoFit/>
          </a:bodyPr>
          <a:lstStyle/>
          <a:p>
            <a:endParaRPr lang="en-US" sz="2000" dirty="0">
              <a:solidFill>
                <a:srgbClr val="FF0000"/>
              </a:solidFill>
            </a:endParaRPr>
          </a:p>
          <a:p>
            <a:r>
              <a:rPr lang="en-US" sz="2000" dirty="0">
                <a:solidFill>
                  <a:srgbClr val="00B050"/>
                </a:solidFill>
              </a:rPr>
              <a:t>Allow </a:t>
            </a:r>
            <a:r>
              <a:rPr lang="en-US" sz="2000" dirty="0" smtClean="0">
                <a:solidFill>
                  <a:srgbClr val="00B050"/>
                </a:solidFill>
              </a:rPr>
              <a:t>Any  C</a:t>
            </a:r>
            <a:endParaRPr lang="en-US" sz="2000" dirty="0">
              <a:solidFill>
                <a:srgbClr val="00B050"/>
              </a:solidFill>
            </a:endParaRPr>
          </a:p>
          <a:p>
            <a:r>
              <a:rPr lang="en-US" sz="2000" dirty="0">
                <a:solidFill>
                  <a:srgbClr val="00B050"/>
                </a:solidFill>
              </a:rPr>
              <a:t>Allow </a:t>
            </a:r>
            <a:r>
              <a:rPr lang="en-US" sz="2000" dirty="0" smtClean="0">
                <a:solidFill>
                  <a:srgbClr val="00B050"/>
                </a:solidFill>
              </a:rPr>
              <a:t>C  Any</a:t>
            </a:r>
            <a:endParaRPr lang="en-US" sz="2000" dirty="0">
              <a:solidFill>
                <a:srgbClr val="00B050"/>
              </a:solidFill>
            </a:endParaRPr>
          </a:p>
        </p:txBody>
      </p:sp>
      <p:sp>
        <p:nvSpPr>
          <p:cNvPr id="34" name="Title 1"/>
          <p:cNvSpPr>
            <a:spLocks noGrp="1"/>
          </p:cNvSpPr>
          <p:nvPr>
            <p:ph type="title"/>
          </p:nvPr>
        </p:nvSpPr>
        <p:spPr>
          <a:xfrm>
            <a:off x="877635" y="-117128"/>
            <a:ext cx="8074824" cy="1143000"/>
          </a:xfrm>
        </p:spPr>
        <p:txBody>
          <a:bodyPr/>
          <a:lstStyle/>
          <a:p>
            <a:r>
              <a:rPr lang="en-US" dirty="0" smtClean="0"/>
              <a:t>Why </a:t>
            </a:r>
            <a:r>
              <a:rPr lang="en-US" dirty="0" smtClean="0">
                <a:solidFill>
                  <a:srgbClr val="FF0000"/>
                </a:solidFill>
              </a:rPr>
              <a:t>manual </a:t>
            </a:r>
            <a:r>
              <a:rPr lang="en-US" dirty="0" smtClean="0"/>
              <a:t>reasoning is hard: DP</a:t>
            </a:r>
            <a:endParaRPr lang="en-US" dirty="0"/>
          </a:p>
        </p:txBody>
      </p:sp>
      <p:pic>
        <p:nvPicPr>
          <p:cNvPr id="2050" name="Picture 2" descr="http://www.clker.com/cliparts/8/a/3/1/1197107206400036309metalmarious_Laptop.svg.med.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44664" y="1074880"/>
            <a:ext cx="547526" cy="545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83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additive="base">
                                        <p:cTn id="13" dur="500" fill="hold"/>
                                        <p:tgtEl>
                                          <p:spTgt spid="37"/>
                                        </p:tgtEl>
                                        <p:attrNameLst>
                                          <p:attrName>ppt_x</p:attrName>
                                        </p:attrNameLst>
                                      </p:cBhvr>
                                      <p:tavLst>
                                        <p:tav tm="0">
                                          <p:val>
                                            <p:strVal val="#ppt_x"/>
                                          </p:val>
                                        </p:tav>
                                        <p:tav tm="100000">
                                          <p:val>
                                            <p:strVal val="#ppt_x"/>
                                          </p:val>
                                        </p:tav>
                                      </p:tavLst>
                                    </p:anim>
                                    <p:anim calcmode="lin" valueType="num">
                                      <p:cBhvr additive="base">
                                        <p:cTn id="14" dur="500" fill="hold"/>
                                        <p:tgtEl>
                                          <p:spTgt spid="3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5|10.6|4.5|4.1|4|2.9"/>
</p:tagLst>
</file>

<file path=ppt/tags/tag2.xml><?xml version="1.0" encoding="utf-8"?>
<p:tagLst xmlns:a="http://schemas.openxmlformats.org/drawingml/2006/main" xmlns:r="http://schemas.openxmlformats.org/officeDocument/2006/relationships" xmlns:p="http://schemas.openxmlformats.org/presentationml/2006/main">
  <p:tag name="TIMING" val="|3.5|10.6|4.5|4.1|4|2.9"/>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3074916C7A05429E3860C96E939D68" ma:contentTypeVersion="3" ma:contentTypeDescription="Create a new document." ma:contentTypeScope="" ma:versionID="2f9d0a3e4dab1dbcfa92ef49294c9fd6">
  <xsd:schema xmlns:xsd="http://www.w3.org/2001/XMLSchema" xmlns:p="http://schemas.microsoft.com/office/2006/metadata/properties" targetNamespace="http://schemas.microsoft.com/office/2006/metadata/properties" ma:root="true" ma:fieldsID="1767b50499e116a953c72fb09f4df4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outs:outSpaceData xmlns:outs="http://schemas.microsoft.com/office/2009/outspace/metadata">
  <outs:relatedDates>
    <outs:relatedDate>
      <outs:type>3</outs:type>
      <outs:displayName>Last Modified</outs:displayName>
      <outs:dateTime>2009-06-13T23:56:55Z</outs:dateTime>
      <outs:isPinned>true</outs:isPinned>
    </outs:relatedDate>
    <outs:relatedDate>
      <outs:type>2</outs:type>
      <outs:displayName>Created</outs:displayName>
      <outs:dateTime>2007-06-05T19:21:09Z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Jennifer Henshaw</outs:displayName>
          <outs:accountName/>
        </outs:relatedPerson>
      </outs:people>
      <outs:source>0</outs:source>
      <outs:isPinned>true</outs:isPinned>
    </outs:relatedPeopleItem>
    <outs:relatedPeopleItem>
      <outs:category>Last modified by</outs:category>
      <outs:people>
        <outs:relatedPerson>
          <outs:displayName>Nikolaj Bjorner</outs:displayName>
          <outs:accountName/>
        </outs:relatedPerson>
      </outs:people>
      <outs:source>0</outs:source>
      <outs:isPinned>true</outs:isPinned>
    </outs:relatedPeopleItem>
    <outs:relatedPeopleItem>
      <outs:category>Manager</outs:category>
      <outs:people>
        <outs:relatedPerson>
          <outs:displayName>&lt;Content Manager Name Here&gt;</outs:displayName>
          <outs:accountName/>
        </outs:relatedPerson>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014AE0F6-A26A-488C-8FCD-1935552EF916}">
  <ds:schemaRefs>
    <ds:schemaRef ds:uri="http://purl.org/dc/elements/1.1/"/>
    <ds:schemaRef ds:uri="http://www.w3.org/XML/1998/namespace"/>
    <ds:schemaRef ds:uri="http://schemas.microsoft.com/office/2006/documentManagement/types"/>
    <ds:schemaRef ds:uri="http://purl.org/dc/dcmitype/"/>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44FE10DA-B75A-4A0C-95A3-7C4AB406BA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18D8302-06BF-48B4-A23B-C02C7EDB1585}">
  <ds:schemaRefs>
    <ds:schemaRef ds:uri="http://schemas.microsoft.com/sharepoint/v3/contenttype/forms"/>
  </ds:schemaRefs>
</ds:datastoreItem>
</file>

<file path=customXml/itemProps4.xml><?xml version="1.0" encoding="utf-8"?>
<ds:datastoreItem xmlns:ds="http://schemas.openxmlformats.org/officeDocument/2006/customXml" ds:itemID="{2269D944-88CE-42D2-A308-449EAFE1901A}">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MSR_PPT_all_template_v05_light</Template>
  <TotalTime>62890</TotalTime>
  <Words>2995</Words>
  <Application>Microsoft Office PowerPoint</Application>
  <PresentationFormat>On-screen Show (4:3)</PresentationFormat>
  <Paragraphs>387</Paragraphs>
  <Slides>36</Slides>
  <Notes>17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36</vt:i4>
      </vt:variant>
    </vt:vector>
  </HeadingPairs>
  <TitlesOfParts>
    <vt:vector size="48" baseType="lpstr">
      <vt:lpstr>MS PGothic</vt:lpstr>
      <vt:lpstr>MS PGothic</vt:lpstr>
      <vt:lpstr>Arial</vt:lpstr>
      <vt:lpstr>Calibri</vt:lpstr>
      <vt:lpstr>Cambria Math</vt:lpstr>
      <vt:lpstr>Century Schoolbook</vt:lpstr>
      <vt:lpstr>Courier</vt:lpstr>
      <vt:lpstr>Segoe</vt:lpstr>
      <vt:lpstr>Showcard Gothic</vt:lpstr>
      <vt:lpstr>Times New Roman</vt:lpstr>
      <vt:lpstr>Wingdings</vt:lpstr>
      <vt:lpstr>1_Office Theme</vt:lpstr>
      <vt:lpstr>NETWORK VERIFICATION, SYNTHESIS, AND THE CREATIVE HABIT</vt:lpstr>
      <vt:lpstr>NETWORK VERIFICATION:  WHEN HOARE MEETS CERF</vt:lpstr>
      <vt:lpstr>Goals of Course</vt:lpstr>
      <vt:lpstr>Acknowledgments</vt:lpstr>
      <vt:lpstr>MOTIVATION</vt:lpstr>
      <vt:lpstr>Motivation: State of Networks today</vt:lpstr>
      <vt:lpstr>Configuration Problems</vt:lpstr>
      <vt:lpstr>PowerPoint Presentation</vt:lpstr>
      <vt:lpstr>Why manual reasoning is hard: DP</vt:lpstr>
      <vt:lpstr>But there is also a Control Plane</vt:lpstr>
      <vt:lpstr>BGP Routing: Beyond shortest path</vt:lpstr>
      <vt:lpstr>Control versus Data Plane Verification </vt:lpstr>
      <vt:lpstr>Errors manifest as Latent Bugs </vt:lpstr>
      <vt:lpstr>Simple questions hard to answer today</vt:lpstr>
      <vt:lpstr>Motivation to do better</vt:lpstr>
      <vt:lpstr>Networks Tomorrow</vt:lpstr>
      <vt:lpstr>THE CREATIVE HABIT: WHAT’S THAT?</vt:lpstr>
      <vt:lpstr>Habits to Enable Creativity</vt:lpstr>
      <vt:lpstr> ROAD MAP</vt:lpstr>
      <vt:lpstr>Digital Hardware Design as Inspiration?</vt:lpstr>
      <vt:lpstr>This Course’s Slice of NDA</vt:lpstr>
      <vt:lpstr>This Course’s Slice of NDA</vt:lpstr>
      <vt:lpstr>Course Road Map</vt:lpstr>
      <vt:lpstr>HOW THIS COURSE WILL BE RUN</vt:lpstr>
      <vt:lpstr>Course Administration</vt:lpstr>
      <vt:lpstr>Data Plane Verification Papers</vt:lpstr>
      <vt:lpstr>Control Plane Verification</vt:lpstr>
      <vt:lpstr>Synthesis/Compilation Papers</vt:lpstr>
      <vt:lpstr>Testing Papers</vt:lpstr>
      <vt:lpstr>INTRODUCTION TO FORMAL METHODS FOR NOVICES (POSTPONE TO LECTURE 2)</vt:lpstr>
      <vt:lpstr>Verification: Values and Obstacles</vt:lpstr>
      <vt:lpstr>Main Idea: Network as a Program</vt:lpstr>
      <vt:lpstr>Semantics Based Landscape (partial)</vt:lpstr>
      <vt:lpstr>PowerPoint Presentation</vt:lpstr>
      <vt:lpstr>Pros and Cons</vt:lpstr>
      <vt:lpstr>To apply these techniques</vt:lpstr>
    </vt:vector>
  </TitlesOfParts>
  <Manager>&lt;Content Manager Name Here&gt;</Manager>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Name of Event</dc:subject>
  <dc:creator>Jennifer Henshaw</dc:creator>
  <dc:description>Template: Mark Johnson, Silver Fox Productions Inc.
Formatting:
Event Date:
Event Location:
Audience:</dc:description>
  <cp:lastModifiedBy>varghese</cp:lastModifiedBy>
  <cp:revision>2642</cp:revision>
  <dcterms:created xsi:type="dcterms:W3CDTF">2007-06-05T19:21:09Z</dcterms:created>
  <dcterms:modified xsi:type="dcterms:W3CDTF">2019-01-08T17:00:26Z</dcterms:modified>
</cp:coreProperties>
</file>