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svg" ContentType="image/svg+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812" r:id="rId1"/>
    <p:sldMasterId id="2147483810" r:id="rId2"/>
  </p:sldMasterIdLst>
  <p:notesMasterIdLst>
    <p:notesMasterId r:id="rId22"/>
  </p:notesMasterIdLst>
  <p:sldIdLst>
    <p:sldId id="259" r:id="rId3"/>
    <p:sldId id="300" r:id="rId4"/>
    <p:sldId id="298" r:id="rId5"/>
    <p:sldId id="287" r:id="rId6"/>
    <p:sldId id="307" r:id="rId7"/>
    <p:sldId id="303" r:id="rId8"/>
    <p:sldId id="293" r:id="rId9"/>
    <p:sldId id="301" r:id="rId10"/>
    <p:sldId id="288" r:id="rId11"/>
    <p:sldId id="289" r:id="rId12"/>
    <p:sldId id="290" r:id="rId13"/>
    <p:sldId id="291" r:id="rId14"/>
    <p:sldId id="306" r:id="rId15"/>
    <p:sldId id="299" r:id="rId16"/>
    <p:sldId id="304" r:id="rId17"/>
    <p:sldId id="302" r:id="rId18"/>
    <p:sldId id="297" r:id="rId19"/>
    <p:sldId id="305" r:id="rId20"/>
    <p:sldId id="260" r:id="rId21"/>
  </p:sldIdLst>
  <p:sldSz cx="9144000" cy="5143500" type="screen16x9"/>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15:guide id="1" orient="horz" pos="2880" userDrawn="1">
          <p15:clr>
            <a:srgbClr val="A4A3A4"/>
          </p15:clr>
        </p15:guide>
        <p15:guide id="2" pos="216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E7F4"/>
    <a:srgbClr val="2774AE"/>
    <a:srgbClr val="FC28FC"/>
    <a:srgbClr val="898989"/>
    <a:srgbClr val="DBE7F5"/>
    <a:srgbClr val="58595B"/>
    <a:srgbClr val="D2DDE8"/>
    <a:srgbClr val="2C75AC"/>
    <a:srgbClr val="00578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3272" autoAdjust="0"/>
    <p:restoredTop sz="91532" autoAdjust="0"/>
  </p:normalViewPr>
  <p:slideViewPr>
    <p:cSldViewPr snapToGrid="0" snapToObjects="1">
      <p:cViewPr>
        <p:scale>
          <a:sx n="90" d="100"/>
          <a:sy n="90" d="100"/>
        </p:scale>
        <p:origin x="-91" y="245"/>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snapToObjects="1" showGuides="1">
      <p:cViewPr varScale="1">
        <p:scale>
          <a:sx n="129" d="100"/>
          <a:sy n="129" d="100"/>
        </p:scale>
        <p:origin x="3288" y="20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image" Target="../media/image9.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1.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9.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6.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7.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13A5E37-3A67-EE46-AE6F-745A0EEF17F3}" type="datetimeFigureOut">
              <a:rPr lang="en-US" smtClean="0"/>
              <a:t>8/2/2019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82D2381-FA7F-3B4F-861F-D0662239D2ED}" type="slidenum">
              <a:rPr lang="en-US" smtClean="0"/>
              <a:t>‹#›</a:t>
            </a:fld>
            <a:endParaRPr lang="en-US"/>
          </a:p>
        </p:txBody>
      </p:sp>
    </p:spTree>
    <p:extLst>
      <p:ext uri="{BB962C8B-B14F-4D97-AF65-F5344CB8AC3E}">
        <p14:creationId xmlns:p14="http://schemas.microsoft.com/office/powerpoint/2010/main" val="1996423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2</a:t>
            </a:fld>
            <a:endParaRPr lang="en-US"/>
          </a:p>
        </p:txBody>
      </p:sp>
    </p:spTree>
    <p:extLst>
      <p:ext uri="{BB962C8B-B14F-4D97-AF65-F5344CB8AC3E}">
        <p14:creationId xmlns:p14="http://schemas.microsoft.com/office/powerpoint/2010/main" val="135591353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11</a:t>
            </a:fld>
            <a:endParaRPr lang="en-US"/>
          </a:p>
        </p:txBody>
      </p:sp>
    </p:spTree>
    <p:extLst>
      <p:ext uri="{BB962C8B-B14F-4D97-AF65-F5344CB8AC3E}">
        <p14:creationId xmlns:p14="http://schemas.microsoft.com/office/powerpoint/2010/main" val="37682266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constraints make sure the NB model always conforms to the LR model for all inputs.</a:t>
            </a:r>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12</a:t>
            </a:fld>
            <a:endParaRPr lang="en-US"/>
          </a:p>
        </p:txBody>
      </p:sp>
    </p:spTree>
    <p:extLst>
      <p:ext uri="{BB962C8B-B14F-4D97-AF65-F5344CB8AC3E}">
        <p14:creationId xmlns:p14="http://schemas.microsoft.com/office/powerpoint/2010/main" val="35702495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a:t>The constraints make sure the NB model always conforms to the LR model for all inputs.</a:t>
            </a:r>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13</a:t>
            </a:fld>
            <a:endParaRPr lang="en-US"/>
          </a:p>
        </p:txBody>
      </p:sp>
    </p:spTree>
    <p:extLst>
      <p:ext uri="{BB962C8B-B14F-4D97-AF65-F5344CB8AC3E}">
        <p14:creationId xmlns:p14="http://schemas.microsoft.com/office/powerpoint/2010/main" val="392743604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14</a:t>
            </a:fld>
            <a:endParaRPr lang="en-US"/>
          </a:p>
        </p:txBody>
      </p:sp>
    </p:spTree>
    <p:extLst>
      <p:ext uri="{BB962C8B-B14F-4D97-AF65-F5344CB8AC3E}">
        <p14:creationId xmlns:p14="http://schemas.microsoft.com/office/powerpoint/2010/main" val="356633711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15</a:t>
            </a:fld>
            <a:endParaRPr lang="en-US"/>
          </a:p>
        </p:txBody>
      </p:sp>
    </p:spTree>
    <p:extLst>
      <p:ext uri="{BB962C8B-B14F-4D97-AF65-F5344CB8AC3E}">
        <p14:creationId xmlns:p14="http://schemas.microsoft.com/office/powerpoint/2010/main" val="2984956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16</a:t>
            </a:fld>
            <a:endParaRPr lang="en-US"/>
          </a:p>
        </p:txBody>
      </p:sp>
    </p:spTree>
    <p:extLst>
      <p:ext uri="{BB962C8B-B14F-4D97-AF65-F5344CB8AC3E}">
        <p14:creationId xmlns:p14="http://schemas.microsoft.com/office/powerpoint/2010/main" val="38811903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17</a:t>
            </a:fld>
            <a:endParaRPr lang="en-US"/>
          </a:p>
        </p:txBody>
      </p:sp>
    </p:spTree>
    <p:extLst>
      <p:ext uri="{BB962C8B-B14F-4D97-AF65-F5344CB8AC3E}">
        <p14:creationId xmlns:p14="http://schemas.microsoft.com/office/powerpoint/2010/main" val="276973009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18</a:t>
            </a:fld>
            <a:endParaRPr lang="en-US"/>
          </a:p>
        </p:txBody>
      </p:sp>
    </p:spTree>
    <p:extLst>
      <p:ext uri="{BB962C8B-B14F-4D97-AF65-F5344CB8AC3E}">
        <p14:creationId xmlns:p14="http://schemas.microsoft.com/office/powerpoint/2010/main" val="560201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Imputation make strong assumptions about the data distribution (for example mean, median imputation assume features are independent)</a:t>
            </a:r>
            <a:br>
              <a:rPr lang="en-US" sz="1200" dirty="0"/>
            </a:br>
            <a:endParaRPr lang="en-US" sz="1200" dirty="0"/>
          </a:p>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3</a:t>
            </a:fld>
            <a:endParaRPr lang="en-US"/>
          </a:p>
        </p:txBody>
      </p:sp>
    </p:spTree>
    <p:extLst>
      <p:ext uri="{BB962C8B-B14F-4D97-AF65-F5344CB8AC3E}">
        <p14:creationId xmlns:p14="http://schemas.microsoft.com/office/powerpoint/2010/main" val="10733585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as accurate as discriminative models</a:t>
            </a:r>
          </a:p>
        </p:txBody>
      </p:sp>
      <p:sp>
        <p:nvSpPr>
          <p:cNvPr id="4" name="Slide Number Placeholder 3"/>
          <p:cNvSpPr>
            <a:spLocks noGrp="1"/>
          </p:cNvSpPr>
          <p:nvPr>
            <p:ph type="sldNum" sz="quarter" idx="5"/>
          </p:nvPr>
        </p:nvSpPr>
        <p:spPr/>
        <p:txBody>
          <a:bodyPr/>
          <a:lstStyle/>
          <a:p>
            <a:fld id="{D82D2381-FA7F-3B4F-861F-D0662239D2ED}" type="slidenum">
              <a:rPr lang="en-US" smtClean="0"/>
              <a:t>4</a:t>
            </a:fld>
            <a:endParaRPr lang="en-US"/>
          </a:p>
        </p:txBody>
      </p:sp>
    </p:spTree>
    <p:extLst>
      <p:ext uri="{BB962C8B-B14F-4D97-AF65-F5344CB8AC3E}">
        <p14:creationId xmlns:p14="http://schemas.microsoft.com/office/powerpoint/2010/main" val="17495077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as accurate as discriminative models</a:t>
            </a:r>
          </a:p>
        </p:txBody>
      </p:sp>
      <p:sp>
        <p:nvSpPr>
          <p:cNvPr id="4" name="Slide Number Placeholder 3"/>
          <p:cNvSpPr>
            <a:spLocks noGrp="1"/>
          </p:cNvSpPr>
          <p:nvPr>
            <p:ph type="sldNum" sz="quarter" idx="5"/>
          </p:nvPr>
        </p:nvSpPr>
        <p:spPr/>
        <p:txBody>
          <a:bodyPr/>
          <a:lstStyle/>
          <a:p>
            <a:fld id="{D82D2381-FA7F-3B4F-861F-D0662239D2ED}" type="slidenum">
              <a:rPr lang="en-US" smtClean="0"/>
              <a:t>5</a:t>
            </a:fld>
            <a:endParaRPr lang="en-US"/>
          </a:p>
        </p:txBody>
      </p:sp>
    </p:spTree>
    <p:extLst>
      <p:ext uri="{BB962C8B-B14F-4D97-AF65-F5344CB8AC3E}">
        <p14:creationId xmlns:p14="http://schemas.microsoft.com/office/powerpoint/2010/main" val="87718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Not as accurate as discriminative models</a:t>
            </a:r>
          </a:p>
        </p:txBody>
      </p:sp>
      <p:sp>
        <p:nvSpPr>
          <p:cNvPr id="4" name="Slide Number Placeholder 3"/>
          <p:cNvSpPr>
            <a:spLocks noGrp="1"/>
          </p:cNvSpPr>
          <p:nvPr>
            <p:ph type="sldNum" sz="quarter" idx="5"/>
          </p:nvPr>
        </p:nvSpPr>
        <p:spPr/>
        <p:txBody>
          <a:bodyPr/>
          <a:lstStyle/>
          <a:p>
            <a:fld id="{D82D2381-FA7F-3B4F-861F-D0662239D2ED}" type="slidenum">
              <a:rPr lang="en-US" smtClean="0"/>
              <a:t>6</a:t>
            </a:fld>
            <a:endParaRPr lang="en-US"/>
          </a:p>
        </p:txBody>
      </p:sp>
    </p:spTree>
    <p:extLst>
      <p:ext uri="{BB962C8B-B14F-4D97-AF65-F5344CB8AC3E}">
        <p14:creationId xmlns:p14="http://schemas.microsoft.com/office/powerpoint/2010/main" val="5537054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7</a:t>
            </a:fld>
            <a:endParaRPr lang="en-US"/>
          </a:p>
        </p:txBody>
      </p:sp>
    </p:spTree>
    <p:extLst>
      <p:ext uri="{BB962C8B-B14F-4D97-AF65-F5344CB8AC3E}">
        <p14:creationId xmlns:p14="http://schemas.microsoft.com/office/powerpoint/2010/main" val="25876272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8</a:t>
            </a:fld>
            <a:endParaRPr lang="en-US"/>
          </a:p>
        </p:txBody>
      </p:sp>
    </p:spTree>
    <p:extLst>
      <p:ext uri="{BB962C8B-B14F-4D97-AF65-F5344CB8AC3E}">
        <p14:creationId xmlns:p14="http://schemas.microsoft.com/office/powerpoint/2010/main" val="42138169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Maybe.. Add example or LR and NB formulas and who more intuition why its hard….</a:t>
            </a:r>
          </a:p>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9</a:t>
            </a:fld>
            <a:endParaRPr lang="en-US"/>
          </a:p>
        </p:txBody>
      </p:sp>
    </p:spTree>
    <p:extLst>
      <p:ext uri="{BB962C8B-B14F-4D97-AF65-F5344CB8AC3E}">
        <p14:creationId xmlns:p14="http://schemas.microsoft.com/office/powerpoint/2010/main" val="1246983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it when no feature are missing, and at the same time behave well when features go missing.</a:t>
            </a:r>
          </a:p>
          <a:p>
            <a:endParaRPr lang="en-US" dirty="0"/>
          </a:p>
          <a:p>
            <a:endParaRPr lang="en-US" dirty="0"/>
          </a:p>
          <a:p>
            <a:endParaRPr lang="en-US" dirty="0"/>
          </a:p>
        </p:txBody>
      </p:sp>
      <p:sp>
        <p:nvSpPr>
          <p:cNvPr id="4" name="Slide Number Placeholder 3"/>
          <p:cNvSpPr>
            <a:spLocks noGrp="1"/>
          </p:cNvSpPr>
          <p:nvPr>
            <p:ph type="sldNum" sz="quarter" idx="5"/>
          </p:nvPr>
        </p:nvSpPr>
        <p:spPr/>
        <p:txBody>
          <a:bodyPr/>
          <a:lstStyle/>
          <a:p>
            <a:fld id="{D82D2381-FA7F-3B4F-861F-D0662239D2ED}" type="slidenum">
              <a:rPr lang="en-US" smtClean="0"/>
              <a:t>10</a:t>
            </a:fld>
            <a:endParaRPr lang="en-US"/>
          </a:p>
        </p:txBody>
      </p:sp>
    </p:spTree>
    <p:extLst>
      <p:ext uri="{BB962C8B-B14F-4D97-AF65-F5344CB8AC3E}">
        <p14:creationId xmlns:p14="http://schemas.microsoft.com/office/powerpoint/2010/main" val="302312175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Opener">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12331DAD-76C8-D143-940A-1249F810C751}"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5" name="Background">
            <a:extLst>
              <a:ext uri="{FF2B5EF4-FFF2-40B4-BE49-F238E27FC236}">
                <a16:creationId xmlns:a16="http://schemas.microsoft.com/office/drawing/2014/main" id="{4C1E4286-FD2F-814C-A4E5-B50094C0B6DB}"/>
              </a:ext>
            </a:extLst>
          </p:cNvPr>
          <p:cNvSpPr>
            <a:spLocks noChangeAspect="1"/>
          </p:cNvSpPr>
          <p:nvPr/>
        </p:nvSpPr>
        <p:spPr>
          <a:xfrm>
            <a:off x="0" y="22860"/>
            <a:ext cx="9144000" cy="515138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sp>
        <p:nvSpPr>
          <p:cNvPr id="26" name="Content Placeholder 22">
            <a:extLst>
              <a:ext uri="{FF2B5EF4-FFF2-40B4-BE49-F238E27FC236}">
                <a16:creationId xmlns:a16="http://schemas.microsoft.com/office/drawing/2014/main" id="{C424A90F-84FD-434F-AF04-DB8738AB4794}"/>
              </a:ext>
            </a:extLst>
          </p:cNvPr>
          <p:cNvSpPr>
            <a:spLocks noGrp="1"/>
          </p:cNvSpPr>
          <p:nvPr>
            <p:ph sz="quarter" idx="22" hasCustomPrompt="1"/>
          </p:nvPr>
        </p:nvSpPr>
        <p:spPr>
          <a:xfrm>
            <a:off x="640080" y="4663376"/>
            <a:ext cx="2645789" cy="167097"/>
          </a:xfrm>
          <a:prstGeom prst="rect">
            <a:avLst/>
          </a:prstGeom>
        </p:spPr>
        <p:txBody>
          <a:bodyPr wrap="none" lIns="9144" tIns="0" bIns="0" anchor="b" anchorCtr="0">
            <a:spAutoFit/>
          </a:bodyPr>
          <a:lstStyle>
            <a:lvl1pPr marL="0" indent="0">
              <a:spcBef>
                <a:spcPts val="300"/>
              </a:spcBef>
              <a:buFontTx/>
              <a:buNone/>
              <a:defRPr sz="1200" b="0" i="0">
                <a:solidFill>
                  <a:srgbClr val="898989"/>
                </a:solidFill>
                <a:latin typeface="Helvetica Regular" pitchFamily="2" charset="0"/>
              </a:defRPr>
            </a:lvl1pPr>
            <a:lvl2pPr>
              <a:defRPr sz="1200"/>
            </a:lvl2pPr>
            <a:lvl3pPr>
              <a:defRPr sz="1200"/>
            </a:lvl3pPr>
            <a:lvl4pPr>
              <a:defRPr sz="1200"/>
            </a:lvl4pPr>
            <a:lvl5pPr>
              <a:defRPr sz="1200"/>
            </a:lvl5pPr>
          </a:lstStyle>
          <a:p>
            <a:r>
              <a:rPr lang="en-US" sz="1200" dirty="0">
                <a:solidFill>
                  <a:srgbClr val="58595B"/>
                </a:solidFill>
                <a:latin typeface="Helvetica" pitchFamily="2" charset="0"/>
              </a:rPr>
              <a:t>Computer Science Department, UCLA</a:t>
            </a:r>
          </a:p>
        </p:txBody>
      </p:sp>
      <p:sp>
        <p:nvSpPr>
          <p:cNvPr id="28" name="Content Placeholder 22">
            <a:extLst>
              <a:ext uri="{FF2B5EF4-FFF2-40B4-BE49-F238E27FC236}">
                <a16:creationId xmlns:a16="http://schemas.microsoft.com/office/drawing/2014/main" id="{6013CCDF-D30B-8B49-870C-487BC9166588}"/>
              </a:ext>
            </a:extLst>
          </p:cNvPr>
          <p:cNvSpPr>
            <a:spLocks noGrp="1"/>
          </p:cNvSpPr>
          <p:nvPr>
            <p:ph sz="quarter" idx="23" hasCustomPrompt="1"/>
          </p:nvPr>
        </p:nvSpPr>
        <p:spPr>
          <a:xfrm>
            <a:off x="640080" y="4480496"/>
            <a:ext cx="3930628" cy="167097"/>
          </a:xfrm>
          <a:prstGeom prst="rect">
            <a:avLst/>
          </a:prstGeom>
        </p:spPr>
        <p:txBody>
          <a:bodyPr wrap="none" lIns="9144" tIns="0" bIns="0" anchor="b" anchorCtr="0">
            <a:spAutoFit/>
          </a:bodyPr>
          <a:lstStyle>
            <a:lvl1pPr marL="0" indent="0">
              <a:spcBef>
                <a:spcPts val="300"/>
              </a:spcBef>
              <a:buFontTx/>
              <a:buNone/>
              <a:defRPr lang="en-US" b="0" i="0" smtClean="0">
                <a:effectLst/>
              </a:defRPr>
            </a:lvl1pPr>
            <a:lvl2pPr>
              <a:defRPr sz="1200"/>
            </a:lvl2pPr>
            <a:lvl3pPr>
              <a:defRPr sz="1200"/>
            </a:lvl3pPr>
            <a:lvl4pPr>
              <a:defRPr sz="1200"/>
            </a:lvl4pPr>
            <a:lvl5pPr>
              <a:defRPr sz="1200"/>
            </a:lvl5pPr>
          </a:lstStyle>
          <a:p>
            <a:r>
              <a:rPr lang="en-US" sz="1200" dirty="0" err="1">
                <a:solidFill>
                  <a:srgbClr val="58595B"/>
                </a:solidFill>
                <a:latin typeface="Helvetica" pitchFamily="2" charset="0"/>
              </a:rPr>
              <a:t>Yujia</a:t>
            </a:r>
            <a:r>
              <a:rPr lang="en-US" sz="1200" dirty="0">
                <a:solidFill>
                  <a:srgbClr val="58595B"/>
                </a:solidFill>
                <a:latin typeface="Helvetica" pitchFamily="2" charset="0"/>
              </a:rPr>
              <a:t> Shen, </a:t>
            </a:r>
            <a:r>
              <a:rPr lang="en-US" sz="1200" dirty="0" err="1">
                <a:solidFill>
                  <a:srgbClr val="58595B"/>
                </a:solidFill>
                <a:latin typeface="Helvetica" pitchFamily="2" charset="0"/>
              </a:rPr>
              <a:t>Haiying</a:t>
            </a:r>
            <a:r>
              <a:rPr lang="en-US" sz="1200" dirty="0">
                <a:solidFill>
                  <a:srgbClr val="58595B"/>
                </a:solidFill>
                <a:latin typeface="Helvetica" pitchFamily="2" charset="0"/>
              </a:rPr>
              <a:t> Huang, Arthur Choi, Adnan </a:t>
            </a:r>
            <a:r>
              <a:rPr lang="en-US" sz="1200" dirty="0" err="1">
                <a:solidFill>
                  <a:srgbClr val="58595B"/>
                </a:solidFill>
                <a:latin typeface="Helvetica" pitchFamily="2" charset="0"/>
              </a:rPr>
              <a:t>Darwiche</a:t>
            </a:r>
            <a:r>
              <a:rPr lang="en-US" sz="1200" dirty="0">
                <a:solidFill>
                  <a:srgbClr val="58595B"/>
                </a:solidFill>
                <a:latin typeface="Helvetica" pitchFamily="2" charset="0"/>
              </a:rPr>
              <a:t>.</a:t>
            </a:r>
          </a:p>
        </p:txBody>
      </p:sp>
      <p:sp>
        <p:nvSpPr>
          <p:cNvPr id="15" name="Header rule">
            <a:extLst>
              <a:ext uri="{FF2B5EF4-FFF2-40B4-BE49-F238E27FC236}">
                <a16:creationId xmlns:a16="http://schemas.microsoft.com/office/drawing/2014/main" id="{9D6D4E19-3FBE-DF40-B8C1-98D35A8D9F51}"/>
              </a:ext>
            </a:extLst>
          </p:cNvPr>
          <p:cNvSpPr/>
          <p:nvPr/>
        </p:nvSpPr>
        <p:spPr>
          <a:xfrm>
            <a:off x="640080" y="301752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7" name="Header rule">
            <a:extLst>
              <a:ext uri="{FF2B5EF4-FFF2-40B4-BE49-F238E27FC236}">
                <a16:creationId xmlns:a16="http://schemas.microsoft.com/office/drawing/2014/main" id="{09B1960F-507A-E84C-8B64-1891B754A975}"/>
              </a:ext>
            </a:extLst>
          </p:cNvPr>
          <p:cNvSpPr/>
          <p:nvPr/>
        </p:nvSpPr>
        <p:spPr>
          <a:xfrm>
            <a:off x="640080" y="182880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pic>
        <p:nvPicPr>
          <p:cNvPr id="3" name="logo lockup" hidden="1">
            <a:extLst>
              <a:ext uri="{FF2B5EF4-FFF2-40B4-BE49-F238E27FC236}">
                <a16:creationId xmlns:a16="http://schemas.microsoft.com/office/drawing/2014/main" id="{A0682890-AF0C-4247-AD31-1CB6F62F7850}"/>
              </a:ext>
            </a:extLst>
          </p:cNvPr>
          <p:cNvPicPr>
            <a:picLocks noChangeAspect="1"/>
          </p:cNvPicPr>
          <p:nvPr/>
        </p:nvPicPr>
        <p:blipFill>
          <a:blip r:embed="rId2"/>
          <a:stretch>
            <a:fillRect/>
          </a:stretch>
        </p:blipFill>
        <p:spPr>
          <a:xfrm>
            <a:off x="640080" y="473625"/>
            <a:ext cx="3429000" cy="381000"/>
          </a:xfrm>
          <a:prstGeom prst="rect">
            <a:avLst/>
          </a:prstGeom>
        </p:spPr>
      </p:pic>
      <p:sp>
        <p:nvSpPr>
          <p:cNvPr id="13" name="Picture Placeholder 5">
            <a:extLst>
              <a:ext uri="{FF2B5EF4-FFF2-40B4-BE49-F238E27FC236}">
                <a16:creationId xmlns:a16="http://schemas.microsoft.com/office/drawing/2014/main" id="{4C1BE7FB-0098-1444-898A-9FEDB68EF2C5}"/>
              </a:ext>
            </a:extLst>
          </p:cNvPr>
          <p:cNvSpPr>
            <a:spLocks noGrp="1"/>
          </p:cNvSpPr>
          <p:nvPr>
            <p:ph type="pic" sz="quarter" idx="24" hasCustomPrompt="1"/>
          </p:nvPr>
        </p:nvSpPr>
        <p:spPr>
          <a:xfrm>
            <a:off x="647698" y="476251"/>
            <a:ext cx="5564638" cy="1031639"/>
          </a:xfrm>
          <a:prstGeom prst="rect">
            <a:avLst/>
          </a:prstGeom>
        </p:spPr>
        <p:txBody>
          <a:bodyPr wrap="square" lIns="0" tIns="0" rIns="0" anchor="t" anchorCtr="0">
            <a:noAutofit/>
          </a:bodyPr>
          <a:lstStyle>
            <a:lvl1pPr marL="0" indent="0" algn="l">
              <a:buNone/>
              <a:defRPr sz="1000" u="none"/>
            </a:lvl1pPr>
          </a:lstStyle>
          <a:p>
            <a:r>
              <a:rPr lang="en-US" dirty="0"/>
              <a:t>Click the icon to insert the </a:t>
            </a:r>
            <a:r>
              <a:rPr lang="en-US" dirty="0" err="1"/>
              <a:t>Bxd-blk</a:t>
            </a:r>
            <a:r>
              <a:rPr lang="en-US" dirty="0"/>
              <a:t> or Boxed-</a:t>
            </a:r>
            <a:r>
              <a:rPr lang="en-US" dirty="0" err="1"/>
              <a:t>BlackType</a:t>
            </a:r>
            <a:r>
              <a:rPr lang="en-US" dirty="0"/>
              <a:t>, </a:t>
            </a:r>
            <a:r>
              <a:rPr lang="en-US" dirty="0" err="1"/>
              <a:t>svg</a:t>
            </a:r>
            <a:r>
              <a:rPr lang="en-US" dirty="0"/>
              <a:t> or </a:t>
            </a:r>
            <a:r>
              <a:rPr lang="en-US" dirty="0" err="1"/>
              <a:t>png</a:t>
            </a:r>
            <a:r>
              <a:rPr lang="en-US" dirty="0"/>
              <a:t> format version of your department logo. Follow the pink instructions.</a:t>
            </a:r>
          </a:p>
        </p:txBody>
      </p:sp>
      <p:sp>
        <p:nvSpPr>
          <p:cNvPr id="12" name="TextBox 11" hidden="1">
            <a:extLst>
              <a:ext uri="{FF2B5EF4-FFF2-40B4-BE49-F238E27FC236}">
                <a16:creationId xmlns:a16="http://schemas.microsoft.com/office/drawing/2014/main" id="{992A067E-6CB9-C14C-9A18-33F98E6EF3A7}"/>
              </a:ext>
            </a:extLst>
          </p:cNvPr>
          <p:cNvSpPr txBox="1"/>
          <p:nvPr/>
        </p:nvSpPr>
        <p:spPr>
          <a:xfrm>
            <a:off x="649224" y="475488"/>
            <a:ext cx="800100" cy="374904"/>
          </a:xfrm>
          <a:prstGeom prst="rect">
            <a:avLst/>
          </a:prstGeom>
          <a:solidFill>
            <a:srgbClr val="FF00FF"/>
          </a:solidFill>
          <a:ln w="6350">
            <a:noFill/>
          </a:ln>
        </p:spPr>
        <p:txBody>
          <a:bodyPr wrap="square" lIns="18288" tIns="9144" rIns="18288" bIns="0" rtlCol="0" anchor="ctr" anchorCtr="1">
            <a:normAutofit fontScale="92500" lnSpcReduction="20000"/>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bg1"/>
                </a:solidFill>
              </a:rPr>
              <a:t>Resize the UCLA logo to match the size &amp; position of this box</a:t>
            </a:r>
          </a:p>
        </p:txBody>
      </p:sp>
      <p:sp>
        <p:nvSpPr>
          <p:cNvPr id="6" name="Text Placeholder 5">
            <a:extLst>
              <a:ext uri="{FF2B5EF4-FFF2-40B4-BE49-F238E27FC236}">
                <a16:creationId xmlns:a16="http://schemas.microsoft.com/office/drawing/2014/main" id="{D1A3CCD6-7C87-3540-AD4F-C4E375A40A67}"/>
              </a:ext>
            </a:extLst>
          </p:cNvPr>
          <p:cNvSpPr>
            <a:spLocks noGrp="1"/>
          </p:cNvSpPr>
          <p:nvPr>
            <p:ph type="body" sz="quarter" idx="25" hasCustomPrompt="1"/>
          </p:nvPr>
        </p:nvSpPr>
        <p:spPr>
          <a:xfrm>
            <a:off x="640080" y="1645920"/>
            <a:ext cx="3383280" cy="91440"/>
          </a:xfrm>
          <a:prstGeom prst="rect">
            <a:avLst/>
          </a:prstGeom>
        </p:spPr>
        <p:txBody>
          <a:bodyPr wrap="none" lIns="18288">
            <a:spAutoFit/>
          </a:bodyPr>
          <a:lstStyle>
            <a:lvl1pPr marL="0" indent="0">
              <a:buNone/>
              <a:defRPr sz="800" cap="all" baseline="0">
                <a:latin typeface="+mn-lt"/>
              </a:defRPr>
            </a:lvl1pPr>
            <a:lvl2pPr marL="0" indent="0">
              <a:buFont typeface="Arial" panose="020B0604020202020204" pitchFamily="34" charset="0"/>
              <a:buNone/>
              <a:defRPr sz="800">
                <a:latin typeface="+mn-lt"/>
              </a:defRPr>
            </a:lvl2pPr>
            <a:lvl3pPr marL="363474" indent="0">
              <a:buNone/>
              <a:defRPr sz="800">
                <a:latin typeface="+mn-lt"/>
              </a:defRPr>
            </a:lvl3pPr>
            <a:lvl4pPr marL="0" indent="0">
              <a:buNone/>
              <a:defRPr sz="800">
                <a:latin typeface="+mn-lt"/>
              </a:defRPr>
            </a:lvl4pPr>
            <a:lvl5pPr marL="0" indent="0">
              <a:buNone/>
              <a:defRPr sz="800">
                <a:latin typeface="+mn-lt"/>
              </a:defRPr>
            </a:lvl5pPr>
          </a:lstStyle>
          <a:p>
            <a:pPr lvl="0"/>
            <a:r>
              <a:rPr lang="en-US" dirty="0"/>
              <a:t>JOB # GOES HERE [REMOVE FOR LIVE AUDIENCE PRESENTATION]</a:t>
            </a:r>
          </a:p>
        </p:txBody>
      </p:sp>
      <p:sp>
        <p:nvSpPr>
          <p:cNvPr id="2" name="TextBox 1">
            <a:extLst>
              <a:ext uri="{FF2B5EF4-FFF2-40B4-BE49-F238E27FC236}">
                <a16:creationId xmlns:a16="http://schemas.microsoft.com/office/drawing/2014/main" id="{E2AB141D-50D8-B545-AC99-DA856384CC54}"/>
              </a:ext>
            </a:extLst>
          </p:cNvPr>
          <p:cNvSpPr txBox="1"/>
          <p:nvPr/>
        </p:nvSpPr>
        <p:spPr>
          <a:xfrm>
            <a:off x="6594764" y="304800"/>
            <a:ext cx="1427018" cy="1373504"/>
          </a:xfrm>
          <a:prstGeom prst="rect">
            <a:avLst/>
          </a:prstGeom>
          <a:noFill/>
        </p:spPr>
        <p:txBody>
          <a:bodyPr wrap="square" rtlCol="0">
            <a:spAutoFit/>
          </a:bodyPr>
          <a:lstStyle/>
          <a:p>
            <a:endParaRPr lang="en-US" dirty="0"/>
          </a:p>
        </p:txBody>
      </p:sp>
      <p:sp>
        <p:nvSpPr>
          <p:cNvPr id="10" name="Text Placeholder 9">
            <a:extLst>
              <a:ext uri="{FF2B5EF4-FFF2-40B4-BE49-F238E27FC236}">
                <a16:creationId xmlns:a16="http://schemas.microsoft.com/office/drawing/2014/main" id="{E60C41A6-45A6-5B44-9CEC-EBB9C50F73C1}"/>
              </a:ext>
            </a:extLst>
          </p:cNvPr>
          <p:cNvSpPr>
            <a:spLocks noGrp="1"/>
          </p:cNvSpPr>
          <p:nvPr>
            <p:ph type="body" sz="quarter" idx="27" hasCustomPrompt="1"/>
          </p:nvPr>
        </p:nvSpPr>
        <p:spPr>
          <a:xfrm>
            <a:off x="3529852" y="3192476"/>
            <a:ext cx="4882627" cy="25000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1. GUIDES – To make sure guides are visible, inside the View ribbon, click the Guides checkbox. Then click the icon inside the picture frame to add your logo.</a:t>
            </a:r>
          </a:p>
        </p:txBody>
      </p:sp>
      <p:sp>
        <p:nvSpPr>
          <p:cNvPr id="22" name="Text Placeholder 9">
            <a:extLst>
              <a:ext uri="{FF2B5EF4-FFF2-40B4-BE49-F238E27FC236}">
                <a16:creationId xmlns:a16="http://schemas.microsoft.com/office/drawing/2014/main" id="{A7DA1E21-D79E-F544-A510-7244E006EC4A}"/>
              </a:ext>
            </a:extLst>
          </p:cNvPr>
          <p:cNvSpPr>
            <a:spLocks noGrp="1"/>
          </p:cNvSpPr>
          <p:nvPr>
            <p:ph type="body" sz="quarter" idx="28" hasCustomPrompt="1"/>
          </p:nvPr>
        </p:nvSpPr>
        <p:spPr>
          <a:xfrm>
            <a:off x="3529852" y="3525422"/>
            <a:ext cx="4882627" cy="25000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dirty="0"/>
              <a:t>2. QUALITY – For the sharpest image, we recommend selecting your logo from the </a:t>
            </a:r>
            <a:r>
              <a:rPr lang="en-US" dirty="0" err="1"/>
              <a:t>svg</a:t>
            </a:r>
            <a:r>
              <a:rPr lang="en-US" dirty="0"/>
              <a:t> folder. Insert the </a:t>
            </a:r>
            <a:r>
              <a:rPr lang="en-US" dirty="0" err="1"/>
              <a:t>Bxd-blk</a:t>
            </a:r>
            <a:r>
              <a:rPr lang="en-US" dirty="0"/>
              <a:t> or Boxed-</a:t>
            </a:r>
            <a:r>
              <a:rPr lang="en-US" dirty="0" err="1"/>
              <a:t>BlackType</a:t>
            </a:r>
            <a:r>
              <a:rPr lang="en-US" dirty="0"/>
              <a:t> version and it will appear in the picture frame.</a:t>
            </a:r>
          </a:p>
        </p:txBody>
      </p:sp>
      <p:sp>
        <p:nvSpPr>
          <p:cNvPr id="23" name="Text Placeholder 9">
            <a:extLst>
              <a:ext uri="{FF2B5EF4-FFF2-40B4-BE49-F238E27FC236}">
                <a16:creationId xmlns:a16="http://schemas.microsoft.com/office/drawing/2014/main" id="{624A8DDF-AAAB-5F4B-94B6-2B8F1EAAD0A7}"/>
              </a:ext>
            </a:extLst>
          </p:cNvPr>
          <p:cNvSpPr>
            <a:spLocks noGrp="1"/>
          </p:cNvSpPr>
          <p:nvPr>
            <p:ph type="body" sz="quarter" idx="29" hasCustomPrompt="1"/>
          </p:nvPr>
        </p:nvSpPr>
        <p:spPr>
          <a:xfrm>
            <a:off x="3529852" y="3858368"/>
            <a:ext cx="4882627" cy="716286"/>
          </a:xfrm>
          <a:prstGeom prst="rect">
            <a:avLst/>
          </a:prstGeom>
        </p:spPr>
        <p:txBody>
          <a:bodyPr lIns="0" tIns="45720" rIns="91440" bIns="4572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lvl="0"/>
            <a:r>
              <a:rPr lang="en-US" dirty="0"/>
              <a:t>3. SCALE – With the picture frame selected, inside the Graphic Format ribbon, click the Format Pane. Click the Size and Properties icon and open the Size section. Make sure the boxes for Lock aspect ratio and Relative to original picture size are checked. Click the RESET button to resize the logo in the frame. Continue resizing using the scaling arrows if necessary. The blue UCLA logo box should match up with the top and bottom guides.</a:t>
            </a:r>
          </a:p>
        </p:txBody>
      </p:sp>
      <p:sp>
        <p:nvSpPr>
          <p:cNvPr id="24" name="Text Placeholder 9">
            <a:extLst>
              <a:ext uri="{FF2B5EF4-FFF2-40B4-BE49-F238E27FC236}">
                <a16:creationId xmlns:a16="http://schemas.microsoft.com/office/drawing/2014/main" id="{780DC648-A60E-984C-B078-E1226FC92945}"/>
              </a:ext>
            </a:extLst>
          </p:cNvPr>
          <p:cNvSpPr>
            <a:spLocks noGrp="1"/>
          </p:cNvSpPr>
          <p:nvPr>
            <p:ph type="body" sz="quarter" idx="30" hasCustomPrompt="1"/>
          </p:nvPr>
        </p:nvSpPr>
        <p:spPr>
          <a:xfrm>
            <a:off x="3529852" y="4656177"/>
            <a:ext cx="4882627" cy="125355"/>
          </a:xfrm>
          <a:prstGeom prst="rect">
            <a:avLst/>
          </a:prstGeom>
        </p:spPr>
        <p:txBody>
          <a:bodyPr lIns="0"/>
          <a:lstStyle>
            <a:lvl1pPr marL="0" marR="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sz="900">
                <a:solidFill>
                  <a:srgbClr val="FC28FC"/>
                </a:solidFill>
              </a:defRPr>
            </a:lvl1pPr>
          </a:lstStyle>
          <a:p>
            <a:pPr lvl="0"/>
            <a:r>
              <a:rPr lang="en-US" dirty="0"/>
              <a:t>4. POSITION – Align the blue UCLA logo box to meet the left guide. </a:t>
            </a:r>
          </a:p>
        </p:txBody>
      </p:sp>
      <p:sp>
        <p:nvSpPr>
          <p:cNvPr id="8" name="Text Placeholder 7">
            <a:extLst>
              <a:ext uri="{FF2B5EF4-FFF2-40B4-BE49-F238E27FC236}">
                <a16:creationId xmlns:a16="http://schemas.microsoft.com/office/drawing/2014/main" id="{2FA6F6D3-C084-D543-B260-D6C73FE285CF}"/>
              </a:ext>
            </a:extLst>
          </p:cNvPr>
          <p:cNvSpPr>
            <a:spLocks noGrp="1"/>
          </p:cNvSpPr>
          <p:nvPr>
            <p:ph type="body" sz="quarter" idx="31" hasCustomPrompt="1"/>
          </p:nvPr>
        </p:nvSpPr>
        <p:spPr>
          <a:xfrm>
            <a:off x="640080" y="1944104"/>
            <a:ext cx="7772400" cy="999954"/>
          </a:xfrm>
          <a:prstGeom prst="rect">
            <a:avLst/>
          </a:prstGeom>
        </p:spPr>
        <p:txBody>
          <a:bodyPr wrap="square" anchor="ctr" anchorCtr="0">
            <a:spAutoFit/>
          </a:bodyPr>
          <a:lstStyle>
            <a:lvl1pPr marL="0" indent="0">
              <a:buNone/>
              <a:defRPr sz="3600" b="1">
                <a:latin typeface="+mj-lt"/>
              </a:defRPr>
            </a:lvl1pPr>
            <a:lvl2pPr marL="0" indent="0">
              <a:buFont typeface="Arial" panose="020B0604020202020204" pitchFamily="34" charset="0"/>
              <a:buNone/>
              <a:defRPr sz="3600" b="1">
                <a:latin typeface="+mj-lt"/>
              </a:defRPr>
            </a:lvl2pPr>
            <a:lvl3pPr marL="363474" indent="0">
              <a:buNone/>
              <a:defRPr sz="3600" b="1">
                <a:latin typeface="+mj-lt"/>
              </a:defRPr>
            </a:lvl3pPr>
            <a:lvl4pPr marL="0" indent="0">
              <a:buNone/>
              <a:defRPr sz="3600" b="1">
                <a:latin typeface="+mj-lt"/>
              </a:defRPr>
            </a:lvl4pPr>
            <a:lvl5pPr marL="0" indent="0">
              <a:buNone/>
              <a:defRPr sz="3600" b="1">
                <a:latin typeface="+mj-lt"/>
              </a:defRPr>
            </a:lvl5pPr>
          </a:lstStyle>
          <a:p>
            <a:pPr lvl="0"/>
            <a:r>
              <a:rPr lang="en-US" dirty="0"/>
              <a:t>Conditional Independence in Testing Bayesian Networks</a:t>
            </a:r>
          </a:p>
        </p:txBody>
      </p:sp>
      <p:sp>
        <p:nvSpPr>
          <p:cNvPr id="19" name="TextBox 18" hidden="1">
            <a:extLst>
              <a:ext uri="{FF2B5EF4-FFF2-40B4-BE49-F238E27FC236}">
                <a16:creationId xmlns:a16="http://schemas.microsoft.com/office/drawing/2014/main" id="{DAEABCCE-008D-444A-9E36-5D3414A07090}"/>
              </a:ext>
            </a:extLst>
          </p:cNvPr>
          <p:cNvSpPr txBox="1"/>
          <p:nvPr/>
        </p:nvSpPr>
        <p:spPr>
          <a:xfrm>
            <a:off x="649224" y="475488"/>
            <a:ext cx="800100" cy="374904"/>
          </a:xfrm>
          <a:prstGeom prst="rect">
            <a:avLst/>
          </a:prstGeom>
          <a:solidFill>
            <a:srgbClr val="FF00FF"/>
          </a:solidFill>
          <a:ln w="6350">
            <a:noFill/>
          </a:ln>
        </p:spPr>
        <p:txBody>
          <a:bodyPr wrap="square" lIns="18288" tIns="9144" rIns="18288" bIns="0" rtlCol="0" anchor="ctr" anchorCtr="1">
            <a:normAutofit fontScale="92500" lnSpcReduction="20000"/>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lang="en-US" sz="800" dirty="0">
                <a:solidFill>
                  <a:schemeClr val="bg1"/>
                </a:solidFill>
              </a:rPr>
              <a:t>Resize the UCLA logo to match the size &amp; position of this box</a:t>
            </a:r>
          </a:p>
        </p:txBody>
      </p:sp>
      <p:sp>
        <p:nvSpPr>
          <p:cNvPr id="20" name="TextBox 19">
            <a:extLst>
              <a:ext uri="{FF2B5EF4-FFF2-40B4-BE49-F238E27FC236}">
                <a16:creationId xmlns:a16="http://schemas.microsoft.com/office/drawing/2014/main" id="{7B98486D-C649-D848-B5F6-E86CD5336334}"/>
              </a:ext>
            </a:extLst>
          </p:cNvPr>
          <p:cNvSpPr txBox="1"/>
          <p:nvPr/>
        </p:nvSpPr>
        <p:spPr>
          <a:xfrm>
            <a:off x="6594764" y="304800"/>
            <a:ext cx="1427018" cy="1373504"/>
          </a:xfrm>
          <a:prstGeom prst="rect">
            <a:avLst/>
          </a:prstGeom>
          <a:noFill/>
        </p:spPr>
        <p:txBody>
          <a:bodyPr wrap="square" rtlCol="0">
            <a:spAutoFit/>
          </a:bodyPr>
          <a:lstStyle/>
          <a:p>
            <a:endParaRPr lang="en-US" dirty="0"/>
          </a:p>
        </p:txBody>
      </p:sp>
    </p:spTree>
    <p:extLst>
      <p:ext uri="{BB962C8B-B14F-4D97-AF65-F5344CB8AC3E}">
        <p14:creationId xmlns:p14="http://schemas.microsoft.com/office/powerpoint/2010/main" val="2167777195"/>
      </p:ext>
    </p:extLst>
  </p:cSld>
  <p:clrMapOvr>
    <a:masterClrMapping/>
  </p:clrMapOvr>
  <p:extLst mod="1">
    <p:ext uri="{DCECCB84-F9BA-43D5-87BE-67443E8EF086}">
      <p15:sldGuideLst xmlns:p15="http://schemas.microsoft.com/office/powerpoint/2012/main">
        <p15:guide id="5" orient="horz" pos="300">
          <p15:clr>
            <a:srgbClr val="FBAE40"/>
          </p15:clr>
        </p15:guide>
        <p15:guide id="6" orient="horz" pos="540">
          <p15:clr>
            <a:srgbClr val="FBAE40"/>
          </p15:clr>
        </p15:guide>
        <p15:guide id="7" pos="408">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Small header w/two captioned images caption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B9EB0CAB-07AA-2647-BE58-7A658EF3CBEE}"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a:xfrm>
            <a:off x="8686800" y="4754880"/>
            <a:ext cx="457200" cy="365760"/>
          </a:xfrm>
        </p:spPr>
        <p:txBody>
          <a:bodyPr/>
          <a:lstStyle/>
          <a:p>
            <a:fld id="{B6238B5B-F19C-E947-A0BC-87BD7983F871}" type="slidenum">
              <a:rPr lang="en-US" smtClean="0"/>
              <a:pPr/>
              <a:t>‹#›</a:t>
            </a:fld>
            <a:endParaRPr lang="en-US" dirty="0"/>
          </a:p>
        </p:txBody>
      </p:sp>
      <p:sp>
        <p:nvSpPr>
          <p:cNvPr id="2" name="Rectangle 1">
            <a:extLst>
              <a:ext uri="{FF2B5EF4-FFF2-40B4-BE49-F238E27FC236}">
                <a16:creationId xmlns:a16="http://schemas.microsoft.com/office/drawing/2014/main" id="{3735DA87-8D0D-5646-9263-BA8534F57B0F}"/>
              </a:ext>
            </a:extLst>
          </p:cNvPr>
          <p:cNvSpPr/>
          <p:nvPr/>
        </p:nvSpPr>
        <p:spPr>
          <a:xfrm>
            <a:off x="0" y="0"/>
            <a:ext cx="9144000" cy="1168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itle 1">
            <a:extLst>
              <a:ext uri="{FF2B5EF4-FFF2-40B4-BE49-F238E27FC236}">
                <a16:creationId xmlns:a16="http://schemas.microsoft.com/office/drawing/2014/main" id="{CD6FC555-1AA9-E647-94A1-A53C5C1DD7CF}"/>
              </a:ext>
            </a:extLst>
          </p:cNvPr>
          <p:cNvSpPr txBox="1">
            <a:spLocks/>
          </p:cNvSpPr>
          <p:nvPr/>
        </p:nvSpPr>
        <p:spPr>
          <a:xfrm>
            <a:off x="640079" y="365760"/>
            <a:ext cx="7772400" cy="274320"/>
          </a:xfrm>
          <a:prstGeom prst="rect">
            <a:avLst/>
          </a:prstGeom>
        </p:spPr>
        <p:txBody>
          <a:bodyPr vert="horz" wrap="none" lIns="0" tIns="0" rIns="0" bIns="0" rtlCol="0" anchor="t" anchorCtr="0">
            <a:noAutofit/>
          </a:bodyPr>
          <a:lst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a:lstStyle>
          <a:p>
            <a:r>
              <a:rPr lang="en-US" sz="1800" dirty="0"/>
              <a:t>Small Header w/two captioned images</a:t>
            </a:r>
          </a:p>
        </p:txBody>
      </p:sp>
      <p:sp>
        <p:nvSpPr>
          <p:cNvPr id="6" name="Header rule">
            <a:extLst>
              <a:ext uri="{FF2B5EF4-FFF2-40B4-BE49-F238E27FC236}">
                <a16:creationId xmlns:a16="http://schemas.microsoft.com/office/drawing/2014/main" id="{A64E2F76-6F70-6E41-8E67-76251B3CBB36}"/>
              </a:ext>
            </a:extLst>
          </p:cNvPr>
          <p:cNvSpPr/>
          <p:nvPr/>
        </p:nvSpPr>
        <p:spPr>
          <a:xfrm>
            <a:off x="640080" y="673649"/>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9" name="Text Placeholder 8">
            <a:extLst>
              <a:ext uri="{FF2B5EF4-FFF2-40B4-BE49-F238E27FC236}">
                <a16:creationId xmlns:a16="http://schemas.microsoft.com/office/drawing/2014/main" id="{8D21123F-3052-7448-8323-EBC781A2C598}"/>
              </a:ext>
            </a:extLst>
          </p:cNvPr>
          <p:cNvSpPr>
            <a:spLocks noGrp="1"/>
          </p:cNvSpPr>
          <p:nvPr>
            <p:ph type="body" sz="quarter" idx="24" hasCustomPrompt="1"/>
          </p:nvPr>
        </p:nvSpPr>
        <p:spPr>
          <a:xfrm>
            <a:off x="639950" y="4114800"/>
            <a:ext cx="3749039" cy="134139"/>
          </a:xfrm>
          <a:prstGeom prst="rect">
            <a:avLst/>
          </a:prstGeom>
        </p:spPr>
        <p:txBody>
          <a:bodyPr wrap="square" anchor="t" anchorCtr="0">
            <a:spAutoFit/>
          </a:bodyPr>
          <a:lstStyle>
            <a:lvl1pPr marL="0" indent="0">
              <a:lnSpc>
                <a:spcPts val="1100"/>
              </a:lnSpc>
              <a:buNone/>
              <a:defRPr sz="800">
                <a:latin typeface="+mn-lt"/>
              </a:defRPr>
            </a:lvl1pPr>
            <a:lvl2pPr>
              <a:defRPr sz="800">
                <a:latin typeface="+mn-lt"/>
              </a:defRPr>
            </a:lvl2pPr>
            <a:lvl3pPr>
              <a:defRPr sz="800">
                <a:latin typeface="+mn-lt"/>
              </a:defRPr>
            </a:lvl3pPr>
            <a:lvl4pPr>
              <a:defRPr sz="800">
                <a:latin typeface="+mn-lt"/>
              </a:defRPr>
            </a:lvl4pPr>
            <a:lvl5pPr>
              <a:defRPr sz="800">
                <a:latin typeface="+mn-lt"/>
              </a:defRPr>
            </a:lvl5pPr>
          </a:lstStyle>
          <a:p>
            <a:pPr lvl="0"/>
            <a:r>
              <a:rPr lang="en-US" dirty="0"/>
              <a:t>Caption goes here, one line recommended, two lines max. lorem ipsum</a:t>
            </a:r>
          </a:p>
        </p:txBody>
      </p:sp>
      <p:sp>
        <p:nvSpPr>
          <p:cNvPr id="11" name="Rectangle 10">
            <a:extLst>
              <a:ext uri="{FF2B5EF4-FFF2-40B4-BE49-F238E27FC236}">
                <a16:creationId xmlns:a16="http://schemas.microsoft.com/office/drawing/2014/main" id="{15ECEDA9-F4E9-D546-AADD-9E9431B373F9}"/>
              </a:ext>
            </a:extLst>
          </p:cNvPr>
          <p:cNvSpPr/>
          <p:nvPr/>
        </p:nvSpPr>
        <p:spPr>
          <a:xfrm>
            <a:off x="0" y="0"/>
            <a:ext cx="9144000" cy="11689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itle 1">
            <a:extLst>
              <a:ext uri="{FF2B5EF4-FFF2-40B4-BE49-F238E27FC236}">
                <a16:creationId xmlns:a16="http://schemas.microsoft.com/office/drawing/2014/main" id="{30B111C0-E62E-C246-80CF-91DB63D57A70}"/>
              </a:ext>
            </a:extLst>
          </p:cNvPr>
          <p:cNvSpPr txBox="1">
            <a:spLocks/>
          </p:cNvSpPr>
          <p:nvPr/>
        </p:nvSpPr>
        <p:spPr>
          <a:xfrm>
            <a:off x="640079" y="365760"/>
            <a:ext cx="7772400" cy="274320"/>
          </a:xfrm>
          <a:prstGeom prst="rect">
            <a:avLst/>
          </a:prstGeom>
        </p:spPr>
        <p:txBody>
          <a:bodyPr vert="horz" wrap="none" lIns="0" tIns="0" rIns="0" bIns="0" rtlCol="0" anchor="t" anchorCtr="0">
            <a:noAutofit/>
          </a:bodyPr>
          <a:lst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a:lstStyle>
          <a:p>
            <a:r>
              <a:rPr lang="en-US" sz="1800" dirty="0"/>
              <a:t>Small Header w/two captioned images</a:t>
            </a:r>
          </a:p>
        </p:txBody>
      </p:sp>
      <p:sp>
        <p:nvSpPr>
          <p:cNvPr id="13" name="Header rule">
            <a:extLst>
              <a:ext uri="{FF2B5EF4-FFF2-40B4-BE49-F238E27FC236}">
                <a16:creationId xmlns:a16="http://schemas.microsoft.com/office/drawing/2014/main" id="{89329647-72E2-B74F-AFC5-F88F766072F0}"/>
              </a:ext>
            </a:extLst>
          </p:cNvPr>
          <p:cNvSpPr/>
          <p:nvPr/>
        </p:nvSpPr>
        <p:spPr>
          <a:xfrm>
            <a:off x="640080" y="673649"/>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10" name="Picture Placeholder 2">
            <a:extLst>
              <a:ext uri="{FF2B5EF4-FFF2-40B4-BE49-F238E27FC236}">
                <a16:creationId xmlns:a16="http://schemas.microsoft.com/office/drawing/2014/main" id="{3B0E2BCC-7E9A-8848-B8C5-2789C328FDF4}"/>
              </a:ext>
            </a:extLst>
          </p:cNvPr>
          <p:cNvSpPr>
            <a:spLocks noGrp="1"/>
          </p:cNvSpPr>
          <p:nvPr>
            <p:ph type="pic" sz="quarter" idx="23"/>
          </p:nvPr>
        </p:nvSpPr>
        <p:spPr>
          <a:xfrm>
            <a:off x="639951" y="1038977"/>
            <a:ext cx="3749039" cy="3017520"/>
          </a:xfrm>
          <a:prstGeom prst="rect">
            <a:avLst/>
          </a:prstGeom>
          <a:solidFill>
            <a:srgbClr val="DBE7F5"/>
          </a:solidFill>
        </p:spPr>
        <p:txBody>
          <a:bodyPr wrap="none" tIns="182880" anchor="t" anchorCtr="1">
            <a:noAutofit/>
          </a:bodyPr>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6" name="Text Placeholder 8">
            <a:extLst>
              <a:ext uri="{FF2B5EF4-FFF2-40B4-BE49-F238E27FC236}">
                <a16:creationId xmlns:a16="http://schemas.microsoft.com/office/drawing/2014/main" id="{B9DA235E-5166-4A4E-85BC-FDE49E99E6E3}"/>
              </a:ext>
            </a:extLst>
          </p:cNvPr>
          <p:cNvSpPr>
            <a:spLocks noGrp="1"/>
          </p:cNvSpPr>
          <p:nvPr>
            <p:ph type="body" sz="quarter" idx="25" hasCustomPrompt="1"/>
          </p:nvPr>
        </p:nvSpPr>
        <p:spPr>
          <a:xfrm>
            <a:off x="4663439" y="4114800"/>
            <a:ext cx="3749039" cy="134139"/>
          </a:xfrm>
          <a:prstGeom prst="rect">
            <a:avLst/>
          </a:prstGeom>
        </p:spPr>
        <p:txBody>
          <a:bodyPr wrap="square" anchor="t" anchorCtr="0">
            <a:spAutoFit/>
          </a:bodyPr>
          <a:lstStyle>
            <a:lvl1pPr marL="0" indent="0">
              <a:lnSpc>
                <a:spcPts val="1100"/>
              </a:lnSpc>
              <a:buNone/>
              <a:defRPr sz="800">
                <a:latin typeface="+mn-lt"/>
              </a:defRPr>
            </a:lvl1pPr>
            <a:lvl2pPr>
              <a:defRPr sz="800">
                <a:latin typeface="+mn-lt"/>
              </a:defRPr>
            </a:lvl2pPr>
            <a:lvl3pPr>
              <a:defRPr sz="800">
                <a:latin typeface="+mn-lt"/>
              </a:defRPr>
            </a:lvl3pPr>
            <a:lvl4pPr>
              <a:defRPr sz="800">
                <a:latin typeface="+mn-lt"/>
              </a:defRPr>
            </a:lvl4pPr>
            <a:lvl5pPr>
              <a:defRPr sz="800">
                <a:latin typeface="+mn-lt"/>
              </a:defRPr>
            </a:lvl5pPr>
          </a:lstStyle>
          <a:p>
            <a:pPr lvl="0"/>
            <a:r>
              <a:rPr lang="en-US" dirty="0"/>
              <a:t>Caption goes here, one line recommended, two lines max. lorem ipsum</a:t>
            </a:r>
          </a:p>
        </p:txBody>
      </p:sp>
      <p:sp>
        <p:nvSpPr>
          <p:cNvPr id="17" name="Picture Placeholder 2">
            <a:extLst>
              <a:ext uri="{FF2B5EF4-FFF2-40B4-BE49-F238E27FC236}">
                <a16:creationId xmlns:a16="http://schemas.microsoft.com/office/drawing/2014/main" id="{2298A9C0-48AD-FD43-A59A-12E1524D052B}"/>
              </a:ext>
            </a:extLst>
          </p:cNvPr>
          <p:cNvSpPr>
            <a:spLocks noGrp="1"/>
          </p:cNvSpPr>
          <p:nvPr>
            <p:ph type="pic" sz="quarter" idx="26"/>
          </p:nvPr>
        </p:nvSpPr>
        <p:spPr>
          <a:xfrm>
            <a:off x="4663440" y="1038977"/>
            <a:ext cx="3749039" cy="3017520"/>
          </a:xfrm>
          <a:prstGeom prst="rect">
            <a:avLst/>
          </a:prstGeom>
          <a:solidFill>
            <a:srgbClr val="DBE7F5"/>
          </a:solidFill>
        </p:spPr>
        <p:txBody>
          <a:bodyPr wrap="none" tIns="182880" anchor="t" anchorCtr="1">
            <a:noAutofit/>
          </a:bodyPr>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Tree>
    <p:extLst>
      <p:ext uri="{BB962C8B-B14F-4D97-AF65-F5344CB8AC3E}">
        <p14:creationId xmlns:p14="http://schemas.microsoft.com/office/powerpoint/2010/main" val="2335768712"/>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Header w/three image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8C78506B-CDED-764D-A072-FDCE7A00B000}"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39952" y="1188720"/>
            <a:ext cx="2468880"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6" name="Text Placeholder 19">
            <a:extLst>
              <a:ext uri="{FF2B5EF4-FFF2-40B4-BE49-F238E27FC236}">
                <a16:creationId xmlns:a16="http://schemas.microsoft.com/office/drawing/2014/main" id="{D690DD6C-A294-D34A-8F02-8254600AA0CF}"/>
              </a:ext>
            </a:extLst>
          </p:cNvPr>
          <p:cNvSpPr>
            <a:spLocks noGrp="1"/>
          </p:cNvSpPr>
          <p:nvPr>
            <p:ph type="body" sz="quarter" idx="24" hasCustomPrompt="1"/>
          </p:nvPr>
        </p:nvSpPr>
        <p:spPr>
          <a:xfrm>
            <a:off x="594360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17" name="Picture Placeholder 2">
            <a:extLst>
              <a:ext uri="{FF2B5EF4-FFF2-40B4-BE49-F238E27FC236}">
                <a16:creationId xmlns:a16="http://schemas.microsoft.com/office/drawing/2014/main" id="{4893D48C-9A05-6D48-AEBE-B035AC90CB7B}"/>
              </a:ext>
            </a:extLst>
          </p:cNvPr>
          <p:cNvSpPr>
            <a:spLocks noGrp="1"/>
          </p:cNvSpPr>
          <p:nvPr>
            <p:ph type="pic" sz="quarter" idx="25"/>
          </p:nvPr>
        </p:nvSpPr>
        <p:spPr>
          <a:xfrm>
            <a:off x="5943600" y="1188720"/>
            <a:ext cx="2468880" cy="205740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8" name="Text Placeholder 19">
            <a:extLst>
              <a:ext uri="{FF2B5EF4-FFF2-40B4-BE49-F238E27FC236}">
                <a16:creationId xmlns:a16="http://schemas.microsoft.com/office/drawing/2014/main" id="{8415C831-E177-844F-9712-8A40A7EF2C79}"/>
              </a:ext>
            </a:extLst>
          </p:cNvPr>
          <p:cNvSpPr>
            <a:spLocks noGrp="1"/>
          </p:cNvSpPr>
          <p:nvPr>
            <p:ph type="body" sz="quarter" idx="26" hasCustomPrompt="1"/>
          </p:nvPr>
        </p:nvSpPr>
        <p:spPr>
          <a:xfrm>
            <a:off x="329184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19" name="Picture Placeholder 2">
            <a:extLst>
              <a:ext uri="{FF2B5EF4-FFF2-40B4-BE49-F238E27FC236}">
                <a16:creationId xmlns:a16="http://schemas.microsoft.com/office/drawing/2014/main" id="{2A52D487-6A99-CB44-ADDA-84E2583B5DE2}"/>
              </a:ext>
            </a:extLst>
          </p:cNvPr>
          <p:cNvSpPr>
            <a:spLocks noGrp="1"/>
          </p:cNvSpPr>
          <p:nvPr>
            <p:ph type="pic" sz="quarter" idx="27"/>
          </p:nvPr>
        </p:nvSpPr>
        <p:spPr>
          <a:xfrm>
            <a:off x="3291776" y="1188720"/>
            <a:ext cx="2468880" cy="205740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2" name="Text Placeholder 19">
            <a:extLst>
              <a:ext uri="{FF2B5EF4-FFF2-40B4-BE49-F238E27FC236}">
                <a16:creationId xmlns:a16="http://schemas.microsoft.com/office/drawing/2014/main" id="{1F4621DD-0EC3-7B40-9C5B-544E9945AB7E}"/>
              </a:ext>
            </a:extLst>
          </p:cNvPr>
          <p:cNvSpPr>
            <a:spLocks noGrp="1"/>
          </p:cNvSpPr>
          <p:nvPr>
            <p:ph type="body" sz="quarter" idx="28" hasCustomPrompt="1"/>
          </p:nvPr>
        </p:nvSpPr>
        <p:spPr>
          <a:xfrm>
            <a:off x="640080" y="3291840"/>
            <a:ext cx="2468880" cy="100584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2" name="Title 1">
            <a:extLst>
              <a:ext uri="{FF2B5EF4-FFF2-40B4-BE49-F238E27FC236}">
                <a16:creationId xmlns:a16="http://schemas.microsoft.com/office/drawing/2014/main" id="{83A7ADB9-B0E1-624C-B3FB-2E094D93977F}"/>
              </a:ext>
            </a:extLst>
          </p:cNvPr>
          <p:cNvSpPr>
            <a:spLocks noGrp="1"/>
          </p:cNvSpPr>
          <p:nvPr>
            <p:ph type="title" hasCustomPrompt="1"/>
          </p:nvPr>
        </p:nvSpPr>
        <p:spPr/>
        <p:txBody>
          <a:bodyPr/>
          <a:lstStyle/>
          <a:p>
            <a:r>
              <a:rPr lang="en-US" dirty="0"/>
              <a:t>Header w/three images</a:t>
            </a:r>
          </a:p>
        </p:txBody>
      </p:sp>
    </p:spTree>
    <p:extLst>
      <p:ext uri="{BB962C8B-B14F-4D97-AF65-F5344CB8AC3E}">
        <p14:creationId xmlns:p14="http://schemas.microsoft.com/office/powerpoint/2010/main" val="947093498"/>
      </p:ext>
    </p:extLst>
  </p:cSld>
  <p:clrMapOvr>
    <a:masterClrMapping/>
  </p:clrMapOvr>
  <p:extLst>
    <p:ext uri="{DCECCB84-F9BA-43D5-87BE-67443E8EF086}">
      <p15:sldGuideLst xmlns:p15="http://schemas.microsoft.com/office/powerpoint/2012/main"/>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Header/wide image">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2B87C6E-9F56-9A4E-BC38-C7FEA0F12D86}"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640080" y="3657600"/>
            <a:ext cx="7772400" cy="640080"/>
          </a:xfrm>
          <a:prstGeom prst="rect">
            <a:avLst/>
          </a:prstGeom>
        </p:spPr>
        <p:txBody>
          <a:bodyPr lIns="0" tIns="18288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a:t>
            </a:r>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40080" y="1188720"/>
            <a:ext cx="7772400" cy="242316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786BA509-2CC8-C04F-8CC6-05C0F1AD7FCC}"/>
              </a:ext>
            </a:extLst>
          </p:cNvPr>
          <p:cNvSpPr>
            <a:spLocks noGrp="1"/>
          </p:cNvSpPr>
          <p:nvPr>
            <p:ph type="title" hasCustomPrompt="1"/>
          </p:nvPr>
        </p:nvSpPr>
        <p:spPr/>
        <p:txBody>
          <a:bodyPr/>
          <a:lstStyle/>
          <a:p>
            <a:r>
              <a:rPr lang="en-US" dirty="0"/>
              <a:t>Header w/wide image</a:t>
            </a:r>
          </a:p>
        </p:txBody>
      </p:sp>
    </p:spTree>
    <p:extLst>
      <p:ext uri="{BB962C8B-B14F-4D97-AF65-F5344CB8AC3E}">
        <p14:creationId xmlns:p14="http://schemas.microsoft.com/office/powerpoint/2010/main" val="307966649"/>
      </p:ext>
    </p:extLst>
  </p:cSld>
  <p:clrMapOvr>
    <a:masterClrMapping/>
  </p:clrMapOvr>
  <p:extLst>
    <p:ext uri="{DCECCB84-F9BA-43D5-87BE-67443E8EF086}">
      <p15:sldGuideLst xmlns:p15="http://schemas.microsoft.com/office/powerpoint/2012/main"/>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Header w/video">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2B87C6E-9F56-9A4E-BC38-C7FEA0F12D86}"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1828800" y="1188720"/>
            <a:ext cx="5486400" cy="301752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786BA509-2CC8-C04F-8CC6-05C0F1AD7FCC}"/>
              </a:ext>
            </a:extLst>
          </p:cNvPr>
          <p:cNvSpPr>
            <a:spLocks noGrp="1"/>
          </p:cNvSpPr>
          <p:nvPr>
            <p:ph type="title" hasCustomPrompt="1"/>
          </p:nvPr>
        </p:nvSpPr>
        <p:spPr/>
        <p:txBody>
          <a:bodyPr/>
          <a:lstStyle/>
          <a:p>
            <a:r>
              <a:rPr lang="en-US" dirty="0"/>
              <a:t>Header w/video</a:t>
            </a:r>
          </a:p>
        </p:txBody>
      </p:sp>
    </p:spTree>
    <p:extLst>
      <p:ext uri="{BB962C8B-B14F-4D97-AF65-F5344CB8AC3E}">
        <p14:creationId xmlns:p14="http://schemas.microsoft.com/office/powerpoint/2010/main" val="623239317"/>
      </p:ext>
    </p:extLst>
  </p:cSld>
  <p:clrMapOvr>
    <a:masterClrMapping/>
  </p:clrMapOvr>
  <p:extLst>
    <p:ext uri="{DCECCB84-F9BA-43D5-87BE-67443E8EF086}">
      <p15:sldGuideLst xmlns:p15="http://schemas.microsoft.com/office/powerpoint/2012/main"/>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Header w/video and copy">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5EFEDD32-F5EB-A741-9F8B-E23B8F80D24B}"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5669280" y="1554480"/>
            <a:ext cx="2743200" cy="1005840"/>
          </a:xfrm>
          <a:prstGeom prst="rect">
            <a:avLst/>
          </a:prstGeom>
        </p:spPr>
        <p:txBody>
          <a:bodyPr lIns="365760" r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5669280" y="1188720"/>
            <a:ext cx="2743200" cy="215444"/>
          </a:xfrm>
          <a:prstGeom prst="rect">
            <a:avLst/>
          </a:prstGeom>
        </p:spPr>
        <p:txBody>
          <a:bodyPr lIns="365760" rIns="0"/>
          <a:lstStyle>
            <a:lvl1pPr marL="0" indent="0">
              <a:lnSpc>
                <a:spcPct val="100000"/>
              </a:lnSpc>
              <a:buFontTx/>
              <a:buNone/>
              <a:defRPr b="1" i="0" cap="all" baseline="0">
                <a:latin typeface="Helvetica" pitchFamily="2" charset="0"/>
              </a:defRPr>
            </a:lvl1pPr>
          </a:lstStyle>
          <a:p>
            <a:pPr lvl="0"/>
            <a:r>
              <a:rPr lang="en-US" dirty="0"/>
              <a:t>SUBHEAD</a:t>
            </a:r>
          </a:p>
        </p:txBody>
      </p:sp>
      <p:sp>
        <p:nvSpPr>
          <p:cNvPr id="4" name="Media Placeholder 3">
            <a:extLst>
              <a:ext uri="{FF2B5EF4-FFF2-40B4-BE49-F238E27FC236}">
                <a16:creationId xmlns:a16="http://schemas.microsoft.com/office/drawing/2014/main" id="{EDEC991D-2A90-BD44-8865-BCD7365AA034}"/>
              </a:ext>
            </a:extLst>
          </p:cNvPr>
          <p:cNvSpPr>
            <a:spLocks noGrp="1"/>
          </p:cNvSpPr>
          <p:nvPr>
            <p:ph type="media" sz="quarter" idx="23"/>
          </p:nvPr>
        </p:nvSpPr>
        <p:spPr>
          <a:xfrm>
            <a:off x="640080" y="1188720"/>
            <a:ext cx="5029200" cy="28346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media</a:t>
            </a:r>
            <a:endParaRPr lang="en-US" dirty="0"/>
          </a:p>
        </p:txBody>
      </p:sp>
      <p:sp>
        <p:nvSpPr>
          <p:cNvPr id="2" name="Title 1">
            <a:extLst>
              <a:ext uri="{FF2B5EF4-FFF2-40B4-BE49-F238E27FC236}">
                <a16:creationId xmlns:a16="http://schemas.microsoft.com/office/drawing/2014/main" id="{B215D343-E871-2D4D-89DF-1CBE83C41245}"/>
              </a:ext>
            </a:extLst>
          </p:cNvPr>
          <p:cNvSpPr>
            <a:spLocks noGrp="1"/>
          </p:cNvSpPr>
          <p:nvPr>
            <p:ph type="title" hasCustomPrompt="1"/>
          </p:nvPr>
        </p:nvSpPr>
        <p:spPr/>
        <p:txBody>
          <a:bodyPr/>
          <a:lstStyle/>
          <a:p>
            <a:r>
              <a:rPr lang="en-US" dirty="0"/>
              <a:t>Header w/video and copy</a:t>
            </a:r>
          </a:p>
        </p:txBody>
      </p:sp>
    </p:spTree>
    <p:extLst>
      <p:ext uri="{BB962C8B-B14F-4D97-AF65-F5344CB8AC3E}">
        <p14:creationId xmlns:p14="http://schemas.microsoft.com/office/powerpoint/2010/main" val="1741474523"/>
      </p:ext>
    </p:extLst>
  </p:cSld>
  <p:clrMapOvr>
    <a:masterClrMapping/>
  </p:clrMapOvr>
  <p:extLst>
    <p:ext uri="{DCECCB84-F9BA-43D5-87BE-67443E8EF086}">
      <p15:sldGuideLst xmlns:p15="http://schemas.microsoft.com/office/powerpoint/2012/main"/>
    </p:ext>
  </p:extLst>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Statement w/white background">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1"/>
            <a:ext cx="9144000" cy="459943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4D8B39A-01F2-FA4B-87F6-F02AC7945853}"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6" name="Title 3" hidden="1">
            <a:extLst>
              <a:ext uri="{FF2B5EF4-FFF2-40B4-BE49-F238E27FC236}">
                <a16:creationId xmlns:a16="http://schemas.microsoft.com/office/drawing/2014/main" id="{47BA5E82-2DE4-214E-A6B1-6C2A16953F79}"/>
              </a:ext>
            </a:extLst>
          </p:cNvPr>
          <p:cNvSpPr txBox="1">
            <a:spLocks/>
          </p:cNvSpPr>
          <p:nvPr/>
        </p:nvSpPr>
        <p:spPr>
          <a:xfrm>
            <a:off x="1371600" y="1371600"/>
            <a:ext cx="6400800" cy="1846659"/>
          </a:xfrm>
          <a:prstGeom prst="rect">
            <a:avLst/>
          </a:prstGeom>
          <a:solidFill>
            <a:schemeClr val="bg1"/>
          </a:solidFill>
        </p:spPr>
        <p:txBody>
          <a:bodyPr vert="horz" wrap="square" lIns="0" tIns="0" rIns="0" bIns="0" rtlCol="0" anchor="ctr" anchorCtr="1">
            <a:spAutoFit/>
          </a:bodyPr>
          <a:lstStyle>
            <a:lvl1pPr algn="ctr" defTabSz="685800" rtl="0" eaLnBrk="1" latinLnBrk="0" hangingPunct="1">
              <a:lnSpc>
                <a:spcPct val="90000"/>
              </a:lnSpc>
              <a:spcBef>
                <a:spcPct val="0"/>
              </a:spcBef>
              <a:buNone/>
              <a:defRPr sz="4500" kern="1200">
                <a:solidFill>
                  <a:schemeClr val="tx1"/>
                </a:solidFill>
                <a:latin typeface="+mj-lt"/>
                <a:ea typeface="+mj-ea"/>
                <a:cs typeface="+mj-cs"/>
              </a:defRPr>
            </a:lvl1pPr>
          </a:lstStyle>
          <a:p>
            <a:pPr>
              <a:lnSpc>
                <a:spcPct val="100000"/>
              </a:lnSpc>
              <a:spcBef>
                <a:spcPts val="0"/>
              </a:spcBef>
            </a:pPr>
            <a:r>
              <a:rPr lang="en-US" sz="4000" b="0" i="0" dirty="0">
                <a:solidFill>
                  <a:srgbClr val="2774AE"/>
                </a:solidFill>
                <a:latin typeface="Helvetica Regular" pitchFamily="2" charset="0"/>
              </a:rPr>
              <a:t>Lorem ipsum dolor sit </a:t>
            </a:r>
            <a:r>
              <a:rPr lang="en-US" sz="4000" b="0" i="0" dirty="0" err="1">
                <a:solidFill>
                  <a:srgbClr val="2774AE"/>
                </a:solidFill>
                <a:latin typeface="Helvetica Regular" pitchFamily="2" charset="0"/>
              </a:rPr>
              <a:t>amet</a:t>
            </a:r>
            <a:r>
              <a:rPr lang="en-US" sz="4000" b="0" i="0" dirty="0">
                <a:solidFill>
                  <a:srgbClr val="2774AE"/>
                </a:solidFill>
                <a:latin typeface="Helvetica Regular" pitchFamily="2" charset="0"/>
              </a:rPr>
              <a:t> ex </a:t>
            </a:r>
            <a:r>
              <a:rPr lang="en-US" sz="4000" b="0" i="0" dirty="0" err="1">
                <a:solidFill>
                  <a:srgbClr val="2774AE"/>
                </a:solidFill>
                <a:latin typeface="Helvetica Regular" pitchFamily="2" charset="0"/>
              </a:rPr>
              <a:t>eum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reque</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graece</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nam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harum</a:t>
            </a:r>
            <a:r>
              <a:rPr lang="en-US" sz="4000" b="0" i="0" dirty="0">
                <a:solidFill>
                  <a:srgbClr val="2774AE"/>
                </a:solidFill>
                <a:latin typeface="Helvetica Regular" pitchFamily="2" charset="0"/>
              </a:rPr>
              <a:t> </a:t>
            </a:r>
            <a:r>
              <a:rPr lang="en-US" sz="4000" b="0" i="0" dirty="0" err="1">
                <a:solidFill>
                  <a:srgbClr val="2774AE"/>
                </a:solidFill>
                <a:latin typeface="Helvetica Regular" pitchFamily="2" charset="0"/>
              </a:rPr>
              <a:t>vonsequat</a:t>
            </a:r>
            <a:endParaRPr lang="en-US" sz="4000" b="0" i="0" dirty="0">
              <a:solidFill>
                <a:srgbClr val="2774AE"/>
              </a:solidFill>
              <a:latin typeface="Helvetica Regular" pitchFamily="2" charset="0"/>
            </a:endParaRPr>
          </a:p>
        </p:txBody>
      </p:sp>
      <p:sp>
        <p:nvSpPr>
          <p:cNvPr id="4" name="Text Placeholder 3">
            <a:extLst>
              <a:ext uri="{FF2B5EF4-FFF2-40B4-BE49-F238E27FC236}">
                <a16:creationId xmlns:a16="http://schemas.microsoft.com/office/drawing/2014/main" id="{9D1F839A-7F1F-7444-AF82-48ECCE4F3858}"/>
              </a:ext>
            </a:extLst>
          </p:cNvPr>
          <p:cNvSpPr>
            <a:spLocks noGrp="1"/>
          </p:cNvSpPr>
          <p:nvPr>
            <p:ph type="body" sz="quarter" idx="21" hasCustomPrompt="1"/>
          </p:nvPr>
        </p:nvSpPr>
        <p:spPr>
          <a:xfrm>
            <a:off x="1371600" y="1371600"/>
            <a:ext cx="6400800" cy="1665071"/>
          </a:xfrm>
        </p:spPr>
        <p:txBody>
          <a:bodyPr anchor="ctr" anchorCtr="0"/>
          <a:lstStyle>
            <a:lvl1pPr marL="0" indent="0" algn="ctr">
              <a:buNone/>
              <a:defRPr sz="4000">
                <a:solidFill>
                  <a:srgbClr val="2774AE"/>
                </a:solidFill>
              </a:defRPr>
            </a:lvl1pPr>
            <a:lvl2pPr marL="274320" indent="0" algn="ctr">
              <a:buNone/>
              <a:defRPr sz="4000">
                <a:solidFill>
                  <a:srgbClr val="2774AE"/>
                </a:solidFill>
              </a:defRPr>
            </a:lvl2pPr>
            <a:lvl3pPr marL="548640" indent="0" algn="ctr">
              <a:buNone/>
              <a:defRPr sz="4000">
                <a:solidFill>
                  <a:srgbClr val="2774AE"/>
                </a:solidFill>
              </a:defRPr>
            </a:lvl3pPr>
            <a:lvl4pPr marL="822960" indent="0" algn="ctr">
              <a:buNone/>
              <a:defRPr sz="4000">
                <a:solidFill>
                  <a:srgbClr val="2774AE"/>
                </a:solidFill>
              </a:defRPr>
            </a:lvl4pPr>
            <a:lvl5pPr marL="1097280" indent="0" algn="ctr">
              <a:buNone/>
              <a:defRPr sz="4000">
                <a:solidFill>
                  <a:srgbClr val="2774AE"/>
                </a:solidFill>
              </a:defRPr>
            </a:lvl5pPr>
          </a:lstStyle>
          <a:p>
            <a:pPr lvl="0"/>
            <a:r>
              <a:rPr lang="en-US" dirty="0"/>
              <a:t>Lorem ipsum dolor sit </a:t>
            </a:r>
            <a:r>
              <a:rPr lang="en-US" dirty="0" err="1"/>
              <a:t>amet</a:t>
            </a:r>
            <a:r>
              <a:rPr lang="en-US" dirty="0"/>
              <a:t> ex </a:t>
            </a:r>
            <a:r>
              <a:rPr lang="en-US" dirty="0" err="1"/>
              <a:t>eum</a:t>
            </a:r>
            <a:r>
              <a:rPr lang="en-US" dirty="0"/>
              <a:t> </a:t>
            </a:r>
            <a:r>
              <a:rPr lang="en-US" dirty="0" err="1"/>
              <a:t>reque</a:t>
            </a:r>
            <a:r>
              <a:rPr lang="en-US" dirty="0"/>
              <a:t> </a:t>
            </a:r>
            <a:r>
              <a:rPr lang="en-US" dirty="0" err="1"/>
              <a:t>graece</a:t>
            </a:r>
            <a:r>
              <a:rPr lang="en-US" dirty="0"/>
              <a:t> </a:t>
            </a:r>
            <a:r>
              <a:rPr lang="en-US" dirty="0" err="1"/>
              <a:t>nam</a:t>
            </a:r>
            <a:r>
              <a:rPr lang="en-US" dirty="0"/>
              <a:t> </a:t>
            </a:r>
            <a:r>
              <a:rPr lang="en-US" dirty="0" err="1"/>
              <a:t>harum</a:t>
            </a:r>
            <a:r>
              <a:rPr lang="en-US" dirty="0"/>
              <a:t> </a:t>
            </a:r>
            <a:r>
              <a:rPr lang="en-US" dirty="0" err="1"/>
              <a:t>vonsequat</a:t>
            </a:r>
            <a:endParaRPr lang="en-US" dirty="0"/>
          </a:p>
        </p:txBody>
      </p:sp>
    </p:spTree>
    <p:extLst>
      <p:ext uri="{BB962C8B-B14F-4D97-AF65-F5344CB8AC3E}">
        <p14:creationId xmlns:p14="http://schemas.microsoft.com/office/powerpoint/2010/main" val="3417811289"/>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Thank You">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0"/>
            <a:ext cx="9144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graphicFrame>
        <p:nvGraphicFramePr>
          <p:cNvPr id="11" name="Table 10" hidden="1">
            <a:extLst>
              <a:ext uri="{FF2B5EF4-FFF2-40B4-BE49-F238E27FC236}">
                <a16:creationId xmlns:a16="http://schemas.microsoft.com/office/drawing/2014/main" id="{A59B268B-FC1E-1745-BAE9-3F02C5965F2C}"/>
              </a:ext>
            </a:extLst>
          </p:cNvPr>
          <p:cNvGraphicFramePr>
            <a:graphicFrameLocks noGrp="1"/>
          </p:cNvGraphicFramePr>
          <p:nvPr>
            <p:extLst>
              <p:ext uri="{D42A27DB-BD31-4B8C-83A1-F6EECF244321}">
                <p14:modId xmlns:p14="http://schemas.microsoft.com/office/powerpoint/2010/main" val="1736718671"/>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a:xfrm>
            <a:off x="7407534" y="4754880"/>
            <a:ext cx="941832" cy="381643"/>
          </a:xfrm>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extBox 2">
            <a:extLst>
              <a:ext uri="{FF2B5EF4-FFF2-40B4-BE49-F238E27FC236}">
                <a16:creationId xmlns:a16="http://schemas.microsoft.com/office/drawing/2014/main" id="{5F64B9DE-6557-C54A-BF36-8E798604EA3F}"/>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sp>
        <p:nvSpPr>
          <p:cNvPr id="7" name="Header rule">
            <a:extLst>
              <a:ext uri="{FF2B5EF4-FFF2-40B4-BE49-F238E27FC236}">
                <a16:creationId xmlns:a16="http://schemas.microsoft.com/office/drawing/2014/main" id="{09B1960F-507A-E84C-8B64-1891B754A975}"/>
              </a:ext>
            </a:extLst>
          </p:cNvPr>
          <p:cNvSpPr/>
          <p:nvPr/>
        </p:nvSpPr>
        <p:spPr>
          <a:xfrm>
            <a:off x="640080" y="246888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graphicFrame>
        <p:nvGraphicFramePr>
          <p:cNvPr id="8" name="Table 7" hidden="1">
            <a:extLst>
              <a:ext uri="{FF2B5EF4-FFF2-40B4-BE49-F238E27FC236}">
                <a16:creationId xmlns:a16="http://schemas.microsoft.com/office/drawing/2014/main" id="{3E58A6EC-219D-294A-BBEF-94C49557B0E2}"/>
              </a:ext>
            </a:extLst>
          </p:cNvPr>
          <p:cNvGraphicFramePr>
            <a:graphicFrameLocks noGrp="1"/>
          </p:cNvGraphicFramePr>
          <p:nvPr>
            <p:extLst>
              <p:ext uri="{D42A27DB-BD31-4B8C-83A1-F6EECF244321}">
                <p14:modId xmlns:p14="http://schemas.microsoft.com/office/powerpoint/2010/main" val="42495035"/>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9" name="TextBox 8">
            <a:extLst>
              <a:ext uri="{FF2B5EF4-FFF2-40B4-BE49-F238E27FC236}">
                <a16:creationId xmlns:a16="http://schemas.microsoft.com/office/drawing/2014/main" id="{4DAC7F78-240E-AF4B-89D8-273442F5E4BE}"/>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graphicFrame>
        <p:nvGraphicFramePr>
          <p:cNvPr id="10" name="Table 9" hidden="1">
            <a:extLst>
              <a:ext uri="{FF2B5EF4-FFF2-40B4-BE49-F238E27FC236}">
                <a16:creationId xmlns:a16="http://schemas.microsoft.com/office/drawing/2014/main" id="{C425352E-7739-E248-9E50-3F3E8D851A47}"/>
              </a:ext>
            </a:extLst>
          </p:cNvPr>
          <p:cNvGraphicFramePr>
            <a:graphicFrameLocks noGrp="1"/>
          </p:cNvGraphicFramePr>
          <p:nvPr>
            <p:extLst>
              <p:ext uri="{D42A27DB-BD31-4B8C-83A1-F6EECF244321}">
                <p14:modId xmlns:p14="http://schemas.microsoft.com/office/powerpoint/2010/main" val="2393666196"/>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2" name="TextBox 11">
            <a:extLst>
              <a:ext uri="{FF2B5EF4-FFF2-40B4-BE49-F238E27FC236}">
                <a16:creationId xmlns:a16="http://schemas.microsoft.com/office/drawing/2014/main" id="{07F6C067-AD68-524C-91AC-545B0A590C4C}"/>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Thank You</a:t>
            </a:r>
          </a:p>
        </p:txBody>
      </p:sp>
    </p:spTree>
    <p:extLst>
      <p:ext uri="{BB962C8B-B14F-4D97-AF65-F5344CB8AC3E}">
        <p14:creationId xmlns:p14="http://schemas.microsoft.com/office/powerpoint/2010/main" val="361908255"/>
      </p:ext>
    </p:extLst>
  </p:cSld>
  <p:clrMapOvr>
    <a:masterClrMapping/>
  </p:clrMapOvr>
  <p:extLst mod="1">
    <p:ext uri="{DCECCB84-F9BA-43D5-87BE-67443E8EF086}">
      <p15:sldGuideLst xmlns:p15="http://schemas.microsoft.com/office/powerpoint/2012/main"/>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Statement w/dark background">
    <p:spTree>
      <p:nvGrpSpPr>
        <p:cNvPr id="1" name=""/>
        <p:cNvGrpSpPr/>
        <p:nvPr/>
      </p:nvGrpSpPr>
      <p:grpSpPr>
        <a:xfrm>
          <a:off x="0" y="0"/>
          <a:ext cx="0" cy="0"/>
          <a:chOff x="0" y="0"/>
          <a:chExt cx="0" cy="0"/>
        </a:xfrm>
      </p:grpSpPr>
      <p:sp>
        <p:nvSpPr>
          <p:cNvPr id="3" name="Text Placeholder 3">
            <a:extLst>
              <a:ext uri="{FF2B5EF4-FFF2-40B4-BE49-F238E27FC236}">
                <a16:creationId xmlns:a16="http://schemas.microsoft.com/office/drawing/2014/main" id="{7C5EC3F5-808B-184C-A89B-4B25F801B6AC}"/>
              </a:ext>
            </a:extLst>
          </p:cNvPr>
          <p:cNvSpPr>
            <a:spLocks noGrp="1"/>
          </p:cNvSpPr>
          <p:nvPr>
            <p:ph type="body" sz="quarter" idx="21" hasCustomPrompt="1"/>
          </p:nvPr>
        </p:nvSpPr>
        <p:spPr>
          <a:xfrm>
            <a:off x="1371600" y="1407743"/>
            <a:ext cx="6400800" cy="1665071"/>
          </a:xfrm>
          <a:prstGeom prst="rect">
            <a:avLst/>
          </a:prstGeom>
        </p:spPr>
        <p:txBody>
          <a:bodyPr lIns="0" tIns="0" rIns="0" bIns="0" anchor="ctr" anchorCtr="0">
            <a:spAutoFit/>
          </a:bodyPr>
          <a:lstStyle>
            <a:lvl1pPr marL="0" indent="0" algn="ctr">
              <a:buNone/>
              <a:defRPr sz="4000">
                <a:solidFill>
                  <a:schemeClr val="bg1"/>
                </a:solidFill>
              </a:defRPr>
            </a:lvl1pPr>
            <a:lvl2pPr marL="274320" indent="0" algn="ctr">
              <a:buNone/>
              <a:defRPr sz="4000">
                <a:solidFill>
                  <a:srgbClr val="2774AE"/>
                </a:solidFill>
              </a:defRPr>
            </a:lvl2pPr>
            <a:lvl3pPr marL="548640" indent="0" algn="ctr">
              <a:buNone/>
              <a:defRPr sz="4000">
                <a:solidFill>
                  <a:srgbClr val="2774AE"/>
                </a:solidFill>
              </a:defRPr>
            </a:lvl3pPr>
            <a:lvl4pPr marL="822960" indent="0" algn="ctr">
              <a:buNone/>
              <a:defRPr sz="4000">
                <a:solidFill>
                  <a:srgbClr val="2774AE"/>
                </a:solidFill>
              </a:defRPr>
            </a:lvl4pPr>
            <a:lvl5pPr marL="1097280" indent="0" algn="ctr">
              <a:buNone/>
              <a:defRPr sz="4000">
                <a:solidFill>
                  <a:srgbClr val="2774AE"/>
                </a:solidFill>
              </a:defRPr>
            </a:lvl5pPr>
          </a:lstStyle>
          <a:p>
            <a:pPr lvl="0"/>
            <a:r>
              <a:rPr lang="en-US" dirty="0"/>
              <a:t>Lorem ipsum dolor sit </a:t>
            </a:r>
            <a:r>
              <a:rPr lang="en-US" dirty="0" err="1"/>
              <a:t>amet</a:t>
            </a:r>
            <a:r>
              <a:rPr lang="en-US" dirty="0"/>
              <a:t> ex </a:t>
            </a:r>
            <a:r>
              <a:rPr lang="en-US" dirty="0" err="1"/>
              <a:t>eum</a:t>
            </a:r>
            <a:r>
              <a:rPr lang="en-US" dirty="0"/>
              <a:t> </a:t>
            </a:r>
            <a:r>
              <a:rPr lang="en-US" dirty="0" err="1"/>
              <a:t>reque</a:t>
            </a:r>
            <a:r>
              <a:rPr lang="en-US" dirty="0"/>
              <a:t> </a:t>
            </a:r>
            <a:r>
              <a:rPr lang="en-US" dirty="0" err="1"/>
              <a:t>graece</a:t>
            </a:r>
            <a:r>
              <a:rPr lang="en-US" dirty="0"/>
              <a:t> </a:t>
            </a:r>
            <a:r>
              <a:rPr lang="en-US" dirty="0" err="1"/>
              <a:t>nam</a:t>
            </a:r>
            <a:r>
              <a:rPr lang="en-US" dirty="0"/>
              <a:t> </a:t>
            </a:r>
            <a:r>
              <a:rPr lang="en-US" dirty="0" err="1"/>
              <a:t>harum</a:t>
            </a:r>
            <a:r>
              <a:rPr lang="en-US" dirty="0"/>
              <a:t> </a:t>
            </a:r>
            <a:r>
              <a:rPr lang="en-US" dirty="0" err="1"/>
              <a:t>vonsequat</a:t>
            </a:r>
            <a:endParaRPr lang="en-US" dirty="0"/>
          </a:p>
        </p:txBody>
      </p:sp>
    </p:spTree>
    <p:extLst>
      <p:ext uri="{BB962C8B-B14F-4D97-AF65-F5344CB8AC3E}">
        <p14:creationId xmlns:p14="http://schemas.microsoft.com/office/powerpoint/2010/main" val="289837761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Section Divider">
    <p:spTree>
      <p:nvGrpSpPr>
        <p:cNvPr id="1" name=""/>
        <p:cNvGrpSpPr/>
        <p:nvPr/>
      </p:nvGrpSpPr>
      <p:grpSpPr>
        <a:xfrm>
          <a:off x="0" y="0"/>
          <a:ext cx="0" cy="0"/>
          <a:chOff x="0" y="0"/>
          <a:chExt cx="0" cy="0"/>
        </a:xfrm>
      </p:grpSpPr>
      <p:sp>
        <p:nvSpPr>
          <p:cNvPr id="5" name="Background">
            <a:extLst>
              <a:ext uri="{FF2B5EF4-FFF2-40B4-BE49-F238E27FC236}">
                <a16:creationId xmlns:a16="http://schemas.microsoft.com/office/drawing/2014/main" id="{4C1E4286-FD2F-814C-A4E5-B50094C0B6DB}"/>
              </a:ext>
            </a:extLst>
          </p:cNvPr>
          <p:cNvSpPr/>
          <p:nvPr/>
        </p:nvSpPr>
        <p:spPr>
          <a:xfrm>
            <a:off x="0" y="0"/>
            <a:ext cx="9144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nchorCtr="0"/>
          <a:lstStyle/>
          <a:p>
            <a:pPr algn="ctr"/>
            <a:endParaRPr lang="en-US" sz="4000" b="0" i="0" dirty="0">
              <a:latin typeface="Helvetica Regular" pitchFamily="2" charset="0"/>
            </a:endParaRPr>
          </a:p>
        </p:txBody>
      </p:sp>
      <p:graphicFrame>
        <p:nvGraphicFramePr>
          <p:cNvPr id="11" name="Table 10" hidden="1">
            <a:extLst>
              <a:ext uri="{FF2B5EF4-FFF2-40B4-BE49-F238E27FC236}">
                <a16:creationId xmlns:a16="http://schemas.microsoft.com/office/drawing/2014/main" id="{A59B268B-FC1E-1745-BAE9-3F02C5965F2C}"/>
              </a:ext>
            </a:extLst>
          </p:cNvPr>
          <p:cNvGraphicFramePr>
            <a:graphicFrameLocks noGrp="1"/>
          </p:cNvGraphicFramePr>
          <p:nvPr>
            <p:extLst>
              <p:ext uri="{D42A27DB-BD31-4B8C-83A1-F6EECF244321}">
                <p14:modId xmlns:p14="http://schemas.microsoft.com/office/powerpoint/2010/main" val="3113960386"/>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a:xfrm>
            <a:off x="7407534" y="4754880"/>
            <a:ext cx="941832" cy="381643"/>
          </a:xfrm>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4" name="Text Placeholder 3">
            <a:extLst>
              <a:ext uri="{FF2B5EF4-FFF2-40B4-BE49-F238E27FC236}">
                <a16:creationId xmlns:a16="http://schemas.microsoft.com/office/drawing/2014/main" id="{DF2C5F55-93C0-9344-9E3D-94935F3D2760}"/>
              </a:ext>
            </a:extLst>
          </p:cNvPr>
          <p:cNvSpPr>
            <a:spLocks noGrp="1"/>
          </p:cNvSpPr>
          <p:nvPr>
            <p:ph type="body" sz="quarter" idx="20" hasCustomPrompt="1"/>
          </p:nvPr>
        </p:nvSpPr>
        <p:spPr>
          <a:xfrm>
            <a:off x="640079" y="2651760"/>
            <a:ext cx="7772400" cy="274320"/>
          </a:xfrm>
          <a:prstGeom prst="rect">
            <a:avLst/>
          </a:prstGeom>
        </p:spPr>
        <p:txBody>
          <a:bodyPr>
            <a:spAutoFit/>
          </a:bodyPr>
          <a:lstStyle>
            <a:lvl1pPr marL="0" indent="0">
              <a:buFontTx/>
              <a:buNone/>
              <a:defRPr sz="1600" b="1" i="0" cap="all" baseline="0">
                <a:latin typeface="Helvetica" pitchFamily="2" charset="0"/>
              </a:defRPr>
            </a:lvl1pPr>
            <a:lvl2pPr>
              <a:buFontTx/>
              <a:buNone/>
              <a:defRPr b="1"/>
            </a:lvl2pPr>
            <a:lvl3pPr marL="685800" indent="0">
              <a:buFontTx/>
              <a:buNone/>
              <a:defRPr b="1"/>
            </a:lvl3pPr>
            <a:lvl4pPr marL="1028700" indent="0">
              <a:buFontTx/>
              <a:buNone/>
              <a:defRPr b="1"/>
            </a:lvl4pPr>
            <a:lvl5pPr marL="1371600" indent="0">
              <a:buFontTx/>
              <a:buNone/>
              <a:defRPr b="1"/>
            </a:lvl5pPr>
          </a:lstStyle>
          <a:p>
            <a:pPr lvl="0"/>
            <a:r>
              <a:rPr lang="en-US" dirty="0"/>
              <a:t>ADDITIONAL TEXT GOES HERE </a:t>
            </a:r>
          </a:p>
        </p:txBody>
      </p:sp>
      <p:sp>
        <p:nvSpPr>
          <p:cNvPr id="3" name="TextBox 2">
            <a:extLst>
              <a:ext uri="{FF2B5EF4-FFF2-40B4-BE49-F238E27FC236}">
                <a16:creationId xmlns:a16="http://schemas.microsoft.com/office/drawing/2014/main" id="{5F64B9DE-6557-C54A-BF36-8E798604EA3F}"/>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sp>
        <p:nvSpPr>
          <p:cNvPr id="7" name="Header rule">
            <a:extLst>
              <a:ext uri="{FF2B5EF4-FFF2-40B4-BE49-F238E27FC236}">
                <a16:creationId xmlns:a16="http://schemas.microsoft.com/office/drawing/2014/main" id="{09B1960F-507A-E84C-8B64-1891B754A975}"/>
              </a:ext>
            </a:extLst>
          </p:cNvPr>
          <p:cNvSpPr/>
          <p:nvPr/>
        </p:nvSpPr>
        <p:spPr>
          <a:xfrm>
            <a:off x="640080" y="2468880"/>
            <a:ext cx="7772400" cy="36576"/>
          </a:xfrm>
          <a:prstGeom prst="rect">
            <a:avLst/>
          </a:prstGeom>
          <a:solidFill>
            <a:srgbClr val="2C75AC"/>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graphicFrame>
        <p:nvGraphicFramePr>
          <p:cNvPr id="9" name="Table 8" hidden="1">
            <a:extLst>
              <a:ext uri="{FF2B5EF4-FFF2-40B4-BE49-F238E27FC236}">
                <a16:creationId xmlns:a16="http://schemas.microsoft.com/office/drawing/2014/main" id="{D23CA481-98CA-0745-833B-EFD0DBCDDA4E}"/>
              </a:ext>
            </a:extLst>
          </p:cNvPr>
          <p:cNvGraphicFramePr>
            <a:graphicFrameLocks noGrp="1"/>
          </p:cNvGraphicFramePr>
          <p:nvPr>
            <p:extLst>
              <p:ext uri="{D42A27DB-BD31-4B8C-83A1-F6EECF244321}">
                <p14:modId xmlns:p14="http://schemas.microsoft.com/office/powerpoint/2010/main" val="3279498072"/>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0" name="TextBox 9">
            <a:extLst>
              <a:ext uri="{FF2B5EF4-FFF2-40B4-BE49-F238E27FC236}">
                <a16:creationId xmlns:a16="http://schemas.microsoft.com/office/drawing/2014/main" id="{4E4989E6-36D9-5E4D-A8F4-C8D9759B609B}"/>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graphicFrame>
        <p:nvGraphicFramePr>
          <p:cNvPr id="12" name="Table 11" hidden="1">
            <a:extLst>
              <a:ext uri="{FF2B5EF4-FFF2-40B4-BE49-F238E27FC236}">
                <a16:creationId xmlns:a16="http://schemas.microsoft.com/office/drawing/2014/main" id="{EF7DC21F-99F8-4F48-9203-63793CFF7D9C}"/>
              </a:ext>
            </a:extLst>
          </p:cNvPr>
          <p:cNvGraphicFramePr>
            <a:graphicFrameLocks noGrp="1"/>
          </p:cNvGraphicFramePr>
          <p:nvPr>
            <p:extLst>
              <p:ext uri="{D42A27DB-BD31-4B8C-83A1-F6EECF244321}">
                <p14:modId xmlns:p14="http://schemas.microsoft.com/office/powerpoint/2010/main" val="4083986431"/>
              </p:ext>
            </p:extLst>
          </p:nvPr>
        </p:nvGraphicFramePr>
        <p:xfrm>
          <a:off x="640080" y="1783080"/>
          <a:ext cx="7772400" cy="676656"/>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550949">
                <a:tc>
                  <a:txBody>
                    <a:bodyPr/>
                    <a:lstStyle/>
                    <a:p>
                      <a:pPr>
                        <a:lnSpc>
                          <a:spcPct val="100000"/>
                        </a:lnSpc>
                      </a:pPr>
                      <a:r>
                        <a:rPr lang="en-US" sz="3600" b="1" dirty="0">
                          <a:ln>
                            <a:noFill/>
                          </a:ln>
                          <a:solidFill>
                            <a:srgbClr val="58595B"/>
                          </a:solidFill>
                          <a:latin typeface="Helvetica" pitchFamily="2" charset="0"/>
                          <a:cs typeface="Arial" panose="020B0604020202020204" pitchFamily="34" charset="0"/>
                        </a:rPr>
                        <a:t>Thank You</a:t>
                      </a:r>
                      <a:endParaRPr lang="en-US" sz="3600" dirty="0">
                        <a:ln>
                          <a:noFill/>
                        </a:ln>
                      </a:endParaRPr>
                    </a:p>
                  </a:txBody>
                  <a:tcPr marL="45720" marT="91440" marB="36576">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sp>
        <p:nvSpPr>
          <p:cNvPr id="13" name="TextBox 12">
            <a:extLst>
              <a:ext uri="{FF2B5EF4-FFF2-40B4-BE49-F238E27FC236}">
                <a16:creationId xmlns:a16="http://schemas.microsoft.com/office/drawing/2014/main" id="{39DA3775-34D5-1E49-AF02-9E34A316EF51}"/>
              </a:ext>
            </a:extLst>
          </p:cNvPr>
          <p:cNvSpPr txBox="1"/>
          <p:nvPr/>
        </p:nvSpPr>
        <p:spPr>
          <a:xfrm>
            <a:off x="640080" y="1874520"/>
            <a:ext cx="7772400" cy="553998"/>
          </a:xfrm>
          <a:prstGeom prst="rect">
            <a:avLst/>
          </a:prstGeom>
          <a:noFill/>
        </p:spPr>
        <p:txBody>
          <a:bodyPr wrap="square" lIns="0" tIns="0" rIns="0" bIns="0" rtlCol="0" anchor="b" anchorCtr="0">
            <a:spAutoFit/>
          </a:bodyPr>
          <a:lstStyle/>
          <a:p>
            <a:r>
              <a:rPr lang="en-US" sz="3600" b="1" i="0" baseline="0" dirty="0">
                <a:solidFill>
                  <a:srgbClr val="58595B"/>
                </a:solidFill>
                <a:latin typeface="Helvetica" pitchFamily="2" charset="0"/>
              </a:rPr>
              <a:t>Section Divider</a:t>
            </a:r>
          </a:p>
        </p:txBody>
      </p:sp>
    </p:spTree>
    <p:extLst>
      <p:ext uri="{BB962C8B-B14F-4D97-AF65-F5344CB8AC3E}">
        <p14:creationId xmlns:p14="http://schemas.microsoft.com/office/powerpoint/2010/main" val="2156785673"/>
      </p:ext>
    </p:extLst>
  </p:cSld>
  <p:clrMapOvr>
    <a:masterClrMapping/>
  </p:clrMapOvr>
  <p:extLst mod="1">
    <p:ext uri="{DCECCB84-F9BA-43D5-87BE-67443E8EF086}">
      <p15:sldGuideLst xmlns:p15="http://schemas.microsoft.com/office/powerpoint/2012/main">
        <p15:guide id="1" pos="2880">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Header w/copy">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6858000" cy="582788"/>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6858000" cy="215444"/>
          </a:xfrm>
          <a:prstGeom prst="rect">
            <a:avLst/>
          </a:prstGeom>
        </p:spPr>
        <p:txBody>
          <a:bodyPr>
            <a:spAutoFit/>
          </a:bodyPr>
          <a:lstStyle>
            <a:lvl1pPr marL="0" indent="0">
              <a:lnSpc>
                <a:spcPct val="100000"/>
              </a:lnSpc>
              <a:buFontTx/>
              <a:buNone/>
              <a:defRPr b="1" i="0" cap="none" baseline="0">
                <a:latin typeface="Helvetica" pitchFamily="2" charset="0"/>
              </a:defRPr>
            </a:lvl1pPr>
          </a:lstStyle>
          <a:p>
            <a:pPr lvl="0"/>
            <a:r>
              <a:rPr lang="en-US" dirty="0"/>
              <a:t>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itle 2">
            <a:extLst>
              <a:ext uri="{FF2B5EF4-FFF2-40B4-BE49-F238E27FC236}">
                <a16:creationId xmlns:a16="http://schemas.microsoft.com/office/drawing/2014/main" id="{8B117F2E-F782-844A-A783-F9F40B77A93D}"/>
              </a:ext>
            </a:extLst>
          </p:cNvPr>
          <p:cNvSpPr>
            <a:spLocks noGrp="1"/>
          </p:cNvSpPr>
          <p:nvPr>
            <p:ph type="title" hasCustomPrompt="1"/>
          </p:nvPr>
        </p:nvSpPr>
        <p:spPr>
          <a:xfrm>
            <a:off x="640077" y="367401"/>
            <a:ext cx="7772400" cy="389979"/>
          </a:xfrm>
        </p:spPr>
        <p:txBody>
          <a:bodyPr anchor="b" anchorCtr="0"/>
          <a:lstStyle/>
          <a:p>
            <a:r>
              <a:rPr lang="en-US" dirty="0"/>
              <a:t>Header w/copy</a:t>
            </a:r>
          </a:p>
        </p:txBody>
      </p:sp>
    </p:spTree>
    <p:extLst>
      <p:ext uri="{BB962C8B-B14F-4D97-AF65-F5344CB8AC3E}">
        <p14:creationId xmlns:p14="http://schemas.microsoft.com/office/powerpoint/2010/main" val="4147832771"/>
      </p:ext>
    </p:extLst>
  </p:cSld>
  <p:clrMapOvr>
    <a:masterClrMapping/>
  </p:clrMapOvr>
  <p:extLst mod="1">
    <p:ext uri="{DCECCB84-F9BA-43D5-87BE-67443E8EF086}">
      <p15:sldGuideLst xmlns:p15="http://schemas.microsoft.com/office/powerpoint/2012/main">
        <p15:guide id="1" pos="2880">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Header w/bullets">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6858000" cy="582788"/>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685800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a:xfrm>
            <a:off x="7407534" y="4754880"/>
            <a:ext cx="941832" cy="381643"/>
          </a:xfrm>
        </p:spPr>
        <p:txBody>
          <a:bodyPr/>
          <a:lstStyle>
            <a:lvl1pPr>
              <a:defRPr/>
            </a:lvl1pPr>
          </a:lstStyle>
          <a:p>
            <a:r>
              <a:rPr lang="en-US" dirty="0"/>
              <a:t>June 14, 2019</a:t>
            </a:r>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4" name="Title 3">
            <a:extLst>
              <a:ext uri="{FF2B5EF4-FFF2-40B4-BE49-F238E27FC236}">
                <a16:creationId xmlns:a16="http://schemas.microsoft.com/office/drawing/2014/main" id="{34576D38-1D07-4944-9AE7-710415891258}"/>
              </a:ext>
            </a:extLst>
          </p:cNvPr>
          <p:cNvSpPr>
            <a:spLocks noGrp="1"/>
          </p:cNvSpPr>
          <p:nvPr>
            <p:ph type="title" hasCustomPrompt="1"/>
          </p:nvPr>
        </p:nvSpPr>
        <p:spPr/>
        <p:txBody>
          <a:bodyPr/>
          <a:lstStyle/>
          <a:p>
            <a:r>
              <a:rPr lang="en-US" dirty="0"/>
              <a:t>Header w/copy and bullets</a:t>
            </a:r>
          </a:p>
        </p:txBody>
      </p:sp>
      <p:sp>
        <p:nvSpPr>
          <p:cNvPr id="5" name="Text Placeholder 4">
            <a:extLst>
              <a:ext uri="{FF2B5EF4-FFF2-40B4-BE49-F238E27FC236}">
                <a16:creationId xmlns:a16="http://schemas.microsoft.com/office/drawing/2014/main" id="{FEB3799F-3DE7-0C45-B34C-091D879B69B2}"/>
              </a:ext>
            </a:extLst>
          </p:cNvPr>
          <p:cNvSpPr>
            <a:spLocks noGrp="1"/>
          </p:cNvSpPr>
          <p:nvPr>
            <p:ph type="body" sz="quarter" idx="21" hasCustomPrompt="1"/>
          </p:nvPr>
        </p:nvSpPr>
        <p:spPr>
          <a:xfrm>
            <a:off x="1097281" y="2286000"/>
            <a:ext cx="6858000" cy="388889"/>
          </a:xfrm>
        </p:spPr>
        <p:txBody>
          <a:bodyPr lIns="365760">
            <a:spAutoFit/>
          </a:bodyPr>
          <a:lstStyle>
            <a:lvl1pPr>
              <a:defRPr/>
            </a:lvl1pPr>
          </a:lstStyle>
          <a:p>
            <a:pPr lvl="0"/>
            <a:r>
              <a:rPr lang="en-US" dirty="0"/>
              <a:t>Most bulleted slides should have no more than 5 bullets with only about 5-6 words per bullet.</a:t>
            </a:r>
          </a:p>
        </p:txBody>
      </p:sp>
    </p:spTree>
    <p:extLst>
      <p:ext uri="{BB962C8B-B14F-4D97-AF65-F5344CB8AC3E}">
        <p14:creationId xmlns:p14="http://schemas.microsoft.com/office/powerpoint/2010/main" val="3105351815"/>
      </p:ext>
    </p:extLst>
  </p:cSld>
  <p:clrMapOvr>
    <a:masterClrMapping/>
  </p:clrMapOvr>
  <p:extLst mod="1">
    <p:ext uri="{DCECCB84-F9BA-43D5-87BE-67443E8EF086}">
      <p15:sldGuideLst xmlns:p15="http://schemas.microsoft.com/office/powerpoint/2012/main">
        <p15:guide id="1" pos="2880">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Header w/two columns">
    <p:spTree>
      <p:nvGrpSpPr>
        <p:cNvPr id="1" name=""/>
        <p:cNvGrpSpPr/>
        <p:nvPr/>
      </p:nvGrpSpPr>
      <p:grpSpPr>
        <a:xfrm>
          <a:off x="0" y="0"/>
          <a:ext cx="0" cy="0"/>
          <a:chOff x="0" y="0"/>
          <a:chExt cx="0" cy="0"/>
        </a:xfrm>
      </p:grpSpPr>
      <p:sp>
        <p:nvSpPr>
          <p:cNvPr id="20" name="Text Placeholder 19">
            <a:extLst>
              <a:ext uri="{FF2B5EF4-FFF2-40B4-BE49-F238E27FC236}">
                <a16:creationId xmlns:a16="http://schemas.microsoft.com/office/drawing/2014/main" id="{BA3E27AB-E22C-2E4F-A3EA-44DAE3ABD63C}"/>
              </a:ext>
            </a:extLst>
          </p:cNvPr>
          <p:cNvSpPr>
            <a:spLocks noGrp="1"/>
          </p:cNvSpPr>
          <p:nvPr>
            <p:ph type="body" sz="quarter" idx="13" hasCustomPrompt="1"/>
          </p:nvPr>
        </p:nvSpPr>
        <p:spPr>
          <a:xfrm>
            <a:off x="1097280" y="1554480"/>
            <a:ext cx="3383280" cy="1205209"/>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24" name="Text Placeholder 23">
            <a:extLst>
              <a:ext uri="{FF2B5EF4-FFF2-40B4-BE49-F238E27FC236}">
                <a16:creationId xmlns:a16="http://schemas.microsoft.com/office/drawing/2014/main" id="{B75E8B6C-2945-AB43-B572-F1D51C630C53}"/>
              </a:ext>
            </a:extLst>
          </p:cNvPr>
          <p:cNvSpPr>
            <a:spLocks noGrp="1"/>
          </p:cNvSpPr>
          <p:nvPr>
            <p:ph type="body" sz="quarter" idx="15" hasCustomPrompt="1"/>
          </p:nvPr>
        </p:nvSpPr>
        <p:spPr>
          <a:xfrm>
            <a:off x="1097280" y="1188720"/>
            <a:ext cx="338328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Column One Subhead</a:t>
            </a:r>
          </a:p>
        </p:txBody>
      </p:sp>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2E97A3B5-6613-4F46-BF76-6FADC2B102EA}"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5029200" y="1554480"/>
            <a:ext cx="3383280" cy="1205209"/>
          </a:xfrm>
          <a:prstGeom prst="rect">
            <a:avLst/>
          </a:prstGeom>
        </p:spPr>
        <p:txBody>
          <a:bodyPr>
            <a:spAutoFit/>
          </a:bodyPr>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5029200" y="1188720"/>
            <a:ext cx="3383280" cy="215444"/>
          </a:xfrm>
          <a:prstGeom prst="rect">
            <a:avLst/>
          </a:prstGeom>
        </p:spPr>
        <p:txBody>
          <a:bodyPr>
            <a:spAutoFit/>
          </a:bodyPr>
          <a:lstStyle>
            <a:lvl1pPr marL="0" indent="0">
              <a:lnSpc>
                <a:spcPct val="100000"/>
              </a:lnSpc>
              <a:buFontTx/>
              <a:buNone/>
              <a:defRPr b="1" i="0" cap="all" baseline="0">
                <a:latin typeface="Helvetica" pitchFamily="2" charset="0"/>
              </a:defRPr>
            </a:lvl1pPr>
          </a:lstStyle>
          <a:p>
            <a:pPr lvl="0"/>
            <a:r>
              <a:rPr lang="en-US" dirty="0"/>
              <a:t>Column Two Subhead</a:t>
            </a:r>
          </a:p>
        </p:txBody>
      </p:sp>
      <p:sp>
        <p:nvSpPr>
          <p:cNvPr id="2" name="Title 1">
            <a:extLst>
              <a:ext uri="{FF2B5EF4-FFF2-40B4-BE49-F238E27FC236}">
                <a16:creationId xmlns:a16="http://schemas.microsoft.com/office/drawing/2014/main" id="{B3E3FFDB-27DF-174A-9ED2-F20F22E29A5C}"/>
              </a:ext>
            </a:extLst>
          </p:cNvPr>
          <p:cNvSpPr>
            <a:spLocks noGrp="1"/>
          </p:cNvSpPr>
          <p:nvPr>
            <p:ph type="title" hasCustomPrompt="1"/>
          </p:nvPr>
        </p:nvSpPr>
        <p:spPr/>
        <p:txBody>
          <a:bodyPr/>
          <a:lstStyle/>
          <a:p>
            <a:r>
              <a:rPr lang="en-US" dirty="0"/>
              <a:t>Header w/two columns</a:t>
            </a:r>
          </a:p>
        </p:txBody>
      </p:sp>
    </p:spTree>
    <p:extLst>
      <p:ext uri="{BB962C8B-B14F-4D97-AF65-F5344CB8AC3E}">
        <p14:creationId xmlns:p14="http://schemas.microsoft.com/office/powerpoint/2010/main" val="802737949"/>
      </p:ext>
    </p:extLst>
  </p:cSld>
  <p:clrMapOvr>
    <a:masterClrMapping/>
  </p:clrMapOvr>
  <p:extLst>
    <p:ext uri="{DCECCB84-F9BA-43D5-87BE-67443E8EF086}">
      <p15:sldGuideLst xmlns:p15="http://schemas.microsoft.com/office/powerpoint/2012/main">
        <p15:guide id="1" pos="2880">
          <p15:clr>
            <a:srgbClr val="FBAE40"/>
          </p15:clr>
        </p15:guide>
        <p15:guide id="2" pos="3096">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ader w/table">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09DCE2DB-E4F8-0848-90C1-ACDCE2F38AD9}"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3" name="Title 2">
            <a:extLst>
              <a:ext uri="{FF2B5EF4-FFF2-40B4-BE49-F238E27FC236}">
                <a16:creationId xmlns:a16="http://schemas.microsoft.com/office/drawing/2014/main" id="{3BE623E0-A664-AE40-BA0B-DD28927DB98C}"/>
              </a:ext>
            </a:extLst>
          </p:cNvPr>
          <p:cNvSpPr>
            <a:spLocks noGrp="1"/>
          </p:cNvSpPr>
          <p:nvPr>
            <p:ph type="title" hasCustomPrompt="1"/>
          </p:nvPr>
        </p:nvSpPr>
        <p:spPr/>
        <p:txBody>
          <a:bodyPr/>
          <a:lstStyle/>
          <a:p>
            <a:r>
              <a:rPr lang="en-US" dirty="0"/>
              <a:t>Header w/table</a:t>
            </a:r>
          </a:p>
        </p:txBody>
      </p:sp>
      <p:sp>
        <p:nvSpPr>
          <p:cNvPr id="4" name="Table Placeholder 3">
            <a:extLst>
              <a:ext uri="{FF2B5EF4-FFF2-40B4-BE49-F238E27FC236}">
                <a16:creationId xmlns:a16="http://schemas.microsoft.com/office/drawing/2014/main" id="{DC239404-90E7-C24E-AFE4-2269257F0B4F}"/>
              </a:ext>
            </a:extLst>
          </p:cNvPr>
          <p:cNvSpPr>
            <a:spLocks noGrp="1"/>
          </p:cNvSpPr>
          <p:nvPr>
            <p:ph type="tbl" sz="quarter" idx="20"/>
          </p:nvPr>
        </p:nvSpPr>
        <p:spPr>
          <a:xfrm>
            <a:off x="1097280" y="1188720"/>
            <a:ext cx="6400800" cy="3108960"/>
          </a:xfrm>
          <a:prstGeom prst="rect">
            <a:avLst/>
          </a:prstGeom>
          <a:solidFill>
            <a:srgbClr val="DBE7F5"/>
          </a:solidFill>
        </p:spPr>
        <p:txBody>
          <a:bodyPr anchor="t" anchorCtr="1"/>
          <a:lstStyle>
            <a:lvl1pPr marL="0" indent="0" algn="ctr">
              <a:buNone/>
              <a:defRPr>
                <a:solidFill>
                  <a:srgbClr val="898989"/>
                </a:solidFill>
              </a:defRPr>
            </a:lvl1pPr>
          </a:lstStyle>
          <a:p>
            <a:r>
              <a:rPr lang="en-US"/>
              <a:t>Click icon to add table</a:t>
            </a:r>
            <a:endParaRPr lang="en-US" dirty="0"/>
          </a:p>
        </p:txBody>
      </p:sp>
      <p:sp>
        <p:nvSpPr>
          <p:cNvPr id="7" name="Text Placeholder 3">
            <a:extLst>
              <a:ext uri="{FF2B5EF4-FFF2-40B4-BE49-F238E27FC236}">
                <a16:creationId xmlns:a16="http://schemas.microsoft.com/office/drawing/2014/main" id="{333AD3F6-9F07-D947-93D3-62C883A521CD}"/>
              </a:ext>
            </a:extLst>
          </p:cNvPr>
          <p:cNvSpPr>
            <a:spLocks noGrp="1"/>
          </p:cNvSpPr>
          <p:nvPr>
            <p:ph type="body" sz="quarter" idx="12" hasCustomPrompt="1"/>
          </p:nvPr>
        </p:nvSpPr>
        <p:spPr>
          <a:xfrm>
            <a:off x="7739809" y="1188720"/>
            <a:ext cx="946991" cy="1354217"/>
          </a:xfrm>
          <a:prstGeom prst="rect">
            <a:avLst/>
          </a:prstGeom>
        </p:spPr>
        <p:txBody>
          <a:bodyPr wrap="square" lIns="0">
            <a:spAutoFit/>
          </a:bodyPr>
          <a:lstStyle>
            <a:lvl1pPr marL="0" indent="0" algn="l">
              <a:lnSpc>
                <a:spcPct val="100000"/>
              </a:lnSpc>
              <a:buNone/>
              <a:defRPr sz="800" b="0">
                <a:solidFill>
                  <a:srgbClr val="FC28FC"/>
                </a:solidFill>
              </a:defRPr>
            </a:lvl1pPr>
            <a:lvl2pPr marL="342900" indent="0">
              <a:buNone/>
              <a:defRPr>
                <a:solidFill>
                  <a:srgbClr val="FF0000"/>
                </a:solidFill>
              </a:defRPr>
            </a:lvl2pPr>
            <a:lvl3pPr marL="685800" indent="0">
              <a:buNone/>
              <a:defRPr>
                <a:solidFill>
                  <a:srgbClr val="FF0000"/>
                </a:solidFill>
              </a:defRPr>
            </a:lvl3pPr>
            <a:lvl4pPr marL="1028700" indent="0">
              <a:buNone/>
              <a:defRPr>
                <a:solidFill>
                  <a:srgbClr val="FF0000"/>
                </a:solidFill>
              </a:defRPr>
            </a:lvl4pPr>
            <a:lvl5pPr marL="1371600" indent="0">
              <a:buNone/>
              <a:defRPr>
                <a:solidFill>
                  <a:srgbClr val="FF0000"/>
                </a:solidFill>
              </a:defRPr>
            </a:lvl5pPr>
          </a:lstStyle>
          <a:p>
            <a:pPr lvl="0"/>
            <a:r>
              <a:rPr lang="en-US" dirty="0"/>
              <a:t>Input data using the custom table. If you’re not sure you’ll need this table, we recommend HIDING the slide temporarily instead of deleting it. Once deleted, the custom table can be recovered from the master source file. </a:t>
            </a:r>
          </a:p>
        </p:txBody>
      </p:sp>
    </p:spTree>
    <p:extLst>
      <p:ext uri="{BB962C8B-B14F-4D97-AF65-F5344CB8AC3E}">
        <p14:creationId xmlns:p14="http://schemas.microsoft.com/office/powerpoint/2010/main" val="253984225"/>
      </p:ext>
    </p:extLst>
  </p:cSld>
  <p:clrMapOvr>
    <a:masterClrMapping/>
  </p:clrMapOvr>
  <p:extLst>
    <p:ext uri="{DCECCB84-F9BA-43D5-87BE-67443E8EF086}">
      <p15:sldGuideLst xmlns:p15="http://schemas.microsoft.com/office/powerpoint/2012/main">
        <p15:guide id="1" pos="2880">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Header w/one image on Left">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11D0AFF7-781E-9C49-9DD3-A4DFB4A9395B}"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4572000" y="1554480"/>
            <a:ext cx="3840478" cy="1205209"/>
          </a:xfrm>
          <a:prstGeom prst="rect">
            <a:avLst/>
          </a:prstGeom>
        </p:spPr>
        <p:txBody>
          <a:bodyPr lIns="36576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4571999" y="1188720"/>
            <a:ext cx="3840479" cy="215444"/>
          </a:xfrm>
          <a:prstGeom prst="rect">
            <a:avLst/>
          </a:prstGeom>
        </p:spPr>
        <p:txBody>
          <a:bodyPr lIns="365760" rIns="0">
            <a:spAutoFit/>
          </a:bodyPr>
          <a:lstStyle>
            <a:lvl1pPr marL="0" indent="0">
              <a:lnSpc>
                <a:spcPct val="100000"/>
              </a:lnSpc>
              <a:buFontTx/>
              <a:buNone/>
              <a:defRPr b="1" i="0" cap="all" baseline="0">
                <a:latin typeface="Helvetica" pitchFamily="2" charset="0"/>
              </a:defRPr>
            </a:lvl1pPr>
          </a:lstStyle>
          <a:p>
            <a:pPr lvl="0"/>
            <a:r>
              <a:rPr lang="en-US" dirty="0"/>
              <a:t>SUBHEAD</a:t>
            </a:r>
          </a:p>
        </p:txBody>
      </p:sp>
      <p:sp>
        <p:nvSpPr>
          <p:cNvPr id="3" name="Picture Placeholder 2">
            <a:extLst>
              <a:ext uri="{FF2B5EF4-FFF2-40B4-BE49-F238E27FC236}">
                <a16:creationId xmlns:a16="http://schemas.microsoft.com/office/drawing/2014/main" id="{3567B317-BBC9-8047-B52F-0FE9612A42BF}"/>
              </a:ext>
            </a:extLst>
          </p:cNvPr>
          <p:cNvSpPr>
            <a:spLocks noGrp="1"/>
          </p:cNvSpPr>
          <p:nvPr>
            <p:ph type="pic" sz="quarter" idx="22"/>
          </p:nvPr>
        </p:nvSpPr>
        <p:spPr>
          <a:xfrm>
            <a:off x="640080" y="1188720"/>
            <a:ext cx="3931920" cy="32918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E9E129D3-DC40-9145-85FB-07D3D32FEFDC}"/>
              </a:ext>
            </a:extLst>
          </p:cNvPr>
          <p:cNvSpPr>
            <a:spLocks noGrp="1"/>
          </p:cNvSpPr>
          <p:nvPr>
            <p:ph type="title" hasCustomPrompt="1"/>
          </p:nvPr>
        </p:nvSpPr>
        <p:spPr/>
        <p:txBody>
          <a:bodyPr/>
          <a:lstStyle/>
          <a:p>
            <a:r>
              <a:rPr lang="en-US" dirty="0"/>
              <a:t>Header w/one image on left</a:t>
            </a:r>
          </a:p>
        </p:txBody>
      </p:sp>
    </p:spTree>
    <p:extLst>
      <p:ext uri="{BB962C8B-B14F-4D97-AF65-F5344CB8AC3E}">
        <p14:creationId xmlns:p14="http://schemas.microsoft.com/office/powerpoint/2010/main" val="3822431351"/>
      </p:ext>
    </p:extLst>
  </p:cSld>
  <p:clrMapOvr>
    <a:masterClrMapping/>
  </p:clrMapOvr>
  <p:extLst>
    <p:ext uri="{DCECCB84-F9BA-43D5-87BE-67443E8EF086}">
      <p15:sldGuideLst xmlns:p15="http://schemas.microsoft.com/office/powerpoint/2012/main">
        <p15:guide id="1" pos="2880">
          <p15:clr>
            <a:srgbClr val="FBAE40"/>
          </p15:clr>
        </p15:guide>
        <p15:guide id="2" pos="3120">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Header w/one image on Right">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9FE47C0C-C9E7-AE4D-809E-5CBF13CABA9B}"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9" name="Text Placeholder 19">
            <a:extLst>
              <a:ext uri="{FF2B5EF4-FFF2-40B4-BE49-F238E27FC236}">
                <a16:creationId xmlns:a16="http://schemas.microsoft.com/office/drawing/2014/main" id="{B011BE62-FF06-D74A-B248-36401D84BE10}"/>
              </a:ext>
            </a:extLst>
          </p:cNvPr>
          <p:cNvSpPr>
            <a:spLocks noGrp="1"/>
          </p:cNvSpPr>
          <p:nvPr>
            <p:ph type="body" sz="quarter" idx="20" hasCustomPrompt="1"/>
          </p:nvPr>
        </p:nvSpPr>
        <p:spPr>
          <a:xfrm>
            <a:off x="640079" y="1554480"/>
            <a:ext cx="3840480" cy="1205209"/>
          </a:xfrm>
          <a:prstGeom prst="rect">
            <a:avLst/>
          </a:prstGeom>
        </p:spPr>
        <p:txBody>
          <a:bodyPr lIns="0" rIns="36576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 magna </a:t>
            </a:r>
            <a:r>
              <a:rPr lang="en-US" sz="1400" b="0" i="0" kern="1200" dirty="0" err="1">
                <a:solidFill>
                  <a:srgbClr val="58595B"/>
                </a:solidFill>
                <a:effectLst/>
                <a:latin typeface="Helvetica" pitchFamily="2" charset="0"/>
                <a:ea typeface="+mn-ea"/>
                <a:cs typeface="+mn-cs"/>
              </a:rPr>
              <a:t>aliqua</a:t>
            </a:r>
            <a:r>
              <a:rPr lang="en-US" sz="1400" b="0" i="0" kern="1200" dirty="0">
                <a:solidFill>
                  <a:srgbClr val="58595B"/>
                </a:solidFill>
                <a:effectLst/>
                <a:latin typeface="Helvetica" pitchFamily="2" charset="0"/>
                <a:ea typeface="+mn-ea"/>
                <a:cs typeface="+mn-cs"/>
              </a:rPr>
              <a:t>. Ut </a:t>
            </a:r>
            <a:r>
              <a:rPr lang="en-US" sz="1400" b="0" i="0" kern="1200" dirty="0" err="1">
                <a:solidFill>
                  <a:srgbClr val="58595B"/>
                </a:solidFill>
                <a:effectLst/>
                <a:latin typeface="Helvetica" pitchFamily="2" charset="0"/>
                <a:ea typeface="+mn-ea"/>
                <a:cs typeface="+mn-cs"/>
              </a:rPr>
              <a:t>enim</a:t>
            </a:r>
            <a:r>
              <a:rPr lang="en-US" sz="1400" b="0" i="0" kern="1200" dirty="0">
                <a:solidFill>
                  <a:srgbClr val="58595B"/>
                </a:solidFill>
                <a:effectLst/>
                <a:latin typeface="Helvetica" pitchFamily="2" charset="0"/>
                <a:ea typeface="+mn-ea"/>
                <a:cs typeface="+mn-cs"/>
              </a:rPr>
              <a:t> ad minim </a:t>
            </a:r>
            <a:r>
              <a:rPr lang="en-US" sz="1400" b="0" i="0" kern="1200" dirty="0" err="1">
                <a:solidFill>
                  <a:srgbClr val="58595B"/>
                </a:solidFill>
                <a:effectLst/>
                <a:latin typeface="Helvetica" pitchFamily="2" charset="0"/>
                <a:ea typeface="+mn-ea"/>
                <a:cs typeface="+mn-cs"/>
              </a:rPr>
              <a:t>veniam</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quis</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nostrud</a:t>
            </a:r>
            <a:r>
              <a:rPr lang="en-US" sz="1400" b="0" i="0" kern="1200" dirty="0">
                <a:solidFill>
                  <a:srgbClr val="58595B"/>
                </a:solidFill>
                <a:effectLst/>
                <a:latin typeface="Helvetica" pitchFamily="2" charset="0"/>
                <a:ea typeface="+mn-ea"/>
                <a:cs typeface="+mn-cs"/>
              </a:rPr>
              <a:t> exercitation </a:t>
            </a:r>
            <a:r>
              <a:rPr lang="en-US" sz="1400" b="0" i="0" kern="1200" dirty="0" err="1">
                <a:solidFill>
                  <a:srgbClr val="58595B"/>
                </a:solidFill>
                <a:effectLst/>
                <a:latin typeface="Helvetica" pitchFamily="2" charset="0"/>
                <a:ea typeface="+mn-ea"/>
                <a:cs typeface="+mn-cs"/>
              </a:rPr>
              <a:t>ullamco</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laboris</a:t>
            </a:r>
            <a:r>
              <a:rPr lang="en-US" sz="1400" b="0" i="0" kern="1200" dirty="0">
                <a:solidFill>
                  <a:srgbClr val="58595B"/>
                </a:solidFill>
                <a:effectLst/>
                <a:latin typeface="Helvetica" pitchFamily="2" charset="0"/>
                <a:ea typeface="+mn-ea"/>
                <a:cs typeface="+mn-cs"/>
              </a:rPr>
              <a:t> nisi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aliquip</a:t>
            </a:r>
            <a:r>
              <a:rPr lang="en-US" sz="1400" b="0" i="0" kern="1200" dirty="0">
                <a:solidFill>
                  <a:srgbClr val="58595B"/>
                </a:solidFill>
                <a:effectLst/>
                <a:latin typeface="Helvetica" pitchFamily="2" charset="0"/>
                <a:ea typeface="+mn-ea"/>
                <a:cs typeface="+mn-cs"/>
              </a:rPr>
              <a:t> ex </a:t>
            </a:r>
            <a:r>
              <a:rPr lang="en-US" sz="1400" b="0" i="0" kern="1200" dirty="0" err="1">
                <a:solidFill>
                  <a:srgbClr val="58595B"/>
                </a:solidFill>
                <a:effectLst/>
                <a:latin typeface="Helvetica" pitchFamily="2" charset="0"/>
                <a:ea typeface="+mn-ea"/>
                <a:cs typeface="+mn-cs"/>
              </a:rPr>
              <a:t>ead</a:t>
            </a:r>
            <a:r>
              <a:rPr lang="en-US" sz="1400" b="0" i="0" kern="1200" dirty="0">
                <a:solidFill>
                  <a:srgbClr val="58595B"/>
                </a:solidFill>
                <a:effectLst/>
                <a:latin typeface="Helvetica" pitchFamily="2" charset="0"/>
                <a:ea typeface="+mn-ea"/>
                <a:cs typeface="+mn-cs"/>
              </a:rPr>
              <a:t>.</a:t>
            </a:r>
          </a:p>
        </p:txBody>
      </p:sp>
      <p:sp>
        <p:nvSpPr>
          <p:cNvPr id="10" name="Text Placeholder 23">
            <a:extLst>
              <a:ext uri="{FF2B5EF4-FFF2-40B4-BE49-F238E27FC236}">
                <a16:creationId xmlns:a16="http://schemas.microsoft.com/office/drawing/2014/main" id="{EB34CDE8-07FA-F046-AA33-DDF5668DE685}"/>
              </a:ext>
            </a:extLst>
          </p:cNvPr>
          <p:cNvSpPr>
            <a:spLocks noGrp="1"/>
          </p:cNvSpPr>
          <p:nvPr>
            <p:ph type="body" sz="quarter" idx="21" hasCustomPrompt="1"/>
          </p:nvPr>
        </p:nvSpPr>
        <p:spPr>
          <a:xfrm>
            <a:off x="640080" y="1188720"/>
            <a:ext cx="3840479" cy="219456"/>
          </a:xfrm>
          <a:prstGeom prst="rect">
            <a:avLst/>
          </a:prstGeom>
        </p:spPr>
        <p:txBody>
          <a:bodyPr lIns="0" rIns="365760"/>
          <a:lstStyle>
            <a:lvl1pPr marL="0" indent="0">
              <a:lnSpc>
                <a:spcPct val="100000"/>
              </a:lnSpc>
              <a:buFontTx/>
              <a:buNone/>
              <a:defRPr b="1" i="0" cap="all" baseline="0">
                <a:latin typeface="Helvetica" pitchFamily="2" charset="0"/>
              </a:defRPr>
            </a:lvl1pPr>
          </a:lstStyle>
          <a:p>
            <a:pPr lvl="0"/>
            <a:r>
              <a:rPr lang="en-US" dirty="0"/>
              <a:t>SUBHEAD</a:t>
            </a:r>
          </a:p>
        </p:txBody>
      </p:sp>
      <p:sp>
        <p:nvSpPr>
          <p:cNvPr id="3" name="Picture Placeholder 2">
            <a:extLst>
              <a:ext uri="{FF2B5EF4-FFF2-40B4-BE49-F238E27FC236}">
                <a16:creationId xmlns:a16="http://schemas.microsoft.com/office/drawing/2014/main" id="{3567B317-BBC9-8047-B52F-0FE9612A42BF}"/>
              </a:ext>
            </a:extLst>
          </p:cNvPr>
          <p:cNvSpPr>
            <a:spLocks noGrp="1"/>
          </p:cNvSpPr>
          <p:nvPr>
            <p:ph type="pic" sz="quarter" idx="22"/>
          </p:nvPr>
        </p:nvSpPr>
        <p:spPr>
          <a:xfrm>
            <a:off x="4480559" y="1188720"/>
            <a:ext cx="3931920" cy="3291840"/>
          </a:xfrm>
          <a:prstGeom prst="rect">
            <a:avLst/>
          </a:prstGeom>
          <a:solidFill>
            <a:srgbClr val="DBE7F5"/>
          </a:solidFill>
        </p:spPr>
        <p:txBody>
          <a:bodyPr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2" name="Title 1">
            <a:extLst>
              <a:ext uri="{FF2B5EF4-FFF2-40B4-BE49-F238E27FC236}">
                <a16:creationId xmlns:a16="http://schemas.microsoft.com/office/drawing/2014/main" id="{E9E129D3-DC40-9145-85FB-07D3D32FEFDC}"/>
              </a:ext>
            </a:extLst>
          </p:cNvPr>
          <p:cNvSpPr>
            <a:spLocks noGrp="1"/>
          </p:cNvSpPr>
          <p:nvPr>
            <p:ph type="title" hasCustomPrompt="1"/>
          </p:nvPr>
        </p:nvSpPr>
        <p:spPr/>
        <p:txBody>
          <a:bodyPr/>
          <a:lstStyle/>
          <a:p>
            <a:r>
              <a:rPr lang="en-US" dirty="0"/>
              <a:t>Header w/one image on right</a:t>
            </a:r>
          </a:p>
        </p:txBody>
      </p:sp>
    </p:spTree>
    <p:extLst>
      <p:ext uri="{BB962C8B-B14F-4D97-AF65-F5344CB8AC3E}">
        <p14:creationId xmlns:p14="http://schemas.microsoft.com/office/powerpoint/2010/main" val="4072429056"/>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Header w/two images">
    <p:spTree>
      <p:nvGrpSpPr>
        <p:cNvPr id="1" name=""/>
        <p:cNvGrpSpPr/>
        <p:nvPr/>
      </p:nvGrpSpPr>
      <p:grpSpPr>
        <a:xfrm>
          <a:off x="0" y="0"/>
          <a:ext cx="0" cy="0"/>
          <a:chOff x="0" y="0"/>
          <a:chExt cx="0" cy="0"/>
        </a:xfrm>
      </p:grpSpPr>
      <p:sp>
        <p:nvSpPr>
          <p:cNvPr id="30" name="Date Placeholder 29">
            <a:extLst>
              <a:ext uri="{FF2B5EF4-FFF2-40B4-BE49-F238E27FC236}">
                <a16:creationId xmlns:a16="http://schemas.microsoft.com/office/drawing/2014/main" id="{1F6F2740-8429-6B4A-A574-66C4F5DDF862}"/>
              </a:ext>
            </a:extLst>
          </p:cNvPr>
          <p:cNvSpPr>
            <a:spLocks noGrp="1"/>
          </p:cNvSpPr>
          <p:nvPr>
            <p:ph type="dt" sz="half" idx="18"/>
          </p:nvPr>
        </p:nvSpPr>
        <p:spPr/>
        <p:txBody>
          <a:bodyPr/>
          <a:lstStyle/>
          <a:p>
            <a:fld id="{FE467E6B-9A71-6D40-8626-10A71C7AA91F}" type="datetime4">
              <a:rPr lang="en-US" smtClean="0"/>
              <a:t>August 2, 2019</a:t>
            </a:fld>
            <a:endParaRPr lang="en-US" dirty="0"/>
          </a:p>
        </p:txBody>
      </p:sp>
      <p:sp>
        <p:nvSpPr>
          <p:cNvPr id="31" name="Slide Number Placeholder 30">
            <a:extLst>
              <a:ext uri="{FF2B5EF4-FFF2-40B4-BE49-F238E27FC236}">
                <a16:creationId xmlns:a16="http://schemas.microsoft.com/office/drawing/2014/main" id="{761AA930-3E3D-D743-BA3C-3CC35B2CB369}"/>
              </a:ext>
            </a:extLst>
          </p:cNvPr>
          <p:cNvSpPr>
            <a:spLocks noGrp="1"/>
          </p:cNvSpPr>
          <p:nvPr>
            <p:ph type="sldNum" sz="quarter" idx="19"/>
          </p:nvPr>
        </p:nvSpPr>
        <p:spPr/>
        <p:txBody>
          <a:bodyPr/>
          <a:lstStyle/>
          <a:p>
            <a:fld id="{B6238B5B-F19C-E947-A0BC-87BD7983F871}" type="slidenum">
              <a:rPr lang="en-US" smtClean="0"/>
              <a:pPr/>
              <a:t>‹#›</a:t>
            </a:fld>
            <a:endParaRPr lang="en-US" dirty="0"/>
          </a:p>
        </p:txBody>
      </p:sp>
      <p:sp>
        <p:nvSpPr>
          <p:cNvPr id="11" name="Picture Placeholder 2">
            <a:extLst>
              <a:ext uri="{FF2B5EF4-FFF2-40B4-BE49-F238E27FC236}">
                <a16:creationId xmlns:a16="http://schemas.microsoft.com/office/drawing/2014/main" id="{1DAC8BF1-9424-6B48-95ED-2528BCFCB126}"/>
              </a:ext>
            </a:extLst>
          </p:cNvPr>
          <p:cNvSpPr>
            <a:spLocks noGrp="1"/>
          </p:cNvSpPr>
          <p:nvPr>
            <p:ph type="pic" sz="quarter" idx="23"/>
          </p:nvPr>
        </p:nvSpPr>
        <p:spPr>
          <a:xfrm>
            <a:off x="639952" y="1188720"/>
            <a:ext cx="3749039"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2" name="Text Placeholder 19">
            <a:extLst>
              <a:ext uri="{FF2B5EF4-FFF2-40B4-BE49-F238E27FC236}">
                <a16:creationId xmlns:a16="http://schemas.microsoft.com/office/drawing/2014/main" id="{1F4621DD-0EC3-7B40-9C5B-544E9945AB7E}"/>
              </a:ext>
            </a:extLst>
          </p:cNvPr>
          <p:cNvSpPr>
            <a:spLocks noGrp="1"/>
          </p:cNvSpPr>
          <p:nvPr>
            <p:ph type="body" sz="quarter" idx="28" hasCustomPrompt="1"/>
          </p:nvPr>
        </p:nvSpPr>
        <p:spPr>
          <a:xfrm>
            <a:off x="640080" y="3291840"/>
            <a:ext cx="3749039" cy="82296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
        <p:nvSpPr>
          <p:cNvPr id="2" name="Title 1">
            <a:extLst>
              <a:ext uri="{FF2B5EF4-FFF2-40B4-BE49-F238E27FC236}">
                <a16:creationId xmlns:a16="http://schemas.microsoft.com/office/drawing/2014/main" id="{83A7ADB9-B0E1-624C-B3FB-2E094D93977F}"/>
              </a:ext>
            </a:extLst>
          </p:cNvPr>
          <p:cNvSpPr>
            <a:spLocks noGrp="1"/>
          </p:cNvSpPr>
          <p:nvPr>
            <p:ph type="title" hasCustomPrompt="1"/>
          </p:nvPr>
        </p:nvSpPr>
        <p:spPr/>
        <p:txBody>
          <a:bodyPr/>
          <a:lstStyle/>
          <a:p>
            <a:r>
              <a:rPr lang="en-US" dirty="0"/>
              <a:t>Header w/two images</a:t>
            </a:r>
          </a:p>
        </p:txBody>
      </p:sp>
      <p:sp>
        <p:nvSpPr>
          <p:cNvPr id="13" name="Picture Placeholder 2">
            <a:extLst>
              <a:ext uri="{FF2B5EF4-FFF2-40B4-BE49-F238E27FC236}">
                <a16:creationId xmlns:a16="http://schemas.microsoft.com/office/drawing/2014/main" id="{9C652879-E485-9847-B5DA-F17C66D89A13}"/>
              </a:ext>
            </a:extLst>
          </p:cNvPr>
          <p:cNvSpPr>
            <a:spLocks noGrp="1"/>
          </p:cNvSpPr>
          <p:nvPr>
            <p:ph type="pic" sz="quarter" idx="29"/>
          </p:nvPr>
        </p:nvSpPr>
        <p:spPr>
          <a:xfrm>
            <a:off x="4663440" y="1188720"/>
            <a:ext cx="3749039" cy="2057400"/>
          </a:xfrm>
          <a:prstGeom prst="rect">
            <a:avLst/>
          </a:prstGeom>
          <a:solidFill>
            <a:srgbClr val="DBE7F5"/>
          </a:solidFill>
        </p:spPr>
        <p:txBody>
          <a:bodyPr wrap="none" anchor="t" anchorCtr="1"/>
          <a:lstStyle>
            <a:lvl1pPr marL="0" indent="0" algn="ctr">
              <a:buFontTx/>
              <a:buNone/>
              <a:defRPr b="0" i="0">
                <a:solidFill>
                  <a:srgbClr val="898989"/>
                </a:solidFill>
                <a:latin typeface="Helvetica Regular" pitchFamily="2" charset="0"/>
              </a:defRPr>
            </a:lvl1pPr>
          </a:lstStyle>
          <a:p>
            <a:r>
              <a:rPr lang="en-US"/>
              <a:t>Click icon to add picture</a:t>
            </a:r>
            <a:endParaRPr lang="en-US" dirty="0"/>
          </a:p>
        </p:txBody>
      </p:sp>
      <p:sp>
        <p:nvSpPr>
          <p:cNvPr id="14" name="Text Placeholder 19">
            <a:extLst>
              <a:ext uri="{FF2B5EF4-FFF2-40B4-BE49-F238E27FC236}">
                <a16:creationId xmlns:a16="http://schemas.microsoft.com/office/drawing/2014/main" id="{3075D6A2-6D65-FC47-AC64-35561CC02CFD}"/>
              </a:ext>
            </a:extLst>
          </p:cNvPr>
          <p:cNvSpPr>
            <a:spLocks noGrp="1"/>
          </p:cNvSpPr>
          <p:nvPr>
            <p:ph type="body" sz="quarter" idx="30" hasCustomPrompt="1"/>
          </p:nvPr>
        </p:nvSpPr>
        <p:spPr>
          <a:xfrm>
            <a:off x="4663440" y="3291840"/>
            <a:ext cx="3749039" cy="822960"/>
          </a:xfrm>
          <a:prstGeom prst="rect">
            <a:avLst/>
          </a:prstGeom>
        </p:spPr>
        <p:txBody>
          <a:bodyPr lIns="0" tIns="182880" bIns="0"/>
          <a:lstStyle>
            <a:lvl1pPr marL="0" marR="0" indent="0" algn="l" defTabSz="685800" rtl="0" eaLnBrk="1" fontAlgn="auto" latinLnBrk="0" hangingPunct="1">
              <a:lnSpc>
                <a:spcPct val="100000"/>
              </a:lnSpc>
              <a:spcBef>
                <a:spcPts val="750"/>
              </a:spcBef>
              <a:spcAft>
                <a:spcPts val="0"/>
              </a:spcAft>
              <a:buClrTx/>
              <a:buSzTx/>
              <a:buFont typeface="Arial" panose="020B0604020202020204" pitchFamily="34" charset="0"/>
              <a:buNone/>
              <a:tabLst/>
              <a:defRPr b="0" i="0" baseline="0">
                <a:solidFill>
                  <a:srgbClr val="58595B"/>
                </a:solidFill>
                <a:latin typeface="Helvetica Regular" pitchFamily="2" charset="0"/>
              </a:defRPr>
            </a:lvl1pPr>
          </a:lstStyle>
          <a:p>
            <a:pPr marL="0" marR="0" lvl="0" indent="0" algn="l" defTabSz="685800" rtl="0" eaLnBrk="1" fontAlgn="auto" latinLnBrk="0" hangingPunct="1">
              <a:lnSpc>
                <a:spcPct val="90000"/>
              </a:lnSpc>
              <a:spcBef>
                <a:spcPts val="750"/>
              </a:spcBef>
              <a:spcAft>
                <a:spcPts val="0"/>
              </a:spcAft>
              <a:buClrTx/>
              <a:buSzTx/>
              <a:buFont typeface="Arial" panose="020B0604020202020204" pitchFamily="34" charset="0"/>
              <a:buNone/>
              <a:tabLst/>
              <a:defRPr/>
            </a:pPr>
            <a:r>
              <a:rPr lang="en-US" sz="1400" b="0" i="0" kern="1200" dirty="0">
                <a:solidFill>
                  <a:srgbClr val="58595B"/>
                </a:solidFill>
                <a:effectLst/>
                <a:latin typeface="Helvetica" pitchFamily="2" charset="0"/>
                <a:ea typeface="+mn-ea"/>
                <a:cs typeface="+mn-cs"/>
              </a:rPr>
              <a:t>Lorem ipsum dolor sit </a:t>
            </a:r>
            <a:r>
              <a:rPr lang="en-US" sz="1400" b="0" i="0" kern="1200" dirty="0" err="1">
                <a:solidFill>
                  <a:srgbClr val="58595B"/>
                </a:solidFill>
                <a:effectLst/>
                <a:latin typeface="Helvetica" pitchFamily="2" charset="0"/>
                <a:ea typeface="+mn-ea"/>
                <a:cs typeface="+mn-cs"/>
              </a:rPr>
              <a:t>amet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consectetur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adipiscing</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elit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sed</a:t>
            </a:r>
            <a:r>
              <a:rPr lang="en-US" sz="1400" b="0" i="0" kern="1200" dirty="0">
                <a:solidFill>
                  <a:srgbClr val="58595B"/>
                </a:solidFill>
                <a:effectLst/>
                <a:latin typeface="Helvetica" pitchFamily="2" charset="0"/>
                <a:ea typeface="+mn-ea"/>
                <a:cs typeface="+mn-cs"/>
              </a:rPr>
              <a:t> do </a:t>
            </a:r>
            <a:r>
              <a:rPr lang="en-US" sz="1400" b="0" i="0" kern="1200" dirty="0" err="1">
                <a:solidFill>
                  <a:srgbClr val="58595B"/>
                </a:solidFill>
                <a:effectLst/>
                <a:latin typeface="Helvetica" pitchFamily="2" charset="0"/>
                <a:ea typeface="+mn-ea"/>
                <a:cs typeface="+mn-cs"/>
              </a:rPr>
              <a:t>eiusmod</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tempor</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incididunt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ut</a:t>
            </a:r>
            <a:r>
              <a:rPr lang="en-US" sz="1400" b="0" i="0" kern="1200" dirty="0">
                <a:solidFill>
                  <a:srgbClr val="58595B"/>
                </a:solidFill>
                <a:effectLst/>
                <a:latin typeface="Helvetica" pitchFamily="2" charset="0"/>
                <a:ea typeface="+mn-ea"/>
                <a:cs typeface="+mn-cs"/>
              </a:rPr>
              <a:t> </a:t>
            </a:r>
            <a:r>
              <a:rPr lang="en-US" sz="1400" b="0" i="0" kern="1200" dirty="0" err="1">
                <a:solidFill>
                  <a:srgbClr val="58595B"/>
                </a:solidFill>
                <a:effectLst/>
                <a:latin typeface="Helvetica" pitchFamily="2" charset="0"/>
                <a:ea typeface="+mn-ea"/>
                <a:cs typeface="+mn-cs"/>
              </a:rPr>
              <a:t>labore</a:t>
            </a:r>
            <a:r>
              <a:rPr lang="en-US" sz="1400" b="0" i="0" kern="1200" dirty="0">
                <a:solidFill>
                  <a:srgbClr val="58595B"/>
                </a:solidFill>
                <a:effectLst/>
                <a:latin typeface="Helvetica" pitchFamily="2" charset="0"/>
                <a:ea typeface="+mn-ea"/>
                <a:cs typeface="+mn-cs"/>
              </a:rPr>
              <a:t> et dolore.</a:t>
            </a:r>
          </a:p>
        </p:txBody>
      </p:sp>
    </p:spTree>
    <p:extLst>
      <p:ext uri="{BB962C8B-B14F-4D97-AF65-F5344CB8AC3E}">
        <p14:creationId xmlns:p14="http://schemas.microsoft.com/office/powerpoint/2010/main" val="1883725414"/>
      </p:ext>
    </p:extLst>
  </p:cSld>
  <p:clrMapOvr>
    <a:masterClrMapping/>
  </p:clrMapOvr>
  <p:extLst>
    <p:ext uri="{DCECCB84-F9BA-43D5-87BE-67443E8EF086}">
      <p15:sldGuideLst xmlns:p15="http://schemas.microsoft.com/office/powerpoint/2012/main"/>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2.xml"/><Relationship Id="rId1" Type="http://schemas.openxmlformats.org/officeDocument/2006/relationships/slideLayout" Target="../slideLayouts/slideLayout17.xml"/><Relationship Id="rId4" Type="http://schemas.openxmlformats.org/officeDocument/2006/relationships/image" Target="../media/image5.sv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14" name="Brand logo">
            <a:extLst>
              <a:ext uri="{FF2B5EF4-FFF2-40B4-BE49-F238E27FC236}">
                <a16:creationId xmlns:a16="http://schemas.microsoft.com/office/drawing/2014/main" id="{B905BEBE-FC81-0D47-9AF4-9E3655228635}"/>
              </a:ext>
            </a:extLst>
          </p:cNvPr>
          <p:cNvPicPr>
            <a:picLocks noChangeAspect="1"/>
          </p:cNvPicPr>
          <p:nvPr/>
        </p:nvPicPr>
        <p:blipFill>
          <a:blip r:embed="rId18">
            <a:extLst>
              <a:ext uri="{96DAC541-7B7A-43D3-8B79-37D633B846F1}">
                <asvg:svgBlip xmlns:asvg="http://schemas.microsoft.com/office/drawing/2016/SVG/main" r:embed="rId19"/>
              </a:ext>
            </a:extLst>
          </a:blip>
          <a:stretch>
            <a:fillRect/>
          </a:stretch>
        </p:blipFill>
        <p:spPr>
          <a:xfrm>
            <a:off x="342900" y="4724784"/>
            <a:ext cx="423229" cy="136525"/>
          </a:xfrm>
          <a:prstGeom prst="rect">
            <a:avLst/>
          </a:prstGeom>
        </p:spPr>
      </p:pic>
      <p:sp>
        <p:nvSpPr>
          <p:cNvPr id="17" name="Header rule">
            <a:extLst>
              <a:ext uri="{FF2B5EF4-FFF2-40B4-BE49-F238E27FC236}">
                <a16:creationId xmlns:a16="http://schemas.microsoft.com/office/drawing/2014/main" id="{98E6E0B5-9270-574F-A10E-09DA8982DB02}"/>
              </a:ext>
            </a:extLst>
          </p:cNvPr>
          <p:cNvSpPr/>
          <p:nvPr/>
        </p:nvSpPr>
        <p:spPr>
          <a:xfrm>
            <a:off x="640080" y="821642"/>
            <a:ext cx="7772400" cy="36576"/>
          </a:xfrm>
          <a:prstGeom prst="rect">
            <a:avLst/>
          </a:prstGeom>
          <a:solidFill>
            <a:srgbClr val="2774AE"/>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0" tIns="0" rIns="0" bIns="0" rtlCol="0" anchor="t" anchorCtr="0"/>
          <a:lstStyle/>
          <a:p>
            <a:pPr algn="ctr"/>
            <a:endParaRPr lang="en-US" b="0" i="0" dirty="0">
              <a:latin typeface="Helvetica Regular" pitchFamily="2" charset="0"/>
            </a:endParaRPr>
          </a:p>
        </p:txBody>
      </p:sp>
      <p:sp>
        <p:nvSpPr>
          <p:cNvPr id="22" name="Title Placeholder">
            <a:extLst>
              <a:ext uri="{FF2B5EF4-FFF2-40B4-BE49-F238E27FC236}">
                <a16:creationId xmlns:a16="http://schemas.microsoft.com/office/drawing/2014/main" id="{7143B24C-1C3A-8E4C-BD32-A8A3EF401E90}"/>
              </a:ext>
            </a:extLst>
          </p:cNvPr>
          <p:cNvSpPr>
            <a:spLocks noGrp="1"/>
          </p:cNvSpPr>
          <p:nvPr>
            <p:ph type="title"/>
          </p:nvPr>
        </p:nvSpPr>
        <p:spPr>
          <a:xfrm>
            <a:off x="640079" y="367401"/>
            <a:ext cx="7772400" cy="389979"/>
          </a:xfrm>
          <a:prstGeom prst="rect">
            <a:avLst/>
          </a:prstGeom>
        </p:spPr>
        <p:txBody>
          <a:bodyPr vert="horz" wrap="square" lIns="0" tIns="0" rIns="0" bIns="0" rtlCol="0" anchor="b" anchorCtr="0">
            <a:spAutoFit/>
          </a:bodyPr>
          <a:lstStyle/>
          <a:p>
            <a:r>
              <a:rPr lang="en-US" dirty="0"/>
              <a:t>Click to edit Master title</a:t>
            </a:r>
          </a:p>
        </p:txBody>
      </p:sp>
      <p:sp>
        <p:nvSpPr>
          <p:cNvPr id="26" name="Date Placeholder">
            <a:extLst>
              <a:ext uri="{FF2B5EF4-FFF2-40B4-BE49-F238E27FC236}">
                <a16:creationId xmlns:a16="http://schemas.microsoft.com/office/drawing/2014/main" id="{8221B8DE-CEF2-934A-AC4E-99A13E490B7A}"/>
              </a:ext>
            </a:extLst>
          </p:cNvPr>
          <p:cNvSpPr>
            <a:spLocks noGrp="1"/>
          </p:cNvSpPr>
          <p:nvPr>
            <p:ph type="dt" sz="half" idx="2"/>
          </p:nvPr>
        </p:nvSpPr>
        <p:spPr>
          <a:xfrm>
            <a:off x="7407534" y="4754880"/>
            <a:ext cx="941832" cy="381643"/>
          </a:xfrm>
          <a:prstGeom prst="rect">
            <a:avLst/>
          </a:prstGeom>
        </p:spPr>
        <p:txBody>
          <a:bodyPr vert="horz" wrap="square" lIns="0" tIns="0" rIns="0" bIns="256032" rtlCol="0" anchor="t" anchorCtr="0">
            <a:spAutoFit/>
          </a:bodyPr>
          <a:lstStyle>
            <a:lvl1pPr algn="r">
              <a:lnSpc>
                <a:spcPct val="100000"/>
              </a:lnSpc>
              <a:defRPr sz="800" b="0" i="0">
                <a:solidFill>
                  <a:srgbClr val="898989"/>
                </a:solidFill>
                <a:latin typeface="Helvetica Regular" pitchFamily="2" charset="0"/>
              </a:defRPr>
            </a:lvl1pPr>
          </a:lstStyle>
          <a:p>
            <a:r>
              <a:rPr lang="en-US" dirty="0"/>
              <a:t>Aug 15, 2019</a:t>
            </a:r>
          </a:p>
        </p:txBody>
      </p:sp>
      <p:sp>
        <p:nvSpPr>
          <p:cNvPr id="27" name="Slide Number Placeholder">
            <a:extLst>
              <a:ext uri="{FF2B5EF4-FFF2-40B4-BE49-F238E27FC236}">
                <a16:creationId xmlns:a16="http://schemas.microsoft.com/office/drawing/2014/main" id="{BB99265C-2058-D148-A5A5-70540F68B968}"/>
              </a:ext>
            </a:extLst>
          </p:cNvPr>
          <p:cNvSpPr>
            <a:spLocks noGrp="1"/>
          </p:cNvSpPr>
          <p:nvPr>
            <p:ph type="sldNum" sz="quarter" idx="4"/>
          </p:nvPr>
        </p:nvSpPr>
        <p:spPr>
          <a:xfrm>
            <a:off x="8686800" y="4754880"/>
            <a:ext cx="457200" cy="365760"/>
          </a:xfrm>
          <a:prstGeom prst="rect">
            <a:avLst/>
          </a:prstGeom>
        </p:spPr>
        <p:txBody>
          <a:bodyPr vert="horz" wrap="square" lIns="0" tIns="0" rIns="0" bIns="256032" rtlCol="0" anchor="t" anchorCtr="0">
            <a:spAutoFit/>
          </a:bodyPr>
          <a:lstStyle>
            <a:lvl1pPr algn="l">
              <a:lnSpc>
                <a:spcPct val="100000"/>
              </a:lnSpc>
              <a:defRPr sz="800" b="0" i="0">
                <a:solidFill>
                  <a:srgbClr val="898989"/>
                </a:solidFill>
                <a:latin typeface="Helvetica Regular" pitchFamily="2" charset="0"/>
              </a:defRPr>
            </a:lvl1pPr>
          </a:lstStyle>
          <a:p>
            <a:fld id="{B6238B5B-F19C-E947-A0BC-87BD7983F871}" type="slidenum">
              <a:rPr lang="en-US" smtClean="0"/>
              <a:pPr/>
              <a:t>‹#›</a:t>
            </a:fld>
            <a:endParaRPr lang="en-US" dirty="0"/>
          </a:p>
        </p:txBody>
      </p:sp>
      <p:sp>
        <p:nvSpPr>
          <p:cNvPr id="9" name="Text Placeholder-left">
            <a:extLst>
              <a:ext uri="{FF2B5EF4-FFF2-40B4-BE49-F238E27FC236}">
                <a16:creationId xmlns:a16="http://schemas.microsoft.com/office/drawing/2014/main" id="{780A88FB-C016-B145-BF42-9CAF49E61B24}"/>
              </a:ext>
            </a:extLst>
          </p:cNvPr>
          <p:cNvSpPr txBox="1">
            <a:spLocks/>
          </p:cNvSpPr>
          <p:nvPr/>
        </p:nvSpPr>
        <p:spPr>
          <a:xfrm>
            <a:off x="933938" y="4773168"/>
            <a:ext cx="1549328" cy="369973"/>
          </a:xfrm>
          <a:prstGeom prst="rect">
            <a:avLst/>
          </a:prstGeom>
        </p:spPr>
        <p:txBody>
          <a:bodyPr wrap="square" lIns="0" tIns="0" rIns="0" bIns="256032">
            <a:spAutoFit/>
          </a:bodyPr>
          <a:lstStyle>
            <a:lvl1pPr marL="0" indent="0" algn="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latin typeface="Helvetica Regular" pitchFamily="2" charset="0"/>
              </a:rPr>
              <a:t>Computer Science Department</a:t>
            </a:r>
          </a:p>
        </p:txBody>
      </p:sp>
      <p:sp>
        <p:nvSpPr>
          <p:cNvPr id="10" name="Text Placeholder-middle">
            <a:extLst>
              <a:ext uri="{FF2B5EF4-FFF2-40B4-BE49-F238E27FC236}">
                <a16:creationId xmlns:a16="http://schemas.microsoft.com/office/drawing/2014/main" id="{1D05E4E6-3004-4849-9241-63072375FC1B}"/>
              </a:ext>
            </a:extLst>
          </p:cNvPr>
          <p:cNvSpPr txBox="1">
            <a:spLocks/>
          </p:cNvSpPr>
          <p:nvPr/>
        </p:nvSpPr>
        <p:spPr>
          <a:xfrm>
            <a:off x="2685202" y="4773168"/>
            <a:ext cx="4139353" cy="369332"/>
          </a:xfrm>
          <a:prstGeom prst="rect">
            <a:avLst/>
          </a:prstGeom>
        </p:spPr>
        <p:txBody>
          <a:bodyPr wrap="square" lIns="0" tIns="0" rIns="0" bIns="256032">
            <a:spAutoFit/>
          </a:bodyPr>
          <a:lstStyle>
            <a:lvl1pPr marL="0" indent="0" algn="ct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latin typeface="Helvetica Regular" pitchFamily="2" charset="0"/>
              </a:rPr>
              <a:t>What to Expect of Classifiers? Reasoning about Logistic Regression with missing features</a:t>
            </a:r>
          </a:p>
        </p:txBody>
      </p:sp>
      <p:sp>
        <p:nvSpPr>
          <p:cNvPr id="4" name="Text Placeholder 3">
            <a:extLst>
              <a:ext uri="{FF2B5EF4-FFF2-40B4-BE49-F238E27FC236}">
                <a16:creationId xmlns:a16="http://schemas.microsoft.com/office/drawing/2014/main" id="{883B9C53-1485-764E-86F1-EF642FC86547}"/>
              </a:ext>
            </a:extLst>
          </p:cNvPr>
          <p:cNvSpPr>
            <a:spLocks noGrp="1"/>
          </p:cNvSpPr>
          <p:nvPr>
            <p:ph type="body" idx="1"/>
          </p:nvPr>
        </p:nvSpPr>
        <p:spPr>
          <a:xfrm>
            <a:off x="1097280" y="1188720"/>
            <a:ext cx="7315199" cy="1175771"/>
          </a:xfrm>
          <a:prstGeom prst="rect">
            <a:avLst/>
          </a:prstGeom>
        </p:spPr>
        <p:txBody>
          <a:bodyPr vert="horz" lIns="0" tIns="0" rIns="0" bIns="0" rtlCol="0">
            <a:sp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977186469"/>
      </p:ext>
    </p:extLst>
  </p:cSld>
  <p:clrMap bg1="lt1" tx1="dk1" bg2="lt2" tx2="dk2" accent1="accent1" accent2="accent2" accent3="accent3" accent4="accent4" accent5="accent5" accent6="accent6" hlink="hlink" folHlink="folHlink"/>
  <p:sldLayoutIdLst>
    <p:sldLayoutId id="2147483813" r:id="rId1"/>
    <p:sldLayoutId id="2147483814" r:id="rId2"/>
    <p:sldLayoutId id="2147483815" r:id="rId3"/>
    <p:sldLayoutId id="2147483816" r:id="rId4"/>
    <p:sldLayoutId id="2147483817" r:id="rId5"/>
    <p:sldLayoutId id="2147483818" r:id="rId6"/>
    <p:sldLayoutId id="2147483819" r:id="rId7"/>
    <p:sldLayoutId id="2147483820" r:id="rId8"/>
    <p:sldLayoutId id="2147483821" r:id="rId9"/>
    <p:sldLayoutId id="2147483822" r:id="rId10"/>
    <p:sldLayoutId id="2147483823" r:id="rId11"/>
    <p:sldLayoutId id="2147483824" r:id="rId12"/>
    <p:sldLayoutId id="2147483828" r:id="rId13"/>
    <p:sldLayoutId id="2147483825" r:id="rId14"/>
    <p:sldLayoutId id="2147483826" r:id="rId15"/>
    <p:sldLayoutId id="2147483827" r:id="rId16"/>
  </p:sldLayoutIdLst>
  <p:hf hdr="0" ftr="0"/>
  <p:txStyles>
    <p:titleStyle>
      <a:lvl1pPr algn="l" defTabSz="685800" rtl="0" eaLnBrk="1" latinLnBrk="0" hangingPunct="1">
        <a:lnSpc>
          <a:spcPct val="90000"/>
        </a:lnSpc>
        <a:spcBef>
          <a:spcPct val="0"/>
        </a:spcBef>
        <a:buNone/>
        <a:defRPr sz="2800" b="1" i="0" kern="1200" baseline="0">
          <a:solidFill>
            <a:srgbClr val="58595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b="0" kern="1200">
          <a:solidFill>
            <a:srgbClr val="58595B"/>
          </a:solidFill>
          <a:latin typeface="+mn-lt"/>
          <a:ea typeface="+mn-ea"/>
          <a:cs typeface="+mn-cs"/>
        </a:defRPr>
      </a:lvl1pPr>
      <a:lvl2pPr marL="448056" indent="-173736" algn="l" defTabSz="685800" rtl="0" eaLnBrk="1" latinLnBrk="0" hangingPunct="1">
        <a:lnSpc>
          <a:spcPct val="90000"/>
        </a:lnSpc>
        <a:spcBef>
          <a:spcPts val="375"/>
        </a:spcBef>
        <a:spcAft>
          <a:spcPts val="0"/>
        </a:spcAft>
        <a:buFont typeface="Arial" panose="020B0604020202020204" pitchFamily="34" charset="0"/>
        <a:buChar char="•"/>
        <a:defRPr sz="1400" b="0" i="0" kern="1200" baseline="0">
          <a:solidFill>
            <a:srgbClr val="58595B"/>
          </a:solidFill>
          <a:latin typeface="+mn-lt"/>
          <a:ea typeface="+mn-ea"/>
          <a:cs typeface="+mn-cs"/>
        </a:defRPr>
      </a:lvl2pPr>
      <a:lvl3pPr marL="722376" indent="-173736" algn="l" defTabSz="685800" rtl="0" eaLnBrk="1" latinLnBrk="0" hangingPunct="1">
        <a:lnSpc>
          <a:spcPct val="90000"/>
        </a:lnSpc>
        <a:spcBef>
          <a:spcPts val="375"/>
        </a:spcBef>
        <a:spcAft>
          <a:spcPts val="0"/>
        </a:spcAft>
        <a:buFont typeface="Arial" panose="020B0604020202020204" pitchFamily="34" charset="0"/>
        <a:buChar char="•"/>
        <a:defRPr sz="1400" b="0" kern="1200">
          <a:solidFill>
            <a:srgbClr val="58595B"/>
          </a:solidFill>
          <a:latin typeface="+mn-lt"/>
          <a:ea typeface="+mn-ea"/>
          <a:cs typeface="+mn-cs"/>
        </a:defRPr>
      </a:lvl3pPr>
      <a:lvl4pPr marL="996696" indent="-173736" algn="l" defTabSz="685800" rtl="0" eaLnBrk="1" latinLnBrk="0" hangingPunct="1">
        <a:lnSpc>
          <a:spcPct val="90000"/>
        </a:lnSpc>
        <a:spcBef>
          <a:spcPts val="375"/>
        </a:spcBef>
        <a:spcAft>
          <a:spcPts val="0"/>
        </a:spcAft>
        <a:buFont typeface="Arial" panose="020B0604020202020204" pitchFamily="34" charset="0"/>
        <a:buChar char="•"/>
        <a:defRPr sz="1400" b="0" i="0" kern="1200">
          <a:solidFill>
            <a:srgbClr val="58595B"/>
          </a:solidFill>
          <a:latin typeface="+mn-lt"/>
          <a:ea typeface="+mn-ea"/>
          <a:cs typeface="+mn-cs"/>
        </a:defRPr>
      </a:lvl4pPr>
      <a:lvl5pPr marL="1271016" indent="-173736" algn="l" defTabSz="685800" rtl="0" eaLnBrk="1" latinLnBrk="0" hangingPunct="1">
        <a:lnSpc>
          <a:spcPct val="90000"/>
        </a:lnSpc>
        <a:spcBef>
          <a:spcPts val="375"/>
        </a:spcBef>
        <a:spcAft>
          <a:spcPts val="0"/>
        </a:spcAft>
        <a:buFont typeface="Arial" panose="020B0604020202020204" pitchFamily="34" charset="0"/>
        <a:buChar char="•"/>
        <a:defRPr sz="1400" b="0" kern="1200">
          <a:solidFill>
            <a:srgbClr val="58595B"/>
          </a:solidFill>
          <a:latin typeface="+mn-lt"/>
          <a:ea typeface="+mn-ea"/>
          <a:cs typeface="+mn-cs"/>
        </a:defRPr>
      </a:lvl5pPr>
      <a:lvl6pPr marL="628650" indent="-651510" algn="l" defTabSz="685800" rtl="0" eaLnBrk="1" latinLnBrk="0" hangingPunct="1">
        <a:lnSpc>
          <a:spcPct val="90000"/>
        </a:lnSpc>
        <a:spcBef>
          <a:spcPts val="0"/>
        </a:spcBef>
        <a:spcAft>
          <a:spcPts val="600"/>
        </a:spcAft>
        <a:buFont typeface="Arial" panose="020B0604020202020204" pitchFamily="34" charset="0"/>
        <a:buNone/>
        <a:defRPr sz="100" kern="1200">
          <a:solidFill>
            <a:schemeClr val="tx1"/>
          </a:solidFill>
          <a:latin typeface="+mn-lt"/>
          <a:ea typeface="+mn-ea"/>
          <a:cs typeface="+mn-cs"/>
        </a:defRPr>
      </a:lvl6pPr>
      <a:lvl7pPr marL="557784" indent="-194310" algn="l" defTabSz="685800" rtl="0" eaLnBrk="1" latinLnBrk="0" hangingPunct="1">
        <a:lnSpc>
          <a:spcPct val="90000"/>
        </a:lnSpc>
        <a:spcBef>
          <a:spcPts val="0"/>
        </a:spcBef>
        <a:spcAft>
          <a:spcPts val="600"/>
        </a:spcAft>
        <a:buFont typeface="Arial" panose="020B0604020202020204" pitchFamily="34" charset="0"/>
        <a:buChar char="•"/>
        <a:defRPr sz="5400" kern="1200">
          <a:solidFill>
            <a:schemeClr val="tx1"/>
          </a:solidFill>
          <a:latin typeface="+mn-lt"/>
          <a:ea typeface="+mn-ea"/>
          <a:cs typeface="+mn-cs"/>
        </a:defRPr>
      </a:lvl7pPr>
      <a:lvl8pPr marL="274320" indent="-171450" algn="l" defTabSz="685800" rtl="0" eaLnBrk="1" latinLnBrk="0" hangingPunct="1">
        <a:lnSpc>
          <a:spcPct val="90000"/>
        </a:lnSpc>
        <a:spcBef>
          <a:spcPts val="0"/>
        </a:spcBef>
        <a:spcAft>
          <a:spcPts val="600"/>
        </a:spcAft>
        <a:buFont typeface="Arial" panose="020B0604020202020204" pitchFamily="34" charset="0"/>
        <a:buChar char="•"/>
        <a:defRPr sz="10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41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mod="1">
    <p:ext uri="{27BBF7A9-308A-43DC-89C8-2F10F3537804}">
      <p15:sldGuideLst xmlns:p15="http://schemas.microsoft.com/office/powerpoint/2012/main"/>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a:gsLst>
            <a:gs pos="0">
              <a:srgbClr val="00578B"/>
            </a:gs>
            <a:gs pos="100000">
              <a:srgbClr val="2774AE"/>
            </a:gs>
          </a:gsLst>
          <a:lin ang="0" scaled="0"/>
        </a:gradFill>
        <a:effectLst/>
      </p:bgPr>
    </p:bg>
    <p:spTree>
      <p:nvGrpSpPr>
        <p:cNvPr id="1" name=""/>
        <p:cNvGrpSpPr/>
        <p:nvPr/>
      </p:nvGrpSpPr>
      <p:grpSpPr>
        <a:xfrm>
          <a:off x="0" y="0"/>
          <a:ext cx="0" cy="0"/>
          <a:chOff x="0" y="0"/>
          <a:chExt cx="0" cy="0"/>
        </a:xfrm>
      </p:grpSpPr>
      <p:sp useBgFill="1">
        <p:nvSpPr>
          <p:cNvPr id="2" name="Rectangle 1">
            <a:extLst>
              <a:ext uri="{FF2B5EF4-FFF2-40B4-BE49-F238E27FC236}">
                <a16:creationId xmlns:a16="http://schemas.microsoft.com/office/drawing/2014/main" id="{37C7160C-D279-C84E-A714-5CF37C5CC49F}"/>
              </a:ext>
            </a:extLst>
          </p:cNvPr>
          <p:cNvSpPr/>
          <p:nvPr/>
        </p:nvSpPr>
        <p:spPr>
          <a:xfrm>
            <a:off x="0" y="0"/>
            <a:ext cx="9144000" cy="5136523"/>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b="0" i="0" dirty="0">
              <a:latin typeface="Helvetica Regular" pitchFamily="2" charset="0"/>
            </a:endParaRPr>
          </a:p>
        </p:txBody>
      </p:sp>
      <p:graphicFrame>
        <p:nvGraphicFramePr>
          <p:cNvPr id="15" name="Table 14" hidden="1">
            <a:extLst>
              <a:ext uri="{FF2B5EF4-FFF2-40B4-BE49-F238E27FC236}">
                <a16:creationId xmlns:a16="http://schemas.microsoft.com/office/drawing/2014/main" id="{2684D85E-2681-5C44-AFBC-F0E79677A166}"/>
              </a:ext>
            </a:extLst>
          </p:cNvPr>
          <p:cNvGraphicFramePr>
            <a:graphicFrameLocks noGrp="1"/>
          </p:cNvGraphicFramePr>
          <p:nvPr>
            <p:extLst>
              <p:ext uri="{D42A27DB-BD31-4B8C-83A1-F6EECF244321}">
                <p14:modId xmlns:p14="http://schemas.microsoft.com/office/powerpoint/2010/main" val="1915787603"/>
              </p:ext>
            </p:extLst>
          </p:nvPr>
        </p:nvGraphicFramePr>
        <p:xfrm>
          <a:off x="685800" y="356673"/>
          <a:ext cx="7772400" cy="458139"/>
        </p:xfrm>
        <a:graphic>
          <a:graphicData uri="http://schemas.openxmlformats.org/drawingml/2006/table">
            <a:tbl>
              <a:tblPr firstRow="1" bandRow="1">
                <a:tableStyleId>{5C22544A-7EE6-4342-B048-85BDC9FD1C3A}</a:tableStyleId>
              </a:tblPr>
              <a:tblGrid>
                <a:gridCol w="7772400">
                  <a:extLst>
                    <a:ext uri="{9D8B030D-6E8A-4147-A177-3AD203B41FA5}">
                      <a16:colId xmlns:a16="http://schemas.microsoft.com/office/drawing/2014/main" val="4064186770"/>
                    </a:ext>
                  </a:extLst>
                </a:gridCol>
              </a:tblGrid>
              <a:tr h="458139">
                <a:tc>
                  <a:txBody>
                    <a:bodyPr/>
                    <a:lstStyle/>
                    <a:p>
                      <a:pPr>
                        <a:lnSpc>
                          <a:spcPct val="100000"/>
                        </a:lnSpc>
                      </a:pPr>
                      <a:r>
                        <a:rPr lang="en-US" sz="2800" b="0" i="0" dirty="0">
                          <a:ln>
                            <a:noFill/>
                          </a:ln>
                          <a:solidFill>
                            <a:srgbClr val="58595B"/>
                          </a:solidFill>
                          <a:latin typeface="Helvetica Regular" pitchFamily="2" charset="0"/>
                          <a:cs typeface="Arial" panose="020B0604020202020204" pitchFamily="34" charset="0"/>
                        </a:rPr>
                        <a:t>Preferred Header Size</a:t>
                      </a:r>
                      <a:endParaRPr lang="en-US" sz="2800" b="0" i="0" dirty="0">
                        <a:ln>
                          <a:noFill/>
                        </a:ln>
                        <a:latin typeface="Helvetica Regular" pitchFamily="2" charset="0"/>
                      </a:endParaRPr>
                    </a:p>
                  </a:txBody>
                  <a:tcPr marL="0" marR="0" marT="0" marB="18288">
                    <a:lnL w="38100" cap="flat" cmpd="sng" algn="ctr">
                      <a:noFill/>
                      <a:prstDash val="solid"/>
                      <a:round/>
                      <a:headEnd type="none" w="med" len="med"/>
                      <a:tailEnd type="none" w="med" len="med"/>
                    </a:lnL>
                    <a:lnR w="38100" cap="flat" cmpd="sng" algn="ctr">
                      <a:noFill/>
                      <a:prstDash val="solid"/>
                      <a:round/>
                      <a:headEnd type="none" w="med" len="med"/>
                      <a:tailEnd type="none" w="med" len="med"/>
                    </a:lnR>
                    <a:lnT w="38100" cap="flat" cmpd="sng" algn="ctr">
                      <a:noFill/>
                      <a:prstDash val="solid"/>
                      <a:round/>
                      <a:headEnd type="none" w="med" len="med"/>
                      <a:tailEnd type="none" w="med" len="med"/>
                    </a:lnT>
                    <a:lnB w="38100" cap="flat" cmpd="sng" algn="ctr">
                      <a:solidFill>
                        <a:srgbClr val="2774AE"/>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557412292"/>
                  </a:ext>
                </a:extLst>
              </a:tr>
            </a:tbl>
          </a:graphicData>
        </a:graphic>
      </p:graphicFrame>
      <p:pic>
        <p:nvPicPr>
          <p:cNvPr id="9" name="brand logo-white">
            <a:extLst>
              <a:ext uri="{FF2B5EF4-FFF2-40B4-BE49-F238E27FC236}">
                <a16:creationId xmlns:a16="http://schemas.microsoft.com/office/drawing/2014/main" id="{51676347-45D6-CD47-AAC8-2B1B35815374}"/>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342900" y="4727575"/>
            <a:ext cx="423229" cy="136525"/>
          </a:xfrm>
          <a:prstGeom prst="rect">
            <a:avLst/>
          </a:prstGeom>
        </p:spPr>
      </p:pic>
      <p:sp>
        <p:nvSpPr>
          <p:cNvPr id="10" name="Date Placeholder">
            <a:extLst>
              <a:ext uri="{FF2B5EF4-FFF2-40B4-BE49-F238E27FC236}">
                <a16:creationId xmlns:a16="http://schemas.microsoft.com/office/drawing/2014/main" id="{FA478317-E98C-5C4D-8ED4-27BAFC60FBB0}"/>
              </a:ext>
            </a:extLst>
          </p:cNvPr>
          <p:cNvSpPr txBox="1">
            <a:spLocks/>
          </p:cNvSpPr>
          <p:nvPr/>
        </p:nvSpPr>
        <p:spPr>
          <a:xfrm>
            <a:off x="7407534" y="4754880"/>
            <a:ext cx="941832" cy="381643"/>
          </a:xfrm>
          <a:prstGeom prst="rect">
            <a:avLst/>
          </a:prstGeom>
        </p:spPr>
        <p:txBody>
          <a:bodyPr vert="horz" wrap="square" lIns="0" tIns="0" rIns="0" bIns="256032" rtlCol="0" anchor="t" anchorCtr="0">
            <a:spAutoFit/>
          </a:bodyPr>
          <a:lstStyle>
            <a:defPPr>
              <a:defRPr lang="en-US"/>
            </a:defPPr>
            <a:lvl1pPr marL="0" algn="r" defTabSz="685800" rtl="0" eaLnBrk="1" latinLnBrk="0" hangingPunct="1">
              <a:lnSpc>
                <a:spcPct val="100000"/>
              </a:lnSpc>
              <a:defRPr sz="800" b="0" i="0" kern="1200">
                <a:solidFill>
                  <a:srgbClr val="898989"/>
                </a:solidFill>
                <a:latin typeface="Helvetica Regular" pitchFamily="2"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DB7B64D7-70E9-C546-AE78-4C392EDC5411}" type="datetime4">
              <a:rPr lang="en-US" smtClean="0">
                <a:solidFill>
                  <a:schemeClr val="bg1"/>
                </a:solidFill>
              </a:rPr>
              <a:pPr/>
              <a:t>August 2, 2019</a:t>
            </a:fld>
            <a:endParaRPr lang="en-US" dirty="0">
              <a:solidFill>
                <a:schemeClr val="bg1"/>
              </a:solidFill>
            </a:endParaRPr>
          </a:p>
        </p:txBody>
      </p:sp>
      <p:sp>
        <p:nvSpPr>
          <p:cNvPr id="11" name="Slide Number Placeholder">
            <a:extLst>
              <a:ext uri="{FF2B5EF4-FFF2-40B4-BE49-F238E27FC236}">
                <a16:creationId xmlns:a16="http://schemas.microsoft.com/office/drawing/2014/main" id="{DA79644A-3B18-374D-AEC4-AF294BA47711}"/>
              </a:ext>
            </a:extLst>
          </p:cNvPr>
          <p:cNvSpPr txBox="1">
            <a:spLocks/>
          </p:cNvSpPr>
          <p:nvPr/>
        </p:nvSpPr>
        <p:spPr>
          <a:xfrm>
            <a:off x="8686800" y="4754880"/>
            <a:ext cx="457200" cy="381643"/>
          </a:xfrm>
          <a:prstGeom prst="rect">
            <a:avLst/>
          </a:prstGeom>
        </p:spPr>
        <p:txBody>
          <a:bodyPr vert="horz" wrap="square" lIns="0" tIns="0" rIns="0" bIns="256032" rtlCol="0" anchor="t" anchorCtr="0">
            <a:spAutoFit/>
          </a:bodyPr>
          <a:lstStyle>
            <a:defPPr>
              <a:defRPr lang="en-US"/>
            </a:defPPr>
            <a:lvl1pPr marL="0" algn="l" defTabSz="685800" rtl="0" eaLnBrk="1" latinLnBrk="0" hangingPunct="1">
              <a:lnSpc>
                <a:spcPct val="100000"/>
              </a:lnSpc>
              <a:defRPr sz="800" b="0" i="0" kern="1200">
                <a:solidFill>
                  <a:srgbClr val="898989"/>
                </a:solidFill>
                <a:latin typeface="Helvetica Regular" pitchFamily="2" charset="0"/>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a:lstStyle>
          <a:p>
            <a:fld id="{B6238B5B-F19C-E947-A0BC-87BD7983F871}" type="slidenum">
              <a:rPr lang="en-US" smtClean="0">
                <a:solidFill>
                  <a:schemeClr val="bg1"/>
                </a:solidFill>
              </a:rPr>
              <a:pPr/>
              <a:t>‹#›</a:t>
            </a:fld>
            <a:endParaRPr lang="en-US" dirty="0">
              <a:solidFill>
                <a:schemeClr val="bg1"/>
              </a:solidFill>
            </a:endParaRPr>
          </a:p>
        </p:txBody>
      </p:sp>
      <p:sp>
        <p:nvSpPr>
          <p:cNvPr id="12" name="Text Placeholder-left">
            <a:extLst>
              <a:ext uri="{FF2B5EF4-FFF2-40B4-BE49-F238E27FC236}">
                <a16:creationId xmlns:a16="http://schemas.microsoft.com/office/drawing/2014/main" id="{23F08363-883B-8749-9AEA-BC16C3EB8CE3}"/>
              </a:ext>
            </a:extLst>
          </p:cNvPr>
          <p:cNvSpPr txBox="1">
            <a:spLocks/>
          </p:cNvSpPr>
          <p:nvPr/>
        </p:nvSpPr>
        <p:spPr>
          <a:xfrm>
            <a:off x="1097280" y="4773168"/>
            <a:ext cx="2651760" cy="369973"/>
          </a:xfrm>
          <a:prstGeom prst="rect">
            <a:avLst/>
          </a:prstGeom>
        </p:spPr>
        <p:txBody>
          <a:bodyPr wrap="square" lIns="0" tIns="0" rIns="0" bIns="256032">
            <a:spAutoFit/>
          </a:bodyPr>
          <a:lstStyle>
            <a:lvl1pPr marL="0" indent="0" algn="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solidFill>
                  <a:schemeClr val="bg1"/>
                </a:solidFill>
                <a:latin typeface="Helvetica Regular" pitchFamily="2" charset="0"/>
              </a:rPr>
              <a:t>Department Name (edit in Slide Master)</a:t>
            </a:r>
          </a:p>
        </p:txBody>
      </p:sp>
      <p:sp>
        <p:nvSpPr>
          <p:cNvPr id="13" name="Text Placeholder-middle">
            <a:extLst>
              <a:ext uri="{FF2B5EF4-FFF2-40B4-BE49-F238E27FC236}">
                <a16:creationId xmlns:a16="http://schemas.microsoft.com/office/drawing/2014/main" id="{71380050-84F1-D143-BCF2-F067E310EFE8}"/>
              </a:ext>
            </a:extLst>
          </p:cNvPr>
          <p:cNvSpPr txBox="1">
            <a:spLocks/>
          </p:cNvSpPr>
          <p:nvPr/>
        </p:nvSpPr>
        <p:spPr>
          <a:xfrm>
            <a:off x="3840480" y="4773168"/>
            <a:ext cx="3474720" cy="369973"/>
          </a:xfrm>
          <a:prstGeom prst="rect">
            <a:avLst/>
          </a:prstGeom>
        </p:spPr>
        <p:txBody>
          <a:bodyPr wrap="square" lIns="0" tIns="0" rIns="0" bIns="256032">
            <a:spAutoFit/>
          </a:bodyPr>
          <a:lstStyle>
            <a:lvl1pPr marL="0" indent="0" algn="ctr" defTabSz="685800" rtl="0" eaLnBrk="1" latinLnBrk="0" hangingPunct="1">
              <a:lnSpc>
                <a:spcPct val="90000"/>
              </a:lnSpc>
              <a:spcBef>
                <a:spcPts val="750"/>
              </a:spcBef>
              <a:buFontTx/>
              <a:buNone/>
              <a:defRPr sz="800" kern="1200">
                <a:solidFill>
                  <a:srgbClr val="898989"/>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8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8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8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l"/>
            <a:r>
              <a:rPr lang="en-US" b="0" i="0" dirty="0">
                <a:solidFill>
                  <a:schemeClr val="bg1"/>
                </a:solidFill>
                <a:latin typeface="Helvetica Regular" pitchFamily="2" charset="0"/>
              </a:rPr>
              <a:t>Presentation Title (edit in Slide Master)</a:t>
            </a:r>
          </a:p>
        </p:txBody>
      </p:sp>
    </p:spTree>
    <p:extLst>
      <p:ext uri="{BB962C8B-B14F-4D97-AF65-F5344CB8AC3E}">
        <p14:creationId xmlns:p14="http://schemas.microsoft.com/office/powerpoint/2010/main" val="1216462480"/>
      </p:ext>
    </p:extLst>
  </p:cSld>
  <p:clrMap bg1="lt1" tx1="dk1" bg2="lt2" tx2="dk2" accent1="accent1" accent2="accent2" accent3="accent3" accent4="accent4" accent5="accent5" accent6="accent6" hlink="hlink" folHlink="folHlink"/>
  <p:sldLayoutIdLst>
    <p:sldLayoutId id="2147483811" r:id="rId1"/>
  </p:sldLayoutIdLst>
  <p:hf hdr="0" ftr="0"/>
  <p:txStyles>
    <p:titleStyle>
      <a:lvl1pPr algn="l" defTabSz="685800" rtl="0" eaLnBrk="1" latinLnBrk="0" hangingPunct="1">
        <a:lnSpc>
          <a:spcPct val="90000"/>
        </a:lnSpc>
        <a:spcBef>
          <a:spcPct val="0"/>
        </a:spcBef>
        <a:buNone/>
        <a:defRPr sz="2800" b="1" i="0" kern="1200">
          <a:solidFill>
            <a:srgbClr val="58595B"/>
          </a:solidFill>
          <a:latin typeface="Helvetica" pitchFamily="2" charset="0"/>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1400" kern="1200">
          <a:solidFill>
            <a:srgbClr val="58595B"/>
          </a:solidFill>
          <a:latin typeface="Helvetica" pitchFamily="2" charset="0"/>
          <a:ea typeface="+mn-ea"/>
          <a:cs typeface="+mn-cs"/>
        </a:defRPr>
      </a:lvl1pPr>
      <a:lvl2pPr marL="342900" indent="0" algn="l" defTabSz="685800" rtl="0" eaLnBrk="1" latinLnBrk="0" hangingPunct="1">
        <a:lnSpc>
          <a:spcPct val="100000"/>
        </a:lnSpc>
        <a:spcBef>
          <a:spcPts val="375"/>
        </a:spcBef>
        <a:buFontTx/>
        <a:buNone/>
        <a:defRPr sz="1400" kern="1200">
          <a:solidFill>
            <a:srgbClr val="58595B"/>
          </a:solidFill>
          <a:latin typeface="Helvetica" pitchFamily="2"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400" kern="1200">
          <a:solidFill>
            <a:srgbClr val="58595B"/>
          </a:solidFill>
          <a:latin typeface="Helvetica" pitchFamily="2"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400" b="1" i="0" kern="1200">
          <a:solidFill>
            <a:srgbClr val="58595B"/>
          </a:solidFill>
          <a:latin typeface="Helvetica" pitchFamily="2"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400" kern="1200">
          <a:solidFill>
            <a:srgbClr val="58595B"/>
          </a:solidFill>
          <a:latin typeface="Helvetica" pitchFamily="2"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1.xml"/><Relationship Id="rId4" Type="http://schemas.openxmlformats.org/officeDocument/2006/relationships/image" Target="../media/image8.png"/></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3.xml"/><Relationship Id="rId5" Type="http://schemas.openxmlformats.org/officeDocument/2006/relationships/image" Target="../media/image22.png"/><Relationship Id="rId4" Type="http://schemas.openxmlformats.org/officeDocument/2006/relationships/image" Target="../media/image14.svg"/></Relationships>
</file>

<file path=ppt/slides/_rels/slide11.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2.xml"/><Relationship Id="rId7" Type="http://schemas.openxmlformats.org/officeDocument/2006/relationships/hyperlink" Target="https://github.com/UCLA-StarAI/NaCL" TargetMode="External"/><Relationship Id="rId2" Type="http://schemas.openxmlformats.org/officeDocument/2006/relationships/slideLayout" Target="../slideLayouts/slideLayout3.xml"/><Relationship Id="rId1" Type="http://schemas.openxmlformats.org/officeDocument/2006/relationships/vmlDrawing" Target="../drawings/vmlDrawing3.vml"/><Relationship Id="rId6" Type="http://schemas.openxmlformats.org/officeDocument/2006/relationships/image" Target="../media/image9.emf"/><Relationship Id="rId5" Type="http://schemas.openxmlformats.org/officeDocument/2006/relationships/oleObject" Target="../embeddings/oleObject4.bin"/><Relationship Id="rId4" Type="http://schemas.openxmlformats.org/officeDocument/2006/relationships/image" Target="../media/image25.pn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xml"/><Relationship Id="rId1" Type="http://schemas.openxmlformats.org/officeDocument/2006/relationships/vmlDrawing" Target="../drawings/vmlDrawing4.vml"/><Relationship Id="rId5" Type="http://schemas.openxmlformats.org/officeDocument/2006/relationships/image" Target="../media/image26.emf"/><Relationship Id="rId4" Type="http://schemas.openxmlformats.org/officeDocument/2006/relationships/oleObject" Target="../embeddings/oleObject5.bin"/></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3.xml"/><Relationship Id="rId1" Type="http://schemas.openxmlformats.org/officeDocument/2006/relationships/vmlDrawing" Target="../drawings/vmlDrawing5.vml"/><Relationship Id="rId5" Type="http://schemas.openxmlformats.org/officeDocument/2006/relationships/image" Target="../media/image27.emf"/><Relationship Id="rId4" Type="http://schemas.openxmlformats.org/officeDocument/2006/relationships/oleObject" Target="../embeddings/oleObject6.bin"/></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notesSlide" Target="../notesSlides/notesSlide16.xml"/><Relationship Id="rId1" Type="http://schemas.openxmlformats.org/officeDocument/2006/relationships/slideLayout" Target="../slideLayouts/slideLayout3.xml"/><Relationship Id="rId4" Type="http://schemas.openxmlformats.org/officeDocument/2006/relationships/image" Target="../media/image29.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hyperlink" Target="https://github.com/UCLA-StarAI/NaCL" TargetMode="External"/><Relationship Id="rId1" Type="http://schemas.openxmlformats.org/officeDocument/2006/relationships/slideLayout" Target="../slideLayouts/slideLayout16.xml"/></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10.emf"/><Relationship Id="rId2" Type="http://schemas.openxmlformats.org/officeDocument/2006/relationships/slideLayout" Target="../slideLayouts/slideLayout3.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9.emf"/><Relationship Id="rId4" Type="http://schemas.openxmlformats.org/officeDocument/2006/relationships/oleObject" Target="../embeddings/oleObject1.bin"/></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3.xml"/><Relationship Id="rId1" Type="http://schemas.openxmlformats.org/officeDocument/2006/relationships/vmlDrawing" Target="../drawings/vmlDrawing2.vml"/><Relationship Id="rId5" Type="http://schemas.openxmlformats.org/officeDocument/2006/relationships/image" Target="../media/image11.emf"/><Relationship Id="rId4" Type="http://schemas.openxmlformats.org/officeDocument/2006/relationships/oleObject" Target="../embeddings/oleObject3.bin"/></Relationships>
</file>

<file path=ppt/slides/_rels/slide4.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4.xml"/><Relationship Id="rId1" Type="http://schemas.openxmlformats.org/officeDocument/2006/relationships/slideLayout" Target="../slideLayouts/slideLayout3.xml"/><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slides/_rels/slide6.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19.png"/></Relationships>
</file>

<file path=ppt/slides/_rels/slide8.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8.xml"/><Relationship Id="rId1" Type="http://schemas.openxmlformats.org/officeDocument/2006/relationships/slideLayout" Target="../slideLayouts/slideLayout3.xml"/><Relationship Id="rId4" Type="http://schemas.openxmlformats.org/officeDocument/2006/relationships/image" Target="../media/image21.sv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F7EE1D15-EA9A-FA4A-BE1F-2B9CAA596498}"/>
              </a:ext>
            </a:extLst>
          </p:cNvPr>
          <p:cNvSpPr>
            <a:spLocks noGrp="1"/>
          </p:cNvSpPr>
          <p:nvPr>
            <p:ph sz="quarter" idx="22"/>
          </p:nvPr>
        </p:nvSpPr>
        <p:spPr>
          <a:xfrm>
            <a:off x="640080" y="4663376"/>
            <a:ext cx="2610908" cy="167097"/>
          </a:xfrm>
        </p:spPr>
        <p:txBody>
          <a:bodyPr/>
          <a:lstStyle/>
          <a:p>
            <a:r>
              <a:rPr lang="en-US" dirty="0"/>
              <a:t>Computer Science Department, UCLA</a:t>
            </a:r>
          </a:p>
        </p:txBody>
      </p:sp>
      <p:sp>
        <p:nvSpPr>
          <p:cNvPr id="11" name="Content Placeholder 10">
            <a:extLst>
              <a:ext uri="{FF2B5EF4-FFF2-40B4-BE49-F238E27FC236}">
                <a16:creationId xmlns:a16="http://schemas.microsoft.com/office/drawing/2014/main" id="{5B4A7A6C-6FF2-5644-AE82-53B6FDD0682B}"/>
              </a:ext>
            </a:extLst>
          </p:cNvPr>
          <p:cNvSpPr>
            <a:spLocks noGrp="1"/>
          </p:cNvSpPr>
          <p:nvPr>
            <p:ph sz="quarter" idx="23"/>
          </p:nvPr>
        </p:nvSpPr>
        <p:spPr>
          <a:xfrm>
            <a:off x="640080" y="4453694"/>
            <a:ext cx="5640840" cy="193899"/>
          </a:xfrm>
        </p:spPr>
        <p:txBody>
          <a:bodyPr/>
          <a:lstStyle/>
          <a:p>
            <a:r>
              <a:rPr lang="en-US" dirty="0"/>
              <a:t>Pasha Khosravi, Yitao Liang, YooJung Choi and Guy Van den Broeck</a:t>
            </a:r>
            <a:r>
              <a:rPr lang="en-US" dirty="0">
                <a:latin typeface="Helvetica" pitchFamily="2" charset="0"/>
              </a:rPr>
              <a:t>.</a:t>
            </a:r>
          </a:p>
        </p:txBody>
      </p:sp>
      <p:sp>
        <p:nvSpPr>
          <p:cNvPr id="10" name="Text Placeholder 9">
            <a:extLst>
              <a:ext uri="{FF2B5EF4-FFF2-40B4-BE49-F238E27FC236}">
                <a16:creationId xmlns:a16="http://schemas.microsoft.com/office/drawing/2014/main" id="{BBEAB19E-9D7C-FF4A-8C05-58A45714A95F}"/>
              </a:ext>
            </a:extLst>
          </p:cNvPr>
          <p:cNvSpPr>
            <a:spLocks noGrp="1"/>
          </p:cNvSpPr>
          <p:nvPr>
            <p:ph type="body" sz="quarter" idx="31"/>
          </p:nvPr>
        </p:nvSpPr>
        <p:spPr>
          <a:xfrm>
            <a:off x="640080" y="2097416"/>
            <a:ext cx="7772400" cy="711990"/>
          </a:xfrm>
        </p:spPr>
        <p:txBody>
          <a:bodyPr/>
          <a:lstStyle/>
          <a:p>
            <a:r>
              <a:rPr lang="en-US" sz="2400" dirty="0"/>
              <a:t>What to Expect of Classifiers? </a:t>
            </a:r>
          </a:p>
          <a:p>
            <a:r>
              <a:rPr lang="en-US" sz="2000" dirty="0"/>
              <a:t>Reasoning about Logistic Regression with Missing Features</a:t>
            </a:r>
          </a:p>
        </p:txBody>
      </p:sp>
      <p:pic>
        <p:nvPicPr>
          <p:cNvPr id="3" name="Graphic 2">
            <a:extLst>
              <a:ext uri="{FF2B5EF4-FFF2-40B4-BE49-F238E27FC236}">
                <a16:creationId xmlns:a16="http://schemas.microsoft.com/office/drawing/2014/main" id="{88598CB6-0785-4F44-AFFD-7FAFFE0F80DE}"/>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640080" y="435495"/>
            <a:ext cx="1551791" cy="724170"/>
          </a:xfrm>
          <a:prstGeom prst="rect">
            <a:avLst/>
          </a:prstGeom>
        </p:spPr>
      </p:pic>
      <p:sp>
        <p:nvSpPr>
          <p:cNvPr id="15" name="TextBox 14">
            <a:extLst>
              <a:ext uri="{FF2B5EF4-FFF2-40B4-BE49-F238E27FC236}">
                <a16:creationId xmlns:a16="http://schemas.microsoft.com/office/drawing/2014/main" id="{28D0EB08-7C40-764F-8683-66D3E165A2C6}"/>
              </a:ext>
            </a:extLst>
          </p:cNvPr>
          <p:cNvSpPr txBox="1"/>
          <p:nvPr/>
        </p:nvSpPr>
        <p:spPr>
          <a:xfrm>
            <a:off x="2285269" y="437688"/>
            <a:ext cx="1538883" cy="738664"/>
          </a:xfrm>
          <a:prstGeom prst="rect">
            <a:avLst/>
          </a:prstGeom>
          <a:noFill/>
        </p:spPr>
        <p:txBody>
          <a:bodyPr wrap="none" lIns="0" tIns="0" rIns="0" bIns="0" rtlCol="0">
            <a:spAutoFit/>
          </a:bodyPr>
          <a:lstStyle/>
          <a:p>
            <a:pPr algn="l"/>
            <a:r>
              <a:rPr lang="en-US" sz="2400" b="1" dirty="0">
                <a:latin typeface="+mj-lt"/>
              </a:rPr>
              <a:t>Computer </a:t>
            </a:r>
          </a:p>
          <a:p>
            <a:pPr algn="l"/>
            <a:r>
              <a:rPr lang="en-US" sz="2400" b="1" dirty="0">
                <a:latin typeface="+mj-lt"/>
              </a:rPr>
              <a:t>Science</a:t>
            </a:r>
          </a:p>
        </p:txBody>
      </p:sp>
      <p:pic>
        <p:nvPicPr>
          <p:cNvPr id="2" name="Picture 1">
            <a:extLst>
              <a:ext uri="{FF2B5EF4-FFF2-40B4-BE49-F238E27FC236}">
                <a16:creationId xmlns:a16="http://schemas.microsoft.com/office/drawing/2014/main" id="{8092161A-A9A2-4535-8081-B7C9B507ABC4}"/>
              </a:ext>
            </a:extLst>
          </p:cNvPr>
          <p:cNvPicPr>
            <a:picLocks noChangeAspect="1"/>
          </p:cNvPicPr>
          <p:nvPr/>
        </p:nvPicPr>
        <p:blipFill>
          <a:blip r:embed="rId4"/>
          <a:stretch>
            <a:fillRect/>
          </a:stretch>
        </p:blipFill>
        <p:spPr>
          <a:xfrm>
            <a:off x="7403215" y="377735"/>
            <a:ext cx="1009265" cy="1023321"/>
          </a:xfrm>
          <a:prstGeom prst="rect">
            <a:avLst/>
          </a:prstGeom>
        </p:spPr>
      </p:pic>
    </p:spTree>
    <p:extLst>
      <p:ext uri="{BB962C8B-B14F-4D97-AF65-F5344CB8AC3E}">
        <p14:creationId xmlns:p14="http://schemas.microsoft.com/office/powerpoint/2010/main" val="9227893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10</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What to do instead?</a:t>
            </a:r>
          </a:p>
        </p:txBody>
      </p:sp>
      <p:sp>
        <p:nvSpPr>
          <p:cNvPr id="3" name="TextBox 2">
            <a:extLst>
              <a:ext uri="{FF2B5EF4-FFF2-40B4-BE49-F238E27FC236}">
                <a16:creationId xmlns:a16="http://schemas.microsoft.com/office/drawing/2014/main" id="{733609B1-FDE6-4CC1-976B-166FD0C4C386}"/>
              </a:ext>
            </a:extLst>
          </p:cNvPr>
          <p:cNvSpPr txBox="1"/>
          <p:nvPr/>
        </p:nvSpPr>
        <p:spPr>
          <a:xfrm>
            <a:off x="640077" y="1073277"/>
            <a:ext cx="7402566" cy="553998"/>
          </a:xfrm>
          <a:prstGeom prst="rect">
            <a:avLst/>
          </a:prstGeom>
          <a:noFill/>
        </p:spPr>
        <p:txBody>
          <a:bodyPr wrap="square" lIns="0" tIns="0" rIns="0" bIns="0" rtlCol="0">
            <a:spAutoFit/>
          </a:bodyPr>
          <a:lstStyle/>
          <a:p>
            <a:pPr algn="l"/>
            <a:r>
              <a:rPr lang="en-US" sz="1800" dirty="0"/>
              <a:t>What if we only have a generative model that is both good at: </a:t>
            </a:r>
            <a:br>
              <a:rPr lang="en-US" sz="1800" dirty="0"/>
            </a:br>
            <a:r>
              <a:rPr lang="en-US" sz="1800" dirty="0"/>
              <a:t>	1) Classifying   2) Missing features.</a:t>
            </a:r>
          </a:p>
        </p:txBody>
      </p:sp>
      <p:pic>
        <p:nvPicPr>
          <p:cNvPr id="7" name="Graphic 6" descr="Smiling face with no fill">
            <a:extLst>
              <a:ext uri="{FF2B5EF4-FFF2-40B4-BE49-F238E27FC236}">
                <a16:creationId xmlns:a16="http://schemas.microsoft.com/office/drawing/2014/main" id="{68AD5A07-0EFB-4250-B367-962F9BA0061D}"/>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80133" y="4137075"/>
            <a:ext cx="297966" cy="297966"/>
          </a:xfrm>
          <a:prstGeom prst="rect">
            <a:avLst/>
          </a:prstGeom>
        </p:spPr>
      </p:pic>
      <p:sp>
        <p:nvSpPr>
          <p:cNvPr id="8" name="TextBox 7">
            <a:extLst>
              <a:ext uri="{FF2B5EF4-FFF2-40B4-BE49-F238E27FC236}">
                <a16:creationId xmlns:a16="http://schemas.microsoft.com/office/drawing/2014/main" id="{EBC486E5-FC9C-4AF0-93AF-8A331A7647E1}"/>
              </a:ext>
            </a:extLst>
          </p:cNvPr>
          <p:cNvSpPr txBox="1"/>
          <p:nvPr/>
        </p:nvSpPr>
        <p:spPr>
          <a:xfrm>
            <a:off x="640077" y="1586687"/>
            <a:ext cx="7183123" cy="2215991"/>
          </a:xfrm>
          <a:prstGeom prst="rect">
            <a:avLst/>
          </a:prstGeom>
          <a:noFill/>
        </p:spPr>
        <p:txBody>
          <a:bodyPr wrap="square" lIns="0" tIns="0" rIns="0" bIns="0" rtlCol="0">
            <a:spAutoFit/>
          </a:bodyPr>
          <a:lstStyle/>
          <a:p>
            <a:br>
              <a:rPr lang="en-US" sz="1800" b="1" dirty="0"/>
            </a:br>
            <a:r>
              <a:rPr lang="en-US" sz="1800" b="1" dirty="0"/>
              <a:t>Conformant learning</a:t>
            </a:r>
            <a:br>
              <a:rPr lang="en-US" sz="1800" dirty="0"/>
            </a:br>
            <a:endParaRPr lang="en-US" sz="1800" dirty="0"/>
          </a:p>
          <a:p>
            <a:pPr marL="285750" indent="-285750">
              <a:buFont typeface="Arial" panose="020B0604020202020204" pitchFamily="34" charset="0"/>
              <a:buChar char="•"/>
            </a:pPr>
            <a:r>
              <a:rPr lang="en-US" sz="1800" dirty="0"/>
              <a:t>Given a discriminative classifier, learn a generative model that</a:t>
            </a:r>
            <a:br>
              <a:rPr lang="en-US" sz="1800" dirty="0"/>
            </a:br>
            <a:endParaRPr lang="en-US" sz="1800" dirty="0"/>
          </a:p>
          <a:p>
            <a:pPr marL="685800" lvl="1" indent="-342900">
              <a:buFont typeface="+mj-lt"/>
              <a:buAutoNum type="arabicPeriod"/>
            </a:pPr>
            <a:r>
              <a:rPr lang="en-US" sz="1800" i="1" dirty="0"/>
              <a:t>Conforms</a:t>
            </a:r>
            <a:r>
              <a:rPr lang="en-US" sz="1800" dirty="0"/>
              <a:t> to the classifier.</a:t>
            </a:r>
          </a:p>
          <a:p>
            <a:pPr marL="685800" lvl="1" indent="-342900">
              <a:buFont typeface="+mj-lt"/>
              <a:buAutoNum type="arabicPeriod"/>
            </a:pPr>
            <a:r>
              <a:rPr lang="en-US" sz="1800" dirty="0"/>
              <a:t>Maximizes the likelihood of joint feature distribution P(X)</a:t>
            </a:r>
          </a:p>
          <a:p>
            <a:endParaRPr lang="en-US" sz="1800" dirty="0" err="1"/>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943FFA52-C1AC-484C-931E-6B95C59A3066}"/>
                  </a:ext>
                </a:extLst>
              </p:cNvPr>
              <p:cNvSpPr txBox="1"/>
              <p:nvPr/>
            </p:nvSpPr>
            <p:spPr>
              <a:xfrm>
                <a:off x="640077" y="3881043"/>
                <a:ext cx="5567230" cy="553998"/>
              </a:xfrm>
              <a:prstGeom prst="rect">
                <a:avLst/>
              </a:prstGeom>
              <a:noFill/>
            </p:spPr>
            <p:txBody>
              <a:bodyPr wrap="none" lIns="0" tIns="0" rIns="0" bIns="0" rtlCol="0">
                <a:spAutoFit/>
              </a:bodyPr>
              <a:lstStyle/>
              <a:p>
                <a:pPr algn="l"/>
                <a:r>
                  <a:rPr lang="en-US" sz="1800" dirty="0"/>
                  <a:t>No missing features    </a:t>
                </a:r>
                <a14:m>
                  <m:oMath xmlns:m="http://schemas.openxmlformats.org/officeDocument/2006/math">
                    <m:r>
                      <a:rPr lang="en-US" sz="1800" i="1" smtClean="0">
                        <a:latin typeface="Cambria Math" panose="02040503050406030204" pitchFamily="18" charset="0"/>
                        <a:ea typeface="Cambria Math" panose="02040503050406030204" pitchFamily="18" charset="0"/>
                      </a:rPr>
                      <m:t>→</m:t>
                    </m:r>
                    <m:r>
                      <a:rPr lang="en-US" sz="1800" b="0" i="1" smtClean="0">
                        <a:latin typeface="Cambria Math" panose="02040503050406030204" pitchFamily="18" charset="0"/>
                        <a:ea typeface="Cambria Math" panose="02040503050406030204" pitchFamily="18" charset="0"/>
                      </a:rPr>
                      <m:t> </m:t>
                    </m:r>
                  </m:oMath>
                </a14:m>
                <a:r>
                  <a:rPr lang="en-US" sz="1800" dirty="0"/>
                  <a:t> Same quality of classification</a:t>
                </a:r>
              </a:p>
              <a:p>
                <a:r>
                  <a:rPr lang="en-US" sz="1800" dirty="0"/>
                  <a:t>Has missing features  </a:t>
                </a:r>
                <a14:m>
                  <m:oMath xmlns:m="http://schemas.openxmlformats.org/officeDocument/2006/math">
                    <m:r>
                      <a:rPr lang="en-US" sz="1800" i="1">
                        <a:latin typeface="Cambria Math" panose="02040503050406030204" pitchFamily="18" charset="0"/>
                        <a:ea typeface="Cambria Math" panose="02040503050406030204" pitchFamily="18" charset="0"/>
                      </a:rPr>
                      <m:t>→ </m:t>
                    </m:r>
                  </m:oMath>
                </a14:m>
                <a:r>
                  <a:rPr lang="en-US" sz="1800" dirty="0"/>
                  <a:t> No problem, do inference</a:t>
                </a:r>
              </a:p>
            </p:txBody>
          </p:sp>
        </mc:Choice>
        <mc:Fallback>
          <p:sp>
            <p:nvSpPr>
              <p:cNvPr id="9" name="TextBox 8">
                <a:extLst>
                  <a:ext uri="{FF2B5EF4-FFF2-40B4-BE49-F238E27FC236}">
                    <a16:creationId xmlns:a16="http://schemas.microsoft.com/office/drawing/2014/main" id="{943FFA52-C1AC-484C-931E-6B95C59A3066}"/>
                  </a:ext>
                </a:extLst>
              </p:cNvPr>
              <p:cNvSpPr txBox="1">
                <a:spLocks noRot="1" noChangeAspect="1" noMove="1" noResize="1" noEditPoints="1" noAdjustHandles="1" noChangeArrowheads="1" noChangeShapeType="1" noTextEdit="1"/>
              </p:cNvSpPr>
              <p:nvPr/>
            </p:nvSpPr>
            <p:spPr>
              <a:xfrm>
                <a:off x="640077" y="3881043"/>
                <a:ext cx="5567230" cy="553998"/>
              </a:xfrm>
              <a:prstGeom prst="rect">
                <a:avLst/>
              </a:prstGeom>
              <a:blipFill>
                <a:blip r:embed="rId5"/>
                <a:stretch>
                  <a:fillRect l="-2519" t="-14286" r="-1972" b="-24176"/>
                </a:stretch>
              </a:blipFill>
            </p:spPr>
            <p:txBody>
              <a:bodyPr/>
              <a:lstStyle/>
              <a:p>
                <a:r>
                  <a:rPr lang="en-US">
                    <a:noFill/>
                  </a:rPr>
                  <a:t> </a:t>
                </a:r>
              </a:p>
            </p:txBody>
          </p:sp>
        </mc:Fallback>
      </mc:AlternateContent>
      <p:pic>
        <p:nvPicPr>
          <p:cNvPr id="11" name="Graphic 10" descr="Smiling face with no fill">
            <a:extLst>
              <a:ext uri="{FF2B5EF4-FFF2-40B4-BE49-F238E27FC236}">
                <a16:creationId xmlns:a16="http://schemas.microsoft.com/office/drawing/2014/main" id="{2E4B0D1B-F5FC-4711-B5D8-155A1B957EE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580133" y="3860076"/>
            <a:ext cx="297966" cy="297966"/>
          </a:xfrm>
          <a:prstGeom prst="rect">
            <a:avLst/>
          </a:prstGeom>
        </p:spPr>
      </p:pic>
    </p:spTree>
    <p:extLst>
      <p:ext uri="{BB962C8B-B14F-4D97-AF65-F5344CB8AC3E}">
        <p14:creationId xmlns:p14="http://schemas.microsoft.com/office/powerpoint/2010/main" val="1612601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0" end="0"/>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1"/>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11</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Naïve Conformant Learning (</a:t>
            </a:r>
            <a:r>
              <a:rPr lang="en-US" dirty="0" err="1"/>
              <a:t>NaCL</a:t>
            </a:r>
            <a:r>
              <a:rPr lang="en-US" dirty="0"/>
              <a:t>)</a:t>
            </a:r>
          </a:p>
        </p:txBody>
      </p:sp>
      <p:sp>
        <p:nvSpPr>
          <p:cNvPr id="3" name="TextBox 2">
            <a:extLst>
              <a:ext uri="{FF2B5EF4-FFF2-40B4-BE49-F238E27FC236}">
                <a16:creationId xmlns:a16="http://schemas.microsoft.com/office/drawing/2014/main" id="{0EBFDB12-A0F7-443B-840C-6196A782BD10}"/>
              </a:ext>
            </a:extLst>
          </p:cNvPr>
          <p:cNvSpPr txBox="1"/>
          <p:nvPr/>
        </p:nvSpPr>
        <p:spPr>
          <a:xfrm>
            <a:off x="640078" y="1168365"/>
            <a:ext cx="8046722" cy="215444"/>
          </a:xfrm>
          <a:prstGeom prst="rect">
            <a:avLst/>
          </a:prstGeom>
          <a:noFill/>
        </p:spPr>
        <p:txBody>
          <a:bodyPr wrap="square" lIns="0" tIns="0" rIns="0" bIns="0" rtlCol="0">
            <a:spAutoFit/>
          </a:bodyPr>
          <a:lstStyle/>
          <a:p>
            <a:pPr algn="l"/>
            <a:r>
              <a:rPr lang="en-US" sz="1400" dirty="0"/>
              <a:t>We focus on of Conformant Learning involving Logistic Regression and Naïve Bayes</a:t>
            </a:r>
          </a:p>
        </p:txBody>
      </p:sp>
      <p:sp>
        <p:nvSpPr>
          <p:cNvPr id="8" name="TextBox 7">
            <a:extLst>
              <a:ext uri="{FF2B5EF4-FFF2-40B4-BE49-F238E27FC236}">
                <a16:creationId xmlns:a16="http://schemas.microsoft.com/office/drawing/2014/main" id="{D8238ECC-9742-459F-B9E8-8B3709B4EB90}"/>
              </a:ext>
            </a:extLst>
          </p:cNvPr>
          <p:cNvSpPr txBox="1"/>
          <p:nvPr/>
        </p:nvSpPr>
        <p:spPr>
          <a:xfrm>
            <a:off x="640078" y="2986774"/>
            <a:ext cx="6700522" cy="738664"/>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lang="en-US" sz="1600" dirty="0"/>
              <a:t>Given a NB model there is unique LR model that conform to it</a:t>
            </a:r>
            <a:br>
              <a:rPr lang="en-US" sz="1600" dirty="0"/>
            </a:br>
            <a:endParaRPr lang="en-US" sz="1600" dirty="0"/>
          </a:p>
          <a:p>
            <a:pPr marL="285750" indent="-285750" algn="l">
              <a:buFont typeface="Arial" panose="020B0604020202020204" pitchFamily="34" charset="0"/>
              <a:buChar char="•"/>
            </a:pPr>
            <a:r>
              <a:rPr lang="en-US" sz="1600" dirty="0"/>
              <a:t>Given a LR model there is many NB models that conform to it</a:t>
            </a:r>
          </a:p>
        </p:txBody>
      </p:sp>
      <p:pic>
        <p:nvPicPr>
          <p:cNvPr id="16" name="Picture 15">
            <a:extLst>
              <a:ext uri="{FF2B5EF4-FFF2-40B4-BE49-F238E27FC236}">
                <a16:creationId xmlns:a16="http://schemas.microsoft.com/office/drawing/2014/main" id="{1017A6E4-0802-429C-B720-88C5F81759E9}"/>
              </a:ext>
            </a:extLst>
          </p:cNvPr>
          <p:cNvPicPr>
            <a:picLocks noChangeAspect="1"/>
          </p:cNvPicPr>
          <p:nvPr/>
        </p:nvPicPr>
        <p:blipFill>
          <a:blip r:embed="rId3"/>
          <a:stretch>
            <a:fillRect/>
          </a:stretch>
        </p:blipFill>
        <p:spPr>
          <a:xfrm>
            <a:off x="3245272" y="1881104"/>
            <a:ext cx="2130092" cy="551243"/>
          </a:xfrm>
          <a:prstGeom prst="rect">
            <a:avLst/>
          </a:prstGeom>
        </p:spPr>
      </p:pic>
    </p:spTree>
    <p:extLst>
      <p:ext uri="{BB962C8B-B14F-4D97-AF65-F5344CB8AC3E}">
        <p14:creationId xmlns:p14="http://schemas.microsoft.com/office/powerpoint/2010/main" val="22853172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12</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Naïve Conformant Learning (</a:t>
            </a:r>
            <a:r>
              <a:rPr lang="en-US" dirty="0" err="1"/>
              <a:t>NaCL</a:t>
            </a:r>
            <a:r>
              <a:rPr lang="en-US" dirty="0"/>
              <a:t>)</a:t>
            </a:r>
          </a:p>
        </p:txBody>
      </p:sp>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D5A15F8D-C4F0-4CCA-BD84-C2EF157DB269}"/>
                  </a:ext>
                </a:extLst>
              </p:cNvPr>
              <p:cNvSpPr txBox="1"/>
              <p:nvPr/>
            </p:nvSpPr>
            <p:spPr>
              <a:xfrm>
                <a:off x="640077" y="1187064"/>
                <a:ext cx="7265673" cy="1969770"/>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lang="en-US" sz="1600" dirty="0"/>
                  <a:t>We showed that we can write the Naïve Conformant Learning Optimization task as a </a:t>
                </a:r>
                <a:r>
                  <a:rPr lang="en-US" sz="1600" i="1" dirty="0"/>
                  <a:t>Geometric Program.</a:t>
                </a:r>
                <a:br>
                  <a:rPr lang="en-US" sz="1600" i="1" dirty="0"/>
                </a:br>
                <a:endParaRPr lang="en-US" sz="1600" dirty="0"/>
              </a:p>
              <a:p>
                <a:pPr marL="285750" indent="-285750" algn="l">
                  <a:buFont typeface="Arial" panose="020B0604020202020204" pitchFamily="34" charset="0"/>
                  <a:buChar char="•"/>
                </a:pPr>
                <a:r>
                  <a:rPr lang="en-US" sz="1600" dirty="0"/>
                  <a:t>Solving geometric programs has an exact and efficient algorithm, and modern GP solvers can handle large problems.</a:t>
                </a:r>
              </a:p>
              <a:p>
                <a:pPr marL="285750" indent="-285750" algn="l">
                  <a:buFont typeface="Arial" panose="020B0604020202020204" pitchFamily="34" charset="0"/>
                  <a:buChar char="•"/>
                </a:pPr>
                <a:endParaRPr lang="en-US" sz="1600" i="1" dirty="0"/>
              </a:p>
              <a:p>
                <a:pPr marL="285750" indent="-285750" algn="l">
                  <a:buFont typeface="Arial" panose="020B0604020202020204" pitchFamily="34" charset="0"/>
                  <a:buChar char="•"/>
                </a:pPr>
                <a:r>
                  <a:rPr lang="en-US" sz="1600" dirty="0"/>
                  <a:t>For </a:t>
                </a:r>
                <a:r>
                  <a:rPr lang="en-US" sz="1600" dirty="0" err="1"/>
                  <a:t>NaCL</a:t>
                </a:r>
                <a:r>
                  <a:rPr lang="en-US" sz="1600" i="1" dirty="0"/>
                  <a:t>, </a:t>
                </a:r>
                <a:r>
                  <a:rPr lang="en-US" sz="1600" dirty="0"/>
                  <a:t>we have </a:t>
                </a:r>
                <a14:m>
                  <m:oMath xmlns:m="http://schemas.openxmlformats.org/officeDocument/2006/math">
                    <m:r>
                      <m:rPr>
                        <m:sty m:val="p"/>
                      </m:rPr>
                      <a:rPr lang="en-US" sz="1600">
                        <a:latin typeface="Cambria Math" panose="02040503050406030204" pitchFamily="18" charset="0"/>
                      </a:rPr>
                      <m:t>O</m:t>
                    </m:r>
                    <m:r>
                      <a:rPr lang="en-US" sz="1600" b="0" i="0" smtClean="0">
                        <a:latin typeface="Cambria Math" panose="02040503050406030204" pitchFamily="18" charset="0"/>
                      </a:rPr>
                      <m:t>(</m:t>
                    </m:r>
                    <m:r>
                      <a:rPr lang="en-US" sz="1600" b="0" i="1" smtClean="0">
                        <a:latin typeface="Cambria Math" panose="02040503050406030204" pitchFamily="18" charset="0"/>
                      </a:rPr>
                      <m:t>𝑛𝑘</m:t>
                    </m:r>
                    <m:r>
                      <a:rPr lang="en-US" sz="1600" b="0" i="1" smtClean="0">
                        <a:latin typeface="Cambria Math" panose="02040503050406030204" pitchFamily="18" charset="0"/>
                      </a:rPr>
                      <m:t>)</m:t>
                    </m:r>
                  </m:oMath>
                </a14:m>
                <a:r>
                  <a:rPr lang="en-US" sz="1600" dirty="0"/>
                  <a:t> number of constraints. </a:t>
                </a:r>
                <a14:m>
                  <m:oMath xmlns:m="http://schemas.openxmlformats.org/officeDocument/2006/math">
                    <m:r>
                      <a:rPr lang="en-US" sz="1600" b="0" i="1" smtClean="0">
                        <a:latin typeface="Cambria Math" panose="02040503050406030204" pitchFamily="18" charset="0"/>
                      </a:rPr>
                      <m:t>𝑛</m:t>
                    </m:r>
                  </m:oMath>
                </a14:m>
                <a:r>
                  <a:rPr lang="en-US" sz="1600" dirty="0"/>
                  <a:t> is the number of features, and </a:t>
                </a:r>
                <a14:m>
                  <m:oMath xmlns:m="http://schemas.openxmlformats.org/officeDocument/2006/math">
                    <m:r>
                      <a:rPr lang="en-US" sz="1600" b="0" i="1" smtClean="0">
                        <a:latin typeface="Cambria Math" panose="02040503050406030204" pitchFamily="18" charset="0"/>
                      </a:rPr>
                      <m:t>𝑘</m:t>
                    </m:r>
                  </m:oMath>
                </a14:m>
                <a:r>
                  <a:rPr lang="en-US" sz="1600" dirty="0"/>
                  <a:t> is the number of classes. </a:t>
                </a:r>
              </a:p>
            </p:txBody>
          </p:sp>
        </mc:Choice>
        <mc:Fallback>
          <p:sp>
            <p:nvSpPr>
              <p:cNvPr id="2" name="TextBox 1">
                <a:extLst>
                  <a:ext uri="{FF2B5EF4-FFF2-40B4-BE49-F238E27FC236}">
                    <a16:creationId xmlns:a16="http://schemas.microsoft.com/office/drawing/2014/main" id="{D5A15F8D-C4F0-4CCA-BD84-C2EF157DB269}"/>
                  </a:ext>
                </a:extLst>
              </p:cNvPr>
              <p:cNvSpPr txBox="1">
                <a:spLocks noRot="1" noChangeAspect="1" noMove="1" noResize="1" noEditPoints="1" noAdjustHandles="1" noChangeArrowheads="1" noChangeShapeType="1" noTextEdit="1"/>
              </p:cNvSpPr>
              <p:nvPr/>
            </p:nvSpPr>
            <p:spPr>
              <a:xfrm>
                <a:off x="640077" y="1187064"/>
                <a:ext cx="7265673" cy="1969770"/>
              </a:xfrm>
              <a:prstGeom prst="rect">
                <a:avLst/>
              </a:prstGeom>
              <a:blipFill>
                <a:blip r:embed="rId3"/>
                <a:stretch>
                  <a:fillRect l="-1594" t="-3406" r="-2433" b="-5263"/>
                </a:stretch>
              </a:blipFill>
            </p:spPr>
            <p:txBody>
              <a:bodyPr/>
              <a:lstStyle/>
              <a:p>
                <a:r>
                  <a:rPr lang="en-US">
                    <a:noFill/>
                  </a:rPr>
                  <a:t> </a:t>
                </a:r>
              </a:p>
            </p:txBody>
          </p:sp>
        </mc:Fallback>
      </mc:AlternateContent>
    </p:spTree>
    <p:extLst>
      <p:ext uri="{BB962C8B-B14F-4D97-AF65-F5344CB8AC3E}">
        <p14:creationId xmlns:p14="http://schemas.microsoft.com/office/powerpoint/2010/main" val="6090194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13</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Naïve Conformant Learning (</a:t>
            </a:r>
            <a:r>
              <a:rPr lang="en-US" dirty="0" err="1"/>
              <a:t>NaCL</a:t>
            </a:r>
            <a:r>
              <a:rPr lang="en-US" dirty="0"/>
              <a:t>)</a:t>
            </a:r>
          </a:p>
        </p:txBody>
      </p:sp>
      <p:pic>
        <p:nvPicPr>
          <p:cNvPr id="8" name="Picture 2" descr="Naive Conformant Learning (NaCL) ">
            <a:extLst>
              <a:ext uri="{FF2B5EF4-FFF2-40B4-BE49-F238E27FC236}">
                <a16:creationId xmlns:a16="http://schemas.microsoft.com/office/drawing/2014/main" id="{1F4E5F65-A49B-4443-9AC8-680D1D9C548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72351" y="1819303"/>
            <a:ext cx="3186112" cy="1022848"/>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2">
            <a:extLst>
              <a:ext uri="{FF2B5EF4-FFF2-40B4-BE49-F238E27FC236}">
                <a16:creationId xmlns:a16="http://schemas.microsoft.com/office/drawing/2014/main" id="{CD11A56F-DCFD-4C3A-8B77-EAD6AD113B71}"/>
              </a:ext>
            </a:extLst>
          </p:cNvPr>
          <p:cNvSpPr/>
          <p:nvPr/>
        </p:nvSpPr>
        <p:spPr>
          <a:xfrm>
            <a:off x="262466" y="1420559"/>
            <a:ext cx="1921934" cy="872067"/>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Logistic Regression</a:t>
            </a:r>
            <a:br>
              <a:rPr lang="en-US" dirty="0"/>
            </a:br>
            <a:r>
              <a:rPr lang="en-US" dirty="0"/>
              <a:t>Weights</a:t>
            </a:r>
          </a:p>
        </p:txBody>
      </p:sp>
      <p:sp>
        <p:nvSpPr>
          <p:cNvPr id="9" name="Arrow: Right 8">
            <a:extLst>
              <a:ext uri="{FF2B5EF4-FFF2-40B4-BE49-F238E27FC236}">
                <a16:creationId xmlns:a16="http://schemas.microsoft.com/office/drawing/2014/main" id="{6663BE54-8A47-4386-8437-D9158B75E1D1}"/>
              </a:ext>
            </a:extLst>
          </p:cNvPr>
          <p:cNvSpPr/>
          <p:nvPr/>
        </p:nvSpPr>
        <p:spPr>
          <a:xfrm>
            <a:off x="2791722" y="2093660"/>
            <a:ext cx="889000" cy="47413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0" name="Arrow: Right 9">
            <a:extLst>
              <a:ext uri="{FF2B5EF4-FFF2-40B4-BE49-F238E27FC236}">
                <a16:creationId xmlns:a16="http://schemas.microsoft.com/office/drawing/2014/main" id="{DBAE8CA3-513D-4E0B-BA40-0F6152A3BFFE}"/>
              </a:ext>
            </a:extLst>
          </p:cNvPr>
          <p:cNvSpPr/>
          <p:nvPr/>
        </p:nvSpPr>
        <p:spPr>
          <a:xfrm>
            <a:off x="5463280" y="2093660"/>
            <a:ext cx="889000" cy="474134"/>
          </a:xfrm>
          <a:prstGeom prst="rightArrow">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11" name="Rectangle 10">
            <a:extLst>
              <a:ext uri="{FF2B5EF4-FFF2-40B4-BE49-F238E27FC236}">
                <a16:creationId xmlns:a16="http://schemas.microsoft.com/office/drawing/2014/main" id="{94B562C1-B4BA-4794-82ED-00C4FF8266FC}"/>
              </a:ext>
            </a:extLst>
          </p:cNvPr>
          <p:cNvSpPr/>
          <p:nvPr/>
        </p:nvSpPr>
        <p:spPr>
          <a:xfrm>
            <a:off x="6686164" y="1420559"/>
            <a:ext cx="1663201" cy="1494270"/>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en-US" dirty="0"/>
              <a:t>“Best” Conforming</a:t>
            </a:r>
            <a:br>
              <a:rPr lang="en-US" dirty="0"/>
            </a:br>
            <a:r>
              <a:rPr lang="en-US" dirty="0"/>
              <a:t> Naïve Bayes</a:t>
            </a:r>
          </a:p>
        </p:txBody>
      </p:sp>
      <p:sp>
        <p:nvSpPr>
          <p:cNvPr id="13" name="Rectangle 12">
            <a:extLst>
              <a:ext uri="{FF2B5EF4-FFF2-40B4-BE49-F238E27FC236}">
                <a16:creationId xmlns:a16="http://schemas.microsoft.com/office/drawing/2014/main" id="{942D9062-D21B-4C1A-8C86-4B372C7E4BFB}"/>
              </a:ext>
            </a:extLst>
          </p:cNvPr>
          <p:cNvSpPr/>
          <p:nvPr/>
        </p:nvSpPr>
        <p:spPr>
          <a:xfrm>
            <a:off x="2158603" y="1420559"/>
            <a:ext cx="596638" cy="1569660"/>
          </a:xfrm>
          <a:prstGeom prst="rect">
            <a:avLst/>
          </a:prstGeom>
        </p:spPr>
        <p:txBody>
          <a:bodyPr wrap="none">
            <a:spAutoFit/>
          </a:bodyPr>
          <a:lstStyle/>
          <a:p>
            <a:r>
              <a:rPr lang="en-US" sz="9600" dirty="0"/>
              <a:t>}</a:t>
            </a:r>
            <a:endParaRPr lang="en-US" dirty="0"/>
          </a:p>
        </p:txBody>
      </p:sp>
      <p:graphicFrame>
        <p:nvGraphicFramePr>
          <p:cNvPr id="14" name="Object 13">
            <a:extLst>
              <a:ext uri="{FF2B5EF4-FFF2-40B4-BE49-F238E27FC236}">
                <a16:creationId xmlns:a16="http://schemas.microsoft.com/office/drawing/2014/main" id="{542B064E-EE96-43DC-9021-EE814D9A14EB}"/>
              </a:ext>
            </a:extLst>
          </p:cNvPr>
          <p:cNvGraphicFramePr>
            <a:graphicFrameLocks noChangeAspect="1"/>
          </p:cNvGraphicFramePr>
          <p:nvPr>
            <p:extLst>
              <p:ext uri="{D42A27DB-BD31-4B8C-83A1-F6EECF244321}">
                <p14:modId xmlns:p14="http://schemas.microsoft.com/office/powerpoint/2010/main" val="2120750388"/>
              </p:ext>
            </p:extLst>
          </p:nvPr>
        </p:nvGraphicFramePr>
        <p:xfrm>
          <a:off x="1197127" y="2539852"/>
          <a:ext cx="929020" cy="1058481"/>
        </p:xfrm>
        <a:graphic>
          <a:graphicData uri="http://schemas.openxmlformats.org/presentationml/2006/ole">
            <mc:AlternateContent xmlns:mc="http://schemas.openxmlformats.org/markup-compatibility/2006">
              <mc:Choice xmlns:v="urn:schemas-microsoft-com:vml" Requires="v">
                <p:oleObj spid="_x0000_s4205" name="Acrobat Document" r:id="rId5" imgW="1424763" imgH="1623013" progId="AcroExch.Document.DC">
                  <p:embed/>
                </p:oleObj>
              </mc:Choice>
              <mc:Fallback>
                <p:oleObj name="Acrobat Document" r:id="rId5" imgW="1424763" imgH="1623013" progId="AcroExch.Document.DC">
                  <p:embed/>
                  <p:pic>
                    <p:nvPicPr>
                      <p:cNvPr id="21" name="Object 20">
                        <a:extLst>
                          <a:ext uri="{FF2B5EF4-FFF2-40B4-BE49-F238E27FC236}">
                            <a16:creationId xmlns:a16="http://schemas.microsoft.com/office/drawing/2014/main" id="{A8EAA96C-229B-4908-B630-AF15C7658E80}"/>
                          </a:ext>
                        </a:extLst>
                      </p:cNvPr>
                      <p:cNvPicPr/>
                      <p:nvPr/>
                    </p:nvPicPr>
                    <p:blipFill>
                      <a:blip r:embed="rId6"/>
                      <a:stretch>
                        <a:fillRect/>
                      </a:stretch>
                    </p:blipFill>
                    <p:spPr>
                      <a:xfrm>
                        <a:off x="1197127" y="2539852"/>
                        <a:ext cx="929020" cy="1058481"/>
                      </a:xfrm>
                      <a:prstGeom prst="rect">
                        <a:avLst/>
                      </a:prstGeom>
                    </p:spPr>
                  </p:pic>
                </p:oleObj>
              </mc:Fallback>
            </mc:AlternateContent>
          </a:graphicData>
        </a:graphic>
      </p:graphicFrame>
      <p:sp>
        <p:nvSpPr>
          <p:cNvPr id="15" name="TextBox 14">
            <a:extLst>
              <a:ext uri="{FF2B5EF4-FFF2-40B4-BE49-F238E27FC236}">
                <a16:creationId xmlns:a16="http://schemas.microsoft.com/office/drawing/2014/main" id="{B193F31F-AB8D-4C39-B995-0D6E648AC6C7}"/>
              </a:ext>
            </a:extLst>
          </p:cNvPr>
          <p:cNvSpPr txBox="1"/>
          <p:nvPr/>
        </p:nvSpPr>
        <p:spPr>
          <a:xfrm>
            <a:off x="4297047" y="1641148"/>
            <a:ext cx="458459" cy="215444"/>
          </a:xfrm>
          <a:prstGeom prst="rect">
            <a:avLst/>
          </a:prstGeom>
          <a:noFill/>
        </p:spPr>
        <p:txBody>
          <a:bodyPr wrap="none" lIns="0" tIns="0" rIns="0" bIns="0" rtlCol="0">
            <a:spAutoFit/>
          </a:bodyPr>
          <a:lstStyle/>
          <a:p>
            <a:pPr algn="l"/>
            <a:r>
              <a:rPr lang="en-US" sz="1400" dirty="0" err="1"/>
              <a:t>NaCL</a:t>
            </a:r>
            <a:endParaRPr lang="en-US" sz="1400" dirty="0"/>
          </a:p>
        </p:txBody>
      </p:sp>
      <p:sp>
        <p:nvSpPr>
          <p:cNvPr id="16" name="Rectangle 15">
            <a:extLst>
              <a:ext uri="{FF2B5EF4-FFF2-40B4-BE49-F238E27FC236}">
                <a16:creationId xmlns:a16="http://schemas.microsoft.com/office/drawing/2014/main" id="{0816FB13-5998-4F4F-9640-A9E627510EF4}"/>
              </a:ext>
            </a:extLst>
          </p:cNvPr>
          <p:cNvSpPr/>
          <p:nvPr/>
        </p:nvSpPr>
        <p:spPr>
          <a:xfrm>
            <a:off x="1197127" y="4077447"/>
            <a:ext cx="3243196" cy="300082"/>
          </a:xfrm>
          <a:prstGeom prst="rect">
            <a:avLst/>
          </a:prstGeom>
        </p:spPr>
        <p:txBody>
          <a:bodyPr wrap="none">
            <a:spAutoFit/>
          </a:bodyPr>
          <a:lstStyle/>
          <a:p>
            <a:r>
              <a:rPr lang="en-US" b="1" dirty="0"/>
              <a:t>GitHub</a:t>
            </a:r>
            <a:r>
              <a:rPr lang="en-US" dirty="0"/>
              <a:t>: </a:t>
            </a:r>
            <a:r>
              <a:rPr lang="en-US" dirty="0">
                <a:hlinkClick r:id="rId7"/>
              </a:rPr>
              <a:t>github.com/UCLA-</a:t>
            </a:r>
            <a:r>
              <a:rPr lang="en-US" dirty="0" err="1">
                <a:hlinkClick r:id="rId7"/>
              </a:rPr>
              <a:t>StarAI</a:t>
            </a:r>
            <a:r>
              <a:rPr lang="en-US" dirty="0">
                <a:hlinkClick r:id="rId7"/>
              </a:rPr>
              <a:t>/</a:t>
            </a:r>
            <a:r>
              <a:rPr lang="en-US" dirty="0" err="1">
                <a:hlinkClick r:id="rId7"/>
              </a:rPr>
              <a:t>NaCL</a:t>
            </a:r>
            <a:endParaRPr lang="en-US" dirty="0"/>
          </a:p>
        </p:txBody>
      </p:sp>
    </p:spTree>
    <p:extLst>
      <p:ext uri="{BB962C8B-B14F-4D97-AF65-F5344CB8AC3E}">
        <p14:creationId xmlns:p14="http://schemas.microsoft.com/office/powerpoint/2010/main" val="1981881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9"/>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3" grpId="0"/>
      <p:bldP spid="15"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14</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Experiments: Fidelity to Original Classifier</a:t>
            </a:r>
          </a:p>
        </p:txBody>
      </p:sp>
      <p:graphicFrame>
        <p:nvGraphicFramePr>
          <p:cNvPr id="15" name="Object 14">
            <a:extLst>
              <a:ext uri="{FF2B5EF4-FFF2-40B4-BE49-F238E27FC236}">
                <a16:creationId xmlns:a16="http://schemas.microsoft.com/office/drawing/2014/main" id="{C7647F59-3CD4-4F31-AD6F-8B7BCDD4DB24}"/>
              </a:ext>
            </a:extLst>
          </p:cNvPr>
          <p:cNvGraphicFramePr>
            <a:graphicFrameLocks noChangeAspect="1"/>
          </p:cNvGraphicFramePr>
          <p:nvPr>
            <p:extLst>
              <p:ext uri="{D42A27DB-BD31-4B8C-83A1-F6EECF244321}">
                <p14:modId xmlns:p14="http://schemas.microsoft.com/office/powerpoint/2010/main" val="1213902015"/>
              </p:ext>
            </p:extLst>
          </p:nvPr>
        </p:nvGraphicFramePr>
        <p:xfrm>
          <a:off x="431431" y="1816629"/>
          <a:ext cx="8281138" cy="2466090"/>
        </p:xfrm>
        <a:graphic>
          <a:graphicData uri="http://schemas.openxmlformats.org/presentationml/2006/ole">
            <mc:AlternateContent xmlns:mc="http://schemas.openxmlformats.org/markup-compatibility/2006">
              <mc:Choice xmlns:v="urn:schemas-microsoft-com:vml" Requires="v">
                <p:oleObj spid="_x0000_s5192" name="Acrobat Document" r:id="rId4" imgW="6194954" imgH="1844024" progId="AcroExch.Document.DC">
                  <p:embed/>
                </p:oleObj>
              </mc:Choice>
              <mc:Fallback>
                <p:oleObj name="Acrobat Document" r:id="rId4" imgW="6194954" imgH="1844024" progId="AcroExch.Document.DC">
                  <p:embed/>
                  <p:pic>
                    <p:nvPicPr>
                      <p:cNvPr id="0" name=""/>
                      <p:cNvPicPr/>
                      <p:nvPr/>
                    </p:nvPicPr>
                    <p:blipFill>
                      <a:blip r:embed="rId5"/>
                      <a:stretch>
                        <a:fillRect/>
                      </a:stretch>
                    </p:blipFill>
                    <p:spPr>
                      <a:xfrm>
                        <a:off x="431431" y="1816629"/>
                        <a:ext cx="8281138" cy="2466090"/>
                      </a:xfrm>
                      <a:prstGeom prst="rect">
                        <a:avLst/>
                      </a:prstGeom>
                    </p:spPr>
                  </p:pic>
                </p:oleObj>
              </mc:Fallback>
            </mc:AlternateContent>
          </a:graphicData>
        </a:graphic>
      </p:graphicFrame>
      <p:sp>
        <p:nvSpPr>
          <p:cNvPr id="16" name="TextBox 15">
            <a:extLst>
              <a:ext uri="{FF2B5EF4-FFF2-40B4-BE49-F238E27FC236}">
                <a16:creationId xmlns:a16="http://schemas.microsoft.com/office/drawing/2014/main" id="{6F2C5684-BF6B-4303-BB9B-8D6B0E4E4171}"/>
              </a:ext>
            </a:extLst>
          </p:cNvPr>
          <p:cNvSpPr txBox="1"/>
          <p:nvPr/>
        </p:nvSpPr>
        <p:spPr>
          <a:xfrm>
            <a:off x="550333" y="1071560"/>
            <a:ext cx="7017627" cy="430887"/>
          </a:xfrm>
          <a:prstGeom prst="rect">
            <a:avLst/>
          </a:prstGeom>
          <a:noFill/>
        </p:spPr>
        <p:txBody>
          <a:bodyPr wrap="none" lIns="0" tIns="0" rIns="0" bIns="0" rtlCol="0">
            <a:spAutoFit/>
          </a:bodyPr>
          <a:lstStyle/>
          <a:p>
            <a:pPr algn="l"/>
            <a:r>
              <a:rPr lang="en-US" sz="1400" dirty="0"/>
              <a:t>Using Cross Entropy to compare </a:t>
            </a:r>
          </a:p>
          <a:p>
            <a:pPr algn="l"/>
            <a:r>
              <a:rPr lang="en-US" sz="1400" dirty="0"/>
              <a:t>	- probabilities of the original classifier vs probabilities of </a:t>
            </a:r>
            <a:r>
              <a:rPr lang="en-US" sz="1400" dirty="0" err="1"/>
              <a:t>NaCL’s</a:t>
            </a:r>
            <a:r>
              <a:rPr lang="en-US" sz="1400" dirty="0"/>
              <a:t> learned model</a:t>
            </a:r>
          </a:p>
        </p:txBody>
      </p:sp>
    </p:spTree>
    <p:extLst>
      <p:ext uri="{BB962C8B-B14F-4D97-AF65-F5344CB8AC3E}">
        <p14:creationId xmlns:p14="http://schemas.microsoft.com/office/powerpoint/2010/main" val="375608275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15</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Experiments: Classification Accuracy</a:t>
            </a:r>
          </a:p>
        </p:txBody>
      </p:sp>
      <p:graphicFrame>
        <p:nvGraphicFramePr>
          <p:cNvPr id="2" name="Object 1">
            <a:extLst>
              <a:ext uri="{FF2B5EF4-FFF2-40B4-BE49-F238E27FC236}">
                <a16:creationId xmlns:a16="http://schemas.microsoft.com/office/drawing/2014/main" id="{C6BCECD0-4AA8-48C0-90DF-55C58869552D}"/>
              </a:ext>
            </a:extLst>
          </p:cNvPr>
          <p:cNvGraphicFramePr>
            <a:graphicFrameLocks noChangeAspect="1"/>
          </p:cNvGraphicFramePr>
          <p:nvPr>
            <p:extLst>
              <p:ext uri="{D42A27DB-BD31-4B8C-83A1-F6EECF244321}">
                <p14:modId xmlns:p14="http://schemas.microsoft.com/office/powerpoint/2010/main" val="1761683547"/>
              </p:ext>
            </p:extLst>
          </p:nvPr>
        </p:nvGraphicFramePr>
        <p:xfrm>
          <a:off x="514772" y="1157288"/>
          <a:ext cx="8114456" cy="2413360"/>
        </p:xfrm>
        <a:graphic>
          <a:graphicData uri="http://schemas.openxmlformats.org/presentationml/2006/ole">
            <mc:AlternateContent xmlns:mc="http://schemas.openxmlformats.org/markup-compatibility/2006">
              <mc:Choice xmlns:v="urn:schemas-microsoft-com:vml" Requires="v">
                <p:oleObj spid="_x0000_s6209" name="Acrobat Document" r:id="rId4" imgW="6202609" imgH="1844024" progId="AcroExch.Document.DC">
                  <p:embed/>
                </p:oleObj>
              </mc:Choice>
              <mc:Fallback>
                <p:oleObj name="Acrobat Document" r:id="rId4" imgW="6202609" imgH="1844024" progId="AcroExch.Document.DC">
                  <p:embed/>
                  <p:pic>
                    <p:nvPicPr>
                      <p:cNvPr id="0" name=""/>
                      <p:cNvPicPr/>
                      <p:nvPr/>
                    </p:nvPicPr>
                    <p:blipFill>
                      <a:blip r:embed="rId5"/>
                      <a:stretch>
                        <a:fillRect/>
                      </a:stretch>
                    </p:blipFill>
                    <p:spPr>
                      <a:xfrm>
                        <a:off x="514772" y="1157288"/>
                        <a:ext cx="8114456" cy="2413360"/>
                      </a:xfrm>
                      <a:prstGeom prst="rect">
                        <a:avLst/>
                      </a:prstGeom>
                    </p:spPr>
                  </p:pic>
                </p:oleObj>
              </mc:Fallback>
            </mc:AlternateContent>
          </a:graphicData>
        </a:graphic>
      </p:graphicFrame>
      <p:sp>
        <p:nvSpPr>
          <p:cNvPr id="7" name="TextBox 6">
            <a:extLst>
              <a:ext uri="{FF2B5EF4-FFF2-40B4-BE49-F238E27FC236}">
                <a16:creationId xmlns:a16="http://schemas.microsoft.com/office/drawing/2014/main" id="{378877D2-0C8E-470A-87FF-F81700C2C3C0}"/>
              </a:ext>
            </a:extLst>
          </p:cNvPr>
          <p:cNvSpPr txBox="1"/>
          <p:nvPr/>
        </p:nvSpPr>
        <p:spPr>
          <a:xfrm>
            <a:off x="514772" y="4178756"/>
            <a:ext cx="3091937" cy="215444"/>
          </a:xfrm>
          <a:prstGeom prst="rect">
            <a:avLst/>
          </a:prstGeom>
          <a:noFill/>
        </p:spPr>
        <p:txBody>
          <a:bodyPr wrap="none" lIns="0" tIns="0" rIns="0" bIns="0" rtlCol="0">
            <a:spAutoFit/>
          </a:bodyPr>
          <a:lstStyle/>
          <a:p>
            <a:pPr algn="l"/>
            <a:r>
              <a:rPr lang="en-US" sz="1400" dirty="0"/>
              <a:t>More experimental results in the paper.</a:t>
            </a:r>
          </a:p>
        </p:txBody>
      </p:sp>
    </p:spTree>
    <p:extLst>
      <p:ext uri="{BB962C8B-B14F-4D97-AF65-F5344CB8AC3E}">
        <p14:creationId xmlns:p14="http://schemas.microsoft.com/office/powerpoint/2010/main" val="3840922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16</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Other Applications</a:t>
            </a:r>
          </a:p>
        </p:txBody>
      </p:sp>
      <p:sp>
        <p:nvSpPr>
          <p:cNvPr id="2" name="TextBox 1">
            <a:extLst>
              <a:ext uri="{FF2B5EF4-FFF2-40B4-BE49-F238E27FC236}">
                <a16:creationId xmlns:a16="http://schemas.microsoft.com/office/drawing/2014/main" id="{C89B4A24-172B-4D3B-A9A1-B26A81FA1DED}"/>
              </a:ext>
            </a:extLst>
          </p:cNvPr>
          <p:cNvSpPr txBox="1"/>
          <p:nvPr/>
        </p:nvSpPr>
        <p:spPr>
          <a:xfrm>
            <a:off x="650710" y="1132367"/>
            <a:ext cx="7772400" cy="2369880"/>
          </a:xfrm>
          <a:prstGeom prst="rect">
            <a:avLst/>
          </a:prstGeom>
          <a:noFill/>
        </p:spPr>
        <p:txBody>
          <a:bodyPr wrap="square" lIns="0" tIns="0" rIns="0" bIns="0" rtlCol="0">
            <a:spAutoFit/>
          </a:bodyPr>
          <a:lstStyle/>
          <a:p>
            <a:pPr algn="l"/>
            <a:r>
              <a:rPr lang="en-US" sz="1400" dirty="0"/>
              <a:t>We saw </a:t>
            </a:r>
            <a:r>
              <a:rPr lang="en-US" sz="1400" i="1" dirty="0"/>
              <a:t>Expected Prediction </a:t>
            </a:r>
            <a:r>
              <a:rPr lang="en-US" sz="1400" dirty="0"/>
              <a:t>is very effective with handling missing features.</a:t>
            </a:r>
          </a:p>
          <a:p>
            <a:pPr algn="l"/>
            <a:endParaRPr lang="en-US" sz="1400" dirty="0"/>
          </a:p>
          <a:p>
            <a:pPr algn="l"/>
            <a:endParaRPr lang="en-US" sz="1400" dirty="0"/>
          </a:p>
          <a:p>
            <a:r>
              <a:rPr lang="en-US" sz="1400" dirty="0"/>
              <a:t> What else can we do?</a:t>
            </a:r>
          </a:p>
          <a:p>
            <a:endParaRPr lang="en-US" sz="1400" dirty="0"/>
          </a:p>
          <a:p>
            <a:pPr marL="285750" indent="-285750">
              <a:buFont typeface="Arial" panose="020B0604020202020204" pitchFamily="34" charset="0"/>
              <a:buChar char="•"/>
            </a:pPr>
            <a:r>
              <a:rPr lang="en-US" sz="1400" dirty="0"/>
              <a:t>Explanations</a:t>
            </a:r>
          </a:p>
          <a:p>
            <a:pPr marL="285750" indent="-285750">
              <a:buFont typeface="Arial" panose="020B0604020202020204" pitchFamily="34" charset="0"/>
              <a:buChar char="•"/>
            </a:pPr>
            <a:endParaRPr lang="en-US" sz="1400" dirty="0"/>
          </a:p>
          <a:p>
            <a:pPr marL="285750" indent="-285750">
              <a:buFont typeface="Arial" panose="020B0604020202020204" pitchFamily="34" charset="0"/>
              <a:buChar char="•"/>
            </a:pPr>
            <a:r>
              <a:rPr lang="en-US" sz="1400" dirty="0"/>
              <a:t>Feature Selection</a:t>
            </a:r>
            <a:br>
              <a:rPr lang="en-US" sz="1400" dirty="0"/>
            </a:br>
            <a:endParaRPr lang="en-US" sz="1400" dirty="0"/>
          </a:p>
          <a:p>
            <a:pPr marL="285750" indent="-285750">
              <a:buFont typeface="Arial" panose="020B0604020202020204" pitchFamily="34" charset="0"/>
              <a:buChar char="•"/>
            </a:pPr>
            <a:r>
              <a:rPr lang="en-US" sz="1400" dirty="0"/>
              <a:t>Fairness</a:t>
            </a:r>
            <a:br>
              <a:rPr lang="en-US" sz="1400" dirty="0"/>
            </a:br>
            <a:endParaRPr lang="en-US" sz="1400" dirty="0"/>
          </a:p>
        </p:txBody>
      </p:sp>
    </p:spTree>
    <p:extLst>
      <p:ext uri="{BB962C8B-B14F-4D97-AF65-F5344CB8AC3E}">
        <p14:creationId xmlns:p14="http://schemas.microsoft.com/office/powerpoint/2010/main" val="3349058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5" end="5"/>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
                                            <p:txEl>
                                              <p:pRg st="7" end="7"/>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17</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Local Explanations using Missing-ness</a:t>
            </a:r>
          </a:p>
        </p:txBody>
      </p:sp>
      <p:pic>
        <p:nvPicPr>
          <p:cNvPr id="2" name="Picture 1">
            <a:extLst>
              <a:ext uri="{FF2B5EF4-FFF2-40B4-BE49-F238E27FC236}">
                <a16:creationId xmlns:a16="http://schemas.microsoft.com/office/drawing/2014/main" id="{08CA9AA0-B568-45FE-92A8-3BCDDF489C9C}"/>
              </a:ext>
            </a:extLst>
          </p:cNvPr>
          <p:cNvPicPr>
            <a:picLocks noChangeAspect="1"/>
          </p:cNvPicPr>
          <p:nvPr/>
        </p:nvPicPr>
        <p:blipFill>
          <a:blip r:embed="rId3"/>
          <a:stretch>
            <a:fillRect/>
          </a:stretch>
        </p:blipFill>
        <p:spPr>
          <a:xfrm>
            <a:off x="4410074" y="895211"/>
            <a:ext cx="4154803" cy="3813391"/>
          </a:xfrm>
          <a:prstGeom prst="rect">
            <a:avLst/>
          </a:prstGeom>
        </p:spPr>
      </p:pic>
      <p:sp>
        <p:nvSpPr>
          <p:cNvPr id="3" name="TextBox 2">
            <a:extLst>
              <a:ext uri="{FF2B5EF4-FFF2-40B4-BE49-F238E27FC236}">
                <a16:creationId xmlns:a16="http://schemas.microsoft.com/office/drawing/2014/main" id="{BE9FE901-740F-45DC-B227-BE1744061B9B}"/>
              </a:ext>
            </a:extLst>
          </p:cNvPr>
          <p:cNvSpPr txBox="1"/>
          <p:nvPr/>
        </p:nvSpPr>
        <p:spPr>
          <a:xfrm>
            <a:off x="579123" y="3476624"/>
            <a:ext cx="3655698" cy="1077218"/>
          </a:xfrm>
          <a:prstGeom prst="rect">
            <a:avLst/>
          </a:prstGeom>
          <a:noFill/>
        </p:spPr>
        <p:txBody>
          <a:bodyPr wrap="square" lIns="0" tIns="0" rIns="0" bIns="0" rtlCol="0">
            <a:spAutoFit/>
          </a:bodyPr>
          <a:lstStyle/>
          <a:p>
            <a:pPr algn="l"/>
            <a:r>
              <a:rPr lang="en-US" sz="1400" dirty="0"/>
              <a:t>Remove maximum number of supporting features until expected classification is about to change, then show the remaining support features.</a:t>
            </a:r>
            <a:br>
              <a:rPr lang="en-US" sz="1400" dirty="0"/>
            </a:br>
            <a:endParaRPr lang="en-US" sz="1400" dirty="0"/>
          </a:p>
        </p:txBody>
      </p:sp>
      <mc:AlternateContent xmlns:mc="http://schemas.openxmlformats.org/markup-compatibility/2006">
        <mc:Choice xmlns:a14="http://schemas.microsoft.com/office/drawing/2010/main" Requires="a14">
          <p:sp>
            <p:nvSpPr>
              <p:cNvPr id="7" name="Rectangle 6">
                <a:extLst>
                  <a:ext uri="{FF2B5EF4-FFF2-40B4-BE49-F238E27FC236}">
                    <a16:creationId xmlns:a16="http://schemas.microsoft.com/office/drawing/2014/main" id="{F7FFF2D3-62CE-4FB1-AC3B-725427E9D6A4}"/>
                  </a:ext>
                </a:extLst>
              </p:cNvPr>
              <p:cNvSpPr/>
              <p:nvPr/>
            </p:nvSpPr>
            <p:spPr>
              <a:xfrm>
                <a:off x="579123" y="1308242"/>
                <a:ext cx="3841116" cy="1384995"/>
              </a:xfrm>
              <a:prstGeom prst="rect">
                <a:avLst/>
              </a:prstGeom>
            </p:spPr>
            <p:txBody>
              <a:bodyPr wrap="none">
                <a:spAutoFit/>
              </a:bodyPr>
              <a:lstStyle/>
              <a:p>
                <a:r>
                  <a:rPr lang="en-US" sz="1200" b="1" dirty="0"/>
                  <a:t>Goal</a:t>
                </a:r>
                <a:r>
                  <a:rPr lang="en-US" sz="1200" dirty="0"/>
                  <a:t>: To explain an instance of classification</a:t>
                </a:r>
                <a:br>
                  <a:rPr lang="en-US" sz="1200" dirty="0"/>
                </a:br>
                <a:endParaRPr lang="en-US" sz="1200" dirty="0"/>
              </a:p>
              <a:p>
                <a:pPr marL="171450" indent="-171450">
                  <a:buFont typeface="Arial" panose="020B0604020202020204" pitchFamily="34" charset="0"/>
                  <a:buChar char="•"/>
                </a:pPr>
                <a:r>
                  <a:rPr lang="en-US" sz="1200" i="1" dirty="0"/>
                  <a:t>Support Features</a:t>
                </a:r>
                <a:r>
                  <a:rPr lang="en-US" sz="1200" dirty="0"/>
                  <a:t>:    </a:t>
                </a:r>
                <a:br>
                  <a:rPr lang="en-US" sz="1200" dirty="0"/>
                </a:br>
                <a:r>
                  <a:rPr lang="en-US" sz="1200" dirty="0"/>
                  <a:t>    Making them missing </a:t>
                </a:r>
                <a14:m>
                  <m:oMath xmlns:m="http://schemas.openxmlformats.org/officeDocument/2006/math">
                    <m:r>
                      <a:rPr lang="en-US" sz="1200">
                        <a:latin typeface="Cambria Math" panose="02040503050406030204" pitchFamily="18" charset="0"/>
                        <a:ea typeface="Cambria Math" panose="02040503050406030204" pitchFamily="18" charset="0"/>
                      </a:rPr>
                      <m:t>   </m:t>
                    </m:r>
                    <m:r>
                      <a:rPr lang="en-US" sz="1200" i="1">
                        <a:latin typeface="Cambria Math" panose="02040503050406030204" pitchFamily="18" charset="0"/>
                        <a:ea typeface="Cambria Math" panose="02040503050406030204" pitchFamily="18" charset="0"/>
                      </a:rPr>
                      <m:t>→ </m:t>
                    </m:r>
                  </m:oMath>
                </a14:m>
                <a:r>
                  <a:rPr lang="en-US" sz="1200" dirty="0"/>
                  <a:t> probability goes </a:t>
                </a:r>
                <a:r>
                  <a:rPr lang="en-US" sz="1200" b="1" dirty="0"/>
                  <a:t>down</a:t>
                </a:r>
              </a:p>
              <a:p>
                <a:pPr marL="171450" indent="-171450">
                  <a:buFont typeface="Arial" panose="020B0604020202020204" pitchFamily="34" charset="0"/>
                  <a:buChar char="•"/>
                </a:pPr>
                <a:endParaRPr lang="en-US" sz="1200" b="1" dirty="0"/>
              </a:p>
              <a:p>
                <a:pPr marL="171450" indent="-171450">
                  <a:buFont typeface="Arial" panose="020B0604020202020204" pitchFamily="34" charset="0"/>
                  <a:buChar char="•"/>
                </a:pPr>
                <a:r>
                  <a:rPr lang="en-US" sz="1200" i="1" dirty="0"/>
                  <a:t>Opposing Features</a:t>
                </a:r>
                <a:r>
                  <a:rPr lang="en-US" sz="1200" dirty="0"/>
                  <a:t>: </a:t>
                </a:r>
                <a:br>
                  <a:rPr lang="en-US" sz="1200" dirty="0"/>
                </a:br>
                <a:r>
                  <a:rPr lang="en-US" sz="1200" dirty="0"/>
                  <a:t>    Making them missing    </a:t>
                </a:r>
                <a14:m>
                  <m:oMath xmlns:m="http://schemas.openxmlformats.org/officeDocument/2006/math">
                    <m:r>
                      <a:rPr lang="en-US" sz="1200" i="1">
                        <a:latin typeface="Cambria Math" panose="02040503050406030204" pitchFamily="18" charset="0"/>
                        <a:ea typeface="Cambria Math" panose="02040503050406030204" pitchFamily="18" charset="0"/>
                      </a:rPr>
                      <m:t>→ </m:t>
                    </m:r>
                  </m:oMath>
                </a14:m>
                <a:r>
                  <a:rPr lang="en-US" sz="1200" dirty="0"/>
                  <a:t> probability goes </a:t>
                </a:r>
                <a:r>
                  <a:rPr lang="en-US" sz="1200" b="1" dirty="0"/>
                  <a:t>up</a:t>
                </a:r>
                <a:endParaRPr lang="en-US" sz="1200" dirty="0"/>
              </a:p>
            </p:txBody>
          </p:sp>
        </mc:Choice>
        <mc:Fallback>
          <p:sp>
            <p:nvSpPr>
              <p:cNvPr id="7" name="Rectangle 6">
                <a:extLst>
                  <a:ext uri="{FF2B5EF4-FFF2-40B4-BE49-F238E27FC236}">
                    <a16:creationId xmlns:a16="http://schemas.microsoft.com/office/drawing/2014/main" id="{F7FFF2D3-62CE-4FB1-AC3B-725427E9D6A4}"/>
                  </a:ext>
                </a:extLst>
              </p:cNvPr>
              <p:cNvSpPr>
                <a:spLocks noRot="1" noChangeAspect="1" noMove="1" noResize="1" noEditPoints="1" noAdjustHandles="1" noChangeArrowheads="1" noChangeShapeType="1" noTextEdit="1"/>
              </p:cNvSpPr>
              <p:nvPr/>
            </p:nvSpPr>
            <p:spPr>
              <a:xfrm>
                <a:off x="579123" y="1308242"/>
                <a:ext cx="3841116" cy="1384995"/>
              </a:xfrm>
              <a:prstGeom prst="rect">
                <a:avLst/>
              </a:prstGeom>
              <a:blipFill>
                <a:blip r:embed="rId4"/>
                <a:stretch>
                  <a:fillRect t="-881" b="-2203"/>
                </a:stretch>
              </a:blipFill>
            </p:spPr>
            <p:txBody>
              <a:bodyPr/>
              <a:lstStyle/>
              <a:p>
                <a:r>
                  <a:rPr lang="en-US">
                    <a:noFill/>
                  </a:rPr>
                  <a:t> </a:t>
                </a:r>
              </a:p>
            </p:txBody>
          </p:sp>
        </mc:Fallback>
      </mc:AlternateContent>
      <p:sp>
        <p:nvSpPr>
          <p:cNvPr id="9" name="Rectangle 8">
            <a:extLst>
              <a:ext uri="{FF2B5EF4-FFF2-40B4-BE49-F238E27FC236}">
                <a16:creationId xmlns:a16="http://schemas.microsoft.com/office/drawing/2014/main" id="{9DEA02FA-D0C4-4117-BD28-54AD2DC1ADB3}"/>
              </a:ext>
            </a:extLst>
          </p:cNvPr>
          <p:cNvSpPr/>
          <p:nvPr/>
        </p:nvSpPr>
        <p:spPr>
          <a:xfrm>
            <a:off x="474968" y="3176542"/>
            <a:ext cx="2098651" cy="300082"/>
          </a:xfrm>
          <a:prstGeom prst="rect">
            <a:avLst/>
          </a:prstGeom>
        </p:spPr>
        <p:txBody>
          <a:bodyPr wrap="none">
            <a:spAutoFit/>
          </a:bodyPr>
          <a:lstStyle/>
          <a:p>
            <a:r>
              <a:rPr lang="en-US" b="1" dirty="0"/>
              <a:t>Sufficient Explanations</a:t>
            </a:r>
          </a:p>
        </p:txBody>
      </p:sp>
      <p:sp>
        <p:nvSpPr>
          <p:cNvPr id="10" name="Rectangle 9">
            <a:extLst>
              <a:ext uri="{FF2B5EF4-FFF2-40B4-BE49-F238E27FC236}">
                <a16:creationId xmlns:a16="http://schemas.microsoft.com/office/drawing/2014/main" id="{7B249FED-2CDB-4046-8823-094FF7342C1A}"/>
              </a:ext>
            </a:extLst>
          </p:cNvPr>
          <p:cNvSpPr/>
          <p:nvPr/>
        </p:nvSpPr>
        <p:spPr>
          <a:xfrm>
            <a:off x="7548460" y="939171"/>
            <a:ext cx="914400" cy="884552"/>
          </a:xfrm>
          <a:prstGeom prst="rect">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rgbClr val="FF0000"/>
              </a:solidFill>
            </a:endParaRPr>
          </a:p>
        </p:txBody>
      </p:sp>
      <p:sp>
        <p:nvSpPr>
          <p:cNvPr id="11" name="Rectangle 10">
            <a:extLst>
              <a:ext uri="{FF2B5EF4-FFF2-40B4-BE49-F238E27FC236}">
                <a16:creationId xmlns:a16="http://schemas.microsoft.com/office/drawing/2014/main" id="{778DF8F2-601D-44AC-BCE3-1F80999CC969}"/>
              </a:ext>
            </a:extLst>
          </p:cNvPr>
          <p:cNvSpPr/>
          <p:nvPr/>
        </p:nvSpPr>
        <p:spPr>
          <a:xfrm>
            <a:off x="7582787" y="3523904"/>
            <a:ext cx="864017" cy="884552"/>
          </a:xfrm>
          <a:prstGeom prst="rect">
            <a:avLst/>
          </a:prstGeom>
          <a:noFill/>
          <a:ln w="76200">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C2830056-8F86-47D0-BECA-BDA3516F58A3}"/>
              </a:ext>
            </a:extLst>
          </p:cNvPr>
          <p:cNvSpPr/>
          <p:nvPr/>
        </p:nvSpPr>
        <p:spPr>
          <a:xfrm>
            <a:off x="6532044" y="1020448"/>
            <a:ext cx="914400" cy="1606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E50C8F00-57DF-46B4-833C-1BD0523DC19F}"/>
              </a:ext>
            </a:extLst>
          </p:cNvPr>
          <p:cNvSpPr/>
          <p:nvPr/>
        </p:nvSpPr>
        <p:spPr>
          <a:xfrm>
            <a:off x="6596007" y="2801906"/>
            <a:ext cx="811527" cy="1606550"/>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84933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18</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Conclusion</a:t>
            </a:r>
          </a:p>
        </p:txBody>
      </p:sp>
      <p:sp>
        <p:nvSpPr>
          <p:cNvPr id="7" name="TextBox 6">
            <a:extLst>
              <a:ext uri="{FF2B5EF4-FFF2-40B4-BE49-F238E27FC236}">
                <a16:creationId xmlns:a16="http://schemas.microsoft.com/office/drawing/2014/main" id="{A425A8E2-F994-4C05-8CA8-BC41351ED658}"/>
              </a:ext>
            </a:extLst>
          </p:cNvPr>
          <p:cNvSpPr txBox="1"/>
          <p:nvPr/>
        </p:nvSpPr>
        <p:spPr>
          <a:xfrm>
            <a:off x="640077" y="1134932"/>
            <a:ext cx="7597989" cy="2708434"/>
          </a:xfrm>
          <a:prstGeom prst="rect">
            <a:avLst/>
          </a:prstGeom>
          <a:noFill/>
        </p:spPr>
        <p:txBody>
          <a:bodyPr wrap="square" lIns="0" tIns="0" rIns="0" bIns="0" rtlCol="0">
            <a:spAutoFit/>
          </a:bodyPr>
          <a:lstStyle/>
          <a:p>
            <a:pPr marL="285750" indent="-285750" algn="l">
              <a:buFont typeface="Arial" panose="020B0604020202020204" pitchFamily="34" charset="0"/>
              <a:buChar char="•"/>
            </a:pPr>
            <a:r>
              <a:rPr lang="en-US" sz="1800" dirty="0"/>
              <a:t>Expected Prediction is an effective tool for several applications such as </a:t>
            </a:r>
            <a:br>
              <a:rPr lang="en-US" sz="1800" dirty="0"/>
            </a:br>
            <a:r>
              <a:rPr lang="en-US" sz="1800" dirty="0"/>
              <a:t>missing data, generating explanations</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We introduced </a:t>
            </a:r>
            <a:r>
              <a:rPr lang="en-US" sz="1800" dirty="0" err="1"/>
              <a:t>NaCL</a:t>
            </a:r>
            <a:r>
              <a:rPr lang="en-US" sz="1800" dirty="0"/>
              <a:t>, which given a logistic regression model, learns a Naïve Bayes model that </a:t>
            </a:r>
            <a:r>
              <a:rPr lang="en-US" sz="1800" i="1" dirty="0"/>
              <a:t>conforms </a:t>
            </a:r>
            <a:r>
              <a:rPr lang="en-US" sz="1800" dirty="0"/>
              <a:t>with the LR model and also maximizes joint feature likelihood.</a:t>
            </a:r>
          </a:p>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Future work would be looking at more expressive pair of models, and potentially choose models that make the expected prediction tractable</a:t>
            </a:r>
            <a:r>
              <a:rPr lang="en-US" sz="1400" dirty="0"/>
              <a:t>.</a:t>
            </a:r>
            <a:br>
              <a:rPr lang="en-US" sz="1400" dirty="0"/>
            </a:br>
            <a:endParaRPr lang="en-US" sz="1400" dirty="0"/>
          </a:p>
        </p:txBody>
      </p:sp>
    </p:spTree>
    <p:extLst>
      <p:ext uri="{BB962C8B-B14F-4D97-AF65-F5344CB8AC3E}">
        <p14:creationId xmlns:p14="http://schemas.microsoft.com/office/powerpoint/2010/main" val="41458244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EF4B531-0F7B-1547-AF6D-DE0C367BABD4}"/>
              </a:ext>
            </a:extLst>
          </p:cNvPr>
          <p:cNvSpPr>
            <a:spLocks noGrp="1"/>
          </p:cNvSpPr>
          <p:nvPr>
            <p:ph type="dt" sz="half" idx="18"/>
          </p:nvPr>
        </p:nvSpPr>
        <p:spPr>
          <a:xfrm>
            <a:off x="7407534" y="4754880"/>
            <a:ext cx="941832" cy="504754"/>
          </a:xfrm>
        </p:spPr>
        <p:txBody>
          <a:bodyPr/>
          <a:lstStyle/>
          <a:p>
            <a:r>
              <a:rPr lang="en-US" dirty="0"/>
              <a:t>August 15, 2019</a:t>
            </a:r>
          </a:p>
          <a:p>
            <a:endParaRPr lang="en-US" dirty="0"/>
          </a:p>
        </p:txBody>
      </p:sp>
      <p:sp>
        <p:nvSpPr>
          <p:cNvPr id="3" name="Slide Number Placeholder 2">
            <a:extLst>
              <a:ext uri="{FF2B5EF4-FFF2-40B4-BE49-F238E27FC236}">
                <a16:creationId xmlns:a16="http://schemas.microsoft.com/office/drawing/2014/main" id="{4F727CC1-6055-134F-AE25-C68C4A9ED0E9}"/>
              </a:ext>
            </a:extLst>
          </p:cNvPr>
          <p:cNvSpPr>
            <a:spLocks noGrp="1"/>
          </p:cNvSpPr>
          <p:nvPr>
            <p:ph type="sldNum" sz="quarter" idx="19"/>
          </p:nvPr>
        </p:nvSpPr>
        <p:spPr/>
        <p:txBody>
          <a:bodyPr/>
          <a:lstStyle/>
          <a:p>
            <a:fld id="{B6238B5B-F19C-E947-A0BC-87BD7983F871}" type="slidenum">
              <a:rPr lang="en-US" smtClean="0"/>
              <a:pPr/>
              <a:t>19</a:t>
            </a:fld>
            <a:endParaRPr lang="en-US" dirty="0"/>
          </a:p>
        </p:txBody>
      </p:sp>
      <p:sp>
        <p:nvSpPr>
          <p:cNvPr id="4" name="Rectangle 3">
            <a:extLst>
              <a:ext uri="{FF2B5EF4-FFF2-40B4-BE49-F238E27FC236}">
                <a16:creationId xmlns:a16="http://schemas.microsoft.com/office/drawing/2014/main" id="{30190E4E-359D-B44B-9D3A-C3099DB6089A}"/>
              </a:ext>
            </a:extLst>
          </p:cNvPr>
          <p:cNvSpPr/>
          <p:nvPr/>
        </p:nvSpPr>
        <p:spPr>
          <a:xfrm>
            <a:off x="605065" y="2824954"/>
            <a:ext cx="7128875" cy="1131079"/>
          </a:xfrm>
          <a:prstGeom prst="rect">
            <a:avLst/>
          </a:prstGeom>
        </p:spPr>
        <p:txBody>
          <a:bodyPr wrap="none">
            <a:spAutoFit/>
          </a:bodyPr>
          <a:lstStyle/>
          <a:p>
            <a:r>
              <a:rPr lang="en-US" dirty="0"/>
              <a:t>What to Expect of Classifiers? Reasoning about Logistic Regression with Missing Features</a:t>
            </a:r>
          </a:p>
          <a:p>
            <a:endParaRPr lang="en-US" dirty="0"/>
          </a:p>
          <a:p>
            <a:br>
              <a:rPr lang="en-US" dirty="0"/>
            </a:br>
            <a:endParaRPr lang="en-US" dirty="0"/>
          </a:p>
          <a:p>
            <a:r>
              <a:rPr lang="en-US" dirty="0"/>
              <a:t>GitHub: </a:t>
            </a:r>
            <a:r>
              <a:rPr lang="en-US" dirty="0">
                <a:hlinkClick r:id="rId2"/>
              </a:rPr>
              <a:t>github.com/UCLA-StarAI/NaCL</a:t>
            </a:r>
            <a:endParaRPr lang="en-US" dirty="0"/>
          </a:p>
        </p:txBody>
      </p:sp>
    </p:spTree>
    <p:extLst>
      <p:ext uri="{BB962C8B-B14F-4D97-AF65-F5344CB8AC3E}">
        <p14:creationId xmlns:p14="http://schemas.microsoft.com/office/powerpoint/2010/main" val="39577569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2</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Motivation</a:t>
            </a:r>
          </a:p>
        </p:txBody>
      </p:sp>
      <p:sp>
        <p:nvSpPr>
          <p:cNvPr id="12" name="Arrow: Right 11">
            <a:extLst>
              <a:ext uri="{FF2B5EF4-FFF2-40B4-BE49-F238E27FC236}">
                <a16:creationId xmlns:a16="http://schemas.microsoft.com/office/drawing/2014/main" id="{86C955F4-6223-409A-9E12-782107217846}"/>
              </a:ext>
            </a:extLst>
          </p:cNvPr>
          <p:cNvSpPr/>
          <p:nvPr/>
        </p:nvSpPr>
        <p:spPr>
          <a:xfrm>
            <a:off x="1924578" y="1513417"/>
            <a:ext cx="1244600" cy="524933"/>
          </a:xfrm>
          <a:prstGeom prst="rightArrow">
            <a:avLst/>
          </a:prstGeom>
        </p:spPr>
        <p:style>
          <a:lnRef idx="2">
            <a:schemeClr val="accent6"/>
          </a:lnRef>
          <a:fillRef idx="1">
            <a:schemeClr val="lt1"/>
          </a:fillRef>
          <a:effectRef idx="0">
            <a:schemeClr val="accent6"/>
          </a:effectRef>
          <a:fontRef idx="minor">
            <a:schemeClr val="dk1"/>
          </a:fontRef>
        </p:style>
        <p:txBody>
          <a:bodyPr rtlCol="0" anchor="ctr"/>
          <a:lstStyle/>
          <a:p>
            <a:pPr algn="ctr"/>
            <a:r>
              <a:rPr lang="en-US" dirty="0"/>
              <a:t>Train</a:t>
            </a:r>
          </a:p>
        </p:txBody>
      </p:sp>
      <p:sp>
        <p:nvSpPr>
          <p:cNvPr id="13" name="Rectangle 12">
            <a:extLst>
              <a:ext uri="{FF2B5EF4-FFF2-40B4-BE49-F238E27FC236}">
                <a16:creationId xmlns:a16="http://schemas.microsoft.com/office/drawing/2014/main" id="{9510687D-EB8E-4A65-9F59-ACEB0CD4C2EE}"/>
              </a:ext>
            </a:extLst>
          </p:cNvPr>
          <p:cNvSpPr/>
          <p:nvPr/>
        </p:nvSpPr>
        <p:spPr>
          <a:xfrm>
            <a:off x="3367301" y="1176179"/>
            <a:ext cx="2302935" cy="1217083"/>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dirty="0"/>
              <a:t>Classifier</a:t>
            </a:r>
            <a:br>
              <a:rPr lang="en-US" dirty="0"/>
            </a:br>
            <a:r>
              <a:rPr lang="en-US" dirty="0"/>
              <a:t>(ex. Logistic Regression)</a:t>
            </a:r>
          </a:p>
        </p:txBody>
      </p:sp>
      <p:sp>
        <p:nvSpPr>
          <p:cNvPr id="15" name="Arrow: Right 14">
            <a:extLst>
              <a:ext uri="{FF2B5EF4-FFF2-40B4-BE49-F238E27FC236}">
                <a16:creationId xmlns:a16="http://schemas.microsoft.com/office/drawing/2014/main" id="{7B072C50-95A0-4E0B-9424-24348847CA75}"/>
              </a:ext>
            </a:extLst>
          </p:cNvPr>
          <p:cNvSpPr/>
          <p:nvPr/>
        </p:nvSpPr>
        <p:spPr>
          <a:xfrm>
            <a:off x="6368254" y="2274726"/>
            <a:ext cx="1395936" cy="674476"/>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US" dirty="0"/>
              <a:t>Predict</a:t>
            </a:r>
          </a:p>
        </p:txBody>
      </p:sp>
      <p:sp>
        <p:nvSpPr>
          <p:cNvPr id="16" name="TextBox 15">
            <a:extLst>
              <a:ext uri="{FF2B5EF4-FFF2-40B4-BE49-F238E27FC236}">
                <a16:creationId xmlns:a16="http://schemas.microsoft.com/office/drawing/2014/main" id="{3FDDCE9A-9CAE-4F80-9FDF-1AF4320943CC}"/>
              </a:ext>
            </a:extLst>
          </p:cNvPr>
          <p:cNvSpPr txBox="1"/>
          <p:nvPr/>
        </p:nvSpPr>
        <p:spPr>
          <a:xfrm>
            <a:off x="5722912" y="1304279"/>
            <a:ext cx="642805" cy="2308324"/>
          </a:xfrm>
          <a:prstGeom prst="rect">
            <a:avLst/>
          </a:prstGeom>
          <a:noFill/>
        </p:spPr>
        <p:txBody>
          <a:bodyPr wrap="none" lIns="0" tIns="0" rIns="0" bIns="0" rtlCol="0">
            <a:spAutoFit/>
          </a:bodyPr>
          <a:lstStyle/>
          <a:p>
            <a:pPr algn="l"/>
            <a:r>
              <a:rPr lang="en-US" sz="15000" dirty="0"/>
              <a:t>}</a:t>
            </a:r>
          </a:p>
        </p:txBody>
      </p:sp>
      <p:sp>
        <p:nvSpPr>
          <p:cNvPr id="18" name="Multiplication Sign 17">
            <a:extLst>
              <a:ext uri="{FF2B5EF4-FFF2-40B4-BE49-F238E27FC236}">
                <a16:creationId xmlns:a16="http://schemas.microsoft.com/office/drawing/2014/main" id="{990261FD-22C2-4A85-BFB3-A9AB393B5C13}"/>
              </a:ext>
            </a:extLst>
          </p:cNvPr>
          <p:cNvSpPr/>
          <p:nvPr/>
        </p:nvSpPr>
        <p:spPr>
          <a:xfrm>
            <a:off x="7772400" y="2154764"/>
            <a:ext cx="914400" cy="914400"/>
          </a:xfrm>
          <a:prstGeom prst="mathMultiply">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a16="http://schemas.microsoft.com/office/drawing/2014/main" id="{34A10124-1D68-4CE2-81DD-FBD336C8EAF1}"/>
              </a:ext>
            </a:extLst>
          </p:cNvPr>
          <p:cNvSpPr txBox="1"/>
          <p:nvPr/>
        </p:nvSpPr>
        <p:spPr>
          <a:xfrm>
            <a:off x="2953677" y="3192086"/>
            <a:ext cx="1413207" cy="430887"/>
          </a:xfrm>
          <a:prstGeom prst="rect">
            <a:avLst/>
          </a:prstGeom>
          <a:noFill/>
        </p:spPr>
        <p:txBody>
          <a:bodyPr wrap="none" lIns="0" tIns="0" rIns="0" bIns="0" rtlCol="0">
            <a:spAutoFit/>
          </a:bodyPr>
          <a:lstStyle/>
          <a:p>
            <a:pPr algn="l"/>
            <a:r>
              <a:rPr lang="en-US" sz="1400" dirty="0"/>
              <a:t>Test samples with</a:t>
            </a:r>
          </a:p>
          <a:p>
            <a:pPr algn="l"/>
            <a:r>
              <a:rPr lang="en-US" sz="1400" dirty="0"/>
              <a:t>Missing Features</a:t>
            </a:r>
          </a:p>
        </p:txBody>
      </p:sp>
      <p:graphicFrame>
        <p:nvGraphicFramePr>
          <p:cNvPr id="21" name="Object 20">
            <a:extLst>
              <a:ext uri="{FF2B5EF4-FFF2-40B4-BE49-F238E27FC236}">
                <a16:creationId xmlns:a16="http://schemas.microsoft.com/office/drawing/2014/main" id="{A8EAA96C-229B-4908-B630-AF15C7658E80}"/>
              </a:ext>
            </a:extLst>
          </p:cNvPr>
          <p:cNvGraphicFramePr>
            <a:graphicFrameLocks noChangeAspect="1"/>
          </p:cNvGraphicFramePr>
          <p:nvPr>
            <p:extLst>
              <p:ext uri="{D42A27DB-BD31-4B8C-83A1-F6EECF244321}">
                <p14:modId xmlns:p14="http://schemas.microsoft.com/office/powerpoint/2010/main" val="1100149545"/>
              </p:ext>
            </p:extLst>
          </p:nvPr>
        </p:nvGraphicFramePr>
        <p:xfrm>
          <a:off x="457200" y="989538"/>
          <a:ext cx="1444609" cy="1645920"/>
        </p:xfrm>
        <a:graphic>
          <a:graphicData uri="http://schemas.openxmlformats.org/presentationml/2006/ole">
            <mc:AlternateContent xmlns:mc="http://schemas.openxmlformats.org/markup-compatibility/2006">
              <mc:Choice xmlns:v="urn:schemas-microsoft-com:vml" Requires="v">
                <p:oleObj spid="_x0000_s1798" name="Acrobat Document" r:id="rId4" imgW="1424763" imgH="1623013" progId="AcroExch.Document.DC">
                  <p:embed/>
                </p:oleObj>
              </mc:Choice>
              <mc:Fallback>
                <p:oleObj name="Acrobat Document" r:id="rId4" imgW="1424763" imgH="1623013" progId="AcroExch.Document.DC">
                  <p:embed/>
                  <p:pic>
                    <p:nvPicPr>
                      <p:cNvPr id="0" name=""/>
                      <p:cNvPicPr/>
                      <p:nvPr/>
                    </p:nvPicPr>
                    <p:blipFill>
                      <a:blip r:embed="rId5"/>
                      <a:stretch>
                        <a:fillRect/>
                      </a:stretch>
                    </p:blipFill>
                    <p:spPr>
                      <a:xfrm>
                        <a:off x="457200" y="989538"/>
                        <a:ext cx="1444609" cy="1645920"/>
                      </a:xfrm>
                      <a:prstGeom prst="rect">
                        <a:avLst/>
                      </a:prstGeom>
                    </p:spPr>
                  </p:pic>
                </p:oleObj>
              </mc:Fallback>
            </mc:AlternateContent>
          </a:graphicData>
        </a:graphic>
      </p:graphicFrame>
      <p:graphicFrame>
        <p:nvGraphicFramePr>
          <p:cNvPr id="22" name="Object 21">
            <a:extLst>
              <a:ext uri="{FF2B5EF4-FFF2-40B4-BE49-F238E27FC236}">
                <a16:creationId xmlns:a16="http://schemas.microsoft.com/office/drawing/2014/main" id="{8342FD6F-7A31-4DAD-942B-17998DB58B65}"/>
              </a:ext>
            </a:extLst>
          </p:cNvPr>
          <p:cNvGraphicFramePr>
            <a:graphicFrameLocks noChangeAspect="1"/>
          </p:cNvGraphicFramePr>
          <p:nvPr>
            <p:extLst>
              <p:ext uri="{D42A27DB-BD31-4B8C-83A1-F6EECF244321}">
                <p14:modId xmlns:p14="http://schemas.microsoft.com/office/powerpoint/2010/main" val="1639996333"/>
              </p:ext>
            </p:extLst>
          </p:nvPr>
        </p:nvGraphicFramePr>
        <p:xfrm>
          <a:off x="4485311" y="2750239"/>
          <a:ext cx="1211263" cy="1622425"/>
        </p:xfrm>
        <a:graphic>
          <a:graphicData uri="http://schemas.openxmlformats.org/presentationml/2006/ole">
            <mc:AlternateContent xmlns:mc="http://schemas.openxmlformats.org/markup-compatibility/2006">
              <mc:Choice xmlns:v="urn:schemas-microsoft-com:vml" Requires="v">
                <p:oleObj spid="_x0000_s1799" name="Acrobat Document" r:id="rId6" imgW="1211261" imgH="1623013" progId="AcroExch.Document.DC">
                  <p:embed/>
                </p:oleObj>
              </mc:Choice>
              <mc:Fallback>
                <p:oleObj name="Acrobat Document" r:id="rId6" imgW="1211261" imgH="1623013" progId="AcroExch.Document.DC">
                  <p:embed/>
                  <p:pic>
                    <p:nvPicPr>
                      <p:cNvPr id="0" name=""/>
                      <p:cNvPicPr/>
                      <p:nvPr/>
                    </p:nvPicPr>
                    <p:blipFill>
                      <a:blip r:embed="rId7"/>
                      <a:stretch>
                        <a:fillRect/>
                      </a:stretch>
                    </p:blipFill>
                    <p:spPr>
                      <a:xfrm>
                        <a:off x="4485311" y="2750239"/>
                        <a:ext cx="1211263" cy="1622425"/>
                      </a:xfrm>
                      <a:prstGeom prst="rect">
                        <a:avLst/>
                      </a:prstGeom>
                    </p:spPr>
                  </p:pic>
                </p:oleObj>
              </mc:Fallback>
            </mc:AlternateContent>
          </a:graphicData>
        </a:graphic>
      </p:graphicFrame>
    </p:spTree>
    <p:extLst>
      <p:ext uri="{BB962C8B-B14F-4D97-AF65-F5344CB8AC3E}">
        <p14:creationId xmlns:p14="http://schemas.microsoft.com/office/powerpoint/2010/main" val="262520602"/>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5" grpId="0" animBg="1"/>
      <p:bldP spid="16" grpId="0"/>
      <p:bldP spid="18" grpId="0" animBg="1"/>
      <p:bldP spid="1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3</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Common Approaches</a:t>
            </a:r>
          </a:p>
        </p:txBody>
      </p:sp>
      <p:sp>
        <p:nvSpPr>
          <p:cNvPr id="9" name="TextBox 8">
            <a:extLst>
              <a:ext uri="{FF2B5EF4-FFF2-40B4-BE49-F238E27FC236}">
                <a16:creationId xmlns:a16="http://schemas.microsoft.com/office/drawing/2014/main" id="{D3140498-7331-4728-B80A-64E8002597BD}"/>
              </a:ext>
            </a:extLst>
          </p:cNvPr>
          <p:cNvSpPr txBox="1"/>
          <p:nvPr/>
        </p:nvSpPr>
        <p:spPr>
          <a:xfrm>
            <a:off x="804301" y="1090766"/>
            <a:ext cx="6136719" cy="2769989"/>
          </a:xfrm>
          <a:prstGeom prst="rect">
            <a:avLst/>
          </a:prstGeom>
          <a:noFill/>
        </p:spPr>
        <p:txBody>
          <a:bodyPr wrap="square" lIns="0" tIns="0" rIns="0" bIns="0" rtlCol="0">
            <a:spAutoFit/>
          </a:bodyPr>
          <a:lstStyle/>
          <a:p>
            <a:pPr marL="285750" indent="-285750" algn="l">
              <a:buFont typeface="Arial" panose="020B0604020202020204" pitchFamily="34" charset="0"/>
              <a:buChar char="•"/>
            </a:pPr>
            <a:endParaRPr lang="en-US" sz="1800" dirty="0"/>
          </a:p>
          <a:p>
            <a:pPr marL="285750" indent="-285750" algn="l">
              <a:buFont typeface="Arial" panose="020B0604020202020204" pitchFamily="34" charset="0"/>
              <a:buChar char="•"/>
            </a:pPr>
            <a:r>
              <a:rPr lang="en-US" sz="1800" dirty="0"/>
              <a:t>Common approach is to fill out the missing features, i.e. doing imputation.</a:t>
            </a:r>
            <a:br>
              <a:rPr lang="en-US" sz="1800" dirty="0"/>
            </a:br>
            <a:endParaRPr lang="en-US" sz="1800" dirty="0"/>
          </a:p>
          <a:p>
            <a:pPr marL="285750" indent="-285750" algn="l">
              <a:buFont typeface="Arial" panose="020B0604020202020204" pitchFamily="34" charset="0"/>
              <a:buChar char="•"/>
            </a:pPr>
            <a:r>
              <a:rPr lang="en-US" sz="1800" dirty="0"/>
              <a:t>They make unrealistic assumptions (mean, median, </a:t>
            </a:r>
            <a:r>
              <a:rPr lang="en-US" sz="1800" dirty="0" err="1"/>
              <a:t>etc</a:t>
            </a:r>
            <a:r>
              <a:rPr lang="en-US" sz="1800" dirty="0"/>
              <a:t>).</a:t>
            </a:r>
            <a:br>
              <a:rPr lang="en-US" sz="1800" dirty="0"/>
            </a:br>
            <a:endParaRPr lang="en-US" sz="1800" dirty="0"/>
          </a:p>
          <a:p>
            <a:pPr marL="285750" indent="-285750" algn="l">
              <a:buFont typeface="Arial" panose="020B0604020202020204" pitchFamily="34" charset="0"/>
              <a:buChar char="•"/>
            </a:pPr>
            <a:r>
              <a:rPr lang="en-US" sz="1800" dirty="0"/>
              <a:t>More sophisticated methods such as MICE don’t scale to bigger problems (also have assumptions).</a:t>
            </a:r>
            <a:br>
              <a:rPr lang="en-US" sz="1800" dirty="0"/>
            </a:br>
            <a:endParaRPr lang="en-US" sz="1800" dirty="0"/>
          </a:p>
          <a:p>
            <a:pPr marL="285750" indent="-285750" algn="l">
              <a:buFont typeface="Arial" panose="020B0604020202020204" pitchFamily="34" charset="0"/>
              <a:buChar char="•"/>
            </a:pPr>
            <a:r>
              <a:rPr lang="en-US" sz="1800" dirty="0"/>
              <a:t>We want a more principled way of dealing with this.</a:t>
            </a:r>
          </a:p>
        </p:txBody>
      </p:sp>
      <p:grpSp>
        <p:nvGrpSpPr>
          <p:cNvPr id="14" name="Group 13">
            <a:extLst>
              <a:ext uri="{FF2B5EF4-FFF2-40B4-BE49-F238E27FC236}">
                <a16:creationId xmlns:a16="http://schemas.microsoft.com/office/drawing/2014/main" id="{D24A3F36-E2BF-408C-91D2-7BDC2EF70470}"/>
              </a:ext>
            </a:extLst>
          </p:cNvPr>
          <p:cNvGrpSpPr/>
          <p:nvPr/>
        </p:nvGrpSpPr>
        <p:grpSpPr>
          <a:xfrm>
            <a:off x="7136552" y="1219749"/>
            <a:ext cx="1211262" cy="1844675"/>
            <a:chOff x="7136552" y="1219749"/>
            <a:chExt cx="1211262" cy="1844675"/>
          </a:xfrm>
        </p:grpSpPr>
        <p:graphicFrame>
          <p:nvGraphicFramePr>
            <p:cNvPr id="10" name="Object 9">
              <a:extLst>
                <a:ext uri="{FF2B5EF4-FFF2-40B4-BE49-F238E27FC236}">
                  <a16:creationId xmlns:a16="http://schemas.microsoft.com/office/drawing/2014/main" id="{DCF48BCF-6898-409A-9A4B-46293148AD77}"/>
                </a:ext>
              </a:extLst>
            </p:cNvPr>
            <p:cNvGraphicFramePr>
              <a:graphicFrameLocks noChangeAspect="1"/>
            </p:cNvGraphicFramePr>
            <p:nvPr>
              <p:extLst>
                <p:ext uri="{D42A27DB-BD31-4B8C-83A1-F6EECF244321}">
                  <p14:modId xmlns:p14="http://schemas.microsoft.com/office/powerpoint/2010/main" val="587234512"/>
                </p:ext>
              </p:extLst>
            </p:nvPr>
          </p:nvGraphicFramePr>
          <p:xfrm>
            <a:off x="7136552" y="1219749"/>
            <a:ext cx="1211262" cy="1844675"/>
          </p:xfrm>
          <a:graphic>
            <a:graphicData uri="http://schemas.openxmlformats.org/presentationml/2006/ole">
              <mc:AlternateContent xmlns:mc="http://schemas.openxmlformats.org/markup-compatibility/2006">
                <mc:Choice xmlns:v="urn:schemas-microsoft-com:vml" Requires="v">
                  <p:oleObj spid="_x0000_s2408" name="Acrobat Document" r:id="rId4" imgW="1211261" imgH="1844024" progId="AcroExch.Document.DC">
                    <p:embed/>
                  </p:oleObj>
                </mc:Choice>
                <mc:Fallback>
                  <p:oleObj name="Acrobat Document" r:id="rId4" imgW="1211261" imgH="1844024" progId="AcroExch.Document.DC">
                    <p:embed/>
                    <p:pic>
                      <p:nvPicPr>
                        <p:cNvPr id="14" name="Object 13">
                          <a:extLst>
                            <a:ext uri="{FF2B5EF4-FFF2-40B4-BE49-F238E27FC236}">
                              <a16:creationId xmlns:a16="http://schemas.microsoft.com/office/drawing/2014/main" id="{F2736F05-4B19-416D-8FC9-C0811E6CCEB3}"/>
                            </a:ext>
                          </a:extLst>
                        </p:cNvPr>
                        <p:cNvPicPr/>
                        <p:nvPr/>
                      </p:nvPicPr>
                      <p:blipFill>
                        <a:blip r:embed="rId5"/>
                        <a:stretch>
                          <a:fillRect/>
                        </a:stretch>
                      </p:blipFill>
                      <p:spPr>
                        <a:xfrm>
                          <a:off x="7136552" y="1219749"/>
                          <a:ext cx="1211262" cy="1844675"/>
                        </a:xfrm>
                        <a:prstGeom prst="rect">
                          <a:avLst/>
                        </a:prstGeom>
                      </p:spPr>
                    </p:pic>
                  </p:oleObj>
                </mc:Fallback>
              </mc:AlternateContent>
            </a:graphicData>
          </a:graphic>
        </p:graphicFrame>
        <p:sp>
          <p:nvSpPr>
            <p:cNvPr id="7" name="Rectangle 6">
              <a:extLst>
                <a:ext uri="{FF2B5EF4-FFF2-40B4-BE49-F238E27FC236}">
                  <a16:creationId xmlns:a16="http://schemas.microsoft.com/office/drawing/2014/main" id="{C5F8D34C-DEA4-4A64-BCA1-44DE693DCD8E}"/>
                </a:ext>
              </a:extLst>
            </p:cNvPr>
            <p:cNvSpPr/>
            <p:nvPr/>
          </p:nvSpPr>
          <p:spPr>
            <a:xfrm>
              <a:off x="7721627" y="1574910"/>
              <a:ext cx="168060" cy="19826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DB5061D8-801E-499E-BC25-F85B64CE1611}"/>
                </a:ext>
              </a:extLst>
            </p:cNvPr>
            <p:cNvSpPr/>
            <p:nvPr/>
          </p:nvSpPr>
          <p:spPr>
            <a:xfrm>
              <a:off x="7958057" y="2176331"/>
              <a:ext cx="168060" cy="19826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7ABB845-B2FF-4D7B-9579-CD1EF7170366}"/>
                </a:ext>
              </a:extLst>
            </p:cNvPr>
            <p:cNvSpPr/>
            <p:nvPr/>
          </p:nvSpPr>
          <p:spPr>
            <a:xfrm>
              <a:off x="7323504" y="1978070"/>
              <a:ext cx="168060" cy="19826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a:extLst>
                <a:ext uri="{FF2B5EF4-FFF2-40B4-BE49-F238E27FC236}">
                  <a16:creationId xmlns:a16="http://schemas.microsoft.com/office/drawing/2014/main" id="{19421E3A-2B08-45F5-95DD-8ACF70752DF9}"/>
                </a:ext>
              </a:extLst>
            </p:cNvPr>
            <p:cNvSpPr/>
            <p:nvPr/>
          </p:nvSpPr>
          <p:spPr>
            <a:xfrm>
              <a:off x="7516702" y="2601370"/>
              <a:ext cx="168060" cy="198261"/>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extLst>
      <p:ext uri="{BB962C8B-B14F-4D97-AF65-F5344CB8AC3E}">
        <p14:creationId xmlns:p14="http://schemas.microsoft.com/office/powerpoint/2010/main" val="1739956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4</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Generative vs Discriminative Models</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D3140498-7331-4728-B80A-64E8002597BD}"/>
                  </a:ext>
                </a:extLst>
              </p:cNvPr>
              <p:cNvSpPr txBox="1"/>
              <p:nvPr/>
            </p:nvSpPr>
            <p:spPr>
              <a:xfrm>
                <a:off x="813967" y="1246255"/>
                <a:ext cx="7535399" cy="2215991"/>
              </a:xfrm>
              <a:prstGeom prst="rect">
                <a:avLst/>
              </a:prstGeom>
              <a:noFill/>
            </p:spPr>
            <p:txBody>
              <a:bodyPr wrap="square" lIns="0" tIns="0" rIns="0" bIns="0" rtlCol="0">
                <a:spAutoFit/>
              </a:bodyPr>
              <a:lstStyle/>
              <a:p>
                <a:pPr algn="l"/>
                <a:r>
                  <a:rPr lang="en-US" sz="1800" b="1" dirty="0"/>
                  <a:t>Notation:</a:t>
                </a:r>
              </a:p>
              <a:p>
                <a:pPr algn="l"/>
                <a:endParaRPr lang="en-US" sz="1800" b="1" dirty="0"/>
              </a:p>
              <a:p>
                <a:pPr marL="285750" indent="-285750" algn="l">
                  <a:buFont typeface="Arial" panose="020B0604020202020204" pitchFamily="34" charset="0"/>
                  <a:buChar char="•"/>
                </a:pPr>
                <a:r>
                  <a:rPr lang="en-US" sz="1800" b="1" dirty="0"/>
                  <a:t>Generative Model: </a:t>
                </a:r>
                <a:r>
                  <a:rPr lang="en-US" sz="1800" dirty="0"/>
                  <a:t>A model that defines joint features and class probability distribution, </a:t>
                </a:r>
                <a14:m>
                  <m:oMath xmlns:m="http://schemas.openxmlformats.org/officeDocument/2006/math">
                    <m:r>
                      <a:rPr lang="en-US" sz="1800" b="0" i="1" smtClean="0">
                        <a:latin typeface="Cambria Math" panose="02040503050406030204" pitchFamily="18" charset="0"/>
                      </a:rPr>
                      <m:t>𝑃</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𝐶</m:t>
                        </m:r>
                        <m:r>
                          <a:rPr lang="en-US" sz="1800" b="0" i="1" smtClean="0">
                            <a:latin typeface="Cambria Math" panose="02040503050406030204" pitchFamily="18" charset="0"/>
                          </a:rPr>
                          <m:t>, </m:t>
                        </m:r>
                        <m:r>
                          <a:rPr lang="en-US" sz="1800" b="0" i="1" smtClean="0">
                            <a:latin typeface="Cambria Math" panose="02040503050406030204" pitchFamily="18" charset="0"/>
                          </a:rPr>
                          <m:t>𝑋</m:t>
                        </m:r>
                      </m:e>
                    </m:d>
                  </m:oMath>
                </a14:m>
                <a:r>
                  <a:rPr lang="en-US" sz="1800" b="0" dirty="0"/>
                  <a:t>. For example, Naïve Bayes.</a:t>
                </a:r>
                <a:br>
                  <a:rPr lang="en-US" sz="1800" b="0" dirty="0"/>
                </a:br>
                <a:endParaRPr lang="en-US" sz="1800" b="0" dirty="0"/>
              </a:p>
              <a:p>
                <a:pPr marL="285750" indent="-285750" algn="l">
                  <a:buFont typeface="Arial" panose="020B0604020202020204" pitchFamily="34" charset="0"/>
                  <a:buChar char="•"/>
                </a:pPr>
                <a:r>
                  <a:rPr lang="en-US" sz="1800" b="1" dirty="0"/>
                  <a:t>Discriminative Model: </a:t>
                </a:r>
                <a:r>
                  <a:rPr lang="en-US" sz="1800" dirty="0"/>
                  <a:t>A model that defines class conditional probability distribution, </a:t>
                </a:r>
                <a14:m>
                  <m:oMath xmlns:m="http://schemas.openxmlformats.org/officeDocument/2006/math">
                    <m:r>
                      <a:rPr lang="en-US" sz="1800" b="0" i="1" smtClean="0">
                        <a:latin typeface="Cambria Math" panose="02040503050406030204" pitchFamily="18" charset="0"/>
                      </a:rPr>
                      <m:t>𝑃</m:t>
                    </m:r>
                    <m:d>
                      <m:dPr>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𝐶</m:t>
                        </m:r>
                        <m:r>
                          <a:rPr lang="en-US" sz="1800" b="0" i="1" smtClean="0">
                            <a:latin typeface="Cambria Math" panose="02040503050406030204" pitchFamily="18" charset="0"/>
                          </a:rPr>
                          <m:t> </m:t>
                        </m:r>
                      </m:e>
                    </m:d>
                    <m:r>
                      <a:rPr lang="en-US" sz="1800" b="0" i="1" smtClean="0">
                        <a:latin typeface="Cambria Math" panose="02040503050406030204" pitchFamily="18" charset="0"/>
                      </a:rPr>
                      <m:t>𝑋</m:t>
                    </m:r>
                    <m:r>
                      <a:rPr lang="en-US" sz="1800" b="0" i="1" smtClean="0">
                        <a:latin typeface="Cambria Math" panose="02040503050406030204" pitchFamily="18" charset="0"/>
                      </a:rPr>
                      <m:t>)</m:t>
                    </m:r>
                  </m:oMath>
                </a14:m>
                <a:r>
                  <a:rPr lang="en-US" sz="1800" b="1" dirty="0"/>
                  <a:t>. </a:t>
                </a:r>
                <a:r>
                  <a:rPr lang="en-US" sz="1800" dirty="0"/>
                  <a:t>For example, Logistic Regression.</a:t>
                </a:r>
                <a:endParaRPr lang="en-US" sz="1800" b="1" dirty="0"/>
              </a:p>
              <a:p>
                <a:pPr algn="l"/>
                <a:endParaRPr lang="en-US" sz="1800" dirty="0"/>
              </a:p>
            </p:txBody>
          </p:sp>
        </mc:Choice>
        <mc:Fallback>
          <p:sp>
            <p:nvSpPr>
              <p:cNvPr id="9" name="TextBox 8">
                <a:extLst>
                  <a:ext uri="{FF2B5EF4-FFF2-40B4-BE49-F238E27FC236}">
                    <a16:creationId xmlns:a16="http://schemas.microsoft.com/office/drawing/2014/main" id="{D3140498-7331-4728-B80A-64E8002597BD}"/>
                  </a:ext>
                </a:extLst>
              </p:cNvPr>
              <p:cNvSpPr txBox="1">
                <a:spLocks noRot="1" noChangeAspect="1" noMove="1" noResize="1" noEditPoints="1" noAdjustHandles="1" noChangeArrowheads="1" noChangeShapeType="1" noTextEdit="1"/>
              </p:cNvSpPr>
              <p:nvPr/>
            </p:nvSpPr>
            <p:spPr>
              <a:xfrm>
                <a:off x="813967" y="1246255"/>
                <a:ext cx="7535399" cy="2215991"/>
              </a:xfrm>
              <a:prstGeom prst="rect">
                <a:avLst/>
              </a:prstGeom>
              <a:blipFill>
                <a:blip r:embed="rId3"/>
                <a:stretch>
                  <a:fillRect l="-1942" t="-3571"/>
                </a:stretch>
              </a:blipFill>
            </p:spPr>
            <p:txBody>
              <a:bodyPr/>
              <a:lstStyle/>
              <a:p>
                <a:r>
                  <a:rPr lang="en-US">
                    <a:noFill/>
                  </a:rPr>
                  <a:t> </a:t>
                </a:r>
              </a:p>
            </p:txBody>
          </p:sp>
        </mc:Fallback>
      </mc:AlternateContent>
    </p:spTree>
    <p:extLst>
      <p:ext uri="{BB962C8B-B14F-4D97-AF65-F5344CB8AC3E}">
        <p14:creationId xmlns:p14="http://schemas.microsoft.com/office/powerpoint/2010/main" val="4259803648"/>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5</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Generative vs Discriminative Models</a:t>
            </a:r>
          </a:p>
        </p:txBody>
      </p:sp>
      <p:graphicFrame>
        <p:nvGraphicFramePr>
          <p:cNvPr id="2" name="Table 1">
            <a:extLst>
              <a:ext uri="{FF2B5EF4-FFF2-40B4-BE49-F238E27FC236}">
                <a16:creationId xmlns:a16="http://schemas.microsoft.com/office/drawing/2014/main" id="{004C7433-32C3-41DA-A82D-97A1BA510572}"/>
              </a:ext>
            </a:extLst>
          </p:cNvPr>
          <p:cNvGraphicFramePr>
            <a:graphicFrameLocks noGrp="1"/>
          </p:cNvGraphicFramePr>
          <p:nvPr>
            <p:extLst>
              <p:ext uri="{D42A27DB-BD31-4B8C-83A1-F6EECF244321}">
                <p14:modId xmlns:p14="http://schemas.microsoft.com/office/powerpoint/2010/main" val="4291447684"/>
              </p:ext>
            </p:extLst>
          </p:nvPr>
        </p:nvGraphicFramePr>
        <p:xfrm>
          <a:off x="948267" y="1118658"/>
          <a:ext cx="6671733" cy="2906184"/>
        </p:xfrm>
        <a:graphic>
          <a:graphicData uri="http://schemas.openxmlformats.org/drawingml/2006/table">
            <a:tbl>
              <a:tblPr firstRow="1" bandRow="1">
                <a:tableStyleId>{2D5ABB26-0587-4C30-8999-92F81FD0307C}</a:tableStyleId>
              </a:tblPr>
              <a:tblGrid>
                <a:gridCol w="2223911">
                  <a:extLst>
                    <a:ext uri="{9D8B030D-6E8A-4147-A177-3AD203B41FA5}">
                      <a16:colId xmlns:a16="http://schemas.microsoft.com/office/drawing/2014/main" val="629760953"/>
                    </a:ext>
                  </a:extLst>
                </a:gridCol>
                <a:gridCol w="2223911">
                  <a:extLst>
                    <a:ext uri="{9D8B030D-6E8A-4147-A177-3AD203B41FA5}">
                      <a16:colId xmlns:a16="http://schemas.microsoft.com/office/drawing/2014/main" val="3216246591"/>
                    </a:ext>
                  </a:extLst>
                </a:gridCol>
                <a:gridCol w="2223911">
                  <a:extLst>
                    <a:ext uri="{9D8B030D-6E8A-4147-A177-3AD203B41FA5}">
                      <a16:colId xmlns:a16="http://schemas.microsoft.com/office/drawing/2014/main" val="3260990488"/>
                    </a:ext>
                  </a:extLst>
                </a:gridCol>
              </a:tblGrid>
              <a:tr h="968728">
                <a:tc>
                  <a:txBody>
                    <a:bodyPr/>
                    <a:lstStyle/>
                    <a:p>
                      <a:endParaRPr lang="en-US" dirty="0"/>
                    </a:p>
                  </a:txBody>
                  <a:tcPr/>
                </a:tc>
                <a:tc>
                  <a:txBody>
                    <a:bodyPr/>
                    <a:lstStyle/>
                    <a:p>
                      <a:r>
                        <a:rPr lang="en-US" b="1" dirty="0"/>
                        <a:t>Generative Models</a:t>
                      </a:r>
                    </a:p>
                    <a:p>
                      <a:r>
                        <a:rPr lang="en-US" b="1" dirty="0"/>
                        <a:t>(ex. Naïve Bayes)</a:t>
                      </a:r>
                    </a:p>
                  </a:txBody>
                  <a:tcPr/>
                </a:tc>
                <a:tc>
                  <a:txBody>
                    <a:bodyPr/>
                    <a:lstStyle/>
                    <a:p>
                      <a:r>
                        <a:rPr lang="en-US" b="1" dirty="0"/>
                        <a:t>Discriminative Models</a:t>
                      </a:r>
                    </a:p>
                    <a:p>
                      <a:r>
                        <a:rPr lang="en-US" b="1" dirty="0"/>
                        <a:t>(ex. Logistic Regression)</a:t>
                      </a:r>
                    </a:p>
                  </a:txBody>
                  <a:tcPr/>
                </a:tc>
                <a:extLst>
                  <a:ext uri="{0D108BD9-81ED-4DB2-BD59-A6C34878D82A}">
                    <a16:rowId xmlns:a16="http://schemas.microsoft.com/office/drawing/2014/main" val="3368540404"/>
                  </a:ext>
                </a:extLst>
              </a:tr>
              <a:tr h="968728">
                <a:tc>
                  <a:txBody>
                    <a:bodyPr/>
                    <a:lstStyle/>
                    <a:p>
                      <a:r>
                        <a:rPr lang="en-US" dirty="0"/>
                        <a:t>Classification Accuracy</a:t>
                      </a:r>
                    </a:p>
                  </a:txBody>
                  <a:tcPr/>
                </a:tc>
                <a:tc>
                  <a:txBody>
                    <a:bodyPr/>
                    <a:lstStyle/>
                    <a:p>
                      <a:endParaRPr lang="en-US" dirty="0"/>
                    </a:p>
                  </a:txBody>
                  <a:tcPr/>
                </a:tc>
                <a:tc>
                  <a:txBody>
                    <a:bodyPr/>
                    <a:lstStyle/>
                    <a:p>
                      <a:endParaRPr lang="en-US"/>
                    </a:p>
                  </a:txBody>
                  <a:tcPr/>
                </a:tc>
                <a:extLst>
                  <a:ext uri="{0D108BD9-81ED-4DB2-BD59-A6C34878D82A}">
                    <a16:rowId xmlns:a16="http://schemas.microsoft.com/office/drawing/2014/main" val="2063392150"/>
                  </a:ext>
                </a:extLst>
              </a:tr>
              <a:tr h="968728">
                <a:tc>
                  <a:txBody>
                    <a:bodyPr/>
                    <a:lstStyle/>
                    <a:p>
                      <a:r>
                        <a:rPr lang="en-US" dirty="0"/>
                        <a:t>Missing Features</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2674822623"/>
                  </a:ext>
                </a:extLst>
              </a:tr>
            </a:tbl>
          </a:graphicData>
        </a:graphic>
      </p:graphicFrame>
      <p:pic>
        <p:nvPicPr>
          <p:cNvPr id="7" name="Graphic 6" descr="Smiling face with no fill">
            <a:extLst>
              <a:ext uri="{FF2B5EF4-FFF2-40B4-BE49-F238E27FC236}">
                <a16:creationId xmlns:a16="http://schemas.microsoft.com/office/drawing/2014/main" id="{6CC9D3DD-2C4A-45A6-8BC9-8073EF5A877A}"/>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950334" y="1948006"/>
            <a:ext cx="457200" cy="457200"/>
          </a:xfrm>
          <a:prstGeom prst="rect">
            <a:avLst/>
          </a:prstGeom>
        </p:spPr>
      </p:pic>
      <p:pic>
        <p:nvPicPr>
          <p:cNvPr id="8" name="Graphic 7" descr="Confused face with no fill">
            <a:extLst>
              <a:ext uri="{FF2B5EF4-FFF2-40B4-BE49-F238E27FC236}">
                <a16:creationId xmlns:a16="http://schemas.microsoft.com/office/drawing/2014/main" id="{2AE890CE-8675-44CE-B163-8E98A973AFAA}"/>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4572000" y="1985283"/>
            <a:ext cx="434792" cy="434792"/>
          </a:xfrm>
          <a:prstGeom prst="rect">
            <a:avLst/>
          </a:prstGeom>
        </p:spPr>
      </p:pic>
      <p:pic>
        <p:nvPicPr>
          <p:cNvPr id="10" name="Graphic 9" descr="Smiling face with no fill">
            <a:extLst>
              <a:ext uri="{FF2B5EF4-FFF2-40B4-BE49-F238E27FC236}">
                <a16:creationId xmlns:a16="http://schemas.microsoft.com/office/drawing/2014/main" id="{B066A522-296C-432B-8FC2-5AB68C7B8950}"/>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4560541" y="2942026"/>
            <a:ext cx="457200" cy="457200"/>
          </a:xfrm>
          <a:prstGeom prst="rect">
            <a:avLst/>
          </a:prstGeom>
        </p:spPr>
      </p:pic>
      <p:pic>
        <p:nvPicPr>
          <p:cNvPr id="11" name="Graphic 10" descr="Confused face with no fill">
            <a:extLst>
              <a:ext uri="{FF2B5EF4-FFF2-40B4-BE49-F238E27FC236}">
                <a16:creationId xmlns:a16="http://schemas.microsoft.com/office/drawing/2014/main" id="{E0CE3E2C-BE46-49E8-9616-841C01F1B1E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950334" y="2964434"/>
            <a:ext cx="434792" cy="434792"/>
          </a:xfrm>
          <a:prstGeom prst="rect">
            <a:avLst/>
          </a:prstGeom>
        </p:spPr>
      </p:pic>
    </p:spTree>
    <p:extLst>
      <p:ext uri="{BB962C8B-B14F-4D97-AF65-F5344CB8AC3E}">
        <p14:creationId xmlns:p14="http://schemas.microsoft.com/office/powerpoint/2010/main" val="393768571"/>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6</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7401"/>
            <a:ext cx="7772400" cy="389979"/>
          </a:xfrm>
        </p:spPr>
        <p:txBody>
          <a:bodyPr/>
          <a:lstStyle/>
          <a:p>
            <a:r>
              <a:rPr lang="en-US" dirty="0"/>
              <a:t>Generative vs Discriminative Models</a:t>
            </a:r>
          </a:p>
        </p:txBody>
      </p:sp>
      <mc:AlternateContent xmlns:mc="http://schemas.openxmlformats.org/markup-compatibility/2006">
        <mc:Choice xmlns:a14="http://schemas.microsoft.com/office/drawing/2010/main" Requires="a14">
          <p:sp>
            <p:nvSpPr>
              <p:cNvPr id="9" name="TextBox 8">
                <a:extLst>
                  <a:ext uri="{FF2B5EF4-FFF2-40B4-BE49-F238E27FC236}">
                    <a16:creationId xmlns:a16="http://schemas.microsoft.com/office/drawing/2014/main" id="{D3140498-7331-4728-B80A-64E8002597BD}"/>
                  </a:ext>
                </a:extLst>
              </p:cNvPr>
              <p:cNvSpPr txBox="1"/>
              <p:nvPr/>
            </p:nvSpPr>
            <p:spPr>
              <a:xfrm>
                <a:off x="813967" y="1246255"/>
                <a:ext cx="7535399" cy="1384995"/>
              </a:xfrm>
              <a:prstGeom prst="rect">
                <a:avLst/>
              </a:prstGeom>
              <a:noFill/>
            </p:spPr>
            <p:txBody>
              <a:bodyPr wrap="square" lIns="0" tIns="0" rIns="0" bIns="0" rtlCol="0">
                <a:spAutoFit/>
              </a:bodyPr>
              <a:lstStyle/>
              <a:p>
                <a:pPr algn="l"/>
                <a:r>
                  <a:rPr lang="en-US" sz="1800" dirty="0"/>
                  <a:t>What if we train two models:</a:t>
                </a:r>
                <a:br>
                  <a:rPr lang="en-US" sz="1800" dirty="0"/>
                </a:br>
                <a:endParaRPr lang="en-US" sz="1800" dirty="0"/>
              </a:p>
              <a:p>
                <a:pPr marL="685800" lvl="1" indent="-342900">
                  <a:buAutoNum type="arabicPeriod"/>
                </a:pPr>
                <a:r>
                  <a:rPr lang="en-US" sz="1800" dirty="0"/>
                  <a:t>Generative model for feature distribution </a:t>
                </a:r>
                <a14:m>
                  <m:oMath xmlns:m="http://schemas.openxmlformats.org/officeDocument/2006/math">
                    <m:r>
                      <a:rPr lang="en-US" sz="1800" b="0" i="1" smtClean="0">
                        <a:latin typeface="Cambria Math" panose="02040503050406030204" pitchFamily="18" charset="0"/>
                      </a:rPr>
                      <m:t>𝑃</m:t>
                    </m:r>
                    <m:r>
                      <a:rPr lang="en-US" sz="1800" b="0" i="1" smtClean="0">
                        <a:latin typeface="Cambria Math" panose="02040503050406030204" pitchFamily="18" charset="0"/>
                      </a:rPr>
                      <m:t>(</m:t>
                    </m:r>
                    <m:r>
                      <a:rPr lang="en-US" sz="1800" b="0" i="1" smtClean="0">
                        <a:latin typeface="Cambria Math" panose="02040503050406030204" pitchFamily="18" charset="0"/>
                      </a:rPr>
                      <m:t>𝑋</m:t>
                    </m:r>
                    <m:r>
                      <a:rPr lang="en-US" sz="1800" b="0" i="1" smtClean="0">
                        <a:latin typeface="Cambria Math" panose="02040503050406030204" pitchFamily="18" charset="0"/>
                      </a:rPr>
                      <m:t>)</m:t>
                    </m:r>
                  </m:oMath>
                </a14:m>
                <a:r>
                  <a:rPr lang="en-US" sz="1800" dirty="0"/>
                  <a:t>.</a:t>
                </a:r>
                <a:br>
                  <a:rPr lang="en-US" sz="1800" dirty="0"/>
                </a:br>
                <a:endParaRPr lang="en-US" sz="1800" dirty="0"/>
              </a:p>
              <a:p>
                <a:pPr marL="685800" lvl="1" indent="-342900">
                  <a:buAutoNum type="arabicPeriod"/>
                </a:pPr>
                <a:r>
                  <a:rPr lang="en-US" sz="1800" dirty="0"/>
                  <a:t>Discriminative model for the classifier </a:t>
                </a:r>
                <a14:m>
                  <m:oMath xmlns:m="http://schemas.openxmlformats.org/officeDocument/2006/math">
                    <m:r>
                      <a:rPr lang="en-US" sz="1800" b="0" i="1" smtClean="0">
                        <a:latin typeface="Cambria Math" panose="02040503050406030204" pitchFamily="18" charset="0"/>
                      </a:rPr>
                      <m:t>𝐹</m:t>
                    </m:r>
                    <m:d>
                      <m:dPr>
                        <m:ctrlPr>
                          <a:rPr lang="en-US" sz="1800" b="0" i="1" smtClean="0">
                            <a:latin typeface="Cambria Math" panose="02040503050406030204" pitchFamily="18" charset="0"/>
                          </a:rPr>
                        </m:ctrlPr>
                      </m:dPr>
                      <m:e>
                        <m:r>
                          <a:rPr lang="en-US" sz="1800" b="0" i="1" smtClean="0">
                            <a:latin typeface="Cambria Math" panose="02040503050406030204" pitchFamily="18" charset="0"/>
                          </a:rPr>
                          <m:t>𝑋</m:t>
                        </m:r>
                      </m:e>
                    </m:d>
                    <m:r>
                      <a:rPr lang="en-US" sz="1800" b="0" i="1" smtClean="0">
                        <a:latin typeface="Cambria Math" panose="02040503050406030204" pitchFamily="18" charset="0"/>
                      </a:rPr>
                      <m:t>=</m:t>
                    </m:r>
                    <m:r>
                      <a:rPr lang="en-US" sz="1800" b="0" i="1" smtClean="0">
                        <a:latin typeface="Cambria Math" panose="02040503050406030204" pitchFamily="18" charset="0"/>
                      </a:rPr>
                      <m:t>𝑃</m:t>
                    </m:r>
                    <m:d>
                      <m:dPr>
                        <m:endChr m:val="|"/>
                        <m:ctrlPr>
                          <a:rPr lang="en-US" sz="1800" b="0" i="1" smtClean="0">
                            <a:latin typeface="Cambria Math" panose="02040503050406030204" pitchFamily="18" charset="0"/>
                          </a:rPr>
                        </m:ctrlPr>
                      </m:dPr>
                      <m:e>
                        <m:r>
                          <a:rPr lang="en-US" sz="1800" b="0" i="1" smtClean="0">
                            <a:latin typeface="Cambria Math" panose="02040503050406030204" pitchFamily="18" charset="0"/>
                          </a:rPr>
                          <m:t>𝐶</m:t>
                        </m:r>
                        <m:r>
                          <a:rPr lang="en-US" sz="1800" b="0" i="1" smtClean="0">
                            <a:latin typeface="Cambria Math" panose="02040503050406030204" pitchFamily="18" charset="0"/>
                          </a:rPr>
                          <m:t> </m:t>
                        </m:r>
                      </m:e>
                    </m:d>
                    <m:r>
                      <a:rPr lang="en-US" sz="1800" b="0" i="1" smtClean="0">
                        <a:latin typeface="Cambria Math" panose="02040503050406030204" pitchFamily="18" charset="0"/>
                      </a:rPr>
                      <m:t> </m:t>
                    </m:r>
                    <m:r>
                      <a:rPr lang="en-US" sz="1800" b="0" i="1" smtClean="0">
                        <a:latin typeface="Cambria Math" panose="02040503050406030204" pitchFamily="18" charset="0"/>
                      </a:rPr>
                      <m:t>𝑋</m:t>
                    </m:r>
                    <m:r>
                      <a:rPr lang="en-US" sz="1800" b="0" i="1" smtClean="0">
                        <a:latin typeface="Cambria Math" panose="02040503050406030204" pitchFamily="18" charset="0"/>
                      </a:rPr>
                      <m:t>).</m:t>
                    </m:r>
                  </m:oMath>
                </a14:m>
                <a:endParaRPr lang="en-US" sz="1800" dirty="0"/>
              </a:p>
            </p:txBody>
          </p:sp>
        </mc:Choice>
        <mc:Fallback>
          <p:sp>
            <p:nvSpPr>
              <p:cNvPr id="9" name="TextBox 8">
                <a:extLst>
                  <a:ext uri="{FF2B5EF4-FFF2-40B4-BE49-F238E27FC236}">
                    <a16:creationId xmlns:a16="http://schemas.microsoft.com/office/drawing/2014/main" id="{D3140498-7331-4728-B80A-64E8002597BD}"/>
                  </a:ext>
                </a:extLst>
              </p:cNvPr>
              <p:cNvSpPr txBox="1">
                <a:spLocks noRot="1" noChangeAspect="1" noMove="1" noResize="1" noEditPoints="1" noAdjustHandles="1" noChangeArrowheads="1" noChangeShapeType="1" noTextEdit="1"/>
              </p:cNvSpPr>
              <p:nvPr/>
            </p:nvSpPr>
            <p:spPr>
              <a:xfrm>
                <a:off x="813967" y="1246255"/>
                <a:ext cx="7535399" cy="1384995"/>
              </a:xfrm>
              <a:prstGeom prst="rect">
                <a:avLst/>
              </a:prstGeom>
              <a:blipFill>
                <a:blip r:embed="rId3"/>
                <a:stretch>
                  <a:fillRect l="-1942" t="-5702" b="-9211"/>
                </a:stretch>
              </a:blipFill>
            </p:spPr>
            <p:txBody>
              <a:bodyPr/>
              <a:lstStyle/>
              <a:p>
                <a:r>
                  <a:rPr lang="en-US">
                    <a:noFill/>
                  </a:rPr>
                  <a:t> </a:t>
                </a:r>
              </a:p>
            </p:txBody>
          </p:sp>
        </mc:Fallback>
      </mc:AlternateContent>
      <p:sp>
        <p:nvSpPr>
          <p:cNvPr id="2" name="Rectangle 1">
            <a:extLst>
              <a:ext uri="{FF2B5EF4-FFF2-40B4-BE49-F238E27FC236}">
                <a16:creationId xmlns:a16="http://schemas.microsoft.com/office/drawing/2014/main" id="{928B359E-05BA-4231-B76B-2806FD926CB1}"/>
              </a:ext>
            </a:extLst>
          </p:cNvPr>
          <p:cNvSpPr/>
          <p:nvPr/>
        </p:nvSpPr>
        <p:spPr>
          <a:xfrm>
            <a:off x="414867" y="3435580"/>
            <a:ext cx="6434666" cy="646331"/>
          </a:xfrm>
          <a:prstGeom prst="rect">
            <a:avLst/>
          </a:prstGeom>
        </p:spPr>
        <p:txBody>
          <a:bodyPr wrap="square">
            <a:spAutoFit/>
          </a:bodyPr>
          <a:lstStyle/>
          <a:p>
            <a:pPr lvl="1"/>
            <a:r>
              <a:rPr lang="en-US" sz="1800" dirty="0"/>
              <a:t>Now what? How to do predictions using the two models?</a:t>
            </a:r>
            <a:br>
              <a:rPr lang="en-US" sz="1800" dirty="0"/>
            </a:br>
            <a:endParaRPr lang="en-US" sz="1800" dirty="0"/>
          </a:p>
        </p:txBody>
      </p:sp>
    </p:spTree>
    <p:extLst>
      <p:ext uri="{BB962C8B-B14F-4D97-AF65-F5344CB8AC3E}">
        <p14:creationId xmlns:p14="http://schemas.microsoft.com/office/powerpoint/2010/main" val="190960723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7</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Expected Predication</a:t>
            </a:r>
          </a:p>
        </p:txBody>
      </p:sp>
      <p:pic>
        <p:nvPicPr>
          <p:cNvPr id="7" name="Picture 6">
            <a:extLst>
              <a:ext uri="{FF2B5EF4-FFF2-40B4-BE49-F238E27FC236}">
                <a16:creationId xmlns:a16="http://schemas.microsoft.com/office/drawing/2014/main" id="{B0CF4A82-B9FC-4544-9364-7DE1874AB3D7}"/>
              </a:ext>
            </a:extLst>
          </p:cNvPr>
          <p:cNvPicPr>
            <a:picLocks noChangeAspect="1"/>
          </p:cNvPicPr>
          <p:nvPr/>
        </p:nvPicPr>
        <p:blipFill>
          <a:blip r:embed="rId3"/>
          <a:stretch>
            <a:fillRect/>
          </a:stretch>
        </p:blipFill>
        <p:spPr>
          <a:xfrm>
            <a:off x="1647727" y="2140863"/>
            <a:ext cx="5571142" cy="861774"/>
          </a:xfrm>
          <a:prstGeom prst="rect">
            <a:avLst/>
          </a:prstGeom>
        </p:spPr>
      </p:pic>
      <mc:AlternateContent xmlns:mc="http://schemas.openxmlformats.org/markup-compatibility/2006">
        <mc:Choice xmlns:a14="http://schemas.microsoft.com/office/drawing/2010/main" Requires="a14">
          <p:sp>
            <p:nvSpPr>
              <p:cNvPr id="10" name="Rectangle 9">
                <a:extLst>
                  <a:ext uri="{FF2B5EF4-FFF2-40B4-BE49-F238E27FC236}">
                    <a16:creationId xmlns:a16="http://schemas.microsoft.com/office/drawing/2014/main" id="{BC2CC98B-EEC1-4FFE-B548-0DD53AEECF21}"/>
                  </a:ext>
                </a:extLst>
              </p:cNvPr>
              <p:cNvSpPr/>
              <p:nvPr/>
            </p:nvSpPr>
            <p:spPr>
              <a:xfrm>
                <a:off x="721255" y="1170204"/>
                <a:ext cx="7610043" cy="646331"/>
              </a:xfrm>
              <a:prstGeom prst="rect">
                <a:avLst/>
              </a:prstGeom>
            </p:spPr>
            <p:txBody>
              <a:bodyPr wrap="square">
                <a:spAutoFit/>
              </a:bodyPr>
              <a:lstStyle/>
              <a:p>
                <a:pPr marL="285750" indent="-285750">
                  <a:buFont typeface="Arial" panose="020B0604020202020204" pitchFamily="34" charset="0"/>
                  <a:buChar char="•"/>
                </a:pPr>
                <a:r>
                  <a:rPr lang="en-US" sz="1800" dirty="0"/>
                  <a:t>“Expected Prediction” is a principled way to reason about outcome of a classifier, </a:t>
                </a:r>
                <a14:m>
                  <m:oMath xmlns:m="http://schemas.openxmlformats.org/officeDocument/2006/math">
                    <m:r>
                      <a:rPr lang="en-US" sz="1800" b="0" i="1" smtClean="0">
                        <a:latin typeface="Cambria Math" panose="02040503050406030204" pitchFamily="18" charset="0"/>
                      </a:rPr>
                      <m:t>𝐹</m:t>
                    </m:r>
                    <m:r>
                      <a:rPr lang="en-US" sz="1800" b="0" i="1" smtClean="0">
                        <a:latin typeface="Cambria Math" panose="02040503050406030204" pitchFamily="18" charset="0"/>
                      </a:rPr>
                      <m:t>(</m:t>
                    </m:r>
                    <m:r>
                      <a:rPr lang="en-US" sz="1800" b="0" i="1" smtClean="0">
                        <a:latin typeface="Cambria Math" panose="02040503050406030204" pitchFamily="18" charset="0"/>
                      </a:rPr>
                      <m:t>𝑋</m:t>
                    </m:r>
                    <m:r>
                      <a:rPr lang="en-US" sz="1800" b="0" i="1" smtClean="0">
                        <a:latin typeface="Cambria Math" panose="02040503050406030204" pitchFamily="18" charset="0"/>
                      </a:rPr>
                      <m:t>)</m:t>
                    </m:r>
                  </m:oMath>
                </a14:m>
                <a:r>
                  <a:rPr lang="en-US" sz="1800" dirty="0"/>
                  <a:t>, </a:t>
                </a:r>
                <a:r>
                  <a:rPr lang="en-US" sz="1800" dirty="0" err="1"/>
                  <a:t>w.r.t.</a:t>
                </a:r>
                <a:r>
                  <a:rPr lang="en-US" sz="1800" dirty="0"/>
                  <a:t> a feature distribution </a:t>
                </a:r>
                <a14:m>
                  <m:oMath xmlns:m="http://schemas.openxmlformats.org/officeDocument/2006/math">
                    <m:r>
                      <a:rPr lang="en-US" sz="1800" b="0" i="1" smtClean="0">
                        <a:latin typeface="Cambria Math" panose="02040503050406030204" pitchFamily="18" charset="0"/>
                      </a:rPr>
                      <m:t>𝑃</m:t>
                    </m:r>
                    <m:r>
                      <a:rPr lang="en-US" sz="1800" b="0" i="1" smtClean="0">
                        <a:latin typeface="Cambria Math" panose="02040503050406030204" pitchFamily="18" charset="0"/>
                      </a:rPr>
                      <m:t>(</m:t>
                    </m:r>
                    <m:r>
                      <a:rPr lang="en-US" sz="1800" b="0" i="1" smtClean="0">
                        <a:latin typeface="Cambria Math" panose="02040503050406030204" pitchFamily="18" charset="0"/>
                      </a:rPr>
                      <m:t>𝑋</m:t>
                    </m:r>
                    <m:r>
                      <a:rPr lang="en-US" sz="1800" b="0" i="1" smtClean="0">
                        <a:latin typeface="Cambria Math" panose="02040503050406030204" pitchFamily="18" charset="0"/>
                      </a:rPr>
                      <m:t>)</m:t>
                    </m:r>
                  </m:oMath>
                </a14:m>
                <a:r>
                  <a:rPr lang="en-US" sz="1800" dirty="0"/>
                  <a:t>.</a:t>
                </a:r>
              </a:p>
            </p:txBody>
          </p:sp>
        </mc:Choice>
        <mc:Fallback>
          <p:sp>
            <p:nvSpPr>
              <p:cNvPr id="10" name="Rectangle 9">
                <a:extLst>
                  <a:ext uri="{FF2B5EF4-FFF2-40B4-BE49-F238E27FC236}">
                    <a16:creationId xmlns:a16="http://schemas.microsoft.com/office/drawing/2014/main" id="{BC2CC98B-EEC1-4FFE-B548-0DD53AEECF21}"/>
                  </a:ext>
                </a:extLst>
              </p:cNvPr>
              <p:cNvSpPr>
                <a:spLocks noRot="1" noChangeAspect="1" noMove="1" noResize="1" noEditPoints="1" noAdjustHandles="1" noChangeArrowheads="1" noChangeShapeType="1" noTextEdit="1"/>
              </p:cNvSpPr>
              <p:nvPr/>
            </p:nvSpPr>
            <p:spPr>
              <a:xfrm>
                <a:off x="721255" y="1170204"/>
                <a:ext cx="7610043" cy="646331"/>
              </a:xfrm>
              <a:prstGeom prst="rect">
                <a:avLst/>
              </a:prstGeom>
              <a:blipFill>
                <a:blip r:embed="rId4"/>
                <a:stretch>
                  <a:fillRect l="-480" t="-5660" b="-14151"/>
                </a:stretch>
              </a:blipFill>
            </p:spPr>
            <p:txBody>
              <a:bodyPr/>
              <a:lstStyle/>
              <a:p>
                <a:r>
                  <a:rPr lang="en-US">
                    <a:noFill/>
                  </a:rPr>
                  <a:t> </a:t>
                </a:r>
              </a:p>
            </p:txBody>
          </p:sp>
        </mc:Fallback>
      </mc:AlternateContent>
      <p:sp>
        <p:nvSpPr>
          <p:cNvPr id="2" name="TextBox 1">
            <a:extLst>
              <a:ext uri="{FF2B5EF4-FFF2-40B4-BE49-F238E27FC236}">
                <a16:creationId xmlns:a16="http://schemas.microsoft.com/office/drawing/2014/main" id="{798E7AF0-E80A-473A-92F8-FD8CCBE5A3A0}"/>
              </a:ext>
            </a:extLst>
          </p:cNvPr>
          <p:cNvSpPr txBox="1"/>
          <p:nvPr/>
        </p:nvSpPr>
        <p:spPr>
          <a:xfrm>
            <a:off x="6450080" y="3357838"/>
            <a:ext cx="2465320" cy="430887"/>
          </a:xfrm>
          <a:prstGeom prst="rect">
            <a:avLst/>
          </a:prstGeom>
          <a:noFill/>
        </p:spPr>
        <p:txBody>
          <a:bodyPr wrap="square" lIns="0" tIns="0" rIns="0" bIns="0" rtlCol="0">
            <a:spAutoFit/>
          </a:bodyPr>
          <a:lstStyle/>
          <a:p>
            <a:pPr algn="l"/>
            <a:r>
              <a:rPr lang="en-US" sz="1400" b="1" dirty="0"/>
              <a:t>M</a:t>
            </a:r>
            <a:r>
              <a:rPr lang="en-US" sz="1400" dirty="0"/>
              <a:t>: Missing features   	</a:t>
            </a:r>
            <a:br>
              <a:rPr lang="en-US" sz="1400" dirty="0"/>
            </a:br>
            <a:r>
              <a:rPr lang="en-US" sz="1400" b="1" dirty="0"/>
              <a:t>y</a:t>
            </a:r>
            <a:r>
              <a:rPr lang="en-US" sz="1400" dirty="0"/>
              <a:t>: Observed Features</a:t>
            </a:r>
          </a:p>
        </p:txBody>
      </p:sp>
    </p:spTree>
    <p:extLst>
      <p:ext uri="{BB962C8B-B14F-4D97-AF65-F5344CB8AC3E}">
        <p14:creationId xmlns:p14="http://schemas.microsoft.com/office/powerpoint/2010/main" val="1104166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8</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a:xfrm>
            <a:off x="640077" y="369582"/>
            <a:ext cx="7772400" cy="387798"/>
          </a:xfrm>
        </p:spPr>
        <p:txBody>
          <a:bodyPr/>
          <a:lstStyle/>
          <a:p>
            <a:r>
              <a:rPr lang="en-US" dirty="0"/>
              <a:t>Expected Predication Intuition</a:t>
            </a:r>
          </a:p>
        </p:txBody>
      </p:sp>
      <p:sp>
        <p:nvSpPr>
          <p:cNvPr id="10" name="Rectangle 9">
            <a:extLst>
              <a:ext uri="{FF2B5EF4-FFF2-40B4-BE49-F238E27FC236}">
                <a16:creationId xmlns:a16="http://schemas.microsoft.com/office/drawing/2014/main" id="{BC2CC98B-EEC1-4FFE-B548-0DD53AEECF21}"/>
              </a:ext>
            </a:extLst>
          </p:cNvPr>
          <p:cNvSpPr/>
          <p:nvPr/>
        </p:nvSpPr>
        <p:spPr>
          <a:xfrm>
            <a:off x="721255" y="1170204"/>
            <a:ext cx="7610043" cy="1477328"/>
          </a:xfrm>
          <a:prstGeom prst="rect">
            <a:avLst/>
          </a:prstGeom>
        </p:spPr>
        <p:txBody>
          <a:bodyPr wrap="square">
            <a:spAutoFit/>
          </a:bodyPr>
          <a:lstStyle/>
          <a:p>
            <a:pPr marL="285750" indent="-285750">
              <a:buFont typeface="Arial" panose="020B0604020202020204" pitchFamily="34" charset="0"/>
              <a:buChar char="•"/>
            </a:pPr>
            <a:r>
              <a:rPr lang="en-US" sz="1800" b="1" dirty="0"/>
              <a:t>Imputation Techniques</a:t>
            </a:r>
            <a:r>
              <a:rPr lang="en-US" sz="1800" dirty="0"/>
              <a:t>: Replace the missing-ness uncertainty with </a:t>
            </a:r>
            <a:r>
              <a:rPr lang="en-US" sz="1800" i="1" u="sng" dirty="0"/>
              <a:t>one</a:t>
            </a:r>
            <a:r>
              <a:rPr lang="en-US" sz="1800" b="1" dirty="0"/>
              <a:t> </a:t>
            </a:r>
            <a:r>
              <a:rPr lang="en-US" sz="1800" dirty="0"/>
              <a:t>or </a:t>
            </a:r>
            <a:r>
              <a:rPr lang="en-US" sz="1800" i="1" u="sng" dirty="0"/>
              <a:t>multiple</a:t>
            </a:r>
            <a:r>
              <a:rPr lang="en-US" sz="1800" b="1" dirty="0"/>
              <a:t> </a:t>
            </a:r>
            <a:r>
              <a:rPr lang="en-US" sz="1800" dirty="0"/>
              <a:t>possible inputs, and evaluate the models.</a:t>
            </a:r>
          </a:p>
          <a:p>
            <a:pPr marL="285750" indent="-285750">
              <a:buFont typeface="Arial" panose="020B0604020202020204" pitchFamily="34" charset="0"/>
              <a:buChar char="•"/>
            </a:pPr>
            <a:endParaRPr lang="en-US" sz="1800" dirty="0"/>
          </a:p>
          <a:p>
            <a:pPr marL="285750" indent="-285750">
              <a:buFont typeface="Arial" panose="020B0604020202020204" pitchFamily="34" charset="0"/>
              <a:buChar char="•"/>
            </a:pPr>
            <a:r>
              <a:rPr lang="en-US" sz="1800" b="1" dirty="0"/>
              <a:t>Expected Prediction</a:t>
            </a:r>
            <a:r>
              <a:rPr lang="en-US" sz="1800" dirty="0"/>
              <a:t>: Considers </a:t>
            </a:r>
            <a:r>
              <a:rPr lang="en-US" sz="1800" i="1" u="sng" dirty="0"/>
              <a:t>all possible inputs</a:t>
            </a:r>
            <a:r>
              <a:rPr lang="en-US" sz="1800" i="1" dirty="0"/>
              <a:t> </a:t>
            </a:r>
            <a:r>
              <a:rPr lang="en-US" sz="1800" dirty="0"/>
              <a:t>and compute weighted average of the evaluations.</a:t>
            </a:r>
          </a:p>
        </p:txBody>
      </p:sp>
      <p:pic>
        <p:nvPicPr>
          <p:cNvPr id="8" name="Picture 7">
            <a:extLst>
              <a:ext uri="{FF2B5EF4-FFF2-40B4-BE49-F238E27FC236}">
                <a16:creationId xmlns:a16="http://schemas.microsoft.com/office/drawing/2014/main" id="{344F62A4-7D50-4AE7-BE25-990DBB36E3D9}"/>
              </a:ext>
            </a:extLst>
          </p:cNvPr>
          <p:cNvPicPr>
            <a:picLocks noChangeAspect="1"/>
          </p:cNvPicPr>
          <p:nvPr/>
        </p:nvPicPr>
        <p:blipFill>
          <a:blip r:embed="rId3"/>
          <a:stretch>
            <a:fillRect/>
          </a:stretch>
        </p:blipFill>
        <p:spPr>
          <a:xfrm>
            <a:off x="2460527" y="3427796"/>
            <a:ext cx="5571142" cy="861774"/>
          </a:xfrm>
          <a:prstGeom prst="rect">
            <a:avLst/>
          </a:prstGeom>
        </p:spPr>
      </p:pic>
    </p:spTree>
    <p:extLst>
      <p:ext uri="{BB962C8B-B14F-4D97-AF65-F5344CB8AC3E}">
        <p14:creationId xmlns:p14="http://schemas.microsoft.com/office/powerpoint/2010/main" val="6447326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F24EC8A-4518-D441-A698-7D7ABF82BF77}"/>
              </a:ext>
            </a:extLst>
          </p:cNvPr>
          <p:cNvSpPr>
            <a:spLocks noGrp="1"/>
          </p:cNvSpPr>
          <p:nvPr>
            <p:ph type="dt" sz="half" idx="18"/>
          </p:nvPr>
        </p:nvSpPr>
        <p:spPr>
          <a:xfrm>
            <a:off x="7407534" y="4754880"/>
            <a:ext cx="941832" cy="381643"/>
          </a:xfrm>
        </p:spPr>
        <p:txBody>
          <a:bodyPr/>
          <a:lstStyle/>
          <a:p>
            <a:r>
              <a:rPr lang="en-US" dirty="0"/>
              <a:t>August 15, 2019</a:t>
            </a:r>
          </a:p>
        </p:txBody>
      </p:sp>
      <p:sp>
        <p:nvSpPr>
          <p:cNvPr id="5" name="Slide Number Placeholder 4">
            <a:extLst>
              <a:ext uri="{FF2B5EF4-FFF2-40B4-BE49-F238E27FC236}">
                <a16:creationId xmlns:a16="http://schemas.microsoft.com/office/drawing/2014/main" id="{94D2C10C-A1BF-314D-AB6F-93A095937564}"/>
              </a:ext>
            </a:extLst>
          </p:cNvPr>
          <p:cNvSpPr>
            <a:spLocks noGrp="1"/>
          </p:cNvSpPr>
          <p:nvPr>
            <p:ph type="sldNum" sz="quarter" idx="19"/>
          </p:nvPr>
        </p:nvSpPr>
        <p:spPr/>
        <p:txBody>
          <a:bodyPr/>
          <a:lstStyle/>
          <a:p>
            <a:fld id="{B6238B5B-F19C-E947-A0BC-87BD7983F871}" type="slidenum">
              <a:rPr lang="en-US" smtClean="0"/>
              <a:pPr/>
              <a:t>9</a:t>
            </a:fld>
            <a:endParaRPr lang="en-US" dirty="0"/>
          </a:p>
        </p:txBody>
      </p:sp>
      <p:sp>
        <p:nvSpPr>
          <p:cNvPr id="6" name="Title 5">
            <a:extLst>
              <a:ext uri="{FF2B5EF4-FFF2-40B4-BE49-F238E27FC236}">
                <a16:creationId xmlns:a16="http://schemas.microsoft.com/office/drawing/2014/main" id="{18CECEE8-8A1D-F342-B101-B8973DC9E3C3}"/>
              </a:ext>
            </a:extLst>
          </p:cNvPr>
          <p:cNvSpPr>
            <a:spLocks noGrp="1"/>
          </p:cNvSpPr>
          <p:nvPr>
            <p:ph type="title"/>
          </p:nvPr>
        </p:nvSpPr>
        <p:spPr/>
        <p:txBody>
          <a:bodyPr/>
          <a:lstStyle/>
          <a:p>
            <a:r>
              <a:rPr lang="en-US" dirty="0"/>
              <a:t>Hardness of Taking Expectations</a:t>
            </a:r>
          </a:p>
        </p:txBody>
      </p:sp>
      <p:sp>
        <p:nvSpPr>
          <p:cNvPr id="9" name="TextBox 8">
            <a:extLst>
              <a:ext uri="{FF2B5EF4-FFF2-40B4-BE49-F238E27FC236}">
                <a16:creationId xmlns:a16="http://schemas.microsoft.com/office/drawing/2014/main" id="{4BB554FB-6344-43CC-855A-7ADC4E319940}"/>
              </a:ext>
            </a:extLst>
          </p:cNvPr>
          <p:cNvSpPr txBox="1"/>
          <p:nvPr/>
        </p:nvSpPr>
        <p:spPr>
          <a:xfrm>
            <a:off x="640077" y="2030945"/>
            <a:ext cx="7772400" cy="830997"/>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sz="1800" dirty="0"/>
              <a:t>In general, it is intractable for arbitrary pairs of discriminative and generative models.</a:t>
            </a:r>
          </a:p>
          <a:p>
            <a:pPr algn="l"/>
            <a:endParaRPr lang="en-US" sz="1800" dirty="0"/>
          </a:p>
        </p:txBody>
      </p:sp>
      <p:pic>
        <p:nvPicPr>
          <p:cNvPr id="3" name="Graphic 2" descr="Sad face with no fill">
            <a:extLst>
              <a:ext uri="{FF2B5EF4-FFF2-40B4-BE49-F238E27FC236}">
                <a16:creationId xmlns:a16="http://schemas.microsoft.com/office/drawing/2014/main" id="{60463923-C118-46A5-9B8A-87284C164326}"/>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16512" y="3156032"/>
            <a:ext cx="523875" cy="523875"/>
          </a:xfrm>
          <a:prstGeom prst="rect">
            <a:avLst/>
          </a:prstGeom>
        </p:spPr>
      </p:pic>
      <p:sp>
        <p:nvSpPr>
          <p:cNvPr id="7" name="TextBox 6">
            <a:extLst>
              <a:ext uri="{FF2B5EF4-FFF2-40B4-BE49-F238E27FC236}">
                <a16:creationId xmlns:a16="http://schemas.microsoft.com/office/drawing/2014/main" id="{83F18959-6AF7-47AC-9CBB-B6875D8BE5E9}"/>
              </a:ext>
            </a:extLst>
          </p:cNvPr>
          <p:cNvSpPr txBox="1"/>
          <p:nvPr/>
        </p:nvSpPr>
        <p:spPr>
          <a:xfrm>
            <a:off x="640075" y="3179487"/>
            <a:ext cx="6674108" cy="984885"/>
          </a:xfrm>
          <a:prstGeom prst="rect">
            <a:avLst/>
          </a:prstGeom>
          <a:noFill/>
        </p:spPr>
        <p:txBody>
          <a:bodyPr wrap="square" lIns="0" tIns="0" rIns="0" bIns="0" rtlCol="0">
            <a:spAutoFit/>
          </a:bodyPr>
          <a:lstStyle/>
          <a:p>
            <a:pPr marL="285750" indent="-285750">
              <a:buFont typeface="Arial" panose="020B0604020202020204" pitchFamily="34" charset="0"/>
              <a:buChar char="•"/>
            </a:pPr>
            <a:r>
              <a:rPr lang="en-US" sz="1800" dirty="0"/>
              <a:t>We proved that even for the simple case where F is Logistic Regression and P is Naïve Bayes, the task is NP-Hard.</a:t>
            </a:r>
          </a:p>
          <a:p>
            <a:pPr marL="285750" indent="-285750">
              <a:buFont typeface="Arial" panose="020B0604020202020204" pitchFamily="34" charset="0"/>
              <a:buChar char="•"/>
            </a:pPr>
            <a:endParaRPr lang="en-US" sz="1400" dirty="0"/>
          </a:p>
          <a:p>
            <a:pPr algn="l"/>
            <a:endParaRPr lang="en-US" sz="1400" dirty="0" err="1"/>
          </a:p>
        </p:txBody>
      </p:sp>
      <p:pic>
        <p:nvPicPr>
          <p:cNvPr id="10" name="Graphic 9" descr="Sad face with no fill">
            <a:extLst>
              <a:ext uri="{FF2B5EF4-FFF2-40B4-BE49-F238E27FC236}">
                <a16:creationId xmlns:a16="http://schemas.microsoft.com/office/drawing/2014/main" id="{58C53FB6-09D6-47C2-9DCE-9500E8F25B5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7616512" y="2043977"/>
            <a:ext cx="523875" cy="523875"/>
          </a:xfrm>
          <a:prstGeom prst="rect">
            <a:avLst/>
          </a:prstGeom>
        </p:spPr>
      </p:pic>
      <p:sp>
        <p:nvSpPr>
          <p:cNvPr id="8" name="TextBox 7">
            <a:extLst>
              <a:ext uri="{FF2B5EF4-FFF2-40B4-BE49-F238E27FC236}">
                <a16:creationId xmlns:a16="http://schemas.microsoft.com/office/drawing/2014/main" id="{FF14FD94-533D-4A33-83FE-31534E1C55E8}"/>
              </a:ext>
            </a:extLst>
          </p:cNvPr>
          <p:cNvSpPr txBox="1"/>
          <p:nvPr/>
        </p:nvSpPr>
        <p:spPr>
          <a:xfrm>
            <a:off x="640077" y="1281834"/>
            <a:ext cx="5071901" cy="276999"/>
          </a:xfrm>
          <a:prstGeom prst="rect">
            <a:avLst/>
          </a:prstGeom>
          <a:noFill/>
        </p:spPr>
        <p:txBody>
          <a:bodyPr wrap="none" lIns="0" tIns="0" rIns="0" bIns="0" rtlCol="0">
            <a:spAutoFit/>
          </a:bodyPr>
          <a:lstStyle/>
          <a:p>
            <a:pPr marL="285750" indent="-285750" algn="l">
              <a:buFont typeface="Arial" panose="020B0604020202020204" pitchFamily="34" charset="0"/>
              <a:buChar char="•"/>
            </a:pPr>
            <a:r>
              <a:rPr lang="en-US" sz="1800" dirty="0"/>
              <a:t>How can we compute the expected prediction?</a:t>
            </a:r>
            <a:endParaRPr lang="en-US" sz="1400" dirty="0"/>
          </a:p>
        </p:txBody>
      </p:sp>
    </p:spTree>
    <p:extLst>
      <p:ext uri="{BB962C8B-B14F-4D97-AF65-F5344CB8AC3E}">
        <p14:creationId xmlns:p14="http://schemas.microsoft.com/office/powerpoint/2010/main" val="21977548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Lst>
  </p:timing>
</p:sld>
</file>

<file path=ppt/theme/theme1.xml><?xml version="1.0" encoding="utf-8"?>
<a:theme xmlns:a="http://schemas.openxmlformats.org/drawingml/2006/main" name="presentation-01-light">
  <a:themeElements>
    <a:clrScheme name="Brand-01-Colors">
      <a:dk1>
        <a:srgbClr val="57585B"/>
      </a:dk1>
      <a:lt1>
        <a:srgbClr val="FFFFFF"/>
      </a:lt1>
      <a:dk2>
        <a:srgbClr val="2774AE"/>
      </a:dk2>
      <a:lt2>
        <a:srgbClr val="FFFFFF"/>
      </a:lt2>
      <a:accent1>
        <a:srgbClr val="2774AE"/>
      </a:accent1>
      <a:accent2>
        <a:srgbClr val="898989"/>
      </a:accent2>
      <a:accent3>
        <a:srgbClr val="DAE6F4"/>
      </a:accent3>
      <a:accent4>
        <a:srgbClr val="8AB8E8"/>
      </a:accent4>
      <a:accent5>
        <a:srgbClr val="FFC72B"/>
      </a:accent5>
      <a:accent6>
        <a:srgbClr val="00375B"/>
      </a:accent6>
      <a:hlink>
        <a:srgbClr val="00375B"/>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txDef>
      <a:spPr>
        <a:noFill/>
      </a:spPr>
      <a:bodyPr wrap="square" lIns="0" tIns="0" rIns="0" bIns="0" rtlCol="0">
        <a:spAutoFit/>
      </a:bodyPr>
      <a:lstStyle>
        <a:defPPr algn="l">
          <a:defRPr sz="1400" dirty="0" err="1" smtClean="0"/>
        </a:defPPr>
      </a:lstStyle>
    </a:txDef>
  </a:objectDefaults>
  <a:extraClrSchemeLst/>
  <a:extLst>
    <a:ext uri="{05A4C25C-085E-4340-85A3-A5531E510DB2}">
      <thm15:themeFamily xmlns:thm15="http://schemas.microsoft.com/office/thememl/2012/main" name="Presentation1" id="{3E04E8B8-11FA-E649-9371-C7E26FFEAA93}" vid="{F579B5EC-11F9-A448-A60F-FC626C1FC18E}"/>
    </a:ext>
  </a:extLst>
</a:theme>
</file>

<file path=ppt/theme/theme2.xml><?xml version="1.0" encoding="utf-8"?>
<a:theme xmlns:a="http://schemas.openxmlformats.org/drawingml/2006/main" name="presentation-01-dark">
  <a:themeElements>
    <a:clrScheme name="Brand-01-Colors">
      <a:dk1>
        <a:srgbClr val="57585B"/>
      </a:dk1>
      <a:lt1>
        <a:srgbClr val="FFFFFF"/>
      </a:lt1>
      <a:dk2>
        <a:srgbClr val="2774AE"/>
      </a:dk2>
      <a:lt2>
        <a:srgbClr val="FFFFFF"/>
      </a:lt2>
      <a:accent1>
        <a:srgbClr val="2774AE"/>
      </a:accent1>
      <a:accent2>
        <a:srgbClr val="898989"/>
      </a:accent2>
      <a:accent3>
        <a:srgbClr val="DAE6F4"/>
      </a:accent3>
      <a:accent4>
        <a:srgbClr val="8AB8E8"/>
      </a:accent4>
      <a:accent5>
        <a:srgbClr val="FFC72B"/>
      </a:accent5>
      <a:accent6>
        <a:srgbClr val="00375B"/>
      </a:accent6>
      <a:hlink>
        <a:srgbClr val="00375B"/>
      </a:hlink>
      <a:folHlink>
        <a:srgbClr val="5123B0"/>
      </a:folHlink>
    </a:clrScheme>
    <a:fontScheme name="Brand-StratComm">
      <a:majorFont>
        <a:latin typeface="Helvetica"/>
        <a:ea typeface=""/>
        <a:cs typeface=""/>
      </a:majorFont>
      <a:minorFont>
        <a:latin typeface="Helvetica"/>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3E04E8B8-11FA-E649-9371-C7E26FFEAA93}" vid="{088CCEDB-8790-5B4F-BA1F-7A08D2F1B03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presentation-01-light</Template>
  <TotalTime>27769</TotalTime>
  <Words>700</Words>
  <Application>Microsoft Office PowerPoint</Application>
  <PresentationFormat>On-screen Show (16:9)</PresentationFormat>
  <Paragraphs>164</Paragraphs>
  <Slides>19</Slides>
  <Notes>17</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19</vt:i4>
      </vt:variant>
    </vt:vector>
  </HeadingPairs>
  <TitlesOfParts>
    <vt:vector size="27" baseType="lpstr">
      <vt:lpstr>Arial</vt:lpstr>
      <vt:lpstr>Calibri</vt:lpstr>
      <vt:lpstr>Cambria Math</vt:lpstr>
      <vt:lpstr>Helvetica</vt:lpstr>
      <vt:lpstr>Helvetica Regular</vt:lpstr>
      <vt:lpstr>presentation-01-light</vt:lpstr>
      <vt:lpstr>presentation-01-dark</vt:lpstr>
      <vt:lpstr>Adobe Acrobat Document</vt:lpstr>
      <vt:lpstr>PowerPoint Presentation</vt:lpstr>
      <vt:lpstr>Motivation</vt:lpstr>
      <vt:lpstr>Common Approaches</vt:lpstr>
      <vt:lpstr>Generative vs Discriminative Models</vt:lpstr>
      <vt:lpstr>Generative vs Discriminative Models</vt:lpstr>
      <vt:lpstr>Generative vs Discriminative Models</vt:lpstr>
      <vt:lpstr>Expected Predication</vt:lpstr>
      <vt:lpstr>Expected Predication Intuition</vt:lpstr>
      <vt:lpstr>Hardness of Taking Expectations</vt:lpstr>
      <vt:lpstr>What to do instead?</vt:lpstr>
      <vt:lpstr>Naïve Conformant Learning (NaCL)</vt:lpstr>
      <vt:lpstr>Naïve Conformant Learning (NaCL)</vt:lpstr>
      <vt:lpstr>Naïve Conformant Learning (NaCL)</vt:lpstr>
      <vt:lpstr>Experiments: Fidelity to Original Classifier</vt:lpstr>
      <vt:lpstr>Experiments: Classification Accuracy</vt:lpstr>
      <vt:lpstr>Other Applications</vt:lpstr>
      <vt:lpstr>Local Explanations using Missing-ness</vt:lpstr>
      <vt:lpstr>Conclusion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Jason Shen</dc:creator>
  <cp:lastModifiedBy>pashak</cp:lastModifiedBy>
  <cp:revision>509</cp:revision>
  <dcterms:created xsi:type="dcterms:W3CDTF">2019-05-28T00:34:15Z</dcterms:created>
  <dcterms:modified xsi:type="dcterms:W3CDTF">2019-08-14T07:15:44Z</dcterms:modified>
</cp:coreProperties>
</file>