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2" r:id="rId1"/>
    <p:sldMasterId id="2147483810" r:id="rId2"/>
  </p:sldMasterIdLst>
  <p:notesMasterIdLst>
    <p:notesMasterId r:id="rId17"/>
  </p:notesMasterIdLst>
  <p:sldIdLst>
    <p:sldId id="259" r:id="rId3"/>
    <p:sldId id="300" r:id="rId4"/>
    <p:sldId id="312" r:id="rId5"/>
    <p:sldId id="313" r:id="rId6"/>
    <p:sldId id="314" r:id="rId7"/>
    <p:sldId id="310" r:id="rId8"/>
    <p:sldId id="288" r:id="rId9"/>
    <p:sldId id="311" r:id="rId10"/>
    <p:sldId id="299" r:id="rId11"/>
    <p:sldId id="315" r:id="rId12"/>
    <p:sldId id="316" r:id="rId13"/>
    <p:sldId id="317" r:id="rId14"/>
    <p:sldId id="318" r:id="rId15"/>
    <p:sldId id="260" r:id="rId16"/>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7F4"/>
    <a:srgbClr val="2774AE"/>
    <a:srgbClr val="FC28FC"/>
    <a:srgbClr val="898989"/>
    <a:srgbClr val="DBE7F5"/>
    <a:srgbClr val="58595B"/>
    <a:srgbClr val="D2DDE8"/>
    <a:srgbClr val="2C75AC"/>
    <a:srgbClr val="0057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72" autoAdjust="0"/>
    <p:restoredTop sz="91532" autoAdjust="0"/>
  </p:normalViewPr>
  <p:slideViewPr>
    <p:cSldViewPr snapToGrid="0" snapToObjects="1">
      <p:cViewPr varScale="1">
        <p:scale>
          <a:sx n="99" d="100"/>
          <a:sy n="99" d="100"/>
        </p:scale>
        <p:origin x="406" y="4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29" d="100"/>
          <a:sy n="129" d="100"/>
        </p:scale>
        <p:origin x="3288"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3A5E37-3A67-EE46-AE6F-745A0EEF17F3}"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D2381-FA7F-3B4F-861F-D0662239D2ED}" type="slidenum">
              <a:rPr lang="en-US" smtClean="0"/>
              <a:t>‹#›</a:t>
            </a:fld>
            <a:endParaRPr lang="en-US"/>
          </a:p>
        </p:txBody>
      </p:sp>
    </p:spTree>
    <p:extLst>
      <p:ext uri="{BB962C8B-B14F-4D97-AF65-F5344CB8AC3E}">
        <p14:creationId xmlns:p14="http://schemas.microsoft.com/office/powerpoint/2010/main" val="19964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a:t>
            </a:fld>
            <a:endParaRPr lang="en-US"/>
          </a:p>
        </p:txBody>
      </p:sp>
    </p:spTree>
    <p:extLst>
      <p:ext uri="{BB962C8B-B14F-4D97-AF65-F5344CB8AC3E}">
        <p14:creationId xmlns:p14="http://schemas.microsoft.com/office/powerpoint/2010/main" val="4010387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10</a:t>
            </a:fld>
            <a:endParaRPr lang="en-US"/>
          </a:p>
        </p:txBody>
      </p:sp>
    </p:spTree>
    <p:extLst>
      <p:ext uri="{BB962C8B-B14F-4D97-AF65-F5344CB8AC3E}">
        <p14:creationId xmlns:p14="http://schemas.microsoft.com/office/powerpoint/2010/main" val="3193231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11</a:t>
            </a:fld>
            <a:endParaRPr lang="en-US"/>
          </a:p>
        </p:txBody>
      </p:sp>
    </p:spTree>
    <p:extLst>
      <p:ext uri="{BB962C8B-B14F-4D97-AF65-F5344CB8AC3E}">
        <p14:creationId xmlns:p14="http://schemas.microsoft.com/office/powerpoint/2010/main" val="3819394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12</a:t>
            </a:fld>
            <a:endParaRPr lang="en-US"/>
          </a:p>
        </p:txBody>
      </p:sp>
    </p:spTree>
    <p:extLst>
      <p:ext uri="{BB962C8B-B14F-4D97-AF65-F5344CB8AC3E}">
        <p14:creationId xmlns:p14="http://schemas.microsoft.com/office/powerpoint/2010/main" val="2323739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13</a:t>
            </a:fld>
            <a:endParaRPr lang="en-US"/>
          </a:p>
        </p:txBody>
      </p:sp>
    </p:spTree>
    <p:extLst>
      <p:ext uri="{BB962C8B-B14F-4D97-AF65-F5344CB8AC3E}">
        <p14:creationId xmlns:p14="http://schemas.microsoft.com/office/powerpoint/2010/main" val="320061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2</a:t>
            </a:fld>
            <a:endParaRPr lang="en-US"/>
          </a:p>
        </p:txBody>
      </p:sp>
    </p:spTree>
    <p:extLst>
      <p:ext uri="{BB962C8B-B14F-4D97-AF65-F5344CB8AC3E}">
        <p14:creationId xmlns:p14="http://schemas.microsoft.com/office/powerpoint/2010/main" val="135591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3</a:t>
            </a:fld>
            <a:endParaRPr lang="en-US"/>
          </a:p>
        </p:txBody>
      </p:sp>
    </p:spTree>
    <p:extLst>
      <p:ext uri="{BB962C8B-B14F-4D97-AF65-F5344CB8AC3E}">
        <p14:creationId xmlns:p14="http://schemas.microsoft.com/office/powerpoint/2010/main" val="2355516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4</a:t>
            </a:fld>
            <a:endParaRPr lang="en-US"/>
          </a:p>
        </p:txBody>
      </p:sp>
    </p:spTree>
    <p:extLst>
      <p:ext uri="{BB962C8B-B14F-4D97-AF65-F5344CB8AC3E}">
        <p14:creationId xmlns:p14="http://schemas.microsoft.com/office/powerpoint/2010/main" val="3565109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5</a:t>
            </a:fld>
            <a:endParaRPr lang="en-US"/>
          </a:p>
        </p:txBody>
      </p:sp>
    </p:spTree>
    <p:extLst>
      <p:ext uri="{BB962C8B-B14F-4D97-AF65-F5344CB8AC3E}">
        <p14:creationId xmlns:p14="http://schemas.microsoft.com/office/powerpoint/2010/main" val="1584451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6</a:t>
            </a:fld>
            <a:endParaRPr lang="en-US"/>
          </a:p>
        </p:txBody>
      </p:sp>
    </p:spTree>
    <p:extLst>
      <p:ext uri="{BB962C8B-B14F-4D97-AF65-F5344CB8AC3E}">
        <p14:creationId xmlns:p14="http://schemas.microsoft.com/office/powerpoint/2010/main" val="1533416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7</a:t>
            </a:fld>
            <a:endParaRPr lang="en-US"/>
          </a:p>
        </p:txBody>
      </p:sp>
    </p:spTree>
    <p:extLst>
      <p:ext uri="{BB962C8B-B14F-4D97-AF65-F5344CB8AC3E}">
        <p14:creationId xmlns:p14="http://schemas.microsoft.com/office/powerpoint/2010/main" val="124698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8</a:t>
            </a:fld>
            <a:endParaRPr lang="en-US"/>
          </a:p>
        </p:txBody>
      </p:sp>
    </p:spTree>
    <p:extLst>
      <p:ext uri="{BB962C8B-B14F-4D97-AF65-F5344CB8AC3E}">
        <p14:creationId xmlns:p14="http://schemas.microsoft.com/office/powerpoint/2010/main" val="87286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9</a:t>
            </a:fld>
            <a:endParaRPr lang="en-US"/>
          </a:p>
        </p:txBody>
      </p:sp>
    </p:spTree>
    <p:extLst>
      <p:ext uri="{BB962C8B-B14F-4D97-AF65-F5344CB8AC3E}">
        <p14:creationId xmlns:p14="http://schemas.microsoft.com/office/powerpoint/2010/main" val="3566337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ener">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12331DAD-76C8-D143-940A-1249F810C751}"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5" name="Background">
            <a:extLst>
              <a:ext uri="{FF2B5EF4-FFF2-40B4-BE49-F238E27FC236}">
                <a16:creationId xmlns:a16="http://schemas.microsoft.com/office/drawing/2014/main" id="{4C1E4286-FD2F-814C-A4E5-B50094C0B6DB}"/>
              </a:ext>
            </a:extLst>
          </p:cNvPr>
          <p:cNvSpPr>
            <a:spLocks noChangeAspect="1"/>
          </p:cNvSpPr>
          <p:nvPr/>
        </p:nvSpPr>
        <p:spPr>
          <a:xfrm>
            <a:off x="0" y="22860"/>
            <a:ext cx="9144000" cy="5151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sp>
        <p:nvSpPr>
          <p:cNvPr id="26" name="Content Placeholder 22">
            <a:extLst>
              <a:ext uri="{FF2B5EF4-FFF2-40B4-BE49-F238E27FC236}">
                <a16:creationId xmlns:a16="http://schemas.microsoft.com/office/drawing/2014/main" id="{C424A90F-84FD-434F-AF04-DB8738AB4794}"/>
              </a:ext>
            </a:extLst>
          </p:cNvPr>
          <p:cNvSpPr>
            <a:spLocks noGrp="1"/>
          </p:cNvSpPr>
          <p:nvPr>
            <p:ph sz="quarter" idx="22" hasCustomPrompt="1"/>
          </p:nvPr>
        </p:nvSpPr>
        <p:spPr>
          <a:xfrm>
            <a:off x="640080" y="4663376"/>
            <a:ext cx="2645789" cy="167097"/>
          </a:xfrm>
          <a:prstGeom prst="rect">
            <a:avLst/>
          </a:prstGeom>
        </p:spPr>
        <p:txBody>
          <a:bodyPr wrap="none" lIns="9144" tIns="0" bIns="0" anchor="b" anchorCtr="0">
            <a:spAutoFit/>
          </a:bodyPr>
          <a:lstStyle>
            <a:lvl1pPr marL="0" indent="0">
              <a:spcBef>
                <a:spcPts val="300"/>
              </a:spcBef>
              <a:buFontTx/>
              <a:buNone/>
              <a:defRPr sz="1200" b="0" i="0">
                <a:solidFill>
                  <a:srgbClr val="898989"/>
                </a:solidFill>
                <a:latin typeface="Helvetica Regular" pitchFamily="2" charset="0"/>
              </a:defRPr>
            </a:lvl1pPr>
            <a:lvl2pPr>
              <a:defRPr sz="1200"/>
            </a:lvl2pPr>
            <a:lvl3pPr>
              <a:defRPr sz="1200"/>
            </a:lvl3pPr>
            <a:lvl4pPr>
              <a:defRPr sz="1200"/>
            </a:lvl4pPr>
            <a:lvl5pPr>
              <a:defRPr sz="1200"/>
            </a:lvl5pPr>
          </a:lstStyle>
          <a:p>
            <a:r>
              <a:rPr lang="en-US" sz="1200" dirty="0">
                <a:solidFill>
                  <a:srgbClr val="58595B"/>
                </a:solidFill>
                <a:latin typeface="Helvetica" pitchFamily="2" charset="0"/>
              </a:rPr>
              <a:t>Computer Science Department, UCLA</a:t>
            </a:r>
          </a:p>
        </p:txBody>
      </p:sp>
      <p:sp>
        <p:nvSpPr>
          <p:cNvPr id="15" name="Header rule">
            <a:extLst>
              <a:ext uri="{FF2B5EF4-FFF2-40B4-BE49-F238E27FC236}">
                <a16:creationId xmlns:a16="http://schemas.microsoft.com/office/drawing/2014/main" id="{9D6D4E19-3FBE-DF40-B8C1-98D35A8D9F51}"/>
              </a:ext>
            </a:extLst>
          </p:cNvPr>
          <p:cNvSpPr/>
          <p:nvPr/>
        </p:nvSpPr>
        <p:spPr>
          <a:xfrm>
            <a:off x="640080" y="301752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7" name="Header rule">
            <a:extLst>
              <a:ext uri="{FF2B5EF4-FFF2-40B4-BE49-F238E27FC236}">
                <a16:creationId xmlns:a16="http://schemas.microsoft.com/office/drawing/2014/main" id="{09B1960F-507A-E84C-8B64-1891B754A975}"/>
              </a:ext>
            </a:extLst>
          </p:cNvPr>
          <p:cNvSpPr/>
          <p:nvPr/>
        </p:nvSpPr>
        <p:spPr>
          <a:xfrm>
            <a:off x="640080" y="182880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pic>
        <p:nvPicPr>
          <p:cNvPr id="3" name="logo lockup" hidden="1">
            <a:extLst>
              <a:ext uri="{FF2B5EF4-FFF2-40B4-BE49-F238E27FC236}">
                <a16:creationId xmlns:a16="http://schemas.microsoft.com/office/drawing/2014/main" id="{A0682890-AF0C-4247-AD31-1CB6F62F7850}"/>
              </a:ext>
            </a:extLst>
          </p:cNvPr>
          <p:cNvPicPr>
            <a:picLocks noChangeAspect="1"/>
          </p:cNvPicPr>
          <p:nvPr/>
        </p:nvPicPr>
        <p:blipFill>
          <a:blip r:embed="rId2"/>
          <a:stretch>
            <a:fillRect/>
          </a:stretch>
        </p:blipFill>
        <p:spPr>
          <a:xfrm>
            <a:off x="640080" y="473625"/>
            <a:ext cx="3429000" cy="381000"/>
          </a:xfrm>
          <a:prstGeom prst="rect">
            <a:avLst/>
          </a:prstGeom>
        </p:spPr>
      </p:pic>
      <p:sp>
        <p:nvSpPr>
          <p:cNvPr id="13" name="Picture Placeholder 5">
            <a:extLst>
              <a:ext uri="{FF2B5EF4-FFF2-40B4-BE49-F238E27FC236}">
                <a16:creationId xmlns:a16="http://schemas.microsoft.com/office/drawing/2014/main" id="{4C1BE7FB-0098-1444-898A-9FEDB68EF2C5}"/>
              </a:ext>
            </a:extLst>
          </p:cNvPr>
          <p:cNvSpPr>
            <a:spLocks noGrp="1"/>
          </p:cNvSpPr>
          <p:nvPr>
            <p:ph type="pic" sz="quarter" idx="24" hasCustomPrompt="1"/>
          </p:nvPr>
        </p:nvSpPr>
        <p:spPr>
          <a:xfrm>
            <a:off x="647698" y="476251"/>
            <a:ext cx="5564638" cy="1031639"/>
          </a:xfrm>
          <a:prstGeom prst="rect">
            <a:avLst/>
          </a:prstGeom>
        </p:spPr>
        <p:txBody>
          <a:bodyPr wrap="square" lIns="0" tIns="0" rIns="0" anchor="t" anchorCtr="0">
            <a:noAutofit/>
          </a:bodyPr>
          <a:lstStyle>
            <a:lvl1pPr marL="0" indent="0" algn="l">
              <a:buNone/>
              <a:defRPr sz="1000" u="none"/>
            </a:lvl1pPr>
          </a:lstStyle>
          <a:p>
            <a:r>
              <a:rPr lang="en-US" dirty="0"/>
              <a:t>Click the icon to insert the </a:t>
            </a:r>
            <a:r>
              <a:rPr lang="en-US" dirty="0" err="1"/>
              <a:t>Bxd-blk</a:t>
            </a:r>
            <a:r>
              <a:rPr lang="en-US" dirty="0"/>
              <a:t> or Boxed-</a:t>
            </a:r>
            <a:r>
              <a:rPr lang="en-US" dirty="0" err="1"/>
              <a:t>BlackType</a:t>
            </a:r>
            <a:r>
              <a:rPr lang="en-US" dirty="0"/>
              <a:t>, </a:t>
            </a:r>
            <a:r>
              <a:rPr lang="en-US" dirty="0" err="1"/>
              <a:t>svg</a:t>
            </a:r>
            <a:r>
              <a:rPr lang="en-US" dirty="0"/>
              <a:t> or </a:t>
            </a:r>
            <a:r>
              <a:rPr lang="en-US" dirty="0" err="1"/>
              <a:t>png</a:t>
            </a:r>
            <a:r>
              <a:rPr lang="en-US" dirty="0"/>
              <a:t> format version of your department logo. Follow the pink instructions.</a:t>
            </a:r>
          </a:p>
        </p:txBody>
      </p:sp>
      <p:sp>
        <p:nvSpPr>
          <p:cNvPr id="12" name="TextBox 11" hidden="1">
            <a:extLst>
              <a:ext uri="{FF2B5EF4-FFF2-40B4-BE49-F238E27FC236}">
                <a16:creationId xmlns:a16="http://schemas.microsoft.com/office/drawing/2014/main" id="{992A067E-6CB9-C14C-9A18-33F98E6EF3A7}"/>
              </a:ext>
            </a:extLst>
          </p:cNvPr>
          <p:cNvSpPr txBox="1"/>
          <p:nvPr/>
        </p:nvSpPr>
        <p:spPr>
          <a:xfrm>
            <a:off x="649224" y="475488"/>
            <a:ext cx="800100" cy="374904"/>
          </a:xfrm>
          <a:prstGeom prst="rect">
            <a:avLst/>
          </a:prstGeom>
          <a:solidFill>
            <a:srgbClr val="FF00FF"/>
          </a:solidFill>
          <a:ln w="6350">
            <a:noFill/>
          </a:ln>
        </p:spPr>
        <p:txBody>
          <a:bodyPr wrap="square" lIns="18288" tIns="9144" rIns="18288" bIns="0" rtlCol="0" anchor="ctr" anchorCtr="1">
            <a:normAutofit fontScale="92500" lnSpcReduction="20000"/>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bg1"/>
                </a:solidFill>
              </a:rPr>
              <a:t>Resize the UCLA logo to match the size &amp; position of this box</a:t>
            </a:r>
          </a:p>
        </p:txBody>
      </p:sp>
      <p:sp>
        <p:nvSpPr>
          <p:cNvPr id="6" name="Text Placeholder 5">
            <a:extLst>
              <a:ext uri="{FF2B5EF4-FFF2-40B4-BE49-F238E27FC236}">
                <a16:creationId xmlns:a16="http://schemas.microsoft.com/office/drawing/2014/main" id="{D1A3CCD6-7C87-3540-AD4F-C4E375A40A67}"/>
              </a:ext>
            </a:extLst>
          </p:cNvPr>
          <p:cNvSpPr>
            <a:spLocks noGrp="1"/>
          </p:cNvSpPr>
          <p:nvPr>
            <p:ph type="body" sz="quarter" idx="25" hasCustomPrompt="1"/>
          </p:nvPr>
        </p:nvSpPr>
        <p:spPr>
          <a:xfrm>
            <a:off x="640080" y="1645920"/>
            <a:ext cx="3383280" cy="91440"/>
          </a:xfrm>
          <a:prstGeom prst="rect">
            <a:avLst/>
          </a:prstGeom>
        </p:spPr>
        <p:txBody>
          <a:bodyPr wrap="none" lIns="18288">
            <a:spAutoFit/>
          </a:bodyPr>
          <a:lstStyle>
            <a:lvl1pPr marL="0" indent="0">
              <a:buNone/>
              <a:defRPr sz="800" cap="all" baseline="0">
                <a:latin typeface="+mn-lt"/>
              </a:defRPr>
            </a:lvl1pPr>
            <a:lvl2pPr marL="0" indent="0">
              <a:buFont typeface="Arial" panose="020B0604020202020204" pitchFamily="34" charset="0"/>
              <a:buNone/>
              <a:defRPr sz="800">
                <a:latin typeface="+mn-lt"/>
              </a:defRPr>
            </a:lvl2pPr>
            <a:lvl3pPr marL="363474"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JOB # GOES HERE [REMOVE FOR LIVE AUDIENCE PRESENTATION]</a:t>
            </a:r>
          </a:p>
        </p:txBody>
      </p:sp>
      <p:sp>
        <p:nvSpPr>
          <p:cNvPr id="2" name="TextBox 1">
            <a:extLst>
              <a:ext uri="{FF2B5EF4-FFF2-40B4-BE49-F238E27FC236}">
                <a16:creationId xmlns:a16="http://schemas.microsoft.com/office/drawing/2014/main" id="{E2AB141D-50D8-B545-AC99-DA856384CC54}"/>
              </a:ext>
            </a:extLst>
          </p:cNvPr>
          <p:cNvSpPr txBox="1"/>
          <p:nvPr/>
        </p:nvSpPr>
        <p:spPr>
          <a:xfrm>
            <a:off x="6594764" y="304800"/>
            <a:ext cx="1427018" cy="1373504"/>
          </a:xfrm>
          <a:prstGeom prst="rect">
            <a:avLst/>
          </a:prstGeom>
          <a:noFill/>
        </p:spPr>
        <p:txBody>
          <a:bodyPr wrap="square" rtlCol="0">
            <a:spAutoFit/>
          </a:bodyPr>
          <a:lstStyle/>
          <a:p>
            <a:endParaRPr lang="en-US" dirty="0"/>
          </a:p>
        </p:txBody>
      </p:sp>
      <p:sp>
        <p:nvSpPr>
          <p:cNvPr id="10" name="Text Placeholder 9">
            <a:extLst>
              <a:ext uri="{FF2B5EF4-FFF2-40B4-BE49-F238E27FC236}">
                <a16:creationId xmlns:a16="http://schemas.microsoft.com/office/drawing/2014/main" id="{E60C41A6-45A6-5B44-9CEC-EBB9C50F73C1}"/>
              </a:ext>
            </a:extLst>
          </p:cNvPr>
          <p:cNvSpPr>
            <a:spLocks noGrp="1"/>
          </p:cNvSpPr>
          <p:nvPr>
            <p:ph type="body" sz="quarter" idx="27" hasCustomPrompt="1"/>
          </p:nvPr>
        </p:nvSpPr>
        <p:spPr>
          <a:xfrm>
            <a:off x="3529852" y="3192476"/>
            <a:ext cx="4882627" cy="25000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1. GUIDES – To make sure guides are visible, inside the View ribbon, click the Guides checkbox. Then click the icon inside the picture frame to add your logo.</a:t>
            </a:r>
          </a:p>
        </p:txBody>
      </p:sp>
      <p:sp>
        <p:nvSpPr>
          <p:cNvPr id="22" name="Text Placeholder 9">
            <a:extLst>
              <a:ext uri="{FF2B5EF4-FFF2-40B4-BE49-F238E27FC236}">
                <a16:creationId xmlns:a16="http://schemas.microsoft.com/office/drawing/2014/main" id="{A7DA1E21-D79E-F544-A510-7244E006EC4A}"/>
              </a:ext>
            </a:extLst>
          </p:cNvPr>
          <p:cNvSpPr>
            <a:spLocks noGrp="1"/>
          </p:cNvSpPr>
          <p:nvPr>
            <p:ph type="body" sz="quarter" idx="28" hasCustomPrompt="1"/>
          </p:nvPr>
        </p:nvSpPr>
        <p:spPr>
          <a:xfrm>
            <a:off x="3529852" y="3525422"/>
            <a:ext cx="4882627" cy="25000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2. QUALITY – For the sharpest image, we recommend selecting your logo from the </a:t>
            </a:r>
            <a:r>
              <a:rPr lang="en-US" dirty="0" err="1"/>
              <a:t>svg</a:t>
            </a:r>
            <a:r>
              <a:rPr lang="en-US" dirty="0"/>
              <a:t> folder. Insert the </a:t>
            </a:r>
            <a:r>
              <a:rPr lang="en-US" dirty="0" err="1"/>
              <a:t>Bxd-blk</a:t>
            </a:r>
            <a:r>
              <a:rPr lang="en-US" dirty="0"/>
              <a:t> or Boxed-</a:t>
            </a:r>
            <a:r>
              <a:rPr lang="en-US" dirty="0" err="1"/>
              <a:t>BlackType</a:t>
            </a:r>
            <a:r>
              <a:rPr lang="en-US" dirty="0"/>
              <a:t> version and it will appear in the picture frame.</a:t>
            </a:r>
          </a:p>
        </p:txBody>
      </p:sp>
      <p:sp>
        <p:nvSpPr>
          <p:cNvPr id="23" name="Text Placeholder 9">
            <a:extLst>
              <a:ext uri="{FF2B5EF4-FFF2-40B4-BE49-F238E27FC236}">
                <a16:creationId xmlns:a16="http://schemas.microsoft.com/office/drawing/2014/main" id="{624A8DDF-AAAB-5F4B-94B6-2B8F1EAAD0A7}"/>
              </a:ext>
            </a:extLst>
          </p:cNvPr>
          <p:cNvSpPr>
            <a:spLocks noGrp="1"/>
          </p:cNvSpPr>
          <p:nvPr>
            <p:ph type="body" sz="quarter" idx="29" hasCustomPrompt="1"/>
          </p:nvPr>
        </p:nvSpPr>
        <p:spPr>
          <a:xfrm>
            <a:off x="3529852" y="3858368"/>
            <a:ext cx="4882627" cy="716286"/>
          </a:xfrm>
          <a:prstGeom prst="rect">
            <a:avLst/>
          </a:prstGeom>
        </p:spPr>
        <p:txBody>
          <a:bodyPr lIns="0" tIns="45720" rIns="91440" bIns="4572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lvl="0"/>
            <a:r>
              <a:rPr lang="en-US" dirty="0"/>
              <a:t>3. SCALE – With the picture frame selected, inside the Graphic Format ribbon, click the Format Pane. Click the Size and Properties icon and open the Size section. Make sure the boxes for Lock aspect ratio and Relative to original picture size are checked. Click the RESET button to resize the logo in the frame. Continue resizing using the scaling arrows if necessary. The blue UCLA logo box should match up with the top and bottom guides.</a:t>
            </a:r>
          </a:p>
        </p:txBody>
      </p:sp>
      <p:sp>
        <p:nvSpPr>
          <p:cNvPr id="24" name="Text Placeholder 9">
            <a:extLst>
              <a:ext uri="{FF2B5EF4-FFF2-40B4-BE49-F238E27FC236}">
                <a16:creationId xmlns:a16="http://schemas.microsoft.com/office/drawing/2014/main" id="{780DC648-A60E-984C-B078-E1226FC92945}"/>
              </a:ext>
            </a:extLst>
          </p:cNvPr>
          <p:cNvSpPr>
            <a:spLocks noGrp="1"/>
          </p:cNvSpPr>
          <p:nvPr>
            <p:ph type="body" sz="quarter" idx="30" hasCustomPrompt="1"/>
          </p:nvPr>
        </p:nvSpPr>
        <p:spPr>
          <a:xfrm>
            <a:off x="3529852" y="4656177"/>
            <a:ext cx="4882627" cy="12535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lvl="0"/>
            <a:r>
              <a:rPr lang="en-US" dirty="0"/>
              <a:t>4. POSITION – Align the blue UCLA logo box to meet the left guide. </a:t>
            </a:r>
          </a:p>
        </p:txBody>
      </p:sp>
      <p:sp>
        <p:nvSpPr>
          <p:cNvPr id="8" name="Text Placeholder 7">
            <a:extLst>
              <a:ext uri="{FF2B5EF4-FFF2-40B4-BE49-F238E27FC236}">
                <a16:creationId xmlns:a16="http://schemas.microsoft.com/office/drawing/2014/main" id="{2FA6F6D3-C084-D543-B260-D6C73FE285CF}"/>
              </a:ext>
            </a:extLst>
          </p:cNvPr>
          <p:cNvSpPr>
            <a:spLocks noGrp="1"/>
          </p:cNvSpPr>
          <p:nvPr>
            <p:ph type="body" sz="quarter" idx="31"/>
          </p:nvPr>
        </p:nvSpPr>
        <p:spPr>
          <a:xfrm>
            <a:off x="640080" y="2194782"/>
            <a:ext cx="7772400" cy="498598"/>
          </a:xfrm>
          <a:prstGeom prst="rect">
            <a:avLst/>
          </a:prstGeom>
        </p:spPr>
        <p:txBody>
          <a:bodyPr wrap="square" anchor="ctr" anchorCtr="0">
            <a:spAutoFit/>
          </a:bodyPr>
          <a:lstStyle>
            <a:lvl1pPr marL="0" indent="0">
              <a:buNone/>
              <a:defRPr sz="3600" b="1">
                <a:latin typeface="+mj-lt"/>
              </a:defRPr>
            </a:lvl1pPr>
            <a:lvl2pPr marL="0" indent="0">
              <a:buFont typeface="Arial" panose="020B0604020202020204" pitchFamily="34" charset="0"/>
              <a:buNone/>
              <a:defRPr sz="3600" b="1">
                <a:latin typeface="+mj-lt"/>
              </a:defRPr>
            </a:lvl2pPr>
            <a:lvl3pPr marL="363474" indent="0">
              <a:buNone/>
              <a:defRPr sz="3600" b="1">
                <a:latin typeface="+mj-lt"/>
              </a:defRPr>
            </a:lvl3pPr>
            <a:lvl4pPr marL="0" indent="0">
              <a:buNone/>
              <a:defRPr sz="3600" b="1">
                <a:latin typeface="+mj-lt"/>
              </a:defRPr>
            </a:lvl4pPr>
            <a:lvl5pPr marL="0" indent="0">
              <a:buNone/>
              <a:defRPr sz="3600" b="1">
                <a:latin typeface="+mj-lt"/>
              </a:defRPr>
            </a:lvl5pPr>
          </a:lstStyle>
          <a:p>
            <a:pPr lvl="0"/>
            <a:endParaRPr lang="en-US" dirty="0"/>
          </a:p>
        </p:txBody>
      </p:sp>
      <p:sp>
        <p:nvSpPr>
          <p:cNvPr id="19" name="TextBox 18" hidden="1">
            <a:extLst>
              <a:ext uri="{FF2B5EF4-FFF2-40B4-BE49-F238E27FC236}">
                <a16:creationId xmlns:a16="http://schemas.microsoft.com/office/drawing/2014/main" id="{DAEABCCE-008D-444A-9E36-5D3414A07090}"/>
              </a:ext>
            </a:extLst>
          </p:cNvPr>
          <p:cNvSpPr txBox="1"/>
          <p:nvPr/>
        </p:nvSpPr>
        <p:spPr>
          <a:xfrm>
            <a:off x="649224" y="475488"/>
            <a:ext cx="800100" cy="374904"/>
          </a:xfrm>
          <a:prstGeom prst="rect">
            <a:avLst/>
          </a:prstGeom>
          <a:solidFill>
            <a:srgbClr val="FF00FF"/>
          </a:solidFill>
          <a:ln w="6350">
            <a:noFill/>
          </a:ln>
        </p:spPr>
        <p:txBody>
          <a:bodyPr wrap="square" lIns="18288" tIns="9144" rIns="18288" bIns="0" rtlCol="0" anchor="ctr" anchorCtr="1">
            <a:normAutofit fontScale="92500" lnSpcReduction="20000"/>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bg1"/>
                </a:solidFill>
              </a:rPr>
              <a:t>Resize the UCLA logo to match the size &amp; position of this box</a:t>
            </a:r>
          </a:p>
        </p:txBody>
      </p:sp>
      <p:sp>
        <p:nvSpPr>
          <p:cNvPr id="20" name="TextBox 19">
            <a:extLst>
              <a:ext uri="{FF2B5EF4-FFF2-40B4-BE49-F238E27FC236}">
                <a16:creationId xmlns:a16="http://schemas.microsoft.com/office/drawing/2014/main" id="{7B98486D-C649-D848-B5F6-E86CD5336334}"/>
              </a:ext>
            </a:extLst>
          </p:cNvPr>
          <p:cNvSpPr txBox="1"/>
          <p:nvPr/>
        </p:nvSpPr>
        <p:spPr>
          <a:xfrm>
            <a:off x="6594764" y="304800"/>
            <a:ext cx="1427018" cy="1373504"/>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67777195"/>
      </p:ext>
    </p:extLst>
  </p:cSld>
  <p:clrMapOvr>
    <a:masterClrMapping/>
  </p:clrMapOvr>
  <p:extLst>
    <p:ext uri="{DCECCB84-F9BA-43D5-87BE-67443E8EF086}">
      <p15:sldGuideLst xmlns:p15="http://schemas.microsoft.com/office/powerpoint/2012/main">
        <p15:guide id="5" orient="horz" pos="300">
          <p15:clr>
            <a:srgbClr val="FBAE40"/>
          </p15:clr>
        </p15:guide>
        <p15:guide id="6" orient="horz" pos="540">
          <p15:clr>
            <a:srgbClr val="FBAE40"/>
          </p15:clr>
        </p15:guide>
        <p15:guide id="7" pos="4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er w/two captioned images caption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B9EB0CAB-07AA-2647-BE58-7A658EF3CBEE}"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a:xfrm>
            <a:off x="8686800" y="4754880"/>
            <a:ext cx="457200" cy="365760"/>
          </a:xfrm>
        </p:spPr>
        <p:txBody>
          <a:bodyPr/>
          <a:lstStyle/>
          <a:p>
            <a:fld id="{B6238B5B-F19C-E947-A0BC-87BD7983F871}" type="slidenum">
              <a:rPr lang="en-US" smtClean="0"/>
              <a:pPr/>
              <a:t>‹#›</a:t>
            </a:fld>
            <a:endParaRPr lang="en-US" dirty="0"/>
          </a:p>
        </p:txBody>
      </p:sp>
      <p:sp>
        <p:nvSpPr>
          <p:cNvPr id="2" name="Rectangle 1">
            <a:extLst>
              <a:ext uri="{FF2B5EF4-FFF2-40B4-BE49-F238E27FC236}">
                <a16:creationId xmlns:a16="http://schemas.microsoft.com/office/drawing/2014/main" id="{3735DA87-8D0D-5646-9263-BA8534F57B0F}"/>
              </a:ext>
            </a:extLst>
          </p:cNvPr>
          <p:cNvSpPr/>
          <p:nvPr/>
        </p:nvSpPr>
        <p:spPr>
          <a:xfrm>
            <a:off x="0" y="0"/>
            <a:ext cx="9144000" cy="1168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CD6FC555-1AA9-E647-94A1-A53C5C1DD7CF}"/>
              </a:ext>
            </a:extLst>
          </p:cNvPr>
          <p:cNvSpPr txBox="1">
            <a:spLocks/>
          </p:cNvSpPr>
          <p:nvPr/>
        </p:nvSpPr>
        <p:spPr>
          <a:xfrm>
            <a:off x="640079" y="365760"/>
            <a:ext cx="7772400" cy="274320"/>
          </a:xfrm>
          <a:prstGeom prst="rect">
            <a:avLst/>
          </a:prstGeom>
        </p:spPr>
        <p:txBody>
          <a:bodyPr vert="horz" wrap="none" lIns="0" tIns="0" rIns="0" bIns="0" rtlCol="0" anchor="t" anchorCtr="0">
            <a:noAutofit/>
          </a:bodyPr>
          <a:lst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a:lstStyle>
          <a:p>
            <a:r>
              <a:rPr lang="en-US" sz="1800" dirty="0"/>
              <a:t>Small Header w/two captioned images</a:t>
            </a:r>
          </a:p>
        </p:txBody>
      </p:sp>
      <p:sp>
        <p:nvSpPr>
          <p:cNvPr id="6" name="Header rule">
            <a:extLst>
              <a:ext uri="{FF2B5EF4-FFF2-40B4-BE49-F238E27FC236}">
                <a16:creationId xmlns:a16="http://schemas.microsoft.com/office/drawing/2014/main" id="{A64E2F76-6F70-6E41-8E67-76251B3CBB36}"/>
              </a:ext>
            </a:extLst>
          </p:cNvPr>
          <p:cNvSpPr/>
          <p:nvPr/>
        </p:nvSpPr>
        <p:spPr>
          <a:xfrm>
            <a:off x="640080" y="673649"/>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9" name="Text Placeholder 8">
            <a:extLst>
              <a:ext uri="{FF2B5EF4-FFF2-40B4-BE49-F238E27FC236}">
                <a16:creationId xmlns:a16="http://schemas.microsoft.com/office/drawing/2014/main" id="{8D21123F-3052-7448-8323-EBC781A2C598}"/>
              </a:ext>
            </a:extLst>
          </p:cNvPr>
          <p:cNvSpPr>
            <a:spLocks noGrp="1"/>
          </p:cNvSpPr>
          <p:nvPr>
            <p:ph type="body" sz="quarter" idx="24" hasCustomPrompt="1"/>
          </p:nvPr>
        </p:nvSpPr>
        <p:spPr>
          <a:xfrm>
            <a:off x="639950" y="4114800"/>
            <a:ext cx="3749039" cy="134139"/>
          </a:xfrm>
          <a:prstGeom prst="rect">
            <a:avLst/>
          </a:prstGeom>
        </p:spPr>
        <p:txBody>
          <a:bodyPr wrap="square" anchor="t" anchorCtr="0">
            <a:spAutoFit/>
          </a:bodyPr>
          <a:lstStyle>
            <a:lvl1pPr marL="0" indent="0">
              <a:lnSpc>
                <a:spcPts val="1100"/>
              </a:lnSpc>
              <a:buNone/>
              <a:defRPr sz="800">
                <a:latin typeface="+mn-lt"/>
              </a:defRPr>
            </a:lvl1pPr>
            <a:lvl2pPr>
              <a:defRPr sz="800">
                <a:latin typeface="+mn-lt"/>
              </a:defRPr>
            </a:lvl2pPr>
            <a:lvl3pPr>
              <a:defRPr sz="800">
                <a:latin typeface="+mn-lt"/>
              </a:defRPr>
            </a:lvl3pPr>
            <a:lvl4pPr>
              <a:defRPr sz="800">
                <a:latin typeface="+mn-lt"/>
              </a:defRPr>
            </a:lvl4pPr>
            <a:lvl5pPr>
              <a:defRPr sz="800">
                <a:latin typeface="+mn-lt"/>
              </a:defRPr>
            </a:lvl5pPr>
          </a:lstStyle>
          <a:p>
            <a:pPr lvl="0"/>
            <a:r>
              <a:rPr lang="en-US" dirty="0"/>
              <a:t>Caption goes here, one line recommended, two lines max. lorem ipsum</a:t>
            </a:r>
          </a:p>
        </p:txBody>
      </p:sp>
      <p:sp>
        <p:nvSpPr>
          <p:cNvPr id="11" name="Rectangle 10">
            <a:extLst>
              <a:ext uri="{FF2B5EF4-FFF2-40B4-BE49-F238E27FC236}">
                <a16:creationId xmlns:a16="http://schemas.microsoft.com/office/drawing/2014/main" id="{15ECEDA9-F4E9-D546-AADD-9E9431B373F9}"/>
              </a:ext>
            </a:extLst>
          </p:cNvPr>
          <p:cNvSpPr/>
          <p:nvPr/>
        </p:nvSpPr>
        <p:spPr>
          <a:xfrm>
            <a:off x="0" y="0"/>
            <a:ext cx="9144000" cy="1168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0B111C0-E62E-C246-80CF-91DB63D57A70}"/>
              </a:ext>
            </a:extLst>
          </p:cNvPr>
          <p:cNvSpPr txBox="1">
            <a:spLocks/>
          </p:cNvSpPr>
          <p:nvPr/>
        </p:nvSpPr>
        <p:spPr>
          <a:xfrm>
            <a:off x="640079" y="365760"/>
            <a:ext cx="7772400" cy="274320"/>
          </a:xfrm>
          <a:prstGeom prst="rect">
            <a:avLst/>
          </a:prstGeom>
        </p:spPr>
        <p:txBody>
          <a:bodyPr vert="horz" wrap="none" lIns="0" tIns="0" rIns="0" bIns="0" rtlCol="0" anchor="t" anchorCtr="0">
            <a:noAutofit/>
          </a:bodyPr>
          <a:lst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a:lstStyle>
          <a:p>
            <a:r>
              <a:rPr lang="en-US" sz="1800" dirty="0"/>
              <a:t>Small Header w/two captioned images</a:t>
            </a:r>
          </a:p>
        </p:txBody>
      </p:sp>
      <p:sp>
        <p:nvSpPr>
          <p:cNvPr id="13" name="Header rule">
            <a:extLst>
              <a:ext uri="{FF2B5EF4-FFF2-40B4-BE49-F238E27FC236}">
                <a16:creationId xmlns:a16="http://schemas.microsoft.com/office/drawing/2014/main" id="{89329647-72E2-B74F-AFC5-F88F766072F0}"/>
              </a:ext>
            </a:extLst>
          </p:cNvPr>
          <p:cNvSpPr/>
          <p:nvPr/>
        </p:nvSpPr>
        <p:spPr>
          <a:xfrm>
            <a:off x="640080" y="673649"/>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10" name="Picture Placeholder 2">
            <a:extLst>
              <a:ext uri="{FF2B5EF4-FFF2-40B4-BE49-F238E27FC236}">
                <a16:creationId xmlns:a16="http://schemas.microsoft.com/office/drawing/2014/main" id="{3B0E2BCC-7E9A-8848-B8C5-2789C328FDF4}"/>
              </a:ext>
            </a:extLst>
          </p:cNvPr>
          <p:cNvSpPr>
            <a:spLocks noGrp="1"/>
          </p:cNvSpPr>
          <p:nvPr>
            <p:ph type="pic" sz="quarter" idx="23"/>
          </p:nvPr>
        </p:nvSpPr>
        <p:spPr>
          <a:xfrm>
            <a:off x="639951" y="1038977"/>
            <a:ext cx="3749039" cy="3017520"/>
          </a:xfrm>
          <a:prstGeom prst="rect">
            <a:avLst/>
          </a:prstGeom>
          <a:solidFill>
            <a:srgbClr val="DBE7F5"/>
          </a:solidFill>
        </p:spPr>
        <p:txBody>
          <a:bodyPr wrap="none" tIns="182880" anchor="t" anchorCtr="1">
            <a:noAutofit/>
          </a:bodyPr>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6" name="Text Placeholder 8">
            <a:extLst>
              <a:ext uri="{FF2B5EF4-FFF2-40B4-BE49-F238E27FC236}">
                <a16:creationId xmlns:a16="http://schemas.microsoft.com/office/drawing/2014/main" id="{B9DA235E-5166-4A4E-85BC-FDE49E99E6E3}"/>
              </a:ext>
            </a:extLst>
          </p:cNvPr>
          <p:cNvSpPr>
            <a:spLocks noGrp="1"/>
          </p:cNvSpPr>
          <p:nvPr>
            <p:ph type="body" sz="quarter" idx="25" hasCustomPrompt="1"/>
          </p:nvPr>
        </p:nvSpPr>
        <p:spPr>
          <a:xfrm>
            <a:off x="4663439" y="4114800"/>
            <a:ext cx="3749039" cy="134139"/>
          </a:xfrm>
          <a:prstGeom prst="rect">
            <a:avLst/>
          </a:prstGeom>
        </p:spPr>
        <p:txBody>
          <a:bodyPr wrap="square" anchor="t" anchorCtr="0">
            <a:spAutoFit/>
          </a:bodyPr>
          <a:lstStyle>
            <a:lvl1pPr marL="0" indent="0">
              <a:lnSpc>
                <a:spcPts val="1100"/>
              </a:lnSpc>
              <a:buNone/>
              <a:defRPr sz="800">
                <a:latin typeface="+mn-lt"/>
              </a:defRPr>
            </a:lvl1pPr>
            <a:lvl2pPr>
              <a:defRPr sz="800">
                <a:latin typeface="+mn-lt"/>
              </a:defRPr>
            </a:lvl2pPr>
            <a:lvl3pPr>
              <a:defRPr sz="800">
                <a:latin typeface="+mn-lt"/>
              </a:defRPr>
            </a:lvl3pPr>
            <a:lvl4pPr>
              <a:defRPr sz="800">
                <a:latin typeface="+mn-lt"/>
              </a:defRPr>
            </a:lvl4pPr>
            <a:lvl5pPr>
              <a:defRPr sz="800">
                <a:latin typeface="+mn-lt"/>
              </a:defRPr>
            </a:lvl5pPr>
          </a:lstStyle>
          <a:p>
            <a:pPr lvl="0"/>
            <a:r>
              <a:rPr lang="en-US" dirty="0"/>
              <a:t>Caption goes here, one line recommended, two lines max. lorem ipsum</a:t>
            </a:r>
          </a:p>
        </p:txBody>
      </p:sp>
      <p:sp>
        <p:nvSpPr>
          <p:cNvPr id="17" name="Picture Placeholder 2">
            <a:extLst>
              <a:ext uri="{FF2B5EF4-FFF2-40B4-BE49-F238E27FC236}">
                <a16:creationId xmlns:a16="http://schemas.microsoft.com/office/drawing/2014/main" id="{2298A9C0-48AD-FD43-A59A-12E1524D052B}"/>
              </a:ext>
            </a:extLst>
          </p:cNvPr>
          <p:cNvSpPr>
            <a:spLocks noGrp="1"/>
          </p:cNvSpPr>
          <p:nvPr>
            <p:ph type="pic" sz="quarter" idx="26"/>
          </p:nvPr>
        </p:nvSpPr>
        <p:spPr>
          <a:xfrm>
            <a:off x="4663440" y="1038977"/>
            <a:ext cx="3749039" cy="3017520"/>
          </a:xfrm>
          <a:prstGeom prst="rect">
            <a:avLst/>
          </a:prstGeom>
          <a:solidFill>
            <a:srgbClr val="DBE7F5"/>
          </a:solidFill>
        </p:spPr>
        <p:txBody>
          <a:bodyPr wrap="none" tIns="182880" anchor="t" anchorCtr="1">
            <a:noAutofit/>
          </a:bodyPr>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Tree>
    <p:extLst>
      <p:ext uri="{BB962C8B-B14F-4D97-AF65-F5344CB8AC3E}">
        <p14:creationId xmlns:p14="http://schemas.microsoft.com/office/powerpoint/2010/main" val="233576871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eader w/three image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8C78506B-CDED-764D-A072-FDCE7A00B000}"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39952" y="1188720"/>
            <a:ext cx="2468880"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6" name="Text Placeholder 19">
            <a:extLst>
              <a:ext uri="{FF2B5EF4-FFF2-40B4-BE49-F238E27FC236}">
                <a16:creationId xmlns:a16="http://schemas.microsoft.com/office/drawing/2014/main" id="{D690DD6C-A294-D34A-8F02-8254600AA0CF}"/>
              </a:ext>
            </a:extLst>
          </p:cNvPr>
          <p:cNvSpPr>
            <a:spLocks noGrp="1"/>
          </p:cNvSpPr>
          <p:nvPr>
            <p:ph type="body" sz="quarter" idx="24" hasCustomPrompt="1"/>
          </p:nvPr>
        </p:nvSpPr>
        <p:spPr>
          <a:xfrm>
            <a:off x="594360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17" name="Picture Placeholder 2">
            <a:extLst>
              <a:ext uri="{FF2B5EF4-FFF2-40B4-BE49-F238E27FC236}">
                <a16:creationId xmlns:a16="http://schemas.microsoft.com/office/drawing/2014/main" id="{4893D48C-9A05-6D48-AEBE-B035AC90CB7B}"/>
              </a:ext>
            </a:extLst>
          </p:cNvPr>
          <p:cNvSpPr>
            <a:spLocks noGrp="1"/>
          </p:cNvSpPr>
          <p:nvPr>
            <p:ph type="pic" sz="quarter" idx="25"/>
          </p:nvPr>
        </p:nvSpPr>
        <p:spPr>
          <a:xfrm>
            <a:off x="5943600" y="1188720"/>
            <a:ext cx="2468880" cy="205740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8" name="Text Placeholder 19">
            <a:extLst>
              <a:ext uri="{FF2B5EF4-FFF2-40B4-BE49-F238E27FC236}">
                <a16:creationId xmlns:a16="http://schemas.microsoft.com/office/drawing/2014/main" id="{8415C831-E177-844F-9712-8A40A7EF2C79}"/>
              </a:ext>
            </a:extLst>
          </p:cNvPr>
          <p:cNvSpPr>
            <a:spLocks noGrp="1"/>
          </p:cNvSpPr>
          <p:nvPr>
            <p:ph type="body" sz="quarter" idx="26" hasCustomPrompt="1"/>
          </p:nvPr>
        </p:nvSpPr>
        <p:spPr>
          <a:xfrm>
            <a:off x="329184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19" name="Picture Placeholder 2">
            <a:extLst>
              <a:ext uri="{FF2B5EF4-FFF2-40B4-BE49-F238E27FC236}">
                <a16:creationId xmlns:a16="http://schemas.microsoft.com/office/drawing/2014/main" id="{2A52D487-6A99-CB44-ADDA-84E2583B5DE2}"/>
              </a:ext>
            </a:extLst>
          </p:cNvPr>
          <p:cNvSpPr>
            <a:spLocks noGrp="1"/>
          </p:cNvSpPr>
          <p:nvPr>
            <p:ph type="pic" sz="quarter" idx="27"/>
          </p:nvPr>
        </p:nvSpPr>
        <p:spPr>
          <a:xfrm>
            <a:off x="3291776" y="1188720"/>
            <a:ext cx="2468880" cy="205740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2" name="Text Placeholder 19">
            <a:extLst>
              <a:ext uri="{FF2B5EF4-FFF2-40B4-BE49-F238E27FC236}">
                <a16:creationId xmlns:a16="http://schemas.microsoft.com/office/drawing/2014/main" id="{1F4621DD-0EC3-7B40-9C5B-544E9945AB7E}"/>
              </a:ext>
            </a:extLst>
          </p:cNvPr>
          <p:cNvSpPr>
            <a:spLocks noGrp="1"/>
          </p:cNvSpPr>
          <p:nvPr>
            <p:ph type="body" sz="quarter" idx="28" hasCustomPrompt="1"/>
          </p:nvPr>
        </p:nvSpPr>
        <p:spPr>
          <a:xfrm>
            <a:off x="64008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2" name="Title 1">
            <a:extLst>
              <a:ext uri="{FF2B5EF4-FFF2-40B4-BE49-F238E27FC236}">
                <a16:creationId xmlns:a16="http://schemas.microsoft.com/office/drawing/2014/main" id="{83A7ADB9-B0E1-624C-B3FB-2E094D93977F}"/>
              </a:ext>
            </a:extLst>
          </p:cNvPr>
          <p:cNvSpPr>
            <a:spLocks noGrp="1"/>
          </p:cNvSpPr>
          <p:nvPr>
            <p:ph type="title" hasCustomPrompt="1"/>
          </p:nvPr>
        </p:nvSpPr>
        <p:spPr/>
        <p:txBody>
          <a:bodyPr/>
          <a:lstStyle/>
          <a:p>
            <a:r>
              <a:rPr lang="en-US" dirty="0"/>
              <a:t>Header w/three images</a:t>
            </a:r>
          </a:p>
        </p:txBody>
      </p:sp>
    </p:spTree>
    <p:extLst>
      <p:ext uri="{BB962C8B-B14F-4D97-AF65-F5344CB8AC3E}">
        <p14:creationId xmlns:p14="http://schemas.microsoft.com/office/powerpoint/2010/main" val="94709349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er/wide image">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2B87C6E-9F56-9A4E-BC38-C7FEA0F12D86}"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640080" y="3657600"/>
            <a:ext cx="7772400" cy="640080"/>
          </a:xfrm>
          <a:prstGeom prst="rect">
            <a:avLst/>
          </a:prstGeom>
        </p:spPr>
        <p:txBody>
          <a:bodyPr lIns="0" tIns="18288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a:t>
            </a:r>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40080" y="1188720"/>
            <a:ext cx="7772400" cy="242316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786BA509-2CC8-C04F-8CC6-05C0F1AD7FCC}"/>
              </a:ext>
            </a:extLst>
          </p:cNvPr>
          <p:cNvSpPr>
            <a:spLocks noGrp="1"/>
          </p:cNvSpPr>
          <p:nvPr>
            <p:ph type="title" hasCustomPrompt="1"/>
          </p:nvPr>
        </p:nvSpPr>
        <p:spPr/>
        <p:txBody>
          <a:bodyPr/>
          <a:lstStyle/>
          <a:p>
            <a:r>
              <a:rPr lang="en-US" dirty="0"/>
              <a:t>Header w/wide image</a:t>
            </a:r>
          </a:p>
        </p:txBody>
      </p:sp>
    </p:spTree>
    <p:extLst>
      <p:ext uri="{BB962C8B-B14F-4D97-AF65-F5344CB8AC3E}">
        <p14:creationId xmlns:p14="http://schemas.microsoft.com/office/powerpoint/2010/main" val="30796664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ader w/video">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2B87C6E-9F56-9A4E-BC38-C7FEA0F12D86}"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1828800" y="1188720"/>
            <a:ext cx="5486400" cy="301752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786BA509-2CC8-C04F-8CC6-05C0F1AD7FCC}"/>
              </a:ext>
            </a:extLst>
          </p:cNvPr>
          <p:cNvSpPr>
            <a:spLocks noGrp="1"/>
          </p:cNvSpPr>
          <p:nvPr>
            <p:ph type="title" hasCustomPrompt="1"/>
          </p:nvPr>
        </p:nvSpPr>
        <p:spPr/>
        <p:txBody>
          <a:bodyPr/>
          <a:lstStyle/>
          <a:p>
            <a:r>
              <a:rPr lang="en-US" dirty="0"/>
              <a:t>Header w/video</a:t>
            </a:r>
          </a:p>
        </p:txBody>
      </p:sp>
    </p:spTree>
    <p:extLst>
      <p:ext uri="{BB962C8B-B14F-4D97-AF65-F5344CB8AC3E}">
        <p14:creationId xmlns:p14="http://schemas.microsoft.com/office/powerpoint/2010/main" val="62323931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w/video and copy">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5EFEDD32-F5EB-A741-9F8B-E23B8F80D24B}"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5669280" y="1554480"/>
            <a:ext cx="2743200" cy="1005840"/>
          </a:xfrm>
          <a:prstGeom prst="rect">
            <a:avLst/>
          </a:prstGeom>
        </p:spPr>
        <p:txBody>
          <a:bodyPr lIns="365760" r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5669280" y="1188720"/>
            <a:ext cx="2743200" cy="215444"/>
          </a:xfrm>
          <a:prstGeom prst="rect">
            <a:avLst/>
          </a:prstGeom>
        </p:spPr>
        <p:txBody>
          <a:bodyPr lIns="365760" rIns="0"/>
          <a:lstStyle>
            <a:lvl1pPr marL="0" indent="0">
              <a:lnSpc>
                <a:spcPct val="100000"/>
              </a:lnSpc>
              <a:buFontTx/>
              <a:buNone/>
              <a:defRPr b="1" i="0" cap="all" baseline="0">
                <a:latin typeface="Helvetica" pitchFamily="2" charset="0"/>
              </a:defRPr>
            </a:lvl1pPr>
          </a:lstStyle>
          <a:p>
            <a:pPr lvl="0"/>
            <a:r>
              <a:rPr lang="en-US" dirty="0"/>
              <a:t>SUBHEAD</a:t>
            </a:r>
          </a:p>
        </p:txBody>
      </p:sp>
      <p:sp>
        <p:nvSpPr>
          <p:cNvPr id="4" name="Media Placeholder 3">
            <a:extLst>
              <a:ext uri="{FF2B5EF4-FFF2-40B4-BE49-F238E27FC236}">
                <a16:creationId xmlns:a16="http://schemas.microsoft.com/office/drawing/2014/main" id="{EDEC991D-2A90-BD44-8865-BCD7365AA034}"/>
              </a:ext>
            </a:extLst>
          </p:cNvPr>
          <p:cNvSpPr>
            <a:spLocks noGrp="1"/>
          </p:cNvSpPr>
          <p:nvPr>
            <p:ph type="media" sz="quarter" idx="23"/>
          </p:nvPr>
        </p:nvSpPr>
        <p:spPr>
          <a:xfrm>
            <a:off x="640080" y="1188720"/>
            <a:ext cx="5029200" cy="28346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media</a:t>
            </a:r>
            <a:endParaRPr lang="en-US" dirty="0"/>
          </a:p>
        </p:txBody>
      </p:sp>
      <p:sp>
        <p:nvSpPr>
          <p:cNvPr id="2" name="Title 1">
            <a:extLst>
              <a:ext uri="{FF2B5EF4-FFF2-40B4-BE49-F238E27FC236}">
                <a16:creationId xmlns:a16="http://schemas.microsoft.com/office/drawing/2014/main" id="{B215D343-E871-2D4D-89DF-1CBE83C41245}"/>
              </a:ext>
            </a:extLst>
          </p:cNvPr>
          <p:cNvSpPr>
            <a:spLocks noGrp="1"/>
          </p:cNvSpPr>
          <p:nvPr>
            <p:ph type="title" hasCustomPrompt="1"/>
          </p:nvPr>
        </p:nvSpPr>
        <p:spPr/>
        <p:txBody>
          <a:bodyPr/>
          <a:lstStyle/>
          <a:p>
            <a:r>
              <a:rPr lang="en-US" dirty="0"/>
              <a:t>Header w/video and copy</a:t>
            </a:r>
          </a:p>
        </p:txBody>
      </p:sp>
    </p:spTree>
    <p:extLst>
      <p:ext uri="{BB962C8B-B14F-4D97-AF65-F5344CB8AC3E}">
        <p14:creationId xmlns:p14="http://schemas.microsoft.com/office/powerpoint/2010/main" val="174147452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tement w/white background">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1"/>
            <a:ext cx="9144000" cy="4599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4D8B39A-01F2-FA4B-87F6-F02AC7945853}"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6" name="Title 3" hidden="1">
            <a:extLst>
              <a:ext uri="{FF2B5EF4-FFF2-40B4-BE49-F238E27FC236}">
                <a16:creationId xmlns:a16="http://schemas.microsoft.com/office/drawing/2014/main" id="{47BA5E82-2DE4-214E-A6B1-6C2A16953F79}"/>
              </a:ext>
            </a:extLst>
          </p:cNvPr>
          <p:cNvSpPr txBox="1">
            <a:spLocks/>
          </p:cNvSpPr>
          <p:nvPr/>
        </p:nvSpPr>
        <p:spPr>
          <a:xfrm>
            <a:off x="1371600" y="1371600"/>
            <a:ext cx="6400800" cy="1846659"/>
          </a:xfrm>
          <a:prstGeom prst="rect">
            <a:avLst/>
          </a:prstGeom>
          <a:solidFill>
            <a:schemeClr val="bg1"/>
          </a:solidFill>
        </p:spPr>
        <p:txBody>
          <a:bodyPr vert="horz" wrap="square" lIns="0" tIns="0" rIns="0" bIns="0" rtlCol="0" anchor="ctr" anchorCtr="1">
            <a:sp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00000"/>
              </a:lnSpc>
              <a:spcBef>
                <a:spcPts val="0"/>
              </a:spcBef>
            </a:pPr>
            <a:r>
              <a:rPr lang="en-US" sz="4000" b="0" i="0" dirty="0">
                <a:solidFill>
                  <a:srgbClr val="2774AE"/>
                </a:solidFill>
                <a:latin typeface="Helvetica Regular" pitchFamily="2" charset="0"/>
              </a:rPr>
              <a:t>Lorem ipsum dolor sit </a:t>
            </a:r>
            <a:r>
              <a:rPr lang="en-US" sz="4000" b="0" i="0" dirty="0" err="1">
                <a:solidFill>
                  <a:srgbClr val="2774AE"/>
                </a:solidFill>
                <a:latin typeface="Helvetica Regular" pitchFamily="2" charset="0"/>
              </a:rPr>
              <a:t>amet</a:t>
            </a:r>
            <a:r>
              <a:rPr lang="en-US" sz="4000" b="0" i="0" dirty="0">
                <a:solidFill>
                  <a:srgbClr val="2774AE"/>
                </a:solidFill>
                <a:latin typeface="Helvetica Regular" pitchFamily="2" charset="0"/>
              </a:rPr>
              <a:t> ex </a:t>
            </a:r>
            <a:r>
              <a:rPr lang="en-US" sz="4000" b="0" i="0" dirty="0" err="1">
                <a:solidFill>
                  <a:srgbClr val="2774AE"/>
                </a:solidFill>
                <a:latin typeface="Helvetica Regular" pitchFamily="2" charset="0"/>
              </a:rPr>
              <a:t>eum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reque</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graece</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nam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harum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vonsequat</a:t>
            </a:r>
            <a:endParaRPr lang="en-US" sz="4000" b="0" i="0" dirty="0">
              <a:solidFill>
                <a:srgbClr val="2774AE"/>
              </a:solidFill>
              <a:latin typeface="Helvetica Regular" pitchFamily="2" charset="0"/>
            </a:endParaRPr>
          </a:p>
        </p:txBody>
      </p:sp>
      <p:sp>
        <p:nvSpPr>
          <p:cNvPr id="4" name="Text Placeholder 3">
            <a:extLst>
              <a:ext uri="{FF2B5EF4-FFF2-40B4-BE49-F238E27FC236}">
                <a16:creationId xmlns:a16="http://schemas.microsoft.com/office/drawing/2014/main" id="{9D1F839A-7F1F-7444-AF82-48ECCE4F3858}"/>
              </a:ext>
            </a:extLst>
          </p:cNvPr>
          <p:cNvSpPr>
            <a:spLocks noGrp="1"/>
          </p:cNvSpPr>
          <p:nvPr>
            <p:ph type="body" sz="quarter" idx="21" hasCustomPrompt="1"/>
          </p:nvPr>
        </p:nvSpPr>
        <p:spPr>
          <a:xfrm>
            <a:off x="1371600" y="1371600"/>
            <a:ext cx="6400800" cy="1665071"/>
          </a:xfrm>
        </p:spPr>
        <p:txBody>
          <a:bodyPr anchor="ctr" anchorCtr="0"/>
          <a:lstStyle>
            <a:lvl1pPr marL="0" indent="0" algn="ctr">
              <a:buNone/>
              <a:defRPr sz="4000">
                <a:solidFill>
                  <a:srgbClr val="2774AE"/>
                </a:solidFill>
              </a:defRPr>
            </a:lvl1pPr>
            <a:lvl2pPr marL="274320" indent="0" algn="ctr">
              <a:buNone/>
              <a:defRPr sz="4000">
                <a:solidFill>
                  <a:srgbClr val="2774AE"/>
                </a:solidFill>
              </a:defRPr>
            </a:lvl2pPr>
            <a:lvl3pPr marL="548640" indent="0" algn="ctr">
              <a:buNone/>
              <a:defRPr sz="4000">
                <a:solidFill>
                  <a:srgbClr val="2774AE"/>
                </a:solidFill>
              </a:defRPr>
            </a:lvl3pPr>
            <a:lvl4pPr marL="822960" indent="0" algn="ctr">
              <a:buNone/>
              <a:defRPr sz="4000">
                <a:solidFill>
                  <a:srgbClr val="2774AE"/>
                </a:solidFill>
              </a:defRPr>
            </a:lvl4pPr>
            <a:lvl5pPr marL="1097280" indent="0" algn="ctr">
              <a:buNone/>
              <a:defRPr sz="4000">
                <a:solidFill>
                  <a:srgbClr val="2774AE"/>
                </a:solidFill>
              </a:defRPr>
            </a:lvl5pPr>
          </a:lstStyle>
          <a:p>
            <a:pPr lvl="0"/>
            <a:r>
              <a:rPr lang="en-US" dirty="0"/>
              <a:t>Lorem ipsum dolor sit </a:t>
            </a:r>
            <a:r>
              <a:rPr lang="en-US" dirty="0" err="1"/>
              <a:t>amet</a:t>
            </a:r>
            <a:r>
              <a:rPr lang="en-US" dirty="0"/>
              <a:t> ex </a:t>
            </a:r>
            <a:r>
              <a:rPr lang="en-US" dirty="0" err="1"/>
              <a:t>eum</a:t>
            </a:r>
            <a:r>
              <a:rPr lang="en-US" dirty="0"/>
              <a:t> </a:t>
            </a:r>
            <a:r>
              <a:rPr lang="en-US" dirty="0" err="1"/>
              <a:t>reque</a:t>
            </a:r>
            <a:r>
              <a:rPr lang="en-US" dirty="0"/>
              <a:t> </a:t>
            </a:r>
            <a:r>
              <a:rPr lang="en-US" dirty="0" err="1"/>
              <a:t>graece</a:t>
            </a:r>
            <a:r>
              <a:rPr lang="en-US" dirty="0"/>
              <a:t> </a:t>
            </a:r>
            <a:r>
              <a:rPr lang="en-US" dirty="0" err="1"/>
              <a:t>nam</a:t>
            </a:r>
            <a:r>
              <a:rPr lang="en-US" dirty="0"/>
              <a:t> </a:t>
            </a:r>
            <a:r>
              <a:rPr lang="en-US" dirty="0" err="1"/>
              <a:t>harum</a:t>
            </a:r>
            <a:r>
              <a:rPr lang="en-US" dirty="0"/>
              <a:t> </a:t>
            </a:r>
            <a:r>
              <a:rPr lang="en-US" dirty="0" err="1"/>
              <a:t>vonsequat</a:t>
            </a:r>
            <a:endParaRPr lang="en-US" dirty="0"/>
          </a:p>
        </p:txBody>
      </p:sp>
    </p:spTree>
    <p:extLst>
      <p:ext uri="{BB962C8B-B14F-4D97-AF65-F5344CB8AC3E}">
        <p14:creationId xmlns:p14="http://schemas.microsoft.com/office/powerpoint/2010/main" val="341781128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0"/>
            <a:ext cx="9144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graphicFrame>
        <p:nvGraphicFramePr>
          <p:cNvPr id="11" name="Table 10" hidden="1">
            <a:extLst>
              <a:ext uri="{FF2B5EF4-FFF2-40B4-BE49-F238E27FC236}">
                <a16:creationId xmlns:a16="http://schemas.microsoft.com/office/drawing/2014/main" id="{A59B268B-FC1E-1745-BAE9-3F02C5965F2C}"/>
              </a:ext>
            </a:extLst>
          </p:cNvPr>
          <p:cNvGraphicFramePr>
            <a:graphicFrameLocks noGrp="1"/>
          </p:cNvGraphicFramePr>
          <p:nvPr>
            <p:extLst>
              <p:ext uri="{D42A27DB-BD31-4B8C-83A1-F6EECF244321}">
                <p14:modId xmlns:p14="http://schemas.microsoft.com/office/powerpoint/2010/main" val="1736718671"/>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a:xfrm>
            <a:off x="7407534" y="4754880"/>
            <a:ext cx="941832" cy="381643"/>
          </a:xfrm>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extBox 2">
            <a:extLst>
              <a:ext uri="{FF2B5EF4-FFF2-40B4-BE49-F238E27FC236}">
                <a16:creationId xmlns:a16="http://schemas.microsoft.com/office/drawing/2014/main" id="{5F64B9DE-6557-C54A-BF36-8E798604EA3F}"/>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sp>
        <p:nvSpPr>
          <p:cNvPr id="7" name="Header rule">
            <a:extLst>
              <a:ext uri="{FF2B5EF4-FFF2-40B4-BE49-F238E27FC236}">
                <a16:creationId xmlns:a16="http://schemas.microsoft.com/office/drawing/2014/main" id="{09B1960F-507A-E84C-8B64-1891B754A975}"/>
              </a:ext>
            </a:extLst>
          </p:cNvPr>
          <p:cNvSpPr/>
          <p:nvPr/>
        </p:nvSpPr>
        <p:spPr>
          <a:xfrm>
            <a:off x="640080" y="246888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graphicFrame>
        <p:nvGraphicFramePr>
          <p:cNvPr id="8" name="Table 7" hidden="1">
            <a:extLst>
              <a:ext uri="{FF2B5EF4-FFF2-40B4-BE49-F238E27FC236}">
                <a16:creationId xmlns:a16="http://schemas.microsoft.com/office/drawing/2014/main" id="{3E58A6EC-219D-294A-BBEF-94C49557B0E2}"/>
              </a:ext>
            </a:extLst>
          </p:cNvPr>
          <p:cNvGraphicFramePr>
            <a:graphicFrameLocks noGrp="1"/>
          </p:cNvGraphicFramePr>
          <p:nvPr>
            <p:extLst>
              <p:ext uri="{D42A27DB-BD31-4B8C-83A1-F6EECF244321}">
                <p14:modId xmlns:p14="http://schemas.microsoft.com/office/powerpoint/2010/main" val="42495035"/>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9" name="TextBox 8">
            <a:extLst>
              <a:ext uri="{FF2B5EF4-FFF2-40B4-BE49-F238E27FC236}">
                <a16:creationId xmlns:a16="http://schemas.microsoft.com/office/drawing/2014/main" id="{4DAC7F78-240E-AF4B-89D8-273442F5E4BE}"/>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graphicFrame>
        <p:nvGraphicFramePr>
          <p:cNvPr id="10" name="Table 9" hidden="1">
            <a:extLst>
              <a:ext uri="{FF2B5EF4-FFF2-40B4-BE49-F238E27FC236}">
                <a16:creationId xmlns:a16="http://schemas.microsoft.com/office/drawing/2014/main" id="{C425352E-7739-E248-9E50-3F3E8D851A47}"/>
              </a:ext>
            </a:extLst>
          </p:cNvPr>
          <p:cNvGraphicFramePr>
            <a:graphicFrameLocks noGrp="1"/>
          </p:cNvGraphicFramePr>
          <p:nvPr>
            <p:extLst>
              <p:ext uri="{D42A27DB-BD31-4B8C-83A1-F6EECF244321}">
                <p14:modId xmlns:p14="http://schemas.microsoft.com/office/powerpoint/2010/main" val="2393666196"/>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2" name="TextBox 11">
            <a:extLst>
              <a:ext uri="{FF2B5EF4-FFF2-40B4-BE49-F238E27FC236}">
                <a16:creationId xmlns:a16="http://schemas.microsoft.com/office/drawing/2014/main" id="{07F6C067-AD68-524C-91AC-545B0A590C4C}"/>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spTree>
    <p:extLst>
      <p:ext uri="{BB962C8B-B14F-4D97-AF65-F5344CB8AC3E}">
        <p14:creationId xmlns:p14="http://schemas.microsoft.com/office/powerpoint/2010/main" val="36190825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atement w/dark background">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7C5EC3F5-808B-184C-A89B-4B25F801B6AC}"/>
              </a:ext>
            </a:extLst>
          </p:cNvPr>
          <p:cNvSpPr>
            <a:spLocks noGrp="1"/>
          </p:cNvSpPr>
          <p:nvPr>
            <p:ph type="body" sz="quarter" idx="21" hasCustomPrompt="1"/>
          </p:nvPr>
        </p:nvSpPr>
        <p:spPr>
          <a:xfrm>
            <a:off x="1371600" y="1407743"/>
            <a:ext cx="6400800" cy="1665071"/>
          </a:xfrm>
          <a:prstGeom prst="rect">
            <a:avLst/>
          </a:prstGeom>
        </p:spPr>
        <p:txBody>
          <a:bodyPr lIns="0" tIns="0" rIns="0" bIns="0" anchor="ctr" anchorCtr="0">
            <a:spAutoFit/>
          </a:bodyPr>
          <a:lstStyle>
            <a:lvl1pPr marL="0" indent="0" algn="ctr">
              <a:buNone/>
              <a:defRPr sz="4000">
                <a:solidFill>
                  <a:schemeClr val="bg1"/>
                </a:solidFill>
              </a:defRPr>
            </a:lvl1pPr>
            <a:lvl2pPr marL="274320" indent="0" algn="ctr">
              <a:buNone/>
              <a:defRPr sz="4000">
                <a:solidFill>
                  <a:srgbClr val="2774AE"/>
                </a:solidFill>
              </a:defRPr>
            </a:lvl2pPr>
            <a:lvl3pPr marL="548640" indent="0" algn="ctr">
              <a:buNone/>
              <a:defRPr sz="4000">
                <a:solidFill>
                  <a:srgbClr val="2774AE"/>
                </a:solidFill>
              </a:defRPr>
            </a:lvl3pPr>
            <a:lvl4pPr marL="822960" indent="0" algn="ctr">
              <a:buNone/>
              <a:defRPr sz="4000">
                <a:solidFill>
                  <a:srgbClr val="2774AE"/>
                </a:solidFill>
              </a:defRPr>
            </a:lvl4pPr>
            <a:lvl5pPr marL="1097280" indent="0" algn="ctr">
              <a:buNone/>
              <a:defRPr sz="4000">
                <a:solidFill>
                  <a:srgbClr val="2774AE"/>
                </a:solidFill>
              </a:defRPr>
            </a:lvl5pPr>
          </a:lstStyle>
          <a:p>
            <a:pPr lvl="0"/>
            <a:r>
              <a:rPr lang="en-US" dirty="0"/>
              <a:t>Lorem ipsum dolor sit </a:t>
            </a:r>
            <a:r>
              <a:rPr lang="en-US" dirty="0" err="1"/>
              <a:t>amet</a:t>
            </a:r>
            <a:r>
              <a:rPr lang="en-US" dirty="0"/>
              <a:t> ex </a:t>
            </a:r>
            <a:r>
              <a:rPr lang="en-US" dirty="0" err="1"/>
              <a:t>eum</a:t>
            </a:r>
            <a:r>
              <a:rPr lang="en-US" dirty="0"/>
              <a:t> </a:t>
            </a:r>
            <a:r>
              <a:rPr lang="en-US" dirty="0" err="1"/>
              <a:t>reque</a:t>
            </a:r>
            <a:r>
              <a:rPr lang="en-US" dirty="0"/>
              <a:t> </a:t>
            </a:r>
            <a:r>
              <a:rPr lang="en-US" dirty="0" err="1"/>
              <a:t>graece</a:t>
            </a:r>
            <a:r>
              <a:rPr lang="en-US" dirty="0"/>
              <a:t> </a:t>
            </a:r>
            <a:r>
              <a:rPr lang="en-US" dirty="0" err="1"/>
              <a:t>nam</a:t>
            </a:r>
            <a:r>
              <a:rPr lang="en-US" dirty="0"/>
              <a:t> </a:t>
            </a:r>
            <a:r>
              <a:rPr lang="en-US" dirty="0" err="1"/>
              <a:t>harum</a:t>
            </a:r>
            <a:r>
              <a:rPr lang="en-US" dirty="0"/>
              <a:t> </a:t>
            </a:r>
            <a:r>
              <a:rPr lang="en-US" dirty="0" err="1"/>
              <a:t>vonsequat</a:t>
            </a:r>
            <a:endParaRPr lang="en-US" dirty="0"/>
          </a:p>
        </p:txBody>
      </p:sp>
    </p:spTree>
    <p:extLst>
      <p:ext uri="{BB962C8B-B14F-4D97-AF65-F5344CB8AC3E}">
        <p14:creationId xmlns:p14="http://schemas.microsoft.com/office/powerpoint/2010/main" val="289837761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0"/>
            <a:ext cx="9144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graphicFrame>
        <p:nvGraphicFramePr>
          <p:cNvPr id="11" name="Table 10" hidden="1">
            <a:extLst>
              <a:ext uri="{FF2B5EF4-FFF2-40B4-BE49-F238E27FC236}">
                <a16:creationId xmlns:a16="http://schemas.microsoft.com/office/drawing/2014/main" id="{A59B268B-FC1E-1745-BAE9-3F02C5965F2C}"/>
              </a:ext>
            </a:extLst>
          </p:cNvPr>
          <p:cNvGraphicFramePr>
            <a:graphicFrameLocks noGrp="1"/>
          </p:cNvGraphicFramePr>
          <p:nvPr>
            <p:extLst>
              <p:ext uri="{D42A27DB-BD31-4B8C-83A1-F6EECF244321}">
                <p14:modId xmlns:p14="http://schemas.microsoft.com/office/powerpoint/2010/main" val="3113960386"/>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a:xfrm>
            <a:off x="7407534" y="4754880"/>
            <a:ext cx="941832" cy="381643"/>
          </a:xfrm>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4" name="Text Placeholder 3">
            <a:extLst>
              <a:ext uri="{FF2B5EF4-FFF2-40B4-BE49-F238E27FC236}">
                <a16:creationId xmlns:a16="http://schemas.microsoft.com/office/drawing/2014/main" id="{DF2C5F55-93C0-9344-9E3D-94935F3D2760}"/>
              </a:ext>
            </a:extLst>
          </p:cNvPr>
          <p:cNvSpPr>
            <a:spLocks noGrp="1"/>
          </p:cNvSpPr>
          <p:nvPr>
            <p:ph type="body" sz="quarter" idx="20" hasCustomPrompt="1"/>
          </p:nvPr>
        </p:nvSpPr>
        <p:spPr>
          <a:xfrm>
            <a:off x="640079" y="2651760"/>
            <a:ext cx="7772400" cy="274320"/>
          </a:xfrm>
          <a:prstGeom prst="rect">
            <a:avLst/>
          </a:prstGeom>
        </p:spPr>
        <p:txBody>
          <a:bodyPr>
            <a:spAutoFit/>
          </a:bodyPr>
          <a:lstStyle>
            <a:lvl1pPr marL="0" indent="0">
              <a:buFontTx/>
              <a:buNone/>
              <a:defRPr sz="1600" b="1" i="0" cap="all" baseline="0">
                <a:latin typeface="Helvetica" pitchFamily="2" charset="0"/>
              </a:defRPr>
            </a:lvl1pPr>
            <a:lvl2pPr>
              <a:buFontTx/>
              <a:buNone/>
              <a:defRPr b="1"/>
            </a:lvl2pPr>
            <a:lvl3pPr marL="685800" indent="0">
              <a:buFontTx/>
              <a:buNone/>
              <a:defRPr b="1"/>
            </a:lvl3pPr>
            <a:lvl4pPr marL="1028700" indent="0">
              <a:buFontTx/>
              <a:buNone/>
              <a:defRPr b="1"/>
            </a:lvl4pPr>
            <a:lvl5pPr marL="1371600" indent="0">
              <a:buFontTx/>
              <a:buNone/>
              <a:defRPr b="1"/>
            </a:lvl5pPr>
          </a:lstStyle>
          <a:p>
            <a:pPr lvl="0"/>
            <a:r>
              <a:rPr lang="en-US" dirty="0"/>
              <a:t>ADDITIONAL TEXT GOES HERE </a:t>
            </a:r>
          </a:p>
        </p:txBody>
      </p:sp>
      <p:sp>
        <p:nvSpPr>
          <p:cNvPr id="3" name="TextBox 2">
            <a:extLst>
              <a:ext uri="{FF2B5EF4-FFF2-40B4-BE49-F238E27FC236}">
                <a16:creationId xmlns:a16="http://schemas.microsoft.com/office/drawing/2014/main" id="{5F64B9DE-6557-C54A-BF36-8E798604EA3F}"/>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sp>
        <p:nvSpPr>
          <p:cNvPr id="7" name="Header rule">
            <a:extLst>
              <a:ext uri="{FF2B5EF4-FFF2-40B4-BE49-F238E27FC236}">
                <a16:creationId xmlns:a16="http://schemas.microsoft.com/office/drawing/2014/main" id="{09B1960F-507A-E84C-8B64-1891B754A975}"/>
              </a:ext>
            </a:extLst>
          </p:cNvPr>
          <p:cNvSpPr/>
          <p:nvPr/>
        </p:nvSpPr>
        <p:spPr>
          <a:xfrm>
            <a:off x="640080" y="246888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graphicFrame>
        <p:nvGraphicFramePr>
          <p:cNvPr id="9" name="Table 8" hidden="1">
            <a:extLst>
              <a:ext uri="{FF2B5EF4-FFF2-40B4-BE49-F238E27FC236}">
                <a16:creationId xmlns:a16="http://schemas.microsoft.com/office/drawing/2014/main" id="{D23CA481-98CA-0745-833B-EFD0DBCDDA4E}"/>
              </a:ext>
            </a:extLst>
          </p:cNvPr>
          <p:cNvGraphicFramePr>
            <a:graphicFrameLocks noGrp="1"/>
          </p:cNvGraphicFramePr>
          <p:nvPr>
            <p:extLst>
              <p:ext uri="{D42A27DB-BD31-4B8C-83A1-F6EECF244321}">
                <p14:modId xmlns:p14="http://schemas.microsoft.com/office/powerpoint/2010/main" val="3279498072"/>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0" name="TextBox 9">
            <a:extLst>
              <a:ext uri="{FF2B5EF4-FFF2-40B4-BE49-F238E27FC236}">
                <a16:creationId xmlns:a16="http://schemas.microsoft.com/office/drawing/2014/main" id="{4E4989E6-36D9-5E4D-A8F4-C8D9759B609B}"/>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graphicFrame>
        <p:nvGraphicFramePr>
          <p:cNvPr id="12" name="Table 11" hidden="1">
            <a:extLst>
              <a:ext uri="{FF2B5EF4-FFF2-40B4-BE49-F238E27FC236}">
                <a16:creationId xmlns:a16="http://schemas.microsoft.com/office/drawing/2014/main" id="{EF7DC21F-99F8-4F48-9203-63793CFF7D9C}"/>
              </a:ext>
            </a:extLst>
          </p:cNvPr>
          <p:cNvGraphicFramePr>
            <a:graphicFrameLocks noGrp="1"/>
          </p:cNvGraphicFramePr>
          <p:nvPr>
            <p:extLst>
              <p:ext uri="{D42A27DB-BD31-4B8C-83A1-F6EECF244321}">
                <p14:modId xmlns:p14="http://schemas.microsoft.com/office/powerpoint/2010/main" val="4083986431"/>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3" name="TextBox 12">
            <a:extLst>
              <a:ext uri="{FF2B5EF4-FFF2-40B4-BE49-F238E27FC236}">
                <a16:creationId xmlns:a16="http://schemas.microsoft.com/office/drawing/2014/main" id="{39DA3775-34D5-1E49-AF02-9E34A316EF51}"/>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spTree>
    <p:extLst>
      <p:ext uri="{BB962C8B-B14F-4D97-AF65-F5344CB8AC3E}">
        <p14:creationId xmlns:p14="http://schemas.microsoft.com/office/powerpoint/2010/main" val="2156785673"/>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w/copy">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6858000" cy="582788"/>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6858000" cy="215444"/>
          </a:xfrm>
          <a:prstGeom prst="rect">
            <a:avLst/>
          </a:prstGeom>
        </p:spPr>
        <p:txBody>
          <a:bodyPr>
            <a:spAutoFit/>
          </a:bodyPr>
          <a:lstStyle>
            <a:lvl1pPr marL="0" indent="0">
              <a:lnSpc>
                <a:spcPct val="100000"/>
              </a:lnSpc>
              <a:buFontTx/>
              <a:buNone/>
              <a:defRPr b="1" i="0" cap="none" baseline="0">
                <a:latin typeface="Helvetica" pitchFamily="2" charset="0"/>
              </a:defRPr>
            </a:lvl1pPr>
          </a:lstStyle>
          <a:p>
            <a:pPr lvl="0"/>
            <a:r>
              <a:rPr lang="en-US" dirty="0"/>
              <a:t>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lvl1pPr>
              <a:defRPr/>
            </a:lvl1pPr>
          </a:lstStyle>
          <a:p>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itle 2">
            <a:extLst>
              <a:ext uri="{FF2B5EF4-FFF2-40B4-BE49-F238E27FC236}">
                <a16:creationId xmlns:a16="http://schemas.microsoft.com/office/drawing/2014/main" id="{8B117F2E-F782-844A-A783-F9F40B77A93D}"/>
              </a:ext>
            </a:extLst>
          </p:cNvPr>
          <p:cNvSpPr>
            <a:spLocks noGrp="1"/>
          </p:cNvSpPr>
          <p:nvPr>
            <p:ph type="title" hasCustomPrompt="1"/>
          </p:nvPr>
        </p:nvSpPr>
        <p:spPr>
          <a:xfrm>
            <a:off x="640077" y="367401"/>
            <a:ext cx="7772400" cy="389979"/>
          </a:xfrm>
        </p:spPr>
        <p:txBody>
          <a:bodyPr anchor="b" anchorCtr="0"/>
          <a:lstStyle/>
          <a:p>
            <a:r>
              <a:rPr lang="en-US" dirty="0"/>
              <a:t>Header w/copy</a:t>
            </a:r>
          </a:p>
        </p:txBody>
      </p:sp>
    </p:spTree>
    <p:extLst>
      <p:ext uri="{BB962C8B-B14F-4D97-AF65-F5344CB8AC3E}">
        <p14:creationId xmlns:p14="http://schemas.microsoft.com/office/powerpoint/2010/main" val="4147832771"/>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w/bullets">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6858000" cy="582788"/>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685800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a:xfrm>
            <a:off x="7407534" y="4754880"/>
            <a:ext cx="941832" cy="381643"/>
          </a:xfrm>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4" name="Title 3">
            <a:extLst>
              <a:ext uri="{FF2B5EF4-FFF2-40B4-BE49-F238E27FC236}">
                <a16:creationId xmlns:a16="http://schemas.microsoft.com/office/drawing/2014/main" id="{34576D38-1D07-4944-9AE7-710415891258}"/>
              </a:ext>
            </a:extLst>
          </p:cNvPr>
          <p:cNvSpPr>
            <a:spLocks noGrp="1"/>
          </p:cNvSpPr>
          <p:nvPr>
            <p:ph type="title" hasCustomPrompt="1"/>
          </p:nvPr>
        </p:nvSpPr>
        <p:spPr/>
        <p:txBody>
          <a:bodyPr/>
          <a:lstStyle/>
          <a:p>
            <a:r>
              <a:rPr lang="en-US" dirty="0"/>
              <a:t>Header w/copy and bullets</a:t>
            </a:r>
          </a:p>
        </p:txBody>
      </p:sp>
      <p:sp>
        <p:nvSpPr>
          <p:cNvPr id="5" name="Text Placeholder 4">
            <a:extLst>
              <a:ext uri="{FF2B5EF4-FFF2-40B4-BE49-F238E27FC236}">
                <a16:creationId xmlns:a16="http://schemas.microsoft.com/office/drawing/2014/main" id="{FEB3799F-3DE7-0C45-B34C-091D879B69B2}"/>
              </a:ext>
            </a:extLst>
          </p:cNvPr>
          <p:cNvSpPr>
            <a:spLocks noGrp="1"/>
          </p:cNvSpPr>
          <p:nvPr>
            <p:ph type="body" sz="quarter" idx="21" hasCustomPrompt="1"/>
          </p:nvPr>
        </p:nvSpPr>
        <p:spPr>
          <a:xfrm>
            <a:off x="1097281" y="2286000"/>
            <a:ext cx="6858000" cy="388889"/>
          </a:xfrm>
        </p:spPr>
        <p:txBody>
          <a:bodyPr lIns="365760">
            <a:spAutoFit/>
          </a:bodyPr>
          <a:lstStyle>
            <a:lvl1pP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310535181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w/two columns">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3383280" cy="1205209"/>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338328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Column One 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E97A3B5-6613-4F46-BF76-6FADC2B102EA}"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5029200" y="1554480"/>
            <a:ext cx="3383280" cy="1205209"/>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5029200" y="1188720"/>
            <a:ext cx="338328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Column Two Subhead</a:t>
            </a:r>
          </a:p>
        </p:txBody>
      </p:sp>
      <p:sp>
        <p:nvSpPr>
          <p:cNvPr id="2" name="Title 1">
            <a:extLst>
              <a:ext uri="{FF2B5EF4-FFF2-40B4-BE49-F238E27FC236}">
                <a16:creationId xmlns:a16="http://schemas.microsoft.com/office/drawing/2014/main" id="{B3E3FFDB-27DF-174A-9ED2-F20F22E29A5C}"/>
              </a:ext>
            </a:extLst>
          </p:cNvPr>
          <p:cNvSpPr>
            <a:spLocks noGrp="1"/>
          </p:cNvSpPr>
          <p:nvPr>
            <p:ph type="title" hasCustomPrompt="1"/>
          </p:nvPr>
        </p:nvSpPr>
        <p:spPr/>
        <p:txBody>
          <a:bodyPr/>
          <a:lstStyle/>
          <a:p>
            <a:r>
              <a:rPr lang="en-US" dirty="0"/>
              <a:t>Header w/two columns</a:t>
            </a:r>
          </a:p>
        </p:txBody>
      </p:sp>
    </p:spTree>
    <p:extLst>
      <p:ext uri="{BB962C8B-B14F-4D97-AF65-F5344CB8AC3E}">
        <p14:creationId xmlns:p14="http://schemas.microsoft.com/office/powerpoint/2010/main" val="802737949"/>
      </p:ext>
    </p:extLst>
  </p:cSld>
  <p:clrMapOvr>
    <a:masterClrMapping/>
  </p:clrMapOvr>
  <p:extLst>
    <p:ext uri="{DCECCB84-F9BA-43D5-87BE-67443E8EF086}">
      <p15:sldGuideLst xmlns:p15="http://schemas.microsoft.com/office/powerpoint/2012/main">
        <p15:guide id="1" pos="2880">
          <p15:clr>
            <a:srgbClr val="FBAE40"/>
          </p15:clr>
        </p15:guide>
        <p15:guide id="2" pos="309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w/table">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09DCE2DB-E4F8-0848-90C1-ACDCE2F38AD9}"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itle 2">
            <a:extLst>
              <a:ext uri="{FF2B5EF4-FFF2-40B4-BE49-F238E27FC236}">
                <a16:creationId xmlns:a16="http://schemas.microsoft.com/office/drawing/2014/main" id="{3BE623E0-A664-AE40-BA0B-DD28927DB98C}"/>
              </a:ext>
            </a:extLst>
          </p:cNvPr>
          <p:cNvSpPr>
            <a:spLocks noGrp="1"/>
          </p:cNvSpPr>
          <p:nvPr>
            <p:ph type="title" hasCustomPrompt="1"/>
          </p:nvPr>
        </p:nvSpPr>
        <p:spPr/>
        <p:txBody>
          <a:bodyPr/>
          <a:lstStyle/>
          <a:p>
            <a:r>
              <a:rPr lang="en-US" dirty="0"/>
              <a:t>Header w/table</a:t>
            </a:r>
          </a:p>
        </p:txBody>
      </p:sp>
      <p:sp>
        <p:nvSpPr>
          <p:cNvPr id="4" name="Table Placeholder 3">
            <a:extLst>
              <a:ext uri="{FF2B5EF4-FFF2-40B4-BE49-F238E27FC236}">
                <a16:creationId xmlns:a16="http://schemas.microsoft.com/office/drawing/2014/main" id="{DC239404-90E7-C24E-AFE4-2269257F0B4F}"/>
              </a:ext>
            </a:extLst>
          </p:cNvPr>
          <p:cNvSpPr>
            <a:spLocks noGrp="1"/>
          </p:cNvSpPr>
          <p:nvPr>
            <p:ph type="tbl" sz="quarter" idx="20"/>
          </p:nvPr>
        </p:nvSpPr>
        <p:spPr>
          <a:xfrm>
            <a:off x="1097280" y="1188720"/>
            <a:ext cx="6400800" cy="3108960"/>
          </a:xfrm>
          <a:prstGeom prst="rect">
            <a:avLst/>
          </a:prstGeom>
          <a:solidFill>
            <a:srgbClr val="DBE7F5"/>
          </a:solidFill>
        </p:spPr>
        <p:txBody>
          <a:bodyPr anchor="t" anchorCtr="1"/>
          <a:lstStyle>
            <a:lvl1pPr marL="0" indent="0" algn="ctr">
              <a:buNone/>
              <a:defRPr>
                <a:solidFill>
                  <a:srgbClr val="898989"/>
                </a:solidFill>
              </a:defRPr>
            </a:lvl1pPr>
          </a:lstStyle>
          <a:p>
            <a:r>
              <a:rPr lang="en-US"/>
              <a:t>Click icon to add table</a:t>
            </a:r>
            <a:endParaRPr lang="en-US" dirty="0"/>
          </a:p>
        </p:txBody>
      </p:sp>
      <p:sp>
        <p:nvSpPr>
          <p:cNvPr id="7" name="Text Placeholder 3">
            <a:extLst>
              <a:ext uri="{FF2B5EF4-FFF2-40B4-BE49-F238E27FC236}">
                <a16:creationId xmlns:a16="http://schemas.microsoft.com/office/drawing/2014/main" id="{333AD3F6-9F07-D947-93D3-62C883A521CD}"/>
              </a:ext>
            </a:extLst>
          </p:cNvPr>
          <p:cNvSpPr>
            <a:spLocks noGrp="1"/>
          </p:cNvSpPr>
          <p:nvPr>
            <p:ph type="body" sz="quarter" idx="12" hasCustomPrompt="1"/>
          </p:nvPr>
        </p:nvSpPr>
        <p:spPr>
          <a:xfrm>
            <a:off x="7739809" y="1188720"/>
            <a:ext cx="946991" cy="1354217"/>
          </a:xfrm>
          <a:prstGeom prst="rect">
            <a:avLst/>
          </a:prstGeom>
        </p:spPr>
        <p:txBody>
          <a:bodyPr wrap="square" lIns="0">
            <a:spAutoFit/>
          </a:bodyPr>
          <a:lstStyle>
            <a:lvl1pPr marL="0" indent="0" algn="l">
              <a:lnSpc>
                <a:spcPct val="100000"/>
              </a:lnSpc>
              <a:buNone/>
              <a:defRPr sz="800" b="0">
                <a:solidFill>
                  <a:srgbClr val="FC28FC"/>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the custom table. If you’re not sure you’ll need this table, we recommend HIDING the slide temporarily instead of deleting it. Once deleted, the custom table can be recovered from the master source file. </a:t>
            </a:r>
          </a:p>
        </p:txBody>
      </p:sp>
    </p:spTree>
    <p:extLst>
      <p:ext uri="{BB962C8B-B14F-4D97-AF65-F5344CB8AC3E}">
        <p14:creationId xmlns:p14="http://schemas.microsoft.com/office/powerpoint/2010/main" val="25398422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w/one image on Left">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11D0AFF7-781E-9C49-9DD3-A4DFB4A9395B}"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4572000" y="1554480"/>
            <a:ext cx="3840478" cy="1205209"/>
          </a:xfrm>
          <a:prstGeom prst="rect">
            <a:avLst/>
          </a:prstGeom>
        </p:spPr>
        <p:txBody>
          <a:bodyPr lIns="36576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4571999" y="1188720"/>
            <a:ext cx="3840479" cy="215444"/>
          </a:xfrm>
          <a:prstGeom prst="rect">
            <a:avLst/>
          </a:prstGeom>
        </p:spPr>
        <p:txBody>
          <a:bodyPr lIns="365760" rIns="0">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 name="Picture Placeholder 2">
            <a:extLst>
              <a:ext uri="{FF2B5EF4-FFF2-40B4-BE49-F238E27FC236}">
                <a16:creationId xmlns:a16="http://schemas.microsoft.com/office/drawing/2014/main" id="{3567B317-BBC9-8047-B52F-0FE9612A42BF}"/>
              </a:ext>
            </a:extLst>
          </p:cNvPr>
          <p:cNvSpPr>
            <a:spLocks noGrp="1"/>
          </p:cNvSpPr>
          <p:nvPr>
            <p:ph type="pic" sz="quarter" idx="22"/>
          </p:nvPr>
        </p:nvSpPr>
        <p:spPr>
          <a:xfrm>
            <a:off x="640080" y="1188720"/>
            <a:ext cx="3931920" cy="32918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E9E129D3-DC40-9145-85FB-07D3D32FEFDC}"/>
              </a:ext>
            </a:extLst>
          </p:cNvPr>
          <p:cNvSpPr>
            <a:spLocks noGrp="1"/>
          </p:cNvSpPr>
          <p:nvPr>
            <p:ph type="title" hasCustomPrompt="1"/>
          </p:nvPr>
        </p:nvSpPr>
        <p:spPr/>
        <p:txBody>
          <a:bodyPr/>
          <a:lstStyle/>
          <a:p>
            <a:r>
              <a:rPr lang="en-US" dirty="0"/>
              <a:t>Header w/one image on left</a:t>
            </a:r>
          </a:p>
        </p:txBody>
      </p:sp>
    </p:spTree>
    <p:extLst>
      <p:ext uri="{BB962C8B-B14F-4D97-AF65-F5344CB8AC3E}">
        <p14:creationId xmlns:p14="http://schemas.microsoft.com/office/powerpoint/2010/main" val="3822431351"/>
      </p:ext>
    </p:extLst>
  </p:cSld>
  <p:clrMapOvr>
    <a:masterClrMapping/>
  </p:clrMapOvr>
  <p:extLst>
    <p:ext uri="{DCECCB84-F9BA-43D5-87BE-67443E8EF086}">
      <p15:sldGuideLst xmlns:p15="http://schemas.microsoft.com/office/powerpoint/2012/main">
        <p15:guide id="1" pos="2880">
          <p15:clr>
            <a:srgbClr val="FBAE40"/>
          </p15:clr>
        </p15:guide>
        <p15:guide id="2" pos="312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one image on Right">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FE47C0C-C9E7-AE4D-809E-5CBF13CABA9B}"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640079" y="1554480"/>
            <a:ext cx="3840480" cy="1205209"/>
          </a:xfrm>
          <a:prstGeom prst="rect">
            <a:avLst/>
          </a:prstGeom>
        </p:spPr>
        <p:txBody>
          <a:bodyPr lIns="0" rIns="36576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640080" y="1188720"/>
            <a:ext cx="3840479" cy="219456"/>
          </a:xfrm>
          <a:prstGeom prst="rect">
            <a:avLst/>
          </a:prstGeom>
        </p:spPr>
        <p:txBody>
          <a:bodyPr lIns="0" rIns="365760"/>
          <a:lstStyle>
            <a:lvl1pPr marL="0" indent="0">
              <a:lnSpc>
                <a:spcPct val="100000"/>
              </a:lnSpc>
              <a:buFontTx/>
              <a:buNone/>
              <a:defRPr b="1" i="0" cap="all" baseline="0">
                <a:latin typeface="Helvetica" pitchFamily="2" charset="0"/>
              </a:defRPr>
            </a:lvl1pPr>
          </a:lstStyle>
          <a:p>
            <a:pPr lvl="0"/>
            <a:r>
              <a:rPr lang="en-US" dirty="0"/>
              <a:t>SUBHEAD</a:t>
            </a:r>
          </a:p>
        </p:txBody>
      </p:sp>
      <p:sp>
        <p:nvSpPr>
          <p:cNvPr id="3" name="Picture Placeholder 2">
            <a:extLst>
              <a:ext uri="{FF2B5EF4-FFF2-40B4-BE49-F238E27FC236}">
                <a16:creationId xmlns:a16="http://schemas.microsoft.com/office/drawing/2014/main" id="{3567B317-BBC9-8047-B52F-0FE9612A42BF}"/>
              </a:ext>
            </a:extLst>
          </p:cNvPr>
          <p:cNvSpPr>
            <a:spLocks noGrp="1"/>
          </p:cNvSpPr>
          <p:nvPr>
            <p:ph type="pic" sz="quarter" idx="22"/>
          </p:nvPr>
        </p:nvSpPr>
        <p:spPr>
          <a:xfrm>
            <a:off x="4480559" y="1188720"/>
            <a:ext cx="3931920" cy="32918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E9E129D3-DC40-9145-85FB-07D3D32FEFDC}"/>
              </a:ext>
            </a:extLst>
          </p:cNvPr>
          <p:cNvSpPr>
            <a:spLocks noGrp="1"/>
          </p:cNvSpPr>
          <p:nvPr>
            <p:ph type="title" hasCustomPrompt="1"/>
          </p:nvPr>
        </p:nvSpPr>
        <p:spPr/>
        <p:txBody>
          <a:bodyPr/>
          <a:lstStyle/>
          <a:p>
            <a:r>
              <a:rPr lang="en-US" dirty="0"/>
              <a:t>Header w/one image on right</a:t>
            </a:r>
          </a:p>
        </p:txBody>
      </p:sp>
    </p:spTree>
    <p:extLst>
      <p:ext uri="{BB962C8B-B14F-4D97-AF65-F5344CB8AC3E}">
        <p14:creationId xmlns:p14="http://schemas.microsoft.com/office/powerpoint/2010/main" val="40724290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er w/two image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FE467E6B-9A71-6D40-8626-10A71C7AA91F}" type="datetime4">
              <a:rPr lang="en-US" smtClean="0"/>
              <a:t>November 11,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39952" y="1188720"/>
            <a:ext cx="3749039"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2" name="Text Placeholder 19">
            <a:extLst>
              <a:ext uri="{FF2B5EF4-FFF2-40B4-BE49-F238E27FC236}">
                <a16:creationId xmlns:a16="http://schemas.microsoft.com/office/drawing/2014/main" id="{1F4621DD-0EC3-7B40-9C5B-544E9945AB7E}"/>
              </a:ext>
            </a:extLst>
          </p:cNvPr>
          <p:cNvSpPr>
            <a:spLocks noGrp="1"/>
          </p:cNvSpPr>
          <p:nvPr>
            <p:ph type="body" sz="quarter" idx="28" hasCustomPrompt="1"/>
          </p:nvPr>
        </p:nvSpPr>
        <p:spPr>
          <a:xfrm>
            <a:off x="640080" y="3291840"/>
            <a:ext cx="3749039" cy="82296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2" name="Title 1">
            <a:extLst>
              <a:ext uri="{FF2B5EF4-FFF2-40B4-BE49-F238E27FC236}">
                <a16:creationId xmlns:a16="http://schemas.microsoft.com/office/drawing/2014/main" id="{83A7ADB9-B0E1-624C-B3FB-2E094D93977F}"/>
              </a:ext>
            </a:extLst>
          </p:cNvPr>
          <p:cNvSpPr>
            <a:spLocks noGrp="1"/>
          </p:cNvSpPr>
          <p:nvPr>
            <p:ph type="title" hasCustomPrompt="1"/>
          </p:nvPr>
        </p:nvSpPr>
        <p:spPr/>
        <p:txBody>
          <a:bodyPr/>
          <a:lstStyle/>
          <a:p>
            <a:r>
              <a:rPr lang="en-US" dirty="0"/>
              <a:t>Header w/two images</a:t>
            </a:r>
          </a:p>
        </p:txBody>
      </p:sp>
      <p:sp>
        <p:nvSpPr>
          <p:cNvPr id="13" name="Picture Placeholder 2">
            <a:extLst>
              <a:ext uri="{FF2B5EF4-FFF2-40B4-BE49-F238E27FC236}">
                <a16:creationId xmlns:a16="http://schemas.microsoft.com/office/drawing/2014/main" id="{9C652879-E485-9847-B5DA-F17C66D89A13}"/>
              </a:ext>
            </a:extLst>
          </p:cNvPr>
          <p:cNvSpPr>
            <a:spLocks noGrp="1"/>
          </p:cNvSpPr>
          <p:nvPr>
            <p:ph type="pic" sz="quarter" idx="29"/>
          </p:nvPr>
        </p:nvSpPr>
        <p:spPr>
          <a:xfrm>
            <a:off x="4663440" y="1188720"/>
            <a:ext cx="3749039"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4" name="Text Placeholder 19">
            <a:extLst>
              <a:ext uri="{FF2B5EF4-FFF2-40B4-BE49-F238E27FC236}">
                <a16:creationId xmlns:a16="http://schemas.microsoft.com/office/drawing/2014/main" id="{3075D6A2-6D65-FC47-AC64-35561CC02CFD}"/>
              </a:ext>
            </a:extLst>
          </p:cNvPr>
          <p:cNvSpPr>
            <a:spLocks noGrp="1"/>
          </p:cNvSpPr>
          <p:nvPr>
            <p:ph type="body" sz="quarter" idx="30" hasCustomPrompt="1"/>
          </p:nvPr>
        </p:nvSpPr>
        <p:spPr>
          <a:xfrm>
            <a:off x="4663440" y="3291840"/>
            <a:ext cx="3749039" cy="82296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Tree>
    <p:extLst>
      <p:ext uri="{BB962C8B-B14F-4D97-AF65-F5344CB8AC3E}">
        <p14:creationId xmlns:p14="http://schemas.microsoft.com/office/powerpoint/2010/main" val="188372541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7.xml"/><Relationship Id="rId4" Type="http://schemas.openxmlformats.org/officeDocument/2006/relationships/image" Target="../media/image5.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Brand logo">
            <a:extLst>
              <a:ext uri="{FF2B5EF4-FFF2-40B4-BE49-F238E27FC236}">
                <a16:creationId xmlns:a16="http://schemas.microsoft.com/office/drawing/2014/main" id="{B905BEBE-FC81-0D47-9AF4-9E3655228635}"/>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42900" y="4724784"/>
            <a:ext cx="423229" cy="136525"/>
          </a:xfrm>
          <a:prstGeom prst="rect">
            <a:avLst/>
          </a:prstGeom>
        </p:spPr>
      </p:pic>
      <p:sp>
        <p:nvSpPr>
          <p:cNvPr id="17" name="Header rule">
            <a:extLst>
              <a:ext uri="{FF2B5EF4-FFF2-40B4-BE49-F238E27FC236}">
                <a16:creationId xmlns:a16="http://schemas.microsoft.com/office/drawing/2014/main" id="{98E6E0B5-9270-574F-A10E-09DA8982DB02}"/>
              </a:ext>
            </a:extLst>
          </p:cNvPr>
          <p:cNvSpPr/>
          <p:nvPr/>
        </p:nvSpPr>
        <p:spPr>
          <a:xfrm>
            <a:off x="640080" y="821642"/>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22" name="Title Placeholder">
            <a:extLst>
              <a:ext uri="{FF2B5EF4-FFF2-40B4-BE49-F238E27FC236}">
                <a16:creationId xmlns:a16="http://schemas.microsoft.com/office/drawing/2014/main" id="{7143B24C-1C3A-8E4C-BD32-A8A3EF401E90}"/>
              </a:ext>
            </a:extLst>
          </p:cNvPr>
          <p:cNvSpPr>
            <a:spLocks noGrp="1"/>
          </p:cNvSpPr>
          <p:nvPr>
            <p:ph type="title"/>
          </p:nvPr>
        </p:nvSpPr>
        <p:spPr>
          <a:xfrm>
            <a:off x="640079" y="367401"/>
            <a:ext cx="7772400" cy="389979"/>
          </a:xfrm>
          <a:prstGeom prst="rect">
            <a:avLst/>
          </a:prstGeom>
        </p:spPr>
        <p:txBody>
          <a:bodyPr vert="horz" wrap="square" lIns="0" tIns="0" rIns="0" bIns="0" rtlCol="0" anchor="b" anchorCtr="0">
            <a:spAutoFit/>
          </a:bodyPr>
          <a:lstStyle/>
          <a:p>
            <a:r>
              <a:rPr lang="en-US" dirty="0"/>
              <a:t>Click to edit Master title</a:t>
            </a:r>
          </a:p>
        </p:txBody>
      </p:sp>
      <p:sp>
        <p:nvSpPr>
          <p:cNvPr id="26" name="Date Placeholder">
            <a:extLst>
              <a:ext uri="{FF2B5EF4-FFF2-40B4-BE49-F238E27FC236}">
                <a16:creationId xmlns:a16="http://schemas.microsoft.com/office/drawing/2014/main" id="{8221B8DE-CEF2-934A-AC4E-99A13E490B7A}"/>
              </a:ext>
            </a:extLst>
          </p:cNvPr>
          <p:cNvSpPr>
            <a:spLocks noGrp="1"/>
          </p:cNvSpPr>
          <p:nvPr>
            <p:ph type="dt" sz="half" idx="2"/>
          </p:nvPr>
        </p:nvSpPr>
        <p:spPr>
          <a:xfrm>
            <a:off x="7407534" y="4754880"/>
            <a:ext cx="941832" cy="381643"/>
          </a:xfrm>
          <a:prstGeom prst="rect">
            <a:avLst/>
          </a:prstGeom>
        </p:spPr>
        <p:txBody>
          <a:bodyPr vert="horz" wrap="square" lIns="0" tIns="0" rIns="0" bIns="256032" rtlCol="0" anchor="t" anchorCtr="0">
            <a:spAutoFit/>
          </a:bodyPr>
          <a:lstStyle>
            <a:lvl1pPr algn="r">
              <a:lnSpc>
                <a:spcPct val="100000"/>
              </a:lnSpc>
              <a:defRPr sz="800" b="0" i="0">
                <a:solidFill>
                  <a:srgbClr val="898989"/>
                </a:solidFill>
                <a:latin typeface="Helvetica Regular" pitchFamily="2" charset="0"/>
              </a:defRPr>
            </a:lvl1pPr>
          </a:lstStyle>
          <a:p>
            <a:endParaRPr lang="en-US" dirty="0"/>
          </a:p>
        </p:txBody>
      </p:sp>
      <p:sp>
        <p:nvSpPr>
          <p:cNvPr id="27" name="Slide Number Placeholder">
            <a:extLst>
              <a:ext uri="{FF2B5EF4-FFF2-40B4-BE49-F238E27FC236}">
                <a16:creationId xmlns:a16="http://schemas.microsoft.com/office/drawing/2014/main" id="{BB99265C-2058-D148-A5A5-70540F68B968}"/>
              </a:ext>
            </a:extLst>
          </p:cNvPr>
          <p:cNvSpPr>
            <a:spLocks noGrp="1"/>
          </p:cNvSpPr>
          <p:nvPr>
            <p:ph type="sldNum" sz="quarter" idx="4"/>
          </p:nvPr>
        </p:nvSpPr>
        <p:spPr>
          <a:xfrm>
            <a:off x="8686800" y="4754880"/>
            <a:ext cx="457200" cy="365760"/>
          </a:xfrm>
          <a:prstGeom prst="rect">
            <a:avLst/>
          </a:prstGeom>
        </p:spPr>
        <p:txBody>
          <a:bodyPr vert="horz" wrap="square" lIns="0" tIns="0" rIns="0" bIns="256032" rtlCol="0" anchor="t" anchorCtr="0">
            <a:spAutoFit/>
          </a:bodyPr>
          <a:lstStyle>
            <a:lvl1pPr algn="l">
              <a:lnSpc>
                <a:spcPct val="100000"/>
              </a:lnSpc>
              <a:defRPr sz="800" b="0" i="0">
                <a:solidFill>
                  <a:srgbClr val="898989"/>
                </a:solidFill>
                <a:latin typeface="Helvetica Regular" pitchFamily="2" charset="0"/>
              </a:defRPr>
            </a:lvl1pPr>
          </a:lstStyle>
          <a:p>
            <a:fld id="{B6238B5B-F19C-E947-A0BC-87BD7983F871}" type="slidenum">
              <a:rPr lang="en-US" smtClean="0"/>
              <a:pPr/>
              <a:t>‹#›</a:t>
            </a:fld>
            <a:endParaRPr lang="en-US" dirty="0"/>
          </a:p>
        </p:txBody>
      </p:sp>
      <p:sp>
        <p:nvSpPr>
          <p:cNvPr id="9" name="Text Placeholder-left">
            <a:extLst>
              <a:ext uri="{FF2B5EF4-FFF2-40B4-BE49-F238E27FC236}">
                <a16:creationId xmlns:a16="http://schemas.microsoft.com/office/drawing/2014/main" id="{780A88FB-C016-B145-BF42-9CAF49E61B24}"/>
              </a:ext>
            </a:extLst>
          </p:cNvPr>
          <p:cNvSpPr txBox="1">
            <a:spLocks/>
          </p:cNvSpPr>
          <p:nvPr/>
        </p:nvSpPr>
        <p:spPr>
          <a:xfrm>
            <a:off x="933938" y="4773168"/>
            <a:ext cx="1549328" cy="369973"/>
          </a:xfrm>
          <a:prstGeom prst="rect">
            <a:avLst/>
          </a:prstGeom>
        </p:spPr>
        <p:txBody>
          <a:bodyPr wrap="square" lIns="0" tIns="0" rIns="0" bIns="256032">
            <a:spAutoFit/>
          </a:bodyPr>
          <a:lstStyle>
            <a:lvl1pPr marL="0" indent="0" algn="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latin typeface="Helvetica Regular" pitchFamily="2" charset="0"/>
              </a:rPr>
              <a:t>Computer Science Department</a:t>
            </a:r>
          </a:p>
        </p:txBody>
      </p:sp>
      <p:sp>
        <p:nvSpPr>
          <p:cNvPr id="10" name="Text Placeholder-middle">
            <a:extLst>
              <a:ext uri="{FF2B5EF4-FFF2-40B4-BE49-F238E27FC236}">
                <a16:creationId xmlns:a16="http://schemas.microsoft.com/office/drawing/2014/main" id="{1D05E4E6-3004-4849-9241-63072375FC1B}"/>
              </a:ext>
            </a:extLst>
          </p:cNvPr>
          <p:cNvSpPr txBox="1">
            <a:spLocks/>
          </p:cNvSpPr>
          <p:nvPr/>
        </p:nvSpPr>
        <p:spPr>
          <a:xfrm>
            <a:off x="2685202" y="4773168"/>
            <a:ext cx="4139353" cy="369332"/>
          </a:xfrm>
          <a:prstGeom prst="rect">
            <a:avLst/>
          </a:prstGeom>
        </p:spPr>
        <p:txBody>
          <a:bodyPr wrap="square" lIns="0" tIns="0" rIns="0" bIns="256032">
            <a:spAutoFit/>
          </a:bodyPr>
          <a:lstStyle>
            <a:lvl1pPr marL="0" indent="0" algn="ct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en-US" b="0" i="0" dirty="0">
                <a:latin typeface="Helvetica Regular" pitchFamily="2" charset="0"/>
              </a:rPr>
              <a:t>On Tractable Computation of Expected Predictions</a:t>
            </a:r>
          </a:p>
        </p:txBody>
      </p:sp>
      <p:sp>
        <p:nvSpPr>
          <p:cNvPr id="4" name="Text Placeholder 3">
            <a:extLst>
              <a:ext uri="{FF2B5EF4-FFF2-40B4-BE49-F238E27FC236}">
                <a16:creationId xmlns:a16="http://schemas.microsoft.com/office/drawing/2014/main" id="{883B9C53-1485-764E-86F1-EF642FC86547}"/>
              </a:ext>
            </a:extLst>
          </p:cNvPr>
          <p:cNvSpPr>
            <a:spLocks noGrp="1"/>
          </p:cNvSpPr>
          <p:nvPr>
            <p:ph type="body" idx="1"/>
          </p:nvPr>
        </p:nvSpPr>
        <p:spPr>
          <a:xfrm>
            <a:off x="1097280" y="1188720"/>
            <a:ext cx="7315199" cy="1175771"/>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7186469"/>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8" r:id="rId13"/>
    <p:sldLayoutId id="2147483825" r:id="rId14"/>
    <p:sldLayoutId id="2147483826" r:id="rId15"/>
    <p:sldLayoutId id="2147483827" r:id="rId16"/>
  </p:sldLayoutIdLst>
  <p:hf hdr="0" ftr="0"/>
  <p:txStyles>
    <p:title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b="0" kern="1200">
          <a:solidFill>
            <a:srgbClr val="58595B"/>
          </a:solidFill>
          <a:latin typeface="+mn-lt"/>
          <a:ea typeface="+mn-ea"/>
          <a:cs typeface="+mn-cs"/>
        </a:defRPr>
      </a:lvl1pPr>
      <a:lvl2pPr marL="448056" indent="-173736" algn="l" defTabSz="685800" rtl="0" eaLnBrk="1" latinLnBrk="0" hangingPunct="1">
        <a:lnSpc>
          <a:spcPct val="90000"/>
        </a:lnSpc>
        <a:spcBef>
          <a:spcPts val="375"/>
        </a:spcBef>
        <a:spcAft>
          <a:spcPts val="0"/>
        </a:spcAft>
        <a:buFont typeface="Arial" panose="020B0604020202020204" pitchFamily="34" charset="0"/>
        <a:buChar char="•"/>
        <a:defRPr sz="1400" b="0" i="0" kern="1200" baseline="0">
          <a:solidFill>
            <a:srgbClr val="58595B"/>
          </a:solidFill>
          <a:latin typeface="+mn-lt"/>
          <a:ea typeface="+mn-ea"/>
          <a:cs typeface="+mn-cs"/>
        </a:defRPr>
      </a:lvl2pPr>
      <a:lvl3pPr marL="722376" indent="-173736" algn="l" defTabSz="685800" rtl="0" eaLnBrk="1" latinLnBrk="0" hangingPunct="1">
        <a:lnSpc>
          <a:spcPct val="90000"/>
        </a:lnSpc>
        <a:spcBef>
          <a:spcPts val="375"/>
        </a:spcBef>
        <a:spcAft>
          <a:spcPts val="0"/>
        </a:spcAft>
        <a:buFont typeface="Arial" panose="020B0604020202020204" pitchFamily="34" charset="0"/>
        <a:buChar char="•"/>
        <a:defRPr sz="1400" b="0" kern="1200">
          <a:solidFill>
            <a:srgbClr val="58595B"/>
          </a:solidFill>
          <a:latin typeface="+mn-lt"/>
          <a:ea typeface="+mn-ea"/>
          <a:cs typeface="+mn-cs"/>
        </a:defRPr>
      </a:lvl3pPr>
      <a:lvl4pPr marL="996696" indent="-173736" algn="l" defTabSz="685800" rtl="0" eaLnBrk="1" latinLnBrk="0" hangingPunct="1">
        <a:lnSpc>
          <a:spcPct val="90000"/>
        </a:lnSpc>
        <a:spcBef>
          <a:spcPts val="375"/>
        </a:spcBef>
        <a:spcAft>
          <a:spcPts val="0"/>
        </a:spcAft>
        <a:buFont typeface="Arial" panose="020B0604020202020204" pitchFamily="34" charset="0"/>
        <a:buChar char="•"/>
        <a:defRPr sz="1400" b="0" i="0" kern="1200">
          <a:solidFill>
            <a:srgbClr val="58595B"/>
          </a:solidFill>
          <a:latin typeface="+mn-lt"/>
          <a:ea typeface="+mn-ea"/>
          <a:cs typeface="+mn-cs"/>
        </a:defRPr>
      </a:lvl4pPr>
      <a:lvl5pPr marL="1271016" indent="-173736" algn="l" defTabSz="685800" rtl="0" eaLnBrk="1" latinLnBrk="0" hangingPunct="1">
        <a:lnSpc>
          <a:spcPct val="90000"/>
        </a:lnSpc>
        <a:spcBef>
          <a:spcPts val="375"/>
        </a:spcBef>
        <a:spcAft>
          <a:spcPts val="0"/>
        </a:spcAft>
        <a:buFont typeface="Arial" panose="020B0604020202020204" pitchFamily="34" charset="0"/>
        <a:buChar char="•"/>
        <a:defRPr sz="1400" b="0" kern="1200">
          <a:solidFill>
            <a:srgbClr val="58595B"/>
          </a:solidFill>
          <a:latin typeface="+mn-lt"/>
          <a:ea typeface="+mn-ea"/>
          <a:cs typeface="+mn-cs"/>
        </a:defRPr>
      </a:lvl5pPr>
      <a:lvl6pPr marL="628650" indent="-651510" algn="l" defTabSz="685800" rtl="0" eaLnBrk="1" latinLnBrk="0" hangingPunct="1">
        <a:lnSpc>
          <a:spcPct val="90000"/>
        </a:lnSpc>
        <a:spcBef>
          <a:spcPts val="0"/>
        </a:spcBef>
        <a:spcAft>
          <a:spcPts val="600"/>
        </a:spcAft>
        <a:buFont typeface="Arial" panose="020B0604020202020204" pitchFamily="34" charset="0"/>
        <a:buNone/>
        <a:defRPr sz="100" kern="1200">
          <a:solidFill>
            <a:schemeClr val="tx1"/>
          </a:solidFill>
          <a:latin typeface="+mn-lt"/>
          <a:ea typeface="+mn-ea"/>
          <a:cs typeface="+mn-cs"/>
        </a:defRPr>
      </a:lvl6pPr>
      <a:lvl7pPr marL="557784" indent="-194310" algn="l" defTabSz="685800" rtl="0" eaLnBrk="1" latinLnBrk="0" hangingPunct="1">
        <a:lnSpc>
          <a:spcPct val="90000"/>
        </a:lnSpc>
        <a:spcBef>
          <a:spcPts val="0"/>
        </a:spcBef>
        <a:spcAft>
          <a:spcPts val="600"/>
        </a:spcAft>
        <a:buFont typeface="Arial" panose="020B0604020202020204" pitchFamily="34" charset="0"/>
        <a:buChar char="•"/>
        <a:defRPr sz="5400" kern="1200">
          <a:solidFill>
            <a:schemeClr val="tx1"/>
          </a:solidFill>
          <a:latin typeface="+mn-lt"/>
          <a:ea typeface="+mn-ea"/>
          <a:cs typeface="+mn-cs"/>
        </a:defRPr>
      </a:lvl7pPr>
      <a:lvl8pPr marL="274320" indent="-171450" algn="l" defTabSz="685800" rtl="0" eaLnBrk="1" latinLnBrk="0" hangingPunct="1">
        <a:lnSpc>
          <a:spcPct val="90000"/>
        </a:lnSpc>
        <a:spcBef>
          <a:spcPts val="0"/>
        </a:spcBef>
        <a:spcAft>
          <a:spcPts val="600"/>
        </a:spcAft>
        <a:buFont typeface="Arial" panose="020B0604020202020204" pitchFamily="34" charset="0"/>
        <a:buChar char="•"/>
        <a:defRPr sz="1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41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78B"/>
            </a:gs>
            <a:gs pos="100000">
              <a:srgbClr val="2774AE"/>
            </a:gs>
          </a:gsLst>
          <a:lin ang="0" scaled="0"/>
        </a:gradFill>
        <a:effectLst/>
      </p:bgPr>
    </p:bg>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7C7160C-D279-C84E-A714-5CF37C5CC49F}"/>
              </a:ext>
            </a:extLst>
          </p:cNvPr>
          <p:cNvSpPr/>
          <p:nvPr/>
        </p:nvSpPr>
        <p:spPr>
          <a:xfrm>
            <a:off x="0" y="0"/>
            <a:ext cx="9144000" cy="51365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Regular" pitchFamily="2" charset="0"/>
            </a:endParaRPr>
          </a:p>
        </p:txBody>
      </p:sp>
      <p:graphicFrame>
        <p:nvGraphicFramePr>
          <p:cNvPr id="15" name="Table 14" hidden="1">
            <a:extLst>
              <a:ext uri="{FF2B5EF4-FFF2-40B4-BE49-F238E27FC236}">
                <a16:creationId xmlns:a16="http://schemas.microsoft.com/office/drawing/2014/main" id="{2684D85E-2681-5C44-AFBC-F0E79677A166}"/>
              </a:ext>
            </a:extLst>
          </p:cNvPr>
          <p:cNvGraphicFramePr>
            <a:graphicFrameLocks noGrp="1"/>
          </p:cNvGraphicFramePr>
          <p:nvPr>
            <p:extLst>
              <p:ext uri="{D42A27DB-BD31-4B8C-83A1-F6EECF244321}">
                <p14:modId xmlns:p14="http://schemas.microsoft.com/office/powerpoint/2010/main" val="1915787603"/>
              </p:ext>
            </p:extLst>
          </p:nvPr>
        </p:nvGraphicFramePr>
        <p:xfrm>
          <a:off x="685800" y="356673"/>
          <a:ext cx="7772400" cy="458139"/>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458139">
                <a:tc>
                  <a:txBody>
                    <a:bodyPr/>
                    <a:lstStyle/>
                    <a:p>
                      <a:pPr>
                        <a:lnSpc>
                          <a:spcPct val="100000"/>
                        </a:lnSpc>
                      </a:pPr>
                      <a:r>
                        <a:rPr lang="en-US" sz="2800" b="0" i="0" dirty="0">
                          <a:ln>
                            <a:noFill/>
                          </a:ln>
                          <a:solidFill>
                            <a:srgbClr val="58595B"/>
                          </a:solidFill>
                          <a:latin typeface="Helvetica Regular" pitchFamily="2" charset="0"/>
                          <a:cs typeface="Arial" panose="020B0604020202020204" pitchFamily="34" charset="0"/>
                        </a:rPr>
                        <a:t>Preferred Header Size</a:t>
                      </a:r>
                      <a:endParaRPr lang="en-US" sz="2800" b="0" i="0" dirty="0">
                        <a:ln>
                          <a:noFill/>
                        </a:ln>
                        <a:latin typeface="Helvetica Regular" pitchFamily="2" charset="0"/>
                      </a:endParaRPr>
                    </a:p>
                  </a:txBody>
                  <a:tcPr marL="0" marR="0" marT="0" marB="18288">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pic>
        <p:nvPicPr>
          <p:cNvPr id="9" name="brand logo-white">
            <a:extLst>
              <a:ext uri="{FF2B5EF4-FFF2-40B4-BE49-F238E27FC236}">
                <a16:creationId xmlns:a16="http://schemas.microsoft.com/office/drawing/2014/main" id="{51676347-45D6-CD47-AAC8-2B1B358153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2900" y="4727575"/>
            <a:ext cx="423229" cy="136525"/>
          </a:xfrm>
          <a:prstGeom prst="rect">
            <a:avLst/>
          </a:prstGeom>
        </p:spPr>
      </p:pic>
      <p:sp>
        <p:nvSpPr>
          <p:cNvPr id="10" name="Date Placeholder">
            <a:extLst>
              <a:ext uri="{FF2B5EF4-FFF2-40B4-BE49-F238E27FC236}">
                <a16:creationId xmlns:a16="http://schemas.microsoft.com/office/drawing/2014/main" id="{FA478317-E98C-5C4D-8ED4-27BAFC60FBB0}"/>
              </a:ext>
            </a:extLst>
          </p:cNvPr>
          <p:cNvSpPr txBox="1">
            <a:spLocks/>
          </p:cNvSpPr>
          <p:nvPr/>
        </p:nvSpPr>
        <p:spPr>
          <a:xfrm>
            <a:off x="7407534" y="4754880"/>
            <a:ext cx="941832" cy="381643"/>
          </a:xfrm>
          <a:prstGeom prst="rect">
            <a:avLst/>
          </a:prstGeom>
        </p:spPr>
        <p:txBody>
          <a:bodyPr vert="horz" wrap="square" lIns="0" tIns="0" rIns="0" bIns="256032" rtlCol="0" anchor="t" anchorCtr="0">
            <a:spAutoFit/>
          </a:bodyPr>
          <a:lstStyle>
            <a:defPPr>
              <a:defRPr lang="en-US"/>
            </a:defPPr>
            <a:lvl1pPr marL="0" algn="r" defTabSz="685800" rtl="0" eaLnBrk="1" latinLnBrk="0" hangingPunct="1">
              <a:lnSpc>
                <a:spcPct val="100000"/>
              </a:lnSpc>
              <a:defRPr sz="800" b="0" i="0" kern="1200">
                <a:solidFill>
                  <a:srgbClr val="898989"/>
                </a:solidFill>
                <a:latin typeface="Helvetica Regular" pitchFamily="2"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B7B64D7-70E9-C546-AE78-4C392EDC5411}" type="datetime4">
              <a:rPr lang="en-US" smtClean="0">
                <a:solidFill>
                  <a:schemeClr val="bg1"/>
                </a:solidFill>
              </a:rPr>
              <a:pPr/>
              <a:t>November 11, 2019</a:t>
            </a:fld>
            <a:endParaRPr lang="en-US" dirty="0">
              <a:solidFill>
                <a:schemeClr val="bg1"/>
              </a:solidFill>
            </a:endParaRPr>
          </a:p>
        </p:txBody>
      </p:sp>
      <p:sp>
        <p:nvSpPr>
          <p:cNvPr id="11" name="Slide Number Placeholder">
            <a:extLst>
              <a:ext uri="{FF2B5EF4-FFF2-40B4-BE49-F238E27FC236}">
                <a16:creationId xmlns:a16="http://schemas.microsoft.com/office/drawing/2014/main" id="{DA79644A-3B18-374D-AEC4-AF294BA47711}"/>
              </a:ext>
            </a:extLst>
          </p:cNvPr>
          <p:cNvSpPr txBox="1">
            <a:spLocks/>
          </p:cNvSpPr>
          <p:nvPr/>
        </p:nvSpPr>
        <p:spPr>
          <a:xfrm>
            <a:off x="8686800" y="4754880"/>
            <a:ext cx="457200" cy="381643"/>
          </a:xfrm>
          <a:prstGeom prst="rect">
            <a:avLst/>
          </a:prstGeom>
        </p:spPr>
        <p:txBody>
          <a:bodyPr vert="horz" wrap="square" lIns="0" tIns="0" rIns="0" bIns="256032" rtlCol="0" anchor="t" anchorCtr="0">
            <a:spAutoFit/>
          </a:bodyPr>
          <a:lstStyle>
            <a:defPPr>
              <a:defRPr lang="en-US"/>
            </a:defPPr>
            <a:lvl1pPr marL="0" algn="l" defTabSz="685800" rtl="0" eaLnBrk="1" latinLnBrk="0" hangingPunct="1">
              <a:lnSpc>
                <a:spcPct val="100000"/>
              </a:lnSpc>
              <a:defRPr sz="800" b="0" i="0" kern="1200">
                <a:solidFill>
                  <a:srgbClr val="898989"/>
                </a:solidFill>
                <a:latin typeface="Helvetica Regular" pitchFamily="2"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B6238B5B-F19C-E947-A0BC-87BD7983F871}" type="slidenum">
              <a:rPr lang="en-US" smtClean="0">
                <a:solidFill>
                  <a:schemeClr val="bg1"/>
                </a:solidFill>
              </a:rPr>
              <a:pPr/>
              <a:t>‹#›</a:t>
            </a:fld>
            <a:endParaRPr lang="en-US" dirty="0">
              <a:solidFill>
                <a:schemeClr val="bg1"/>
              </a:solidFill>
            </a:endParaRPr>
          </a:p>
        </p:txBody>
      </p:sp>
      <p:sp>
        <p:nvSpPr>
          <p:cNvPr id="12" name="Text Placeholder-left">
            <a:extLst>
              <a:ext uri="{FF2B5EF4-FFF2-40B4-BE49-F238E27FC236}">
                <a16:creationId xmlns:a16="http://schemas.microsoft.com/office/drawing/2014/main" id="{23F08363-883B-8749-9AEA-BC16C3EB8CE3}"/>
              </a:ext>
            </a:extLst>
          </p:cNvPr>
          <p:cNvSpPr txBox="1">
            <a:spLocks/>
          </p:cNvSpPr>
          <p:nvPr/>
        </p:nvSpPr>
        <p:spPr>
          <a:xfrm>
            <a:off x="1097280" y="4773168"/>
            <a:ext cx="2651760" cy="369973"/>
          </a:xfrm>
          <a:prstGeom prst="rect">
            <a:avLst/>
          </a:prstGeom>
        </p:spPr>
        <p:txBody>
          <a:bodyPr wrap="square" lIns="0" tIns="0" rIns="0" bIns="256032">
            <a:spAutoFit/>
          </a:bodyPr>
          <a:lstStyle>
            <a:lvl1pPr marL="0" indent="0" algn="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solidFill>
                  <a:schemeClr val="bg1"/>
                </a:solidFill>
                <a:latin typeface="Helvetica Regular" pitchFamily="2" charset="0"/>
              </a:rPr>
              <a:t>Department Name (edit in Slide Master)</a:t>
            </a:r>
          </a:p>
        </p:txBody>
      </p:sp>
      <p:sp>
        <p:nvSpPr>
          <p:cNvPr id="13" name="Text Placeholder-middle">
            <a:extLst>
              <a:ext uri="{FF2B5EF4-FFF2-40B4-BE49-F238E27FC236}">
                <a16:creationId xmlns:a16="http://schemas.microsoft.com/office/drawing/2014/main" id="{71380050-84F1-D143-BCF2-F067E310EFE8}"/>
              </a:ext>
            </a:extLst>
          </p:cNvPr>
          <p:cNvSpPr txBox="1">
            <a:spLocks/>
          </p:cNvSpPr>
          <p:nvPr/>
        </p:nvSpPr>
        <p:spPr>
          <a:xfrm>
            <a:off x="3840480" y="4773168"/>
            <a:ext cx="3474720" cy="369973"/>
          </a:xfrm>
          <a:prstGeom prst="rect">
            <a:avLst/>
          </a:prstGeom>
        </p:spPr>
        <p:txBody>
          <a:bodyPr wrap="square" lIns="0" tIns="0" rIns="0" bIns="256032">
            <a:spAutoFit/>
          </a:bodyPr>
          <a:lstStyle>
            <a:lvl1pPr marL="0" indent="0" algn="ct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solidFill>
                  <a:schemeClr val="bg1"/>
                </a:solidFill>
                <a:latin typeface="Helvetica Regular" pitchFamily="2" charset="0"/>
              </a:rPr>
              <a:t>Presentation Title (edit in Slide Master)</a:t>
            </a:r>
          </a:p>
        </p:txBody>
      </p:sp>
    </p:spTree>
    <p:extLst>
      <p:ext uri="{BB962C8B-B14F-4D97-AF65-F5344CB8AC3E}">
        <p14:creationId xmlns:p14="http://schemas.microsoft.com/office/powerpoint/2010/main" val="1216462480"/>
      </p:ext>
    </p:extLst>
  </p:cSld>
  <p:clrMap bg1="lt1" tx1="dk1" bg2="lt2" tx2="dk2" accent1="accent1" accent2="accent2" accent3="accent3" accent4="accent4" accent5="accent5" accent6="accent6" hlink="hlink" folHlink="folHlink"/>
  <p:sldLayoutIdLst>
    <p:sldLayoutId id="2147483811" r:id="rId1"/>
  </p:sldLayoutIdLst>
  <p:hf hdr="0" ftr="0"/>
  <p:txStyles>
    <p:titleStyle>
      <a:lvl1pPr algn="l" defTabSz="685800" rtl="0" eaLnBrk="1" latinLnBrk="0" hangingPunct="1">
        <a:lnSpc>
          <a:spcPct val="90000"/>
        </a:lnSpc>
        <a:spcBef>
          <a:spcPct val="0"/>
        </a:spcBef>
        <a:buNone/>
        <a:defRPr sz="2800" b="1" i="0" kern="1200">
          <a:solidFill>
            <a:srgbClr val="58595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rgbClr val="58595B"/>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14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7.e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26.e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slideLayout" Target="../slideLayouts/slideLayout3.xml"/><Relationship Id="rId7" Type="http://schemas.openxmlformats.org/officeDocument/2006/relationships/oleObject" Target="../embeddings/oleObject2.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notesSlide" Target="../notesSlides/notesSlide7.xml"/><Relationship Id="rId7" Type="http://schemas.openxmlformats.org/officeDocument/2006/relationships/image" Target="../media/image21.svg"/><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image" Target="../media/image20.png"/><Relationship Id="rId11" Type="http://schemas.openxmlformats.org/officeDocument/2006/relationships/image" Target="../media/image24.png"/><Relationship Id="rId5" Type="http://schemas.openxmlformats.org/officeDocument/2006/relationships/image" Target="../media/image19.svg"/><Relationship Id="rId10" Type="http://schemas.openxmlformats.org/officeDocument/2006/relationships/image" Target="../media/image23.png"/><Relationship Id="rId4" Type="http://schemas.openxmlformats.org/officeDocument/2006/relationships/image" Target="../media/image18.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9.xml"/><Relationship Id="rId7" Type="http://schemas.openxmlformats.org/officeDocument/2006/relationships/image" Target="../media/image23.e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22.emf"/><Relationship Id="rId4" Type="http://schemas.openxmlformats.org/officeDocument/2006/relationships/oleObject" Target="../embeddings/oleObject3.bin"/><Relationship Id="rId9" Type="http://schemas.openxmlformats.org/officeDocument/2006/relationships/image" Target="../media/image2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EE1D15-EA9A-FA4A-BE1F-2B9CAA596498}"/>
              </a:ext>
            </a:extLst>
          </p:cNvPr>
          <p:cNvSpPr>
            <a:spLocks noGrp="1"/>
          </p:cNvSpPr>
          <p:nvPr>
            <p:ph sz="quarter" idx="22"/>
          </p:nvPr>
        </p:nvSpPr>
        <p:spPr>
          <a:xfrm>
            <a:off x="640080" y="4663376"/>
            <a:ext cx="2610908" cy="167097"/>
          </a:xfrm>
        </p:spPr>
        <p:txBody>
          <a:bodyPr/>
          <a:lstStyle/>
          <a:p>
            <a:r>
              <a:rPr lang="en-US" dirty="0"/>
              <a:t>Computer Science Department, UCLA</a:t>
            </a:r>
          </a:p>
        </p:txBody>
      </p:sp>
      <p:sp>
        <p:nvSpPr>
          <p:cNvPr id="11" name="Content Placeholder 10">
            <a:extLst>
              <a:ext uri="{FF2B5EF4-FFF2-40B4-BE49-F238E27FC236}">
                <a16:creationId xmlns:a16="http://schemas.microsoft.com/office/drawing/2014/main" id="{5B4A7A6C-6FF2-5644-AE82-53B6FDD0682B}"/>
              </a:ext>
            </a:extLst>
          </p:cNvPr>
          <p:cNvSpPr>
            <a:spLocks noGrp="1"/>
          </p:cNvSpPr>
          <p:nvPr>
            <p:ph sz="quarter" idx="4294967295"/>
          </p:nvPr>
        </p:nvSpPr>
        <p:spPr>
          <a:xfrm>
            <a:off x="640080" y="4453694"/>
            <a:ext cx="8005156" cy="193899"/>
          </a:xfrm>
        </p:spPr>
        <p:txBody>
          <a:bodyPr/>
          <a:lstStyle/>
          <a:p>
            <a:pPr marL="0" indent="0">
              <a:buNone/>
            </a:pPr>
            <a:r>
              <a:rPr lang="en-US" dirty="0"/>
              <a:t>Pasha Khosravi, YooJung Choi, Yitao Liang, Antonio </a:t>
            </a:r>
            <a:r>
              <a:rPr lang="en-US" dirty="0" err="1"/>
              <a:t>Vergari</a:t>
            </a:r>
            <a:r>
              <a:rPr lang="en-US" dirty="0"/>
              <a:t> and Guy Van den Broeck</a:t>
            </a:r>
            <a:r>
              <a:rPr lang="en-US" dirty="0">
                <a:latin typeface="Helvetica" pitchFamily="2" charset="0"/>
              </a:rPr>
              <a:t>.</a:t>
            </a:r>
          </a:p>
        </p:txBody>
      </p:sp>
      <p:sp>
        <p:nvSpPr>
          <p:cNvPr id="10" name="Text Placeholder 9">
            <a:extLst>
              <a:ext uri="{FF2B5EF4-FFF2-40B4-BE49-F238E27FC236}">
                <a16:creationId xmlns:a16="http://schemas.microsoft.com/office/drawing/2014/main" id="{BBEAB19E-9D7C-FF4A-8C05-58A45714A95F}"/>
              </a:ext>
            </a:extLst>
          </p:cNvPr>
          <p:cNvSpPr>
            <a:spLocks noGrp="1"/>
          </p:cNvSpPr>
          <p:nvPr>
            <p:ph type="body" sz="quarter" idx="31"/>
          </p:nvPr>
        </p:nvSpPr>
        <p:spPr>
          <a:xfrm>
            <a:off x="640080" y="2314911"/>
            <a:ext cx="7772400" cy="276999"/>
          </a:xfrm>
        </p:spPr>
        <p:txBody>
          <a:bodyPr/>
          <a:lstStyle/>
          <a:p>
            <a:r>
              <a:rPr lang="en-US" sz="2000" dirty="0"/>
              <a:t>On Tractable Computation of Expected Predictions</a:t>
            </a:r>
          </a:p>
        </p:txBody>
      </p:sp>
      <p:pic>
        <p:nvPicPr>
          <p:cNvPr id="3" name="Graphic 2">
            <a:extLst>
              <a:ext uri="{FF2B5EF4-FFF2-40B4-BE49-F238E27FC236}">
                <a16:creationId xmlns:a16="http://schemas.microsoft.com/office/drawing/2014/main" id="{88598CB6-0785-4F44-AFFD-7FAFFE0F80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0080" y="435495"/>
            <a:ext cx="1551791" cy="724170"/>
          </a:xfrm>
          <a:prstGeom prst="rect">
            <a:avLst/>
          </a:prstGeom>
        </p:spPr>
      </p:pic>
      <p:sp>
        <p:nvSpPr>
          <p:cNvPr id="15" name="TextBox 14">
            <a:extLst>
              <a:ext uri="{FF2B5EF4-FFF2-40B4-BE49-F238E27FC236}">
                <a16:creationId xmlns:a16="http://schemas.microsoft.com/office/drawing/2014/main" id="{28D0EB08-7C40-764F-8683-66D3E165A2C6}"/>
              </a:ext>
            </a:extLst>
          </p:cNvPr>
          <p:cNvSpPr txBox="1"/>
          <p:nvPr/>
        </p:nvSpPr>
        <p:spPr>
          <a:xfrm>
            <a:off x="2285269" y="437688"/>
            <a:ext cx="1538883" cy="738664"/>
          </a:xfrm>
          <a:prstGeom prst="rect">
            <a:avLst/>
          </a:prstGeom>
          <a:noFill/>
        </p:spPr>
        <p:txBody>
          <a:bodyPr wrap="none" lIns="0" tIns="0" rIns="0" bIns="0" rtlCol="0">
            <a:spAutoFit/>
          </a:bodyPr>
          <a:lstStyle/>
          <a:p>
            <a:pPr algn="l"/>
            <a:r>
              <a:rPr lang="en-US" sz="2400" b="1" dirty="0">
                <a:latin typeface="+mj-lt"/>
              </a:rPr>
              <a:t>Computer </a:t>
            </a:r>
          </a:p>
          <a:p>
            <a:pPr algn="l"/>
            <a:r>
              <a:rPr lang="en-US" sz="2400" b="1" dirty="0">
                <a:latin typeface="+mj-lt"/>
              </a:rPr>
              <a:t>Science</a:t>
            </a:r>
          </a:p>
        </p:txBody>
      </p:sp>
      <p:pic>
        <p:nvPicPr>
          <p:cNvPr id="2" name="Picture 1">
            <a:extLst>
              <a:ext uri="{FF2B5EF4-FFF2-40B4-BE49-F238E27FC236}">
                <a16:creationId xmlns:a16="http://schemas.microsoft.com/office/drawing/2014/main" id="{8092161A-A9A2-4535-8081-B7C9B507ABC4}"/>
              </a:ext>
            </a:extLst>
          </p:cNvPr>
          <p:cNvPicPr>
            <a:picLocks noChangeAspect="1"/>
          </p:cNvPicPr>
          <p:nvPr/>
        </p:nvPicPr>
        <p:blipFill>
          <a:blip r:embed="rId5"/>
          <a:stretch>
            <a:fillRect/>
          </a:stretch>
        </p:blipFill>
        <p:spPr>
          <a:xfrm>
            <a:off x="7403215" y="377735"/>
            <a:ext cx="1009265" cy="1023321"/>
          </a:xfrm>
          <a:prstGeom prst="rect">
            <a:avLst/>
          </a:prstGeom>
        </p:spPr>
      </p:pic>
    </p:spTree>
    <p:extLst>
      <p:ext uri="{BB962C8B-B14F-4D97-AF65-F5344CB8AC3E}">
        <p14:creationId xmlns:p14="http://schemas.microsoft.com/office/powerpoint/2010/main" val="92278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10</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Approximate Algorithm for classification</a:t>
            </a:r>
          </a:p>
        </p:txBody>
      </p:sp>
      <p:pic>
        <p:nvPicPr>
          <p:cNvPr id="2" name="Picture 1">
            <a:extLst>
              <a:ext uri="{FF2B5EF4-FFF2-40B4-BE49-F238E27FC236}">
                <a16:creationId xmlns:a16="http://schemas.microsoft.com/office/drawing/2014/main" id="{7A6E1142-7D69-4804-A089-54726542FC75}"/>
              </a:ext>
            </a:extLst>
          </p:cNvPr>
          <p:cNvPicPr>
            <a:picLocks noChangeAspect="1"/>
          </p:cNvPicPr>
          <p:nvPr/>
        </p:nvPicPr>
        <p:blipFill>
          <a:blip r:embed="rId3"/>
          <a:stretch>
            <a:fillRect/>
          </a:stretch>
        </p:blipFill>
        <p:spPr>
          <a:xfrm>
            <a:off x="573709" y="2510123"/>
            <a:ext cx="7838768" cy="1091829"/>
          </a:xfrm>
          <a:prstGeom prst="rect">
            <a:avLst/>
          </a:prstGeom>
        </p:spPr>
      </p:pic>
      <p:sp>
        <p:nvSpPr>
          <p:cNvPr id="4" name="TextBox 3">
            <a:extLst>
              <a:ext uri="{FF2B5EF4-FFF2-40B4-BE49-F238E27FC236}">
                <a16:creationId xmlns:a16="http://schemas.microsoft.com/office/drawing/2014/main" id="{FF26DBC0-AB43-48A6-B5A1-A19B45C9F527}"/>
              </a:ext>
            </a:extLst>
          </p:cNvPr>
          <p:cNvSpPr txBox="1"/>
          <p:nvPr/>
        </p:nvSpPr>
        <p:spPr>
          <a:xfrm>
            <a:off x="640077" y="1113503"/>
            <a:ext cx="7670639" cy="861774"/>
          </a:xfrm>
          <a:prstGeom prst="rect">
            <a:avLst/>
          </a:prstGeom>
          <a:noFill/>
        </p:spPr>
        <p:txBody>
          <a:bodyPr wrap="square" lIns="0" tIns="0" rIns="0" bIns="0" rtlCol="0">
            <a:spAutoFit/>
          </a:bodyPr>
          <a:lstStyle/>
          <a:p>
            <a:pPr algn="l"/>
            <a:r>
              <a:rPr lang="en-US" sz="1400" dirty="0"/>
              <a:t>In case of classification even with same </a:t>
            </a:r>
            <a:r>
              <a:rPr lang="en-US" sz="1400" dirty="0" err="1"/>
              <a:t>vtree</a:t>
            </a:r>
            <a:r>
              <a:rPr lang="en-US" sz="1400" dirty="0"/>
              <a:t> the task was intractable.</a:t>
            </a:r>
          </a:p>
          <a:p>
            <a:pPr algn="l"/>
            <a:endParaRPr lang="en-US" sz="1400" dirty="0"/>
          </a:p>
          <a:p>
            <a:pPr algn="l"/>
            <a:endParaRPr lang="en-US" sz="1400" dirty="0"/>
          </a:p>
          <a:p>
            <a:pPr algn="l"/>
            <a:r>
              <a:rPr lang="en-US" sz="1400" dirty="0"/>
              <a:t>We can approximate using Taylor series and higher moments of the underlying regression circuit.</a:t>
            </a:r>
          </a:p>
        </p:txBody>
      </p:sp>
    </p:spTree>
    <p:extLst>
      <p:ext uri="{BB962C8B-B14F-4D97-AF65-F5344CB8AC3E}">
        <p14:creationId xmlns:p14="http://schemas.microsoft.com/office/powerpoint/2010/main" val="76883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11</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Classification Experiments</a:t>
            </a:r>
          </a:p>
        </p:txBody>
      </p:sp>
      <p:graphicFrame>
        <p:nvGraphicFramePr>
          <p:cNvPr id="3" name="Object 2">
            <a:extLst>
              <a:ext uri="{FF2B5EF4-FFF2-40B4-BE49-F238E27FC236}">
                <a16:creationId xmlns:a16="http://schemas.microsoft.com/office/drawing/2014/main" id="{A6549086-B85B-41AF-9380-29A9F244E38C}"/>
              </a:ext>
            </a:extLst>
          </p:cNvPr>
          <p:cNvGraphicFramePr>
            <a:graphicFrameLocks noChangeAspect="1"/>
          </p:cNvGraphicFramePr>
          <p:nvPr>
            <p:extLst>
              <p:ext uri="{D42A27DB-BD31-4B8C-83A1-F6EECF244321}">
                <p14:modId xmlns:p14="http://schemas.microsoft.com/office/powerpoint/2010/main" val="514082192"/>
              </p:ext>
            </p:extLst>
          </p:nvPr>
        </p:nvGraphicFramePr>
        <p:xfrm>
          <a:off x="4572000" y="1272858"/>
          <a:ext cx="3862388" cy="2765425"/>
        </p:xfrm>
        <a:graphic>
          <a:graphicData uri="http://schemas.openxmlformats.org/presentationml/2006/ole">
            <mc:AlternateContent xmlns:mc="http://schemas.openxmlformats.org/markup-compatibility/2006">
              <mc:Choice xmlns:v="urn:schemas-microsoft-com:vml" Requires="v">
                <p:oleObj spid="_x0000_s9340" name="Acrobat Document" r:id="rId4" imgW="3863021" imgH="2765824" progId="AcroExch.Document.DC">
                  <p:embed/>
                </p:oleObj>
              </mc:Choice>
              <mc:Fallback>
                <p:oleObj name="Acrobat Document" r:id="rId4" imgW="3863021" imgH="2765824" progId="AcroExch.Document.DC">
                  <p:embed/>
                  <p:pic>
                    <p:nvPicPr>
                      <p:cNvPr id="0" name=""/>
                      <p:cNvPicPr/>
                      <p:nvPr/>
                    </p:nvPicPr>
                    <p:blipFill>
                      <a:blip r:embed="rId5"/>
                      <a:stretch>
                        <a:fillRect/>
                      </a:stretch>
                    </p:blipFill>
                    <p:spPr>
                      <a:xfrm>
                        <a:off x="4572000" y="1272858"/>
                        <a:ext cx="3862388" cy="2765425"/>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1A1B90F4-2EA0-4233-AECF-5DD87E63B49E}"/>
              </a:ext>
            </a:extLst>
          </p:cNvPr>
          <p:cNvGraphicFramePr>
            <a:graphicFrameLocks noChangeAspect="1"/>
          </p:cNvGraphicFramePr>
          <p:nvPr>
            <p:extLst>
              <p:ext uri="{D42A27DB-BD31-4B8C-83A1-F6EECF244321}">
                <p14:modId xmlns:p14="http://schemas.microsoft.com/office/powerpoint/2010/main" val="1250263004"/>
              </p:ext>
            </p:extLst>
          </p:nvPr>
        </p:nvGraphicFramePr>
        <p:xfrm>
          <a:off x="472758" y="1272858"/>
          <a:ext cx="3870325" cy="2765425"/>
        </p:xfrm>
        <a:graphic>
          <a:graphicData uri="http://schemas.openxmlformats.org/presentationml/2006/ole">
            <mc:AlternateContent xmlns:mc="http://schemas.openxmlformats.org/markup-compatibility/2006">
              <mc:Choice xmlns:v="urn:schemas-microsoft-com:vml" Requires="v">
                <p:oleObj spid="_x0000_s9341" name="Acrobat Document" r:id="rId6" imgW="3870676" imgH="2765824" progId="AcroExch.Document.DC">
                  <p:embed/>
                </p:oleObj>
              </mc:Choice>
              <mc:Fallback>
                <p:oleObj name="Acrobat Document" r:id="rId6" imgW="3870676" imgH="2765824" progId="AcroExch.Document.DC">
                  <p:embed/>
                  <p:pic>
                    <p:nvPicPr>
                      <p:cNvPr id="0" name=""/>
                      <p:cNvPicPr/>
                      <p:nvPr/>
                    </p:nvPicPr>
                    <p:blipFill>
                      <a:blip r:embed="rId7"/>
                      <a:stretch>
                        <a:fillRect/>
                      </a:stretch>
                    </p:blipFill>
                    <p:spPr>
                      <a:xfrm>
                        <a:off x="472758" y="1272858"/>
                        <a:ext cx="3870325" cy="2765425"/>
                      </a:xfrm>
                      <a:prstGeom prst="rect">
                        <a:avLst/>
                      </a:prstGeom>
                    </p:spPr>
                  </p:pic>
                </p:oleObj>
              </mc:Fallback>
            </mc:AlternateContent>
          </a:graphicData>
        </a:graphic>
      </p:graphicFrame>
    </p:spTree>
    <p:extLst>
      <p:ext uri="{BB962C8B-B14F-4D97-AF65-F5344CB8AC3E}">
        <p14:creationId xmlns:p14="http://schemas.microsoft.com/office/powerpoint/2010/main" val="3588168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12</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Another Application: Data Analysis</a:t>
            </a:r>
          </a:p>
        </p:txBody>
      </p:sp>
      <p:sp>
        <p:nvSpPr>
          <p:cNvPr id="2" name="TextBox 1">
            <a:extLst>
              <a:ext uri="{FF2B5EF4-FFF2-40B4-BE49-F238E27FC236}">
                <a16:creationId xmlns:a16="http://schemas.microsoft.com/office/drawing/2014/main" id="{E3A4E2C4-5693-4B0B-991E-6C462443AA5C}"/>
              </a:ext>
            </a:extLst>
          </p:cNvPr>
          <p:cNvSpPr txBox="1"/>
          <p:nvPr/>
        </p:nvSpPr>
        <p:spPr>
          <a:xfrm>
            <a:off x="640077" y="1150591"/>
            <a:ext cx="7772400" cy="1723549"/>
          </a:xfrm>
          <a:prstGeom prst="rect">
            <a:avLst/>
          </a:prstGeom>
          <a:noFill/>
        </p:spPr>
        <p:txBody>
          <a:bodyPr wrap="square" lIns="0" tIns="0" rIns="0" bIns="0" rtlCol="0">
            <a:spAutoFit/>
          </a:bodyPr>
          <a:lstStyle/>
          <a:p>
            <a:pPr algn="l"/>
            <a:r>
              <a:rPr lang="en-US" sz="1400" dirty="0"/>
              <a:t>Expected Prediction can provide insight into behavior of predictive models in different </a:t>
            </a:r>
          </a:p>
          <a:p>
            <a:pPr algn="l"/>
            <a:r>
              <a:rPr lang="en-US" sz="1400" dirty="0"/>
              <a:t>sub-populations.</a:t>
            </a:r>
          </a:p>
          <a:p>
            <a:endParaRPr lang="en-US" sz="1400" dirty="0"/>
          </a:p>
          <a:p>
            <a:r>
              <a:rPr lang="en-US" sz="1400" dirty="0"/>
              <a:t>We have learned an RC and a PC circuit from “Yearly Health Insurance Costs of patients”</a:t>
            </a:r>
          </a:p>
          <a:p>
            <a:pPr algn="l"/>
            <a:endParaRPr lang="en-US" sz="1400" dirty="0"/>
          </a:p>
          <a:p>
            <a:r>
              <a:rPr lang="en-US" sz="1400" b="1" dirty="0"/>
              <a:t>Q1: </a:t>
            </a:r>
            <a:r>
              <a:rPr lang="en-US" sz="1400" dirty="0"/>
              <a:t>Difference of costs between smokers and non-smokers or between female and male patients?</a:t>
            </a:r>
          </a:p>
          <a:p>
            <a:endParaRPr lang="en-US" sz="1400" dirty="0"/>
          </a:p>
          <a:p>
            <a:pPr algn="l"/>
            <a:endParaRPr lang="en-US" sz="1400" b="1" dirty="0"/>
          </a:p>
        </p:txBody>
      </p:sp>
      <p:pic>
        <p:nvPicPr>
          <p:cNvPr id="10" name="Picture 9">
            <a:extLst>
              <a:ext uri="{FF2B5EF4-FFF2-40B4-BE49-F238E27FC236}">
                <a16:creationId xmlns:a16="http://schemas.microsoft.com/office/drawing/2014/main" id="{6FE431E0-DE3D-4B13-91F5-4B35D1E1ED68}"/>
              </a:ext>
            </a:extLst>
          </p:cNvPr>
          <p:cNvPicPr>
            <a:picLocks noChangeAspect="1"/>
          </p:cNvPicPr>
          <p:nvPr/>
        </p:nvPicPr>
        <p:blipFill>
          <a:blip r:embed="rId3"/>
          <a:stretch>
            <a:fillRect/>
          </a:stretch>
        </p:blipFill>
        <p:spPr>
          <a:xfrm>
            <a:off x="479069" y="2807145"/>
            <a:ext cx="8277308" cy="684074"/>
          </a:xfrm>
          <a:prstGeom prst="rect">
            <a:avLst/>
          </a:prstGeom>
        </p:spPr>
      </p:pic>
      <p:pic>
        <p:nvPicPr>
          <p:cNvPr id="12" name="Picture 11">
            <a:extLst>
              <a:ext uri="{FF2B5EF4-FFF2-40B4-BE49-F238E27FC236}">
                <a16:creationId xmlns:a16="http://schemas.microsoft.com/office/drawing/2014/main" id="{19F95C04-5A8A-4B87-A68E-2B19AF9FACF9}"/>
              </a:ext>
            </a:extLst>
          </p:cNvPr>
          <p:cNvPicPr>
            <a:picLocks noChangeAspect="1"/>
          </p:cNvPicPr>
          <p:nvPr/>
        </p:nvPicPr>
        <p:blipFill>
          <a:blip r:embed="rId4"/>
          <a:stretch>
            <a:fillRect/>
          </a:stretch>
        </p:blipFill>
        <p:spPr>
          <a:xfrm>
            <a:off x="544011" y="3559453"/>
            <a:ext cx="6964100" cy="660244"/>
          </a:xfrm>
          <a:prstGeom prst="rect">
            <a:avLst/>
          </a:prstGeom>
        </p:spPr>
      </p:pic>
    </p:spTree>
    <p:extLst>
      <p:ext uri="{BB962C8B-B14F-4D97-AF65-F5344CB8AC3E}">
        <p14:creationId xmlns:p14="http://schemas.microsoft.com/office/powerpoint/2010/main" val="925165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13</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Application: Data Analysis</a:t>
            </a:r>
          </a:p>
        </p:txBody>
      </p:sp>
      <p:sp>
        <p:nvSpPr>
          <p:cNvPr id="2" name="TextBox 1">
            <a:extLst>
              <a:ext uri="{FF2B5EF4-FFF2-40B4-BE49-F238E27FC236}">
                <a16:creationId xmlns:a16="http://schemas.microsoft.com/office/drawing/2014/main" id="{E3A4E2C4-5693-4B0B-991E-6C462443AA5C}"/>
              </a:ext>
            </a:extLst>
          </p:cNvPr>
          <p:cNvSpPr txBox="1"/>
          <p:nvPr/>
        </p:nvSpPr>
        <p:spPr>
          <a:xfrm>
            <a:off x="640077" y="1150591"/>
            <a:ext cx="7772400" cy="646331"/>
          </a:xfrm>
          <a:prstGeom prst="rect">
            <a:avLst/>
          </a:prstGeom>
          <a:noFill/>
        </p:spPr>
        <p:txBody>
          <a:bodyPr wrap="square" lIns="0" tIns="0" rIns="0" bIns="0" rtlCol="0">
            <a:spAutoFit/>
          </a:bodyPr>
          <a:lstStyle/>
          <a:p>
            <a:pPr algn="l"/>
            <a:r>
              <a:rPr lang="en-US" sz="1400" dirty="0"/>
              <a:t>Can also answer more complex queries like:</a:t>
            </a:r>
          </a:p>
          <a:p>
            <a:pPr algn="l"/>
            <a:endParaRPr lang="en-US" sz="1400" dirty="0"/>
          </a:p>
          <a:p>
            <a:pPr algn="l"/>
            <a:r>
              <a:rPr lang="en-US" sz="1400" b="1" dirty="0"/>
              <a:t>Q2: </a:t>
            </a:r>
            <a:r>
              <a:rPr lang="en-US" sz="1400" dirty="0"/>
              <a:t>Average cost for female (F) smokers (S) with one Child (C) in the South East  (SE)?</a:t>
            </a:r>
          </a:p>
        </p:txBody>
      </p:sp>
      <p:pic>
        <p:nvPicPr>
          <p:cNvPr id="3" name="Picture 2">
            <a:extLst>
              <a:ext uri="{FF2B5EF4-FFF2-40B4-BE49-F238E27FC236}">
                <a16:creationId xmlns:a16="http://schemas.microsoft.com/office/drawing/2014/main" id="{C1B0CFD8-0C2F-4E45-A074-0660FA8E6302}"/>
              </a:ext>
            </a:extLst>
          </p:cNvPr>
          <p:cNvPicPr>
            <a:picLocks noChangeAspect="1"/>
          </p:cNvPicPr>
          <p:nvPr/>
        </p:nvPicPr>
        <p:blipFill>
          <a:blip r:embed="rId3"/>
          <a:stretch>
            <a:fillRect/>
          </a:stretch>
        </p:blipFill>
        <p:spPr>
          <a:xfrm>
            <a:off x="1666754" y="1875442"/>
            <a:ext cx="5113237" cy="843488"/>
          </a:xfrm>
          <a:prstGeom prst="rect">
            <a:avLst/>
          </a:prstGeom>
        </p:spPr>
      </p:pic>
      <p:sp>
        <p:nvSpPr>
          <p:cNvPr id="4" name="Rectangle 3">
            <a:extLst>
              <a:ext uri="{FF2B5EF4-FFF2-40B4-BE49-F238E27FC236}">
                <a16:creationId xmlns:a16="http://schemas.microsoft.com/office/drawing/2014/main" id="{81A319D5-A9FA-4883-8EA4-A79E6E65AAB5}"/>
              </a:ext>
            </a:extLst>
          </p:cNvPr>
          <p:cNvSpPr/>
          <p:nvPr/>
        </p:nvSpPr>
        <p:spPr>
          <a:xfrm>
            <a:off x="601494" y="2935085"/>
            <a:ext cx="6973747" cy="307777"/>
          </a:xfrm>
          <a:prstGeom prst="rect">
            <a:avLst/>
          </a:prstGeom>
        </p:spPr>
        <p:txBody>
          <a:bodyPr wrap="square">
            <a:spAutoFit/>
          </a:bodyPr>
          <a:lstStyle/>
          <a:p>
            <a:r>
              <a:rPr lang="en-US" sz="1400" b="1" dirty="0"/>
              <a:t>Q3:</a:t>
            </a:r>
            <a:r>
              <a:rPr lang="en-US" sz="1400" dirty="0"/>
              <a:t> Standard Deviation of the cost for the same sub-population?</a:t>
            </a:r>
          </a:p>
        </p:txBody>
      </p:sp>
      <p:pic>
        <p:nvPicPr>
          <p:cNvPr id="7" name="Picture 6">
            <a:extLst>
              <a:ext uri="{FF2B5EF4-FFF2-40B4-BE49-F238E27FC236}">
                <a16:creationId xmlns:a16="http://schemas.microsoft.com/office/drawing/2014/main" id="{066F9AD4-1ED5-4F35-8B31-594E379DEFC3}"/>
              </a:ext>
            </a:extLst>
          </p:cNvPr>
          <p:cNvPicPr>
            <a:picLocks noChangeAspect="1"/>
          </p:cNvPicPr>
          <p:nvPr/>
        </p:nvPicPr>
        <p:blipFill>
          <a:blip r:embed="rId4"/>
          <a:stretch>
            <a:fillRect/>
          </a:stretch>
        </p:blipFill>
        <p:spPr>
          <a:xfrm>
            <a:off x="1621541" y="3242862"/>
            <a:ext cx="5112151" cy="1000528"/>
          </a:xfrm>
          <a:prstGeom prst="rect">
            <a:avLst/>
          </a:prstGeom>
        </p:spPr>
      </p:pic>
    </p:spTree>
    <p:extLst>
      <p:ext uri="{BB962C8B-B14F-4D97-AF65-F5344CB8AC3E}">
        <p14:creationId xmlns:p14="http://schemas.microsoft.com/office/powerpoint/2010/main" val="264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727CC1-6055-134F-AE25-C68C4A9ED0E9}"/>
              </a:ext>
            </a:extLst>
          </p:cNvPr>
          <p:cNvSpPr>
            <a:spLocks noGrp="1"/>
          </p:cNvSpPr>
          <p:nvPr>
            <p:ph type="sldNum" sz="quarter" idx="19"/>
          </p:nvPr>
        </p:nvSpPr>
        <p:spPr/>
        <p:txBody>
          <a:bodyPr/>
          <a:lstStyle/>
          <a:p>
            <a:fld id="{B6238B5B-F19C-E947-A0BC-87BD7983F871}" type="slidenum">
              <a:rPr lang="en-US" smtClean="0"/>
              <a:pPr/>
              <a:t>14</a:t>
            </a:fld>
            <a:endParaRPr lang="en-US" dirty="0"/>
          </a:p>
        </p:txBody>
      </p:sp>
      <p:sp>
        <p:nvSpPr>
          <p:cNvPr id="4" name="Rectangle 3">
            <a:extLst>
              <a:ext uri="{FF2B5EF4-FFF2-40B4-BE49-F238E27FC236}">
                <a16:creationId xmlns:a16="http://schemas.microsoft.com/office/drawing/2014/main" id="{30190E4E-359D-B44B-9D3A-C3099DB6089A}"/>
              </a:ext>
            </a:extLst>
          </p:cNvPr>
          <p:cNvSpPr/>
          <p:nvPr/>
        </p:nvSpPr>
        <p:spPr>
          <a:xfrm>
            <a:off x="605065" y="2824954"/>
            <a:ext cx="184731" cy="715581"/>
          </a:xfrm>
          <a:prstGeom prst="rect">
            <a:avLst/>
          </a:prstGeom>
        </p:spPr>
        <p:txBody>
          <a:bodyPr wrap="none">
            <a:spAutoFit/>
          </a:bodyPr>
          <a:lstStyle/>
          <a:p>
            <a:endParaRPr lang="en-US" dirty="0"/>
          </a:p>
          <a:p>
            <a:br>
              <a:rPr lang="en-US" dirty="0"/>
            </a:br>
            <a:endParaRPr lang="en-US" dirty="0"/>
          </a:p>
        </p:txBody>
      </p:sp>
    </p:spTree>
    <p:extLst>
      <p:ext uri="{BB962C8B-B14F-4D97-AF65-F5344CB8AC3E}">
        <p14:creationId xmlns:p14="http://schemas.microsoft.com/office/powerpoint/2010/main" val="395775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2</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Motivation</a:t>
            </a:r>
          </a:p>
        </p:txBody>
      </p:sp>
      <p:sp>
        <p:nvSpPr>
          <p:cNvPr id="12" name="Arrow: Right 11">
            <a:extLst>
              <a:ext uri="{FF2B5EF4-FFF2-40B4-BE49-F238E27FC236}">
                <a16:creationId xmlns:a16="http://schemas.microsoft.com/office/drawing/2014/main" id="{86C955F4-6223-409A-9E12-782107217846}"/>
              </a:ext>
            </a:extLst>
          </p:cNvPr>
          <p:cNvSpPr/>
          <p:nvPr/>
        </p:nvSpPr>
        <p:spPr>
          <a:xfrm>
            <a:off x="1924578" y="1513417"/>
            <a:ext cx="1244600" cy="52493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Train</a:t>
            </a:r>
          </a:p>
        </p:txBody>
      </p:sp>
      <p:sp>
        <p:nvSpPr>
          <p:cNvPr id="13" name="Rectangle 12">
            <a:extLst>
              <a:ext uri="{FF2B5EF4-FFF2-40B4-BE49-F238E27FC236}">
                <a16:creationId xmlns:a16="http://schemas.microsoft.com/office/drawing/2014/main" id="{9510687D-EB8E-4A65-9F59-ACEB0CD4C2EE}"/>
              </a:ext>
            </a:extLst>
          </p:cNvPr>
          <p:cNvSpPr/>
          <p:nvPr/>
        </p:nvSpPr>
        <p:spPr>
          <a:xfrm>
            <a:off x="3367301" y="1176179"/>
            <a:ext cx="2302935" cy="121708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Classifier / Regressor</a:t>
            </a:r>
            <a:br>
              <a:rPr lang="en-US" dirty="0"/>
            </a:br>
            <a:endParaRPr lang="en-US" dirty="0"/>
          </a:p>
        </p:txBody>
      </p:sp>
      <p:sp>
        <p:nvSpPr>
          <p:cNvPr id="15" name="Arrow: Right 14">
            <a:extLst>
              <a:ext uri="{FF2B5EF4-FFF2-40B4-BE49-F238E27FC236}">
                <a16:creationId xmlns:a16="http://schemas.microsoft.com/office/drawing/2014/main" id="{7B072C50-95A0-4E0B-9424-24348847CA75}"/>
              </a:ext>
            </a:extLst>
          </p:cNvPr>
          <p:cNvSpPr/>
          <p:nvPr/>
        </p:nvSpPr>
        <p:spPr>
          <a:xfrm>
            <a:off x="6368254" y="2274726"/>
            <a:ext cx="1395936" cy="674476"/>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Predict</a:t>
            </a:r>
          </a:p>
        </p:txBody>
      </p:sp>
      <p:sp>
        <p:nvSpPr>
          <p:cNvPr id="16" name="TextBox 15">
            <a:extLst>
              <a:ext uri="{FF2B5EF4-FFF2-40B4-BE49-F238E27FC236}">
                <a16:creationId xmlns:a16="http://schemas.microsoft.com/office/drawing/2014/main" id="{3FDDCE9A-9CAE-4F80-9FDF-1AF4320943CC}"/>
              </a:ext>
            </a:extLst>
          </p:cNvPr>
          <p:cNvSpPr txBox="1"/>
          <p:nvPr/>
        </p:nvSpPr>
        <p:spPr>
          <a:xfrm>
            <a:off x="5722912" y="1304279"/>
            <a:ext cx="642805" cy="2308324"/>
          </a:xfrm>
          <a:prstGeom prst="rect">
            <a:avLst/>
          </a:prstGeom>
          <a:noFill/>
        </p:spPr>
        <p:txBody>
          <a:bodyPr wrap="none" lIns="0" tIns="0" rIns="0" bIns="0" rtlCol="0">
            <a:spAutoFit/>
          </a:bodyPr>
          <a:lstStyle/>
          <a:p>
            <a:pPr algn="l"/>
            <a:r>
              <a:rPr lang="en-US" sz="15000" dirty="0"/>
              <a:t>}</a:t>
            </a:r>
          </a:p>
        </p:txBody>
      </p:sp>
      <p:sp>
        <p:nvSpPr>
          <p:cNvPr id="18" name="Multiplication Sign 17">
            <a:extLst>
              <a:ext uri="{FF2B5EF4-FFF2-40B4-BE49-F238E27FC236}">
                <a16:creationId xmlns:a16="http://schemas.microsoft.com/office/drawing/2014/main" id="{990261FD-22C2-4A85-BFB3-A9AB393B5C13}"/>
              </a:ext>
            </a:extLst>
          </p:cNvPr>
          <p:cNvSpPr/>
          <p:nvPr/>
        </p:nvSpPr>
        <p:spPr>
          <a:xfrm>
            <a:off x="7772400" y="2154764"/>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4A10124-1D68-4CE2-81DD-FBD336C8EAF1}"/>
              </a:ext>
            </a:extLst>
          </p:cNvPr>
          <p:cNvSpPr txBox="1"/>
          <p:nvPr/>
        </p:nvSpPr>
        <p:spPr>
          <a:xfrm>
            <a:off x="2953677" y="3192086"/>
            <a:ext cx="1413207" cy="430887"/>
          </a:xfrm>
          <a:prstGeom prst="rect">
            <a:avLst/>
          </a:prstGeom>
          <a:noFill/>
        </p:spPr>
        <p:txBody>
          <a:bodyPr wrap="none" lIns="0" tIns="0" rIns="0" bIns="0" rtlCol="0">
            <a:spAutoFit/>
          </a:bodyPr>
          <a:lstStyle/>
          <a:p>
            <a:pPr algn="l"/>
            <a:r>
              <a:rPr lang="en-US" sz="1400" dirty="0"/>
              <a:t>Test samples with</a:t>
            </a:r>
          </a:p>
          <a:p>
            <a:pPr algn="l"/>
            <a:r>
              <a:rPr lang="en-US" sz="1400" dirty="0"/>
              <a:t>Missing Features</a:t>
            </a:r>
          </a:p>
        </p:txBody>
      </p:sp>
      <p:graphicFrame>
        <p:nvGraphicFramePr>
          <p:cNvPr id="21" name="Object 20">
            <a:extLst>
              <a:ext uri="{FF2B5EF4-FFF2-40B4-BE49-F238E27FC236}">
                <a16:creationId xmlns:a16="http://schemas.microsoft.com/office/drawing/2014/main" id="{A8EAA96C-229B-4908-B630-AF15C7658E80}"/>
              </a:ext>
            </a:extLst>
          </p:cNvPr>
          <p:cNvGraphicFramePr>
            <a:graphicFrameLocks noChangeAspect="1"/>
          </p:cNvGraphicFramePr>
          <p:nvPr>
            <p:extLst>
              <p:ext uri="{D42A27DB-BD31-4B8C-83A1-F6EECF244321}">
                <p14:modId xmlns:p14="http://schemas.microsoft.com/office/powerpoint/2010/main" val="1171615352"/>
              </p:ext>
            </p:extLst>
          </p:nvPr>
        </p:nvGraphicFramePr>
        <p:xfrm>
          <a:off x="457200" y="998005"/>
          <a:ext cx="1444609" cy="1645920"/>
        </p:xfrm>
        <a:graphic>
          <a:graphicData uri="http://schemas.openxmlformats.org/presentationml/2006/ole">
            <mc:AlternateContent xmlns:mc="http://schemas.openxmlformats.org/markup-compatibility/2006">
              <mc:Choice xmlns:v="urn:schemas-microsoft-com:vml" Requires="v">
                <p:oleObj spid="_x0000_s8372" name="Acrobat Document" r:id="rId5" imgW="1424763" imgH="1623013" progId="AcroExch.Document.DC">
                  <p:embed/>
                </p:oleObj>
              </mc:Choice>
              <mc:Fallback>
                <p:oleObj name="Acrobat Document" r:id="rId5" imgW="1424763" imgH="1623013" progId="AcroExch.Document.DC">
                  <p:embed/>
                  <p:pic>
                    <p:nvPicPr>
                      <p:cNvPr id="0" name=""/>
                      <p:cNvPicPr/>
                      <p:nvPr/>
                    </p:nvPicPr>
                    <p:blipFill>
                      <a:blip r:embed="rId6"/>
                      <a:stretch>
                        <a:fillRect/>
                      </a:stretch>
                    </p:blipFill>
                    <p:spPr>
                      <a:xfrm>
                        <a:off x="457200" y="998005"/>
                        <a:ext cx="1444609" cy="164592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8342FD6F-7A31-4DAD-942B-17998DB58B65}"/>
              </a:ext>
            </a:extLst>
          </p:cNvPr>
          <p:cNvGraphicFramePr>
            <a:graphicFrameLocks noChangeAspect="1"/>
          </p:cNvGraphicFramePr>
          <p:nvPr>
            <p:extLst>
              <p:ext uri="{D42A27DB-BD31-4B8C-83A1-F6EECF244321}">
                <p14:modId xmlns:p14="http://schemas.microsoft.com/office/powerpoint/2010/main" val="1639996333"/>
              </p:ext>
            </p:extLst>
          </p:nvPr>
        </p:nvGraphicFramePr>
        <p:xfrm>
          <a:off x="4485311" y="2750239"/>
          <a:ext cx="1211263" cy="1622425"/>
        </p:xfrm>
        <a:graphic>
          <a:graphicData uri="http://schemas.openxmlformats.org/presentationml/2006/ole">
            <mc:AlternateContent xmlns:mc="http://schemas.openxmlformats.org/markup-compatibility/2006">
              <mc:Choice xmlns:v="urn:schemas-microsoft-com:vml" Requires="v">
                <p:oleObj spid="_x0000_s8373" name="Acrobat Document" r:id="rId7" imgW="1211261" imgH="1623013" progId="AcroExch.Document.DC">
                  <p:embed/>
                </p:oleObj>
              </mc:Choice>
              <mc:Fallback>
                <p:oleObj name="Acrobat Document" r:id="rId7" imgW="1211261" imgH="1623013" progId="AcroExch.Document.DC">
                  <p:embed/>
                  <p:pic>
                    <p:nvPicPr>
                      <p:cNvPr id="0" name=""/>
                      <p:cNvPicPr/>
                      <p:nvPr/>
                    </p:nvPicPr>
                    <p:blipFill>
                      <a:blip r:embed="rId8"/>
                      <a:stretch>
                        <a:fillRect/>
                      </a:stretch>
                    </p:blipFill>
                    <p:spPr>
                      <a:xfrm>
                        <a:off x="4485311" y="2750239"/>
                        <a:ext cx="1211263" cy="1622425"/>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6252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p:bldP spid="18"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3</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Expected Prediction</a:t>
            </a:r>
          </a:p>
        </p:txBody>
      </p:sp>
      <p:sp>
        <p:nvSpPr>
          <p:cNvPr id="2" name="TextBox 1">
            <a:extLst>
              <a:ext uri="{FF2B5EF4-FFF2-40B4-BE49-F238E27FC236}">
                <a16:creationId xmlns:a16="http://schemas.microsoft.com/office/drawing/2014/main" id="{67A35705-0238-4F50-B1CC-7D1FB1759BFB}"/>
              </a:ext>
            </a:extLst>
          </p:cNvPr>
          <p:cNvSpPr txBox="1"/>
          <p:nvPr/>
        </p:nvSpPr>
        <p:spPr>
          <a:xfrm>
            <a:off x="640077" y="1171575"/>
            <a:ext cx="7772400" cy="1107996"/>
          </a:xfrm>
          <a:prstGeom prst="rect">
            <a:avLst/>
          </a:prstGeom>
          <a:noFill/>
        </p:spPr>
        <p:txBody>
          <a:bodyPr wrap="square" lIns="0" tIns="0" rIns="0" bIns="0" rtlCol="0">
            <a:spAutoFit/>
          </a:bodyPr>
          <a:lstStyle/>
          <a:p>
            <a:pPr algn="l"/>
            <a:r>
              <a:rPr lang="en-US" sz="1800" dirty="0"/>
              <a:t>We would like to probabilistically reason about the </a:t>
            </a:r>
            <a:r>
              <a:rPr lang="en-US" sz="1800" b="1" i="1" dirty="0"/>
              <a:t>expected predictions </a:t>
            </a:r>
            <a:r>
              <a:rPr lang="en-US" sz="1800" dirty="0"/>
              <a:t>of regressors and classifiers given partial observations.</a:t>
            </a:r>
          </a:p>
          <a:p>
            <a:pPr algn="l"/>
            <a:endParaRPr lang="en-US" sz="1800" dirty="0"/>
          </a:p>
          <a:p>
            <a:pPr algn="l"/>
            <a:endParaRPr lang="en-US" sz="1800" dirty="0"/>
          </a:p>
        </p:txBody>
      </p:sp>
      <p:pic>
        <p:nvPicPr>
          <p:cNvPr id="4" name="Picture 3">
            <a:extLst>
              <a:ext uri="{FF2B5EF4-FFF2-40B4-BE49-F238E27FC236}">
                <a16:creationId xmlns:a16="http://schemas.microsoft.com/office/drawing/2014/main" id="{7309CB0A-5CF4-492C-B6EB-BD1F84D63A4C}"/>
              </a:ext>
            </a:extLst>
          </p:cNvPr>
          <p:cNvPicPr>
            <a:picLocks noChangeAspect="1"/>
          </p:cNvPicPr>
          <p:nvPr/>
        </p:nvPicPr>
        <p:blipFill>
          <a:blip r:embed="rId3"/>
          <a:stretch>
            <a:fillRect/>
          </a:stretch>
        </p:blipFill>
        <p:spPr>
          <a:xfrm>
            <a:off x="1372551" y="2279571"/>
            <a:ext cx="6417948" cy="1148855"/>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5CDC89E-2FFE-4A39-BFF5-0CC533769A12}"/>
                  </a:ext>
                </a:extLst>
              </p:cNvPr>
              <p:cNvSpPr txBox="1"/>
              <p:nvPr/>
            </p:nvSpPr>
            <p:spPr>
              <a:xfrm>
                <a:off x="5772150" y="3756481"/>
                <a:ext cx="3143250" cy="430887"/>
              </a:xfrm>
              <a:prstGeom prst="rect">
                <a:avLst/>
              </a:prstGeom>
              <a:noFill/>
            </p:spPr>
            <p:txBody>
              <a:bodyPr wrap="square" lIns="0" tIns="0" rIns="0" bIns="0" rtlCol="0">
                <a:spAutoFit/>
              </a:bodyPr>
              <a:lstStyle/>
              <a:p>
                <a14:m>
                  <m:oMath xmlns:m="http://schemas.openxmlformats.org/officeDocument/2006/math">
                    <m:sSup>
                      <m:sSupPr>
                        <m:ctrlPr>
                          <a:rPr lang="en-US" sz="1400" b="1" i="1" smtClean="0">
                            <a:latin typeface="Cambria Math" panose="02040503050406030204" pitchFamily="18" charset="0"/>
                          </a:rPr>
                        </m:ctrlPr>
                      </m:sSupPr>
                      <m:e>
                        <m:r>
                          <a:rPr lang="en-US" sz="1400" b="1" i="1">
                            <a:latin typeface="Cambria Math" panose="02040503050406030204" pitchFamily="18" charset="0"/>
                          </a:rPr>
                          <m:t>𝒙</m:t>
                        </m:r>
                      </m:e>
                      <m:sup>
                        <m:r>
                          <m:rPr>
                            <m:sty m:val="p"/>
                          </m:rPr>
                          <a:rPr lang="en-US" sz="1400" b="0" i="0" smtClean="0">
                            <a:latin typeface="Cambria Math" panose="02040503050406030204" pitchFamily="18" charset="0"/>
                          </a:rPr>
                          <m:t>o</m:t>
                        </m:r>
                      </m:sup>
                    </m:sSup>
                    <m:r>
                      <a:rPr lang="en-US" sz="1400" b="1" i="1" smtClean="0">
                        <a:latin typeface="Cambria Math" panose="02040503050406030204" pitchFamily="18" charset="0"/>
                      </a:rPr>
                      <m:t> =</m:t>
                    </m:r>
                  </m:oMath>
                </a14:m>
                <a:r>
                  <a:rPr lang="en-US" sz="1400" b="1" i="1" dirty="0">
                    <a:latin typeface="Cambria Math" panose="02040503050406030204" pitchFamily="18" charset="0"/>
                  </a:rPr>
                  <a:t> </a:t>
                </a:r>
                <a:r>
                  <a:rPr lang="en-US" sz="1400" dirty="0">
                    <a:latin typeface="Cambria Math" panose="02040503050406030204" pitchFamily="18" charset="0"/>
                  </a:rPr>
                  <a:t>observed features</a:t>
                </a:r>
                <a:endParaRPr lang="en-US" sz="1400" b="1" i="1" dirty="0">
                  <a:latin typeface="Cambria Math" panose="02040503050406030204" pitchFamily="18" charset="0"/>
                </a:endParaRPr>
              </a:p>
              <a:p>
                <a14:m>
                  <m:oMath xmlns:m="http://schemas.openxmlformats.org/officeDocument/2006/math">
                    <m:sSup>
                      <m:sSupPr>
                        <m:ctrlPr>
                          <a:rPr lang="en-US" sz="1400" b="1" i="1" smtClean="0">
                            <a:latin typeface="Cambria Math" panose="02040503050406030204" pitchFamily="18" charset="0"/>
                          </a:rPr>
                        </m:ctrlPr>
                      </m:sSupPr>
                      <m:e>
                        <m:r>
                          <a:rPr lang="en-US" sz="1400" b="1" i="1" smtClean="0">
                            <a:latin typeface="Cambria Math" panose="02040503050406030204" pitchFamily="18" charset="0"/>
                          </a:rPr>
                          <m:t>𝒙</m:t>
                        </m:r>
                      </m:e>
                      <m:sup>
                        <m:r>
                          <m:rPr>
                            <m:sty m:val="p"/>
                          </m:rPr>
                          <a:rPr lang="en-US" sz="1400" b="0" i="0" smtClean="0">
                            <a:latin typeface="Cambria Math" panose="02040503050406030204" pitchFamily="18" charset="0"/>
                          </a:rPr>
                          <m:t>m</m:t>
                        </m:r>
                      </m:sup>
                    </m:sSup>
                    <m:r>
                      <a:rPr lang="en-US" sz="1400" b="1" i="1" smtClean="0">
                        <a:latin typeface="Cambria Math" panose="02040503050406030204" pitchFamily="18" charset="0"/>
                      </a:rPr>
                      <m:t>=</m:t>
                    </m:r>
                  </m:oMath>
                </a14:m>
                <a:r>
                  <a:rPr lang="en-US" sz="1400" b="1" dirty="0"/>
                  <a:t> </a:t>
                </a:r>
                <a:r>
                  <a:rPr lang="en-US" sz="1400" dirty="0">
                    <a:latin typeface="Cambria Math" panose="02040503050406030204" pitchFamily="18" charset="0"/>
                    <a:ea typeface="Cambria Math" panose="02040503050406030204" pitchFamily="18" charset="0"/>
                  </a:rPr>
                  <a:t>missing features</a:t>
                </a:r>
                <a:endParaRPr lang="en-US" sz="1400" b="1" dirty="0"/>
              </a:p>
            </p:txBody>
          </p:sp>
        </mc:Choice>
        <mc:Fallback xmlns="">
          <p:sp>
            <p:nvSpPr>
              <p:cNvPr id="7" name="TextBox 6">
                <a:extLst>
                  <a:ext uri="{FF2B5EF4-FFF2-40B4-BE49-F238E27FC236}">
                    <a16:creationId xmlns:a16="http://schemas.microsoft.com/office/drawing/2014/main" id="{15CDC89E-2FFE-4A39-BFF5-0CC533769A12}"/>
                  </a:ext>
                </a:extLst>
              </p:cNvPr>
              <p:cNvSpPr txBox="1">
                <a:spLocks noRot="1" noChangeAspect="1" noMove="1" noResize="1" noEditPoints="1" noAdjustHandles="1" noChangeArrowheads="1" noChangeShapeType="1" noTextEdit="1"/>
              </p:cNvSpPr>
              <p:nvPr/>
            </p:nvSpPr>
            <p:spPr>
              <a:xfrm>
                <a:off x="5772150" y="3756481"/>
                <a:ext cx="3143250" cy="430887"/>
              </a:xfrm>
              <a:prstGeom prst="rect">
                <a:avLst/>
              </a:prstGeom>
              <a:blipFill>
                <a:blip r:embed="rId4"/>
                <a:stretch>
                  <a:fillRect l="-1550" t="-14085" b="-22535"/>
                </a:stretch>
              </a:blipFill>
            </p:spPr>
            <p:txBody>
              <a:bodyPr/>
              <a:lstStyle/>
              <a:p>
                <a:r>
                  <a:rPr lang="en-US">
                    <a:noFill/>
                  </a:rPr>
                  <a:t> </a:t>
                </a:r>
              </a:p>
            </p:txBody>
          </p:sp>
        </mc:Fallback>
      </mc:AlternateContent>
    </p:spTree>
    <p:extLst>
      <p:ext uri="{BB962C8B-B14F-4D97-AF65-F5344CB8AC3E}">
        <p14:creationId xmlns:p14="http://schemas.microsoft.com/office/powerpoint/2010/main" val="131853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4</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Expected Prediction</a:t>
            </a:r>
          </a:p>
        </p:txBody>
      </p:sp>
      <p:sp>
        <p:nvSpPr>
          <p:cNvPr id="2" name="TextBox 1">
            <a:extLst>
              <a:ext uri="{FF2B5EF4-FFF2-40B4-BE49-F238E27FC236}">
                <a16:creationId xmlns:a16="http://schemas.microsoft.com/office/drawing/2014/main" id="{67A35705-0238-4F50-B1CC-7D1FB1759BFB}"/>
              </a:ext>
            </a:extLst>
          </p:cNvPr>
          <p:cNvSpPr txBox="1"/>
          <p:nvPr/>
        </p:nvSpPr>
        <p:spPr>
          <a:xfrm>
            <a:off x="640077" y="1171575"/>
            <a:ext cx="7772400" cy="553998"/>
          </a:xfrm>
          <a:prstGeom prst="rect">
            <a:avLst/>
          </a:prstGeom>
          <a:noFill/>
        </p:spPr>
        <p:txBody>
          <a:bodyPr wrap="square" lIns="0" tIns="0" rIns="0" bIns="0" rtlCol="0">
            <a:spAutoFit/>
          </a:bodyPr>
          <a:lstStyle/>
          <a:p>
            <a:r>
              <a:rPr lang="en-US" sz="1800" dirty="0"/>
              <a:t>Essentially, the task boils down to </a:t>
            </a:r>
            <a:r>
              <a:rPr lang="en-US" sz="1800" b="1" i="1" dirty="0"/>
              <a:t>computing the </a:t>
            </a:r>
            <a:r>
              <a:rPr lang="en-US" sz="1800" i="1" dirty="0"/>
              <a:t>k</a:t>
            </a:r>
            <a:r>
              <a:rPr lang="en-US" sz="1800" b="1" i="1" dirty="0"/>
              <a:t>-</a:t>
            </a:r>
            <a:r>
              <a:rPr lang="en-US" sz="1800" b="1" i="1" dirty="0" err="1"/>
              <a:t>th</a:t>
            </a:r>
            <a:r>
              <a:rPr lang="en-US" sz="1800" b="1" i="1" dirty="0"/>
              <a:t> moment </a:t>
            </a:r>
            <a:r>
              <a:rPr lang="en-US" sz="1800" dirty="0"/>
              <a:t>of a predictive model </a:t>
            </a:r>
            <a:r>
              <a:rPr lang="en-US" sz="1800" i="1" dirty="0"/>
              <a:t>f </a:t>
            </a:r>
            <a:r>
              <a:rPr lang="en-US" sz="1800" dirty="0" err="1"/>
              <a:t>w.r.t.</a:t>
            </a:r>
            <a:r>
              <a:rPr lang="en-US" sz="1800" dirty="0"/>
              <a:t> a feature distribution </a:t>
            </a:r>
            <a:r>
              <a:rPr lang="en-US" sz="1800" i="1" dirty="0"/>
              <a:t>p</a:t>
            </a:r>
            <a:r>
              <a:rPr lang="en-US" sz="1800" dirty="0"/>
              <a:t>:</a:t>
            </a:r>
          </a:p>
        </p:txBody>
      </p:sp>
      <p:pic>
        <p:nvPicPr>
          <p:cNvPr id="3" name="Picture 2">
            <a:extLst>
              <a:ext uri="{FF2B5EF4-FFF2-40B4-BE49-F238E27FC236}">
                <a16:creationId xmlns:a16="http://schemas.microsoft.com/office/drawing/2014/main" id="{8F0C0BF0-9CFC-4680-A596-C61FF0174A0F}"/>
              </a:ext>
            </a:extLst>
          </p:cNvPr>
          <p:cNvPicPr>
            <a:picLocks noChangeAspect="1"/>
          </p:cNvPicPr>
          <p:nvPr/>
        </p:nvPicPr>
        <p:blipFill>
          <a:blip r:embed="rId3"/>
          <a:stretch>
            <a:fillRect/>
          </a:stretch>
        </p:blipFill>
        <p:spPr>
          <a:xfrm>
            <a:off x="962025" y="2413069"/>
            <a:ext cx="6781800" cy="902681"/>
          </a:xfrm>
          <a:prstGeom prst="rect">
            <a:avLst/>
          </a:prstGeom>
        </p:spPr>
      </p:pic>
    </p:spTree>
    <p:extLst>
      <p:ext uri="{BB962C8B-B14F-4D97-AF65-F5344CB8AC3E}">
        <p14:creationId xmlns:p14="http://schemas.microsoft.com/office/powerpoint/2010/main" val="276203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5</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Few applications of moments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CBA5986-8DB4-4A4E-8890-FB6BF43D10AC}"/>
                  </a:ext>
                </a:extLst>
              </p:cNvPr>
              <p:cNvSpPr txBox="1"/>
              <p:nvPr/>
            </p:nvSpPr>
            <p:spPr>
              <a:xfrm>
                <a:off x="640077" y="1085838"/>
                <a:ext cx="7294248" cy="553998"/>
              </a:xfrm>
              <a:prstGeom prst="rect">
                <a:avLst/>
              </a:prstGeom>
              <a:noFill/>
            </p:spPr>
            <p:txBody>
              <a:bodyPr wrap="square" lIns="0" tIns="0" rIns="0" bIns="0" rtlCol="0">
                <a:spAutoFit/>
              </a:bodyPr>
              <a:lstStyle/>
              <a:p>
                <a:r>
                  <a:rPr lang="en-US" sz="1800" dirty="0"/>
                  <a:t>We have partial observations </a:t>
                </a:r>
                <a14:m>
                  <m:oMath xmlns:m="http://schemas.openxmlformats.org/officeDocument/2006/math">
                    <m:sSup>
                      <m:sSupPr>
                        <m:ctrlPr>
                          <a:rPr lang="en-US" sz="1800" b="1" i="1">
                            <a:latin typeface="Cambria Math" panose="02040503050406030204" pitchFamily="18" charset="0"/>
                          </a:rPr>
                        </m:ctrlPr>
                      </m:sSupPr>
                      <m:e>
                        <m:r>
                          <a:rPr lang="en-US" sz="1800" b="1" i="1">
                            <a:latin typeface="Cambria Math" panose="02040503050406030204" pitchFamily="18" charset="0"/>
                          </a:rPr>
                          <m:t>𝒙</m:t>
                        </m:r>
                      </m:e>
                      <m:sup>
                        <m:r>
                          <m:rPr>
                            <m:sty m:val="p"/>
                          </m:rPr>
                          <a:rPr lang="en-US" sz="1800">
                            <a:latin typeface="Cambria Math" panose="02040503050406030204" pitchFamily="18" charset="0"/>
                          </a:rPr>
                          <m:t>o</m:t>
                        </m:r>
                      </m:sup>
                    </m:sSup>
                  </m:oMath>
                </a14:m>
                <a:r>
                  <a:rPr lang="en-US" sz="1800" dirty="0"/>
                  <a:t>:</a:t>
                </a:r>
              </a:p>
              <a:p>
                <a:pPr marL="685800" lvl="1" indent="-342900">
                  <a:buFont typeface="Arial" panose="020B0604020202020204" pitchFamily="34" charset="0"/>
                  <a:buChar char="•"/>
                </a:pPr>
                <a:r>
                  <a:rPr lang="en-US" sz="1800" dirty="0"/>
                  <a:t>Want to do expected prediction?</a:t>
                </a:r>
              </a:p>
            </p:txBody>
          </p:sp>
        </mc:Choice>
        <mc:Fallback xmlns="">
          <p:sp>
            <p:nvSpPr>
              <p:cNvPr id="7" name="TextBox 6">
                <a:extLst>
                  <a:ext uri="{FF2B5EF4-FFF2-40B4-BE49-F238E27FC236}">
                    <a16:creationId xmlns:a16="http://schemas.microsoft.com/office/drawing/2014/main" id="{2CBA5986-8DB4-4A4E-8890-FB6BF43D10AC}"/>
                  </a:ext>
                </a:extLst>
              </p:cNvPr>
              <p:cNvSpPr txBox="1">
                <a:spLocks noRot="1" noChangeAspect="1" noMove="1" noResize="1" noEditPoints="1" noAdjustHandles="1" noChangeArrowheads="1" noChangeShapeType="1" noTextEdit="1"/>
              </p:cNvSpPr>
              <p:nvPr/>
            </p:nvSpPr>
            <p:spPr>
              <a:xfrm>
                <a:off x="640077" y="1085838"/>
                <a:ext cx="7294248" cy="553998"/>
              </a:xfrm>
              <a:prstGeom prst="rect">
                <a:avLst/>
              </a:prstGeom>
              <a:blipFill>
                <a:blip r:embed="rId3"/>
                <a:stretch>
                  <a:fillRect l="-1921" t="-14286" b="-25275"/>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FB7C0AED-184C-437C-B4F9-0B6A0087BA1A}"/>
              </a:ext>
            </a:extLst>
          </p:cNvPr>
          <p:cNvPicPr>
            <a:picLocks noChangeAspect="1"/>
          </p:cNvPicPr>
          <p:nvPr/>
        </p:nvPicPr>
        <p:blipFill>
          <a:blip r:embed="rId4"/>
          <a:stretch>
            <a:fillRect/>
          </a:stretch>
        </p:blipFill>
        <p:spPr>
          <a:xfrm>
            <a:off x="2286951" y="1699392"/>
            <a:ext cx="4000500" cy="1076325"/>
          </a:xfrm>
          <a:prstGeom prst="rect">
            <a:avLst/>
          </a:prstGeom>
        </p:spPr>
      </p:pic>
      <p:sp>
        <p:nvSpPr>
          <p:cNvPr id="10" name="TextBox 9">
            <a:extLst>
              <a:ext uri="{FF2B5EF4-FFF2-40B4-BE49-F238E27FC236}">
                <a16:creationId xmlns:a16="http://schemas.microsoft.com/office/drawing/2014/main" id="{80CB4D0C-9607-4C6B-83C9-9128F54B6E21}"/>
              </a:ext>
            </a:extLst>
          </p:cNvPr>
          <p:cNvSpPr txBox="1"/>
          <p:nvPr/>
        </p:nvSpPr>
        <p:spPr>
          <a:xfrm>
            <a:off x="640077" y="2769387"/>
            <a:ext cx="7294248" cy="276999"/>
          </a:xfrm>
          <a:prstGeom prst="rect">
            <a:avLst/>
          </a:prstGeom>
          <a:noFill/>
        </p:spPr>
        <p:txBody>
          <a:bodyPr wrap="square" lIns="0" tIns="0" rIns="0" bIns="0" rtlCol="0">
            <a:spAutoFit/>
          </a:bodyPr>
          <a:lstStyle/>
          <a:p>
            <a:pPr marL="628650" lvl="1" indent="-285750">
              <a:buFont typeface="Arial" panose="020B0604020202020204" pitchFamily="34" charset="0"/>
              <a:buChar char="•"/>
            </a:pPr>
            <a:r>
              <a:rPr lang="en-US" sz="1800" dirty="0"/>
              <a:t>Want to do compute variance?</a:t>
            </a:r>
          </a:p>
        </p:txBody>
      </p:sp>
      <p:pic>
        <p:nvPicPr>
          <p:cNvPr id="11" name="Picture 10">
            <a:extLst>
              <a:ext uri="{FF2B5EF4-FFF2-40B4-BE49-F238E27FC236}">
                <a16:creationId xmlns:a16="http://schemas.microsoft.com/office/drawing/2014/main" id="{376CBC52-356A-499B-AEA3-86559066F416}"/>
              </a:ext>
            </a:extLst>
          </p:cNvPr>
          <p:cNvPicPr>
            <a:picLocks noChangeAspect="1"/>
          </p:cNvPicPr>
          <p:nvPr/>
        </p:nvPicPr>
        <p:blipFill>
          <a:blip r:embed="rId5"/>
          <a:stretch>
            <a:fillRect/>
          </a:stretch>
        </p:blipFill>
        <p:spPr>
          <a:xfrm>
            <a:off x="1714500" y="3103599"/>
            <a:ext cx="5715000" cy="1190625"/>
          </a:xfrm>
          <a:prstGeom prst="rect">
            <a:avLst/>
          </a:prstGeom>
        </p:spPr>
      </p:pic>
    </p:spTree>
    <p:extLst>
      <p:ext uri="{BB962C8B-B14F-4D97-AF65-F5344CB8AC3E}">
        <p14:creationId xmlns:p14="http://schemas.microsoft.com/office/powerpoint/2010/main" val="24481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6</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Probabilistic Circuits</a:t>
            </a:r>
          </a:p>
        </p:txBody>
      </p:sp>
      <p:sp>
        <p:nvSpPr>
          <p:cNvPr id="8" name="TextBox 7">
            <a:extLst>
              <a:ext uri="{FF2B5EF4-FFF2-40B4-BE49-F238E27FC236}">
                <a16:creationId xmlns:a16="http://schemas.microsoft.com/office/drawing/2014/main" id="{FF14FD94-533D-4A33-83FE-31534E1C55E8}"/>
              </a:ext>
            </a:extLst>
          </p:cNvPr>
          <p:cNvSpPr txBox="1"/>
          <p:nvPr/>
        </p:nvSpPr>
        <p:spPr>
          <a:xfrm>
            <a:off x="640077" y="992031"/>
            <a:ext cx="5943935" cy="553998"/>
          </a:xfrm>
          <a:prstGeom prst="rect">
            <a:avLst/>
          </a:prstGeom>
          <a:noFill/>
        </p:spPr>
        <p:txBody>
          <a:bodyPr wrap="none" lIns="0" tIns="0" rIns="0" bIns="0" rtlCol="0">
            <a:spAutoFit/>
          </a:bodyPr>
          <a:lstStyle/>
          <a:p>
            <a:pPr marL="285750" indent="-285750" algn="l">
              <a:buFont typeface="Arial" panose="020B0604020202020204" pitchFamily="34" charset="0"/>
              <a:buChar char="•"/>
            </a:pPr>
            <a:r>
              <a:rPr lang="en-US" sz="1800" dirty="0"/>
              <a:t>They have both Generative and Discriminative versions</a:t>
            </a:r>
          </a:p>
          <a:p>
            <a:pPr algn="l"/>
            <a:endParaRPr lang="en-US" sz="1800" dirty="0"/>
          </a:p>
        </p:txBody>
      </p:sp>
      <p:pic>
        <p:nvPicPr>
          <p:cNvPr id="2" name="Picture 1">
            <a:extLst>
              <a:ext uri="{FF2B5EF4-FFF2-40B4-BE49-F238E27FC236}">
                <a16:creationId xmlns:a16="http://schemas.microsoft.com/office/drawing/2014/main" id="{C53D6166-F485-449B-B687-98112E1F147D}"/>
              </a:ext>
            </a:extLst>
          </p:cNvPr>
          <p:cNvPicPr>
            <a:picLocks noChangeAspect="1"/>
          </p:cNvPicPr>
          <p:nvPr/>
        </p:nvPicPr>
        <p:blipFill rotWithShape="1">
          <a:blip r:embed="rId4"/>
          <a:srcRect t="6947"/>
          <a:stretch/>
        </p:blipFill>
        <p:spPr>
          <a:xfrm>
            <a:off x="924876" y="1546029"/>
            <a:ext cx="7294248" cy="2794219"/>
          </a:xfrm>
          <a:prstGeom prst="rect">
            <a:avLst/>
          </a:prstGeom>
        </p:spPr>
      </p:pic>
    </p:spTree>
    <p:custDataLst>
      <p:tags r:id="rId1"/>
    </p:custDataLst>
    <p:extLst>
      <p:ext uri="{BB962C8B-B14F-4D97-AF65-F5344CB8AC3E}">
        <p14:creationId xmlns:p14="http://schemas.microsoft.com/office/powerpoint/2010/main" val="107784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7</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Hardness of Taking Expectations</a:t>
            </a:r>
          </a:p>
        </p:txBody>
      </p:sp>
      <p:pic>
        <p:nvPicPr>
          <p:cNvPr id="3" name="Graphic 2" descr="Sad face with no fill">
            <a:extLst>
              <a:ext uri="{FF2B5EF4-FFF2-40B4-BE49-F238E27FC236}">
                <a16:creationId xmlns:a16="http://schemas.microsoft.com/office/drawing/2014/main" id="{60463923-C118-46A5-9B8A-87284C16432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87427" y="2864866"/>
            <a:ext cx="523875" cy="523875"/>
          </a:xfrm>
          <a:prstGeom prst="rect">
            <a:avLst/>
          </a:prstGeom>
        </p:spPr>
      </p:pic>
      <p:pic>
        <p:nvPicPr>
          <p:cNvPr id="10" name="Graphic 9" descr="Sad face with no fill">
            <a:extLst>
              <a:ext uri="{FF2B5EF4-FFF2-40B4-BE49-F238E27FC236}">
                <a16:creationId xmlns:a16="http://schemas.microsoft.com/office/drawing/2014/main" id="{58C53FB6-09D6-47C2-9DCE-9500E8F25B5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087428" y="1978139"/>
            <a:ext cx="523875" cy="523875"/>
          </a:xfrm>
          <a:prstGeom prst="rect">
            <a:avLst/>
          </a:prstGeom>
        </p:spPr>
      </p:pic>
      <p:pic>
        <p:nvPicPr>
          <p:cNvPr id="11" name="Graphic 10" descr="Smiling face with no fill">
            <a:extLst>
              <a:ext uri="{FF2B5EF4-FFF2-40B4-BE49-F238E27FC236}">
                <a16:creationId xmlns:a16="http://schemas.microsoft.com/office/drawing/2014/main" id="{BEB30D8F-32E4-46E5-9740-6291877D2DA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079176" y="3751594"/>
            <a:ext cx="523874" cy="523874"/>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932B5BD-7665-40B6-A4D6-0427D28296F8}"/>
                  </a:ext>
                </a:extLst>
              </p:cNvPr>
              <p:cNvSpPr txBox="1"/>
              <p:nvPr/>
            </p:nvSpPr>
            <p:spPr>
              <a:xfrm>
                <a:off x="725802" y="2032228"/>
                <a:ext cx="7284723" cy="430887"/>
              </a:xfrm>
              <a:prstGeom prst="rect">
                <a:avLst/>
              </a:prstGeom>
              <a:noFill/>
            </p:spPr>
            <p:txBody>
              <a:bodyPr wrap="square" lIns="0" tIns="0" rIns="0" bIns="0" rtlCol="0">
                <a:spAutoFit/>
              </a:bodyPr>
              <a:lstStyle/>
              <a:p>
                <a:r>
                  <a:rPr lang="en-US" sz="1400" b="0" dirty="0"/>
                  <a:t>If </a:t>
                </a:r>
                <a14:m>
                  <m:oMath xmlns:m="http://schemas.openxmlformats.org/officeDocument/2006/math">
                    <m:r>
                      <a:rPr lang="en-US" sz="1400" b="0" i="1" smtClean="0">
                        <a:latin typeface="Cambria Math" panose="02040503050406030204" pitchFamily="18" charset="0"/>
                      </a:rPr>
                      <m:t>𝑓</m:t>
                    </m:r>
                    <m:r>
                      <a:rPr lang="en-US" sz="1400" b="0" i="1" smtClean="0">
                        <a:latin typeface="Cambria Math" panose="02040503050406030204" pitchFamily="18" charset="0"/>
                      </a:rPr>
                      <m:t> </m:t>
                    </m:r>
                  </m:oMath>
                </a14:m>
                <a:r>
                  <a:rPr lang="en-US" sz="1400" dirty="0"/>
                  <a:t>is a regression circuit, and </a:t>
                </a:r>
                <a14:m>
                  <m:oMath xmlns:m="http://schemas.openxmlformats.org/officeDocument/2006/math">
                    <m:r>
                      <a:rPr lang="en-US" sz="1400" b="0" i="1" smtClean="0">
                        <a:latin typeface="Cambria Math" panose="02040503050406030204" pitchFamily="18" charset="0"/>
                      </a:rPr>
                      <m:t>𝑝</m:t>
                    </m:r>
                  </m:oMath>
                </a14:m>
                <a:r>
                  <a:rPr lang="en-US" sz="1400" dirty="0"/>
                  <a:t> is a generative circuit </a:t>
                </a:r>
                <a:br>
                  <a:rPr lang="en-US" sz="1400" dirty="0"/>
                </a:br>
                <a:r>
                  <a:rPr lang="en-US" sz="1400" dirty="0"/>
                  <a:t> 	with </a:t>
                </a:r>
                <a:r>
                  <a:rPr lang="en-US" sz="1400" b="1" dirty="0"/>
                  <a:t>different</a:t>
                </a:r>
                <a:r>
                  <a:rPr lang="en-US" sz="1400" dirty="0"/>
                  <a:t> </a:t>
                </a:r>
                <a:r>
                  <a:rPr lang="en-US" sz="1400" dirty="0" err="1"/>
                  <a:t>vtree</a:t>
                </a:r>
                <a:r>
                  <a:rPr lang="en-US" sz="1400" dirty="0"/>
                  <a:t> 					Proved #P-Hard</a:t>
                </a:r>
              </a:p>
            </p:txBody>
          </p:sp>
        </mc:Choice>
        <mc:Fallback xmlns="">
          <p:sp>
            <p:nvSpPr>
              <p:cNvPr id="12" name="TextBox 11">
                <a:extLst>
                  <a:ext uri="{FF2B5EF4-FFF2-40B4-BE49-F238E27FC236}">
                    <a16:creationId xmlns:a16="http://schemas.microsoft.com/office/drawing/2014/main" id="{3932B5BD-7665-40B6-A4D6-0427D28296F8}"/>
                  </a:ext>
                </a:extLst>
              </p:cNvPr>
              <p:cNvSpPr txBox="1">
                <a:spLocks noRot="1" noChangeAspect="1" noMove="1" noResize="1" noEditPoints="1" noAdjustHandles="1" noChangeArrowheads="1" noChangeShapeType="1" noTextEdit="1"/>
              </p:cNvSpPr>
              <p:nvPr/>
            </p:nvSpPr>
            <p:spPr>
              <a:xfrm>
                <a:off x="725802" y="2032228"/>
                <a:ext cx="7284723" cy="430887"/>
              </a:xfrm>
              <a:prstGeom prst="rect">
                <a:avLst/>
              </a:prstGeom>
              <a:blipFill>
                <a:blip r:embed="rId8"/>
                <a:stretch>
                  <a:fillRect l="-1506" t="-12676" b="-239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805ACD7-033C-438B-8E3E-3616B06A29F3}"/>
                  </a:ext>
                </a:extLst>
              </p:cNvPr>
              <p:cNvSpPr/>
              <p:nvPr/>
            </p:nvSpPr>
            <p:spPr>
              <a:xfrm>
                <a:off x="640077" y="2803637"/>
                <a:ext cx="7284722" cy="523220"/>
              </a:xfrm>
              <a:prstGeom prst="rect">
                <a:avLst/>
              </a:prstGeom>
            </p:spPr>
            <p:txBody>
              <a:bodyPr wrap="square">
                <a:spAutoFit/>
              </a:bodyPr>
              <a:lstStyle/>
              <a:p>
                <a:r>
                  <a:rPr lang="en-US" sz="1400" dirty="0"/>
                  <a:t>If </a:t>
                </a:r>
                <a14:m>
                  <m:oMath xmlns:m="http://schemas.openxmlformats.org/officeDocument/2006/math">
                    <m:r>
                      <a:rPr lang="en-US" sz="1400" i="1">
                        <a:latin typeface="Cambria Math" panose="02040503050406030204" pitchFamily="18" charset="0"/>
                      </a:rPr>
                      <m:t>𝑓</m:t>
                    </m:r>
                    <m:r>
                      <a:rPr lang="en-US" sz="1400" i="1">
                        <a:latin typeface="Cambria Math" panose="02040503050406030204" pitchFamily="18" charset="0"/>
                      </a:rPr>
                      <m:t> </m:t>
                    </m:r>
                  </m:oMath>
                </a14:m>
                <a:r>
                  <a:rPr lang="en-US" sz="1400" dirty="0"/>
                  <a:t>is a classification circuit, and </a:t>
                </a:r>
                <a14:m>
                  <m:oMath xmlns:m="http://schemas.openxmlformats.org/officeDocument/2006/math">
                    <m:r>
                      <a:rPr lang="en-US" sz="1400" i="1">
                        <a:latin typeface="Cambria Math" panose="02040503050406030204" pitchFamily="18" charset="0"/>
                      </a:rPr>
                      <m:t>𝑝</m:t>
                    </m:r>
                  </m:oMath>
                </a14:m>
                <a:r>
                  <a:rPr lang="en-US" sz="1400" dirty="0"/>
                  <a:t> is a generative circuit </a:t>
                </a:r>
                <a:br>
                  <a:rPr lang="en-US" sz="1400" dirty="0"/>
                </a:br>
                <a:r>
                  <a:rPr lang="en-US" sz="1400" dirty="0"/>
                  <a:t> 	with </a:t>
                </a:r>
                <a:r>
                  <a:rPr lang="en-US" sz="1400" b="1" dirty="0"/>
                  <a:t>different</a:t>
                </a:r>
                <a:r>
                  <a:rPr lang="en-US" sz="1400" dirty="0"/>
                  <a:t> </a:t>
                </a:r>
                <a:r>
                  <a:rPr lang="en-US" sz="1400" dirty="0" err="1"/>
                  <a:t>vtree</a:t>
                </a:r>
                <a:r>
                  <a:rPr lang="en-US" sz="1400" dirty="0"/>
                  <a:t> 					Proved NP-Hard</a:t>
                </a:r>
              </a:p>
            </p:txBody>
          </p:sp>
        </mc:Choice>
        <mc:Fallback xmlns="">
          <p:sp>
            <p:nvSpPr>
              <p:cNvPr id="13" name="Rectangle 12">
                <a:extLst>
                  <a:ext uri="{FF2B5EF4-FFF2-40B4-BE49-F238E27FC236}">
                    <a16:creationId xmlns:a16="http://schemas.microsoft.com/office/drawing/2014/main" id="{5805ACD7-033C-438B-8E3E-3616B06A29F3}"/>
                  </a:ext>
                </a:extLst>
              </p:cNvPr>
              <p:cNvSpPr>
                <a:spLocks noRot="1" noChangeAspect="1" noMove="1" noResize="1" noEditPoints="1" noAdjustHandles="1" noChangeArrowheads="1" noChangeShapeType="1" noTextEdit="1"/>
              </p:cNvSpPr>
              <p:nvPr/>
            </p:nvSpPr>
            <p:spPr>
              <a:xfrm>
                <a:off x="640077" y="2803637"/>
                <a:ext cx="7284722" cy="523220"/>
              </a:xfrm>
              <a:prstGeom prst="rect">
                <a:avLst/>
              </a:prstGeom>
              <a:blipFill>
                <a:blip r:embed="rId9"/>
                <a:stretch>
                  <a:fillRect l="-251" t="-2326" b="-104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990C53C1-414F-43D9-B534-DBC836C9D399}"/>
                  </a:ext>
                </a:extLst>
              </p:cNvPr>
              <p:cNvSpPr/>
              <p:nvPr/>
            </p:nvSpPr>
            <p:spPr>
              <a:xfrm>
                <a:off x="640077" y="3479209"/>
                <a:ext cx="7370448" cy="738664"/>
              </a:xfrm>
              <a:prstGeom prst="rect">
                <a:avLst/>
              </a:prstGeom>
            </p:spPr>
            <p:txBody>
              <a:bodyPr wrap="square">
                <a:spAutoFit/>
              </a:bodyPr>
              <a:lstStyle/>
              <a:p>
                <a:br>
                  <a:rPr lang="en-US" sz="1400" dirty="0"/>
                </a:br>
                <a:r>
                  <a:rPr lang="en-US" sz="1400" dirty="0"/>
                  <a:t>If </a:t>
                </a:r>
                <a14:m>
                  <m:oMath xmlns:m="http://schemas.openxmlformats.org/officeDocument/2006/math">
                    <m:r>
                      <a:rPr lang="en-US" sz="1400" i="1">
                        <a:latin typeface="Cambria Math" panose="02040503050406030204" pitchFamily="18" charset="0"/>
                      </a:rPr>
                      <m:t>𝑓</m:t>
                    </m:r>
                    <m:r>
                      <a:rPr lang="en-US" sz="1400" i="1">
                        <a:latin typeface="Cambria Math" panose="02040503050406030204" pitchFamily="18" charset="0"/>
                      </a:rPr>
                      <m:t> </m:t>
                    </m:r>
                  </m:oMath>
                </a14:m>
                <a:r>
                  <a:rPr lang="en-US" sz="1400" dirty="0"/>
                  <a:t>is a regression circuit, and </a:t>
                </a:r>
                <a14:m>
                  <m:oMath xmlns:m="http://schemas.openxmlformats.org/officeDocument/2006/math">
                    <m:r>
                      <a:rPr lang="en-US" sz="1400" i="1">
                        <a:latin typeface="Cambria Math" panose="02040503050406030204" pitchFamily="18" charset="0"/>
                      </a:rPr>
                      <m:t>𝑝</m:t>
                    </m:r>
                  </m:oMath>
                </a14:m>
                <a:r>
                  <a:rPr lang="en-US" sz="1400" dirty="0"/>
                  <a:t> is a generative circuit </a:t>
                </a:r>
                <a:br>
                  <a:rPr lang="en-US" sz="1400" dirty="0"/>
                </a:br>
                <a:r>
                  <a:rPr lang="en-US" sz="1400" dirty="0"/>
                  <a:t> 	with the </a:t>
                </a:r>
                <a:r>
                  <a:rPr lang="en-US" sz="1400" b="1" dirty="0"/>
                  <a:t>same</a:t>
                </a:r>
                <a:r>
                  <a:rPr lang="en-US" sz="1400" dirty="0"/>
                  <a:t> </a:t>
                </a:r>
                <a:r>
                  <a:rPr lang="en-US" sz="1400" dirty="0" err="1"/>
                  <a:t>vtree</a:t>
                </a:r>
                <a:r>
                  <a:rPr lang="en-US" sz="1400" dirty="0"/>
                  <a:t> 					Polytime algorithm</a:t>
                </a:r>
                <a:endParaRPr lang="en-US" dirty="0"/>
              </a:p>
            </p:txBody>
          </p:sp>
        </mc:Choice>
        <mc:Fallback xmlns="">
          <p:sp>
            <p:nvSpPr>
              <p:cNvPr id="14" name="Rectangle 13">
                <a:extLst>
                  <a:ext uri="{FF2B5EF4-FFF2-40B4-BE49-F238E27FC236}">
                    <a16:creationId xmlns:a16="http://schemas.microsoft.com/office/drawing/2014/main" id="{990C53C1-414F-43D9-B534-DBC836C9D399}"/>
                  </a:ext>
                </a:extLst>
              </p:cNvPr>
              <p:cNvSpPr>
                <a:spLocks noRot="1" noChangeAspect="1" noMove="1" noResize="1" noEditPoints="1" noAdjustHandles="1" noChangeArrowheads="1" noChangeShapeType="1" noTextEdit="1"/>
              </p:cNvSpPr>
              <p:nvPr/>
            </p:nvSpPr>
            <p:spPr>
              <a:xfrm>
                <a:off x="640077" y="3479209"/>
                <a:ext cx="7370448" cy="738664"/>
              </a:xfrm>
              <a:prstGeom prst="rect">
                <a:avLst/>
              </a:prstGeom>
              <a:blipFill>
                <a:blip r:embed="rId10"/>
                <a:stretch>
                  <a:fillRect l="-248" b="-74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34D8CEC7-45A2-4FC3-83E0-01AFDC5ACD6D}"/>
                  </a:ext>
                </a:extLst>
              </p:cNvPr>
              <p:cNvSpPr/>
              <p:nvPr/>
            </p:nvSpPr>
            <p:spPr>
              <a:xfrm>
                <a:off x="640077" y="995678"/>
                <a:ext cx="7370448" cy="738664"/>
              </a:xfrm>
              <a:prstGeom prst="rect">
                <a:avLst/>
              </a:prstGeom>
            </p:spPr>
            <p:txBody>
              <a:bodyPr wrap="square">
                <a:spAutoFit/>
              </a:bodyPr>
              <a:lstStyle/>
              <a:p>
                <a:r>
                  <a:rPr lang="en-US" sz="1400" dirty="0"/>
                  <a:t>In this paper, we focus on: </a:t>
                </a:r>
              </a:p>
              <a:p>
                <a:pPr lvl="1"/>
                <a:r>
                  <a:rPr lang="en-US" sz="1400" dirty="0"/>
                  <a:t>Smooth and structured decomposable generative circuits for </a:t>
                </a:r>
                <a14:m>
                  <m:oMath xmlns:m="http://schemas.openxmlformats.org/officeDocument/2006/math">
                    <m:r>
                      <a:rPr lang="en-US" sz="1400" i="1">
                        <a:latin typeface="Cambria Math" panose="02040503050406030204" pitchFamily="18" charset="0"/>
                      </a:rPr>
                      <m:t>𝑝</m:t>
                    </m:r>
                  </m:oMath>
                </a14:m>
                <a:r>
                  <a:rPr lang="en-US" sz="1400" dirty="0"/>
                  <a:t>.</a:t>
                </a:r>
                <a:br>
                  <a:rPr lang="en-US" sz="1400" dirty="0"/>
                </a:br>
                <a:r>
                  <a:rPr lang="en-US" sz="1400" dirty="0"/>
                  <a:t>Smooth, deterministic, and structured decomposable discriminative circuits for </a:t>
                </a:r>
                <a14:m>
                  <m:oMath xmlns:m="http://schemas.openxmlformats.org/officeDocument/2006/math">
                    <m:r>
                      <a:rPr lang="en-US" sz="1400" i="1">
                        <a:latin typeface="Cambria Math" panose="02040503050406030204" pitchFamily="18" charset="0"/>
                      </a:rPr>
                      <m:t>𝑓</m:t>
                    </m:r>
                  </m:oMath>
                </a14:m>
                <a:r>
                  <a:rPr lang="en-US" sz="1400" dirty="0"/>
                  <a:t>. </a:t>
                </a:r>
              </a:p>
            </p:txBody>
          </p:sp>
        </mc:Choice>
        <mc:Fallback xmlns="">
          <p:sp>
            <p:nvSpPr>
              <p:cNvPr id="2" name="Rectangle 1">
                <a:extLst>
                  <a:ext uri="{FF2B5EF4-FFF2-40B4-BE49-F238E27FC236}">
                    <a16:creationId xmlns:a16="http://schemas.microsoft.com/office/drawing/2014/main" id="{34D8CEC7-45A2-4FC3-83E0-01AFDC5ACD6D}"/>
                  </a:ext>
                </a:extLst>
              </p:cNvPr>
              <p:cNvSpPr>
                <a:spLocks noRot="1" noChangeAspect="1" noMove="1" noResize="1" noEditPoints="1" noAdjustHandles="1" noChangeArrowheads="1" noChangeShapeType="1" noTextEdit="1"/>
              </p:cNvSpPr>
              <p:nvPr/>
            </p:nvSpPr>
            <p:spPr>
              <a:xfrm>
                <a:off x="640077" y="995678"/>
                <a:ext cx="7370448" cy="738664"/>
              </a:xfrm>
              <a:prstGeom prst="rect">
                <a:avLst/>
              </a:prstGeom>
              <a:blipFill>
                <a:blip r:embed="rId11"/>
                <a:stretch>
                  <a:fillRect l="-248" t="-820" b="-7377"/>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19775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8</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Recursive algorithm </a:t>
            </a:r>
          </a:p>
        </p:txBody>
      </p:sp>
      <p:pic>
        <p:nvPicPr>
          <p:cNvPr id="4" name="Picture 3">
            <a:extLst>
              <a:ext uri="{FF2B5EF4-FFF2-40B4-BE49-F238E27FC236}">
                <a16:creationId xmlns:a16="http://schemas.microsoft.com/office/drawing/2014/main" id="{5DA4080F-5CC4-430D-8268-1341240D43C4}"/>
              </a:ext>
            </a:extLst>
          </p:cNvPr>
          <p:cNvPicPr>
            <a:picLocks noChangeAspect="1"/>
          </p:cNvPicPr>
          <p:nvPr/>
        </p:nvPicPr>
        <p:blipFill rotWithShape="1">
          <a:blip r:embed="rId4"/>
          <a:srcRect l="22603" t="5965" b="9312"/>
          <a:stretch/>
        </p:blipFill>
        <p:spPr>
          <a:xfrm>
            <a:off x="3890031" y="2337618"/>
            <a:ext cx="4510646" cy="2032674"/>
          </a:xfrm>
          <a:prstGeom prst="rect">
            <a:avLst/>
          </a:prstGeom>
        </p:spPr>
      </p:pic>
      <p:sp>
        <p:nvSpPr>
          <p:cNvPr id="2" name="Rectangle 1">
            <a:extLst>
              <a:ext uri="{FF2B5EF4-FFF2-40B4-BE49-F238E27FC236}">
                <a16:creationId xmlns:a16="http://schemas.microsoft.com/office/drawing/2014/main" id="{E5F276AF-ADCB-47B2-B4C1-1DFBFF9B4896}"/>
              </a:ext>
            </a:extLst>
          </p:cNvPr>
          <p:cNvSpPr/>
          <p:nvPr/>
        </p:nvSpPr>
        <p:spPr>
          <a:xfrm>
            <a:off x="4572000" y="2229896"/>
            <a:ext cx="270145"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t>
            </a:r>
          </a:p>
        </p:txBody>
      </p:sp>
      <p:sp>
        <p:nvSpPr>
          <p:cNvPr id="3" name="TextBox 2">
            <a:extLst>
              <a:ext uri="{FF2B5EF4-FFF2-40B4-BE49-F238E27FC236}">
                <a16:creationId xmlns:a16="http://schemas.microsoft.com/office/drawing/2014/main" id="{D903E293-7FCC-4A9C-9D2E-C1A3DBA68B55}"/>
              </a:ext>
            </a:extLst>
          </p:cNvPr>
          <p:cNvSpPr txBox="1"/>
          <p:nvPr/>
        </p:nvSpPr>
        <p:spPr>
          <a:xfrm>
            <a:off x="633441" y="1073958"/>
            <a:ext cx="6756239" cy="430887"/>
          </a:xfrm>
          <a:prstGeom prst="rect">
            <a:avLst/>
          </a:prstGeom>
          <a:noFill/>
        </p:spPr>
        <p:txBody>
          <a:bodyPr wrap="square" lIns="0" tIns="0" rIns="0" bIns="0" rtlCol="0">
            <a:spAutoFit/>
          </a:bodyPr>
          <a:lstStyle/>
          <a:p>
            <a:pPr algn="l"/>
            <a:r>
              <a:rPr lang="en-US" sz="1400" dirty="0"/>
              <a:t>Closed form recursive algorithm that “Breaks down” the computation of expected predictions to their children</a:t>
            </a:r>
          </a:p>
        </p:txBody>
      </p:sp>
      <p:sp>
        <p:nvSpPr>
          <p:cNvPr id="8" name="Rectangle 7">
            <a:extLst>
              <a:ext uri="{FF2B5EF4-FFF2-40B4-BE49-F238E27FC236}">
                <a16:creationId xmlns:a16="http://schemas.microsoft.com/office/drawing/2014/main" id="{70785A02-F3FA-4CE8-9284-C12798581A59}"/>
              </a:ext>
            </a:extLst>
          </p:cNvPr>
          <p:cNvSpPr/>
          <p:nvPr/>
        </p:nvSpPr>
        <p:spPr>
          <a:xfrm>
            <a:off x="7170221" y="2167716"/>
            <a:ext cx="270145"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
            </a:r>
          </a:p>
        </p:txBody>
      </p:sp>
      <p:sp>
        <p:nvSpPr>
          <p:cNvPr id="10" name="Rectangle 9">
            <a:extLst>
              <a:ext uri="{FF2B5EF4-FFF2-40B4-BE49-F238E27FC236}">
                <a16:creationId xmlns:a16="http://schemas.microsoft.com/office/drawing/2014/main" id="{C1940E9A-87DE-46A1-A27A-8A8CB4D5E3EE}"/>
              </a:ext>
            </a:extLst>
          </p:cNvPr>
          <p:cNvSpPr/>
          <p:nvPr/>
        </p:nvSpPr>
        <p:spPr>
          <a:xfrm>
            <a:off x="4017459" y="2819538"/>
            <a:ext cx="230077"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1" name="Rectangle 10">
            <a:extLst>
              <a:ext uri="{FF2B5EF4-FFF2-40B4-BE49-F238E27FC236}">
                <a16:creationId xmlns:a16="http://schemas.microsoft.com/office/drawing/2014/main" id="{8B386892-DB17-451C-9370-0D8E0C5E561D}"/>
              </a:ext>
            </a:extLst>
          </p:cNvPr>
          <p:cNvSpPr/>
          <p:nvPr/>
        </p:nvSpPr>
        <p:spPr>
          <a:xfrm>
            <a:off x="5121130" y="2812302"/>
            <a:ext cx="230077"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2" name="Rectangle 11">
            <a:extLst>
              <a:ext uri="{FF2B5EF4-FFF2-40B4-BE49-F238E27FC236}">
                <a16:creationId xmlns:a16="http://schemas.microsoft.com/office/drawing/2014/main" id="{1AF55985-0F6F-4D70-A554-094F5A42B043}"/>
              </a:ext>
            </a:extLst>
          </p:cNvPr>
          <p:cNvSpPr/>
          <p:nvPr/>
        </p:nvSpPr>
        <p:spPr>
          <a:xfrm>
            <a:off x="6541892" y="2571750"/>
            <a:ext cx="230077"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3" name="Rectangle 12">
            <a:extLst>
              <a:ext uri="{FF2B5EF4-FFF2-40B4-BE49-F238E27FC236}">
                <a16:creationId xmlns:a16="http://schemas.microsoft.com/office/drawing/2014/main" id="{8A3300F1-8C17-4144-964D-6DFD0D982AAB}"/>
              </a:ext>
            </a:extLst>
          </p:cNvPr>
          <p:cNvSpPr/>
          <p:nvPr/>
        </p:nvSpPr>
        <p:spPr>
          <a:xfrm>
            <a:off x="7881538" y="2567448"/>
            <a:ext cx="230077" cy="215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4" name="TextBox 13">
            <a:extLst>
              <a:ext uri="{FF2B5EF4-FFF2-40B4-BE49-F238E27FC236}">
                <a16:creationId xmlns:a16="http://schemas.microsoft.com/office/drawing/2014/main" id="{CC6F77B7-D6F7-48C2-8681-6841BE0B7E69}"/>
              </a:ext>
            </a:extLst>
          </p:cNvPr>
          <p:cNvSpPr txBox="1"/>
          <p:nvPr/>
        </p:nvSpPr>
        <p:spPr>
          <a:xfrm>
            <a:off x="633441" y="1709976"/>
            <a:ext cx="6858740" cy="1077218"/>
          </a:xfrm>
          <a:prstGeom prst="rect">
            <a:avLst/>
          </a:prstGeom>
          <a:noFill/>
        </p:spPr>
        <p:txBody>
          <a:bodyPr wrap="square" lIns="0" tIns="0" rIns="0" bIns="0" rtlCol="0">
            <a:spAutoFit/>
          </a:bodyPr>
          <a:lstStyle/>
          <a:p>
            <a:pPr algn="l"/>
            <a:r>
              <a:rPr lang="en-US" sz="1400" dirty="0"/>
              <a:t>For example, for OR nodes (</a:t>
            </a:r>
            <a:r>
              <a:rPr lang="en-US" sz="1400" dirty="0" err="1"/>
              <a:t>n,m</a:t>
            </a:r>
            <a:r>
              <a:rPr lang="en-US" sz="1400" dirty="0"/>
              <a:t>) </a:t>
            </a:r>
            <a:br>
              <a:rPr lang="en-US" sz="1400" dirty="0"/>
            </a:br>
            <a:r>
              <a:rPr lang="en-US" sz="1400" dirty="0"/>
              <a:t>	we look at subproblems (1,3), (1,4), (2,3), (2,4)</a:t>
            </a:r>
            <a:br>
              <a:rPr lang="en-US" sz="1400" dirty="0"/>
            </a:br>
            <a:br>
              <a:rPr lang="en-US" sz="1400" dirty="0"/>
            </a:br>
            <a:br>
              <a:rPr lang="en-US" sz="1400" dirty="0"/>
            </a:br>
            <a:r>
              <a:rPr lang="en-US" sz="1400" dirty="0"/>
              <a:t>Similar breakdown for AND nodes.</a:t>
            </a:r>
          </a:p>
        </p:txBody>
      </p:sp>
    </p:spTree>
    <p:custDataLst>
      <p:tags r:id="rId1"/>
    </p:custDataLst>
    <p:extLst>
      <p:ext uri="{BB962C8B-B14F-4D97-AF65-F5344CB8AC3E}">
        <p14:creationId xmlns:p14="http://schemas.microsoft.com/office/powerpoint/2010/main" val="329513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9</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Regression Experiments</a:t>
            </a:r>
          </a:p>
        </p:txBody>
      </p:sp>
      <p:graphicFrame>
        <p:nvGraphicFramePr>
          <p:cNvPr id="3" name="Object 2">
            <a:extLst>
              <a:ext uri="{FF2B5EF4-FFF2-40B4-BE49-F238E27FC236}">
                <a16:creationId xmlns:a16="http://schemas.microsoft.com/office/drawing/2014/main" id="{FA03A58A-41C4-41A1-BB0D-C731047FA42C}"/>
              </a:ext>
            </a:extLst>
          </p:cNvPr>
          <p:cNvGraphicFramePr>
            <a:graphicFrameLocks noChangeAspect="1"/>
          </p:cNvGraphicFramePr>
          <p:nvPr>
            <p:extLst>
              <p:ext uri="{D42A27DB-BD31-4B8C-83A1-F6EECF244321}">
                <p14:modId xmlns:p14="http://schemas.microsoft.com/office/powerpoint/2010/main" val="899868355"/>
              </p:ext>
            </p:extLst>
          </p:nvPr>
        </p:nvGraphicFramePr>
        <p:xfrm>
          <a:off x="5896925" y="1749043"/>
          <a:ext cx="2515552" cy="2171340"/>
        </p:xfrm>
        <a:graphic>
          <a:graphicData uri="http://schemas.openxmlformats.org/presentationml/2006/ole">
            <mc:AlternateContent xmlns:mc="http://schemas.openxmlformats.org/markup-compatibility/2006">
              <mc:Choice xmlns:v="urn:schemas-microsoft-com:vml" Requires="v">
                <p:oleObj spid="_x0000_s5470" name="Acrobat Document" r:id="rId4" imgW="3840480" imgH="3314323" progId="AcroExch.Document.DC">
                  <p:embed/>
                </p:oleObj>
              </mc:Choice>
              <mc:Fallback>
                <p:oleObj name="Acrobat Document" r:id="rId4" imgW="3840480" imgH="3314323" progId="AcroExch.Document.DC">
                  <p:embed/>
                  <p:pic>
                    <p:nvPicPr>
                      <p:cNvPr id="0" name=""/>
                      <p:cNvPicPr/>
                      <p:nvPr/>
                    </p:nvPicPr>
                    <p:blipFill>
                      <a:blip r:embed="rId5"/>
                      <a:stretch>
                        <a:fillRect/>
                      </a:stretch>
                    </p:blipFill>
                    <p:spPr>
                      <a:xfrm>
                        <a:off x="5896925" y="1749043"/>
                        <a:ext cx="2515552" cy="217134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2D961FF-1697-405A-8C53-24FEE915AE28}"/>
              </a:ext>
            </a:extLst>
          </p:cNvPr>
          <p:cNvGraphicFramePr>
            <a:graphicFrameLocks noChangeAspect="1"/>
          </p:cNvGraphicFramePr>
          <p:nvPr>
            <p:extLst>
              <p:ext uri="{D42A27DB-BD31-4B8C-83A1-F6EECF244321}">
                <p14:modId xmlns:p14="http://schemas.microsoft.com/office/powerpoint/2010/main" val="3474796729"/>
              </p:ext>
            </p:extLst>
          </p:nvPr>
        </p:nvGraphicFramePr>
        <p:xfrm>
          <a:off x="203952" y="1743842"/>
          <a:ext cx="2520753" cy="2176541"/>
        </p:xfrm>
        <a:graphic>
          <a:graphicData uri="http://schemas.openxmlformats.org/presentationml/2006/ole">
            <mc:AlternateContent xmlns:mc="http://schemas.openxmlformats.org/markup-compatibility/2006">
              <mc:Choice xmlns:v="urn:schemas-microsoft-com:vml" Requires="v">
                <p:oleObj spid="_x0000_s5471" name="Acrobat Document" r:id="rId6" imgW="3847710" imgH="3321959" progId="AcroExch.Document.DC">
                  <p:embed/>
                </p:oleObj>
              </mc:Choice>
              <mc:Fallback>
                <p:oleObj name="Acrobat Document" r:id="rId6" imgW="3847710" imgH="3321959" progId="AcroExch.Document.DC">
                  <p:embed/>
                  <p:pic>
                    <p:nvPicPr>
                      <p:cNvPr id="0" name=""/>
                      <p:cNvPicPr/>
                      <p:nvPr/>
                    </p:nvPicPr>
                    <p:blipFill>
                      <a:blip r:embed="rId7"/>
                      <a:stretch>
                        <a:fillRect/>
                      </a:stretch>
                    </p:blipFill>
                    <p:spPr>
                      <a:xfrm>
                        <a:off x="203952" y="1743842"/>
                        <a:ext cx="2520753" cy="2176541"/>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4C1E11D9-90A6-4BCC-8A5F-95CA63EB1AF8}"/>
              </a:ext>
            </a:extLst>
          </p:cNvPr>
          <p:cNvGraphicFramePr>
            <a:graphicFrameLocks noChangeAspect="1"/>
          </p:cNvGraphicFramePr>
          <p:nvPr>
            <p:extLst>
              <p:ext uri="{D42A27DB-BD31-4B8C-83A1-F6EECF244321}">
                <p14:modId xmlns:p14="http://schemas.microsoft.com/office/powerpoint/2010/main" val="1277870435"/>
              </p:ext>
            </p:extLst>
          </p:nvPr>
        </p:nvGraphicFramePr>
        <p:xfrm>
          <a:off x="3129239" y="1743842"/>
          <a:ext cx="2515552" cy="2176541"/>
        </p:xfrm>
        <a:graphic>
          <a:graphicData uri="http://schemas.openxmlformats.org/presentationml/2006/ole">
            <mc:AlternateContent xmlns:mc="http://schemas.openxmlformats.org/markup-compatibility/2006">
              <mc:Choice xmlns:v="urn:schemas-microsoft-com:vml" Requires="v">
                <p:oleObj spid="_x0000_s5472" name="Acrobat Document" r:id="rId8" imgW="3840480" imgH="3321959" progId="AcroExch.Document.DC">
                  <p:embed/>
                </p:oleObj>
              </mc:Choice>
              <mc:Fallback>
                <p:oleObj name="Acrobat Document" r:id="rId8" imgW="3840480" imgH="3321959" progId="AcroExch.Document.DC">
                  <p:embed/>
                  <p:pic>
                    <p:nvPicPr>
                      <p:cNvPr id="0" name=""/>
                      <p:cNvPicPr/>
                      <p:nvPr/>
                    </p:nvPicPr>
                    <p:blipFill>
                      <a:blip r:embed="rId9"/>
                      <a:stretch>
                        <a:fillRect/>
                      </a:stretch>
                    </p:blipFill>
                    <p:spPr>
                      <a:xfrm>
                        <a:off x="3129239" y="1743842"/>
                        <a:ext cx="2515552" cy="2176541"/>
                      </a:xfrm>
                      <a:prstGeom prst="rect">
                        <a:avLst/>
                      </a:prstGeom>
                    </p:spPr>
                  </p:pic>
                </p:oleObj>
              </mc:Fallback>
            </mc:AlternateContent>
          </a:graphicData>
        </a:graphic>
      </p:graphicFrame>
    </p:spTree>
    <p:extLst>
      <p:ext uri="{BB962C8B-B14F-4D97-AF65-F5344CB8AC3E}">
        <p14:creationId xmlns:p14="http://schemas.microsoft.com/office/powerpoint/2010/main" val="37560827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7|3.1|7.9|5.2"/>
</p:tagLst>
</file>

<file path=ppt/tags/tag2.xml><?xml version="1.0" encoding="utf-8"?>
<p:tagLst xmlns:a="http://schemas.openxmlformats.org/drawingml/2006/main" xmlns:r="http://schemas.openxmlformats.org/officeDocument/2006/relationships" xmlns:p="http://schemas.openxmlformats.org/presentationml/2006/main">
  <p:tag name="TIMING" val="|0.3|0.3"/>
</p:tagLst>
</file>

<file path=ppt/tags/tag3.xml><?xml version="1.0" encoding="utf-8"?>
<p:tagLst xmlns:a="http://schemas.openxmlformats.org/drawingml/2006/main" xmlns:r="http://schemas.openxmlformats.org/officeDocument/2006/relationships" xmlns:p="http://schemas.openxmlformats.org/presentationml/2006/main">
  <p:tag name="TIMING" val="|0.3|0.3"/>
</p:tagLst>
</file>

<file path=ppt/tags/tag4.xml><?xml version="1.0" encoding="utf-8"?>
<p:tagLst xmlns:a="http://schemas.openxmlformats.org/drawingml/2006/main" xmlns:r="http://schemas.openxmlformats.org/officeDocument/2006/relationships" xmlns:p="http://schemas.openxmlformats.org/presentationml/2006/main">
  <p:tag name="TIMING" val="|0.3|0.3"/>
</p:tagLst>
</file>

<file path=ppt/theme/theme1.xml><?xml version="1.0" encoding="utf-8"?>
<a:theme xmlns:a="http://schemas.openxmlformats.org/drawingml/2006/main" name="presentation-01-light">
  <a:themeElements>
    <a:clrScheme name="Brand-01-Colors">
      <a:dk1>
        <a:srgbClr val="57585B"/>
      </a:dk1>
      <a:lt1>
        <a:srgbClr val="FFFFFF"/>
      </a:lt1>
      <a:dk2>
        <a:srgbClr val="2774AE"/>
      </a:dk2>
      <a:lt2>
        <a:srgbClr val="FFFFFF"/>
      </a:lt2>
      <a:accent1>
        <a:srgbClr val="2774AE"/>
      </a:accent1>
      <a:accent2>
        <a:srgbClr val="898989"/>
      </a:accent2>
      <a:accent3>
        <a:srgbClr val="DAE6F4"/>
      </a:accent3>
      <a:accent4>
        <a:srgbClr val="8AB8E8"/>
      </a:accent4>
      <a:accent5>
        <a:srgbClr val="FFC72B"/>
      </a:accent5>
      <a:accent6>
        <a:srgbClr val="00375B"/>
      </a:accent6>
      <a:hlink>
        <a:srgbClr val="00375B"/>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400" dirty="0" err="1" smtClean="0"/>
        </a:defPPr>
      </a:lstStyle>
    </a:txDef>
  </a:objectDefaults>
  <a:extraClrSchemeLst/>
  <a:extLst>
    <a:ext uri="{05A4C25C-085E-4340-85A3-A5531E510DB2}">
      <thm15:themeFamily xmlns:thm15="http://schemas.microsoft.com/office/thememl/2012/main" name="Presentation1" id="{3E04E8B8-11FA-E649-9371-C7E26FFEAA93}" vid="{F579B5EC-11F9-A448-A60F-FC626C1FC18E}"/>
    </a:ext>
  </a:extLst>
</a:theme>
</file>

<file path=ppt/theme/theme2.xml><?xml version="1.0" encoding="utf-8"?>
<a:theme xmlns:a="http://schemas.openxmlformats.org/drawingml/2006/main" name="presentation-01-dark">
  <a:themeElements>
    <a:clrScheme name="Brand-01-Colors">
      <a:dk1>
        <a:srgbClr val="57585B"/>
      </a:dk1>
      <a:lt1>
        <a:srgbClr val="FFFFFF"/>
      </a:lt1>
      <a:dk2>
        <a:srgbClr val="2774AE"/>
      </a:dk2>
      <a:lt2>
        <a:srgbClr val="FFFFFF"/>
      </a:lt2>
      <a:accent1>
        <a:srgbClr val="2774AE"/>
      </a:accent1>
      <a:accent2>
        <a:srgbClr val="898989"/>
      </a:accent2>
      <a:accent3>
        <a:srgbClr val="DAE6F4"/>
      </a:accent3>
      <a:accent4>
        <a:srgbClr val="8AB8E8"/>
      </a:accent4>
      <a:accent5>
        <a:srgbClr val="FFC72B"/>
      </a:accent5>
      <a:accent6>
        <a:srgbClr val="00375B"/>
      </a:accent6>
      <a:hlink>
        <a:srgbClr val="00375B"/>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E04E8B8-11FA-E649-9371-C7E26FFEAA93}" vid="{088CCEDB-8790-5B4F-BA1F-7A08D2F1B03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presentation-01-light</Template>
  <TotalTime>35180</TotalTime>
  <Words>475</Words>
  <Application>Microsoft Office PowerPoint</Application>
  <PresentationFormat>On-screen Show (16:9)</PresentationFormat>
  <Paragraphs>86</Paragraphs>
  <Slides>14</Slides>
  <Notes>13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Cambria Math</vt:lpstr>
      <vt:lpstr>Helvetica</vt:lpstr>
      <vt:lpstr>Helvetica Regular</vt:lpstr>
      <vt:lpstr>presentation-01-light</vt:lpstr>
      <vt:lpstr>presentation-01-dark</vt:lpstr>
      <vt:lpstr>Acrobat Document</vt:lpstr>
      <vt:lpstr>PowerPoint Presentation</vt:lpstr>
      <vt:lpstr>Motivation</vt:lpstr>
      <vt:lpstr>Expected Prediction</vt:lpstr>
      <vt:lpstr>Expected Prediction</vt:lpstr>
      <vt:lpstr>Few applications of moments</vt:lpstr>
      <vt:lpstr>Probabilistic Circuits</vt:lpstr>
      <vt:lpstr>Hardness of Taking Expectations</vt:lpstr>
      <vt:lpstr>Recursive algorithm </vt:lpstr>
      <vt:lpstr>Regression Experiments</vt:lpstr>
      <vt:lpstr>Approximate Algorithm for classification</vt:lpstr>
      <vt:lpstr>Classification Experiments</vt:lpstr>
      <vt:lpstr>Another Application: Data Analysis</vt:lpstr>
      <vt:lpstr>Application: Data Analysis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Shen</dc:creator>
  <cp:lastModifiedBy>pasha</cp:lastModifiedBy>
  <cp:revision>701</cp:revision>
  <dcterms:created xsi:type="dcterms:W3CDTF">2019-05-28T00:34:15Z</dcterms:created>
  <dcterms:modified xsi:type="dcterms:W3CDTF">2019-11-11T23:26:07Z</dcterms:modified>
</cp:coreProperties>
</file>