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5" r:id="rId2"/>
    <p:sldId id="287" r:id="rId3"/>
    <p:sldId id="290" r:id="rId4"/>
    <p:sldId id="291" r:id="rId5"/>
    <p:sldId id="292" r:id="rId6"/>
    <p:sldId id="293" r:id="rId7"/>
    <p:sldId id="294" r:id="rId8"/>
    <p:sldId id="295" r:id="rId9"/>
    <p:sldId id="368" r:id="rId10"/>
    <p:sldId id="369" r:id="rId11"/>
    <p:sldId id="297" r:id="rId12"/>
    <p:sldId id="296" r:id="rId13"/>
    <p:sldId id="298" r:id="rId14"/>
    <p:sldId id="300" r:id="rId15"/>
    <p:sldId id="319" r:id="rId16"/>
    <p:sldId id="333" r:id="rId17"/>
    <p:sldId id="363" r:id="rId18"/>
    <p:sldId id="364" r:id="rId19"/>
    <p:sldId id="343" r:id="rId20"/>
    <p:sldId id="308" r:id="rId21"/>
    <p:sldId id="309" r:id="rId22"/>
    <p:sldId id="310" r:id="rId23"/>
    <p:sldId id="311" r:id="rId24"/>
    <p:sldId id="312" r:id="rId25"/>
    <p:sldId id="313" r:id="rId26"/>
    <p:sldId id="365" r:id="rId27"/>
    <p:sldId id="329" r:id="rId28"/>
    <p:sldId id="315" r:id="rId29"/>
    <p:sldId id="362" r:id="rId30"/>
    <p:sldId id="330" r:id="rId31"/>
    <p:sldId id="374" r:id="rId32"/>
    <p:sldId id="375" r:id="rId33"/>
    <p:sldId id="371" r:id="rId34"/>
    <p:sldId id="366" r:id="rId35"/>
    <p:sldId id="367" r:id="rId36"/>
    <p:sldId id="370" r:id="rId37"/>
    <p:sldId id="345" r:id="rId38"/>
    <p:sldId id="346" r:id="rId39"/>
    <p:sldId id="347" r:id="rId40"/>
    <p:sldId id="348" r:id="rId41"/>
    <p:sldId id="349" r:id="rId42"/>
    <p:sldId id="372" r:id="rId43"/>
    <p:sldId id="350" r:id="rId44"/>
    <p:sldId id="351" r:id="rId45"/>
    <p:sldId id="352" r:id="rId46"/>
    <p:sldId id="354" r:id="rId47"/>
    <p:sldId id="355" r:id="rId48"/>
    <p:sldId id="356" r:id="rId49"/>
    <p:sldId id="357" r:id="rId50"/>
    <p:sldId id="359" r:id="rId51"/>
    <p:sldId id="360" r:id="rId52"/>
    <p:sldId id="361" r:id="rId53"/>
    <p:sldId id="373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13" autoAdjust="0"/>
  </p:normalViewPr>
  <p:slideViewPr>
    <p:cSldViewPr>
      <p:cViewPr>
        <p:scale>
          <a:sx n="90" d="100"/>
          <a:sy n="90" d="100"/>
        </p:scale>
        <p:origin x="-10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E7B90-ABA0-4036-953E-7F59C39DCA8A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1553-A368-4C74-BFDD-9EABDF38C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5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01553-A368-4C74-BFDD-9EABDF38C15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72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2013/4/18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image" Target="../media/image3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1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7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30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14723" y="0"/>
            <a:ext cx="9171704" cy="6858000"/>
          </a:xfrm>
          <a:prstGeom prst="rect">
            <a:avLst/>
          </a:prstGeom>
          <a:gradFill>
            <a:gsLst>
              <a:gs pos="100000">
                <a:srgbClr val="003548"/>
              </a:gs>
              <a:gs pos="0">
                <a:srgbClr val="00B0F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E:\卡拉赞\GUANXI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/>
          <a:stretch/>
        </p:blipFill>
        <p:spPr bwMode="auto">
          <a:xfrm>
            <a:off x="13852" y="38917"/>
            <a:ext cx="9144000" cy="64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6"/>
          <p:cNvSpPr/>
          <p:nvPr/>
        </p:nvSpPr>
        <p:spPr>
          <a:xfrm flipH="1">
            <a:off x="0" y="5262309"/>
            <a:ext cx="9157852" cy="158412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Oval 6"/>
          <p:cNvSpPr/>
          <p:nvPr/>
        </p:nvSpPr>
        <p:spPr>
          <a:xfrm flipH="1">
            <a:off x="-13852" y="4980638"/>
            <a:ext cx="9157852" cy="158412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gradFill flip="none" rotWithShape="1">
            <a:gsLst>
              <a:gs pos="76000">
                <a:srgbClr val="00FFCC">
                  <a:lumMod val="82000"/>
                </a:srgbClr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5" name="Oval 6"/>
          <p:cNvSpPr/>
          <p:nvPr/>
        </p:nvSpPr>
        <p:spPr>
          <a:xfrm flipH="1">
            <a:off x="0" y="4764310"/>
            <a:ext cx="9157852" cy="158412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8050115" y="5563873"/>
            <a:ext cx="1127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err="1" smtClean="0">
                <a:solidFill>
                  <a:schemeClr val="bg1"/>
                </a:solidFill>
                <a:latin typeface="Times New Roman" pitchFamily="18" charset="0"/>
                <a:ea typeface="方正粗倩简体" pitchFamily="65" charset="-122"/>
                <a:cs typeface="Times New Roman" pitchFamily="18" charset="0"/>
              </a:rPr>
              <a:t>Yuanlu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itchFamily="18" charset="0"/>
                <a:ea typeface="方正粗倩简体" pitchFamily="65" charset="-122"/>
                <a:cs typeface="Times New Roman" pitchFamily="18" charset="0"/>
              </a:rPr>
              <a:t>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Times New Roman" pitchFamily="18" charset="0"/>
                <a:ea typeface="方正粗倩简体" pitchFamily="65" charset="-122"/>
                <a:cs typeface="Times New Roman" pitchFamily="18" charset="0"/>
              </a:rPr>
              <a:t>Xu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组合 36"/>
          <p:cNvGrpSpPr>
            <a:grpSpLocks/>
          </p:cNvGrpSpPr>
          <p:nvPr/>
        </p:nvGrpSpPr>
        <p:grpSpPr bwMode="auto">
          <a:xfrm>
            <a:off x="7524329" y="5517232"/>
            <a:ext cx="561634" cy="565149"/>
            <a:chOff x="-2441575" y="2146300"/>
            <a:chExt cx="1196975" cy="1114425"/>
          </a:xfrm>
        </p:grpSpPr>
        <p:sp>
          <p:nvSpPr>
            <p:cNvPr id="27" name="Freeform 48"/>
            <p:cNvSpPr>
              <a:spLocks/>
            </p:cNvSpPr>
            <p:nvPr/>
          </p:nvSpPr>
          <p:spPr bwMode="auto">
            <a:xfrm>
              <a:off x="-2441575" y="2325688"/>
              <a:ext cx="1054100" cy="781050"/>
            </a:xfrm>
            <a:custGeom>
              <a:avLst/>
              <a:gdLst>
                <a:gd name="T0" fmla="*/ 262 w 281"/>
                <a:gd name="T1" fmla="*/ 47 h 208"/>
                <a:gd name="T2" fmla="*/ 241 w 281"/>
                <a:gd name="T3" fmla="*/ 31 h 208"/>
                <a:gd name="T4" fmla="*/ 187 w 281"/>
                <a:gd name="T5" fmla="*/ 18 h 208"/>
                <a:gd name="T6" fmla="*/ 118 w 281"/>
                <a:gd name="T7" fmla="*/ 41 h 208"/>
                <a:gd name="T8" fmla="*/ 17 w 281"/>
                <a:gd name="T9" fmla="*/ 208 h 208"/>
                <a:gd name="T10" fmla="*/ 0 w 281"/>
                <a:gd name="T11" fmla="*/ 203 h 208"/>
                <a:gd name="T12" fmla="*/ 108 w 281"/>
                <a:gd name="T13" fmla="*/ 27 h 208"/>
                <a:gd name="T14" fmla="*/ 187 w 281"/>
                <a:gd name="T15" fmla="*/ 1 h 208"/>
                <a:gd name="T16" fmla="*/ 248 w 281"/>
                <a:gd name="T17" fmla="*/ 16 h 208"/>
                <a:gd name="T18" fmla="*/ 278 w 281"/>
                <a:gd name="T19" fmla="*/ 40 h 208"/>
                <a:gd name="T20" fmla="*/ 279 w 281"/>
                <a:gd name="T21" fmla="*/ 48 h 208"/>
                <a:gd name="T22" fmla="*/ 262 w 281"/>
                <a:gd name="T23" fmla="*/ 4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08">
                  <a:moveTo>
                    <a:pt x="262" y="47"/>
                  </a:moveTo>
                  <a:cubicBezTo>
                    <a:pt x="261" y="45"/>
                    <a:pt x="254" y="38"/>
                    <a:pt x="241" y="31"/>
                  </a:cubicBezTo>
                  <a:cubicBezTo>
                    <a:pt x="227" y="24"/>
                    <a:pt x="208" y="18"/>
                    <a:pt x="187" y="18"/>
                  </a:cubicBezTo>
                  <a:cubicBezTo>
                    <a:pt x="166" y="18"/>
                    <a:pt x="142" y="23"/>
                    <a:pt x="118" y="41"/>
                  </a:cubicBezTo>
                  <a:cubicBezTo>
                    <a:pt x="82" y="66"/>
                    <a:pt x="46" y="117"/>
                    <a:pt x="17" y="2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31" y="107"/>
                    <a:pt x="69" y="54"/>
                    <a:pt x="108" y="27"/>
                  </a:cubicBezTo>
                  <a:cubicBezTo>
                    <a:pt x="135" y="7"/>
                    <a:pt x="162" y="0"/>
                    <a:pt x="187" y="1"/>
                  </a:cubicBezTo>
                  <a:cubicBezTo>
                    <a:pt x="211" y="1"/>
                    <a:pt x="233" y="8"/>
                    <a:pt x="248" y="16"/>
                  </a:cubicBezTo>
                  <a:cubicBezTo>
                    <a:pt x="263" y="24"/>
                    <a:pt x="274" y="34"/>
                    <a:pt x="278" y="40"/>
                  </a:cubicBezTo>
                  <a:cubicBezTo>
                    <a:pt x="279" y="42"/>
                    <a:pt x="281" y="45"/>
                    <a:pt x="279" y="48"/>
                  </a:cubicBezTo>
                  <a:cubicBezTo>
                    <a:pt x="277" y="52"/>
                    <a:pt x="271" y="56"/>
                    <a:pt x="262" y="4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69900">
                    <a:alpha val="0"/>
                  </a:srgbClr>
                </a:gs>
                <a:gs pos="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Freeform 49"/>
            <p:cNvSpPr>
              <a:spLocks/>
            </p:cNvSpPr>
            <p:nvPr/>
          </p:nvSpPr>
          <p:spPr bwMode="auto">
            <a:xfrm>
              <a:off x="-2117725" y="2146300"/>
              <a:ext cx="501650" cy="1114425"/>
            </a:xfrm>
            <a:custGeom>
              <a:avLst/>
              <a:gdLst>
                <a:gd name="T0" fmla="*/ 133 w 134"/>
                <a:gd name="T1" fmla="*/ 5 h 297"/>
                <a:gd name="T2" fmla="*/ 126 w 134"/>
                <a:gd name="T3" fmla="*/ 1 h 297"/>
                <a:gd name="T4" fmla="*/ 91 w 134"/>
                <a:gd name="T5" fmla="*/ 6 h 297"/>
                <a:gd name="T6" fmla="*/ 40 w 134"/>
                <a:gd name="T7" fmla="*/ 38 h 297"/>
                <a:gd name="T8" fmla="*/ 7 w 134"/>
                <a:gd name="T9" fmla="*/ 109 h 297"/>
                <a:gd name="T10" fmla="*/ 57 w 134"/>
                <a:gd name="T11" fmla="*/ 297 h 297"/>
                <a:gd name="T12" fmla="*/ 71 w 134"/>
                <a:gd name="T13" fmla="*/ 289 h 297"/>
                <a:gd name="T14" fmla="*/ 23 w 134"/>
                <a:gd name="T15" fmla="*/ 111 h 297"/>
                <a:gd name="T16" fmla="*/ 52 w 134"/>
                <a:gd name="T17" fmla="*/ 49 h 297"/>
                <a:gd name="T18" fmla="*/ 96 w 134"/>
                <a:gd name="T19" fmla="*/ 21 h 297"/>
                <a:gd name="T20" fmla="*/ 121 w 134"/>
                <a:gd name="T21" fmla="*/ 16 h 297"/>
                <a:gd name="T22" fmla="*/ 133 w 134"/>
                <a:gd name="T23" fmla="*/ 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297">
                  <a:moveTo>
                    <a:pt x="133" y="5"/>
                  </a:moveTo>
                  <a:cubicBezTo>
                    <a:pt x="132" y="2"/>
                    <a:pt x="129" y="1"/>
                    <a:pt x="126" y="1"/>
                  </a:cubicBezTo>
                  <a:cubicBezTo>
                    <a:pt x="120" y="0"/>
                    <a:pt x="106" y="1"/>
                    <a:pt x="91" y="6"/>
                  </a:cubicBezTo>
                  <a:cubicBezTo>
                    <a:pt x="75" y="11"/>
                    <a:pt x="57" y="21"/>
                    <a:pt x="40" y="38"/>
                  </a:cubicBezTo>
                  <a:cubicBezTo>
                    <a:pt x="24" y="54"/>
                    <a:pt x="11" y="77"/>
                    <a:pt x="7" y="109"/>
                  </a:cubicBezTo>
                  <a:cubicBezTo>
                    <a:pt x="0" y="153"/>
                    <a:pt x="11" y="214"/>
                    <a:pt x="57" y="297"/>
                  </a:cubicBezTo>
                  <a:cubicBezTo>
                    <a:pt x="71" y="289"/>
                    <a:pt x="71" y="289"/>
                    <a:pt x="71" y="289"/>
                  </a:cubicBezTo>
                  <a:cubicBezTo>
                    <a:pt x="28" y="209"/>
                    <a:pt x="17" y="152"/>
                    <a:pt x="23" y="111"/>
                  </a:cubicBezTo>
                  <a:cubicBezTo>
                    <a:pt x="26" y="83"/>
                    <a:pt x="38" y="63"/>
                    <a:pt x="52" y="49"/>
                  </a:cubicBezTo>
                  <a:cubicBezTo>
                    <a:pt x="66" y="35"/>
                    <a:pt x="83" y="26"/>
                    <a:pt x="96" y="21"/>
                  </a:cubicBezTo>
                  <a:cubicBezTo>
                    <a:pt x="110" y="17"/>
                    <a:pt x="119" y="16"/>
                    <a:pt x="121" y="16"/>
                  </a:cubicBezTo>
                  <a:cubicBezTo>
                    <a:pt x="133" y="16"/>
                    <a:pt x="134" y="9"/>
                    <a:pt x="133" y="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69900">
                    <a:alpha val="0"/>
                  </a:srgb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Freeform 50"/>
            <p:cNvSpPr>
              <a:spLocks/>
            </p:cNvSpPr>
            <p:nvPr/>
          </p:nvSpPr>
          <p:spPr bwMode="auto">
            <a:xfrm>
              <a:off x="-2212975" y="2171700"/>
              <a:ext cx="712788" cy="995363"/>
            </a:xfrm>
            <a:custGeom>
              <a:avLst/>
              <a:gdLst>
                <a:gd name="T0" fmla="*/ 47 w 190"/>
                <a:gd name="T1" fmla="*/ 1 h 265"/>
                <a:gd name="T2" fmla="*/ 40 w 190"/>
                <a:gd name="T3" fmla="*/ 3 h 265"/>
                <a:gd name="T4" fmla="*/ 18 w 190"/>
                <a:gd name="T5" fmla="*/ 30 h 265"/>
                <a:gd name="T6" fmla="*/ 1 w 190"/>
                <a:gd name="T7" fmla="*/ 87 h 265"/>
                <a:gd name="T8" fmla="*/ 23 w 190"/>
                <a:gd name="T9" fmla="*/ 161 h 265"/>
                <a:gd name="T10" fmla="*/ 185 w 190"/>
                <a:gd name="T11" fmla="*/ 265 h 265"/>
                <a:gd name="T12" fmla="*/ 190 w 190"/>
                <a:gd name="T13" fmla="*/ 250 h 265"/>
                <a:gd name="T14" fmla="*/ 37 w 190"/>
                <a:gd name="T15" fmla="*/ 152 h 265"/>
                <a:gd name="T16" fmla="*/ 17 w 190"/>
                <a:gd name="T17" fmla="*/ 87 h 265"/>
                <a:gd name="T18" fmla="*/ 31 w 190"/>
                <a:gd name="T19" fmla="*/ 37 h 265"/>
                <a:gd name="T20" fmla="*/ 46 w 190"/>
                <a:gd name="T21" fmla="*/ 17 h 265"/>
                <a:gd name="T22" fmla="*/ 47 w 190"/>
                <a:gd name="T23" fmla="*/ 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265">
                  <a:moveTo>
                    <a:pt x="47" y="1"/>
                  </a:moveTo>
                  <a:cubicBezTo>
                    <a:pt x="45" y="0"/>
                    <a:pt x="42" y="2"/>
                    <a:pt x="40" y="3"/>
                  </a:cubicBezTo>
                  <a:cubicBezTo>
                    <a:pt x="34" y="6"/>
                    <a:pt x="25" y="16"/>
                    <a:pt x="18" y="30"/>
                  </a:cubicBezTo>
                  <a:cubicBezTo>
                    <a:pt x="10" y="44"/>
                    <a:pt x="2" y="64"/>
                    <a:pt x="1" y="87"/>
                  </a:cubicBezTo>
                  <a:cubicBezTo>
                    <a:pt x="0" y="109"/>
                    <a:pt x="6" y="135"/>
                    <a:pt x="23" y="161"/>
                  </a:cubicBezTo>
                  <a:cubicBezTo>
                    <a:pt x="48" y="197"/>
                    <a:pt x="97" y="234"/>
                    <a:pt x="185" y="265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05" y="221"/>
                    <a:pt x="59" y="186"/>
                    <a:pt x="37" y="152"/>
                  </a:cubicBezTo>
                  <a:cubicBezTo>
                    <a:pt x="21" y="129"/>
                    <a:pt x="16" y="107"/>
                    <a:pt x="17" y="87"/>
                  </a:cubicBezTo>
                  <a:cubicBezTo>
                    <a:pt x="18" y="67"/>
                    <a:pt x="24" y="50"/>
                    <a:pt x="31" y="37"/>
                  </a:cubicBezTo>
                  <a:cubicBezTo>
                    <a:pt x="38" y="25"/>
                    <a:pt x="44" y="18"/>
                    <a:pt x="46" y="17"/>
                  </a:cubicBezTo>
                  <a:cubicBezTo>
                    <a:pt x="55" y="10"/>
                    <a:pt x="51" y="3"/>
                    <a:pt x="47" y="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69900">
                    <a:alpha val="0"/>
                  </a:srgb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-2317750" y="2454275"/>
              <a:ext cx="1073150" cy="547688"/>
            </a:xfrm>
            <a:custGeom>
              <a:avLst/>
              <a:gdLst>
                <a:gd name="T0" fmla="*/ 7 w 286"/>
                <a:gd name="T1" fmla="*/ 1 h 146"/>
                <a:gd name="T2" fmla="*/ 2 w 286"/>
                <a:gd name="T3" fmla="*/ 7 h 146"/>
                <a:gd name="T4" fmla="*/ 3 w 286"/>
                <a:gd name="T5" fmla="*/ 42 h 146"/>
                <a:gd name="T6" fmla="*/ 30 w 286"/>
                <a:gd name="T7" fmla="*/ 95 h 146"/>
                <a:gd name="T8" fmla="*/ 96 w 286"/>
                <a:gd name="T9" fmla="*/ 135 h 146"/>
                <a:gd name="T10" fmla="*/ 286 w 286"/>
                <a:gd name="T11" fmla="*/ 104 h 146"/>
                <a:gd name="T12" fmla="*/ 279 w 286"/>
                <a:gd name="T13" fmla="*/ 90 h 146"/>
                <a:gd name="T14" fmla="*/ 100 w 286"/>
                <a:gd name="T15" fmla="*/ 120 h 146"/>
                <a:gd name="T16" fmla="*/ 42 w 286"/>
                <a:gd name="T17" fmla="*/ 85 h 146"/>
                <a:gd name="T18" fmla="*/ 19 w 286"/>
                <a:gd name="T19" fmla="*/ 38 h 146"/>
                <a:gd name="T20" fmla="*/ 17 w 286"/>
                <a:gd name="T21" fmla="*/ 13 h 146"/>
                <a:gd name="T22" fmla="*/ 7 w 286"/>
                <a:gd name="T23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146">
                  <a:moveTo>
                    <a:pt x="7" y="1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0" y="13"/>
                    <a:pt x="0" y="27"/>
                    <a:pt x="3" y="42"/>
                  </a:cubicBezTo>
                  <a:cubicBezTo>
                    <a:pt x="7" y="58"/>
                    <a:pt x="15" y="78"/>
                    <a:pt x="30" y="95"/>
                  </a:cubicBezTo>
                  <a:cubicBezTo>
                    <a:pt x="44" y="112"/>
                    <a:pt x="65" y="128"/>
                    <a:pt x="96" y="135"/>
                  </a:cubicBezTo>
                  <a:cubicBezTo>
                    <a:pt x="138" y="146"/>
                    <a:pt x="200" y="141"/>
                    <a:pt x="286" y="104"/>
                  </a:cubicBezTo>
                  <a:cubicBezTo>
                    <a:pt x="279" y="90"/>
                    <a:pt x="279" y="90"/>
                    <a:pt x="279" y="90"/>
                  </a:cubicBezTo>
                  <a:cubicBezTo>
                    <a:pt x="197" y="125"/>
                    <a:pt x="139" y="130"/>
                    <a:pt x="100" y="120"/>
                  </a:cubicBezTo>
                  <a:cubicBezTo>
                    <a:pt x="73" y="113"/>
                    <a:pt x="54" y="100"/>
                    <a:pt x="42" y="85"/>
                  </a:cubicBezTo>
                  <a:cubicBezTo>
                    <a:pt x="29" y="70"/>
                    <a:pt x="22" y="53"/>
                    <a:pt x="19" y="38"/>
                  </a:cubicBezTo>
                  <a:cubicBezTo>
                    <a:pt x="16" y="25"/>
                    <a:pt x="16" y="15"/>
                    <a:pt x="17" y="13"/>
                  </a:cubicBezTo>
                  <a:cubicBezTo>
                    <a:pt x="18" y="2"/>
                    <a:pt x="11" y="0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69900">
                    <a:alpha val="0"/>
                  </a:srgbClr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Freeform 52"/>
            <p:cNvSpPr>
              <a:spLocks/>
            </p:cNvSpPr>
            <p:nvPr/>
          </p:nvSpPr>
          <p:spPr bwMode="auto">
            <a:xfrm>
              <a:off x="-1979613" y="2435225"/>
              <a:ext cx="427038" cy="434975"/>
            </a:xfrm>
            <a:custGeom>
              <a:avLst/>
              <a:gdLst>
                <a:gd name="T0" fmla="*/ 28064638 w 114"/>
                <a:gd name="T1" fmla="*/ 773348052 h 116"/>
                <a:gd name="T2" fmla="*/ 743701661 w 114"/>
                <a:gd name="T3" fmla="*/ 1602939122 h 116"/>
                <a:gd name="T4" fmla="*/ 1571597235 w 114"/>
                <a:gd name="T5" fmla="*/ 871776145 h 116"/>
                <a:gd name="T6" fmla="*/ 855960212 w 114"/>
                <a:gd name="T7" fmla="*/ 28123384 h 116"/>
                <a:gd name="T8" fmla="*/ 28064638 w 114"/>
                <a:gd name="T9" fmla="*/ 77334805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6">
                  <a:moveTo>
                    <a:pt x="2" y="55"/>
                  </a:moveTo>
                  <a:cubicBezTo>
                    <a:pt x="0" y="86"/>
                    <a:pt x="23" y="112"/>
                    <a:pt x="53" y="114"/>
                  </a:cubicBezTo>
                  <a:cubicBezTo>
                    <a:pt x="84" y="116"/>
                    <a:pt x="110" y="93"/>
                    <a:pt x="112" y="62"/>
                  </a:cubicBezTo>
                  <a:cubicBezTo>
                    <a:pt x="114" y="31"/>
                    <a:pt x="91" y="4"/>
                    <a:pt x="61" y="2"/>
                  </a:cubicBezTo>
                  <a:cubicBezTo>
                    <a:pt x="30" y="0"/>
                    <a:pt x="4" y="24"/>
                    <a:pt x="2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20808" y="235700"/>
            <a:ext cx="9023192" cy="1708160"/>
            <a:chOff x="120808" y="176775"/>
            <a:chExt cx="9023192" cy="1281120"/>
          </a:xfrm>
        </p:grpSpPr>
        <p:sp>
          <p:nvSpPr>
            <p:cNvPr id="8" name="TextBox 7"/>
            <p:cNvSpPr txBox="1"/>
            <p:nvPr/>
          </p:nvSpPr>
          <p:spPr>
            <a:xfrm>
              <a:off x="120808" y="176775"/>
              <a:ext cx="3576620" cy="1281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0" b="1" dirty="0" smtClean="0">
                  <a:solidFill>
                    <a:srgbClr val="00B0F0"/>
                  </a:solidFill>
                  <a:latin typeface="Cooper Std Black" pitchFamily="18" charset="0"/>
                  <a:ea typeface="华文琥珀" pitchFamily="2" charset="-122"/>
                </a:rPr>
                <a:t>20</a:t>
              </a:r>
              <a:r>
                <a:rPr lang="en-US" sz="10500" b="1" dirty="0" smtClean="0">
                  <a:solidFill>
                    <a:schemeClr val="bg1"/>
                  </a:solidFill>
                  <a:latin typeface="Cooper Std Black" pitchFamily="18" charset="0"/>
                  <a:ea typeface="华文琥珀" pitchFamily="2" charset="-122"/>
                </a:rPr>
                <a:t>12</a:t>
              </a:r>
              <a:endParaRPr lang="en-US" sz="10500" b="1" dirty="0">
                <a:solidFill>
                  <a:schemeClr val="bg1"/>
                </a:solidFill>
                <a:latin typeface="Cooper Std Black" pitchFamily="18" charset="0"/>
                <a:ea typeface="华文琥珀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3928" y="260379"/>
              <a:ext cx="5220072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500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sz="3200" b="1" dirty="0" smtClean="0"/>
                <a:t>Moving Object Segmentation by Pursuing Local Spatio-Temporal Manifolds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741706" y="303498"/>
              <a:ext cx="116114" cy="11150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8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38573"/>
              </p:ext>
            </p:extLst>
          </p:nvPr>
        </p:nvGraphicFramePr>
        <p:xfrm>
          <a:off x="112712" y="1917973"/>
          <a:ext cx="8918575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Visio" r:id="rId3" imgW="12777011" imgH="6808937" progId="Visio.Drawing.11">
                  <p:embed/>
                </p:oleObj>
              </mc:Choice>
              <mc:Fallback>
                <p:oleObj name="Visio" r:id="rId3" imgW="12777011" imgH="68089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" y="1917973"/>
                        <a:ext cx="8918575" cy="475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96689" y="1485945"/>
            <a:ext cx="84258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Center Symmetric – Spatio Temporal LTP (CS-STLTP) Descriptor</a:t>
            </a:r>
          </a:p>
        </p:txBody>
      </p:sp>
    </p:spTree>
    <p:extLst>
      <p:ext uri="{BB962C8B-B14F-4D97-AF65-F5344CB8AC3E}">
        <p14:creationId xmlns:p14="http://schemas.microsoft.com/office/powerpoint/2010/main" val="14080977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Mathematical formulation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4642" y="1700808"/>
                <a:ext cx="8425830" cy="1468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Given a brick sequence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/>
                      </a:rPr>
                      <m:t>𝑽</m:t>
                    </m:r>
                    <m:r>
                      <a:rPr lang="en-US" altLang="zh-CN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m</m:t>
                        </m:r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of a background location, we assume the dimension of the manifold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in is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structure of this manifold: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1700808"/>
                <a:ext cx="8425830" cy="1468800"/>
              </a:xfrm>
              <a:prstGeom prst="rect">
                <a:avLst/>
              </a:prstGeom>
              <a:blipFill rotWithShape="1">
                <a:blip r:embed="rId2"/>
                <a:stretch>
                  <a:fillRect l="-941" t="-2490" b="-5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47664" y="3155092"/>
                <a:ext cx="6048672" cy="118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altLang="zh-CN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240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/>
                        </a:rPr>
                        <m:t> +</m:t>
                      </m:r>
                      <m:r>
                        <a:rPr lang="en-US" altLang="zh-CN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55092"/>
                <a:ext cx="6048672" cy="1180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95536" y="4496197"/>
                <a:ext cx="5123518" cy="1885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𝑪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bases of the manifold.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coefficient of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CN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structural residual .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96197"/>
                <a:ext cx="5123518" cy="1885131"/>
              </a:xfrm>
              <a:prstGeom prst="rect">
                <a:avLst/>
              </a:prstGeom>
              <a:blipFill rotWithShape="1">
                <a:blip r:embed="rId4"/>
                <a:stretch>
                  <a:fillRect l="-357" t="-647" r="-3095" b="-5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819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Mathematical formulation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4642" y="1700808"/>
                <a:ext cx="8425830" cy="182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Given the corresponding coding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/>
                      </a:rPr>
                      <m:t>𝒁</m:t>
                    </m:r>
                    <m:r>
                      <a:rPr lang="en-US" altLang="zh-CN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𝑑</m:t>
                        </m:r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  <m:r>
                          <a:rPr lang="en-US" altLang="zh-CN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𝑽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the coding variation is local linear, according to the assumption. 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coding variation within this manifold: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1700808"/>
                <a:ext cx="8425830" cy="1829603"/>
              </a:xfrm>
              <a:prstGeom prst="rect">
                <a:avLst/>
              </a:prstGeom>
              <a:blipFill rotWithShape="1">
                <a:blip r:embed="rId2"/>
                <a:stretch>
                  <a:fillRect l="-941" t="-667" b="-5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47664" y="3687415"/>
                <a:ext cx="6048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 = </m:t>
                      </m:r>
                      <m:r>
                        <a:rPr lang="en-US" altLang="zh-CN" sz="2400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687415"/>
                <a:ext cx="604867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95536" y="4437112"/>
                <a:ext cx="7776864" cy="1898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CN" sz="2400" b="0" i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two successive state.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𝐴</m:t>
                    </m:r>
                    <m:r>
                      <a:rPr lang="en-US" altLang="zh-CN" sz="2400" i="1">
                        <a:latin typeface="Cambria Math"/>
                      </a:rPr>
                      <m:t> 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𝑑</m:t>
                        </m:r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description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coding variation.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state residual.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37112"/>
                <a:ext cx="7776864" cy="1898148"/>
              </a:xfrm>
              <a:prstGeom prst="rect">
                <a:avLst/>
              </a:prstGeom>
              <a:blipFill rotWithShape="1">
                <a:blip r:embed="rId4"/>
                <a:stretch>
                  <a:fillRect t="-643" b="-3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24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Mathematical formulation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4642" y="1700808"/>
            <a:ext cx="84258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problem of pursuing the structure of and the variation within a manifold is formulated as minimizing the empirical energy function: </a:t>
            </a:r>
          </a:p>
          <a:p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8880" y="2996952"/>
                <a:ext cx="8856984" cy="101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/>
                        </a:rPr>
                        <m:t>𝑚𝑖𝑛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.</m:t>
                      </m:r>
                      <m:r>
                        <a:rPr lang="en-US" altLang="zh-CN" sz="220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200" b="1" i="1">
                              <a:latin typeface="Cambria Math"/>
                            </a:rPr>
                            <m:t>𝑪</m:t>
                          </m:r>
                          <m:r>
                            <a:rPr lang="en-US" altLang="zh-CN" sz="2200" b="1" i="1"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200" b="1" i="1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altLang="zh-CN" sz="2200" i="1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(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r>
                                        <a:rPr lang="en-US" altLang="zh-CN" sz="2200" b="1" i="1">
                                          <a:latin typeface="Cambria Math"/>
                                        </a:rPr>
                                        <m:t>𝑪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𝐴𝑧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0" y="2996952"/>
                <a:ext cx="8856984" cy="10164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15616" y="4221088"/>
                <a:ext cx="7344816" cy="39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(</m:t>
                      </m:r>
                      <m:r>
                        <a:rPr lang="en-US" altLang="zh-CN" b="1" i="1">
                          <a:latin typeface="Cambria Math"/>
                        </a:rPr>
                        <m:t>𝑽</m:t>
                      </m:r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, </m:t>
                      </m:r>
                      <m:r>
                        <a:rPr lang="en-US" altLang="zh-CN" b="1" i="1" smtClean="0">
                          <a:latin typeface="Cambria Math"/>
                        </a:rPr>
                        <m:t>𝒁</m:t>
                      </m:r>
                      <m:r>
                        <a:rPr lang="en-US" altLang="zh-CN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, </m:t>
                      </m:r>
                      <m:r>
                        <a:rPr lang="en-US" altLang="zh-CN" b="1" i="1">
                          <a:latin typeface="Cambria Math"/>
                        </a:rPr>
                        <m:t>𝑪</m:t>
                      </m:r>
                      <m:r>
                        <a:rPr lang="en-US" altLang="zh-CN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altLang="zh-CN" b="1" i="1" smtClean="0">
                          <a:latin typeface="Cambria Math"/>
                        </a:rPr>
                        <m:t>,</m:t>
                      </m:r>
                      <m:r>
                        <a:rPr lang="en-US" altLang="zh-CN" b="1" i="1">
                          <a:latin typeface="Cambria Math"/>
                        </a:rPr>
                        <m:t> </m:t>
                      </m:r>
                      <m:r>
                        <a:rPr lang="en-US" altLang="zh-CN" i="1">
                          <a:latin typeface="Cambria Math"/>
                        </a:rPr>
                        <m:t>𝐴</m:t>
                      </m:r>
                      <m:r>
                        <a:rPr lang="en-US" altLang="zh-CN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zh-CN" altLang="zh-C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221088"/>
                <a:ext cx="7344816" cy="397032"/>
              </a:xfrm>
              <a:prstGeom prst="rect">
                <a:avLst/>
              </a:prstGeom>
              <a:blipFill rotWithShape="1"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/>
          <p:cNvSpPr/>
          <p:nvPr/>
        </p:nvSpPr>
        <p:spPr>
          <a:xfrm>
            <a:off x="3941204" y="5085184"/>
            <a:ext cx="1804263" cy="9361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in. structural residual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箭头连接符 7"/>
          <p:cNvCxnSpPr>
            <a:stCxn id="7" idx="0"/>
            <a:endCxn id="19" idx="2"/>
          </p:cNvCxnSpPr>
          <p:nvPr/>
        </p:nvCxnSpPr>
        <p:spPr>
          <a:xfrm flipH="1" flipV="1">
            <a:off x="4788024" y="3973251"/>
            <a:ext cx="55312" cy="1111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885892" y="3037148"/>
            <a:ext cx="1804263" cy="9361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940152" y="3037147"/>
            <a:ext cx="2088232" cy="9361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588224" y="5085750"/>
            <a:ext cx="1296144" cy="9361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in. state residual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直接箭头连接符 25"/>
          <p:cNvCxnSpPr>
            <a:stCxn id="25" idx="0"/>
            <a:endCxn id="21" idx="2"/>
          </p:cNvCxnSpPr>
          <p:nvPr/>
        </p:nvCxnSpPr>
        <p:spPr>
          <a:xfrm flipH="1" flipV="1">
            <a:off x="6984268" y="3973250"/>
            <a:ext cx="252028" cy="1112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582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Mathematical formulation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4642" y="1700808"/>
                <a:ext cx="8425830" cy="1152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𝒁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is unknown, we rewrite the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problem as a joint optimization problem with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𝑪</m:t>
                    </m:r>
                    <m:r>
                      <a:rPr lang="en-US" altLang="zh-CN" sz="2400" i="1">
                        <a:latin typeface="Cambria Math"/>
                      </a:rPr>
                      <m:t>,</m:t>
                    </m:r>
                    <m:r>
                      <a:rPr lang="en-US" altLang="zh-CN" sz="2400" b="1" i="1">
                        <a:latin typeface="Cambria Math"/>
                      </a:rPr>
                      <m:t>𝒁</m:t>
                    </m:r>
                    <m:r>
                      <a:rPr lang="en-US" altLang="zh-CN" sz="2400" i="1">
                        <a:latin typeface="Cambria Math"/>
                      </a:rPr>
                      <m:t>, </m:t>
                    </m:r>
                    <m:r>
                      <a:rPr lang="en-US" altLang="zh-CN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1700808"/>
                <a:ext cx="8425830" cy="1152495"/>
              </a:xfrm>
              <a:prstGeom prst="rect">
                <a:avLst/>
              </a:prstGeom>
              <a:blipFill rotWithShape="1">
                <a:blip r:embed="rId2"/>
                <a:stretch>
                  <a:fillRect l="-941" t="-1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8880" y="2780928"/>
                <a:ext cx="8856984" cy="101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/>
                        </a:rPr>
                        <m:t>𝑚𝑖𝑛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.</m:t>
                      </m:r>
                      <m:r>
                        <a:rPr lang="en-US" altLang="zh-CN" sz="2200" i="1">
                          <a:latin typeface="Cambria Math"/>
                        </a:rPr>
                        <m:t>    </m:t>
                      </m:r>
                      <m:r>
                        <a:rPr lang="en-US" altLang="zh-CN" sz="2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200" b="1" i="1">
                              <a:latin typeface="Cambria Math"/>
                            </a:rPr>
                            <m:t>𝑪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200" b="1" i="1">
                              <a:latin typeface="Cambria Math"/>
                            </a:rPr>
                            <m:t>𝒁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CN" sz="2200" i="1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(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r>
                                        <a:rPr lang="en-US" altLang="zh-CN" sz="2200" b="1" i="1">
                                          <a:latin typeface="Cambria Math"/>
                                        </a:rPr>
                                        <m:t>𝑪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𝐴𝑧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sz="2200" i="1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0" y="2780928"/>
                <a:ext cx="8856984" cy="1011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4642" y="4797152"/>
                <a:ext cx="8497838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Not jointly convex, but convex with respect to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/>
                      </a:rPr>
                      <m:t>𝑪</m:t>
                    </m:r>
                    <m:r>
                      <a:rPr lang="en-US" altLang="zh-CN" sz="2200" i="1">
                        <a:latin typeface="Cambria Math"/>
                      </a:rPr>
                      <m:t>,</m:t>
                    </m:r>
                    <m:r>
                      <a:rPr lang="en-US" altLang="zh-CN" sz="2200" b="1" i="1" smtClean="0">
                        <a:latin typeface="Cambria Math"/>
                      </a:rPr>
                      <m:t> </m:t>
                    </m:r>
                    <m:r>
                      <a:rPr lang="en-US" altLang="zh-CN" sz="2200" i="1">
                        <a:latin typeface="Cambria Math"/>
                      </a:rPr>
                      <m:t>𝐴</m:t>
                    </m:r>
                    <m:r>
                      <a:rPr lang="en-US" altLang="zh-CN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/>
                      </a:rPr>
                      <m:t>𝒁</m:t>
                    </m:r>
                    <m:r>
                      <a:rPr lang="en-US" altLang="zh-CN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when the other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fixed. 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A numerical solution: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alternate between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the two variables, minimizing over one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while keeping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the other one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fixed. 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4797152"/>
                <a:ext cx="8497838" cy="1785104"/>
              </a:xfrm>
              <a:prstGeom prst="rect">
                <a:avLst/>
              </a:prstGeom>
              <a:blipFill rotWithShape="1">
                <a:blip r:embed="rId4"/>
                <a:stretch>
                  <a:fillRect l="-933" t="-2048" b="-5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2271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3508" y="1690254"/>
                <a:ext cx="8856984" cy="101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/>
                        </a:rPr>
                        <m:t>𝑚𝑖𝑛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.</m:t>
                      </m:r>
                      <m:r>
                        <a:rPr lang="en-US" altLang="zh-CN" sz="2200" i="1">
                          <a:latin typeface="Cambria Math"/>
                        </a:rPr>
                        <m:t>    </m:t>
                      </m:r>
                      <m:r>
                        <a:rPr lang="en-US" altLang="zh-CN" sz="2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200" b="1" i="1">
                              <a:latin typeface="Cambria Math"/>
                            </a:rPr>
                            <m:t>𝑪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200" b="1" i="1">
                              <a:latin typeface="Cambria Math"/>
                            </a:rPr>
                            <m:t>𝒁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CN" sz="2200" i="1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(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r>
                                        <a:rPr lang="en-US" altLang="zh-CN" sz="2200" b="1" i="1">
                                          <a:latin typeface="Cambria Math"/>
                                        </a:rPr>
                                        <m:t>𝑪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𝐴𝑧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sz="2200" i="1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690254"/>
                <a:ext cx="8856984" cy="1011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箭头 1"/>
          <p:cNvSpPr/>
          <p:nvPr/>
        </p:nvSpPr>
        <p:spPr>
          <a:xfrm>
            <a:off x="4283968" y="2811694"/>
            <a:ext cx="360040" cy="1121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267744" y="4077072"/>
                <a:ext cx="432047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∼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𝐼𝐼𝐷</m:t>
                        </m:r>
                      </m:sup>
                    </m:sSup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∼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𝐼𝐼𝐷</m:t>
                        </m:r>
                      </m:sup>
                    </m:sSup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(0,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077072"/>
                <a:ext cx="4320479" cy="14465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 13"/>
          <p:cNvSpPr/>
          <p:nvPr/>
        </p:nvSpPr>
        <p:spPr>
          <a:xfrm>
            <a:off x="755576" y="5686333"/>
            <a:ext cx="2448272" cy="11079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residual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structural noise 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084169" y="5686332"/>
            <a:ext cx="1991052" cy="11079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residual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noise 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37270" y="4800347"/>
            <a:ext cx="360040" cy="416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339752" y="4808172"/>
            <a:ext cx="360040" cy="416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>
            <a:stCxn id="14" idx="0"/>
            <a:endCxn id="19" idx="4"/>
          </p:cNvCxnSpPr>
          <p:nvPr/>
        </p:nvCxnSpPr>
        <p:spPr>
          <a:xfrm flipV="1">
            <a:off x="1979712" y="5224624"/>
            <a:ext cx="540060" cy="4617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5" idx="1"/>
            <a:endCxn id="18" idx="5"/>
          </p:cNvCxnSpPr>
          <p:nvPr/>
        </p:nvCxnSpPr>
        <p:spPr>
          <a:xfrm flipH="1" flipV="1">
            <a:off x="4644583" y="5155811"/>
            <a:ext cx="1439586" cy="10845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16386"/>
          <p:cNvSpPr txBox="1"/>
          <p:nvPr/>
        </p:nvSpPr>
        <p:spPr>
          <a:xfrm>
            <a:off x="4710476" y="2879637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Rewritten as a linear dynamic system (LDS)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287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Learning 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83768" y="1283012"/>
                <a:ext cx="4320480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∼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𝐼𝐼𝐷</m:t>
                        </m:r>
                      </m:sup>
                    </m:sSup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CN" sz="2200" b="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∼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𝐼𝐼𝐷</m:t>
                        </m:r>
                      </m:sup>
                    </m:sSup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(0,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2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283012"/>
                <a:ext cx="4320480" cy="1137876"/>
              </a:xfrm>
              <a:prstGeom prst="rect">
                <a:avLst/>
              </a:prstGeom>
              <a:blipFill rotWithShape="1">
                <a:blip r:embed="rId2"/>
                <a:stretch>
                  <a:fillRect b="-6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8065" y="4437112"/>
                <a:ext cx="4623856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Given a training sequence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CN" sz="2200" b="0" dirty="0" smtClean="0">
                    <a:latin typeface="Times New Roman" pitchFamily="18" charset="0"/>
                    <a:cs typeface="Times New Roman" pitchFamily="18" charset="0"/>
                  </a:rPr>
                  <a:t>, identify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" y="4437112"/>
                <a:ext cx="4623856" cy="1785104"/>
              </a:xfrm>
              <a:prstGeom prst="rect">
                <a:avLst/>
              </a:prstGeom>
              <a:blipFill rotWithShape="1">
                <a:blip r:embed="rId3"/>
                <a:stretch>
                  <a:fillRect l="-1715" t="-2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220072" y="4401686"/>
                <a:ext cx="392392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Given a new brick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incrementally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CN" sz="2200" b="0" i="1" dirty="0" smtClean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401686"/>
                <a:ext cx="3923928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863" t="-1724" r="-1863" b="-2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肘形连接符 11"/>
          <p:cNvCxnSpPr>
            <a:stCxn id="7" idx="2"/>
            <a:endCxn id="10" idx="0"/>
          </p:cNvCxnSpPr>
          <p:nvPr/>
        </p:nvCxnSpPr>
        <p:spPr>
          <a:xfrm rot="16200000" flipH="1">
            <a:off x="4922623" y="2142273"/>
            <a:ext cx="1980798" cy="2538028"/>
          </a:xfrm>
          <a:prstGeom prst="bentConnector3">
            <a:avLst>
              <a:gd name="adj1" fmla="val 3801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7" idx="2"/>
            <a:endCxn id="9" idx="0"/>
          </p:cNvCxnSpPr>
          <p:nvPr/>
        </p:nvCxnSpPr>
        <p:spPr>
          <a:xfrm rot="5400000">
            <a:off x="2483889" y="2276993"/>
            <a:ext cx="2016224" cy="2304015"/>
          </a:xfrm>
          <a:prstGeom prst="bentConnector3">
            <a:avLst>
              <a:gd name="adj1" fmla="val 3763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1534" y="335699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Online Learning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3396442"/>
            <a:ext cx="127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Initial Learning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396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Learning 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4288" y="3685674"/>
            <a:ext cx="2842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Online Learning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4288" y="1772816"/>
            <a:ext cx="233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Initial Learning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9324" y="1557953"/>
            <a:ext cx="60846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Sub-optimal analytical solution</a:t>
            </a:r>
            <a:endParaRPr lang="zh-CN" altLang="en-US" sz="2200" dirty="0"/>
          </a:p>
        </p:txBody>
      </p:sp>
      <p:sp>
        <p:nvSpPr>
          <p:cNvPr id="13" name="矩形 12"/>
          <p:cNvSpPr/>
          <p:nvPr/>
        </p:nvSpPr>
        <p:spPr>
          <a:xfrm>
            <a:off x="0" y="2170703"/>
            <a:ext cx="915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/>
              <a:t>S. Soatto, G. Doretto, and Y. Wu. </a:t>
            </a:r>
            <a:r>
              <a:rPr lang="en-US" altLang="zh-CN" dirty="0" smtClean="0"/>
              <a:t>“Dynamic textures”. </a:t>
            </a:r>
            <a:r>
              <a:rPr lang="en-US" altLang="zh-CN" dirty="0"/>
              <a:t>IJCV </a:t>
            </a:r>
            <a:r>
              <a:rPr lang="en-US" altLang="zh-CN" dirty="0" smtClean="0"/>
              <a:t>2003.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59324" y="3501008"/>
                <a:ext cx="608467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incremental subspace learning - Candid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Covariance-free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IPCA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CCIPCA) and IPCA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Linear problem of the latest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zh-CN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states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24" y="3501008"/>
                <a:ext cx="608467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303" b="-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0" y="4715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/>
              <a:t>J. </a:t>
            </a:r>
            <a:r>
              <a:rPr lang="en-US" altLang="zh-CN" dirty="0" err="1" smtClean="0"/>
              <a:t>Weng</a:t>
            </a:r>
            <a:r>
              <a:rPr lang="en-US" altLang="zh-CN" dirty="0" smtClean="0"/>
              <a:t> et al. “Candid </a:t>
            </a:r>
            <a:r>
              <a:rPr lang="en-US" altLang="zh-CN" dirty="0"/>
              <a:t>covariance-free incremental principal component </a:t>
            </a:r>
            <a:r>
              <a:rPr lang="en-US" altLang="zh-CN" dirty="0" smtClean="0"/>
              <a:t>analysis”. TPAMI 2003.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79512" y="514790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/>
              <a:t>Y. Li. </a:t>
            </a:r>
            <a:r>
              <a:rPr lang="en-US" altLang="zh-CN" dirty="0" smtClean="0"/>
              <a:t>“On </a:t>
            </a:r>
            <a:r>
              <a:rPr lang="en-US" altLang="zh-CN" dirty="0"/>
              <a:t>incremental and robust subspace </a:t>
            </a:r>
            <a:r>
              <a:rPr lang="en-US" altLang="zh-CN" dirty="0" smtClean="0"/>
              <a:t>learning”. </a:t>
            </a:r>
            <a:r>
              <a:rPr lang="en-US" altLang="zh-CN" dirty="0"/>
              <a:t>Pattern </a:t>
            </a:r>
            <a:r>
              <a:rPr lang="en-US" altLang="zh-CN" dirty="0" smtClean="0"/>
              <a:t>Recognition </a:t>
            </a:r>
            <a:r>
              <a:rPr lang="en-US" altLang="zh-CN" dirty="0"/>
              <a:t>2004.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6260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Inference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772816"/>
                <a:ext cx="86409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For a new brick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the segmentation of moving object is decided by the structural noise and state noise.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864096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846" t="-4762" r="-705" b="-15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75656" y="3015178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Structural noise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5" y="4765922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State noise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11672" y="3480990"/>
                <a:ext cx="4320480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/>
                            <m:sup>
                              <m: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672" y="3480990"/>
                <a:ext cx="4320480" cy="833241"/>
              </a:xfrm>
              <a:prstGeom prst="rect">
                <a:avLst/>
              </a:prstGeom>
              <a:blipFill rotWithShape="1">
                <a:blip r:embed="rId5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15816" y="5197210"/>
                <a:ext cx="4320480" cy="464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/>
                            <m:sup>
                              <m:r>
                                <a:rPr lang="en-US" altLang="zh-CN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197210"/>
                <a:ext cx="4320480" cy="464038"/>
              </a:xfrm>
              <a:prstGeom prst="rect">
                <a:avLst/>
              </a:prstGeom>
              <a:blipFill rotWithShape="1"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437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273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Datasets</a:t>
            </a:r>
            <a:endParaRPr lang="zh-CN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62880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Busy scenes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5358" y="1628775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Dynamic scenes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628800"/>
            <a:ext cx="2915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Illumination changes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Research\Background Subtraction\Dataset\Train DataSet\Images\TrainStation\TrainStation380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6" y="4354856"/>
            <a:ext cx="2083040" cy="16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Research\Background Subtraction\Dataset\Train DataSet\Images\Airport\airport293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6" y="2132856"/>
            <a:ext cx="2083040" cy="17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:\Research\Background Subtraction\Dataset\Train DataSet\Images\WaterSurface\WaterSurface152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74" y="2132856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D:\Research\Background Subtraction\Dataset\Train DataSet\Images\Trees\trees144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26" y="2132856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:\Research\Background Subtraction\Dataset\Train DataSet\Images\HeavyRain\Rain1423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74" y="3721968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D:\Research\Background Subtraction\Dataset\Train DataSet\Images\Fountain\Fountain1183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6" y="3721968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D:\Research\Background Subtraction\Dataset\Train DataSet\Images\Curtain\Curtain23825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0" y="5293341"/>
            <a:ext cx="1540004" cy="12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D:\Research\Background Subtraction\Dataset\Train DataSet\Images\Bottle\bottle (1243)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26" y="5293341"/>
            <a:ext cx="1535450" cy="12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D:\Research\Background Subtraction\Dataset\Train DataSet\Images\StrongLightChanges\StrongLightChanges1812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28" y="2087027"/>
            <a:ext cx="2085636" cy="17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D:\Research\Background Subtraction\Dataset\Train DataSet\Images\SwitchLight\SwitchLight1171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28" y="4365104"/>
            <a:ext cx="2083040" cy="16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116" y="3851756"/>
            <a:ext cx="208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Airport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4116" y="6021288"/>
            <a:ext cx="208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Train Station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60370" y="3352056"/>
            <a:ext cx="154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Water Surface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23048" y="3352056"/>
            <a:ext cx="152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Swaying Trees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60370" y="4924009"/>
            <a:ext cx="154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Heavy Rain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15816" y="6506974"/>
            <a:ext cx="162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Waving Curtain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36564" y="4910288"/>
            <a:ext cx="169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Active Fountain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08572" y="6493520"/>
            <a:ext cx="154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Floating Bottle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44572" y="3789040"/>
            <a:ext cx="208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Sudden Light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65424" y="6029626"/>
            <a:ext cx="208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Gradual Light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5518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>
                <a:solidFill>
                  <a:schemeClr val="bg1"/>
                </a:solidFill>
                <a:latin typeface="Calibri" pitchFamily="34" charset="0"/>
              </a:rPr>
              <a:t>Problem</a:t>
            </a:r>
            <a:endParaRPr lang="zh-CN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291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4572000" y="2929086"/>
            <a:ext cx="540326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82998"/>
            <a:ext cx="3924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096924" y="4752759"/>
            <a:ext cx="5490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Segmenting moving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oreground in a video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853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2" y="5741812"/>
            <a:ext cx="26955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34561"/>
              </p:ext>
            </p:extLst>
          </p:nvPr>
        </p:nvGraphicFramePr>
        <p:xfrm>
          <a:off x="0" y="1700808"/>
          <a:ext cx="9144000" cy="3835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715"/>
                <a:gridCol w="792088"/>
                <a:gridCol w="864096"/>
                <a:gridCol w="864101"/>
                <a:gridCol w="864096"/>
                <a:gridCol w="864096"/>
                <a:gridCol w="936104"/>
                <a:gridCol w="891704"/>
                <a:gridCol w="1016000"/>
              </a:tblGrid>
              <a:tr h="44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Scene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GMM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</a:rPr>
                        <a:t>Im</a:t>
                      </a:r>
                      <a:r>
                        <a:rPr lang="en-US" sz="1800" kern="100" dirty="0" smtClean="0">
                          <a:effectLst/>
                        </a:rPr>
                        <a:t>-GMM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Online-AR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JDR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Struct1-SVM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SILTP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STDB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(RGB)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STDB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sz="1800" kern="100" dirty="0" err="1">
                          <a:effectLst/>
                        </a:rPr>
                        <a:t>Ftr</a:t>
                      </a:r>
                      <a:r>
                        <a:rPr lang="en-US" sz="1800" kern="100" dirty="0">
                          <a:effectLst/>
                        </a:rPr>
                        <a:t>.)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1# Airport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46.99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47.36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62.72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60.23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65.35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68.14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75.52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66.40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7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2# Floating Bottle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57.91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57.77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43.79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45.64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47.87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59.57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69.04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75.85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3# Waving Curtain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62.75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74.58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77.86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72.72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77.34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78.01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87.74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79.57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4# Active Fountain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52.77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60.11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70.41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68.53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74.94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76.33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76.85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79.68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5# Heavy Rain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71.11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81.54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78.68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75.88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82.62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76.71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86.86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81.35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6# Sudden Light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47.11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51.37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37.30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52.26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47.61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52.63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51.56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70.23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7# Gradual Light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51.10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50.12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13.16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47.48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62.44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54.86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54.84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72.52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8# Train Station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65.12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68.80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36.01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57.68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61.79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67.05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73.43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66.46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9# Swaying Trees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19.51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23.25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63.54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45.61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24.38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42.54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43.70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48.49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10# Water Surface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79.54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86.01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77.31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84.27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83.13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74.30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88.54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87.88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Average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55.39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59.56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57.02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60.23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59.79</a:t>
                      </a:r>
                      <a:endParaRPr lang="zh-CN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63.08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70.81</a:t>
                      </a:r>
                      <a:endParaRPr lang="zh-CN" sz="18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</a:rPr>
                        <a:t>72.84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0184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07" y="190500"/>
            <a:ext cx="6981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</a:t>
            </a:r>
            <a:r>
              <a:rPr lang="en-US" altLang="zh-CN" sz="2400" b="1" dirty="0" smtClean="0">
                <a:latin typeface="Calibri" pitchFamily="34" charset="0"/>
              </a:rPr>
              <a:t>sults</a:t>
            </a:r>
            <a:endParaRPr lang="zh-CN" alt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809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76" y="1653559"/>
            <a:ext cx="6953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762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9" y="2852936"/>
            <a:ext cx="7910512" cy="337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:\Dataset\Train DataSet\Images\Curtain\Curtain2106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3" y="1248886"/>
            <a:ext cx="1743075" cy="14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Dataset\Train DataSet\Images\Curtain\Curtain2382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64" y="1248887"/>
            <a:ext cx="1744870" cy="14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Dataset\Train DataSet\Images\HeavyRain\Rain106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36" y="1250802"/>
            <a:ext cx="1756763" cy="14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Dataset\Train DataSet\Images\HeavyRain\Rain1402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63" y="1239542"/>
            <a:ext cx="1758558" cy="146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215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3" y="2806723"/>
            <a:ext cx="7823704" cy="33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Dataset\Train DataSet\Images\WaterSurface\WaterSurface162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6892"/>
            <a:ext cx="1750437" cy="14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Dataset\Train DataSet\Images\WaterSurface\WaterSurface108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4" y="1209038"/>
            <a:ext cx="1745894" cy="14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Dataset\Train DataSet\Images\StrongLightChanges\StrongLightChanges179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92" y="1209038"/>
            <a:ext cx="1862287" cy="14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Dataset\Train DataSet\Images\StrongLightChanges\StrongLightChanges1653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3" y="1209032"/>
            <a:ext cx="1862287" cy="14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749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 descr="D:\Research\Background Subtraction\Dataset\Train DataSet\Images\Airport\airport108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9" y="1191778"/>
            <a:ext cx="1862287" cy="15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Research\Background Subtraction\Dataset\Train DataSet\Images\Airport\airport122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95" y="1203579"/>
            <a:ext cx="1852686" cy="15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0738"/>
            <a:ext cx="5125834" cy="403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44008" y="27809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961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13" y="1649373"/>
            <a:ext cx="8658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Selection of structural update approach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84244"/>
              </p:ext>
            </p:extLst>
          </p:nvPr>
        </p:nvGraphicFramePr>
        <p:xfrm>
          <a:off x="179512" y="2420888"/>
          <a:ext cx="6420029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509"/>
                <a:gridCol w="1152128"/>
                <a:gridCol w="1008112"/>
                <a:gridCol w="1440160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CCIPCA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IPCA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Scene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Accuracy (%)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Efficiency (fps)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Accuracy (%)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Efficiency (fps)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1# Airport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75.52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4.1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65.13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2.3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2# Floating Bottle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69.04</a:t>
                      </a:r>
                      <a:endParaRPr lang="zh-CN" sz="16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70.02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3# Waving Curtain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87.74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78.47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4# Active Fountain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76.85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81.38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5# Heavy Rain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</a:rPr>
                        <a:t>86.86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79.84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6# Sudden Light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51.56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</a:rPr>
                        <a:t>53.63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7# Gradual Light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54.84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</a:rPr>
                        <a:t>59.79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8# Train Station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</a:rPr>
                        <a:t>73.43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68.69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9# Swaying Trees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43.70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</a:rPr>
                        <a:t>70.17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10# Water Surface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88.54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</a:rPr>
                        <a:t>89.43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Average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70.81</a:t>
                      </a:r>
                      <a:endParaRPr lang="zh-CN" sz="1600" kern="10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</a:rPr>
                        <a:t>71.66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93286" y="2420888"/>
            <a:ext cx="2339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Dynamic scenes</a:t>
            </a:r>
            <a:r>
              <a:rPr lang="en-US" altLang="zh-CN" dirty="0" smtClean="0"/>
              <a:t>: IPCA is much better than CCIPCA</a:t>
            </a:r>
          </a:p>
          <a:p>
            <a:endParaRPr lang="en-US" altLang="zh-CN" dirty="0"/>
          </a:p>
          <a:p>
            <a:r>
              <a:rPr lang="en-US" altLang="zh-CN" b="1" dirty="0" smtClean="0"/>
              <a:t>Busy scenes</a:t>
            </a:r>
            <a:r>
              <a:rPr lang="en-US" altLang="zh-CN" dirty="0" smtClean="0"/>
              <a:t>: CCIPCA is much better than IPCA</a:t>
            </a:r>
          </a:p>
          <a:p>
            <a:endParaRPr lang="en-US" altLang="zh-CN" dirty="0"/>
          </a:p>
          <a:p>
            <a:r>
              <a:rPr lang="en-US" altLang="zh-CN" b="1" dirty="0" smtClean="0"/>
              <a:t>Illumination changes</a:t>
            </a:r>
            <a:r>
              <a:rPr lang="en-US" altLang="zh-CN" dirty="0" smtClean="0"/>
              <a:t>: IPCA slightly better than CCIPCA</a:t>
            </a:r>
          </a:p>
          <a:p>
            <a:endParaRPr lang="en-US" altLang="zh-CN" dirty="0"/>
          </a:p>
          <a:p>
            <a:r>
              <a:rPr lang="en-US" altLang="zh-CN" b="1" dirty="0" smtClean="0"/>
              <a:t>Efficiency</a:t>
            </a:r>
            <a:r>
              <a:rPr lang="en-US" altLang="zh-CN" dirty="0" smtClean="0"/>
              <a:t>: CCIPCA is much faster than IPCA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0953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Contribution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27809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162880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Formulating the problem of modeling background by pursuing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local spatio-temporal manifolds of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video brick sequences.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Representing spatio-temporal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statistics in video bricks with CS-STLTP descriptor.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Pursuing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local spatio-temporal manifolds with two LDSs: a time-invariant LDS for initial learning and a time-variant LDS for online learning.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smtClean="0">
                <a:latin typeface="Times New Roman" pitchFamily="18" charset="0"/>
                <a:cs typeface="Times New Roman" pitchFamily="18" charset="0"/>
              </a:rPr>
              <a:t>Online learning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structure of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local spatio-temporal manifolds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with incremental subspace learning and the state variations with re-solving linear problems.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03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Problems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27809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1772816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x-none" altLang="zh-CN" sz="2200" dirty="0" smtClean="0">
                <a:latin typeface="Times New Roman" pitchFamily="18" charset="0"/>
                <a:cs typeface="Times New Roman" pitchFamily="18" charset="0"/>
              </a:rPr>
              <a:t>CS-STLTP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behaves well in handling illumination changes, but </a:t>
            </a: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not sufficient to capture variation statistics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 highly dynamics scenes, the assumption of </a:t>
            </a: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local linear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variation can hardly hold.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CCIPCA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suffers updating the great changes of the structure of the manifold. </a:t>
            </a: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IPCA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behaves better than CCIPCA but suffers the computational complexity.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818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Published Papers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27809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1772816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Yuanlu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Hongfei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Zhou, Qing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Wang,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Liang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Lin. 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2200" i="1" dirty="0" err="1" smtClean="0">
                <a:latin typeface="Times New Roman" pitchFamily="18" charset="0"/>
                <a:cs typeface="Times New Roman" pitchFamily="18" charset="0"/>
              </a:rPr>
              <a:t>Realtime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 Object-of-Interest Tracking by Learning Composite Patch-based Templates”.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ICIP 2012 </a:t>
            </a: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(accepted)</a:t>
            </a:r>
            <a:endParaRPr lang="en-US" altLang="zh-CN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Liang Lin,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Yuanlu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Xiaodan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Liang. 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“Complex </a:t>
            </a:r>
            <a:r>
              <a:rPr lang="en-US" altLang="zh-CN" sz="2200" i="1" dirty="0">
                <a:latin typeface="Times New Roman" pitchFamily="18" charset="0"/>
                <a:cs typeface="Times New Roman" pitchFamily="18" charset="0"/>
              </a:rPr>
              <a:t>Background Subtraction by 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Pursuing Dynamic </a:t>
            </a:r>
            <a:r>
              <a:rPr lang="en-US" altLang="zh-CN" sz="2200" i="1" dirty="0">
                <a:latin typeface="Times New Roman" pitchFamily="18" charset="0"/>
                <a:cs typeface="Times New Roman" pitchFamily="18" charset="0"/>
              </a:rPr>
              <a:t>Spatio-temporal 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Manifolds”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. ECCV 2012 (submitted) 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818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Related work &amp; intuitions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642" y="1556792"/>
            <a:ext cx="5123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Dynamic background  ~  dynamic textures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94642" y="2132856"/>
            <a:ext cx="2809875" cy="19177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442350" y="2150107"/>
            <a:ext cx="2706370" cy="19177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94643" y="4293096"/>
            <a:ext cx="2809874" cy="207391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442350" y="4293096"/>
            <a:ext cx="2706370" cy="20624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00192" y="3569821"/>
            <a:ext cx="2843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Image sequences of certain textures moving and changing under certain properties.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2200" y="5934670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S. Soatto, G. Doretto, and Y. Wu. </a:t>
            </a:r>
            <a:r>
              <a:rPr lang="en-US" altLang="zh-CN" dirty="0" smtClean="0"/>
              <a:t>“Dynamic textures”. </a:t>
            </a:r>
            <a:r>
              <a:rPr lang="en-US" altLang="zh-CN" dirty="0"/>
              <a:t>IJCV </a:t>
            </a:r>
            <a:r>
              <a:rPr lang="en-US" altLang="zh-CN" dirty="0" smtClean="0"/>
              <a:t>2003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716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253404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QUESTIONS?</a:t>
            </a:r>
            <a:endParaRPr lang="zh-CN" altLang="en-US" sz="5400" b="1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4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Difficulties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642" y="1556792"/>
            <a:ext cx="27767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backgrounds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Research\Background Subtraction\Dataset\Train DataSet\Images\Fountain\Fountain100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2" y="2132856"/>
            <a:ext cx="24302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Research\Background Subtraction\Dataset\Train DataSet\Images\Fountain\Fountain110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64" y="2132856"/>
            <a:ext cx="24302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Research\Background Subtraction\Dataset\Train DataSet\Images\Fountain\Fountain120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6" y="2132856"/>
            <a:ext cx="24302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398758" y="4293096"/>
            <a:ext cx="5854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Illumination changes (especially sudden changes)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D:\Research\Background Subtraction\Dataset\Train DataSet\Images\StrongLightChanges\StrongLightChanges100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7" y="4927512"/>
            <a:ext cx="2418475" cy="18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Research\Background Subtraction\Dataset\Train DataSet\Images\StrongLightChanges\StrongLightChanges1250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2" y="4927512"/>
            <a:ext cx="2418475" cy="18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Research\Background Subtraction\Dataset\Train DataSet\Images\StrongLightChanges\StrongLightChanges1800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6" y="4947099"/>
            <a:ext cx="2392358" cy="17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257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Difficulties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642" y="1556792"/>
            <a:ext cx="33970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Indistinctive moving objects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8758" y="4293096"/>
            <a:ext cx="4916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Moving camera (e.g., shaking, hand-held)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Research\Background Subtraction\Dataset\Train DataSet\Images\Curtain\Curtain2370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7" y="2132856"/>
            <a:ext cx="24302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Research\Background Subtraction\Dataset\Train DataSet\Images\Curtain\Curtain2380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03" y="2132856"/>
            <a:ext cx="24302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Research\Background Subtraction\Dataset\Train DataSet\Images\Curtain\Curtain2391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5" y="2124174"/>
            <a:ext cx="2441121" cy="19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Research\Background Subtraction\Dataset\Train DataSet\Images\Storm\Storm100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7" y="4905648"/>
            <a:ext cx="243027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Research\Background Subtraction\Dataset\Train DataSet\Images\Storm\Storm1050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02" y="4905647"/>
            <a:ext cx="2430271" cy="18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Research\Background Subtraction\Dataset\Train DataSet\Images\Storm\Storm1100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4" y="4905646"/>
            <a:ext cx="2375481" cy="18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440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Contribution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27809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1772816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Formulating the problem of modeling background by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pursuing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local spatio-temporal manifolds of video brick sequences.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Representing spatio-temporal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statistics in video bricks.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Pursuing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local spatio-temporal manifolds.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Maintaining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local spatio-temporal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manifolds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online.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660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Mathematical formulation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4642" y="1700808"/>
                <a:ext cx="8425830" cy="1468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Similar to sparse coding, to prevent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being arbitrarily large, which results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arbitrarily small, we add the constraint</a:t>
                </a:r>
                <a:r>
                  <a:rPr lang="zh-CN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 ≤1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and the constraint set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𝛤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is formulated as: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1700808"/>
                <a:ext cx="8425830" cy="1468800"/>
              </a:xfrm>
              <a:prstGeom prst="rect">
                <a:avLst/>
              </a:prstGeom>
              <a:blipFill rotWithShape="1">
                <a:blip r:embed="rId2"/>
                <a:stretch>
                  <a:fillRect l="-941" t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8880" y="3117636"/>
                <a:ext cx="8856984" cy="527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𝛤</m:t>
                      </m:r>
                      <m:r>
                        <a:rPr lang="en-US" altLang="zh-CN" sz="2400" i="1">
                          <a:latin typeface="Cambria Math"/>
                        </a:rPr>
                        <m:t> ≜ 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/>
                            </a:rPr>
                            <m:t>𝑪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/>
                            </a:rPr>
                            <m:t>, ∀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=1,2,…,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 ≤1</m:t>
                          </m:r>
                        </m:e>
                      </m:d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0" y="3117636"/>
                <a:ext cx="8856984" cy="5273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30746" y="4221087"/>
                <a:ext cx="6553622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/>
                        </a:rPr>
                        <m:t>∀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 ≤1, 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 ≤1, ∀ 0≤</m:t>
                      </m:r>
                      <m:r>
                        <a:rPr lang="en-US" altLang="zh-CN" sz="2400" i="1">
                          <a:latin typeface="Cambria Math"/>
                        </a:rPr>
                        <m:t>𝜃</m:t>
                      </m:r>
                      <m:r>
                        <a:rPr lang="en-US" altLang="zh-CN" sz="2400" i="1">
                          <a:latin typeface="Cambria Math"/>
                        </a:rPr>
                        <m:t>≤1,</m:t>
                      </m:r>
                    </m:oMath>
                  </m:oMathPara>
                </a14:m>
                <a:endParaRPr lang="zh-CN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 ≤ 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zh-CN" sz="2400" dirty="0"/>
              </a:p>
              <a:p>
                <a:r>
                  <a:rPr lang="en-US" altLang="zh-CN" sz="2400" dirty="0" smtClean="0"/>
                  <a:t>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≤ 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𝜃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i="1" dirty="0" smtClean="0"/>
              </a:p>
              <a:p>
                <a:r>
                  <a:rPr lang="en-US" altLang="zh-CN" sz="2400" dirty="0" smtClean="0"/>
                  <a:t>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≤</m:t>
                    </m:r>
                    <m:r>
                      <a:rPr lang="en-US" altLang="zh-CN" sz="2400" i="1">
                        <a:latin typeface="Cambria Math"/>
                      </a:rPr>
                      <m:t>𝜃</m:t>
                    </m:r>
                    <m:r>
                      <a:rPr lang="en-US" altLang="zh-CN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1−</m:t>
                        </m:r>
                        <m:r>
                          <a:rPr lang="en-US" altLang="zh-CN" sz="2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zh-CN" sz="2400" i="1">
                        <a:latin typeface="Cambria Math"/>
                      </a:rPr>
                      <m:t>≤1</m:t>
                    </m:r>
                  </m:oMath>
                </a14:m>
                <a:endParaRPr lang="zh-CN" altLang="zh-CN" sz="2400" dirty="0"/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46" y="4221087"/>
                <a:ext cx="6553622" cy="1908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330746" y="6133307"/>
                <a:ext cx="27831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</a:rPr>
                      <m:t>𝛤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is a convex set.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46" y="6133307"/>
                <a:ext cx="2783134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626" t="-8451" r="-196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991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Mathematical formulation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4642" y="1700808"/>
                <a:ext cx="8425830" cy="1152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𝒁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is unknown, we rewrite the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problem as a joint optimization problem with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/>
                      </a:rPr>
                      <m:t>𝑪</m:t>
                    </m:r>
                    <m:r>
                      <a:rPr lang="en-US" altLang="zh-CN" sz="2400" i="1">
                        <a:latin typeface="Cambria Math"/>
                      </a:rPr>
                      <m:t>,</m:t>
                    </m:r>
                    <m:r>
                      <a:rPr lang="en-US" altLang="zh-CN" sz="2400" b="1" i="1">
                        <a:latin typeface="Cambria Math"/>
                      </a:rPr>
                      <m:t>𝒁</m:t>
                    </m:r>
                    <m:r>
                      <a:rPr lang="en-US" altLang="zh-CN" sz="2400" i="1">
                        <a:latin typeface="Cambria Math"/>
                      </a:rPr>
                      <m:t>, </m:t>
                    </m:r>
                    <m:r>
                      <a:rPr lang="en-US" altLang="zh-CN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1700808"/>
                <a:ext cx="8425830" cy="1152495"/>
              </a:xfrm>
              <a:prstGeom prst="rect">
                <a:avLst/>
              </a:prstGeom>
              <a:blipFill rotWithShape="1">
                <a:blip r:embed="rId2"/>
                <a:stretch>
                  <a:fillRect l="-941" t="-1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8880" y="2780928"/>
                <a:ext cx="8856984" cy="101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/>
                        </a:rPr>
                        <m:t>𝑚𝑖𝑛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.</m:t>
                      </m:r>
                      <m:r>
                        <a:rPr lang="en-US" altLang="zh-CN" sz="2200" i="1">
                          <a:latin typeface="Cambria Math"/>
                        </a:rPr>
                        <m:t>    </m:t>
                      </m:r>
                      <m:r>
                        <a:rPr lang="en-US" altLang="zh-CN" sz="2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200" b="1" i="1">
                              <a:latin typeface="Cambria Math"/>
                            </a:rPr>
                            <m:t>𝑪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200" b="1" i="1">
                              <a:latin typeface="Cambria Math"/>
                            </a:rPr>
                            <m:t>𝒁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CN" sz="2200" i="1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(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r>
                                        <a:rPr lang="en-US" altLang="zh-CN" sz="2200" b="1" i="1">
                                          <a:latin typeface="Cambria Math"/>
                                        </a:rPr>
                                        <m:t>𝑪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𝐴𝑧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sz="2200" i="1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0" y="2780928"/>
                <a:ext cx="8856984" cy="1011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93599" y="4005064"/>
                <a:ext cx="73448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/>
                        </a:rPr>
                        <m:t>𝑠𝑢𝑏𝑗𝑒𝑐𝑡</m:t>
                      </m:r>
                      <m:r>
                        <a:rPr lang="en-US" altLang="zh-CN" sz="2200" i="1">
                          <a:latin typeface="Cambria Math"/>
                        </a:rPr>
                        <m:t> </m:t>
                      </m:r>
                      <m:r>
                        <a:rPr lang="en-US" altLang="zh-CN" sz="2200" i="1">
                          <a:latin typeface="Cambria Math"/>
                        </a:rPr>
                        <m:t>𝑡𝑜</m:t>
                      </m:r>
                      <m:r>
                        <a:rPr lang="en-US" altLang="zh-CN" sz="2200" i="1">
                          <a:latin typeface="Cambria Math"/>
                        </a:rPr>
                        <m:t>   </m:t>
                      </m:r>
                      <m:r>
                        <a:rPr lang="en-US" altLang="zh-CN" sz="2200" b="1" i="1">
                          <a:latin typeface="Cambria Math"/>
                        </a:rPr>
                        <m:t>𝑪</m:t>
                      </m:r>
                      <m:r>
                        <a:rPr lang="en-US" altLang="zh-CN" sz="2200" i="1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 sz="2200">
                          <a:latin typeface="Cambria Math"/>
                        </a:rPr>
                        <m:t>Γ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99" y="4005064"/>
                <a:ext cx="7344816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4642" y="4941168"/>
                <a:ext cx="8497838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Not jointly convex, but convex with respect to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/>
                      </a:rPr>
                      <m:t>𝑪</m:t>
                    </m:r>
                    <m:r>
                      <a:rPr lang="en-US" altLang="zh-CN" sz="2200" i="1">
                        <a:latin typeface="Cambria Math"/>
                      </a:rPr>
                      <m:t>,</m:t>
                    </m:r>
                    <m:r>
                      <a:rPr lang="en-US" altLang="zh-CN" sz="2200" b="1" i="1" smtClean="0">
                        <a:latin typeface="Cambria Math"/>
                      </a:rPr>
                      <m:t> </m:t>
                    </m:r>
                    <m:r>
                      <a:rPr lang="en-US" altLang="zh-CN" sz="2200" i="1">
                        <a:latin typeface="Cambria Math"/>
                      </a:rPr>
                      <m:t>𝐴</m:t>
                    </m:r>
                    <m:r>
                      <a:rPr lang="en-US" altLang="zh-CN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/>
                      </a:rPr>
                      <m:t>𝒁</m:t>
                    </m:r>
                    <m:r>
                      <a:rPr lang="en-US" altLang="zh-CN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when the other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fixed. 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A numerical solution: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alternate between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the two variables, minimizing over one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while keeping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the other one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fixed. 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4941168"/>
                <a:ext cx="8497838" cy="1785104"/>
              </a:xfrm>
              <a:prstGeom prst="rect">
                <a:avLst/>
              </a:prstGeom>
              <a:blipFill rotWithShape="1">
                <a:blip r:embed="rId5"/>
                <a:stretch>
                  <a:fillRect l="-933" t="-2055" b="-6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5082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Mathematical formulation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4642" y="1700808"/>
            <a:ext cx="84258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 practice, above joint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optimization problem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is simplified as a two step optimization: </a:t>
            </a:r>
          </a:p>
          <a:p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178" y="2924944"/>
            <a:ext cx="84978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1. Rewrite the problem as a time-variant linear dynamic system, solve the structure of the system, ignore the state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coding) variation.</a:t>
            </a:r>
          </a:p>
          <a:p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2. Given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structure of the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system, solve the state variation, based on the corresponding state for each brick.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770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5638" y="1268760"/>
            <a:ext cx="3292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Local Binary Pattern (LBP) / Local Ternary Pattern (LTP)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009622"/>
            <a:ext cx="5976664" cy="194421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149080"/>
            <a:ext cx="4896544" cy="176597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51241"/>
            <a:ext cx="3807284" cy="7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824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0112"/>
            <a:ext cx="2978279" cy="61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67" y="4524693"/>
            <a:ext cx="3196221" cy="9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" y="2611705"/>
            <a:ext cx="4393565" cy="139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62701" y="1268760"/>
            <a:ext cx="2543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Scale Invariant LTP (SILTP)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024" y="5934670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S. Liao et al. </a:t>
            </a:r>
            <a:r>
              <a:rPr lang="en-US" altLang="zh-CN" dirty="0" smtClean="0"/>
              <a:t>“Modeling </a:t>
            </a:r>
            <a:r>
              <a:rPr lang="en-US" altLang="zh-CN" dirty="0"/>
              <a:t>pixel process with scale invariant local patterns </a:t>
            </a:r>
            <a:r>
              <a:rPr lang="en-US" altLang="zh-CN" dirty="0" smtClean="0"/>
              <a:t>for background </a:t>
            </a:r>
            <a:r>
              <a:rPr lang="en-US" altLang="zh-CN" dirty="0"/>
              <a:t>subtraction in complex </a:t>
            </a:r>
            <a:r>
              <a:rPr lang="en-US" altLang="zh-CN" dirty="0" smtClean="0"/>
              <a:t>scenes”. CVPR 2010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9173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701" y="1268760"/>
            <a:ext cx="2543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Scale Invariant LTP (SILTP)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181475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4189730" cy="132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44" y="2996952"/>
            <a:ext cx="4218940" cy="133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34" y="4509120"/>
            <a:ext cx="4210050" cy="1334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6093296"/>
            <a:ext cx="8653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SILTP is more robust in handling scale changes (illumination changes). 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7" y="1412776"/>
            <a:ext cx="14573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1752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Related work </a:t>
            </a:r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</a:rPr>
              <a:t>&amp;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intuitions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642" y="1556792"/>
            <a:ext cx="5123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Dynamic background  ~  dynamic textures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4642" y="2420888"/>
            <a:ext cx="51235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model?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4" y="3004175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output of a linear dynamic system driven by IID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aussian noises.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4586" y="4222249"/>
            <a:ext cx="51235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Intuition for moving object segmentation: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47664" y="4797151"/>
            <a:ext cx="6174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  complex scene containing dynamic background is composed of several independent dynamic textures.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297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88481"/>
              </p:ext>
            </p:extLst>
          </p:nvPr>
        </p:nvGraphicFramePr>
        <p:xfrm>
          <a:off x="112712" y="1628775"/>
          <a:ext cx="8918575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Visio" r:id="rId3" imgW="12777011" imgH="6808937" progId="Visio.Drawing.11">
                  <p:embed/>
                </p:oleObj>
              </mc:Choice>
              <mc:Fallback>
                <p:oleObj name="Visio" r:id="rId3" imgW="12777011" imgH="68089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" y="1628775"/>
                        <a:ext cx="8918575" cy="475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56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4605" y="2698853"/>
                <a:ext cx="2693615" cy="274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8 neighboring pixels around the center are formed into 4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(</m:t>
                        </m:r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)</m:t>
                    </m:r>
                    <m:r>
                      <a:rPr lang="en-US" altLang="zh-CN" sz="22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(</m:t>
                        </m:r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200" b="0" i="0" dirty="0" smtClean="0">
                    <a:latin typeface="Cambria Math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(</m:t>
                        </m:r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)</m:t>
                    </m:r>
                    <m:r>
                      <a:rPr lang="en-US" altLang="zh-CN" sz="22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(</m:t>
                        </m:r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zh-CN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)</m:t>
                    </m:r>
                    <m:r>
                      <a:rPr lang="en-US" altLang="zh-CN" sz="2200" b="0" i="1" smtClean="0">
                        <a:latin typeface="Cambria Math"/>
                      </a:rPr>
                      <m:t>.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05" y="2698853"/>
                <a:ext cx="2693615" cy="2744085"/>
              </a:xfrm>
              <a:prstGeom prst="rect">
                <a:avLst/>
              </a:prstGeom>
              <a:blipFill rotWithShape="1">
                <a:blip r:embed="rId3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38825" y="1615007"/>
            <a:ext cx="330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Center Symmetric Coding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9" y="4653136"/>
            <a:ext cx="4015272" cy="112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59407"/>
              </p:ext>
            </p:extLst>
          </p:nvPr>
        </p:nvGraphicFramePr>
        <p:xfrm>
          <a:off x="163327" y="2636912"/>
          <a:ext cx="557231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Visio" r:id="rId5" imgW="4798980" imgH="1486978" progId="Visio.Drawing.11">
                  <p:embed/>
                </p:oleObj>
              </mc:Choice>
              <mc:Fallback>
                <p:oleObj name="Visio" r:id="rId5" imgW="4798980" imgH="14869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27" y="2636912"/>
                        <a:ext cx="5572311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1403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箭头连接符 29"/>
          <p:cNvCxnSpPr>
            <a:stCxn id="16" idx="0"/>
            <a:endCxn id="3" idx="3"/>
          </p:cNvCxnSpPr>
          <p:nvPr/>
        </p:nvCxnSpPr>
        <p:spPr>
          <a:xfrm flipV="1">
            <a:off x="2819323" y="4792576"/>
            <a:ext cx="1625384" cy="8342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3508" y="1690254"/>
                <a:ext cx="8856984" cy="101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/>
                        </a:rPr>
                        <m:t>𝑚𝑖𝑛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.</m:t>
                      </m:r>
                      <m:r>
                        <a:rPr lang="en-US" altLang="zh-CN" sz="2200" i="1">
                          <a:latin typeface="Cambria Math"/>
                        </a:rPr>
                        <m:t>    </m:t>
                      </m:r>
                      <m:r>
                        <a:rPr lang="en-US" altLang="zh-CN" sz="2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200" b="1" i="1">
                              <a:latin typeface="Cambria Math"/>
                            </a:rPr>
                            <m:t>𝑪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200" b="1" i="1">
                              <a:latin typeface="Cambria Math"/>
                            </a:rPr>
                            <m:t>𝒁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, 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CN" sz="2200" i="1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(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r>
                                        <a:rPr lang="en-US" altLang="zh-CN" sz="2200" b="1" i="1">
                                          <a:latin typeface="Cambria Math"/>
                                        </a:rPr>
                                        <m:t>𝑪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zh-CN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zh-CN" altLang="zh-CN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zh-CN" altLang="zh-CN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/>
                                        </a:rPr>
                                        <m:t>− 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𝐴𝑧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2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sz="2200" i="1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690254"/>
                <a:ext cx="8856984" cy="1011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箭头 1"/>
          <p:cNvSpPr/>
          <p:nvPr/>
        </p:nvSpPr>
        <p:spPr>
          <a:xfrm>
            <a:off x="4391980" y="2811695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790945" y="4077072"/>
                <a:ext cx="35621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22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45" y="4077072"/>
                <a:ext cx="3562109" cy="769441"/>
              </a:xfrm>
              <a:prstGeom prst="rect">
                <a:avLst/>
              </a:prstGeom>
              <a:blipFill rotWithShape="1"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/>
          <p:cNvSpPr/>
          <p:nvPr/>
        </p:nvSpPr>
        <p:spPr>
          <a:xfrm>
            <a:off x="126653" y="3391470"/>
            <a:ext cx="2285107" cy="1061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 of the manifold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appearance matrix 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/>
              <p:cNvSpPr/>
              <p:nvPr/>
            </p:nvSpPr>
            <p:spPr>
              <a:xfrm>
                <a:off x="6438670" y="3513990"/>
                <a:ext cx="2285107" cy="110799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structural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∼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𝐼𝐼𝐷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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structural residual </a:t>
                </a:r>
                <a:endParaRPr lang="zh-CN" alt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圆角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70" y="3513990"/>
                <a:ext cx="2285107" cy="1107996"/>
              </a:xfrm>
              <a:prstGeom prst="roundRect">
                <a:avLst/>
              </a:prstGeom>
              <a:blipFill rotWithShape="1">
                <a:blip r:embed="rId4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 14"/>
              <p:cNvSpPr/>
              <p:nvPr/>
            </p:nvSpPr>
            <p:spPr>
              <a:xfrm>
                <a:off x="6395969" y="5157192"/>
                <a:ext cx="2136471" cy="110799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state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∼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𝐼𝐼𝐷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(0,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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state residual </a:t>
                </a:r>
                <a:endParaRPr lang="zh-CN" alt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圆角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969" y="5157192"/>
                <a:ext cx="2136471" cy="1107997"/>
              </a:xfrm>
              <a:prstGeom prst="roundRect">
                <a:avLst/>
              </a:prstGeom>
              <a:blipFill rotWithShape="1">
                <a:blip r:embed="rId5"/>
                <a:stretch>
                  <a:fillRect b="-3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圆角矩形 15"/>
          <p:cNvSpPr/>
          <p:nvPr/>
        </p:nvSpPr>
        <p:spPr>
          <a:xfrm>
            <a:off x="1475656" y="5626873"/>
            <a:ext cx="2687334" cy="1070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variations of the manifold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dynamics matrix 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91980" y="4437112"/>
            <a:ext cx="360040" cy="416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220072" y="4452708"/>
            <a:ext cx="360040" cy="416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076056" y="4092668"/>
            <a:ext cx="360040" cy="416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211960" y="4092668"/>
            <a:ext cx="360040" cy="416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13" idx="3"/>
            <a:endCxn id="20" idx="1"/>
          </p:cNvCxnSpPr>
          <p:nvPr/>
        </p:nvCxnSpPr>
        <p:spPr>
          <a:xfrm>
            <a:off x="2411760" y="3922089"/>
            <a:ext cx="1852927" cy="2315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4" idx="1"/>
            <a:endCxn id="19" idx="7"/>
          </p:cNvCxnSpPr>
          <p:nvPr/>
        </p:nvCxnSpPr>
        <p:spPr>
          <a:xfrm flipH="1">
            <a:off x="5383369" y="4067988"/>
            <a:ext cx="1055301" cy="856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5" idx="1"/>
            <a:endCxn id="18" idx="5"/>
          </p:cNvCxnSpPr>
          <p:nvPr/>
        </p:nvCxnSpPr>
        <p:spPr>
          <a:xfrm flipH="1" flipV="1">
            <a:off x="5527385" y="4808172"/>
            <a:ext cx="868584" cy="9030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16386"/>
          <p:cNvSpPr txBox="1"/>
          <p:nvPr/>
        </p:nvSpPr>
        <p:spPr>
          <a:xfrm>
            <a:off x="4710476" y="2879637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Rewritten as a linear dynamic system (LDS)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89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" grpId="0" animBg="1"/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Initial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1556792"/>
            <a:ext cx="38383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Sub-optimal analytical solution</a:t>
            </a:r>
            <a:endParaRPr lang="zh-CN" altLang="en-US" sz="2200" dirty="0"/>
          </a:p>
        </p:txBody>
      </p:sp>
      <p:sp>
        <p:nvSpPr>
          <p:cNvPr id="8" name="矩形 7"/>
          <p:cNvSpPr/>
          <p:nvPr/>
        </p:nvSpPr>
        <p:spPr>
          <a:xfrm>
            <a:off x="0" y="6488668"/>
            <a:ext cx="9165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/>
              <a:t>S. Soatto, G. Doretto, and Y. Wu. </a:t>
            </a:r>
            <a:r>
              <a:rPr lang="en-US" altLang="zh-CN" dirty="0" smtClean="0"/>
              <a:t>“Dynamic textures”. </a:t>
            </a:r>
            <a:r>
              <a:rPr lang="en-US" altLang="zh-CN" dirty="0"/>
              <a:t>IJCV </a:t>
            </a:r>
            <a:r>
              <a:rPr lang="en-US" altLang="zh-CN" dirty="0" smtClean="0"/>
              <a:t>2003.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9512" y="2132856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Assumption: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dimension of the manifold is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altLang="zh-CN" sz="2200" dirty="0" smtClean="0"/>
                  <a:t>,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dimension of the state noise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. The appearance matrix satisfies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analytical solution for the structure of the manifold is </a:t>
                </a:r>
              </a:p>
              <a:p>
                <a:pPr marL="457200" indent="-457200">
                  <a:buAutoNum type="arabicPeriod"/>
                </a:pPr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</a:p>
              <a:p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     The decomposition is simulated by SVD.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𝑈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1: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,:</m:t>
                          </m:r>
                        </m:e>
                      </m:d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(1: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𝑑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,1: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𝑑</m:t>
                      </m:r>
                      <m:r>
                        <a:rPr lang="en-US" altLang="zh-CN" sz="2200" b="0" i="1" smtClean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(1: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,:)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32856"/>
                <a:ext cx="8784976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832" t="-881" b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573016"/>
            <a:ext cx="794246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850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Initial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9513" y="1556792"/>
                <a:ext cx="88569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Given the states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solving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dynamics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200" dirty="0" smtClean="0"/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by linear programming: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1556792"/>
                <a:ext cx="8856984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826" t="-5512" b="-13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68069"/>
            <a:ext cx="5743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7650" y="3078252"/>
                <a:ext cx="88569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To estimate noise covariance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we treat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as the reconstruction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𝑖</m:t>
                        </m:r>
                        <m:r>
                          <a:rPr lang="en-US" altLang="zh-CN" sz="22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is represented as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078252"/>
                <a:ext cx="885698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895" t="-4762" b="-15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1680" y="3807468"/>
                <a:ext cx="5760640" cy="200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</a:rPr>
                        <m:t>= 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sz="2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/>
                        </a:rPr>
                        <m:t>                           ≈ </m:t>
                      </m:r>
                      <m:f>
                        <m:f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07468"/>
                <a:ext cx="5760640" cy="20070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3508" y="5859582"/>
                <a:ext cx="8856984" cy="819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To reduce the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and apply PCA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zh-CN" sz="22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.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5859582"/>
                <a:ext cx="8856984" cy="819070"/>
              </a:xfrm>
              <a:prstGeom prst="rect">
                <a:avLst/>
              </a:prstGeom>
              <a:blipFill rotWithShape="1">
                <a:blip r:embed="rId6"/>
                <a:stretch>
                  <a:fillRect l="-895" t="-2222" b="-10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6187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Initial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3" y="1763524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Since different manifold has different dynamic properties, the dimension of the manifold is determined by the training samples.</a:t>
            </a:r>
            <a:endParaRPr lang="zh-CN" altLang="en-US" sz="2200" dirty="0"/>
          </a:p>
        </p:txBody>
      </p:sp>
      <p:pic>
        <p:nvPicPr>
          <p:cNvPr id="15362" name="Picture 2" descr="D:\Research\Background Subtraction\Dataset\Train DataSet\Images\WaterSurface\WaterSurface158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38" y="4045410"/>
            <a:ext cx="2166324" cy="17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Research\Background Subtraction\Dataset\Train DataSet\Images\Fountain\Fountain102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5410"/>
            <a:ext cx="2166324" cy="17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2740417"/>
            <a:ext cx="28003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4283968" y="4581128"/>
            <a:ext cx="432048" cy="407131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365" name="Picture 5" descr="D:\Research\Background Subtraction\Dataset\Train DataSet\Images\TrainStation\TrainStation102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0" y="4045410"/>
            <a:ext cx="2167200" cy="17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1907704" y="5313285"/>
            <a:ext cx="432048" cy="407131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239338" y="4733528"/>
            <a:ext cx="432048" cy="407131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727" y="5867980"/>
            <a:ext cx="21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Static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5867980"/>
            <a:ext cx="21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Dynamic</a:t>
            </a:r>
            <a:endParaRPr lang="zh-CN" altLang="en-US" dirty="0"/>
          </a:p>
        </p:txBody>
      </p:sp>
      <p:sp>
        <p:nvSpPr>
          <p:cNvPr id="3" name="燕尾形箭头 2"/>
          <p:cNvSpPr/>
          <p:nvPr/>
        </p:nvSpPr>
        <p:spPr>
          <a:xfrm>
            <a:off x="755576" y="6129972"/>
            <a:ext cx="7666870" cy="3953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84518" y="6488668"/>
            <a:ext cx="21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Dimension High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4600" y="6456402"/>
            <a:ext cx="21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Dimension Low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86784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Online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2" y="163107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Against foreground occlusions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28950"/>
            <a:ext cx="4866640" cy="382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4984" y="2420888"/>
                <a:ext cx="411697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We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define a noise-free video brick under the current model to compensate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missing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background samples. </a:t>
                </a:r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noise-free video brick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is defined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4" y="2420888"/>
                <a:ext cx="4116976" cy="3139321"/>
              </a:xfrm>
              <a:prstGeom prst="rect">
                <a:avLst/>
              </a:prstGeom>
              <a:blipFill rotWithShape="1">
                <a:blip r:embed="rId3"/>
                <a:stretch>
                  <a:fillRect l="-1926" t="-1165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97" y="4932045"/>
            <a:ext cx="17335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006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Online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99" y="1628775"/>
                <a:ext cx="8658225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To update the structure of the manifold, we regard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as the extension by adding a new column (update sample)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The problem of updating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is formulated as incremental subspace learning.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To find a more effective approach, we employ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two incremental subspace learning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methods:</a:t>
                </a:r>
              </a:p>
              <a:p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Candid Covariance-free Incremental PCA (CCIPCA), without estimating the covariance matrix.</a:t>
                </a:r>
              </a:p>
              <a:p>
                <a:pPr marL="457200" indent="-457200">
                  <a:buAutoNum type="arabicPeriod"/>
                </a:pPr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Incremental PCA (IPCA), estimating the covariance matrix.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" y="1628775"/>
                <a:ext cx="8658225" cy="4493538"/>
              </a:xfrm>
              <a:prstGeom prst="rect">
                <a:avLst/>
              </a:prstGeom>
              <a:blipFill rotWithShape="1">
                <a:blip r:embed="rId2"/>
                <a:stretch>
                  <a:fillRect l="-915" t="-814" b="-17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0586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Online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42100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65" y="3861048"/>
            <a:ext cx="3657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5814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699" y="1628775"/>
            <a:ext cx="8658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CCIPCA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4" y="6211669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J. </a:t>
            </a:r>
            <a:r>
              <a:rPr lang="en-US" altLang="zh-CN" dirty="0" err="1" smtClean="0"/>
              <a:t>Weng</a:t>
            </a:r>
            <a:r>
              <a:rPr lang="en-US" altLang="zh-CN" dirty="0" smtClean="0"/>
              <a:t> et al. “Candid </a:t>
            </a:r>
            <a:r>
              <a:rPr lang="en-US" altLang="zh-CN" dirty="0"/>
              <a:t>covariance-free incremental principal component </a:t>
            </a:r>
            <a:r>
              <a:rPr lang="en-US" altLang="zh-CN" dirty="0" smtClean="0"/>
              <a:t>analysis”. </a:t>
            </a:r>
            <a:r>
              <a:rPr lang="en-US" altLang="zh-CN" dirty="0"/>
              <a:t>IEEE </a:t>
            </a:r>
            <a:r>
              <a:rPr lang="en-US" altLang="zh-CN" dirty="0" smtClean="0"/>
              <a:t>TPAMI 2003.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364893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Online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9" y="1628775"/>
            <a:ext cx="8658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IPCA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699" y="2204864"/>
                <a:ext cx="855377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For a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-dimension manifold, with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and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/>
                            <a:cs typeface="Times New Roman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the covariance matrix is estimated as</a:t>
                </a:r>
              </a:p>
              <a:p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" y="2204864"/>
                <a:ext cx="8553773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927" t="-33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033713"/>
            <a:ext cx="3790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004048" y="6211669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Y. Li. </a:t>
            </a:r>
            <a:r>
              <a:rPr lang="en-US" altLang="zh-CN" dirty="0" smtClean="0"/>
              <a:t>“On </a:t>
            </a:r>
            <a:r>
              <a:rPr lang="en-US" altLang="zh-CN" dirty="0"/>
              <a:t>incremental and robust subspace </a:t>
            </a:r>
            <a:r>
              <a:rPr lang="en-US" altLang="zh-CN" dirty="0" smtClean="0"/>
              <a:t>learning”. </a:t>
            </a:r>
            <a:r>
              <a:rPr lang="en-US" altLang="zh-CN" dirty="0"/>
              <a:t>Pattern </a:t>
            </a:r>
            <a:r>
              <a:rPr lang="en-US" altLang="zh-CN" dirty="0" smtClean="0"/>
              <a:t>Recognition </a:t>
            </a:r>
            <a:r>
              <a:rPr lang="en-US" altLang="zh-CN" dirty="0"/>
              <a:t>2004.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113" y="3826972"/>
            <a:ext cx="855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With the new sample, the new covariance matrix is estimated as</a:t>
            </a:r>
          </a:p>
          <a:p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95" y="4522068"/>
            <a:ext cx="83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5" y="4549502"/>
            <a:ext cx="285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4246984"/>
            <a:ext cx="3781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5113" y="5107831"/>
                <a:ext cx="855377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Using the new covariance matrix to estimate the new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latin typeface="Cambria Math"/>
                            <a:cs typeface="Times New Roman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altLang="zh-CN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13" y="5107831"/>
                <a:ext cx="8553773" cy="1107996"/>
              </a:xfrm>
              <a:prstGeom prst="rect">
                <a:avLst/>
              </a:prstGeom>
              <a:blipFill rotWithShape="1">
                <a:blip r:embed="rId7"/>
                <a:stretch>
                  <a:fillRect l="-855" t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1300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Related work </a:t>
            </a:r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</a:rPr>
              <a:t>&amp;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intuitions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642" y="1556792"/>
            <a:ext cx="55803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Illumination changes  ~  modeling illumination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6176" y="3429000"/>
            <a:ext cx="2987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Observing eigenvalue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curves of different state bricks, (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a) background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b) foreground occlusion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6176" y="5657671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Y. Zhao et al. “Spatio-temporal </a:t>
            </a:r>
            <a:r>
              <a:rPr lang="en-US" altLang="zh-CN" dirty="0"/>
              <a:t>patches for night background modeling by subspace </a:t>
            </a:r>
            <a:r>
              <a:rPr lang="en-US" altLang="zh-CN" dirty="0" smtClean="0"/>
              <a:t>learning”. ICPR </a:t>
            </a:r>
            <a:r>
              <a:rPr lang="en-US" altLang="zh-CN" dirty="0"/>
              <a:t>2008</a:t>
            </a: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33014"/>
            <a:ext cx="5723496" cy="26363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9343"/>
            <a:ext cx="2478351" cy="18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2448272" cy="182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5312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Online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746" y="1700808"/>
                <a:ext cx="87227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Update the state variation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by re-estimating the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6" y="1700808"/>
                <a:ext cx="872273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908" t="-8451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00" y="2435915"/>
            <a:ext cx="18764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633" y="3170892"/>
                <a:ext cx="872273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 is updated by re-computing the linear problem,</a:t>
                </a:r>
              </a:p>
              <a:p>
                <a:endParaRPr lang="en-US" altLang="zh-CN" sz="2200" b="0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CN" sz="2200" b="0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by re-estimating the covariance matrix, </a:t>
                </a:r>
                <a:endParaRPr lang="en-US" altLang="zh-CN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3" y="3170892"/>
                <a:ext cx="8722734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70" t="-1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12096"/>
            <a:ext cx="4600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99591" y="5013176"/>
                <a:ext cx="7128793" cy="1733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[ 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</a:rPr>
                        <m:t> ⋯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/>
                        </a:rPr>
                        <m:t> ]</m:t>
                      </m:r>
                      <m:r>
                        <a:rPr lang="en-US" altLang="zh-CN" sz="22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[ 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𝑙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+3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</a:rPr>
                        <m:t> ⋯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</a:rPr>
                        <m:t> 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]</m:t>
                      </m:r>
                      <m:r>
                        <a:rPr lang="en-US" altLang="zh-CN" sz="2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CN" sz="2200" b="0" i="0" dirty="0" smtClean="0">
                  <a:latin typeface="Cambria Math"/>
                </a:endParaRPr>
              </a:p>
              <a:p>
                <a:pPr lvl="8"/>
                <a14:m>
                  <m:oMath xmlns:m="http://schemas.openxmlformats.org/officeDocument/2006/math">
                    <m:r>
                      <a:rPr lang="en-US" altLang="zh-CN" sz="22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200" i="1">
                            <a:latin typeface="Cambria Math"/>
                          </a:rPr>
                          <m:t>[ </m:t>
                        </m:r>
                        <m:r>
                          <a:rPr lang="en-US" altLang="zh-CN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𝑛</m:t>
                        </m:r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/>
                          </a:rPr>
                          <m:t>𝑙</m:t>
                        </m:r>
                        <m:r>
                          <a:rPr lang="en-US" altLang="zh-CN" sz="22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𝑛</m:t>
                        </m:r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/>
                          </a:rPr>
                          <m:t>𝑙</m:t>
                        </m:r>
                        <m:r>
                          <a:rPr lang="en-US" altLang="zh-CN" sz="2200" i="1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 ⋯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] </m:t>
                    </m:r>
                  </m:oMath>
                </a14:m>
                <a:endParaRPr lang="en-US" altLang="zh-CN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2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CN" sz="2200" i="1">
                          <a:latin typeface="Cambria Math"/>
                        </a:rPr>
                        <m:t>= </m:t>
                      </m:r>
                      <m:r>
                        <a:rPr lang="en-US" altLang="zh-CN" sz="22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sz="22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zh-CN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2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CN" sz="2200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zh-CN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sz="2200" dirty="0" smtClean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5013176"/>
                <a:ext cx="7128793" cy="17331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085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622676" cy="37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Online learning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" y="2276873"/>
            <a:ext cx="4639082" cy="342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62877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Anti-degeneration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643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Algorithm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3050"/>
            <a:ext cx="72009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169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Experimental Results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27809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" y="3068960"/>
            <a:ext cx="9134393" cy="35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1904781" cy="159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761003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Behave poorly on highly dynamic backgrounds!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708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Related work </a:t>
            </a:r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</a:rPr>
              <a:t>&amp;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intuitions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642" y="1556792"/>
            <a:ext cx="55803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Illumination changes  ~  modeling illumination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8916" y="2494057"/>
            <a:ext cx="51235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Intuition for handling illumination changes: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348255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The set of bricks of a given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background location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under various lighting conditions lies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low-dimensional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manifold.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171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Related work &amp; intuitions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642" y="1556792"/>
            <a:ext cx="25731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Indistinctive changes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9649" y="4385202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Similar appearance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incorporating extra information 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2204864"/>
            <a:ext cx="2305150" cy="194421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Picture 3" descr="D:\Research\Background Subtraction\Dataset\Train DataSet\Images\Curtain\Curtain2380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8563"/>
            <a:ext cx="24302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94642" y="5078794"/>
            <a:ext cx="86418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Intuition for distinguishing indistinctive moving objects:</a:t>
            </a:r>
          </a:p>
          <a:p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	Modeling background appearance variations, estimating next state, 	distinguishing moving objects not following the similar changes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243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Intuitions &amp; assumptions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2564904"/>
            <a:ext cx="45365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complex scene containing dynamic background is composed of several independent dynamic textures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set of bricks of a given background location under various lighting conditions lies in a low-dimensional manifold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Modeling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background appearance variations.</a:t>
            </a:r>
          </a:p>
        </p:txBody>
      </p:sp>
      <p:sp>
        <p:nvSpPr>
          <p:cNvPr id="2" name="矩形 1"/>
          <p:cNvSpPr/>
          <p:nvPr/>
        </p:nvSpPr>
        <p:spPr>
          <a:xfrm>
            <a:off x="1210728" y="1628800"/>
            <a:ext cx="2618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Intuitions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77964" y="1628800"/>
            <a:ext cx="335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Assumptions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6056" y="2564904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Given a background location, the sequence of bricks (under dynamic changes, illumination changes) lies in a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low-dimensional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manifold, and the variations satisfy local linear.</a:t>
            </a:r>
          </a:p>
          <a:p>
            <a:pPr marL="457200" indent="-457200">
              <a:buAutoNum type="arabicPeriod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bricks with indistinctive and distinctive foreground occlusions can be well separated from the background by distinguishing differences in both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appearance and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variations.</a:t>
            </a:r>
          </a:p>
        </p:txBody>
      </p:sp>
    </p:spTree>
    <p:extLst>
      <p:ext uri="{BB962C8B-B14F-4D97-AF65-F5344CB8AC3E}">
        <p14:creationId xmlns:p14="http://schemas.microsoft.com/office/powerpoint/2010/main" val="32881524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-14288" y="0"/>
            <a:ext cx="57499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Representation</a:t>
            </a:r>
            <a:endParaRPr lang="zh-CN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4642" y="1700808"/>
            <a:ext cx="84258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Segmenting Brick in Video: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92603" y="3616207"/>
                <a:ext cx="417282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For each frame, we divide it into patches with size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CN" sz="2200" i="1">
                        <a:latin typeface="Cambria Math"/>
                        <a:cs typeface="Times New Roman" pitchFamily="18" charset="0"/>
                      </a:rPr>
                      <m:t>𝑤</m:t>
                    </m:r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. At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each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location, t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patches are combined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together to </a:t>
                </a:r>
                <a:r>
                  <a:rPr lang="en-US" altLang="zh-CN" sz="2200" dirty="0">
                    <a:latin typeface="Times New Roman" pitchFamily="18" charset="0"/>
                    <a:cs typeface="Times New Roman" pitchFamily="18" charset="0"/>
                  </a:rPr>
                  <a:t>form a </a:t>
                </a:r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brick</a:t>
                </a:r>
                <a:endParaRPr lang="zh-CN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3" y="3616207"/>
                <a:ext cx="4172822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752" t="-252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7053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67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3615</Words>
  <Application>Microsoft Office PowerPoint</Application>
  <PresentationFormat>全屏显示(4:3)</PresentationFormat>
  <Paragraphs>445</Paragraphs>
  <Slides>53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5" baseType="lpstr"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Meray</dc:creator>
  <cp:lastModifiedBy>Windows 用户</cp:lastModifiedBy>
  <cp:revision>355</cp:revision>
  <dcterms:created xsi:type="dcterms:W3CDTF">2012-05-02T15:05:09Z</dcterms:created>
  <dcterms:modified xsi:type="dcterms:W3CDTF">2013-04-18T03:16:13Z</dcterms:modified>
</cp:coreProperties>
</file>